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7" r:id="rId3"/>
    <p:sldId id="258" r:id="rId4"/>
    <p:sldId id="297" r:id="rId5"/>
    <p:sldId id="298" r:id="rId6"/>
    <p:sldId id="290" r:id="rId7"/>
    <p:sldId id="282" r:id="rId8"/>
    <p:sldId id="299" r:id="rId9"/>
    <p:sldId id="292" r:id="rId10"/>
    <p:sldId id="287" r:id="rId11"/>
    <p:sldId id="300" r:id="rId12"/>
    <p:sldId id="301" r:id="rId13"/>
    <p:sldId id="293" r:id="rId14"/>
    <p:sldId id="276" r:id="rId15"/>
    <p:sldId id="284" r:id="rId16"/>
    <p:sldId id="303" r:id="rId17"/>
    <p:sldId id="277" r:id="rId18"/>
    <p:sldId id="302" r:id="rId19"/>
    <p:sldId id="278" r:id="rId20"/>
    <p:sldId id="279" r:id="rId21"/>
    <p:sldId id="271" r:id="rId22"/>
    <p:sldId id="289" r:id="rId23"/>
  </p:sldIdLst>
  <p:sldSz cx="6858000" cy="9906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00" userDrawn="1">
          <p15:clr>
            <a:srgbClr val="A4A3A4"/>
          </p15:clr>
        </p15:guide>
        <p15:guide id="2" pos="2160">
          <p15:clr>
            <a:srgbClr val="A4A3A4"/>
          </p15:clr>
        </p15:guide>
        <p15:guide id="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5F5F5F"/>
    <a:srgbClr val="663300"/>
    <a:srgbClr val="FF0066"/>
    <a:srgbClr val="FFFF6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EC20E35-A176-4012-BC5E-935CFFF8708E}" styleName="スタイル (中間)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E25E649-3F16-4E02-A733-19D2CDBF48F0}" styleName="中間スタイル 3 - アクセント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35" autoAdjust="0"/>
    <p:restoredTop sz="94434" autoAdjust="0"/>
  </p:normalViewPr>
  <p:slideViewPr>
    <p:cSldViewPr>
      <p:cViewPr>
        <p:scale>
          <a:sx n="80" d="100"/>
          <a:sy n="80" d="100"/>
        </p:scale>
        <p:origin x="1806" y="-1662"/>
      </p:cViewPr>
      <p:guideLst>
        <p:guide orient="horz" pos="3800"/>
        <p:guide pos="2160"/>
        <p:guide/>
      </p:guideLst>
    </p:cSldViewPr>
  </p:slideViewPr>
  <p:notesTextViewPr>
    <p:cViewPr>
      <p:scale>
        <a:sx n="1" d="1"/>
        <a:sy n="1" d="1"/>
      </p:scale>
      <p:origin x="0" y="0"/>
    </p:cViewPr>
  </p:notesTextViewPr>
  <p:sorterViewPr>
    <p:cViewPr>
      <p:scale>
        <a:sx n="100" d="100"/>
        <a:sy n="100" d="100"/>
      </p:scale>
      <p:origin x="0" y="-432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T1412ss0039\lib\&#9632;21&#25898;&#25292;&#12502;&#12525;&#12483;&#12463;&#12539;&#22679;&#27542;&#22580;\H29&#25898;&#25292;&#12502;&#12525;&#12483;&#12463;&#30977;&#38306;&#20418;&#65288;&#27491;&#65289;\00%20&#21177;&#26524;&#35519;&#26619;\90%20&#29031;&#20250;&#65288;&#21177;&#26524;&#38306;&#20418;&#65289;\171222%20&#35336;&#30011;&#35506;&#65288;&#35613;&#33457;&#65289;\&#12493;&#12479;\&#27700;&#36074;&#27231;&#22120;&#35336;&#28204;&#32080;&#2652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781458410785954"/>
          <c:y val="0.20987560167470681"/>
          <c:w val="0.61608928106396754"/>
          <c:h val="0.53150316207599435"/>
        </c:manualLayout>
      </c:layout>
      <c:scatterChart>
        <c:scatterStyle val="lineMarker"/>
        <c:varyColors val="0"/>
        <c:ser>
          <c:idx val="0"/>
          <c:order val="0"/>
          <c:tx>
            <c:strRef>
              <c:f>'[水質機器計測結果.xlsx]★170829区域1★ '!$N$2</c:f>
              <c:strCache>
                <c:ptCount val="1"/>
                <c:pt idx="0">
                  <c:v>対照区</c:v>
                </c:pt>
              </c:strCache>
            </c:strRef>
          </c:tx>
          <c:spPr>
            <a:ln w="12700" cap="rnd">
              <a:solidFill>
                <a:srgbClr val="FF6600"/>
              </a:solidFill>
              <a:prstDash val="sysDash"/>
              <a:round/>
            </a:ln>
            <a:effectLst/>
          </c:spPr>
          <c:marker>
            <c:symbol val="none"/>
          </c:marker>
          <c:xVal>
            <c:numRef>
              <c:f>'[水質機器計測結果.xlsx]★170829区域1★ '!$N$3:$N$160</c:f>
              <c:numCache>
                <c:formatCode>0.000_);[Red]\(0.000\)</c:formatCode>
                <c:ptCount val="158"/>
                <c:pt idx="0">
                  <c:v>10.521000000000001</c:v>
                </c:pt>
                <c:pt idx="1">
                  <c:v>10.069000000000001</c:v>
                </c:pt>
                <c:pt idx="2">
                  <c:v>10.101000000000001</c:v>
                </c:pt>
                <c:pt idx="3">
                  <c:v>10.148</c:v>
                </c:pt>
                <c:pt idx="4">
                  <c:v>10.154999999999999</c:v>
                </c:pt>
                <c:pt idx="5">
                  <c:v>10.157999999999999</c:v>
                </c:pt>
                <c:pt idx="6">
                  <c:v>10.164</c:v>
                </c:pt>
                <c:pt idx="7">
                  <c:v>10.154999999999999</c:v>
                </c:pt>
                <c:pt idx="8">
                  <c:v>10.159000000000001</c:v>
                </c:pt>
                <c:pt idx="9">
                  <c:v>10.154999999999999</c:v>
                </c:pt>
                <c:pt idx="10">
                  <c:v>10.151999999999999</c:v>
                </c:pt>
                <c:pt idx="11">
                  <c:v>10.164</c:v>
                </c:pt>
                <c:pt idx="12">
                  <c:v>10.145</c:v>
                </c:pt>
                <c:pt idx="13">
                  <c:v>10.147</c:v>
                </c:pt>
                <c:pt idx="14">
                  <c:v>10.143000000000001</c:v>
                </c:pt>
                <c:pt idx="15">
                  <c:v>10.141999999999999</c:v>
                </c:pt>
                <c:pt idx="16">
                  <c:v>10.116</c:v>
                </c:pt>
                <c:pt idx="17">
                  <c:v>10.093</c:v>
                </c:pt>
                <c:pt idx="18">
                  <c:v>10.028</c:v>
                </c:pt>
                <c:pt idx="19">
                  <c:v>9.9760000000000009</c:v>
                </c:pt>
                <c:pt idx="20">
                  <c:v>9.9179999999999993</c:v>
                </c:pt>
                <c:pt idx="21">
                  <c:v>9.84</c:v>
                </c:pt>
                <c:pt idx="22">
                  <c:v>9.7279999999999998</c:v>
                </c:pt>
                <c:pt idx="23">
                  <c:v>9.3810000000000002</c:v>
                </c:pt>
                <c:pt idx="24">
                  <c:v>8.6519999999999992</c:v>
                </c:pt>
                <c:pt idx="25">
                  <c:v>7.9880000000000004</c:v>
                </c:pt>
                <c:pt idx="26">
                  <c:v>7.6870000000000003</c:v>
                </c:pt>
                <c:pt idx="27">
                  <c:v>7.4630000000000001</c:v>
                </c:pt>
                <c:pt idx="28">
                  <c:v>7.2450000000000001</c:v>
                </c:pt>
                <c:pt idx="29">
                  <c:v>7.0510000000000002</c:v>
                </c:pt>
                <c:pt idx="30">
                  <c:v>6.8849999999999998</c:v>
                </c:pt>
                <c:pt idx="31">
                  <c:v>6.8150000000000004</c:v>
                </c:pt>
                <c:pt idx="32">
                  <c:v>6.7489999999999997</c:v>
                </c:pt>
                <c:pt idx="33">
                  <c:v>6.6639999999999997</c:v>
                </c:pt>
                <c:pt idx="34">
                  <c:v>6.6260000000000003</c:v>
                </c:pt>
                <c:pt idx="35">
                  <c:v>6.6180000000000003</c:v>
                </c:pt>
                <c:pt idx="36">
                  <c:v>6.6150000000000002</c:v>
                </c:pt>
                <c:pt idx="37">
                  <c:v>6.6159999999999997</c:v>
                </c:pt>
                <c:pt idx="38">
                  <c:v>6.6210000000000004</c:v>
                </c:pt>
                <c:pt idx="39">
                  <c:v>6.6349999999999998</c:v>
                </c:pt>
                <c:pt idx="40">
                  <c:v>6.6459999999999999</c:v>
                </c:pt>
                <c:pt idx="41">
                  <c:v>6.5659999999999998</c:v>
                </c:pt>
                <c:pt idx="42">
                  <c:v>6.492</c:v>
                </c:pt>
                <c:pt idx="43">
                  <c:v>6.3819999999999997</c:v>
                </c:pt>
                <c:pt idx="44">
                  <c:v>6.3639999999999999</c:v>
                </c:pt>
                <c:pt idx="45">
                  <c:v>6.3380000000000001</c:v>
                </c:pt>
                <c:pt idx="46">
                  <c:v>6.29</c:v>
                </c:pt>
                <c:pt idx="47">
                  <c:v>6.2519999999999998</c:v>
                </c:pt>
                <c:pt idx="48">
                  <c:v>6.2130000000000001</c:v>
                </c:pt>
                <c:pt idx="49">
                  <c:v>6.1479999999999997</c:v>
                </c:pt>
                <c:pt idx="50">
                  <c:v>6.1180000000000003</c:v>
                </c:pt>
                <c:pt idx="51">
                  <c:v>6.1070000000000002</c:v>
                </c:pt>
                <c:pt idx="52">
                  <c:v>6.1059999999999999</c:v>
                </c:pt>
                <c:pt idx="53">
                  <c:v>6.0709999999999997</c:v>
                </c:pt>
                <c:pt idx="54">
                  <c:v>6.0369999999999999</c:v>
                </c:pt>
                <c:pt idx="55">
                  <c:v>6.0289999999999999</c:v>
                </c:pt>
                <c:pt idx="56">
                  <c:v>6.0220000000000002</c:v>
                </c:pt>
                <c:pt idx="57">
                  <c:v>6.0179999999999998</c:v>
                </c:pt>
                <c:pt idx="58">
                  <c:v>6.0090000000000003</c:v>
                </c:pt>
                <c:pt idx="59">
                  <c:v>5.9809999999999999</c:v>
                </c:pt>
                <c:pt idx="60">
                  <c:v>5.7729999999999997</c:v>
                </c:pt>
                <c:pt idx="61">
                  <c:v>5.5659999999999998</c:v>
                </c:pt>
                <c:pt idx="62">
                  <c:v>5.4829999999999997</c:v>
                </c:pt>
                <c:pt idx="63">
                  <c:v>5.3819999999999997</c:v>
                </c:pt>
                <c:pt idx="64">
                  <c:v>5.3049999999999997</c:v>
                </c:pt>
                <c:pt idx="65">
                  <c:v>5.19</c:v>
                </c:pt>
                <c:pt idx="66">
                  <c:v>5.08</c:v>
                </c:pt>
                <c:pt idx="67">
                  <c:v>4.9930000000000003</c:v>
                </c:pt>
                <c:pt idx="68">
                  <c:v>4.976</c:v>
                </c:pt>
                <c:pt idx="69">
                  <c:v>5.0170000000000003</c:v>
                </c:pt>
                <c:pt idx="70">
                  <c:v>5.16</c:v>
                </c:pt>
                <c:pt idx="71">
                  <c:v>5.2770000000000001</c:v>
                </c:pt>
                <c:pt idx="72">
                  <c:v>5.3680000000000003</c:v>
                </c:pt>
                <c:pt idx="73">
                  <c:v>5.476</c:v>
                </c:pt>
                <c:pt idx="74">
                  <c:v>5.5490000000000004</c:v>
                </c:pt>
                <c:pt idx="75">
                  <c:v>5.5979999999999999</c:v>
                </c:pt>
                <c:pt idx="76">
                  <c:v>5.6550000000000002</c:v>
                </c:pt>
                <c:pt idx="77">
                  <c:v>5.7939999999999996</c:v>
                </c:pt>
                <c:pt idx="78">
                  <c:v>5.843</c:v>
                </c:pt>
                <c:pt idx="79">
                  <c:v>5.86</c:v>
                </c:pt>
                <c:pt idx="80">
                  <c:v>5.8710000000000004</c:v>
                </c:pt>
                <c:pt idx="81">
                  <c:v>5.851</c:v>
                </c:pt>
                <c:pt idx="82">
                  <c:v>5.8250000000000002</c:v>
                </c:pt>
                <c:pt idx="83">
                  <c:v>5.6719999999999997</c:v>
                </c:pt>
                <c:pt idx="84">
                  <c:v>5.6550000000000002</c:v>
                </c:pt>
                <c:pt idx="85">
                  <c:v>5.6710000000000003</c:v>
                </c:pt>
                <c:pt idx="86">
                  <c:v>5.5720000000000001</c:v>
                </c:pt>
                <c:pt idx="87">
                  <c:v>5.577</c:v>
                </c:pt>
                <c:pt idx="88">
                  <c:v>5.5819999999999999</c:v>
                </c:pt>
                <c:pt idx="89">
                  <c:v>5.3280000000000003</c:v>
                </c:pt>
                <c:pt idx="90">
                  <c:v>5.1689999999999996</c:v>
                </c:pt>
                <c:pt idx="91">
                  <c:v>4.9610000000000003</c:v>
                </c:pt>
                <c:pt idx="92">
                  <c:v>4.9180000000000001</c:v>
                </c:pt>
                <c:pt idx="93">
                  <c:v>4.8789999999999996</c:v>
                </c:pt>
                <c:pt idx="94">
                  <c:v>4.8540000000000001</c:v>
                </c:pt>
                <c:pt idx="95">
                  <c:v>4.835</c:v>
                </c:pt>
                <c:pt idx="96">
                  <c:v>4.8369999999999997</c:v>
                </c:pt>
                <c:pt idx="97">
                  <c:v>4.8470000000000004</c:v>
                </c:pt>
                <c:pt idx="98">
                  <c:v>4.8499999999999996</c:v>
                </c:pt>
                <c:pt idx="99">
                  <c:v>4.8609999999999998</c:v>
                </c:pt>
                <c:pt idx="100">
                  <c:v>4.8730000000000002</c:v>
                </c:pt>
                <c:pt idx="101">
                  <c:v>4.8819999999999997</c:v>
                </c:pt>
                <c:pt idx="102">
                  <c:v>4.8879999999999999</c:v>
                </c:pt>
                <c:pt idx="103">
                  <c:v>4.8949999999999996</c:v>
                </c:pt>
                <c:pt idx="104">
                  <c:v>4.8879999999999999</c:v>
                </c:pt>
                <c:pt idx="105">
                  <c:v>4.8860000000000001</c:v>
                </c:pt>
                <c:pt idx="106">
                  <c:v>4.8869999999999996</c:v>
                </c:pt>
                <c:pt idx="107">
                  <c:v>4.9169999999999998</c:v>
                </c:pt>
                <c:pt idx="108">
                  <c:v>4.9340000000000002</c:v>
                </c:pt>
                <c:pt idx="109">
                  <c:v>4.9779999999999998</c:v>
                </c:pt>
                <c:pt idx="110">
                  <c:v>4.9850000000000003</c:v>
                </c:pt>
                <c:pt idx="111">
                  <c:v>4.9909999999999997</c:v>
                </c:pt>
                <c:pt idx="112">
                  <c:v>4.9969999999999999</c:v>
                </c:pt>
                <c:pt idx="113">
                  <c:v>5.0220000000000002</c:v>
                </c:pt>
                <c:pt idx="114">
                  <c:v>5.0229999999999997</c:v>
                </c:pt>
                <c:pt idx="115">
                  <c:v>5.032</c:v>
                </c:pt>
                <c:pt idx="116">
                  <c:v>5.0350000000000001</c:v>
                </c:pt>
                <c:pt idx="117">
                  <c:v>5.0339999999999998</c:v>
                </c:pt>
                <c:pt idx="118">
                  <c:v>5.0350000000000001</c:v>
                </c:pt>
                <c:pt idx="119">
                  <c:v>5.0350000000000001</c:v>
                </c:pt>
                <c:pt idx="120">
                  <c:v>5.0410000000000004</c:v>
                </c:pt>
                <c:pt idx="121">
                  <c:v>5.0389999999999997</c:v>
                </c:pt>
                <c:pt idx="122">
                  <c:v>5.03</c:v>
                </c:pt>
                <c:pt idx="123">
                  <c:v>5.0209999999999999</c:v>
                </c:pt>
                <c:pt idx="124">
                  <c:v>4.9989999999999997</c:v>
                </c:pt>
                <c:pt idx="125">
                  <c:v>4.99</c:v>
                </c:pt>
                <c:pt idx="126">
                  <c:v>4.9640000000000004</c:v>
                </c:pt>
                <c:pt idx="127">
                  <c:v>4.907</c:v>
                </c:pt>
                <c:pt idx="128">
                  <c:v>4.8250000000000002</c:v>
                </c:pt>
                <c:pt idx="129">
                  <c:v>4.7190000000000003</c:v>
                </c:pt>
                <c:pt idx="130">
                  <c:v>4.6520000000000001</c:v>
                </c:pt>
                <c:pt idx="131">
                  <c:v>4.5659999999999998</c:v>
                </c:pt>
                <c:pt idx="132">
                  <c:v>4.4610000000000003</c:v>
                </c:pt>
                <c:pt idx="133">
                  <c:v>4.3239999999999998</c:v>
                </c:pt>
                <c:pt idx="134">
                  <c:v>4.1379999999999999</c:v>
                </c:pt>
                <c:pt idx="135">
                  <c:v>3.8279999999999998</c:v>
                </c:pt>
                <c:pt idx="136">
                  <c:v>3.504</c:v>
                </c:pt>
                <c:pt idx="137">
                  <c:v>3.0550000000000002</c:v>
                </c:pt>
                <c:pt idx="138">
                  <c:v>2.6619999999999999</c:v>
                </c:pt>
                <c:pt idx="139">
                  <c:v>2.4220000000000002</c:v>
                </c:pt>
                <c:pt idx="140">
                  <c:v>2.15</c:v>
                </c:pt>
                <c:pt idx="141">
                  <c:v>1.871</c:v>
                </c:pt>
                <c:pt idx="142">
                  <c:v>1.728</c:v>
                </c:pt>
                <c:pt idx="143">
                  <c:v>1.5589999999999999</c:v>
                </c:pt>
                <c:pt idx="144">
                  <c:v>1.3939999999999999</c:v>
                </c:pt>
                <c:pt idx="145">
                  <c:v>1.234</c:v>
                </c:pt>
                <c:pt idx="146">
                  <c:v>1.161</c:v>
                </c:pt>
                <c:pt idx="147">
                  <c:v>1.133</c:v>
                </c:pt>
                <c:pt idx="148">
                  <c:v>1.103</c:v>
                </c:pt>
                <c:pt idx="149">
                  <c:v>1.0620000000000001</c:v>
                </c:pt>
                <c:pt idx="150">
                  <c:v>1.0349999999999999</c:v>
                </c:pt>
                <c:pt idx="151">
                  <c:v>0.95099999999999996</c:v>
                </c:pt>
                <c:pt idx="152">
                  <c:v>0.89700000000000002</c:v>
                </c:pt>
              </c:numCache>
            </c:numRef>
          </c:xVal>
          <c:yVal>
            <c:numRef>
              <c:f>'[水質機器計測結果.xlsx]★170829区域1★ '!$A$3:$A$160</c:f>
              <c:numCache>
                <c:formatCode>General</c:formatCode>
                <c:ptCount val="158"/>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numCache>
            </c:numRef>
          </c:yVal>
          <c:smooth val="0"/>
          <c:extLst>
            <c:ext xmlns:c16="http://schemas.microsoft.com/office/drawing/2014/chart" uri="{C3380CC4-5D6E-409C-BE32-E72D297353CC}">
              <c16:uniqueId val="{00000000-C189-4B91-842E-0CC92E2B0E98}"/>
            </c:ext>
          </c:extLst>
        </c:ser>
        <c:ser>
          <c:idx val="1"/>
          <c:order val="1"/>
          <c:tx>
            <c:strRef>
              <c:f>'[水質機器計測結果.xlsx]★170829区域1★ '!$O$2</c:f>
              <c:strCache>
                <c:ptCount val="1"/>
                <c:pt idx="0">
                  <c:v>魚礁区</c:v>
                </c:pt>
              </c:strCache>
            </c:strRef>
          </c:tx>
          <c:spPr>
            <a:ln w="28575" cap="rnd">
              <a:solidFill>
                <a:srgbClr val="0000FF"/>
              </a:solidFill>
              <a:round/>
            </a:ln>
            <a:effectLst/>
          </c:spPr>
          <c:marker>
            <c:symbol val="none"/>
          </c:marker>
          <c:xVal>
            <c:numRef>
              <c:f>'[水質機器計測結果.xlsx]★170829区域1★ '!$O$3:$O$160</c:f>
              <c:numCache>
                <c:formatCode>0.000_);[Red]\(0.000\)</c:formatCode>
                <c:ptCount val="158"/>
                <c:pt idx="0">
                  <c:v>9.8949999999999996</c:v>
                </c:pt>
                <c:pt idx="1">
                  <c:v>9.8879999999999999</c:v>
                </c:pt>
                <c:pt idx="2">
                  <c:v>9.9169999999999998</c:v>
                </c:pt>
                <c:pt idx="3">
                  <c:v>9.9160000000000004</c:v>
                </c:pt>
                <c:pt idx="4">
                  <c:v>9.92</c:v>
                </c:pt>
                <c:pt idx="5">
                  <c:v>9.9179999999999993</c:v>
                </c:pt>
                <c:pt idx="6">
                  <c:v>9.9339999999999993</c:v>
                </c:pt>
                <c:pt idx="7">
                  <c:v>9.9260000000000002</c:v>
                </c:pt>
                <c:pt idx="8">
                  <c:v>9.9369999999999994</c:v>
                </c:pt>
                <c:pt idx="9">
                  <c:v>9.9350000000000005</c:v>
                </c:pt>
                <c:pt idx="10">
                  <c:v>9.952</c:v>
                </c:pt>
                <c:pt idx="11">
                  <c:v>9.9410000000000007</c:v>
                </c:pt>
                <c:pt idx="12">
                  <c:v>9.9589999999999996</c:v>
                </c:pt>
                <c:pt idx="13">
                  <c:v>9.9499999999999993</c:v>
                </c:pt>
                <c:pt idx="14">
                  <c:v>9.9529999999999994</c:v>
                </c:pt>
                <c:pt idx="15">
                  <c:v>9.9550000000000001</c:v>
                </c:pt>
                <c:pt idx="16">
                  <c:v>9.9589999999999996</c:v>
                </c:pt>
                <c:pt idx="17">
                  <c:v>9.9610000000000003</c:v>
                </c:pt>
                <c:pt idx="18">
                  <c:v>9.9600000000000009</c:v>
                </c:pt>
                <c:pt idx="19">
                  <c:v>9.9469999999999992</c:v>
                </c:pt>
                <c:pt idx="20">
                  <c:v>9.9689999999999994</c:v>
                </c:pt>
                <c:pt idx="21">
                  <c:v>9.9730000000000008</c:v>
                </c:pt>
                <c:pt idx="22">
                  <c:v>9.9749999999999996</c:v>
                </c:pt>
                <c:pt idx="23">
                  <c:v>9.9710000000000001</c:v>
                </c:pt>
                <c:pt idx="24">
                  <c:v>9.9649999999999999</c:v>
                </c:pt>
                <c:pt idx="25">
                  <c:v>9.9730000000000008</c:v>
                </c:pt>
                <c:pt idx="26">
                  <c:v>9.9659999999999993</c:v>
                </c:pt>
                <c:pt idx="27">
                  <c:v>9.9710000000000001</c:v>
                </c:pt>
                <c:pt idx="28">
                  <c:v>9.9760000000000009</c:v>
                </c:pt>
                <c:pt idx="29">
                  <c:v>9.9619999999999997</c:v>
                </c:pt>
                <c:pt idx="30">
                  <c:v>9.9580000000000002</c:v>
                </c:pt>
                <c:pt idx="31">
                  <c:v>9.9610000000000003</c:v>
                </c:pt>
                <c:pt idx="32">
                  <c:v>9.9570000000000007</c:v>
                </c:pt>
                <c:pt idx="33">
                  <c:v>9.9450000000000003</c:v>
                </c:pt>
                <c:pt idx="34">
                  <c:v>9.9369999999999994</c:v>
                </c:pt>
                <c:pt idx="35">
                  <c:v>9.9260000000000002</c:v>
                </c:pt>
                <c:pt idx="36">
                  <c:v>9.9030000000000005</c:v>
                </c:pt>
                <c:pt idx="37">
                  <c:v>9.8049999999999997</c:v>
                </c:pt>
                <c:pt idx="38">
                  <c:v>9.6649999999999991</c:v>
                </c:pt>
                <c:pt idx="39">
                  <c:v>9.5489999999999995</c:v>
                </c:pt>
                <c:pt idx="40">
                  <c:v>9.4689999999999994</c:v>
                </c:pt>
                <c:pt idx="41">
                  <c:v>9.3810000000000002</c:v>
                </c:pt>
                <c:pt idx="42">
                  <c:v>9.3049999999999997</c:v>
                </c:pt>
                <c:pt idx="43">
                  <c:v>9.2170000000000005</c:v>
                </c:pt>
                <c:pt idx="44">
                  <c:v>9.016</c:v>
                </c:pt>
                <c:pt idx="45">
                  <c:v>7.9779999999999998</c:v>
                </c:pt>
                <c:pt idx="46">
                  <c:v>7.2450000000000001</c:v>
                </c:pt>
                <c:pt idx="47">
                  <c:v>7.06</c:v>
                </c:pt>
                <c:pt idx="48">
                  <c:v>6.9589999999999996</c:v>
                </c:pt>
                <c:pt idx="49">
                  <c:v>6.8449999999999998</c:v>
                </c:pt>
                <c:pt idx="50">
                  <c:v>6.6470000000000002</c:v>
                </c:pt>
                <c:pt idx="51">
                  <c:v>6.6369999999999996</c:v>
                </c:pt>
                <c:pt idx="52">
                  <c:v>6.6219999999999999</c:v>
                </c:pt>
                <c:pt idx="53">
                  <c:v>6.5940000000000003</c:v>
                </c:pt>
                <c:pt idx="54">
                  <c:v>6.5990000000000002</c:v>
                </c:pt>
                <c:pt idx="55">
                  <c:v>6.5990000000000002</c:v>
                </c:pt>
                <c:pt idx="56">
                  <c:v>6.6079999999999997</c:v>
                </c:pt>
                <c:pt idx="57">
                  <c:v>6.6050000000000004</c:v>
                </c:pt>
                <c:pt idx="58">
                  <c:v>6.585</c:v>
                </c:pt>
                <c:pt idx="59">
                  <c:v>6.5469999999999997</c:v>
                </c:pt>
                <c:pt idx="60">
                  <c:v>6.5289999999999999</c:v>
                </c:pt>
                <c:pt idx="61">
                  <c:v>6.51</c:v>
                </c:pt>
                <c:pt idx="62">
                  <c:v>6.4960000000000004</c:v>
                </c:pt>
                <c:pt idx="63">
                  <c:v>6.4820000000000002</c:v>
                </c:pt>
                <c:pt idx="64">
                  <c:v>6.4409999999999998</c:v>
                </c:pt>
                <c:pt idx="65">
                  <c:v>6.3129999999999997</c:v>
                </c:pt>
                <c:pt idx="66">
                  <c:v>6.2469999999999999</c:v>
                </c:pt>
                <c:pt idx="67">
                  <c:v>6.2080000000000002</c:v>
                </c:pt>
                <c:pt idx="68">
                  <c:v>6.1740000000000004</c:v>
                </c:pt>
                <c:pt idx="69">
                  <c:v>6.1660000000000004</c:v>
                </c:pt>
                <c:pt idx="70">
                  <c:v>6.141</c:v>
                </c:pt>
                <c:pt idx="71">
                  <c:v>6.0979999999999999</c:v>
                </c:pt>
                <c:pt idx="72">
                  <c:v>6.0860000000000003</c:v>
                </c:pt>
                <c:pt idx="73">
                  <c:v>6.0810000000000004</c:v>
                </c:pt>
                <c:pt idx="74">
                  <c:v>6.08</c:v>
                </c:pt>
                <c:pt idx="75">
                  <c:v>6.0270000000000001</c:v>
                </c:pt>
                <c:pt idx="76">
                  <c:v>5.9429999999999996</c:v>
                </c:pt>
                <c:pt idx="77">
                  <c:v>5.7750000000000004</c:v>
                </c:pt>
                <c:pt idx="78">
                  <c:v>5.6539999999999999</c:v>
                </c:pt>
                <c:pt idx="79">
                  <c:v>5.5270000000000001</c:v>
                </c:pt>
                <c:pt idx="80">
                  <c:v>5.3639999999999999</c:v>
                </c:pt>
                <c:pt idx="81">
                  <c:v>5.1920000000000002</c:v>
                </c:pt>
                <c:pt idx="82">
                  <c:v>5.0380000000000003</c:v>
                </c:pt>
                <c:pt idx="83">
                  <c:v>4.9020000000000001</c:v>
                </c:pt>
                <c:pt idx="84">
                  <c:v>4.8540000000000001</c:v>
                </c:pt>
                <c:pt idx="85">
                  <c:v>4.9329999999999998</c:v>
                </c:pt>
                <c:pt idx="86">
                  <c:v>5.0570000000000004</c:v>
                </c:pt>
                <c:pt idx="87">
                  <c:v>5.194</c:v>
                </c:pt>
                <c:pt idx="88">
                  <c:v>5.3979999999999997</c:v>
                </c:pt>
                <c:pt idx="89">
                  <c:v>5.5270000000000001</c:v>
                </c:pt>
                <c:pt idx="90">
                  <c:v>5.6369999999999996</c:v>
                </c:pt>
                <c:pt idx="91">
                  <c:v>5.7320000000000002</c:v>
                </c:pt>
                <c:pt idx="92">
                  <c:v>5.8179999999999996</c:v>
                </c:pt>
                <c:pt idx="93">
                  <c:v>5.883</c:v>
                </c:pt>
                <c:pt idx="94">
                  <c:v>5.89</c:v>
                </c:pt>
                <c:pt idx="95">
                  <c:v>5.7779999999999996</c:v>
                </c:pt>
                <c:pt idx="96">
                  <c:v>5.673</c:v>
                </c:pt>
                <c:pt idx="97">
                  <c:v>5.5990000000000002</c:v>
                </c:pt>
                <c:pt idx="98">
                  <c:v>5.181</c:v>
                </c:pt>
                <c:pt idx="99">
                  <c:v>5.0979999999999999</c:v>
                </c:pt>
                <c:pt idx="100">
                  <c:v>4.9279999999999999</c:v>
                </c:pt>
                <c:pt idx="101">
                  <c:v>4.843</c:v>
                </c:pt>
                <c:pt idx="102">
                  <c:v>4.7809999999999997</c:v>
                </c:pt>
                <c:pt idx="103">
                  <c:v>4.7320000000000002</c:v>
                </c:pt>
                <c:pt idx="104">
                  <c:v>4.726</c:v>
                </c:pt>
                <c:pt idx="105">
                  <c:v>4.7300000000000004</c:v>
                </c:pt>
                <c:pt idx="106">
                  <c:v>4.7320000000000002</c:v>
                </c:pt>
                <c:pt idx="107">
                  <c:v>4.7370000000000001</c:v>
                </c:pt>
                <c:pt idx="108">
                  <c:v>4.7990000000000004</c:v>
                </c:pt>
                <c:pt idx="109">
                  <c:v>4.8049999999999997</c:v>
                </c:pt>
                <c:pt idx="110">
                  <c:v>4.8220000000000001</c:v>
                </c:pt>
                <c:pt idx="111">
                  <c:v>4.8639999999999999</c:v>
                </c:pt>
                <c:pt idx="112">
                  <c:v>4.8760000000000003</c:v>
                </c:pt>
                <c:pt idx="113">
                  <c:v>4.88</c:v>
                </c:pt>
                <c:pt idx="114">
                  <c:v>4.891</c:v>
                </c:pt>
                <c:pt idx="115">
                  <c:v>4.9539999999999997</c:v>
                </c:pt>
                <c:pt idx="116">
                  <c:v>4.9779999999999998</c:v>
                </c:pt>
                <c:pt idx="117">
                  <c:v>5.0140000000000002</c:v>
                </c:pt>
                <c:pt idx="118">
                  <c:v>5.0190000000000001</c:v>
                </c:pt>
                <c:pt idx="119">
                  <c:v>5.0270000000000001</c:v>
                </c:pt>
                <c:pt idx="120">
                  <c:v>5.0389999999999997</c:v>
                </c:pt>
                <c:pt idx="121">
                  <c:v>5.0460000000000003</c:v>
                </c:pt>
                <c:pt idx="122">
                  <c:v>5.0590000000000002</c:v>
                </c:pt>
                <c:pt idx="123">
                  <c:v>5.0670000000000002</c:v>
                </c:pt>
                <c:pt idx="124">
                  <c:v>5.07</c:v>
                </c:pt>
                <c:pt idx="125">
                  <c:v>5.0810000000000004</c:v>
                </c:pt>
                <c:pt idx="126">
                  <c:v>5.0940000000000003</c:v>
                </c:pt>
                <c:pt idx="127">
                  <c:v>5.0910000000000002</c:v>
                </c:pt>
                <c:pt idx="128">
                  <c:v>5.0940000000000003</c:v>
                </c:pt>
                <c:pt idx="129">
                  <c:v>5.0830000000000002</c:v>
                </c:pt>
                <c:pt idx="130">
                  <c:v>5.0750000000000002</c:v>
                </c:pt>
                <c:pt idx="131">
                  <c:v>5.0369999999999999</c:v>
                </c:pt>
                <c:pt idx="132">
                  <c:v>4.9960000000000004</c:v>
                </c:pt>
                <c:pt idx="133">
                  <c:v>4.9370000000000003</c:v>
                </c:pt>
                <c:pt idx="134">
                  <c:v>4.7930000000000001</c:v>
                </c:pt>
                <c:pt idx="135">
                  <c:v>4.508</c:v>
                </c:pt>
                <c:pt idx="136">
                  <c:v>4.2779999999999996</c:v>
                </c:pt>
                <c:pt idx="137">
                  <c:v>4.0209999999999999</c:v>
                </c:pt>
                <c:pt idx="138">
                  <c:v>3.8410000000000002</c:v>
                </c:pt>
                <c:pt idx="139">
                  <c:v>3.6389999999999998</c:v>
                </c:pt>
                <c:pt idx="140">
                  <c:v>3.4359999999999999</c:v>
                </c:pt>
                <c:pt idx="141">
                  <c:v>3.218</c:v>
                </c:pt>
                <c:pt idx="142">
                  <c:v>3.0129999999999999</c:v>
                </c:pt>
                <c:pt idx="143">
                  <c:v>2.9729999999999999</c:v>
                </c:pt>
                <c:pt idx="144">
                  <c:v>2.9609999999999999</c:v>
                </c:pt>
                <c:pt idx="145">
                  <c:v>2.9470000000000001</c:v>
                </c:pt>
                <c:pt idx="146">
                  <c:v>2.931</c:v>
                </c:pt>
                <c:pt idx="147">
                  <c:v>2.9119999999999999</c:v>
                </c:pt>
                <c:pt idx="148">
                  <c:v>2.8780000000000001</c:v>
                </c:pt>
                <c:pt idx="149">
                  <c:v>2.8119999999999998</c:v>
                </c:pt>
                <c:pt idx="150">
                  <c:v>2.6850000000000001</c:v>
                </c:pt>
                <c:pt idx="151">
                  <c:v>2.4420000000000002</c:v>
                </c:pt>
                <c:pt idx="152">
                  <c:v>2.3319999999999999</c:v>
                </c:pt>
                <c:pt idx="153">
                  <c:v>2.2469999999999999</c:v>
                </c:pt>
                <c:pt idx="154">
                  <c:v>2.1349999999999998</c:v>
                </c:pt>
                <c:pt idx="155">
                  <c:v>2.0499999999999998</c:v>
                </c:pt>
                <c:pt idx="156">
                  <c:v>1.97</c:v>
                </c:pt>
              </c:numCache>
            </c:numRef>
          </c:xVal>
          <c:yVal>
            <c:numRef>
              <c:f>'[水質機器計測結果.xlsx]★170829区域1★ '!$A$3:$A$160</c:f>
              <c:numCache>
                <c:formatCode>General</c:formatCode>
                <c:ptCount val="158"/>
                <c:pt idx="0">
                  <c:v>0</c:v>
                </c:pt>
                <c:pt idx="1">
                  <c:v>0.1</c:v>
                </c:pt>
                <c:pt idx="2">
                  <c:v>0.2</c:v>
                </c:pt>
                <c:pt idx="3">
                  <c:v>0.3</c:v>
                </c:pt>
                <c:pt idx="4">
                  <c:v>0.4</c:v>
                </c:pt>
                <c:pt idx="5">
                  <c:v>0.5</c:v>
                </c:pt>
                <c:pt idx="6">
                  <c:v>0.6</c:v>
                </c:pt>
                <c:pt idx="7">
                  <c:v>0.7</c:v>
                </c:pt>
                <c:pt idx="8">
                  <c:v>0.8</c:v>
                </c:pt>
                <c:pt idx="9">
                  <c:v>0.9</c:v>
                </c:pt>
                <c:pt idx="10">
                  <c:v>1</c:v>
                </c:pt>
                <c:pt idx="11">
                  <c:v>1.1000000000000001</c:v>
                </c:pt>
                <c:pt idx="12">
                  <c:v>1.2</c:v>
                </c:pt>
                <c:pt idx="13">
                  <c:v>1.3</c:v>
                </c:pt>
                <c:pt idx="14">
                  <c:v>1.4</c:v>
                </c:pt>
                <c:pt idx="15">
                  <c:v>1.5</c:v>
                </c:pt>
                <c:pt idx="16">
                  <c:v>1.6</c:v>
                </c:pt>
                <c:pt idx="17">
                  <c:v>1.7</c:v>
                </c:pt>
                <c:pt idx="18">
                  <c:v>1.8</c:v>
                </c:pt>
                <c:pt idx="19">
                  <c:v>1.9</c:v>
                </c:pt>
                <c:pt idx="20">
                  <c:v>2</c:v>
                </c:pt>
                <c:pt idx="21">
                  <c:v>2.1</c:v>
                </c:pt>
                <c:pt idx="22">
                  <c:v>2.2000000000000002</c:v>
                </c:pt>
                <c:pt idx="23">
                  <c:v>2.2999999999999998</c:v>
                </c:pt>
                <c:pt idx="24">
                  <c:v>2.4</c:v>
                </c:pt>
                <c:pt idx="25">
                  <c:v>2.5</c:v>
                </c:pt>
                <c:pt idx="26">
                  <c:v>2.6</c:v>
                </c:pt>
                <c:pt idx="27">
                  <c:v>2.7</c:v>
                </c:pt>
                <c:pt idx="28">
                  <c:v>2.8</c:v>
                </c:pt>
                <c:pt idx="29">
                  <c:v>2.9</c:v>
                </c:pt>
                <c:pt idx="30">
                  <c:v>3</c:v>
                </c:pt>
                <c:pt idx="31">
                  <c:v>3.1</c:v>
                </c:pt>
                <c:pt idx="32">
                  <c:v>3.2</c:v>
                </c:pt>
                <c:pt idx="33">
                  <c:v>3.3</c:v>
                </c:pt>
                <c:pt idx="34">
                  <c:v>3.4</c:v>
                </c:pt>
                <c:pt idx="35">
                  <c:v>3.5</c:v>
                </c:pt>
                <c:pt idx="36">
                  <c:v>3.6</c:v>
                </c:pt>
                <c:pt idx="37">
                  <c:v>3.7</c:v>
                </c:pt>
                <c:pt idx="38">
                  <c:v>3.8</c:v>
                </c:pt>
                <c:pt idx="39">
                  <c:v>3.9</c:v>
                </c:pt>
                <c:pt idx="40">
                  <c:v>4</c:v>
                </c:pt>
                <c:pt idx="41">
                  <c:v>4.0999999999999996</c:v>
                </c:pt>
                <c:pt idx="42">
                  <c:v>4.2</c:v>
                </c:pt>
                <c:pt idx="43">
                  <c:v>4.3</c:v>
                </c:pt>
                <c:pt idx="44">
                  <c:v>4.4000000000000004</c:v>
                </c:pt>
                <c:pt idx="45">
                  <c:v>4.5</c:v>
                </c:pt>
                <c:pt idx="46">
                  <c:v>4.5999999999999996</c:v>
                </c:pt>
                <c:pt idx="47">
                  <c:v>4.7</c:v>
                </c:pt>
                <c:pt idx="48">
                  <c:v>4.8</c:v>
                </c:pt>
                <c:pt idx="49">
                  <c:v>4.9000000000000004</c:v>
                </c:pt>
                <c:pt idx="50">
                  <c:v>5</c:v>
                </c:pt>
                <c:pt idx="51">
                  <c:v>5.0999999999999996</c:v>
                </c:pt>
                <c:pt idx="52">
                  <c:v>5.2</c:v>
                </c:pt>
                <c:pt idx="53">
                  <c:v>5.3</c:v>
                </c:pt>
                <c:pt idx="54">
                  <c:v>5.4</c:v>
                </c:pt>
                <c:pt idx="55">
                  <c:v>5.5</c:v>
                </c:pt>
                <c:pt idx="56">
                  <c:v>5.6</c:v>
                </c:pt>
                <c:pt idx="57">
                  <c:v>5.7</c:v>
                </c:pt>
                <c:pt idx="58">
                  <c:v>5.8</c:v>
                </c:pt>
                <c:pt idx="59">
                  <c:v>5.9</c:v>
                </c:pt>
                <c:pt idx="60">
                  <c:v>6</c:v>
                </c:pt>
                <c:pt idx="61">
                  <c:v>6.1</c:v>
                </c:pt>
                <c:pt idx="62">
                  <c:v>6.2</c:v>
                </c:pt>
                <c:pt idx="63">
                  <c:v>6.3</c:v>
                </c:pt>
                <c:pt idx="64">
                  <c:v>6.4</c:v>
                </c:pt>
                <c:pt idx="65">
                  <c:v>6.5</c:v>
                </c:pt>
                <c:pt idx="66">
                  <c:v>6.6</c:v>
                </c:pt>
                <c:pt idx="67">
                  <c:v>6.7</c:v>
                </c:pt>
                <c:pt idx="68">
                  <c:v>6.8</c:v>
                </c:pt>
                <c:pt idx="69">
                  <c:v>6.9</c:v>
                </c:pt>
                <c:pt idx="70">
                  <c:v>7</c:v>
                </c:pt>
                <c:pt idx="71">
                  <c:v>7.1</c:v>
                </c:pt>
                <c:pt idx="72">
                  <c:v>7.2</c:v>
                </c:pt>
                <c:pt idx="73">
                  <c:v>7.3</c:v>
                </c:pt>
                <c:pt idx="74">
                  <c:v>7.4</c:v>
                </c:pt>
                <c:pt idx="75">
                  <c:v>7.5</c:v>
                </c:pt>
                <c:pt idx="76">
                  <c:v>7.6</c:v>
                </c:pt>
                <c:pt idx="77">
                  <c:v>7.7</c:v>
                </c:pt>
                <c:pt idx="78">
                  <c:v>7.8</c:v>
                </c:pt>
                <c:pt idx="79">
                  <c:v>7.9</c:v>
                </c:pt>
                <c:pt idx="80">
                  <c:v>8</c:v>
                </c:pt>
                <c:pt idx="81">
                  <c:v>8.1</c:v>
                </c:pt>
                <c:pt idx="82">
                  <c:v>8.1999999999999993</c:v>
                </c:pt>
                <c:pt idx="83">
                  <c:v>8.3000000000000007</c:v>
                </c:pt>
                <c:pt idx="84">
                  <c:v>8.4</c:v>
                </c:pt>
                <c:pt idx="85">
                  <c:v>8.5</c:v>
                </c:pt>
                <c:pt idx="86">
                  <c:v>8.6</c:v>
                </c:pt>
                <c:pt idx="87">
                  <c:v>8.6999999999999993</c:v>
                </c:pt>
                <c:pt idx="88">
                  <c:v>8.8000000000000007</c:v>
                </c:pt>
                <c:pt idx="89">
                  <c:v>8.9</c:v>
                </c:pt>
                <c:pt idx="90">
                  <c:v>9</c:v>
                </c:pt>
                <c:pt idx="91">
                  <c:v>9.1</c:v>
                </c:pt>
                <c:pt idx="92">
                  <c:v>9.1999999999999993</c:v>
                </c:pt>
                <c:pt idx="93">
                  <c:v>9.3000000000000007</c:v>
                </c:pt>
                <c:pt idx="94">
                  <c:v>9.4</c:v>
                </c:pt>
                <c:pt idx="95">
                  <c:v>9.5</c:v>
                </c:pt>
                <c:pt idx="96">
                  <c:v>9.6</c:v>
                </c:pt>
                <c:pt idx="97">
                  <c:v>9.6999999999999993</c:v>
                </c:pt>
                <c:pt idx="98">
                  <c:v>9.8000000000000007</c:v>
                </c:pt>
                <c:pt idx="99">
                  <c:v>9.9</c:v>
                </c:pt>
                <c:pt idx="100">
                  <c:v>10</c:v>
                </c:pt>
                <c:pt idx="101">
                  <c:v>10.1</c:v>
                </c:pt>
                <c:pt idx="102">
                  <c:v>10.199999999999999</c:v>
                </c:pt>
                <c:pt idx="103">
                  <c:v>10.3</c:v>
                </c:pt>
                <c:pt idx="104">
                  <c:v>10.4</c:v>
                </c:pt>
                <c:pt idx="105">
                  <c:v>10.5</c:v>
                </c:pt>
                <c:pt idx="106">
                  <c:v>10.6</c:v>
                </c:pt>
                <c:pt idx="107">
                  <c:v>10.7</c:v>
                </c:pt>
                <c:pt idx="108">
                  <c:v>10.8</c:v>
                </c:pt>
                <c:pt idx="109">
                  <c:v>10.9</c:v>
                </c:pt>
                <c:pt idx="110">
                  <c:v>11</c:v>
                </c:pt>
                <c:pt idx="111">
                  <c:v>11.1</c:v>
                </c:pt>
                <c:pt idx="112">
                  <c:v>11.2</c:v>
                </c:pt>
                <c:pt idx="113">
                  <c:v>11.3</c:v>
                </c:pt>
                <c:pt idx="114">
                  <c:v>11.4</c:v>
                </c:pt>
                <c:pt idx="115">
                  <c:v>11.5</c:v>
                </c:pt>
                <c:pt idx="116">
                  <c:v>11.6</c:v>
                </c:pt>
                <c:pt idx="117">
                  <c:v>11.7</c:v>
                </c:pt>
                <c:pt idx="118">
                  <c:v>11.8</c:v>
                </c:pt>
                <c:pt idx="119">
                  <c:v>11.9</c:v>
                </c:pt>
                <c:pt idx="120">
                  <c:v>12</c:v>
                </c:pt>
                <c:pt idx="121">
                  <c:v>12.1</c:v>
                </c:pt>
                <c:pt idx="122">
                  <c:v>12.2</c:v>
                </c:pt>
                <c:pt idx="123">
                  <c:v>12.3</c:v>
                </c:pt>
                <c:pt idx="124">
                  <c:v>12.4</c:v>
                </c:pt>
                <c:pt idx="125">
                  <c:v>12.5</c:v>
                </c:pt>
                <c:pt idx="126">
                  <c:v>12.6</c:v>
                </c:pt>
                <c:pt idx="127">
                  <c:v>12.7</c:v>
                </c:pt>
                <c:pt idx="128">
                  <c:v>12.8</c:v>
                </c:pt>
                <c:pt idx="129">
                  <c:v>12.9</c:v>
                </c:pt>
                <c:pt idx="130">
                  <c:v>13</c:v>
                </c:pt>
                <c:pt idx="131">
                  <c:v>13.1</c:v>
                </c:pt>
                <c:pt idx="132">
                  <c:v>13.2</c:v>
                </c:pt>
                <c:pt idx="133">
                  <c:v>13.3</c:v>
                </c:pt>
                <c:pt idx="134">
                  <c:v>13.4</c:v>
                </c:pt>
                <c:pt idx="135">
                  <c:v>13.5</c:v>
                </c:pt>
                <c:pt idx="136">
                  <c:v>13.6</c:v>
                </c:pt>
                <c:pt idx="137">
                  <c:v>13.7</c:v>
                </c:pt>
                <c:pt idx="138">
                  <c:v>13.8</c:v>
                </c:pt>
                <c:pt idx="139">
                  <c:v>13.9</c:v>
                </c:pt>
                <c:pt idx="140">
                  <c:v>14</c:v>
                </c:pt>
                <c:pt idx="141">
                  <c:v>14.1</c:v>
                </c:pt>
                <c:pt idx="142">
                  <c:v>14.2</c:v>
                </c:pt>
                <c:pt idx="143">
                  <c:v>14.3</c:v>
                </c:pt>
                <c:pt idx="144">
                  <c:v>14.4</c:v>
                </c:pt>
                <c:pt idx="145">
                  <c:v>14.5</c:v>
                </c:pt>
                <c:pt idx="146">
                  <c:v>14.6</c:v>
                </c:pt>
                <c:pt idx="147">
                  <c:v>14.7</c:v>
                </c:pt>
                <c:pt idx="148">
                  <c:v>14.8</c:v>
                </c:pt>
                <c:pt idx="149">
                  <c:v>14.9</c:v>
                </c:pt>
                <c:pt idx="150">
                  <c:v>15</c:v>
                </c:pt>
                <c:pt idx="151">
                  <c:v>15.1</c:v>
                </c:pt>
                <c:pt idx="152">
                  <c:v>15.2</c:v>
                </c:pt>
                <c:pt idx="153">
                  <c:v>15.3</c:v>
                </c:pt>
                <c:pt idx="154">
                  <c:v>15.4</c:v>
                </c:pt>
                <c:pt idx="155">
                  <c:v>15.5</c:v>
                </c:pt>
                <c:pt idx="156">
                  <c:v>15.6</c:v>
                </c:pt>
                <c:pt idx="157">
                  <c:v>15.7</c:v>
                </c:pt>
              </c:numCache>
            </c:numRef>
          </c:yVal>
          <c:smooth val="0"/>
          <c:extLst>
            <c:ext xmlns:c16="http://schemas.microsoft.com/office/drawing/2014/chart" uri="{C3380CC4-5D6E-409C-BE32-E72D297353CC}">
              <c16:uniqueId val="{00000001-C189-4B91-842E-0CC92E2B0E98}"/>
            </c:ext>
          </c:extLst>
        </c:ser>
        <c:dLbls>
          <c:showLegendKey val="0"/>
          <c:showVal val="0"/>
          <c:showCatName val="0"/>
          <c:showSerName val="0"/>
          <c:showPercent val="0"/>
          <c:showBubbleSize val="0"/>
        </c:dLbls>
        <c:axId val="208612160"/>
        <c:axId val="208612736"/>
      </c:scatterChart>
      <c:valAx>
        <c:axId val="208612160"/>
        <c:scaling>
          <c:orientation val="minMax"/>
          <c:max val="10"/>
          <c:min val="0"/>
        </c:scaling>
        <c:delete val="0"/>
        <c:axPos val="t"/>
        <c:majorGridlines>
          <c:spPr>
            <a:ln w="6350" cap="flat" cmpd="sng" algn="ctr">
              <a:solidFill>
                <a:schemeClr val="accent1"/>
              </a:solidFill>
              <a:round/>
            </a:ln>
            <a:effectLst/>
          </c:spPr>
        </c:majorGridlines>
        <c:title>
          <c:tx>
            <c:rich>
              <a:bodyPr rot="0" spcFirstLastPara="1" vertOverflow="ellipsis" vert="horz" wrap="square" anchor="ctr" anchorCtr="1"/>
              <a:lstStyle/>
              <a:p>
                <a:pPr>
                  <a:defRPr sz="800" b="0" i="0" u="none" strike="noStrike" kern="1200" baseline="0">
                    <a:solidFill>
                      <a:schemeClr val="tx1"/>
                    </a:solidFill>
                    <a:latin typeface="ＭＳ Ｐゴシック" panose="020B0600070205080204" pitchFamily="50" charset="-128"/>
                    <a:ea typeface="ＭＳ Ｐゴシック" panose="020B0600070205080204" pitchFamily="50" charset="-128"/>
                    <a:cs typeface="+mn-cs"/>
                  </a:defRPr>
                </a:pPr>
                <a:r>
                  <a:rPr lang="ja-JP" altLang="en-US" sz="800" dirty="0">
                    <a:solidFill>
                      <a:schemeClr val="tx1"/>
                    </a:solidFill>
                    <a:latin typeface="ＭＳ Ｐゴシック" panose="020B0600070205080204" pitchFamily="50" charset="-128"/>
                    <a:ea typeface="ＭＳ Ｐゴシック" panose="020B0600070205080204" pitchFamily="50" charset="-128"/>
                  </a:rPr>
                  <a:t>溶存酸素</a:t>
                </a:r>
                <a:r>
                  <a:rPr lang="en-US" sz="800" dirty="0">
                    <a:solidFill>
                      <a:schemeClr val="tx1"/>
                    </a:solidFill>
                    <a:latin typeface="ＭＳ Ｐゴシック" panose="020B0600070205080204" pitchFamily="50" charset="-128"/>
                    <a:ea typeface="ＭＳ Ｐゴシック" panose="020B0600070205080204" pitchFamily="50" charset="-128"/>
                  </a:rPr>
                  <a:t>(mg/L)</a:t>
                </a:r>
              </a:p>
            </c:rich>
          </c:tx>
          <c:overlay val="0"/>
          <c:spPr>
            <a:noFill/>
            <a:ln>
              <a:noFill/>
            </a:ln>
            <a:effectLst/>
          </c:spPr>
        </c:title>
        <c:numFmt formatCode="General" sourceLinked="0"/>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208612736"/>
        <c:crosses val="autoZero"/>
        <c:crossBetween val="midCat"/>
        <c:majorUnit val="2"/>
      </c:valAx>
      <c:valAx>
        <c:axId val="208612736"/>
        <c:scaling>
          <c:orientation val="maxMin"/>
          <c:max val="16"/>
        </c:scaling>
        <c:delete val="0"/>
        <c:axPos val="l"/>
        <c:majorGridlines>
          <c:spPr>
            <a:ln w="6350" cap="flat" cmpd="sng" algn="ctr">
              <a:solidFill>
                <a:schemeClr val="accent1"/>
              </a:solidFill>
              <a:prstDash val="solid"/>
              <a:round/>
            </a:ln>
            <a:effectLst/>
          </c:spPr>
        </c:majorGridlines>
        <c:title>
          <c:tx>
            <c:rich>
              <a:bodyPr rot="-5400000" spcFirstLastPara="1" vertOverflow="ellipsis" vert="horz" wrap="square" anchor="ctr" anchorCtr="1"/>
              <a:lstStyle/>
              <a:p>
                <a:pPr>
                  <a:defRPr sz="9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r>
                  <a:rPr lang="ja-JP" sz="900" b="0" dirty="0">
                    <a:solidFill>
                      <a:sysClr val="windowText" lastClr="000000"/>
                    </a:solidFill>
                    <a:latin typeface="ＭＳ Ｐゴシック" panose="020B0600070205080204" pitchFamily="50" charset="-128"/>
                    <a:ea typeface="ＭＳ Ｐゴシック" panose="020B0600070205080204" pitchFamily="50" charset="-128"/>
                  </a:rPr>
                  <a:t>水深</a:t>
                </a:r>
                <a:r>
                  <a:rPr lang="en-US" sz="900" b="0" dirty="0">
                    <a:solidFill>
                      <a:sysClr val="windowText" lastClr="000000"/>
                    </a:solidFill>
                    <a:latin typeface="ＭＳ Ｐゴシック" panose="020B0600070205080204" pitchFamily="50" charset="-128"/>
                    <a:ea typeface="ＭＳ Ｐゴシック" panose="020B0600070205080204" pitchFamily="50" charset="-128"/>
                  </a:rPr>
                  <a:t>(m)</a:t>
                </a:r>
                <a:endParaRPr lang="ja-JP" sz="900" b="0" dirty="0">
                  <a:solidFill>
                    <a:sysClr val="windowText" lastClr="000000"/>
                  </a:solidFill>
                  <a:latin typeface="ＭＳ Ｐゴシック" panose="020B0600070205080204" pitchFamily="50" charset="-128"/>
                  <a:ea typeface="ＭＳ Ｐゴシック" panose="020B0600070205080204" pitchFamily="50" charset="-128"/>
                </a:endParaRPr>
              </a:p>
            </c:rich>
          </c:tx>
          <c:overlay val="0"/>
          <c:spPr>
            <a:noFill/>
            <a:ln>
              <a:noFill/>
            </a:ln>
            <a:effectLst/>
          </c:sp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7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crossAx val="208612160"/>
        <c:crosses val="autoZero"/>
        <c:crossBetween val="midCat"/>
        <c:majorUnit val="4"/>
      </c:valAx>
      <c:spPr>
        <a:noFill/>
        <a:ln>
          <a:solidFill>
            <a:schemeClr val="tx1"/>
          </a:solidFill>
        </a:ln>
        <a:effectLst/>
      </c:spPr>
    </c:plotArea>
    <c:legend>
      <c:legendPos val="b"/>
      <c:layout>
        <c:manualLayout>
          <c:xMode val="edge"/>
          <c:yMode val="edge"/>
          <c:x val="5.0000252906528278E-2"/>
          <c:y val="0.81271523313414284"/>
          <c:w val="0.89999949418694347"/>
          <c:h val="0.18728476686585713"/>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ＭＳ Ｐゴシック" panose="020B0600070205080204" pitchFamily="50" charset="-128"/>
              <a:ea typeface="ＭＳ Ｐゴシック" panose="020B0600070205080204" pitchFamily="50" charset="-128"/>
              <a:cs typeface="+mn-cs"/>
            </a:defRPr>
          </a:pPr>
          <a:endParaRPr lang="ja-JP"/>
        </a:p>
      </c:txPr>
    </c:legend>
    <c:plotVisOnly val="1"/>
    <c:dispBlanksAs val="gap"/>
    <c:showDLblsOverMax val="0"/>
  </c:chart>
  <c:spPr>
    <a:solidFill>
      <a:schemeClr val="bg1"/>
    </a:solidFill>
    <a:ln w="9525" cap="flat" cmpd="sng" algn="ctr">
      <a:noFill/>
      <a:round/>
    </a:ln>
    <a:effectLst/>
  </c:spPr>
  <c:txPr>
    <a:bodyPr/>
    <a:lstStyle/>
    <a:p>
      <a:pPr>
        <a:defRPr sz="1200">
          <a:latin typeface="ＭＳ ゴシック" panose="020B0609070205080204" pitchFamily="49" charset="-128"/>
          <a:ea typeface="ＭＳ ゴシック" panose="020B0609070205080204" pitchFamily="49" charset="-128"/>
        </a:defRPr>
      </a:pPr>
      <a:endParaRPr lang="ja-JP"/>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50375" cy="498966"/>
          </a:xfrm>
          <a:prstGeom prst="rect">
            <a:avLst/>
          </a:prstGeom>
        </p:spPr>
        <p:txBody>
          <a:bodyPr vert="horz" lIns="92236" tIns="46118" rIns="92236" bIns="46118"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0"/>
            <a:ext cx="2950374" cy="498966"/>
          </a:xfrm>
          <a:prstGeom prst="rect">
            <a:avLst/>
          </a:prstGeom>
        </p:spPr>
        <p:txBody>
          <a:bodyPr vert="horz" lIns="92236" tIns="46118" rIns="92236" bIns="46118" rtlCol="0"/>
          <a:lstStyle>
            <a:lvl1pPr algn="r">
              <a:defRPr sz="1200"/>
            </a:lvl1pPr>
          </a:lstStyle>
          <a:p>
            <a:fld id="{BA3BEA88-ECF3-4F4A-82D8-132E5AF6B73B}" type="datetimeFigureOut">
              <a:rPr kumimoji="1" lang="ja-JP" altLang="en-US" smtClean="0"/>
              <a:t>2021/3/22</a:t>
            </a:fld>
            <a:endParaRPr kumimoji="1" lang="ja-JP" altLang="en-US"/>
          </a:p>
        </p:txBody>
      </p:sp>
      <p:sp>
        <p:nvSpPr>
          <p:cNvPr id="4" name="スライド イメージ プレースホルダー 3"/>
          <p:cNvSpPr>
            <a:spLocks noGrp="1" noRot="1" noChangeAspect="1"/>
          </p:cNvSpPr>
          <p:nvPr>
            <p:ph type="sldImg" idx="2"/>
          </p:nvPr>
        </p:nvSpPr>
        <p:spPr>
          <a:xfrm>
            <a:off x="2243138" y="1243013"/>
            <a:ext cx="2320925" cy="3352800"/>
          </a:xfrm>
          <a:prstGeom prst="rect">
            <a:avLst/>
          </a:prstGeom>
          <a:noFill/>
          <a:ln w="12700">
            <a:solidFill>
              <a:prstClr val="black"/>
            </a:solidFill>
          </a:ln>
        </p:spPr>
        <p:txBody>
          <a:bodyPr vert="horz" lIns="92236" tIns="46118" rIns="92236" bIns="46118" rtlCol="0" anchor="ctr"/>
          <a:lstStyle/>
          <a:p>
            <a:endParaRPr lang="ja-JP" altLang="en-US"/>
          </a:p>
        </p:txBody>
      </p:sp>
      <p:sp>
        <p:nvSpPr>
          <p:cNvPr id="5" name="ノート プレースホルダー 4"/>
          <p:cNvSpPr>
            <a:spLocks noGrp="1"/>
          </p:cNvSpPr>
          <p:nvPr>
            <p:ph type="body" sz="quarter" idx="3"/>
          </p:nvPr>
        </p:nvSpPr>
        <p:spPr>
          <a:xfrm>
            <a:off x="680239" y="4783357"/>
            <a:ext cx="5446723" cy="3913364"/>
          </a:xfrm>
          <a:prstGeom prst="rect">
            <a:avLst/>
          </a:prstGeom>
        </p:spPr>
        <p:txBody>
          <a:bodyPr vert="horz" lIns="92236" tIns="46118" rIns="92236" bIns="4611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1" y="9440372"/>
            <a:ext cx="2950375" cy="498966"/>
          </a:xfrm>
          <a:prstGeom prst="rect">
            <a:avLst/>
          </a:prstGeom>
        </p:spPr>
        <p:txBody>
          <a:bodyPr vert="horz" lIns="92236" tIns="46118" rIns="92236" bIns="46118"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372"/>
            <a:ext cx="2950374" cy="498966"/>
          </a:xfrm>
          <a:prstGeom prst="rect">
            <a:avLst/>
          </a:prstGeom>
        </p:spPr>
        <p:txBody>
          <a:bodyPr vert="horz" lIns="92236" tIns="46118" rIns="92236" bIns="46118" rtlCol="0" anchor="b"/>
          <a:lstStyle>
            <a:lvl1pPr algn="r">
              <a:defRPr sz="1200"/>
            </a:lvl1pPr>
          </a:lstStyle>
          <a:p>
            <a:fld id="{EE49C8F6-088C-4567-8D8C-666A3DAFBDAB}" type="slidenum">
              <a:rPr kumimoji="1" lang="ja-JP" altLang="en-US" smtClean="0"/>
              <a:t>‹#›</a:t>
            </a:fld>
            <a:endParaRPr kumimoji="1" lang="ja-JP" altLang="en-US"/>
          </a:p>
        </p:txBody>
      </p:sp>
    </p:spTree>
    <p:extLst>
      <p:ext uri="{BB962C8B-B14F-4D97-AF65-F5344CB8AC3E}">
        <p14:creationId xmlns:p14="http://schemas.microsoft.com/office/powerpoint/2010/main" val="255936055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4882EC3B-EC2A-4D58-BE04-F70E0B7836EB}" type="slidenum">
              <a:rPr kumimoji="1" lang="ja-JP" altLang="en-US" smtClean="0"/>
              <a:t>18</a:t>
            </a:fld>
            <a:endParaRPr kumimoji="1" lang="ja-JP" altLang="en-US"/>
          </a:p>
        </p:txBody>
      </p:sp>
    </p:spTree>
    <p:extLst>
      <p:ext uri="{BB962C8B-B14F-4D97-AF65-F5344CB8AC3E}">
        <p14:creationId xmlns:p14="http://schemas.microsoft.com/office/powerpoint/2010/main" val="29862054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14350" y="3077282"/>
            <a:ext cx="5829300" cy="2123369"/>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028700" y="5613400"/>
            <a:ext cx="4800600" cy="2531533"/>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449564A-556E-4397-BCFA-0F3C1B9A8CEF}" type="datetimeFigureOut">
              <a:rPr kumimoji="1" lang="ja-JP" altLang="en-US" smtClean="0"/>
              <a:t>2021/3/22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3166643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449564A-556E-4397-BCFA-0F3C1B9A8CEF}" type="datetimeFigureOut">
              <a:rPr kumimoji="1" lang="ja-JP" altLang="en-US" smtClean="0"/>
              <a:t>2021/3/22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406287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3729037" y="573264"/>
            <a:ext cx="1157288" cy="1220822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257175" y="573264"/>
            <a:ext cx="3357563" cy="1220822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449564A-556E-4397-BCFA-0F3C1B9A8CEF}" type="datetimeFigureOut">
              <a:rPr kumimoji="1" lang="ja-JP" altLang="en-US" smtClean="0"/>
              <a:t>2021/3/22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1812961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449564A-556E-4397-BCFA-0F3C1B9A8CEF}" type="datetimeFigureOut">
              <a:rPr kumimoji="1" lang="ja-JP" altLang="en-US" smtClean="0"/>
              <a:t>2021/3/22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357060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41735" y="6365523"/>
            <a:ext cx="5829300" cy="1967442"/>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541735" y="4198586"/>
            <a:ext cx="5829300" cy="21669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449564A-556E-4397-BCFA-0F3C1B9A8CEF}" type="datetimeFigureOut">
              <a:rPr kumimoji="1" lang="ja-JP" altLang="en-US" smtClean="0"/>
              <a:t>2021/3/22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2989836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257175"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2628900" y="3338690"/>
            <a:ext cx="2257425" cy="944280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449564A-556E-4397-BCFA-0F3C1B9A8CEF}" type="datetimeFigureOut">
              <a:rPr kumimoji="1" lang="ja-JP" altLang="en-US" smtClean="0"/>
              <a:t>2021/3/22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2658037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6699"/>
            <a:ext cx="6172200" cy="1651000"/>
          </a:xfrm>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217385"/>
            <a:ext cx="303014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342900" y="3141486"/>
            <a:ext cx="303014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3483769" y="2217385"/>
            <a:ext cx="3031331" cy="92410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3483769" y="3141486"/>
            <a:ext cx="3031331" cy="570741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449564A-556E-4397-BCFA-0F3C1B9A8CEF}" type="datetimeFigureOut">
              <a:rPr kumimoji="1" lang="ja-JP" altLang="en-US" smtClean="0"/>
              <a:t>2021/3/22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39490385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449564A-556E-4397-BCFA-0F3C1B9A8CEF}" type="datetimeFigureOut">
              <a:rPr kumimoji="1" lang="ja-JP" altLang="en-US" smtClean="0"/>
              <a:t>2021/3/22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984121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449564A-556E-4397-BCFA-0F3C1B9A8CEF}" type="datetimeFigureOut">
              <a:rPr kumimoji="1" lang="ja-JP" altLang="en-US" smtClean="0"/>
              <a:t>2021/3/22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29705975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42900" y="394405"/>
            <a:ext cx="2256235" cy="1678517"/>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2681287" y="394406"/>
            <a:ext cx="3833813" cy="845449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342900" y="2072923"/>
            <a:ext cx="2256235" cy="677598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449564A-556E-4397-BCFA-0F3C1B9A8CEF}" type="datetimeFigureOut">
              <a:rPr kumimoji="1" lang="ja-JP" altLang="en-US" smtClean="0"/>
              <a:t>2021/3/22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26577689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344216" y="6934200"/>
            <a:ext cx="4114800" cy="818622"/>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344216" y="885119"/>
            <a:ext cx="4114800"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344216" y="7752822"/>
            <a:ext cx="4114800" cy="11625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449564A-556E-4397-BCFA-0F3C1B9A8CEF}" type="datetimeFigureOut">
              <a:rPr kumimoji="1" lang="ja-JP" altLang="en-US" smtClean="0"/>
              <a:t>2021/3/22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259302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42900" y="396699"/>
            <a:ext cx="6172200" cy="1651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342900" y="2311401"/>
            <a:ext cx="6172200" cy="6537502"/>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342900" y="9181395"/>
            <a:ext cx="1600200" cy="527403"/>
          </a:xfrm>
          <a:prstGeom prst="rect">
            <a:avLst/>
          </a:prstGeom>
        </p:spPr>
        <p:txBody>
          <a:bodyPr vert="horz" lIns="91440" tIns="45720" rIns="91440" bIns="45720" rtlCol="0" anchor="ctr"/>
          <a:lstStyle>
            <a:lvl1pPr algn="l">
              <a:defRPr sz="1200">
                <a:solidFill>
                  <a:schemeClr val="tx1">
                    <a:tint val="75000"/>
                  </a:schemeClr>
                </a:solidFill>
              </a:defRPr>
            </a:lvl1pPr>
          </a:lstStyle>
          <a:p>
            <a:fld id="{0449564A-556E-4397-BCFA-0F3C1B9A8CEF}" type="datetimeFigureOut">
              <a:rPr kumimoji="1" lang="ja-JP" altLang="en-US" smtClean="0"/>
              <a:t>2021/3/22</a:t>
            </a:fld>
            <a:endParaRPr kumimoji="1" lang="ja-JP" altLang="en-US"/>
          </a:p>
        </p:txBody>
      </p:sp>
      <p:sp>
        <p:nvSpPr>
          <p:cNvPr id="5" name="フッター プレースホルダー 4"/>
          <p:cNvSpPr>
            <a:spLocks noGrp="1"/>
          </p:cNvSpPr>
          <p:nvPr>
            <p:ph type="ftr" sz="quarter" idx="3"/>
          </p:nvPr>
        </p:nvSpPr>
        <p:spPr>
          <a:xfrm>
            <a:off x="2343150" y="9181395"/>
            <a:ext cx="2171700" cy="52740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4914900" y="9181395"/>
            <a:ext cx="1600200" cy="527403"/>
          </a:xfrm>
          <a:prstGeom prst="rect">
            <a:avLst/>
          </a:prstGeom>
        </p:spPr>
        <p:txBody>
          <a:bodyPr vert="horz" lIns="91440" tIns="45720" rIns="91440" bIns="45720" rtlCol="0" anchor="ctr"/>
          <a:lstStyle>
            <a:lvl1pPr algn="r">
              <a:defRPr sz="1200">
                <a:solidFill>
                  <a:schemeClr val="tx1">
                    <a:tint val="75000"/>
                  </a:schemeClr>
                </a:solidFill>
              </a:defRPr>
            </a:lvl1pPr>
          </a:lstStyle>
          <a:p>
            <a:fld id="{831CA8E7-D69B-4FB5-B8F3-0C5F199F2C37}" type="slidenum">
              <a:rPr kumimoji="1" lang="ja-JP" altLang="en-US" smtClean="0"/>
              <a:t>‹#›</a:t>
            </a:fld>
            <a:endParaRPr kumimoji="1" lang="ja-JP" altLang="en-US"/>
          </a:p>
        </p:txBody>
      </p:sp>
    </p:spTree>
    <p:extLst>
      <p:ext uri="{BB962C8B-B14F-4D97-AF65-F5344CB8AC3E}">
        <p14:creationId xmlns:p14="http://schemas.microsoft.com/office/powerpoint/2010/main" val="1493101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xml"/><Relationship Id="rId5" Type="http://schemas.openxmlformats.org/officeDocument/2006/relationships/image" Target="../media/image25.jpeg"/><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8" Type="http://schemas.openxmlformats.org/officeDocument/2006/relationships/image" Target="../media/image32.jpg"/><Relationship Id="rId13" Type="http://schemas.openxmlformats.org/officeDocument/2006/relationships/image" Target="../media/image37.png"/><Relationship Id="rId3" Type="http://schemas.openxmlformats.org/officeDocument/2006/relationships/image" Target="../media/image27.jpg"/><Relationship Id="rId7" Type="http://schemas.openxmlformats.org/officeDocument/2006/relationships/image" Target="../media/image31.jpg"/><Relationship Id="rId12" Type="http://schemas.openxmlformats.org/officeDocument/2006/relationships/image" Target="../media/image36.png"/><Relationship Id="rId2" Type="http://schemas.openxmlformats.org/officeDocument/2006/relationships/image" Target="../media/image26.jpg"/><Relationship Id="rId1" Type="http://schemas.openxmlformats.org/officeDocument/2006/relationships/slideLayout" Target="../slideLayouts/slideLayout1.xml"/><Relationship Id="rId6" Type="http://schemas.openxmlformats.org/officeDocument/2006/relationships/image" Target="../media/image30.jpg"/><Relationship Id="rId11" Type="http://schemas.openxmlformats.org/officeDocument/2006/relationships/image" Target="../media/image35.png"/><Relationship Id="rId5" Type="http://schemas.openxmlformats.org/officeDocument/2006/relationships/image" Target="../media/image29.jpg"/><Relationship Id="rId10" Type="http://schemas.openxmlformats.org/officeDocument/2006/relationships/image" Target="../media/image34.png"/><Relationship Id="rId4" Type="http://schemas.openxmlformats.org/officeDocument/2006/relationships/image" Target="../media/image28.jpg"/><Relationship Id="rId9" Type="http://schemas.openxmlformats.org/officeDocument/2006/relationships/image" Target="../media/image33.jpg"/><Relationship Id="rId1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1.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g"/></Relationships>
</file>

<file path=ppt/slides/_rels/slide1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49.jpeg"/><Relationship Id="rId7" Type="http://schemas.openxmlformats.org/officeDocument/2006/relationships/image" Target="../media/image53.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19.xml.rels><?xml version="1.0" encoding="UTF-8" standalone="yes"?>
<Relationships xmlns="http://schemas.openxmlformats.org/package/2006/relationships"><Relationship Id="rId3" Type="http://schemas.openxmlformats.org/officeDocument/2006/relationships/hyperlink" Target="http://www.pref.osaka.lg.jp/suisan/kawaturi/index.html" TargetMode="External"/><Relationship Id="rId2" Type="http://schemas.openxmlformats.org/officeDocument/2006/relationships/hyperlink" Target="http://www.pref.osaka.lg.jp/suisan/tabeyou/index.html" TargetMode="External"/><Relationship Id="rId1" Type="http://schemas.openxmlformats.org/officeDocument/2006/relationships/slideLayout" Target="../slideLayouts/slideLayout1.xml"/><Relationship Id="rId5" Type="http://schemas.openxmlformats.org/officeDocument/2006/relationships/hyperlink" Target="http://www.pref.osaka.lg.jp/midori/seibututayousei/kensyu.html" TargetMode="External"/><Relationship Id="rId4" Type="http://schemas.openxmlformats.org/officeDocument/2006/relationships/hyperlink" Target="http://www.pref.osaka.lg.jp/suisan/umituri/index.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 Id="rId9"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984903" y="2979167"/>
            <a:ext cx="5030544" cy="923330"/>
          </a:xfrm>
          <a:prstGeom prst="rect">
            <a:avLst/>
          </a:prstGeom>
          <a:noFill/>
        </p:spPr>
        <p:txBody>
          <a:bodyPr wrap="none" rtlCol="0">
            <a:spAutoFit/>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令和２年度</a:t>
            </a: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新・大阪府豊かな海づくりプラン</a:t>
            </a: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　進捗状況（詳細）</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 name="テキスト ボックス 5"/>
          <p:cNvSpPr txBox="1"/>
          <p:nvPr/>
        </p:nvSpPr>
        <p:spPr>
          <a:xfrm>
            <a:off x="5733256" y="457472"/>
            <a:ext cx="607860" cy="261610"/>
          </a:xfrm>
          <a:prstGeom prst="rect">
            <a:avLst/>
          </a:prstGeom>
          <a:noFill/>
          <a:ln>
            <a:solidFill>
              <a:schemeClr val="tx1"/>
            </a:solidFill>
          </a:ln>
        </p:spPr>
        <p:txBody>
          <a:bodyPr wrap="none" rtlCol="0">
            <a:spAutoFit/>
          </a:bodyPr>
          <a:lstStyle/>
          <a:p>
            <a:pPr algn="ctr"/>
            <a:r>
              <a:rPr kumimoji="1" lang="ja-JP" altLang="en-US" sz="1100" dirty="0" smtClean="0">
                <a:latin typeface="Meiryo UI" panose="020B0604030504040204" pitchFamily="50" charset="-128"/>
                <a:ea typeface="Meiryo UI" panose="020B0604030504040204" pitchFamily="50" charset="-128"/>
                <a:cs typeface="Meiryo UI" panose="020B0604030504040204" pitchFamily="50" charset="-128"/>
              </a:rPr>
              <a:t>資料２</a:t>
            </a:r>
            <a:endParaRPr kumimoji="1" lang="en-US" altLang="ja-JP" sz="11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 name="テキスト ボックス 6"/>
          <p:cNvSpPr txBox="1"/>
          <p:nvPr/>
        </p:nvSpPr>
        <p:spPr>
          <a:xfrm>
            <a:off x="1907430" y="6609184"/>
            <a:ext cx="3185487" cy="923330"/>
          </a:xfrm>
          <a:prstGeom prst="rect">
            <a:avLst/>
          </a:prstGeom>
          <a:noFill/>
        </p:spPr>
        <p:txBody>
          <a:bodyPr wrap="none" rtlCol="0">
            <a:spAutoFit/>
          </a:bodyPr>
          <a:lstStyle/>
          <a:p>
            <a:pPr algn="ct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令和３</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月</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a:p>
            <a:pPr algn="ctr"/>
            <a:endParaRPr lang="en-US" altLang="ja-JP" dirty="0">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大阪府環境農林水産部水産課</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2465056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9629001"/>
            <a:ext cx="6858000" cy="276999"/>
          </a:xfrm>
          <a:prstGeom prst="rect">
            <a:avLst/>
          </a:prstGeom>
          <a:noFill/>
        </p:spPr>
        <p:txBody>
          <a:bodyPr wrap="square" rtlCol="0">
            <a:spAutoFit/>
          </a:bodyPr>
          <a:lstStyle/>
          <a:p>
            <a:pPr algn="ctr"/>
            <a:r>
              <a:rPr kumimoji="1" lang="en-US" altLang="ja-JP" sz="1200" dirty="0" smtClean="0"/>
              <a:t>10</a:t>
            </a:r>
            <a:endParaRPr kumimoji="1" lang="ja-JP" altLang="en-US" sz="1200" dirty="0"/>
          </a:p>
        </p:txBody>
      </p:sp>
      <p:sp>
        <p:nvSpPr>
          <p:cNvPr id="8" name="テキスト ボックス 7"/>
          <p:cNvSpPr txBox="1"/>
          <p:nvPr/>
        </p:nvSpPr>
        <p:spPr>
          <a:xfrm>
            <a:off x="1121093" y="419436"/>
            <a:ext cx="2299027" cy="261610"/>
          </a:xfrm>
          <a:prstGeom prst="rect">
            <a:avLst/>
          </a:prstGeom>
          <a:noFill/>
        </p:spPr>
        <p:txBody>
          <a:bodyPr wrap="none" rtlCol="0">
            <a:spAutoFit/>
          </a:bodyPr>
          <a:lstStyle/>
          <a:p>
            <a:r>
              <a:rPr lang="ja-JP" altLang="en-US" sz="1100" b="1" dirty="0" smtClean="0"/>
              <a:t>新技術を活用した養殖業への取組み</a:t>
            </a:r>
            <a:endParaRPr lang="ja-JP" altLang="en-US" sz="1100" b="1" dirty="0"/>
          </a:p>
        </p:txBody>
      </p:sp>
      <p:sp>
        <p:nvSpPr>
          <p:cNvPr id="12" name="テキスト ボックス 11"/>
          <p:cNvSpPr txBox="1"/>
          <p:nvPr/>
        </p:nvSpPr>
        <p:spPr>
          <a:xfrm>
            <a:off x="0" y="0"/>
            <a:ext cx="6858000" cy="215444"/>
          </a:xfrm>
          <a:prstGeom prst="rect">
            <a:avLst/>
          </a:prstGeom>
          <a:noFill/>
        </p:spPr>
        <p:txBody>
          <a:bodyPr wrap="square"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方向</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②　水産資源を豊かにする</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1" name="直線コネクタ 20"/>
          <p:cNvCxnSpPr/>
          <p:nvPr/>
        </p:nvCxnSpPr>
        <p:spPr>
          <a:xfrm>
            <a:off x="3407300" y="713775"/>
            <a:ext cx="12700" cy="782841"/>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7" name="テキスト ボックス 26"/>
          <p:cNvSpPr txBox="1"/>
          <p:nvPr/>
        </p:nvSpPr>
        <p:spPr>
          <a:xfrm>
            <a:off x="396500" y="793604"/>
            <a:ext cx="2952000" cy="553998"/>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・養殖に関する水質データの提供や疾病に係る情報提供等、持続的な養殖の推進に努めている。</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3449704" y="793604"/>
            <a:ext cx="3200321" cy="553998"/>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・養殖を行う事業者</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または漁業者団体に対し、水技</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C</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また</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は生物多様性</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C</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が</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技術指導</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を実施</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2"/>
          <p:cNvSpPr txBox="1">
            <a:spLocks noChangeArrowheads="1"/>
          </p:cNvSpPr>
          <p:nvPr/>
        </p:nvSpPr>
        <p:spPr bwMode="auto">
          <a:xfrm>
            <a:off x="360000" y="353775"/>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12</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564018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テキスト ボックス 2"/>
          <p:cNvSpPr txBox="1">
            <a:spLocks noChangeArrowheads="1"/>
          </p:cNvSpPr>
          <p:nvPr/>
        </p:nvSpPr>
        <p:spPr bwMode="auto">
          <a:xfrm>
            <a:off x="360000" y="818535"/>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13</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2" name="テキスト ボックス 51"/>
          <p:cNvSpPr txBox="1"/>
          <p:nvPr/>
        </p:nvSpPr>
        <p:spPr>
          <a:xfrm>
            <a:off x="980728" y="868068"/>
            <a:ext cx="3413114" cy="261610"/>
          </a:xfrm>
          <a:prstGeom prst="rect">
            <a:avLst/>
          </a:prstGeom>
          <a:noFill/>
        </p:spPr>
        <p:txBody>
          <a:bodyPr wrap="none" rtlCol="0">
            <a:spAutoFit/>
          </a:bodyPr>
          <a:lstStyle/>
          <a:p>
            <a:r>
              <a:rPr lang="ja-JP" altLang="en-US" sz="1100" b="1" dirty="0" smtClean="0"/>
              <a:t>ブランド化</a:t>
            </a:r>
            <a:r>
              <a:rPr lang="ja-JP" altLang="en-US" sz="1100" b="1" dirty="0"/>
              <a:t>や</a:t>
            </a:r>
            <a:r>
              <a:rPr lang="en-US" altLang="ja-JP" sz="1100" b="1" dirty="0"/>
              <a:t>6</a:t>
            </a:r>
            <a:r>
              <a:rPr lang="ja-JP" altLang="en-US" sz="1100" b="1" dirty="0"/>
              <a:t>次産業化の推進による「攻めの漁業」展開</a:t>
            </a:r>
          </a:p>
        </p:txBody>
      </p:sp>
      <p:sp>
        <p:nvSpPr>
          <p:cNvPr id="53" name="テキスト ボックス 52"/>
          <p:cNvSpPr txBox="1"/>
          <p:nvPr/>
        </p:nvSpPr>
        <p:spPr>
          <a:xfrm>
            <a:off x="7630" y="9629001"/>
            <a:ext cx="6858000" cy="276999"/>
          </a:xfrm>
          <a:prstGeom prst="rect">
            <a:avLst/>
          </a:prstGeom>
          <a:noFill/>
        </p:spPr>
        <p:txBody>
          <a:bodyPr wrap="square" rtlCol="0">
            <a:spAutoFit/>
          </a:bodyPr>
          <a:lstStyle/>
          <a:p>
            <a:pPr algn="ctr"/>
            <a:r>
              <a:rPr kumimoji="1" lang="en-US" altLang="ja-JP" sz="1200" dirty="0"/>
              <a:t>11</a:t>
            </a:r>
            <a:endParaRPr kumimoji="1" lang="ja-JP" altLang="en-US" sz="1200" dirty="0"/>
          </a:p>
        </p:txBody>
      </p:sp>
      <p:sp>
        <p:nvSpPr>
          <p:cNvPr id="54" name="テキスト ボックス 53"/>
          <p:cNvSpPr txBox="1"/>
          <p:nvPr/>
        </p:nvSpPr>
        <p:spPr>
          <a:xfrm>
            <a:off x="359999" y="1208584"/>
            <a:ext cx="2952000" cy="1785104"/>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80975" indent="-90000" algn="just"/>
            <a:r>
              <a:rPr kumimoji="1" lang="ja-JP" altLang="en-US" sz="1000" b="1" dirty="0">
                <a:latin typeface="Meiryo UI" panose="020B0604030504040204" pitchFamily="50" charset="-128"/>
                <a:ea typeface="Meiryo UI" panose="020B0604030504040204" pitchFamily="50" charset="-128"/>
                <a:cs typeface="Meiryo UI" panose="020B0604030504040204" pitchFamily="50" charset="-128"/>
              </a:rPr>
              <a:t>＜ブランド化に向けた取組み＞</a:t>
            </a:r>
            <a:endParaRPr kumimoji="1"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・ブランド化</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について</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は、府内産水産物の競争力の強化をめざした販路拡大の取組みを行っている。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・令和２年度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、コロナ関係の国支援事業を活用し、府内の多くの小中学校の学校給食に府内産</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水産物の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提供を行った。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■府内学校給食への府内産水産物の提供</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5" name="直線コネクタ 54"/>
          <p:cNvCxnSpPr/>
          <p:nvPr/>
        </p:nvCxnSpPr>
        <p:spPr>
          <a:xfrm>
            <a:off x="3420000" y="1247364"/>
            <a:ext cx="0" cy="8280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0" y="360000"/>
            <a:ext cx="6858000"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　　　取組方向</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③</a:t>
            </a:r>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　漁業者の生活を豊かにする </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p:cNvSpPr txBox="1"/>
          <p:nvPr/>
        </p:nvSpPr>
        <p:spPr>
          <a:xfrm>
            <a:off x="3615591" y="1670485"/>
            <a:ext cx="2628000" cy="1000274"/>
          </a:xfrm>
          <a:prstGeom prst="rect">
            <a:avLst/>
          </a:prstGeom>
          <a:noFill/>
          <a:ln w="3175">
            <a:solidFill>
              <a:schemeClr val="tx1"/>
            </a:solidFill>
          </a:ln>
        </p:spPr>
        <p:txBody>
          <a:bodyPr wrap="square" rIns="36000" rtlCol="0">
            <a:spAutoFit/>
          </a:bodyPr>
          <a:lstStyle/>
          <a:p>
            <a:pPr algn="ctr">
              <a:spcAft>
                <a:spcPts val="600"/>
              </a:spcAft>
            </a:pPr>
            <a:r>
              <a:rPr lang="ja-JP" altLang="en-US" sz="900" b="1" dirty="0" smtClean="0"/>
              <a:t>大阪府</a:t>
            </a:r>
            <a:r>
              <a:rPr lang="ja-JP" altLang="en-US" sz="900" b="1" dirty="0"/>
              <a:t>国産農林</a:t>
            </a:r>
            <a:r>
              <a:rPr lang="ja-JP" altLang="en-US" sz="900" b="1" dirty="0" smtClean="0"/>
              <a:t>水産物</a:t>
            </a:r>
            <a:r>
              <a:rPr lang="ja-JP" altLang="en-US" sz="900" b="1" dirty="0"/>
              <a:t>学校給食提供</a:t>
            </a:r>
            <a:r>
              <a:rPr lang="ja-JP" altLang="en-US" sz="900" b="1" dirty="0" smtClean="0"/>
              <a:t>事業</a:t>
            </a:r>
            <a:r>
              <a:rPr lang="en-US" altLang="ja-JP" sz="900" b="1" dirty="0" smtClean="0"/>
              <a:t>(</a:t>
            </a:r>
            <a:r>
              <a:rPr kumimoji="1" lang="ja-JP" altLang="en-US" sz="900" b="1" dirty="0" smtClean="0"/>
              <a:t>概要</a:t>
            </a:r>
            <a:r>
              <a:rPr kumimoji="1" lang="en-US" altLang="ja-JP" sz="900" b="1" dirty="0" smtClean="0"/>
              <a:t>)</a:t>
            </a:r>
            <a:endParaRPr kumimoji="1" lang="en-US" altLang="ja-JP" sz="900" b="1" dirty="0"/>
          </a:p>
          <a:p>
            <a:r>
              <a:rPr lang="en-US" altLang="ja-JP" sz="900" dirty="0" smtClean="0"/>
              <a:t>《</a:t>
            </a:r>
            <a:r>
              <a:rPr lang="ja-JP" altLang="en-US" sz="900" dirty="0" smtClean="0"/>
              <a:t>期間</a:t>
            </a:r>
            <a:r>
              <a:rPr lang="en-US" altLang="ja-JP" sz="900" dirty="0" smtClean="0"/>
              <a:t>》</a:t>
            </a:r>
            <a:r>
              <a:rPr lang="ja-JP" altLang="en-US" sz="900" dirty="0"/>
              <a:t>　</a:t>
            </a:r>
            <a:r>
              <a:rPr lang="ja-JP" altLang="en-US" sz="900" dirty="0" smtClean="0"/>
              <a:t>令和２年８月～令和３年３月</a:t>
            </a:r>
            <a:endParaRPr lang="en-US" altLang="ja-JP" sz="900" dirty="0"/>
          </a:p>
          <a:p>
            <a:r>
              <a:rPr lang="en-US" altLang="ja-JP" sz="900" dirty="0" smtClean="0"/>
              <a:t>《</a:t>
            </a:r>
            <a:r>
              <a:rPr lang="ja-JP" altLang="en-US" sz="900" dirty="0" smtClean="0"/>
              <a:t>人</a:t>
            </a:r>
            <a:r>
              <a:rPr lang="ja-JP" altLang="en-US" sz="900" dirty="0"/>
              <a:t>数</a:t>
            </a:r>
            <a:r>
              <a:rPr lang="en-US" altLang="ja-JP" sz="900" dirty="0" smtClean="0"/>
              <a:t>》</a:t>
            </a:r>
            <a:r>
              <a:rPr lang="ja-JP" altLang="en-US" sz="900" dirty="0"/>
              <a:t>　</a:t>
            </a:r>
            <a:r>
              <a:rPr lang="ja-JP" altLang="en-US" sz="900" dirty="0" smtClean="0"/>
              <a:t>府内</a:t>
            </a:r>
            <a:r>
              <a:rPr lang="en-US" altLang="ja-JP" sz="900" dirty="0" smtClean="0"/>
              <a:t>36</a:t>
            </a:r>
            <a:r>
              <a:rPr lang="ja-JP" altLang="en-US" sz="900" dirty="0" smtClean="0"/>
              <a:t>市町村／</a:t>
            </a:r>
            <a:r>
              <a:rPr lang="en-US" altLang="ja-JP" sz="900" dirty="0" smtClean="0"/>
              <a:t>1,198</a:t>
            </a:r>
            <a:r>
              <a:rPr lang="ja-JP" altLang="en-US" sz="900" dirty="0" smtClean="0"/>
              <a:t>校（約</a:t>
            </a:r>
            <a:r>
              <a:rPr lang="en-US" altLang="ja-JP" sz="900" dirty="0" smtClean="0"/>
              <a:t>53</a:t>
            </a:r>
            <a:r>
              <a:rPr lang="ja-JP" altLang="en-US" sz="900" dirty="0" smtClean="0"/>
              <a:t>万人）</a:t>
            </a:r>
            <a:endParaRPr lang="en-US" altLang="ja-JP" sz="900" dirty="0" smtClean="0"/>
          </a:p>
          <a:p>
            <a:pPr marL="0" lvl="1" indent="-396000"/>
            <a:r>
              <a:rPr lang="en-US" altLang="ja-JP" sz="900" dirty="0" smtClean="0"/>
              <a:t>《</a:t>
            </a:r>
            <a:r>
              <a:rPr lang="ja-JP" altLang="en-US" sz="900" dirty="0" smtClean="0"/>
              <a:t>数量</a:t>
            </a:r>
            <a:r>
              <a:rPr lang="en-US" altLang="ja-JP" sz="900" dirty="0" smtClean="0"/>
              <a:t>》</a:t>
            </a:r>
            <a:r>
              <a:rPr lang="ja-JP" altLang="en-US" sz="900" dirty="0"/>
              <a:t>　</a:t>
            </a:r>
            <a:r>
              <a:rPr lang="ja-JP" altLang="en-US" sz="900" dirty="0" smtClean="0"/>
              <a:t>国産水産物 約</a:t>
            </a:r>
            <a:r>
              <a:rPr lang="en-US" altLang="ja-JP" sz="900" dirty="0" smtClean="0"/>
              <a:t>106</a:t>
            </a:r>
            <a:r>
              <a:rPr lang="ja-JP" altLang="en-US" sz="900" dirty="0" smtClean="0"/>
              <a:t>トン</a:t>
            </a:r>
            <a:endParaRPr lang="en-US" altLang="ja-JP" sz="900" dirty="0" smtClean="0"/>
          </a:p>
          <a:p>
            <a:pPr marL="0" lvl="1" indent="-396000"/>
            <a:r>
              <a:rPr lang="ja-JP" altLang="en-US" sz="900" dirty="0"/>
              <a:t>　</a:t>
            </a:r>
            <a:r>
              <a:rPr lang="ja-JP" altLang="en-US" sz="900" dirty="0" smtClean="0"/>
              <a:t>　　　 （うち府内産約</a:t>
            </a:r>
            <a:r>
              <a:rPr lang="en-US" altLang="ja-JP" sz="900" dirty="0" smtClean="0"/>
              <a:t>29.4</a:t>
            </a:r>
            <a:r>
              <a:rPr lang="ja-JP" altLang="en-US" sz="900" dirty="0" smtClean="0"/>
              <a:t>トン）</a:t>
            </a:r>
            <a:endParaRPr lang="en-US" altLang="ja-JP" sz="900" dirty="0" smtClean="0"/>
          </a:p>
          <a:p>
            <a:pPr marL="0" lvl="1" indent="-396000"/>
            <a:r>
              <a:rPr lang="en-US" altLang="ja-JP" sz="900" dirty="0" smtClean="0"/>
              <a:t>《</a:t>
            </a:r>
            <a:r>
              <a:rPr lang="ja-JP" altLang="en-US" sz="900" dirty="0" smtClean="0"/>
              <a:t>ﾒﾆｭｰ</a:t>
            </a:r>
            <a:r>
              <a:rPr lang="en-US" altLang="ja-JP" sz="900" dirty="0" smtClean="0"/>
              <a:t>》</a:t>
            </a:r>
            <a:r>
              <a:rPr lang="ja-JP" altLang="en-US" sz="900" dirty="0"/>
              <a:t>　</a:t>
            </a:r>
            <a:r>
              <a:rPr lang="ja-JP" altLang="en-US" sz="900" dirty="0" smtClean="0"/>
              <a:t>泉だこの唐揚げ、しらす和え、はもの天ぷら 等</a:t>
            </a:r>
            <a:endParaRPr lang="en-US" altLang="ja-JP" sz="900" dirty="0"/>
          </a:p>
        </p:txBody>
      </p:sp>
      <p:sp>
        <p:nvSpPr>
          <p:cNvPr id="63" name="テキスト ボックス 62"/>
          <p:cNvSpPr txBox="1"/>
          <p:nvPr/>
        </p:nvSpPr>
        <p:spPr>
          <a:xfrm>
            <a:off x="3429000" y="1208584"/>
            <a:ext cx="3384376" cy="523220"/>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■小中学校の学校給食への府内産水産物の提供</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4939" y="2757049"/>
            <a:ext cx="2583109" cy="1854416"/>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49493" y="2864050"/>
            <a:ext cx="1296000" cy="972924"/>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4147" y="2864050"/>
            <a:ext cx="1296000" cy="972498"/>
          </a:xfrm>
          <a:prstGeom prst="rect">
            <a:avLst/>
          </a:prstGeom>
        </p:spPr>
      </p:pic>
      <p:sp>
        <p:nvSpPr>
          <p:cNvPr id="76" name="テキスト ボックス 75"/>
          <p:cNvSpPr txBox="1"/>
          <p:nvPr/>
        </p:nvSpPr>
        <p:spPr>
          <a:xfrm>
            <a:off x="414000" y="5101686"/>
            <a:ext cx="2952000" cy="1015663"/>
          </a:xfrm>
          <a:prstGeom prst="rect">
            <a:avLst/>
          </a:prstGeom>
          <a:noFill/>
        </p:spPr>
        <p:txBody>
          <a:bodyPr wrap="square" rtlCol="0">
            <a:spAutoFit/>
          </a:bodyPr>
          <a:lstStyle/>
          <a:p>
            <a:pPr marL="180975" indent="-180975" algn="just"/>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■水産エコラベルの認証取得</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・水産エコラベルに</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ついては</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6</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月に大阪府資源管理船</a:t>
            </a:r>
            <a:r>
              <a:rPr lang="ja-JP" altLang="en-US" sz="1000" dirty="0" err="1">
                <a:latin typeface="Meiryo UI" panose="020B0604030504040204" pitchFamily="50" charset="-128"/>
                <a:ea typeface="Meiryo UI" panose="020B0604030504040204" pitchFamily="50" charset="-128"/>
                <a:cs typeface="Meiryo UI" panose="020B0604030504040204" pitchFamily="50" charset="-128"/>
              </a:rPr>
              <a:t>びき</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委員会</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がマリンエコラベルの認証を取得した。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・漁業者や加工業者等の取組みの促進を図るため、ラベルの認知度向上や取組意義の啓発に努めていく。</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0" name="テキスト ボックス 89"/>
          <p:cNvSpPr txBox="1"/>
          <p:nvPr/>
        </p:nvSpPr>
        <p:spPr>
          <a:xfrm>
            <a:off x="4018054" y="4624738"/>
            <a:ext cx="2435282" cy="215444"/>
          </a:xfrm>
          <a:prstGeom prst="rect">
            <a:avLst/>
          </a:prstGeom>
          <a:noFill/>
        </p:spPr>
        <p:txBody>
          <a:bodyPr wrap="none" rtlCol="0">
            <a:spAutoFit/>
          </a:bodyPr>
          <a:lstStyle/>
          <a:p>
            <a:r>
              <a:rPr kumimoji="1" lang="ja-JP" altLang="en-US" sz="800" dirty="0" smtClean="0"/>
              <a:t>（公財）大阪府学校給食会 給食会だより（</a:t>
            </a:r>
            <a:r>
              <a:rPr kumimoji="1" lang="en-US" altLang="ja-JP" sz="800" dirty="0" smtClean="0"/>
              <a:t>R3.1</a:t>
            </a:r>
            <a:r>
              <a:rPr kumimoji="1" lang="ja-JP" altLang="en-US" sz="800" dirty="0" smtClean="0"/>
              <a:t>）</a:t>
            </a:r>
            <a:endParaRPr kumimoji="1" lang="ja-JP" altLang="en-US" sz="800" dirty="0"/>
          </a:p>
        </p:txBody>
      </p:sp>
      <p:sp>
        <p:nvSpPr>
          <p:cNvPr id="20" name="正方形/長方形 19"/>
          <p:cNvSpPr/>
          <p:nvPr/>
        </p:nvSpPr>
        <p:spPr>
          <a:xfrm>
            <a:off x="3615591" y="2723976"/>
            <a:ext cx="2628000" cy="1908000"/>
          </a:xfrm>
          <a:prstGeom prst="rect">
            <a:avLst/>
          </a:prstGeom>
          <a:noFill/>
          <a:ln w="3175">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1" name="図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04911" y="6148908"/>
            <a:ext cx="1226521" cy="1212148"/>
          </a:xfrm>
          <a:prstGeom prst="rect">
            <a:avLst/>
          </a:prstGeom>
        </p:spPr>
      </p:pic>
      <p:sp>
        <p:nvSpPr>
          <p:cNvPr id="93" name="テキスト ボックス 92"/>
          <p:cNvSpPr txBox="1"/>
          <p:nvPr/>
        </p:nvSpPr>
        <p:spPr>
          <a:xfrm>
            <a:off x="3420000" y="5101686"/>
            <a:ext cx="3229667" cy="230832"/>
          </a:xfrm>
          <a:prstGeom prst="rect">
            <a:avLst/>
          </a:prstGeom>
          <a:noFill/>
        </p:spPr>
        <p:txBody>
          <a:bodyPr wrap="square" rtlCol="0">
            <a:spAutoFit/>
          </a:bodyPr>
          <a:lstStyle/>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■府内の水産エコラベル認証取得状況</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4" name="表 93"/>
          <p:cNvGraphicFramePr>
            <a:graphicFrameLocks noGrp="1"/>
          </p:cNvGraphicFramePr>
          <p:nvPr>
            <p:extLst>
              <p:ext uri="{D42A27DB-BD31-4B8C-83A1-F6EECF244321}">
                <p14:modId xmlns:p14="http://schemas.microsoft.com/office/powerpoint/2010/main" val="1511695304"/>
              </p:ext>
            </p:extLst>
          </p:nvPr>
        </p:nvGraphicFramePr>
        <p:xfrm>
          <a:off x="3564016" y="5354195"/>
          <a:ext cx="3096345" cy="1025651"/>
        </p:xfrm>
        <a:graphic>
          <a:graphicData uri="http://schemas.openxmlformats.org/drawingml/2006/table">
            <a:tbl>
              <a:tblPr firstRow="1" bandRow="1">
                <a:tableStyleId>{3B4B98B0-60AC-42C2-AFA5-B58CD77FA1E5}</a:tableStyleId>
              </a:tblPr>
              <a:tblGrid>
                <a:gridCol w="581467">
                  <a:extLst>
                    <a:ext uri="{9D8B030D-6E8A-4147-A177-3AD203B41FA5}">
                      <a16:colId xmlns:a16="http://schemas.microsoft.com/office/drawing/2014/main" val="20000"/>
                    </a:ext>
                  </a:extLst>
                </a:gridCol>
                <a:gridCol w="435267">
                  <a:extLst>
                    <a:ext uri="{9D8B030D-6E8A-4147-A177-3AD203B41FA5}">
                      <a16:colId xmlns:a16="http://schemas.microsoft.com/office/drawing/2014/main" val="2419887256"/>
                    </a:ext>
                  </a:extLst>
                </a:gridCol>
                <a:gridCol w="644853">
                  <a:extLst>
                    <a:ext uri="{9D8B030D-6E8A-4147-A177-3AD203B41FA5}">
                      <a16:colId xmlns:a16="http://schemas.microsoft.com/office/drawing/2014/main" val="20001"/>
                    </a:ext>
                  </a:extLst>
                </a:gridCol>
                <a:gridCol w="1152128">
                  <a:extLst>
                    <a:ext uri="{9D8B030D-6E8A-4147-A177-3AD203B41FA5}">
                      <a16:colId xmlns:a16="http://schemas.microsoft.com/office/drawing/2014/main" val="20002"/>
                    </a:ext>
                  </a:extLst>
                </a:gridCol>
                <a:gridCol w="282630">
                  <a:extLst>
                    <a:ext uri="{9D8B030D-6E8A-4147-A177-3AD203B41FA5}">
                      <a16:colId xmlns:a16="http://schemas.microsoft.com/office/drawing/2014/main" val="20003"/>
                    </a:ext>
                  </a:extLst>
                </a:gridCol>
              </a:tblGrid>
              <a:tr h="1593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発効</a:t>
                      </a:r>
                      <a:endPar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年月日</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名称</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取得者</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認証対象</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marL="0" indent="0" algn="ctr"/>
                      <a:r>
                        <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備考</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495248">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R2.6.11</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マリンエコラベル</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大阪府資源管理船</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委員会</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瀬戸内海機船船びき網漁業（イカナゴ、イワシ類）</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just"/>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89647044"/>
                  </a:ext>
                </a:extLst>
              </a:tr>
              <a:tr h="256083">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１件</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85725"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85725" algn="just"/>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95" name="テキスト ボックス 94"/>
          <p:cNvSpPr txBox="1"/>
          <p:nvPr/>
        </p:nvSpPr>
        <p:spPr>
          <a:xfrm>
            <a:off x="3519049" y="6405048"/>
            <a:ext cx="3141311" cy="215444"/>
          </a:xfrm>
          <a:prstGeom prst="rect">
            <a:avLst/>
          </a:prstGeom>
          <a:noFill/>
        </p:spPr>
        <p:txBody>
          <a:bodyPr wrap="square" rtlCol="0">
            <a:spAutoFit/>
          </a:bodyPr>
          <a:lstStyle/>
          <a:p>
            <a:pPr marL="180975" indent="-180975"/>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出典：マリン・エコラベル・ジャパン協議会 </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https</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://www.melj.jp/list</a:t>
            </a:r>
          </a:p>
        </p:txBody>
      </p:sp>
      <p:sp>
        <p:nvSpPr>
          <p:cNvPr id="96" name="テキスト ボックス 95"/>
          <p:cNvSpPr txBox="1"/>
          <p:nvPr/>
        </p:nvSpPr>
        <p:spPr>
          <a:xfrm>
            <a:off x="3519049" y="6570149"/>
            <a:ext cx="3141311" cy="338554"/>
          </a:xfrm>
          <a:prstGeom prst="rect">
            <a:avLst/>
          </a:prstGeom>
          <a:noFill/>
        </p:spPr>
        <p:txBody>
          <a:bodyPr wrap="square" rtlCol="0">
            <a:spAutoFit/>
          </a:bodyPr>
          <a:lstStyle/>
          <a:p>
            <a:pPr marL="180975" indent="-180975"/>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注：漁獲物や製品にラベルを貼る場合は、流通加工段階の事業者</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　　　 認証を受ける必要がある</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7" name="テキスト ボックス 96"/>
          <p:cNvSpPr txBox="1"/>
          <p:nvPr/>
        </p:nvSpPr>
        <p:spPr>
          <a:xfrm>
            <a:off x="456486" y="3840875"/>
            <a:ext cx="1172116" cy="338554"/>
          </a:xfrm>
          <a:prstGeom prst="rect">
            <a:avLst/>
          </a:prstGeom>
          <a:noFill/>
        </p:spPr>
        <p:txBody>
          <a:bodyPr wrap="none" rtlCol="0">
            <a:spAutoFit/>
          </a:bodyPr>
          <a:lstStyle/>
          <a:p>
            <a:r>
              <a:rPr lang="ja-JP" altLang="en-US" sz="800" dirty="0"/>
              <a:t>　</a:t>
            </a:r>
            <a:r>
              <a:rPr lang="ja-JP" altLang="en-US" sz="800" dirty="0" smtClean="0"/>
              <a:t>泉だこの唐揚げ</a:t>
            </a:r>
            <a:endParaRPr lang="en-US" altLang="ja-JP" sz="800" dirty="0" smtClean="0"/>
          </a:p>
          <a:p>
            <a:r>
              <a:rPr kumimoji="1" lang="ja-JP" altLang="en-US" sz="800" dirty="0" smtClean="0"/>
              <a:t>（河内長野市</a:t>
            </a:r>
            <a:r>
              <a:rPr kumimoji="1" lang="en-US" altLang="ja-JP" sz="800" dirty="0" smtClean="0"/>
              <a:t>,R3.1</a:t>
            </a:r>
            <a:r>
              <a:rPr kumimoji="1" lang="ja-JP" altLang="en-US" sz="800" dirty="0" smtClean="0"/>
              <a:t>）</a:t>
            </a:r>
            <a:endParaRPr kumimoji="1" lang="ja-JP" altLang="en-US" sz="800" dirty="0"/>
          </a:p>
        </p:txBody>
      </p:sp>
      <p:sp>
        <p:nvSpPr>
          <p:cNvPr id="98" name="テキスト ボックス 97"/>
          <p:cNvSpPr txBox="1"/>
          <p:nvPr/>
        </p:nvSpPr>
        <p:spPr>
          <a:xfrm>
            <a:off x="1864333" y="3821164"/>
            <a:ext cx="1066318" cy="338554"/>
          </a:xfrm>
          <a:prstGeom prst="rect">
            <a:avLst/>
          </a:prstGeom>
          <a:noFill/>
        </p:spPr>
        <p:txBody>
          <a:bodyPr wrap="none" rtlCol="0">
            <a:spAutoFit/>
          </a:bodyPr>
          <a:lstStyle/>
          <a:p>
            <a:r>
              <a:rPr lang="ja-JP" altLang="en-US" sz="800" dirty="0"/>
              <a:t>　</a:t>
            </a:r>
            <a:r>
              <a:rPr lang="ja-JP" altLang="en-US" sz="800" dirty="0" smtClean="0"/>
              <a:t>ちり</a:t>
            </a:r>
            <a:r>
              <a:rPr lang="ja-JP" altLang="en-US" sz="800" dirty="0" err="1" smtClean="0"/>
              <a:t>めんじゃこの</a:t>
            </a:r>
            <a:r>
              <a:rPr lang="ja-JP" altLang="en-US" sz="800" dirty="0"/>
              <a:t>炒飯</a:t>
            </a:r>
            <a:endParaRPr lang="en-US" altLang="ja-JP" sz="800" dirty="0" smtClean="0"/>
          </a:p>
          <a:p>
            <a:r>
              <a:rPr kumimoji="1" lang="ja-JP" altLang="en-US" sz="800" dirty="0" smtClean="0"/>
              <a:t>（忠岡町</a:t>
            </a:r>
            <a:r>
              <a:rPr kumimoji="1" lang="en-US" altLang="ja-JP" sz="800" dirty="0" smtClean="0"/>
              <a:t>,R3.2</a:t>
            </a:r>
            <a:r>
              <a:rPr kumimoji="1" lang="ja-JP" altLang="en-US" sz="800" dirty="0" smtClean="0"/>
              <a:t>）</a:t>
            </a:r>
            <a:endParaRPr kumimoji="1" lang="ja-JP" altLang="en-US" sz="800" dirty="0"/>
          </a:p>
        </p:txBody>
      </p:sp>
      <p:sp>
        <p:nvSpPr>
          <p:cNvPr id="27" name="テキスト ボックス 26"/>
          <p:cNvSpPr txBox="1"/>
          <p:nvPr/>
        </p:nvSpPr>
        <p:spPr>
          <a:xfrm>
            <a:off x="3541536" y="7630704"/>
            <a:ext cx="3168000" cy="576000"/>
          </a:xfrm>
          <a:prstGeom prst="foldedCorner">
            <a:avLst/>
          </a:prstGeom>
          <a:solidFill>
            <a:srgbClr val="FFFF66"/>
          </a:solidFill>
          <a:ln w="6350">
            <a:solidFill>
              <a:schemeClr val="tx1"/>
            </a:solidFill>
            <a:prstDash val="solid"/>
          </a:ln>
        </p:spPr>
        <p:txBody>
          <a:bodyPr wrap="square" lIns="36000" tIns="36000" bIns="36000" rtlCol="0">
            <a:no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数値目標</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６次産業化による加工品開発数</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H30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：４件</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R2-6</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計</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件）</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410868" y="7468040"/>
            <a:ext cx="2952000" cy="1169551"/>
          </a:xfrm>
          <a:prstGeom prst="rect">
            <a:avLst/>
          </a:prstGeom>
          <a:noFill/>
        </p:spPr>
        <p:txBody>
          <a:bodyPr wrap="square" rtlCol="0">
            <a:spAutoFit/>
          </a:bodyPr>
          <a:lstStyle/>
          <a:p>
            <a:pPr marL="180975" indent="-180975" algn="just"/>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＜６次産業化の推進＞</a:t>
            </a:r>
            <a:endParaRPr kumimoji="1"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・ブランド化に関する取組みについて</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は、府内産水産物の競争力の強化をめざした取組みを行っている。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・令和２年度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、大阪市漁協株式会社が「淀川産天然ウナギの缶詰」の試作を行った。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3471789" y="8390032"/>
            <a:ext cx="3229667" cy="230832"/>
          </a:xfrm>
          <a:prstGeom prst="rect">
            <a:avLst/>
          </a:prstGeom>
          <a:noFill/>
        </p:spPr>
        <p:txBody>
          <a:bodyPr wrap="square" rtlCol="0">
            <a:spAutoFit/>
          </a:bodyPr>
          <a:lstStyle/>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■６次産業化等による加工品開発</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0" name="表 29"/>
          <p:cNvGraphicFramePr>
            <a:graphicFrameLocks noGrp="1"/>
          </p:cNvGraphicFramePr>
          <p:nvPr>
            <p:extLst>
              <p:ext uri="{D42A27DB-BD31-4B8C-83A1-F6EECF244321}">
                <p14:modId xmlns:p14="http://schemas.microsoft.com/office/powerpoint/2010/main" val="833397866"/>
              </p:ext>
            </p:extLst>
          </p:nvPr>
        </p:nvGraphicFramePr>
        <p:xfrm>
          <a:off x="3615805" y="8642541"/>
          <a:ext cx="3085652" cy="891886"/>
        </p:xfrm>
        <a:graphic>
          <a:graphicData uri="http://schemas.openxmlformats.org/drawingml/2006/table">
            <a:tbl>
              <a:tblPr firstRow="1" bandRow="1">
                <a:tableStyleId>{3B4B98B0-60AC-42C2-AFA5-B58CD77FA1E5}</a:tableStyleId>
              </a:tblPr>
              <a:tblGrid>
                <a:gridCol w="368120">
                  <a:extLst>
                    <a:ext uri="{9D8B030D-6E8A-4147-A177-3AD203B41FA5}">
                      <a16:colId xmlns:a16="http://schemas.microsoft.com/office/drawing/2014/main" val="20000"/>
                    </a:ext>
                  </a:extLst>
                </a:gridCol>
                <a:gridCol w="1156200">
                  <a:extLst>
                    <a:ext uri="{9D8B030D-6E8A-4147-A177-3AD203B41FA5}">
                      <a16:colId xmlns:a16="http://schemas.microsoft.com/office/drawing/2014/main" val="20002"/>
                    </a:ext>
                  </a:extLst>
                </a:gridCol>
                <a:gridCol w="1076048">
                  <a:extLst>
                    <a:ext uri="{9D8B030D-6E8A-4147-A177-3AD203B41FA5}">
                      <a16:colId xmlns:a16="http://schemas.microsoft.com/office/drawing/2014/main" val="2740125574"/>
                    </a:ext>
                  </a:extLst>
                </a:gridCol>
                <a:gridCol w="485284">
                  <a:extLst>
                    <a:ext uri="{9D8B030D-6E8A-4147-A177-3AD203B41FA5}">
                      <a16:colId xmlns:a16="http://schemas.microsoft.com/office/drawing/2014/main" val="20003"/>
                    </a:ext>
                  </a:extLst>
                </a:gridCol>
              </a:tblGrid>
              <a:tr h="1593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主体</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品目</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marL="0" indent="0"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備考</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88395">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R1</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大阪市漁協株式会社</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大阪産しらす</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ぎょうさ</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lvl="0" indent="-85725" algn="just"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６次化</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772232007"/>
                  </a:ext>
                </a:extLst>
              </a:tr>
              <a:tr h="288032">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R2</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大阪市漁協株式会社</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just"/>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淀川産天然ウナギの缶詰</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６次化</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689647044"/>
                  </a:ext>
                </a:extLst>
              </a:tr>
              <a:tr h="256083">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85725"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85725" algn="just"/>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85725" algn="just"/>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455427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5354" y="1441187"/>
            <a:ext cx="864000" cy="432000"/>
          </a:xfrm>
          <a:prstGeom prst="rect">
            <a:avLst/>
          </a:prstGeom>
        </p:spPr>
      </p:pic>
      <p:pic>
        <p:nvPicPr>
          <p:cNvPr id="15" name="図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5354" y="2070682"/>
            <a:ext cx="864000" cy="432000"/>
          </a:xfrm>
          <a:prstGeom prst="rect">
            <a:avLst/>
          </a:prstGeom>
        </p:spPr>
      </p:pic>
      <p:pic>
        <p:nvPicPr>
          <p:cNvPr id="16" name="図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45354" y="2718754"/>
            <a:ext cx="864000" cy="432000"/>
          </a:xfrm>
          <a:prstGeom prst="rect">
            <a:avLst/>
          </a:prstGeom>
        </p:spPr>
      </p:pic>
      <p:pic>
        <p:nvPicPr>
          <p:cNvPr id="17" name="図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45354" y="3366826"/>
            <a:ext cx="864000" cy="432000"/>
          </a:xfrm>
          <a:prstGeom prst="rect">
            <a:avLst/>
          </a:prstGeom>
        </p:spPr>
      </p:pic>
      <p:pic>
        <p:nvPicPr>
          <p:cNvPr id="10" name="図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983559" y="1441187"/>
            <a:ext cx="864000" cy="432000"/>
          </a:xfrm>
          <a:prstGeom prst="rect">
            <a:avLst/>
          </a:prstGeom>
        </p:spPr>
      </p:pic>
      <p:pic>
        <p:nvPicPr>
          <p:cNvPr id="11" name="図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983559" y="2070682"/>
            <a:ext cx="864000" cy="432000"/>
          </a:xfrm>
          <a:prstGeom prst="rect">
            <a:avLst/>
          </a:prstGeom>
        </p:spPr>
      </p:pic>
      <p:pic>
        <p:nvPicPr>
          <p:cNvPr id="12" name="図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83559" y="2718754"/>
            <a:ext cx="864000" cy="432000"/>
          </a:xfrm>
          <a:prstGeom prst="rect">
            <a:avLst/>
          </a:prstGeom>
        </p:spPr>
      </p:pic>
      <p:pic>
        <p:nvPicPr>
          <p:cNvPr id="13" name="図 12"/>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983559" y="3366826"/>
            <a:ext cx="864000" cy="432000"/>
          </a:xfrm>
          <a:prstGeom prst="rect">
            <a:avLst/>
          </a:prstGeom>
        </p:spPr>
      </p:pic>
      <p:sp>
        <p:nvSpPr>
          <p:cNvPr id="50" name="テキスト ボックス 49"/>
          <p:cNvSpPr txBox="1"/>
          <p:nvPr/>
        </p:nvSpPr>
        <p:spPr>
          <a:xfrm>
            <a:off x="584304" y="1448996"/>
            <a:ext cx="2628000" cy="1415772"/>
          </a:xfrm>
          <a:prstGeom prst="rect">
            <a:avLst/>
          </a:prstGeom>
          <a:noFill/>
          <a:ln w="3175">
            <a:solidFill>
              <a:schemeClr val="tx1"/>
            </a:solidFill>
          </a:ln>
        </p:spPr>
        <p:txBody>
          <a:bodyPr wrap="square" rIns="36000" rtlCol="0">
            <a:spAutoFit/>
          </a:bodyPr>
          <a:lstStyle/>
          <a:p>
            <a:pPr>
              <a:spcAft>
                <a:spcPts val="600"/>
              </a:spcAft>
            </a:pPr>
            <a:r>
              <a:rPr lang="ja-JP" altLang="en-US" sz="900" b="1" dirty="0"/>
              <a:t>　　プライドフィッシュ（</a:t>
            </a:r>
            <a:r>
              <a:rPr kumimoji="1" lang="ja-JP" altLang="en-US" sz="900" b="1" dirty="0"/>
              <a:t>概要）</a:t>
            </a:r>
            <a:endParaRPr kumimoji="1" lang="en-US" altLang="ja-JP" sz="900" b="1" dirty="0"/>
          </a:p>
          <a:p>
            <a:r>
              <a:rPr lang="en-US" altLang="ja-JP" sz="900" dirty="0"/>
              <a:t>《</a:t>
            </a:r>
            <a:r>
              <a:rPr lang="ja-JP" altLang="en-US" sz="900" dirty="0"/>
              <a:t>開始</a:t>
            </a:r>
            <a:r>
              <a:rPr lang="en-US" altLang="ja-JP" sz="900" dirty="0"/>
              <a:t>》</a:t>
            </a:r>
            <a:r>
              <a:rPr lang="ja-JP" altLang="en-US" sz="900" dirty="0"/>
              <a:t>　平成</a:t>
            </a:r>
            <a:r>
              <a:rPr lang="en-US" altLang="ja-JP" sz="900" dirty="0"/>
              <a:t>26</a:t>
            </a:r>
            <a:r>
              <a:rPr lang="ja-JP" altLang="en-US" sz="900" dirty="0"/>
              <a:t>年</a:t>
            </a:r>
            <a:r>
              <a:rPr lang="en-US" altLang="ja-JP" sz="900" dirty="0"/>
              <a:t>1</a:t>
            </a:r>
            <a:r>
              <a:rPr lang="ja-JP" altLang="en-US" sz="900" dirty="0"/>
              <a:t>月</a:t>
            </a:r>
            <a:endParaRPr lang="en-US" altLang="ja-JP" sz="900" dirty="0"/>
          </a:p>
          <a:p>
            <a:r>
              <a:rPr lang="en-US" altLang="ja-JP" sz="900" dirty="0"/>
              <a:t>《</a:t>
            </a:r>
            <a:r>
              <a:rPr lang="ja-JP" altLang="en-US" sz="900" dirty="0"/>
              <a:t>企画</a:t>
            </a:r>
            <a:r>
              <a:rPr lang="en-US" altLang="ja-JP" sz="900" dirty="0"/>
              <a:t>》</a:t>
            </a:r>
            <a:r>
              <a:rPr lang="ja-JP" altLang="en-US" sz="900" dirty="0"/>
              <a:t>　全国漁業協同組合連合会（全漁連）</a:t>
            </a:r>
            <a:endParaRPr lang="en-US" altLang="ja-JP" sz="900" dirty="0"/>
          </a:p>
          <a:p>
            <a:r>
              <a:rPr lang="en-US" altLang="ja-JP" sz="900" dirty="0"/>
              <a:t>《</a:t>
            </a:r>
            <a:r>
              <a:rPr lang="ja-JP" altLang="en-US" sz="900" dirty="0"/>
              <a:t>内容</a:t>
            </a:r>
            <a:r>
              <a:rPr lang="en-US" altLang="ja-JP" sz="900" dirty="0"/>
              <a:t>》</a:t>
            </a:r>
            <a:r>
              <a:rPr lang="ja-JP" altLang="en-US" sz="900" dirty="0"/>
              <a:t>　各県の県漁連が、「本当においしい漁師自慢</a:t>
            </a:r>
            <a:endParaRPr lang="en-US" altLang="ja-JP" sz="900" dirty="0"/>
          </a:p>
          <a:p>
            <a:r>
              <a:rPr lang="ja-JP" altLang="en-US" sz="900" dirty="0"/>
              <a:t>　　　　　 の魚」として推薦する魚を旬ごとに選定</a:t>
            </a:r>
            <a:endParaRPr lang="en-US" altLang="ja-JP" sz="900" dirty="0"/>
          </a:p>
          <a:p>
            <a:r>
              <a:rPr lang="ja-JP" altLang="en-US" sz="900" dirty="0"/>
              <a:t>　　　　 （</a:t>
            </a:r>
            <a:r>
              <a:rPr lang="en-US" altLang="ja-JP" sz="900" dirty="0"/>
              <a:t>1</a:t>
            </a:r>
            <a:r>
              <a:rPr lang="ja-JP" altLang="en-US" sz="900" dirty="0"/>
              <a:t>県につき</a:t>
            </a:r>
            <a:r>
              <a:rPr lang="en-US" altLang="ja-JP" sz="900" dirty="0"/>
              <a:t>3</a:t>
            </a:r>
            <a:r>
              <a:rPr lang="ja-JP" altLang="en-US" sz="900" dirty="0"/>
              <a:t>年間</a:t>
            </a:r>
            <a:r>
              <a:rPr lang="en-US" altLang="ja-JP" sz="900" dirty="0"/>
              <a:t>×4</a:t>
            </a:r>
            <a:r>
              <a:rPr lang="ja-JP" altLang="en-US" sz="900" dirty="0"/>
              <a:t>種</a:t>
            </a:r>
            <a:r>
              <a:rPr lang="en-US" altLang="ja-JP" sz="900" dirty="0"/>
              <a:t>=</a:t>
            </a:r>
            <a:r>
              <a:rPr lang="ja-JP" altLang="en-US" sz="900" dirty="0"/>
              <a:t>最大</a:t>
            </a:r>
            <a:r>
              <a:rPr lang="en-US" altLang="ja-JP" sz="900" dirty="0"/>
              <a:t>12</a:t>
            </a:r>
            <a:r>
              <a:rPr lang="ja-JP" altLang="en-US" sz="900" dirty="0"/>
              <a:t>種を選定）</a:t>
            </a:r>
            <a:endParaRPr lang="en-US" altLang="ja-JP" sz="900" dirty="0"/>
          </a:p>
          <a:p>
            <a:r>
              <a:rPr lang="ja-JP" altLang="en-US" sz="900" dirty="0"/>
              <a:t>　　　　　 全漁連</a:t>
            </a:r>
            <a:r>
              <a:rPr lang="en-US" altLang="ja-JP" sz="900" dirty="0"/>
              <a:t>HP</a:t>
            </a:r>
            <a:r>
              <a:rPr lang="ja-JP" altLang="en-US" sz="900" dirty="0"/>
              <a:t>で、その魚が「おいしい理由」や漁</a:t>
            </a:r>
            <a:endParaRPr lang="en-US" altLang="ja-JP" sz="900" dirty="0"/>
          </a:p>
          <a:p>
            <a:r>
              <a:rPr lang="ja-JP" altLang="en-US" sz="900" dirty="0"/>
              <a:t>　　　　　 師のこだわり、漁法などを交えて紹介</a:t>
            </a:r>
            <a:endParaRPr lang="en-US" altLang="ja-JP" sz="900" dirty="0"/>
          </a:p>
          <a:p>
            <a:r>
              <a:rPr lang="ja-JP" altLang="en-US" sz="900" dirty="0"/>
              <a:t>　　　　　 </a:t>
            </a:r>
            <a:r>
              <a:rPr lang="en-US" altLang="ja-JP" sz="900" dirty="0"/>
              <a:t>HP</a:t>
            </a:r>
            <a:r>
              <a:rPr lang="ja-JP" altLang="en-US" sz="900" dirty="0"/>
              <a:t>で買える店・食べられる店等も情報発信　　　　　</a:t>
            </a:r>
            <a:endParaRPr lang="en-US" altLang="ja-JP" sz="900" dirty="0"/>
          </a:p>
        </p:txBody>
      </p:sp>
      <p:sp>
        <p:nvSpPr>
          <p:cNvPr id="53" name="テキスト ボックス 52"/>
          <p:cNvSpPr txBox="1"/>
          <p:nvPr/>
        </p:nvSpPr>
        <p:spPr>
          <a:xfrm>
            <a:off x="0" y="9629001"/>
            <a:ext cx="6858000" cy="276999"/>
          </a:xfrm>
          <a:prstGeom prst="rect">
            <a:avLst/>
          </a:prstGeom>
          <a:noFill/>
        </p:spPr>
        <p:txBody>
          <a:bodyPr wrap="square" rtlCol="0">
            <a:spAutoFit/>
          </a:bodyPr>
          <a:lstStyle/>
          <a:p>
            <a:pPr algn="ctr"/>
            <a:r>
              <a:rPr kumimoji="1" lang="en-US" altLang="ja-JP" sz="1200" dirty="0" smtClean="0"/>
              <a:t>12</a:t>
            </a:r>
            <a:endParaRPr kumimoji="1" lang="ja-JP" altLang="en-US" sz="1200" dirty="0"/>
          </a:p>
        </p:txBody>
      </p:sp>
      <p:cxnSp>
        <p:nvCxnSpPr>
          <p:cNvPr id="55" name="直線コネクタ 54"/>
          <p:cNvCxnSpPr/>
          <p:nvPr/>
        </p:nvCxnSpPr>
        <p:spPr>
          <a:xfrm>
            <a:off x="3420000" y="292032"/>
            <a:ext cx="27617" cy="386888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7" name="テキスト ボックス 56"/>
          <p:cNvSpPr txBox="1"/>
          <p:nvPr/>
        </p:nvSpPr>
        <p:spPr>
          <a:xfrm>
            <a:off x="3447617" y="416496"/>
            <a:ext cx="3384376" cy="230832"/>
          </a:xfrm>
          <a:prstGeom prst="rect">
            <a:avLst/>
          </a:prstGeom>
          <a:noFill/>
        </p:spPr>
        <p:txBody>
          <a:bodyPr wrap="square" rtlCol="0">
            <a:spAutoFit/>
          </a:bodyPr>
          <a:lstStyle/>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■プライドフィッシュの選定魚種</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9" name="表 58"/>
          <p:cNvGraphicFramePr>
            <a:graphicFrameLocks noGrp="1"/>
          </p:cNvGraphicFramePr>
          <p:nvPr>
            <p:extLst/>
          </p:nvPr>
        </p:nvGraphicFramePr>
        <p:xfrm>
          <a:off x="3523790" y="632520"/>
          <a:ext cx="3134877" cy="561628"/>
        </p:xfrm>
        <a:graphic>
          <a:graphicData uri="http://schemas.openxmlformats.org/drawingml/2006/table">
            <a:tbl>
              <a:tblPr firstRow="1" bandRow="1">
                <a:tableStyleId>{3B4B98B0-60AC-42C2-AFA5-B58CD77FA1E5}</a:tableStyleId>
              </a:tblPr>
              <a:tblGrid>
                <a:gridCol w="409266">
                  <a:extLst>
                    <a:ext uri="{9D8B030D-6E8A-4147-A177-3AD203B41FA5}">
                      <a16:colId xmlns:a16="http://schemas.microsoft.com/office/drawing/2014/main" val="20000"/>
                    </a:ext>
                  </a:extLst>
                </a:gridCol>
                <a:gridCol w="2725611">
                  <a:extLst>
                    <a:ext uri="{9D8B030D-6E8A-4147-A177-3AD203B41FA5}">
                      <a16:colId xmlns:a16="http://schemas.microsoft.com/office/drawing/2014/main" val="20001"/>
                    </a:ext>
                  </a:extLst>
                </a:gridCol>
              </a:tblGrid>
              <a:tr h="150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魚種</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p>
                  </a:txBody>
                  <a:tcPr marL="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春</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イカナゴ</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夏</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マダコ　</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秋</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サワラ</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冬</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イヌノシタ</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春</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シラス</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夏</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マイワシ</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秋</a:t>
                      </a:r>
                      <a:r>
                        <a:rPr kumimoji="1" lang="en-US" altLang="ja-JP" sz="900" baseline="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ガザミ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冬</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クロダイ</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p>
                  </a:txBody>
                  <a:tcPr marL="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l"/>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春</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マアナゴ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夏</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スズキ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秋</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マルアジ </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冬</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マダイ</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60" name="テキスト ボックス 59"/>
          <p:cNvSpPr txBox="1"/>
          <p:nvPr/>
        </p:nvSpPr>
        <p:spPr>
          <a:xfrm>
            <a:off x="7173416" y="538092"/>
            <a:ext cx="1194558" cy="276999"/>
          </a:xfrm>
          <a:prstGeom prst="rect">
            <a:avLst/>
          </a:prstGeom>
          <a:noFill/>
        </p:spPr>
        <p:txBody>
          <a:bodyPr wrap="none" rtlCol="0">
            <a:spAutoFit/>
          </a:bodyPr>
          <a:lstStyle/>
          <a:p>
            <a:r>
              <a:rPr lang="ja-JP" altLang="en-US" sz="1200" dirty="0">
                <a:solidFill>
                  <a:srgbClr val="FF0000"/>
                </a:solidFill>
              </a:rPr>
              <a:t>流体</a:t>
            </a:r>
            <a:r>
              <a:rPr lang="en-US" altLang="ja-JP" sz="1200" dirty="0">
                <a:solidFill>
                  <a:srgbClr val="FF0000"/>
                </a:solidFill>
              </a:rPr>
              <a:t>(</a:t>
            </a:r>
            <a:r>
              <a:rPr lang="ja-JP" altLang="en-US" sz="1200" dirty="0">
                <a:solidFill>
                  <a:srgbClr val="FF0000"/>
                </a:solidFill>
              </a:rPr>
              <a:t>新瀬さん</a:t>
            </a:r>
            <a:r>
              <a:rPr lang="en-US" altLang="ja-JP" sz="1200" dirty="0">
                <a:solidFill>
                  <a:srgbClr val="FF0000"/>
                </a:solidFill>
              </a:rPr>
              <a:t>)</a:t>
            </a:r>
            <a:endParaRPr kumimoji="1" lang="ja-JP" altLang="en-US" sz="1200" dirty="0">
              <a:solidFill>
                <a:srgbClr val="FF0000"/>
              </a:solidFill>
            </a:endParaRPr>
          </a:p>
        </p:txBody>
      </p:sp>
      <p:pic>
        <p:nvPicPr>
          <p:cNvPr id="64" name="図 6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099997" y="1337702"/>
            <a:ext cx="1036356" cy="475588"/>
          </a:xfrm>
          <a:prstGeom prst="rect">
            <a:avLst/>
          </a:prstGeom>
        </p:spPr>
      </p:pic>
      <p:sp>
        <p:nvSpPr>
          <p:cNvPr id="82" name="テキスト ボックス 81"/>
          <p:cNvSpPr txBox="1"/>
          <p:nvPr/>
        </p:nvSpPr>
        <p:spPr>
          <a:xfrm>
            <a:off x="359999" y="416496"/>
            <a:ext cx="2952000" cy="707886"/>
          </a:xfrm>
          <a:prstGeom prst="rect">
            <a:avLst/>
          </a:prstGeom>
          <a:noFill/>
        </p:spPr>
        <p:txBody>
          <a:bodyPr wrap="square" rtlCol="0">
            <a:spAutoFit/>
          </a:bodyPr>
          <a:lstStyle/>
          <a:p>
            <a:pPr marL="180975" indent="-180975" algn="just"/>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■プライドフィッシュの</a:t>
            </a:r>
            <a:r>
              <a:rPr lang="en-US" altLang="ja-JP" sz="1000" b="1" dirty="0" smtClean="0">
                <a:latin typeface="Meiryo UI" panose="020B0604030504040204" pitchFamily="50" charset="-128"/>
                <a:ea typeface="Meiryo UI" panose="020B0604030504040204" pitchFamily="50" charset="-128"/>
                <a:cs typeface="Meiryo UI" panose="020B0604030504040204" pitchFamily="50" charset="-128"/>
              </a:rPr>
              <a:t>PR</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・プライドフィッシュについては、平成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26~28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年度に府漁連が「魚庭のアカシタ」等</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魚種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を選定</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し、重点的に</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を行っている。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a:spLocks/>
          </p:cNvSpPr>
          <p:nvPr/>
        </p:nvSpPr>
        <p:spPr>
          <a:xfrm>
            <a:off x="3615591" y="1512200"/>
            <a:ext cx="291600" cy="291600"/>
          </a:xfrm>
          <a:prstGeom prst="rect">
            <a:avLst/>
          </a:prstGeom>
          <a:solidFill>
            <a:srgbClr val="FF0066">
              <a:alpha val="74118"/>
            </a:srgbClr>
          </a:solidFill>
        </p:spPr>
        <p:txBody>
          <a:bodyPr wrap="none" lIns="36000" tIns="36000" rIns="36000" bIns="36000" rtlCol="0" anchor="ctr" anchorCtr="0">
            <a:noAutofit/>
          </a:bodyPr>
          <a:lstStyle/>
          <a:p>
            <a:pPr algn="ctr">
              <a:lnSpc>
                <a:spcPts val="1700"/>
              </a:lnSpc>
            </a:pPr>
            <a:r>
              <a:rPr kumimoji="1" lang="ja-JP" altLang="en-US" sz="1200" b="1" dirty="0">
                <a:solidFill>
                  <a:schemeClr val="bg1"/>
                </a:solidFill>
                <a:latin typeface="ＭＳ Ｐ明朝" panose="02020600040205080304" pitchFamily="18" charset="-128"/>
                <a:ea typeface="ＭＳ Ｐ明朝" panose="02020600040205080304" pitchFamily="18" charset="-128"/>
              </a:rPr>
              <a:t>春</a:t>
            </a:r>
          </a:p>
        </p:txBody>
      </p:sp>
      <p:sp>
        <p:nvSpPr>
          <p:cNvPr id="71" name="テキスト ボックス 70"/>
          <p:cNvSpPr txBox="1">
            <a:spLocks/>
          </p:cNvSpPr>
          <p:nvPr/>
        </p:nvSpPr>
        <p:spPr>
          <a:xfrm>
            <a:off x="3615591" y="2155663"/>
            <a:ext cx="291600" cy="291600"/>
          </a:xfrm>
          <a:prstGeom prst="rect">
            <a:avLst/>
          </a:prstGeom>
          <a:solidFill>
            <a:srgbClr val="00B0F0">
              <a:alpha val="74118"/>
            </a:srgbClr>
          </a:solidFill>
        </p:spPr>
        <p:txBody>
          <a:bodyPr wrap="none" lIns="36000" tIns="36000" rIns="36000" bIns="36000" rtlCol="0" anchor="ctr" anchorCtr="0">
            <a:noAutofit/>
          </a:bodyPr>
          <a:lstStyle/>
          <a:p>
            <a:pPr algn="ctr">
              <a:lnSpc>
                <a:spcPts val="1700"/>
              </a:lnSpc>
            </a:pPr>
            <a:r>
              <a:rPr kumimoji="1" lang="ja-JP" altLang="en-US" sz="1200" b="1" dirty="0">
                <a:solidFill>
                  <a:schemeClr val="bg1"/>
                </a:solidFill>
                <a:latin typeface="ＭＳ Ｐ明朝" panose="02020600040205080304" pitchFamily="18" charset="-128"/>
                <a:ea typeface="ＭＳ Ｐ明朝" panose="02020600040205080304" pitchFamily="18" charset="-128"/>
              </a:rPr>
              <a:t>夏</a:t>
            </a:r>
          </a:p>
        </p:txBody>
      </p:sp>
      <p:sp>
        <p:nvSpPr>
          <p:cNvPr id="72" name="テキスト ボックス 71"/>
          <p:cNvSpPr txBox="1">
            <a:spLocks/>
          </p:cNvSpPr>
          <p:nvPr/>
        </p:nvSpPr>
        <p:spPr>
          <a:xfrm>
            <a:off x="3615591" y="2817703"/>
            <a:ext cx="291600" cy="291600"/>
          </a:xfrm>
          <a:prstGeom prst="rect">
            <a:avLst/>
          </a:prstGeom>
          <a:solidFill>
            <a:srgbClr val="663300">
              <a:alpha val="74118"/>
            </a:srgbClr>
          </a:solidFill>
        </p:spPr>
        <p:txBody>
          <a:bodyPr wrap="none" lIns="36000" tIns="36000" rIns="36000" bIns="36000" rtlCol="0" anchor="ctr" anchorCtr="0">
            <a:noAutofit/>
          </a:bodyPr>
          <a:lstStyle/>
          <a:p>
            <a:pPr algn="ctr">
              <a:lnSpc>
                <a:spcPts val="1700"/>
              </a:lnSpc>
            </a:pPr>
            <a:r>
              <a:rPr lang="ja-JP" altLang="en-US" sz="1200" b="1" dirty="0">
                <a:solidFill>
                  <a:schemeClr val="bg1"/>
                </a:solidFill>
                <a:latin typeface="ＭＳ Ｐ明朝" panose="02020600040205080304" pitchFamily="18" charset="-128"/>
                <a:ea typeface="ＭＳ Ｐ明朝" panose="02020600040205080304" pitchFamily="18" charset="-128"/>
              </a:rPr>
              <a:t>秋</a:t>
            </a:r>
            <a:endParaRPr kumimoji="1" lang="ja-JP" altLang="en-US" sz="1200" b="1" dirty="0">
              <a:solidFill>
                <a:schemeClr val="bg1"/>
              </a:solidFill>
              <a:latin typeface="ＭＳ Ｐ明朝" panose="02020600040205080304" pitchFamily="18" charset="-128"/>
              <a:ea typeface="ＭＳ Ｐ明朝" panose="02020600040205080304" pitchFamily="18" charset="-128"/>
            </a:endParaRPr>
          </a:p>
        </p:txBody>
      </p:sp>
      <p:sp>
        <p:nvSpPr>
          <p:cNvPr id="73" name="テキスト ボックス 72"/>
          <p:cNvSpPr txBox="1">
            <a:spLocks/>
          </p:cNvSpPr>
          <p:nvPr/>
        </p:nvSpPr>
        <p:spPr>
          <a:xfrm>
            <a:off x="3615591" y="3479745"/>
            <a:ext cx="291600" cy="291600"/>
          </a:xfrm>
          <a:prstGeom prst="rect">
            <a:avLst/>
          </a:prstGeom>
          <a:solidFill>
            <a:srgbClr val="5F5F5F">
              <a:alpha val="74118"/>
            </a:srgbClr>
          </a:solidFill>
        </p:spPr>
        <p:txBody>
          <a:bodyPr wrap="none" lIns="36000" tIns="36000" rIns="36000" bIns="36000" rtlCol="0" anchor="ctr" anchorCtr="0">
            <a:noAutofit/>
          </a:bodyPr>
          <a:lstStyle/>
          <a:p>
            <a:pPr algn="ctr">
              <a:lnSpc>
                <a:spcPts val="1700"/>
              </a:lnSpc>
            </a:pPr>
            <a:r>
              <a:rPr lang="ja-JP" altLang="en-US" sz="1200" b="1" dirty="0">
                <a:solidFill>
                  <a:schemeClr val="bg1"/>
                </a:solidFill>
                <a:latin typeface="ＭＳ Ｐ明朝" panose="02020600040205080304" pitchFamily="18" charset="-128"/>
                <a:ea typeface="ＭＳ Ｐ明朝" panose="02020600040205080304" pitchFamily="18" charset="-128"/>
              </a:rPr>
              <a:t>冬</a:t>
            </a:r>
            <a:endParaRPr kumimoji="1" lang="ja-JP" altLang="en-US" sz="1200" b="1" dirty="0">
              <a:solidFill>
                <a:schemeClr val="bg1"/>
              </a:solidFill>
              <a:latin typeface="ＭＳ Ｐ明朝" panose="02020600040205080304" pitchFamily="18" charset="-128"/>
              <a:ea typeface="ＭＳ Ｐ明朝" panose="02020600040205080304" pitchFamily="18" charset="-128"/>
            </a:endParaRPr>
          </a:p>
        </p:txBody>
      </p:sp>
      <p:sp>
        <p:nvSpPr>
          <p:cNvPr id="78" name="テキスト ボックス 77"/>
          <p:cNvSpPr txBox="1"/>
          <p:nvPr/>
        </p:nvSpPr>
        <p:spPr>
          <a:xfrm>
            <a:off x="4010239" y="1878291"/>
            <a:ext cx="809846"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魚庭のイカナゴ</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9" name="テキスト ボックス 78"/>
          <p:cNvSpPr txBox="1"/>
          <p:nvPr/>
        </p:nvSpPr>
        <p:spPr>
          <a:xfrm>
            <a:off x="4014327" y="2505691"/>
            <a:ext cx="809846"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魚庭のマダコ</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テキスト ボックス 79"/>
          <p:cNvSpPr txBox="1"/>
          <p:nvPr/>
        </p:nvSpPr>
        <p:spPr>
          <a:xfrm>
            <a:off x="4011643" y="3158784"/>
            <a:ext cx="809846"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魚庭のサワラ</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テキスト ボックス 80"/>
          <p:cNvSpPr txBox="1"/>
          <p:nvPr/>
        </p:nvSpPr>
        <p:spPr>
          <a:xfrm>
            <a:off x="3974445" y="3802633"/>
            <a:ext cx="809846"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魚庭のアカシタ</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4147888" y="1218751"/>
            <a:ext cx="504000" cy="230832"/>
          </a:xfrm>
          <a:prstGeom prst="rect">
            <a:avLst/>
          </a:prstGeom>
          <a:noFill/>
        </p:spPr>
        <p:txBody>
          <a:bodyPr wrap="square" rtlCol="0">
            <a:spAutoFit/>
          </a:bodyPr>
          <a:lstStyle/>
          <a:p>
            <a:pPr marL="85725" indent="-63500"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平</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26</a:t>
            </a:r>
          </a:p>
        </p:txBody>
      </p:sp>
      <p:sp>
        <p:nvSpPr>
          <p:cNvPr id="49" name="テキスト ボックス 48"/>
          <p:cNvSpPr txBox="1"/>
          <p:nvPr/>
        </p:nvSpPr>
        <p:spPr>
          <a:xfrm>
            <a:off x="4869906" y="1881303"/>
            <a:ext cx="809846"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大阪のイワシシラス</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テキスト ボックス 83"/>
          <p:cNvSpPr txBox="1"/>
          <p:nvPr/>
        </p:nvSpPr>
        <p:spPr>
          <a:xfrm>
            <a:off x="4876138" y="2502220"/>
            <a:ext cx="809846"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大阪のマイワシ</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5" name="テキスト ボックス 84"/>
          <p:cNvSpPr txBox="1"/>
          <p:nvPr/>
        </p:nvSpPr>
        <p:spPr>
          <a:xfrm>
            <a:off x="4721095" y="3158784"/>
            <a:ext cx="1124356"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岸和田祭りのわたりが</a:t>
            </a:r>
            <a:r>
              <a:rPr lang="ja-JP" altLang="en-US" sz="700" b="1" dirty="0" err="1">
                <a:latin typeface="Meiryo UI" panose="020B0604030504040204" pitchFamily="50" charset="-128"/>
                <a:ea typeface="Meiryo UI" panose="020B0604030504040204" pitchFamily="50" charset="-128"/>
                <a:cs typeface="Meiryo UI" panose="020B0604030504040204" pitchFamily="50" charset="-128"/>
              </a:rPr>
              <a:t>に</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6" name="テキスト ボックス 85"/>
          <p:cNvSpPr txBox="1"/>
          <p:nvPr/>
        </p:nvSpPr>
        <p:spPr>
          <a:xfrm>
            <a:off x="4784291" y="3802633"/>
            <a:ext cx="1040350"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茅渟の海のクロダイ</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テキスト ボックス 86"/>
          <p:cNvSpPr txBox="1"/>
          <p:nvPr/>
        </p:nvSpPr>
        <p:spPr>
          <a:xfrm>
            <a:off x="5015993" y="1230624"/>
            <a:ext cx="504000" cy="230832"/>
          </a:xfrm>
          <a:prstGeom prst="rect">
            <a:avLst/>
          </a:prstGeom>
          <a:noFill/>
        </p:spPr>
        <p:txBody>
          <a:bodyPr wrap="square" rtlCol="0">
            <a:spAutoFit/>
          </a:bodyPr>
          <a:lstStyle/>
          <a:p>
            <a:pPr marL="85725" indent="-63500"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平</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27</a:t>
            </a:r>
          </a:p>
        </p:txBody>
      </p:sp>
      <p:pic>
        <p:nvPicPr>
          <p:cNvPr id="6" name="図 5"/>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709191" y="2070682"/>
            <a:ext cx="864001" cy="432000"/>
          </a:xfrm>
          <a:prstGeom prst="rect">
            <a:avLst/>
          </a:prstGeom>
        </p:spPr>
      </p:pic>
      <p:pic>
        <p:nvPicPr>
          <p:cNvPr id="7" name="図 6"/>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709191" y="1441187"/>
            <a:ext cx="864001" cy="432000"/>
          </a:xfrm>
          <a:prstGeom prst="rect">
            <a:avLst/>
          </a:prstGeom>
        </p:spPr>
      </p:pic>
      <p:pic>
        <p:nvPicPr>
          <p:cNvPr id="8" name="図 7"/>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709191" y="3366826"/>
            <a:ext cx="864001" cy="432000"/>
          </a:xfrm>
          <a:prstGeom prst="rect">
            <a:avLst/>
          </a:prstGeom>
        </p:spPr>
      </p:pic>
      <p:pic>
        <p:nvPicPr>
          <p:cNvPr id="9" name="図 8"/>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709191" y="2718754"/>
            <a:ext cx="864001" cy="432000"/>
          </a:xfrm>
          <a:prstGeom prst="rect">
            <a:avLst/>
          </a:prstGeom>
        </p:spPr>
      </p:pic>
      <p:sp>
        <p:nvSpPr>
          <p:cNvPr id="75" name="テキスト ボックス 74"/>
          <p:cNvSpPr txBox="1"/>
          <p:nvPr/>
        </p:nvSpPr>
        <p:spPr>
          <a:xfrm>
            <a:off x="5884099" y="1218751"/>
            <a:ext cx="504000" cy="230832"/>
          </a:xfrm>
          <a:prstGeom prst="rect">
            <a:avLst/>
          </a:prstGeom>
          <a:noFill/>
        </p:spPr>
        <p:txBody>
          <a:bodyPr wrap="square" rtlCol="0">
            <a:spAutoFit/>
          </a:bodyPr>
          <a:lstStyle/>
          <a:p>
            <a:pPr marL="85725" indent="-63500" algn="ct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平</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28</a:t>
            </a:r>
          </a:p>
        </p:txBody>
      </p:sp>
      <p:sp>
        <p:nvSpPr>
          <p:cNvPr id="77" name="テキスト ボックス 76"/>
          <p:cNvSpPr txBox="1"/>
          <p:nvPr/>
        </p:nvSpPr>
        <p:spPr>
          <a:xfrm>
            <a:off x="5738120" y="1881303"/>
            <a:ext cx="809846"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大阪のマアナゴ</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3" name="テキスト ボックス 82"/>
          <p:cNvSpPr txBox="1"/>
          <p:nvPr/>
        </p:nvSpPr>
        <p:spPr>
          <a:xfrm>
            <a:off x="5733511" y="2502220"/>
            <a:ext cx="809846"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大阪のスズキ</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テキスト ボックス 87"/>
          <p:cNvSpPr txBox="1"/>
          <p:nvPr/>
        </p:nvSpPr>
        <p:spPr>
          <a:xfrm>
            <a:off x="5743890" y="3158784"/>
            <a:ext cx="809846"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大阪のマルアジ</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9" name="テキスト ボックス 88"/>
          <p:cNvSpPr txBox="1"/>
          <p:nvPr/>
        </p:nvSpPr>
        <p:spPr>
          <a:xfrm>
            <a:off x="5733929" y="3802633"/>
            <a:ext cx="810000" cy="107722"/>
          </a:xfrm>
          <a:prstGeom prst="rect">
            <a:avLst/>
          </a:prstGeom>
          <a:solidFill>
            <a:schemeClr val="bg1">
              <a:alpha val="71000"/>
            </a:schemeClr>
          </a:solidFill>
        </p:spPr>
        <p:txBody>
          <a:bodyPr wrap="square" lIns="0" tIns="0" rIns="0" bIns="0" rtlCol="0" anchor="ctr" anchorCtr="0">
            <a:spAutoFit/>
          </a:bodyPr>
          <a:lstStyle/>
          <a:p>
            <a:pPr marL="85725" indent="-63500" algn="ctr"/>
            <a:r>
              <a:rPr lang="ja-JP" altLang="en-US" sz="700" b="1" dirty="0">
                <a:latin typeface="Meiryo UI" panose="020B0604030504040204" pitchFamily="50" charset="-128"/>
                <a:ea typeface="Meiryo UI" panose="020B0604030504040204" pitchFamily="50" charset="-128"/>
                <a:cs typeface="Meiryo UI" panose="020B0604030504040204" pitchFamily="50" charset="-128"/>
              </a:rPr>
              <a:t>大阪のマダイ</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804801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0" y="9629001"/>
            <a:ext cx="6858000" cy="276999"/>
          </a:xfrm>
          <a:prstGeom prst="rect">
            <a:avLst/>
          </a:prstGeom>
          <a:noFill/>
        </p:spPr>
        <p:txBody>
          <a:bodyPr wrap="square" rtlCol="0">
            <a:spAutoFit/>
          </a:bodyPr>
          <a:lstStyle/>
          <a:p>
            <a:pPr algn="ctr"/>
            <a:r>
              <a:rPr lang="en-US" altLang="ja-JP" sz="1200" dirty="0" smtClean="0"/>
              <a:t>13</a:t>
            </a:r>
            <a:endParaRPr kumimoji="1" lang="ja-JP" altLang="en-US" sz="1200" dirty="0"/>
          </a:p>
        </p:txBody>
      </p:sp>
      <p:sp>
        <p:nvSpPr>
          <p:cNvPr id="40" name="テキスト ボックス 2"/>
          <p:cNvSpPr txBox="1">
            <a:spLocks noChangeArrowheads="1"/>
          </p:cNvSpPr>
          <p:nvPr/>
        </p:nvSpPr>
        <p:spPr bwMode="auto">
          <a:xfrm>
            <a:off x="360000" y="388640"/>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14</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0" y="0"/>
            <a:ext cx="6858000" cy="215444"/>
          </a:xfrm>
          <a:prstGeom prst="rect">
            <a:avLst/>
          </a:prstGeom>
          <a:noFill/>
        </p:spPr>
        <p:txBody>
          <a:bodyPr wrap="square"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方向③</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漁業者の生活を豊かにする</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2" name="直線コネクタ 41"/>
          <p:cNvCxnSpPr/>
          <p:nvPr/>
        </p:nvCxnSpPr>
        <p:spPr>
          <a:xfrm>
            <a:off x="3420000" y="805788"/>
            <a:ext cx="0" cy="8676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3" name="テキスト ボックス 42"/>
          <p:cNvSpPr txBox="1"/>
          <p:nvPr/>
        </p:nvSpPr>
        <p:spPr>
          <a:xfrm>
            <a:off x="3429000" y="1446132"/>
            <a:ext cx="3384376" cy="3847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■「浜</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の活力再生</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プラン」の策定状況</a:t>
            </a:r>
            <a:endParaRPr lang="ja-JP" altLang="en-US"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3443817" y="5942603"/>
            <a:ext cx="3384376" cy="230832"/>
          </a:xfrm>
          <a:prstGeom prst="rect">
            <a:avLst/>
          </a:prstGeom>
          <a:noFill/>
        </p:spPr>
        <p:txBody>
          <a:bodyPr wrap="square" rtlCol="0">
            <a:spAutoFit/>
          </a:bodyPr>
          <a:lstStyle/>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■「浜</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の活力再生広域</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プラン」の策定状況</a:t>
            </a:r>
          </a:p>
        </p:txBody>
      </p:sp>
      <p:sp>
        <p:nvSpPr>
          <p:cNvPr id="45" name="テキスト ボックス 44"/>
          <p:cNvSpPr txBox="1"/>
          <p:nvPr/>
        </p:nvSpPr>
        <p:spPr>
          <a:xfrm>
            <a:off x="980728" y="438173"/>
            <a:ext cx="2863284" cy="261610"/>
          </a:xfrm>
          <a:prstGeom prst="rect">
            <a:avLst/>
          </a:prstGeom>
          <a:noFill/>
        </p:spPr>
        <p:txBody>
          <a:bodyPr wrap="none" rtlCol="0">
            <a:spAutoFit/>
          </a:bodyPr>
          <a:lstStyle/>
          <a:p>
            <a:r>
              <a:rPr lang="ja-JP" altLang="en-US" sz="1100" b="1" dirty="0" smtClean="0"/>
              <a:t> </a:t>
            </a:r>
            <a:r>
              <a:rPr lang="ja-JP" altLang="en-US" sz="1100" b="1" dirty="0"/>
              <a:t>「</a:t>
            </a:r>
            <a:r>
              <a:rPr lang="ja-JP" altLang="en-US" sz="1100" b="1" dirty="0" smtClean="0"/>
              <a:t>はま」の特徴を活かした漁業振興策の取組み</a:t>
            </a:r>
            <a:endParaRPr lang="ja-JP" altLang="en-US" sz="1100" b="1" dirty="0"/>
          </a:p>
        </p:txBody>
      </p:sp>
      <p:sp>
        <p:nvSpPr>
          <p:cNvPr id="46" name="テキスト ボックス 45"/>
          <p:cNvSpPr txBox="1"/>
          <p:nvPr/>
        </p:nvSpPr>
        <p:spPr>
          <a:xfrm>
            <a:off x="359999" y="811370"/>
            <a:ext cx="2952000" cy="1631216"/>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＜浜の活力再生プラン＞</a:t>
            </a:r>
            <a:endParaRPr kumimoji="1"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・地元市町や漁協が主体的に作成する「浜の活力再生プラン（浜プラン）」の策定指導、調整を行った。</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年度末までに、浜プラン</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24</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委員会について国に承認を受け策定され、令和２年度には８委員会が第</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期を開始する。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・新たに創設された浜の活力再生プラン表彰制度に基づき、平成</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月に岸和田臨海地区が水産庁長官賞を受賞した。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7" name="表 46"/>
          <p:cNvGraphicFramePr>
            <a:graphicFrameLocks noGrp="1"/>
          </p:cNvGraphicFramePr>
          <p:nvPr>
            <p:extLst>
              <p:ext uri="{D42A27DB-BD31-4B8C-83A1-F6EECF244321}">
                <p14:modId xmlns:p14="http://schemas.microsoft.com/office/powerpoint/2010/main" val="1298738907"/>
              </p:ext>
            </p:extLst>
          </p:nvPr>
        </p:nvGraphicFramePr>
        <p:xfrm>
          <a:off x="3562323" y="1827033"/>
          <a:ext cx="3096344" cy="3779520"/>
        </p:xfrm>
        <a:graphic>
          <a:graphicData uri="http://schemas.openxmlformats.org/drawingml/2006/table">
            <a:tbl>
              <a:tblPr firstRow="1" bandRow="1">
                <a:tableStyleId>{3B4B98B0-60AC-42C2-AFA5-B58CD77FA1E5}</a:tableStyleId>
              </a:tblPr>
              <a:tblGrid>
                <a:gridCol w="432048">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440160">
                  <a:extLst>
                    <a:ext uri="{9D8B030D-6E8A-4147-A177-3AD203B41FA5}">
                      <a16:colId xmlns:a16="http://schemas.microsoft.com/office/drawing/2014/main" val="20002"/>
                    </a:ext>
                  </a:extLst>
                </a:gridCol>
              </a:tblGrid>
              <a:tr h="150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承認</a:t>
                      </a:r>
                      <a:endParaRPr kumimoji="1" lang="en-US" altLang="ja-JP" sz="900" dirty="0" smtClean="0">
                        <a:solidFill>
                          <a:schemeClr val="tx1"/>
                        </a:solidFill>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年月</a:t>
                      </a:r>
                      <a:endPar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kumimoji="1" lang="ja-JP" altLang="en-US" sz="900" dirty="0" smtClean="0">
                          <a:solidFill>
                            <a:schemeClr val="tx1"/>
                          </a:solidFill>
                        </a:rPr>
                        <a:t>地域水産業</a:t>
                      </a:r>
                      <a:endParaRPr kumimoji="1" lang="en-US" altLang="ja-JP" sz="900" dirty="0" smtClean="0">
                        <a:solidFill>
                          <a:schemeClr val="tx1"/>
                        </a:solidFill>
                      </a:endParaRPr>
                    </a:p>
                    <a:p>
                      <a:pPr algn="ctr"/>
                      <a:r>
                        <a:rPr kumimoji="1" lang="ja-JP" altLang="en-US" sz="900" dirty="0" smtClean="0">
                          <a:solidFill>
                            <a:schemeClr val="tx1"/>
                          </a:solidFill>
                        </a:rPr>
                        <a:t>再生委員会の名称</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kumimoji="1" lang="ja-JP" altLang="en-US" sz="900" dirty="0" smtClean="0">
                          <a:solidFill>
                            <a:schemeClr val="tx1"/>
                          </a:solidFill>
                        </a:rPr>
                        <a:t>再生委員会の構成員</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0"/>
                  </a:ext>
                </a:extLst>
              </a:tr>
              <a:tr h="0">
                <a:tc>
                  <a:txBody>
                    <a:bodyPr/>
                    <a:lstStyle/>
                    <a:p>
                      <a:pPr algn="ctr"/>
                      <a:r>
                        <a:rPr kumimoji="1" lang="en-US" altLang="ja-JP" sz="800" dirty="0" smtClean="0">
                          <a:solidFill>
                            <a:schemeClr val="tx1"/>
                          </a:solidFill>
                        </a:rPr>
                        <a:t>26.9</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smtClean="0">
                          <a:solidFill>
                            <a:schemeClr val="tx1"/>
                          </a:solidFill>
                        </a:rPr>
                        <a:t>大阪市地区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smtClean="0">
                          <a:solidFill>
                            <a:schemeClr val="tx1"/>
                          </a:solidFill>
                        </a:rPr>
                        <a:t>大阪市漁協、大阪市</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1"/>
                  </a:ext>
                </a:extLst>
              </a:tr>
              <a:tr h="0">
                <a:tc>
                  <a:txBody>
                    <a:bodyPr/>
                    <a:lstStyle/>
                    <a:p>
                      <a:pPr algn="ctr"/>
                      <a:r>
                        <a:rPr kumimoji="1" lang="en-US" altLang="ja-JP" sz="800" dirty="0" smtClean="0">
                          <a:solidFill>
                            <a:schemeClr val="tx1"/>
                          </a:solidFill>
                        </a:rPr>
                        <a:t>26.9</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smtClean="0">
                          <a:solidFill>
                            <a:schemeClr val="tx1"/>
                          </a:solidFill>
                        </a:rPr>
                        <a:t>岸和田臨海地区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smtClean="0">
                          <a:solidFill>
                            <a:schemeClr val="tx1"/>
                          </a:solidFill>
                        </a:rPr>
                        <a:t>鰮巾着網漁協、岸和田市、府</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2"/>
                  </a:ext>
                </a:extLst>
              </a:tr>
              <a:tr h="0">
                <a:tc>
                  <a:txBody>
                    <a:bodyPr/>
                    <a:lstStyle/>
                    <a:p>
                      <a:pPr algn="ctr"/>
                      <a:r>
                        <a:rPr kumimoji="1" lang="en-US" altLang="ja-JP" sz="800" dirty="0" smtClean="0">
                          <a:solidFill>
                            <a:schemeClr val="tx1"/>
                          </a:solidFill>
                        </a:rPr>
                        <a:t>26.10</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smtClean="0">
                          <a:solidFill>
                            <a:schemeClr val="tx1"/>
                          </a:solidFill>
                        </a:rPr>
                        <a:t>尾崎地区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0" indent="0" algn="l"/>
                      <a:r>
                        <a:rPr kumimoji="1" lang="zh-TW" altLang="en-US" sz="700" dirty="0" smtClean="0">
                          <a:solidFill>
                            <a:schemeClr val="tx1"/>
                          </a:solidFill>
                        </a:rPr>
                        <a:t>尾崎</a:t>
                      </a:r>
                      <a:r>
                        <a:rPr kumimoji="1" lang="ja-JP" altLang="en-US" sz="700" dirty="0" smtClean="0">
                          <a:solidFill>
                            <a:schemeClr val="tx1"/>
                          </a:solidFill>
                        </a:rPr>
                        <a:t>漁協</a:t>
                      </a:r>
                      <a:r>
                        <a:rPr kumimoji="1" lang="zh-TW" altLang="en-US" sz="700" dirty="0" smtClean="0">
                          <a:solidFill>
                            <a:schemeClr val="tx1"/>
                          </a:solidFill>
                        </a:rPr>
                        <a:t>、阪南市、阪南市尾崎漁業組合地域協議会</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3"/>
                  </a:ext>
                </a:extLst>
              </a:tr>
              <a:tr h="0">
                <a:tc>
                  <a:txBody>
                    <a:bodyPr/>
                    <a:lstStyle/>
                    <a:p>
                      <a:pPr algn="ctr"/>
                      <a:r>
                        <a:rPr kumimoji="1" lang="en-US" altLang="ja-JP" sz="800" dirty="0" smtClean="0">
                          <a:solidFill>
                            <a:schemeClr val="tx1"/>
                          </a:solidFill>
                        </a:rPr>
                        <a:t>26.12</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smtClean="0">
                          <a:solidFill>
                            <a:schemeClr val="tx1"/>
                          </a:solidFill>
                        </a:rPr>
                        <a:t>岸和田春木地区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smtClean="0">
                          <a:solidFill>
                            <a:schemeClr val="tx1"/>
                          </a:solidFill>
                        </a:rPr>
                        <a:t>春木漁協、岸和田市、府</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4"/>
                  </a:ext>
                </a:extLst>
              </a:tr>
              <a:tr h="0">
                <a:tc>
                  <a:txBody>
                    <a:bodyPr/>
                    <a:lstStyle/>
                    <a:p>
                      <a:pPr algn="ctr"/>
                      <a:r>
                        <a:rPr kumimoji="1" lang="en-US" altLang="ja-JP" sz="800" dirty="0" smtClean="0">
                          <a:solidFill>
                            <a:schemeClr val="tx1"/>
                          </a:solidFill>
                        </a:rPr>
                        <a:t>27.6</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smtClean="0">
                          <a:solidFill>
                            <a:schemeClr val="tx1"/>
                          </a:solidFill>
                        </a:rPr>
                        <a:t>岸和田市地蔵浜地区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700" dirty="0" smtClean="0">
                          <a:solidFill>
                            <a:schemeClr val="tx1"/>
                          </a:solidFill>
                        </a:rPr>
                        <a:t>岸和田市</a:t>
                      </a:r>
                      <a:r>
                        <a:rPr kumimoji="1" lang="zh-TW" altLang="en-US" sz="700" dirty="0" smtClean="0">
                          <a:solidFill>
                            <a:schemeClr val="tx1"/>
                          </a:solidFill>
                        </a:rPr>
                        <a:t>漁協、</a:t>
                      </a:r>
                      <a:r>
                        <a:rPr kumimoji="1" lang="ja-JP" altLang="en-US" sz="700" dirty="0" smtClean="0">
                          <a:solidFill>
                            <a:schemeClr val="tx1"/>
                          </a:solidFill>
                        </a:rPr>
                        <a:t>岸和田</a:t>
                      </a:r>
                      <a:r>
                        <a:rPr kumimoji="1" lang="zh-TW" altLang="en-US" sz="700" dirty="0" smtClean="0">
                          <a:solidFill>
                            <a:schemeClr val="tx1"/>
                          </a:solidFill>
                        </a:rPr>
                        <a:t>市</a:t>
                      </a:r>
                      <a:r>
                        <a:rPr kumimoji="1" lang="ja-JP" altLang="en-US" sz="700" dirty="0" err="1" smtClean="0">
                          <a:solidFill>
                            <a:schemeClr val="tx1"/>
                          </a:solidFill>
                        </a:rPr>
                        <a:t>、</a:t>
                      </a:r>
                      <a:r>
                        <a:rPr kumimoji="1" lang="zh-TW" altLang="en-US" sz="700" dirty="0" smtClean="0">
                          <a:solidFill>
                            <a:schemeClr val="tx1"/>
                          </a:solidFill>
                        </a:rPr>
                        <a:t>府</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5"/>
                  </a:ext>
                </a:extLst>
              </a:tr>
              <a:tr h="0">
                <a:tc>
                  <a:txBody>
                    <a:bodyPr/>
                    <a:lstStyle/>
                    <a:p>
                      <a:pPr algn="ctr"/>
                      <a:r>
                        <a:rPr kumimoji="1" lang="en-US" altLang="ja-JP" sz="800" dirty="0" smtClean="0">
                          <a:solidFill>
                            <a:schemeClr val="tx1"/>
                          </a:solidFill>
                        </a:rPr>
                        <a:t>27.6</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smtClean="0">
                          <a:solidFill>
                            <a:schemeClr val="tx1"/>
                          </a:solidFill>
                        </a:rPr>
                        <a:t>佐野漁港泉佐野地区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700" dirty="0" smtClean="0">
                          <a:solidFill>
                            <a:schemeClr val="tx1"/>
                          </a:solidFill>
                        </a:rPr>
                        <a:t>泉佐野</a:t>
                      </a:r>
                      <a:r>
                        <a:rPr kumimoji="1" lang="zh-TW" altLang="en-US" sz="700" dirty="0" smtClean="0">
                          <a:solidFill>
                            <a:schemeClr val="tx1"/>
                          </a:solidFill>
                        </a:rPr>
                        <a:t>漁協、泉佐野市</a:t>
                      </a:r>
                      <a:r>
                        <a:rPr kumimoji="1" lang="ja-JP" altLang="en-US" sz="700" dirty="0" err="1" smtClean="0">
                          <a:solidFill>
                            <a:schemeClr val="tx1"/>
                          </a:solidFill>
                        </a:rPr>
                        <a:t>、</a:t>
                      </a:r>
                      <a:r>
                        <a:rPr kumimoji="1" lang="zh-TW" altLang="en-US" sz="700" dirty="0" smtClean="0">
                          <a:solidFill>
                            <a:schemeClr val="tx1"/>
                          </a:solidFill>
                        </a:rPr>
                        <a:t>府</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6"/>
                  </a:ext>
                </a:extLst>
              </a:tr>
              <a:tr h="0">
                <a:tc>
                  <a:txBody>
                    <a:bodyPr/>
                    <a:lstStyle/>
                    <a:p>
                      <a:pPr algn="ctr"/>
                      <a:r>
                        <a:rPr kumimoji="1" lang="en-US" altLang="ja-JP" sz="800" dirty="0" smtClean="0">
                          <a:solidFill>
                            <a:schemeClr val="tx1"/>
                          </a:solidFill>
                        </a:rPr>
                        <a:t>27.6</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smtClean="0">
                          <a:solidFill>
                            <a:schemeClr val="tx1"/>
                          </a:solidFill>
                        </a:rPr>
                        <a:t>堺市出島漁協地区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smtClean="0">
                          <a:solidFill>
                            <a:schemeClr val="tx1"/>
                          </a:solidFill>
                        </a:rPr>
                        <a:t>堺市出島漁協、堺市、府</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7"/>
                  </a:ext>
                </a:extLst>
              </a:tr>
              <a:tr h="0">
                <a:tc>
                  <a:txBody>
                    <a:bodyPr/>
                    <a:lstStyle/>
                    <a:p>
                      <a:pPr algn="ctr"/>
                      <a:r>
                        <a:rPr kumimoji="1" lang="en-US" altLang="ja-JP" sz="800" dirty="0" smtClean="0">
                          <a:solidFill>
                            <a:schemeClr val="tx1"/>
                          </a:solidFill>
                        </a:rPr>
                        <a:t>27.7</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smtClean="0">
                          <a:solidFill>
                            <a:schemeClr val="tx1"/>
                          </a:solidFill>
                        </a:rPr>
                        <a:t>泉南地区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zh-TW" altLang="en-US" sz="700" dirty="0" smtClean="0">
                          <a:solidFill>
                            <a:schemeClr val="tx1"/>
                          </a:solidFill>
                        </a:rPr>
                        <a:t>岡田浦</a:t>
                      </a:r>
                      <a:r>
                        <a:rPr kumimoji="1" lang="ja-JP" altLang="en-US" sz="700" dirty="0" smtClean="0">
                          <a:solidFill>
                            <a:schemeClr val="tx1"/>
                          </a:solidFill>
                        </a:rPr>
                        <a:t>漁協</a:t>
                      </a:r>
                      <a:r>
                        <a:rPr kumimoji="1" lang="zh-TW" altLang="en-US" sz="700" dirty="0" smtClean="0">
                          <a:solidFill>
                            <a:schemeClr val="tx1"/>
                          </a:solidFill>
                        </a:rPr>
                        <a:t>、泉南市</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8"/>
                  </a:ext>
                </a:extLst>
              </a:tr>
              <a:tr h="0">
                <a:tc>
                  <a:txBody>
                    <a:bodyPr/>
                    <a:lstStyle/>
                    <a:p>
                      <a:pPr algn="ctr"/>
                      <a:r>
                        <a:rPr kumimoji="1" lang="en-US" altLang="ja-JP" sz="800" dirty="0" smtClean="0">
                          <a:solidFill>
                            <a:schemeClr val="tx1"/>
                          </a:solidFill>
                        </a:rPr>
                        <a:t>27.10</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smtClean="0">
                          <a:solidFill>
                            <a:schemeClr val="tx1"/>
                          </a:solidFill>
                        </a:rPr>
                        <a:t>佐野漁港北中通地区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zh-TW" altLang="en-US" sz="700" dirty="0" smtClean="0">
                          <a:solidFill>
                            <a:schemeClr val="tx1"/>
                          </a:solidFill>
                        </a:rPr>
                        <a:t>北中通漁協、泉佐野市</a:t>
                      </a:r>
                      <a:r>
                        <a:rPr kumimoji="1" lang="ja-JP" altLang="en-US" sz="700" dirty="0" err="1" smtClean="0">
                          <a:solidFill>
                            <a:schemeClr val="tx1"/>
                          </a:solidFill>
                        </a:rPr>
                        <a:t>、</a:t>
                      </a:r>
                      <a:r>
                        <a:rPr kumimoji="1" lang="zh-TW" altLang="en-US" sz="700" dirty="0" smtClean="0">
                          <a:solidFill>
                            <a:schemeClr val="tx1"/>
                          </a:solidFill>
                        </a:rPr>
                        <a:t>府</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9"/>
                  </a:ext>
                </a:extLst>
              </a:tr>
              <a:tr h="0">
                <a:tc>
                  <a:txBody>
                    <a:bodyPr/>
                    <a:lstStyle/>
                    <a:p>
                      <a:pPr algn="ctr"/>
                      <a:r>
                        <a:rPr kumimoji="1" lang="en-US" altLang="ja-JP" sz="800" dirty="0" smtClean="0">
                          <a:solidFill>
                            <a:schemeClr val="tx1"/>
                          </a:solidFill>
                        </a:rPr>
                        <a:t>27.12</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smtClean="0">
                          <a:solidFill>
                            <a:schemeClr val="tx1"/>
                          </a:solidFill>
                        </a:rPr>
                        <a:t>下荘地区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smtClean="0">
                          <a:solidFill>
                            <a:schemeClr val="tx1"/>
                          </a:solidFill>
                        </a:rPr>
                        <a:t>下荘漁協、阪南市</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10"/>
                  </a:ext>
                </a:extLst>
              </a:tr>
              <a:tr h="0">
                <a:tc>
                  <a:txBody>
                    <a:bodyPr/>
                    <a:lstStyle/>
                    <a:p>
                      <a:pPr algn="ctr"/>
                      <a:r>
                        <a:rPr kumimoji="1" lang="en-US" altLang="ja-JP" sz="800" dirty="0" smtClean="0">
                          <a:solidFill>
                            <a:schemeClr val="tx1"/>
                          </a:solidFill>
                        </a:rPr>
                        <a:t>28.4</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smtClean="0">
                          <a:solidFill>
                            <a:schemeClr val="tx1"/>
                          </a:solidFill>
                        </a:rPr>
                        <a:t>高石地区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smtClean="0">
                          <a:solidFill>
                            <a:schemeClr val="tx1"/>
                          </a:solidFill>
                        </a:rPr>
                        <a:t>高石市漁協、高石市</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11"/>
                  </a:ext>
                </a:extLst>
              </a:tr>
              <a:tr h="0">
                <a:tc>
                  <a:txBody>
                    <a:bodyPr/>
                    <a:lstStyle/>
                    <a:p>
                      <a:pPr algn="ctr"/>
                      <a:r>
                        <a:rPr kumimoji="1" lang="en-US" altLang="ja-JP" sz="800" dirty="0" smtClean="0">
                          <a:solidFill>
                            <a:schemeClr val="tx1"/>
                          </a:solidFill>
                        </a:rPr>
                        <a:t>28.4</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smtClean="0">
                          <a:solidFill>
                            <a:schemeClr val="tx1"/>
                          </a:solidFill>
                        </a:rPr>
                        <a:t>泉大津地区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smtClean="0">
                          <a:solidFill>
                            <a:schemeClr val="tx1"/>
                          </a:solidFill>
                        </a:rPr>
                        <a:t>泉大津漁協、泉大津市</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12"/>
                  </a:ext>
                </a:extLst>
              </a:tr>
              <a:tr h="0">
                <a:tc>
                  <a:txBody>
                    <a:bodyPr/>
                    <a:lstStyle/>
                    <a:p>
                      <a:pPr algn="ctr"/>
                      <a:r>
                        <a:rPr kumimoji="1" lang="en-US" altLang="ja-JP" sz="800" dirty="0" smtClean="0">
                          <a:solidFill>
                            <a:schemeClr val="tx1"/>
                          </a:solidFill>
                        </a:rPr>
                        <a:t>28.4</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smtClean="0">
                          <a:solidFill>
                            <a:schemeClr val="tx1"/>
                          </a:solidFill>
                        </a:rPr>
                        <a:t>忠岡町地区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smtClean="0">
                          <a:solidFill>
                            <a:schemeClr val="tx1"/>
                          </a:solidFill>
                        </a:rPr>
                        <a:t>忠岡漁協、忠岡町</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13"/>
                  </a:ext>
                </a:extLst>
              </a:tr>
              <a:tr h="0">
                <a:tc>
                  <a:txBody>
                    <a:bodyPr/>
                    <a:lstStyle/>
                    <a:p>
                      <a:pPr algn="ctr"/>
                      <a:r>
                        <a:rPr kumimoji="1" lang="en-US" altLang="ja-JP" sz="800" dirty="0" smtClean="0">
                          <a:solidFill>
                            <a:schemeClr val="tx1"/>
                          </a:solidFill>
                        </a:rPr>
                        <a:t>28.4</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smtClean="0">
                          <a:solidFill>
                            <a:schemeClr val="tx1"/>
                          </a:solidFill>
                        </a:rPr>
                        <a:t>田尻町地区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smtClean="0">
                          <a:solidFill>
                            <a:schemeClr val="tx1"/>
                          </a:solidFill>
                        </a:rPr>
                        <a:t>田尻漁協、田尻町、府</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14"/>
                  </a:ext>
                </a:extLst>
              </a:tr>
              <a:tr h="0">
                <a:tc>
                  <a:txBody>
                    <a:bodyPr/>
                    <a:lstStyle/>
                    <a:p>
                      <a:pPr algn="ctr"/>
                      <a:r>
                        <a:rPr kumimoji="1" lang="en-US" altLang="ja-JP" sz="800" dirty="0" smtClean="0">
                          <a:solidFill>
                            <a:schemeClr val="tx1"/>
                          </a:solidFill>
                        </a:rPr>
                        <a:t>28.4</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smtClean="0">
                          <a:solidFill>
                            <a:schemeClr val="tx1"/>
                          </a:solidFill>
                        </a:rPr>
                        <a:t>西鳥取</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smtClean="0">
                          <a:solidFill>
                            <a:schemeClr val="tx1"/>
                          </a:solidFill>
                        </a:rPr>
                        <a:t>西鳥取漁協、阪南市</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15"/>
                  </a:ext>
                </a:extLst>
              </a:tr>
              <a:tr h="0">
                <a:tc>
                  <a:txBody>
                    <a:bodyPr/>
                    <a:lstStyle/>
                    <a:p>
                      <a:pPr algn="ctr"/>
                      <a:r>
                        <a:rPr kumimoji="1" lang="en-US" altLang="ja-JP" sz="800" dirty="0" smtClean="0">
                          <a:solidFill>
                            <a:schemeClr val="tx1"/>
                          </a:solidFill>
                        </a:rPr>
                        <a:t>28.4</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smtClean="0">
                          <a:solidFill>
                            <a:schemeClr val="tx1"/>
                          </a:solidFill>
                        </a:rPr>
                        <a:t>岬町（淡輪部会）</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smtClean="0">
                          <a:solidFill>
                            <a:schemeClr val="tx1"/>
                          </a:solidFill>
                        </a:rPr>
                        <a:t>淡輪漁協、岬町、府</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16"/>
                  </a:ext>
                </a:extLst>
              </a:tr>
              <a:tr h="0">
                <a:tc>
                  <a:txBody>
                    <a:bodyPr/>
                    <a:lstStyle/>
                    <a:p>
                      <a:pPr algn="ctr"/>
                      <a:r>
                        <a:rPr kumimoji="1" lang="en-US" altLang="ja-JP" sz="800" dirty="0" smtClean="0">
                          <a:solidFill>
                            <a:schemeClr val="tx1"/>
                          </a:solidFill>
                        </a:rPr>
                        <a:t>28.4</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smtClean="0">
                          <a:solidFill>
                            <a:schemeClr val="tx1"/>
                          </a:solidFill>
                        </a:rPr>
                        <a:t>岬町（深日部会）</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700" dirty="0" smtClean="0">
                          <a:solidFill>
                            <a:schemeClr val="tx1"/>
                          </a:solidFill>
                        </a:rPr>
                        <a:t>深日漁協、岬町、府</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17"/>
                  </a:ext>
                </a:extLst>
              </a:tr>
              <a:tr h="0">
                <a:tc>
                  <a:txBody>
                    <a:bodyPr/>
                    <a:lstStyle/>
                    <a:p>
                      <a:pPr algn="ctr"/>
                      <a:r>
                        <a:rPr kumimoji="1" lang="en-US" altLang="ja-JP" sz="800" dirty="0" smtClean="0">
                          <a:solidFill>
                            <a:schemeClr val="tx1"/>
                          </a:solidFill>
                        </a:rPr>
                        <a:t>28.4</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rPr>
                        <a:t>泉南郡岬町養殖</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noFill/>
                      <a:prstDash val="solid"/>
                      <a:round/>
                      <a:headEnd type="none" w="med" len="med"/>
                      <a:tailEnd type="none" w="med" len="med"/>
                    </a:lnB>
                  </a:tcPr>
                </a:tc>
                <a:tc>
                  <a:txBody>
                    <a:bodyPr/>
                    <a:lstStyle/>
                    <a:p>
                      <a:pPr marL="85725" indent="-85725" algn="l"/>
                      <a:r>
                        <a:rPr kumimoji="1" lang="ja-JP" altLang="en-US" sz="700" dirty="0" smtClean="0">
                          <a:solidFill>
                            <a:schemeClr val="tx1"/>
                          </a:solidFill>
                        </a:rPr>
                        <a:t>小島養殖生産組合、岬町</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B w="12700" cap="flat" cmpd="sng" algn="ctr">
                      <a:noFill/>
                      <a:prstDash val="solid"/>
                      <a:round/>
                      <a:headEnd type="none" w="med" len="med"/>
                      <a:tailEnd type="none" w="med" len="med"/>
                    </a:lnB>
                  </a:tcPr>
                </a:tc>
                <a:extLst>
                  <a:ext uri="{0D108BD9-81ED-4DB2-BD59-A6C34878D82A}">
                    <a16:rowId xmlns:a16="http://schemas.microsoft.com/office/drawing/2014/main" val="10018"/>
                  </a:ext>
                </a:extLst>
              </a:tr>
              <a:tr h="0">
                <a:tc>
                  <a:txBody>
                    <a:bodyPr/>
                    <a:lstStyle/>
                    <a:p>
                      <a:pPr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29.3</a:t>
                      </a: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大阪住吉</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大阪住吉漁協、大阪市、府</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19"/>
                  </a:ext>
                </a:extLst>
              </a:tr>
              <a:tr h="0">
                <a:tc>
                  <a:txBody>
                    <a:bodyPr/>
                    <a:lstStyle/>
                    <a:p>
                      <a:pPr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29.3</a:t>
                      </a: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堺市大浜西</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堺市沿岸漁協、堺市漁協、堺市、府</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20"/>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29.3</a:t>
                      </a: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岬町（谷川部会）</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谷川漁協、岬町、府</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21"/>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29.3</a:t>
                      </a: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岬町（小島部会）</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小島漁協、岬町、府</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22"/>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29.3</a:t>
                      </a: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堺市浜寺漁協地区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堺市浜寺漁協、堺市</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23"/>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29.3</a:t>
                      </a:r>
                    </a:p>
                  </a:txBody>
                  <a:tcPr marL="36000" marT="0" marB="0"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樽井地区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l"/>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樽井漁協、泉南市</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24"/>
                  </a:ext>
                </a:extLst>
              </a:tr>
              <a:tr h="0">
                <a:tc>
                  <a:txBody>
                    <a:bodyPr/>
                    <a:lstStyle/>
                    <a:p>
                      <a:pPr algn="ctr"/>
                      <a:r>
                        <a:rPr kumimoji="1" lang="ja-JP" altLang="en-US" sz="900" dirty="0" smtClean="0">
                          <a:solidFill>
                            <a:schemeClr val="tx1"/>
                          </a:solidFill>
                        </a:rPr>
                        <a:t>計</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tcPr>
                </a:tc>
                <a:tc>
                  <a:txBody>
                    <a:bodyPr/>
                    <a:lstStyle/>
                    <a:p>
                      <a:pPr marL="85725" indent="-85725" algn="l"/>
                      <a:r>
                        <a:rPr kumimoji="1" lang="ja-JP" altLang="en-US" sz="900" dirty="0" smtClean="0">
                          <a:solidFill>
                            <a:schemeClr val="tx1"/>
                          </a:solidFill>
                        </a:rPr>
                        <a:t>（</a:t>
                      </a:r>
                      <a:r>
                        <a:rPr kumimoji="1" lang="en-US" altLang="ja-JP" sz="900" dirty="0" smtClean="0">
                          <a:solidFill>
                            <a:schemeClr val="tx1"/>
                          </a:solidFill>
                        </a:rPr>
                        <a:t>24</a:t>
                      </a:r>
                      <a:r>
                        <a:rPr kumimoji="1" lang="ja-JP" altLang="en-US" sz="900" dirty="0" smtClean="0">
                          <a:solidFill>
                            <a:schemeClr val="tx1"/>
                          </a:solidFill>
                        </a:rPr>
                        <a:t>委員会）</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tcPr>
                </a:tc>
                <a:tc>
                  <a:txBody>
                    <a:bodyPr/>
                    <a:lstStyle/>
                    <a:p>
                      <a:pPr marL="85725" indent="-85725" algn="l"/>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25"/>
                  </a:ext>
                </a:extLst>
              </a:tr>
            </a:tbl>
          </a:graphicData>
        </a:graphic>
      </p:graphicFrame>
      <p:graphicFrame>
        <p:nvGraphicFramePr>
          <p:cNvPr id="48" name="表 47"/>
          <p:cNvGraphicFramePr>
            <a:graphicFrameLocks noGrp="1"/>
          </p:cNvGraphicFramePr>
          <p:nvPr>
            <p:extLst>
              <p:ext uri="{D42A27DB-BD31-4B8C-83A1-F6EECF244321}">
                <p14:modId xmlns:p14="http://schemas.microsoft.com/office/powerpoint/2010/main" val="957760897"/>
              </p:ext>
            </p:extLst>
          </p:nvPr>
        </p:nvGraphicFramePr>
        <p:xfrm>
          <a:off x="3562667" y="6233041"/>
          <a:ext cx="3096344" cy="2331720"/>
        </p:xfrm>
        <a:graphic>
          <a:graphicData uri="http://schemas.openxmlformats.org/drawingml/2006/table">
            <a:tbl>
              <a:tblPr firstRow="1" bandRow="1">
                <a:tableStyleId>{3B4B98B0-60AC-42C2-AFA5-B58CD77FA1E5}</a:tableStyleId>
              </a:tblPr>
              <a:tblGrid>
                <a:gridCol w="432048">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584176">
                  <a:extLst>
                    <a:ext uri="{9D8B030D-6E8A-4147-A177-3AD203B41FA5}">
                      <a16:colId xmlns:a16="http://schemas.microsoft.com/office/drawing/2014/main" val="20002"/>
                    </a:ext>
                  </a:extLst>
                </a:gridCol>
              </a:tblGrid>
              <a:tr h="150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承認</a:t>
                      </a:r>
                      <a:endPar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年月</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a:t>
                      </a:r>
                      <a:r>
                        <a:rPr kumimoji="1" lang="zh-TW"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水産業</a:t>
                      </a:r>
                      <a:endParaRPr kumimoji="1" lang="en-US" altLang="zh-TW"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zh-TW"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再生委員会</a:t>
                      </a: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の名称</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広域委員会の主要な構成員</a:t>
                      </a:r>
                      <a:endPar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27.11</a:t>
                      </a:r>
                    </a:p>
                    <a:p>
                      <a:pPr algn="ctr"/>
                      <a:r>
                        <a:rPr kumimoji="1"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28.2</a:t>
                      </a:r>
                    </a:p>
                    <a:p>
                      <a:pPr algn="ctr"/>
                      <a:r>
                        <a:rPr kumimoji="1" lang="ja-JP" altLang="en-US"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修正</a:t>
                      </a:r>
                      <a:endParaRPr kumimoji="1"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大阪・泉州広域</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地区、堺市浜寺漁協地区、高石地区、泉大津地区、忠岡地区、岸和田春木地区、岸和田臨海地区、岸和田地蔵浜地区、佐野漁港北中通地区、佐野漁港泉佐野地区、泉南地区、尾崎地区、西鳥取、岬町養殖</a:t>
                      </a:r>
                      <a:r>
                        <a:rPr kumimoji="1" lang="ja-JP" altLang="en-US"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等</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28.7</a:t>
                      </a:r>
                    </a:p>
                  </a:txBody>
                  <a:tcPr marL="36000" marR="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大阪府広域</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大阪住吉漁協地区、堺市大浜西地区、堺市出島漁協地区、佐野漁港泉佐野地区、田尻地区、泉南地区、樽井地区、西鳥取、下荘地区、岬町、府漁連 等</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委員会）</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l"/>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9" name="テキスト ボックス 48"/>
          <p:cNvSpPr txBox="1"/>
          <p:nvPr/>
        </p:nvSpPr>
        <p:spPr>
          <a:xfrm>
            <a:off x="3490667" y="811370"/>
            <a:ext cx="3168000" cy="576000"/>
          </a:xfrm>
          <a:prstGeom prst="foldedCorner">
            <a:avLst/>
          </a:prstGeom>
          <a:solidFill>
            <a:srgbClr val="FFFF66"/>
          </a:solidFill>
          <a:ln w="6350">
            <a:solidFill>
              <a:schemeClr val="tx1"/>
            </a:solidFill>
            <a:prstDash val="solid"/>
          </a:ln>
        </p:spPr>
        <p:txBody>
          <a:bodyPr wrap="square" lIns="36000" tIns="36000" bIns="36000" rtlCol="0">
            <a:no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数値</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浜の活力再生プラン」認定数</a:t>
            </a: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委員会→</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R1</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15</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委員会）</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1" name="テキスト ボックス 50"/>
          <p:cNvSpPr txBox="1"/>
          <p:nvPr/>
        </p:nvSpPr>
        <p:spPr>
          <a:xfrm>
            <a:off x="584304" y="7165211"/>
            <a:ext cx="2628000" cy="2108269"/>
          </a:xfrm>
          <a:prstGeom prst="rect">
            <a:avLst/>
          </a:prstGeom>
          <a:noFill/>
          <a:ln w="3175">
            <a:solidFill>
              <a:schemeClr val="tx1"/>
            </a:solidFill>
          </a:ln>
        </p:spPr>
        <p:txBody>
          <a:bodyPr wrap="square" rIns="36000" rtlCol="0">
            <a:spAutoFit/>
          </a:bodyPr>
          <a:lstStyle/>
          <a:p>
            <a:pPr algn="ctr">
              <a:spcAft>
                <a:spcPts val="600"/>
              </a:spcAft>
            </a:pPr>
            <a:r>
              <a:rPr lang="ja-JP" altLang="en-US" sz="900" b="1" dirty="0" smtClean="0"/>
              <a:t>浜</a:t>
            </a:r>
            <a:r>
              <a:rPr lang="ja-JP" altLang="en-US" sz="900" b="1" dirty="0"/>
              <a:t>の活力再生広域</a:t>
            </a:r>
            <a:r>
              <a:rPr lang="ja-JP" altLang="en-US" sz="900" b="1" dirty="0" smtClean="0"/>
              <a:t>プラン（</a:t>
            </a:r>
            <a:r>
              <a:rPr kumimoji="1" lang="ja-JP" altLang="en-US" sz="900" b="1" dirty="0" smtClean="0"/>
              <a:t>概要）</a:t>
            </a:r>
            <a:endParaRPr kumimoji="1" lang="en-US" altLang="ja-JP" sz="900" b="1" dirty="0" smtClean="0"/>
          </a:p>
          <a:p>
            <a:pPr marL="431800" indent="-431800" algn="just"/>
            <a:r>
              <a:rPr lang="en-US" altLang="ja-JP" sz="900" dirty="0" smtClean="0"/>
              <a:t>《</a:t>
            </a:r>
            <a:r>
              <a:rPr lang="ja-JP" altLang="en-US" sz="900" dirty="0" smtClean="0"/>
              <a:t>期間</a:t>
            </a:r>
            <a:r>
              <a:rPr lang="en-US" altLang="ja-JP" sz="900" dirty="0" smtClean="0"/>
              <a:t>》</a:t>
            </a:r>
            <a:r>
              <a:rPr lang="ja-JP" altLang="en-US" sz="900" dirty="0"/>
              <a:t>　</a:t>
            </a:r>
            <a:r>
              <a:rPr lang="ja-JP" altLang="en-US" sz="900" dirty="0" smtClean="0"/>
              <a:t>平成</a:t>
            </a:r>
            <a:r>
              <a:rPr lang="en-US" altLang="ja-JP" sz="900" dirty="0" smtClean="0"/>
              <a:t>27</a:t>
            </a:r>
            <a:r>
              <a:rPr lang="ja-JP" altLang="en-US" sz="900" dirty="0" smtClean="0"/>
              <a:t>年度～</a:t>
            </a:r>
            <a:endParaRPr lang="en-US" altLang="ja-JP" sz="900" dirty="0" smtClean="0"/>
          </a:p>
          <a:p>
            <a:pPr marL="431800" lvl="1" indent="-431800" algn="just"/>
            <a:r>
              <a:rPr lang="en-US" altLang="ja-JP" sz="900" dirty="0" smtClean="0"/>
              <a:t>《</a:t>
            </a:r>
            <a:r>
              <a:rPr lang="ja-JP" altLang="en-US" sz="900" dirty="0" smtClean="0"/>
              <a:t>目的</a:t>
            </a:r>
            <a:r>
              <a:rPr lang="en-US" altLang="ja-JP" sz="900" dirty="0" smtClean="0"/>
              <a:t>》</a:t>
            </a:r>
            <a:r>
              <a:rPr lang="ja-JP" altLang="en-US" sz="900" dirty="0"/>
              <a:t>　漁業所得の向上を通じた地域の</a:t>
            </a:r>
            <a:r>
              <a:rPr lang="ja-JP" altLang="en-US" sz="900" dirty="0" smtClean="0"/>
              <a:t>活性化</a:t>
            </a:r>
            <a:endParaRPr lang="en-US" altLang="ja-JP" sz="900" dirty="0" smtClean="0"/>
          </a:p>
          <a:p>
            <a:pPr marL="431800" lvl="1" indent="-431800" algn="just"/>
            <a:r>
              <a:rPr lang="en-US" altLang="ja-JP" sz="900" dirty="0" smtClean="0"/>
              <a:t>《</a:t>
            </a:r>
            <a:r>
              <a:rPr lang="ja-JP" altLang="en-US" sz="900" dirty="0" smtClean="0"/>
              <a:t>内容</a:t>
            </a:r>
            <a:r>
              <a:rPr lang="en-US" altLang="ja-JP" sz="900" dirty="0" smtClean="0"/>
              <a:t>》</a:t>
            </a:r>
            <a:r>
              <a:rPr lang="ja-JP" altLang="en-US" sz="900" dirty="0"/>
              <a:t>　</a:t>
            </a:r>
            <a:r>
              <a:rPr lang="zh-TW" altLang="en-US" sz="900" u="sng" dirty="0"/>
              <a:t>広域水産業再生委員会</a:t>
            </a:r>
            <a:r>
              <a:rPr lang="ja-JP" altLang="en-US" sz="900" dirty="0" smtClean="0"/>
              <a:t>（複数</a:t>
            </a:r>
            <a:r>
              <a:rPr lang="ja-JP" altLang="en-US" sz="900" dirty="0"/>
              <a:t>の地域水産業再生</a:t>
            </a:r>
            <a:r>
              <a:rPr lang="ja-JP" altLang="en-US" sz="900" dirty="0" smtClean="0"/>
              <a:t>委員会及び都道府県で構成）が中心となり、浜の機能再編や中核的担い手の育成を推進するための具体的な取組みを定めた</a:t>
            </a:r>
            <a:r>
              <a:rPr lang="en-US" altLang="ja-JP" sz="900" dirty="0"/>
              <a:t>5</a:t>
            </a:r>
            <a:r>
              <a:rPr lang="ja-JP" altLang="en-US" sz="900" dirty="0"/>
              <a:t>年間の</a:t>
            </a:r>
            <a:r>
              <a:rPr lang="ja-JP" altLang="en-US" sz="900" dirty="0" smtClean="0"/>
              <a:t>計画を策定</a:t>
            </a:r>
            <a:endParaRPr lang="en-US" altLang="ja-JP" sz="900" dirty="0" smtClean="0"/>
          </a:p>
          <a:p>
            <a:pPr marL="431800" lvl="1" indent="-431800" algn="just"/>
            <a:r>
              <a:rPr lang="en-US" altLang="ja-JP" sz="900" dirty="0" smtClean="0"/>
              <a:t>《</a:t>
            </a:r>
            <a:r>
              <a:rPr lang="ja-JP" altLang="en-US" sz="900" dirty="0"/>
              <a:t>ﾒﾘｯﾄ</a:t>
            </a:r>
            <a:r>
              <a:rPr lang="en-US" altLang="ja-JP" sz="900" dirty="0"/>
              <a:t>》</a:t>
            </a:r>
            <a:r>
              <a:rPr lang="ja-JP" altLang="en-US" sz="900" dirty="0"/>
              <a:t>　関連する施策（補助事業等）の優先採択</a:t>
            </a:r>
            <a:endParaRPr lang="en-US" altLang="ja-JP" sz="900" dirty="0"/>
          </a:p>
          <a:p>
            <a:pPr marL="431800" lvl="1" indent="-431800" algn="just"/>
            <a:r>
              <a:rPr lang="en-US" altLang="ja-JP" sz="900" dirty="0" smtClean="0"/>
              <a:t>《</a:t>
            </a:r>
            <a:r>
              <a:rPr lang="ja-JP" altLang="en-US" sz="900" dirty="0" smtClean="0"/>
              <a:t>目標</a:t>
            </a:r>
            <a:r>
              <a:rPr lang="en-US" altLang="ja-JP" sz="900" dirty="0" smtClean="0"/>
              <a:t>》</a:t>
            </a:r>
            <a:r>
              <a:rPr lang="ja-JP" altLang="en-US" sz="900" dirty="0"/>
              <a:t>　競争力強化に資する定量的な成果</a:t>
            </a:r>
            <a:r>
              <a:rPr lang="ja-JP" altLang="en-US" sz="900" dirty="0" smtClean="0"/>
              <a:t>目標</a:t>
            </a:r>
            <a:endParaRPr lang="en-US" altLang="ja-JP" sz="900" dirty="0" smtClean="0"/>
          </a:p>
          <a:p>
            <a:pPr marL="431800" lvl="1" indent="-431800" algn="just"/>
            <a:r>
              <a:rPr lang="ja-JP" altLang="en-US" sz="900" dirty="0"/>
              <a:t>　</a:t>
            </a:r>
            <a:r>
              <a:rPr lang="ja-JP" altLang="en-US" sz="900" dirty="0" smtClean="0"/>
              <a:t>　　　 （例：市場</a:t>
            </a:r>
            <a:r>
              <a:rPr lang="ja-JP" altLang="en-US" sz="900" dirty="0"/>
              <a:t>統合による集荷率、共同出荷・販売よる単価向上、新規就業者数 等）</a:t>
            </a:r>
            <a:endParaRPr lang="en-US" altLang="ja-JP" sz="900" dirty="0" smtClean="0"/>
          </a:p>
          <a:p>
            <a:pPr marL="431800" lvl="1" indent="-431800" algn="just"/>
            <a:r>
              <a:rPr lang="en-US" altLang="ja-JP" sz="900" dirty="0" smtClean="0"/>
              <a:t>《</a:t>
            </a:r>
            <a:r>
              <a:rPr lang="ja-JP" altLang="en-US" sz="900" dirty="0"/>
              <a:t>具体的な</a:t>
            </a:r>
            <a:r>
              <a:rPr lang="ja-JP" altLang="en-US" sz="900" dirty="0" smtClean="0"/>
              <a:t>取組み例</a:t>
            </a:r>
            <a:r>
              <a:rPr lang="en-US" altLang="ja-JP" sz="900" dirty="0" smtClean="0"/>
              <a:t>》</a:t>
            </a:r>
          </a:p>
          <a:p>
            <a:pPr marL="431800" lvl="1" indent="-431800" algn="just"/>
            <a:r>
              <a:rPr lang="ja-JP" altLang="en-US" sz="900" dirty="0" smtClean="0"/>
              <a:t>　　　　</a:t>
            </a:r>
            <a:r>
              <a:rPr lang="ja-JP" altLang="en-US" sz="900" dirty="0"/>
              <a:t>　</a:t>
            </a:r>
            <a:r>
              <a:rPr lang="ja-JP" altLang="en-US" sz="900" dirty="0" smtClean="0"/>
              <a:t> 市場</a:t>
            </a:r>
            <a:r>
              <a:rPr lang="ja-JP" altLang="en-US" sz="900" dirty="0"/>
              <a:t>・水産関係施設の集約・</a:t>
            </a:r>
            <a:r>
              <a:rPr lang="ja-JP" altLang="en-US" sz="900" dirty="0" smtClean="0"/>
              <a:t>再整備 </a:t>
            </a:r>
            <a:r>
              <a:rPr lang="zh-TW" altLang="en-US" sz="900" dirty="0" smtClean="0"/>
              <a:t>等</a:t>
            </a:r>
            <a:endParaRPr lang="en-US" altLang="zh-TW" sz="900" dirty="0" smtClean="0"/>
          </a:p>
        </p:txBody>
      </p:sp>
      <p:sp>
        <p:nvSpPr>
          <p:cNvPr id="52" name="テキスト ボックス 51"/>
          <p:cNvSpPr txBox="1"/>
          <p:nvPr/>
        </p:nvSpPr>
        <p:spPr>
          <a:xfrm>
            <a:off x="584304" y="3636783"/>
            <a:ext cx="2628000" cy="1969770"/>
          </a:xfrm>
          <a:prstGeom prst="rect">
            <a:avLst/>
          </a:prstGeom>
          <a:noFill/>
          <a:ln w="3175">
            <a:solidFill>
              <a:schemeClr val="tx1"/>
            </a:solidFill>
          </a:ln>
        </p:spPr>
        <p:txBody>
          <a:bodyPr wrap="square" rIns="36000" rtlCol="0">
            <a:spAutoFit/>
          </a:bodyPr>
          <a:lstStyle/>
          <a:p>
            <a:pPr algn="ctr">
              <a:spcAft>
                <a:spcPts val="600"/>
              </a:spcAft>
            </a:pPr>
            <a:r>
              <a:rPr lang="ja-JP" altLang="en-US" sz="900" b="1" dirty="0" smtClean="0"/>
              <a:t>浜の活力再生プラン（</a:t>
            </a:r>
            <a:r>
              <a:rPr kumimoji="1" lang="ja-JP" altLang="en-US" sz="900" b="1" dirty="0" smtClean="0"/>
              <a:t>概要）</a:t>
            </a:r>
            <a:endParaRPr kumimoji="1" lang="en-US" altLang="ja-JP" sz="900" b="1" dirty="0" smtClean="0"/>
          </a:p>
          <a:p>
            <a:pPr marL="431800" indent="-431800" algn="just"/>
            <a:r>
              <a:rPr lang="en-US" altLang="ja-JP" sz="900" dirty="0" smtClean="0"/>
              <a:t>《</a:t>
            </a:r>
            <a:r>
              <a:rPr lang="ja-JP" altLang="en-US" sz="900" dirty="0" smtClean="0"/>
              <a:t>期間</a:t>
            </a:r>
            <a:r>
              <a:rPr lang="en-US" altLang="ja-JP" sz="900" dirty="0" smtClean="0"/>
              <a:t>》</a:t>
            </a:r>
            <a:r>
              <a:rPr lang="ja-JP" altLang="en-US" sz="900" dirty="0"/>
              <a:t>　</a:t>
            </a:r>
            <a:r>
              <a:rPr lang="ja-JP" altLang="en-US" sz="900" dirty="0" smtClean="0"/>
              <a:t>平成</a:t>
            </a:r>
            <a:r>
              <a:rPr lang="en-US" altLang="ja-JP" sz="900" dirty="0" smtClean="0"/>
              <a:t>26</a:t>
            </a:r>
            <a:r>
              <a:rPr lang="ja-JP" altLang="en-US" sz="900" dirty="0" smtClean="0"/>
              <a:t>年度～</a:t>
            </a:r>
            <a:endParaRPr lang="en-US" altLang="ja-JP" sz="900" dirty="0" smtClean="0"/>
          </a:p>
          <a:p>
            <a:pPr marL="431800" lvl="1" indent="-431800" algn="just"/>
            <a:r>
              <a:rPr lang="en-US" altLang="ja-JP" sz="900" dirty="0" smtClean="0"/>
              <a:t>《</a:t>
            </a:r>
            <a:r>
              <a:rPr lang="ja-JP" altLang="en-US" sz="900" dirty="0" smtClean="0"/>
              <a:t>目的</a:t>
            </a:r>
            <a:r>
              <a:rPr lang="en-US" altLang="ja-JP" sz="900" dirty="0" smtClean="0"/>
              <a:t>》</a:t>
            </a:r>
            <a:r>
              <a:rPr lang="ja-JP" altLang="en-US" sz="900" dirty="0"/>
              <a:t>　漁業所得の向上を通じた地域の</a:t>
            </a:r>
            <a:r>
              <a:rPr lang="ja-JP" altLang="en-US" sz="900" dirty="0" smtClean="0"/>
              <a:t>活性化</a:t>
            </a:r>
            <a:endParaRPr lang="en-US" altLang="ja-JP" sz="900" dirty="0" smtClean="0"/>
          </a:p>
          <a:p>
            <a:pPr marL="431800" lvl="1" indent="-431800" algn="just"/>
            <a:r>
              <a:rPr lang="en-US" altLang="ja-JP" sz="900" dirty="0" smtClean="0"/>
              <a:t>《</a:t>
            </a:r>
            <a:r>
              <a:rPr lang="ja-JP" altLang="en-US" sz="900" dirty="0" smtClean="0"/>
              <a:t>内容</a:t>
            </a:r>
            <a:r>
              <a:rPr lang="en-US" altLang="ja-JP" sz="900" dirty="0" smtClean="0"/>
              <a:t>》</a:t>
            </a:r>
            <a:r>
              <a:rPr lang="ja-JP" altLang="en-US" sz="900" dirty="0"/>
              <a:t>　</a:t>
            </a:r>
            <a:r>
              <a:rPr lang="ja-JP" altLang="en-US" sz="900" u="sng" dirty="0"/>
              <a:t>地域水産業再生委員会</a:t>
            </a:r>
            <a:r>
              <a:rPr lang="ja-JP" altLang="en-US" sz="900" dirty="0"/>
              <a:t>（</a:t>
            </a:r>
            <a:r>
              <a:rPr lang="ja-JP" altLang="en-US" sz="900" dirty="0" smtClean="0"/>
              <a:t>市町・</a:t>
            </a:r>
            <a:r>
              <a:rPr lang="ja-JP" altLang="en-US" sz="900" dirty="0"/>
              <a:t>漁協</a:t>
            </a:r>
            <a:r>
              <a:rPr lang="ja-JP" altLang="en-US" sz="900" dirty="0" smtClean="0"/>
              <a:t>または</a:t>
            </a:r>
            <a:r>
              <a:rPr lang="ja-JP" altLang="en-US" sz="900" dirty="0"/>
              <a:t>漁業者団体は必須構成員）</a:t>
            </a:r>
            <a:r>
              <a:rPr lang="ja-JP" altLang="en-US" sz="900" dirty="0" smtClean="0"/>
              <a:t>が中心</a:t>
            </a:r>
            <a:r>
              <a:rPr lang="ja-JP" altLang="en-US" sz="900" dirty="0"/>
              <a:t>と</a:t>
            </a:r>
            <a:r>
              <a:rPr lang="ja-JP" altLang="en-US" sz="900" dirty="0" smtClean="0"/>
              <a:t>なり、各地域が主体的に定めた具体的</a:t>
            </a:r>
            <a:r>
              <a:rPr lang="ja-JP" altLang="en-US" sz="900" dirty="0"/>
              <a:t>な</a:t>
            </a:r>
            <a:r>
              <a:rPr lang="ja-JP" altLang="en-US" sz="900" dirty="0" smtClean="0"/>
              <a:t>取組みを実行</a:t>
            </a:r>
            <a:r>
              <a:rPr lang="ja-JP" altLang="en-US" sz="900" dirty="0"/>
              <a:t>する</a:t>
            </a:r>
            <a:r>
              <a:rPr lang="ja-JP" altLang="en-US" sz="900" dirty="0" smtClean="0"/>
              <a:t>ための</a:t>
            </a:r>
            <a:r>
              <a:rPr lang="en-US" altLang="ja-JP" sz="900" dirty="0" smtClean="0"/>
              <a:t>5</a:t>
            </a:r>
            <a:r>
              <a:rPr lang="ja-JP" altLang="en-US" sz="900" dirty="0" smtClean="0"/>
              <a:t>年間の計画を策定</a:t>
            </a:r>
            <a:endParaRPr lang="en-US" altLang="ja-JP" sz="900" dirty="0" smtClean="0"/>
          </a:p>
          <a:p>
            <a:pPr marL="431800" lvl="1" indent="-431800" algn="just"/>
            <a:r>
              <a:rPr lang="en-US" altLang="ja-JP" sz="900" dirty="0"/>
              <a:t>《</a:t>
            </a:r>
            <a:r>
              <a:rPr lang="ja-JP" altLang="en-US" sz="900" dirty="0"/>
              <a:t>ﾒﾘｯﾄ</a:t>
            </a:r>
            <a:r>
              <a:rPr lang="en-US" altLang="ja-JP" sz="900" dirty="0"/>
              <a:t>》</a:t>
            </a:r>
            <a:r>
              <a:rPr lang="ja-JP" altLang="en-US" sz="900" dirty="0"/>
              <a:t>　関連する施策（補助事業等）の優先採択</a:t>
            </a:r>
            <a:endParaRPr lang="en-US" altLang="ja-JP" sz="900" dirty="0"/>
          </a:p>
          <a:p>
            <a:pPr marL="431800" lvl="1" indent="-431800" algn="just"/>
            <a:r>
              <a:rPr lang="en-US" altLang="ja-JP" sz="900" dirty="0" smtClean="0"/>
              <a:t>《</a:t>
            </a:r>
            <a:r>
              <a:rPr lang="ja-JP" altLang="en-US" sz="900" dirty="0" smtClean="0"/>
              <a:t>目標</a:t>
            </a:r>
            <a:r>
              <a:rPr lang="en-US" altLang="ja-JP" sz="900" dirty="0" smtClean="0"/>
              <a:t>》</a:t>
            </a:r>
            <a:r>
              <a:rPr lang="ja-JP" altLang="en-US" sz="900" dirty="0"/>
              <a:t>　</a:t>
            </a:r>
            <a:r>
              <a:rPr lang="en-US" altLang="ja-JP" sz="900" dirty="0" smtClean="0"/>
              <a:t>5</a:t>
            </a:r>
            <a:r>
              <a:rPr lang="ja-JP" altLang="en-US" sz="900" dirty="0" smtClean="0"/>
              <a:t>年後</a:t>
            </a:r>
            <a:r>
              <a:rPr lang="ja-JP" altLang="en-US" sz="900" dirty="0"/>
              <a:t>に所得の</a:t>
            </a:r>
            <a:r>
              <a:rPr lang="ja-JP" altLang="en-US" sz="900" dirty="0" smtClean="0"/>
              <a:t>向上</a:t>
            </a:r>
            <a:r>
              <a:rPr lang="en-US" altLang="ja-JP" sz="900" dirty="0" smtClean="0"/>
              <a:t>10</a:t>
            </a:r>
            <a:r>
              <a:rPr lang="ja-JP" altLang="en-US" sz="900" dirty="0" smtClean="0"/>
              <a:t>％以上</a:t>
            </a:r>
            <a:endParaRPr lang="en-US" altLang="ja-JP" sz="900" dirty="0" smtClean="0"/>
          </a:p>
          <a:p>
            <a:pPr marL="431800" lvl="1" indent="-431800"/>
            <a:r>
              <a:rPr lang="en-US" altLang="ja-JP" sz="900" dirty="0" smtClean="0"/>
              <a:t>《</a:t>
            </a:r>
            <a:r>
              <a:rPr lang="ja-JP" altLang="en-US" sz="900" dirty="0"/>
              <a:t>具体的な</a:t>
            </a:r>
            <a:r>
              <a:rPr lang="ja-JP" altLang="en-US" sz="900" dirty="0" smtClean="0"/>
              <a:t>取組み例</a:t>
            </a:r>
            <a:r>
              <a:rPr lang="en-US" altLang="ja-JP" sz="900" dirty="0" smtClean="0"/>
              <a:t>》</a:t>
            </a:r>
          </a:p>
          <a:p>
            <a:pPr marL="431800" lvl="1" indent="-431800" algn="just"/>
            <a:r>
              <a:rPr lang="ja-JP" altLang="en-US" sz="900" dirty="0" smtClean="0"/>
              <a:t>　　　　　 </a:t>
            </a:r>
            <a:r>
              <a:rPr lang="zh-TW" altLang="en-US" sz="900" dirty="0" smtClean="0"/>
              <a:t>漁獲量</a:t>
            </a:r>
            <a:r>
              <a:rPr lang="zh-TW" altLang="en-US" sz="900" dirty="0"/>
              <a:t>増大、高品質化、衛生管理、商品</a:t>
            </a:r>
            <a:r>
              <a:rPr lang="zh-TW" altLang="en-US" sz="900" dirty="0" smtClean="0"/>
              <a:t>開発</a:t>
            </a:r>
            <a:r>
              <a:rPr lang="zh-TW" altLang="en-US" sz="900" dirty="0"/>
              <a:t>、出荷拡大、消費拡大</a:t>
            </a:r>
            <a:r>
              <a:rPr lang="zh-TW" altLang="en-US" sz="900" dirty="0" smtClean="0"/>
              <a:t>等</a:t>
            </a:r>
            <a:r>
              <a:rPr lang="ja-JP" altLang="en-US" sz="900" dirty="0"/>
              <a:t>（各浜の実態に</a:t>
            </a:r>
            <a:r>
              <a:rPr lang="ja-JP" altLang="en-US" sz="900" dirty="0" smtClean="0"/>
              <a:t>即し策定</a:t>
            </a:r>
            <a:r>
              <a:rPr lang="ja-JP" altLang="en-US" sz="900" dirty="0"/>
              <a:t>）</a:t>
            </a:r>
            <a:endParaRPr lang="en-US" altLang="zh-TW" sz="900" dirty="0" smtClean="0"/>
          </a:p>
        </p:txBody>
      </p:sp>
      <p:sp>
        <p:nvSpPr>
          <p:cNvPr id="53" name="テキスト ボックス 52"/>
          <p:cNvSpPr txBox="1"/>
          <p:nvPr/>
        </p:nvSpPr>
        <p:spPr>
          <a:xfrm>
            <a:off x="359999" y="5745088"/>
            <a:ext cx="2952000" cy="1477328"/>
          </a:xfrm>
          <a:prstGeom prst="rect">
            <a:avLst/>
          </a:prstGeom>
          <a:noFill/>
        </p:spPr>
        <p:txBody>
          <a:bodyPr wrap="square" rtlCol="0">
            <a:spAutoFit/>
          </a:bodyPr>
          <a:lstStyle/>
          <a:p>
            <a:pPr marL="126000" indent="-64800" algn="just"/>
            <a:r>
              <a:rPr kumimoji="1"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＜浜の活力再生広域プラン＞</a:t>
            </a:r>
            <a:endParaRPr kumimoji="1"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・複数の地域水産業再生委員会及び府が構成員となり作成する「浜の活力再生広域プラン（広域プラン）」の実現に向けて国の補助事業が活用できるよう指導・助言を行った。</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年度末までに、広域プラン</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２</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委員会について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国に承認を受け策定され、令和２年度に</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は１委員会</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が第</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期を開始する。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大かっこ 53"/>
          <p:cNvSpPr/>
          <p:nvPr/>
        </p:nvSpPr>
        <p:spPr>
          <a:xfrm>
            <a:off x="3610167" y="6900887"/>
            <a:ext cx="340053" cy="194796"/>
          </a:xfrm>
          <a:prstGeom prst="bracketPair">
            <a:avLst/>
          </a:prstGeom>
          <a:ln w="63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55" name="Picture 2" descr="E:\LIB\■60大阪産（もん）・６次産業化\01 大阪産（もん）\H29\25_改定大阪の漁業パンフ\画像\巾着セリ（水技C）\DSC_047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1020" y="2416404"/>
            <a:ext cx="1561284" cy="1093160"/>
          </a:xfrm>
          <a:prstGeom prst="rect">
            <a:avLst/>
          </a:prstGeom>
          <a:noFill/>
          <a:extLst>
            <a:ext uri="{909E8E84-426E-40DD-AFC4-6F175D3DCCD1}">
              <a14:hiddenFill xmlns:a14="http://schemas.microsoft.com/office/drawing/2010/main">
                <a:solidFill>
                  <a:srgbClr val="FFFFFF"/>
                </a:solidFill>
              </a14:hiddenFill>
            </a:ext>
          </a:extLst>
        </p:spPr>
      </p:pic>
      <p:pic>
        <p:nvPicPr>
          <p:cNvPr id="56" name="Picture 5" descr="E:\LIB\□0画像\07 漁港\170427 巾着荷捌き場竣工\DSC_0556 - コピー.JPG"/>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4305" y="2844602"/>
            <a:ext cx="1066716" cy="668238"/>
          </a:xfrm>
          <a:prstGeom prst="rect">
            <a:avLst/>
          </a:prstGeom>
          <a:noFill/>
          <a:extLst>
            <a:ext uri="{909E8E84-426E-40DD-AFC4-6F175D3DCCD1}">
              <a14:hiddenFill xmlns:a14="http://schemas.microsoft.com/office/drawing/2010/main">
                <a:solidFill>
                  <a:srgbClr val="FFFFFF"/>
                </a:solidFill>
              </a14:hiddenFill>
            </a:ext>
          </a:extLst>
        </p:spPr>
      </p:pic>
      <p:grpSp>
        <p:nvGrpSpPr>
          <p:cNvPr id="57" name="グループ化 56"/>
          <p:cNvGrpSpPr/>
          <p:nvPr/>
        </p:nvGrpSpPr>
        <p:grpSpPr>
          <a:xfrm>
            <a:off x="503027" y="2585472"/>
            <a:ext cx="498083" cy="376552"/>
            <a:chOff x="434958" y="2800673"/>
            <a:chExt cx="498083" cy="376552"/>
          </a:xfrm>
        </p:grpSpPr>
        <p:grpSp>
          <p:nvGrpSpPr>
            <p:cNvPr id="58" name="グループ化 57"/>
            <p:cNvGrpSpPr/>
            <p:nvPr/>
          </p:nvGrpSpPr>
          <p:grpSpPr>
            <a:xfrm>
              <a:off x="434958" y="2800673"/>
              <a:ext cx="498083" cy="376552"/>
              <a:chOff x="4154698" y="7731239"/>
              <a:chExt cx="510678" cy="370762"/>
            </a:xfrm>
          </p:grpSpPr>
          <p:sp>
            <p:nvSpPr>
              <p:cNvPr id="60" name="上リボン 59"/>
              <p:cNvSpPr/>
              <p:nvPr/>
            </p:nvSpPr>
            <p:spPr>
              <a:xfrm>
                <a:off x="4154698" y="7866977"/>
                <a:ext cx="510678" cy="235024"/>
              </a:xfrm>
              <a:prstGeom prst="ribbon2">
                <a:avLst>
                  <a:gd name="adj1" fmla="val 33333"/>
                  <a:gd name="adj2" fmla="val 50000"/>
                </a:avLst>
              </a:prstGeom>
              <a:gradFill>
                <a:gsLst>
                  <a:gs pos="0">
                    <a:srgbClr val="CC0000"/>
                  </a:gs>
                  <a:gs pos="50000">
                    <a:srgbClr val="FF0000"/>
                  </a:gs>
                  <a:gs pos="100000">
                    <a:srgbClr val="FF0000"/>
                  </a:gs>
                </a:gsLst>
                <a:lin ang="5400000" scaled="0"/>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sp>
            <p:nvSpPr>
              <p:cNvPr id="61" name="円/楕円 37"/>
              <p:cNvSpPr/>
              <p:nvPr/>
            </p:nvSpPr>
            <p:spPr>
              <a:xfrm>
                <a:off x="4248894" y="7731239"/>
                <a:ext cx="322287" cy="308384"/>
              </a:xfrm>
              <a:prstGeom prst="ellipse">
                <a:avLst/>
              </a:prstGeom>
              <a:gradFill flip="none" rotWithShape="1">
                <a:gsLst>
                  <a:gs pos="0">
                    <a:srgbClr val="E6DCAC"/>
                  </a:gs>
                  <a:gs pos="12000">
                    <a:srgbClr val="E6D78A"/>
                  </a:gs>
                  <a:gs pos="30000">
                    <a:srgbClr val="C7AC4C"/>
                  </a:gs>
                  <a:gs pos="45000">
                    <a:srgbClr val="E6D78A"/>
                  </a:gs>
                  <a:gs pos="77000">
                    <a:srgbClr val="C7AC4C"/>
                  </a:gs>
                  <a:gs pos="100000">
                    <a:srgbClr val="E6DCAC"/>
                  </a:gs>
                </a:gsLst>
                <a:lin ang="8100000" scaled="1"/>
                <a:tileRect/>
              </a:gradFill>
              <a:ln w="127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メイリオ" panose="020B0604030504040204" pitchFamily="50" charset="-128"/>
                  <a:ea typeface="メイリオ" panose="020B0604030504040204" pitchFamily="50" charset="-128"/>
                </a:endParaRPr>
              </a:p>
            </p:txBody>
          </p:sp>
        </p:grpSp>
        <p:sp>
          <p:nvSpPr>
            <p:cNvPr id="59" name="テキスト ボックス 58"/>
            <p:cNvSpPr txBox="1"/>
            <p:nvPr/>
          </p:nvSpPr>
          <p:spPr>
            <a:xfrm>
              <a:off x="485999" y="2846047"/>
              <a:ext cx="396000" cy="246221"/>
            </a:xfrm>
            <a:prstGeom prst="rect">
              <a:avLst/>
            </a:prstGeom>
            <a:noFill/>
          </p:spPr>
          <p:txBody>
            <a:bodyPr wrap="square" rtlCol="0">
              <a:spAutoFit/>
            </a:bodyPr>
            <a:lstStyle/>
            <a:p>
              <a:pPr algn="ctr"/>
              <a:r>
                <a:rPr kumimoji="1" lang="ja-JP" altLang="en-US" sz="500" b="1" dirty="0" smtClean="0">
                  <a:latin typeface="メイリオ" panose="020B0604030504040204" pitchFamily="50" charset="-128"/>
                  <a:ea typeface="メイリオ" panose="020B0604030504040204" pitchFamily="50" charset="-128"/>
                </a:rPr>
                <a:t>水産庁</a:t>
              </a:r>
              <a:endParaRPr kumimoji="1" lang="en-US" altLang="ja-JP" sz="500" b="1" dirty="0" smtClean="0">
                <a:latin typeface="メイリオ" panose="020B0604030504040204" pitchFamily="50" charset="-128"/>
                <a:ea typeface="メイリオ" panose="020B0604030504040204" pitchFamily="50" charset="-128"/>
              </a:endParaRPr>
            </a:p>
            <a:p>
              <a:pPr algn="ctr"/>
              <a:r>
                <a:rPr kumimoji="1" lang="ja-JP" altLang="en-US" sz="500" b="1" dirty="0" smtClean="0">
                  <a:latin typeface="メイリオ" panose="020B0604030504040204" pitchFamily="50" charset="-128"/>
                  <a:ea typeface="メイリオ" panose="020B0604030504040204" pitchFamily="50" charset="-128"/>
                </a:rPr>
                <a:t>長官賞</a:t>
              </a:r>
              <a:endParaRPr kumimoji="1" lang="ja-JP" altLang="en-US" sz="500" b="1" dirty="0">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334687898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6858000" cy="215444"/>
          </a:xfrm>
          <a:prstGeom prst="rect">
            <a:avLst/>
          </a:prstGeom>
          <a:noFill/>
        </p:spPr>
        <p:txBody>
          <a:bodyPr wrap="square" rtlCol="0">
            <a:spAutoFit/>
          </a:bodyPr>
          <a:lstStyle/>
          <a:p>
            <a:pPr algn="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方向③</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漁業者の生活を豊かにする</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0" y="9629001"/>
            <a:ext cx="6858000" cy="276999"/>
          </a:xfrm>
          <a:prstGeom prst="rect">
            <a:avLst/>
          </a:prstGeom>
          <a:noFill/>
        </p:spPr>
        <p:txBody>
          <a:bodyPr wrap="square" rtlCol="0">
            <a:spAutoFit/>
          </a:bodyPr>
          <a:lstStyle/>
          <a:p>
            <a:pPr algn="ctr"/>
            <a:r>
              <a:rPr kumimoji="1" lang="en-US" altLang="ja-JP" sz="1200" dirty="0" smtClean="0"/>
              <a:t>14</a:t>
            </a:r>
            <a:endParaRPr kumimoji="1" lang="ja-JP" altLang="en-US" sz="1200" dirty="0"/>
          </a:p>
        </p:txBody>
      </p:sp>
      <p:cxnSp>
        <p:nvCxnSpPr>
          <p:cNvPr id="44" name="直線コネクタ 43"/>
          <p:cNvCxnSpPr/>
          <p:nvPr/>
        </p:nvCxnSpPr>
        <p:spPr>
          <a:xfrm>
            <a:off x="3420000" y="4445688"/>
            <a:ext cx="0" cy="146621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5" name="テキスト ボックス 2"/>
          <p:cNvSpPr txBox="1">
            <a:spLocks noChangeArrowheads="1"/>
          </p:cNvSpPr>
          <p:nvPr/>
        </p:nvSpPr>
        <p:spPr bwMode="auto">
          <a:xfrm>
            <a:off x="360000" y="360000"/>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15</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1025389" y="388385"/>
            <a:ext cx="1725152" cy="261610"/>
          </a:xfrm>
          <a:prstGeom prst="rect">
            <a:avLst/>
          </a:prstGeom>
          <a:noFill/>
        </p:spPr>
        <p:txBody>
          <a:bodyPr wrap="none" rtlCol="0">
            <a:spAutoFit/>
          </a:bodyPr>
          <a:lstStyle/>
          <a:p>
            <a:r>
              <a:rPr lang="ja-JP" altLang="en-US" sz="1100" b="1" dirty="0" smtClean="0"/>
              <a:t>漁業経営安定対策の推進</a:t>
            </a:r>
            <a:endParaRPr lang="ja-JP" altLang="en-US" sz="1100" b="1" dirty="0"/>
          </a:p>
        </p:txBody>
      </p:sp>
      <p:sp>
        <p:nvSpPr>
          <p:cNvPr id="58" name="テキスト ボックス 57"/>
          <p:cNvSpPr txBox="1"/>
          <p:nvPr/>
        </p:nvSpPr>
        <p:spPr>
          <a:xfrm>
            <a:off x="359999" y="807700"/>
            <a:ext cx="2952000" cy="1169551"/>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・漁業経営安定対策（所得補償制度）への加入促進について指導・助言を実施した。</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・休漁等資源管理の取組みの履行確認を行った。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・作成から</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年目を迎えた計画の評価・検証及び高度化の推進を行った。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90000" algn="just"/>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9" name="直線コネクタ 58"/>
          <p:cNvCxnSpPr/>
          <p:nvPr/>
        </p:nvCxnSpPr>
        <p:spPr>
          <a:xfrm>
            <a:off x="3420000" y="788829"/>
            <a:ext cx="17111" cy="3084051"/>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graphicFrame>
        <p:nvGraphicFramePr>
          <p:cNvPr id="60" name="表 59"/>
          <p:cNvGraphicFramePr>
            <a:graphicFrameLocks noGrp="1"/>
          </p:cNvGraphicFramePr>
          <p:nvPr>
            <p:extLst>
              <p:ext uri="{D42A27DB-BD31-4B8C-83A1-F6EECF244321}">
                <p14:modId xmlns:p14="http://schemas.microsoft.com/office/powerpoint/2010/main" val="3791649118"/>
              </p:ext>
            </p:extLst>
          </p:nvPr>
        </p:nvGraphicFramePr>
        <p:xfrm>
          <a:off x="3612360" y="753743"/>
          <a:ext cx="3096344" cy="3014439"/>
        </p:xfrm>
        <a:graphic>
          <a:graphicData uri="http://schemas.openxmlformats.org/drawingml/2006/table">
            <a:tbl>
              <a:tblPr firstRow="1" bandRow="1">
                <a:tableStyleId>{3B4B98B0-60AC-42C2-AFA5-B58CD77FA1E5}</a:tableStyleId>
              </a:tblPr>
              <a:tblGrid>
                <a:gridCol w="1427750">
                  <a:extLst>
                    <a:ext uri="{9D8B030D-6E8A-4147-A177-3AD203B41FA5}">
                      <a16:colId xmlns:a16="http://schemas.microsoft.com/office/drawing/2014/main" val="20000"/>
                    </a:ext>
                  </a:extLst>
                </a:gridCol>
                <a:gridCol w="1668594">
                  <a:extLst>
                    <a:ext uri="{9D8B030D-6E8A-4147-A177-3AD203B41FA5}">
                      <a16:colId xmlns:a16="http://schemas.microsoft.com/office/drawing/2014/main" val="20001"/>
                    </a:ext>
                  </a:extLst>
                </a:gridCol>
              </a:tblGrid>
              <a:tr h="1461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実施主体</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漁業種類</a:t>
                      </a:r>
                      <a:endPar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53188">
                <a:tc>
                  <a:txBody>
                    <a:bodyPr/>
                    <a:lstStyle/>
                    <a:p>
                      <a:pPr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大阪市漁協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142535">
                <a:tc>
                  <a:txBody>
                    <a:bodyPr/>
                    <a:lstStyle/>
                    <a:p>
                      <a:pPr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堺市浜寺漁協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243955306"/>
                  </a:ext>
                </a:extLst>
              </a:tr>
              <a:tr h="142535">
                <a:tc>
                  <a:txBody>
                    <a:bodyPr/>
                    <a:lstStyle/>
                    <a:p>
                      <a:pPr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高石市漁協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網、スズキ建網</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023291642"/>
                  </a:ext>
                </a:extLst>
              </a:tr>
              <a:tr h="142535">
                <a:tc>
                  <a:txBody>
                    <a:bodyPr/>
                    <a:lstStyle/>
                    <a:p>
                      <a:pPr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泉大津漁協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142535">
                <a:tc>
                  <a:txBody>
                    <a:bodyPr/>
                    <a:lstStyle/>
                    <a:p>
                      <a:pPr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忠岡漁協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87284510"/>
                  </a:ext>
                </a:extLst>
              </a:tr>
              <a:tr h="142535">
                <a:tc>
                  <a:txBody>
                    <a:bodyPr/>
                    <a:lstStyle/>
                    <a:p>
                      <a:pPr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春木漁協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9143996"/>
                  </a:ext>
                </a:extLst>
              </a:tr>
              <a:tr h="142535">
                <a:tc>
                  <a:txBody>
                    <a:bodyPr/>
                    <a:lstStyle/>
                    <a:p>
                      <a:pPr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岸和田漁協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網、小型底びき網</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671054793"/>
                  </a:ext>
                </a:extLst>
              </a:tr>
              <a:tr h="146132">
                <a:tc>
                  <a:txBody>
                    <a:bodyPr/>
                    <a:lstStyle/>
                    <a:p>
                      <a:pPr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岸和田漁協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小型底</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153188">
                <a:tc>
                  <a:txBody>
                    <a:bodyPr/>
                    <a:lstStyle/>
                    <a:p>
                      <a:pPr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北中通漁協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142535">
                <a:tc>
                  <a:txBody>
                    <a:bodyPr/>
                    <a:lstStyle/>
                    <a:p>
                      <a:pPr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田尻漁協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底</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142535">
                <a:tc>
                  <a:txBody>
                    <a:bodyPr/>
                    <a:lstStyle/>
                    <a:p>
                      <a:pPr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岡田浦漁協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896160111"/>
                  </a:ext>
                </a:extLst>
              </a:tr>
              <a:tr h="142535">
                <a:tc>
                  <a:txBody>
                    <a:bodyPr/>
                    <a:lstStyle/>
                    <a:p>
                      <a:pPr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西鳥取漁協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底</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142535">
                <a:tc>
                  <a:txBody>
                    <a:bodyPr/>
                    <a:lstStyle/>
                    <a:p>
                      <a:pPr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下荘漁協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さわら</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流網</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614431582"/>
                  </a:ext>
                </a:extLst>
              </a:tr>
              <a:tr h="142535">
                <a:tc>
                  <a:txBody>
                    <a:bodyPr/>
                    <a:lstStyle/>
                    <a:p>
                      <a:pPr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淡輪漁協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90686640"/>
                  </a:ext>
                </a:extLst>
              </a:tr>
              <a:tr h="164708">
                <a:tc>
                  <a:txBody>
                    <a:bodyPr/>
                    <a:lstStyle/>
                    <a:p>
                      <a:pPr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深日漁協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網、小型底びき網</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9"/>
                  </a:ext>
                </a:extLst>
              </a:tr>
              <a:tr h="164708">
                <a:tc>
                  <a:txBody>
                    <a:bodyPr/>
                    <a:lstStyle/>
                    <a:p>
                      <a:pPr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深日漁協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船</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網、刺網</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10"/>
                  </a:ext>
                </a:extLst>
              </a:tr>
              <a:tr h="151473">
                <a:tc>
                  <a:txBody>
                    <a:bodyPr/>
                    <a:lstStyle/>
                    <a:p>
                      <a:pPr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谷川漁協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定置網</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11"/>
                  </a:ext>
                </a:extLst>
              </a:tr>
              <a:tr h="142535">
                <a:tc>
                  <a:txBody>
                    <a:bodyPr/>
                    <a:lstStyle/>
                    <a:p>
                      <a:pPr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大阪府鰮巾着網漁協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まき網、船</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びき</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網</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947448245"/>
                  </a:ext>
                </a:extLst>
              </a:tr>
              <a:tr h="224490">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endPar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b="0" dirty="0" smtClean="0">
                          <a:solidFill>
                            <a:schemeClr val="tx1"/>
                          </a:solidFill>
                        </a:rPr>
                        <a:t>16</a:t>
                      </a:r>
                      <a:r>
                        <a:rPr kumimoji="1" lang="ja-JP" altLang="en-US" sz="900" b="0" dirty="0" smtClean="0">
                          <a:solidFill>
                            <a:schemeClr val="tx1"/>
                          </a:solidFill>
                        </a:rPr>
                        <a:t>漁協</a:t>
                      </a:r>
                      <a:r>
                        <a:rPr kumimoji="1" lang="en-US" altLang="ja-JP" sz="900" b="0" dirty="0" smtClean="0">
                          <a:solidFill>
                            <a:schemeClr val="tx1"/>
                          </a:solidFill>
                        </a:rPr>
                        <a:t>20</a:t>
                      </a:r>
                      <a:r>
                        <a:rPr kumimoji="1" lang="ja-JP" altLang="en-US" sz="900" b="0" dirty="0" smtClean="0">
                          <a:solidFill>
                            <a:schemeClr val="tx1"/>
                          </a:solidFill>
                        </a:rPr>
                        <a:t>計画</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12"/>
                  </a:ext>
                </a:extLst>
              </a:tr>
            </a:tbl>
          </a:graphicData>
        </a:graphic>
      </p:graphicFrame>
      <p:sp>
        <p:nvSpPr>
          <p:cNvPr id="62" name="テキスト ボックス 61"/>
          <p:cNvSpPr txBox="1"/>
          <p:nvPr/>
        </p:nvSpPr>
        <p:spPr>
          <a:xfrm>
            <a:off x="3420001" y="319807"/>
            <a:ext cx="3033336" cy="3847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lang="zh-TW" altLang="en-US" sz="900" b="1" dirty="0">
                <a:latin typeface="Meiryo UI" panose="020B0604030504040204" pitchFamily="50" charset="-128"/>
                <a:ea typeface="Meiryo UI" panose="020B0604030504040204" pitchFamily="50" charset="-128"/>
                <a:cs typeface="Meiryo UI" panose="020B0604030504040204" pitchFamily="50" charset="-128"/>
              </a:rPr>
              <a:t>漁業経営安定</a:t>
            </a:r>
            <a:r>
              <a:rPr lang="zh-TW" altLang="en-US" sz="900" b="1" dirty="0" smtClean="0">
                <a:latin typeface="Meiryo UI" panose="020B0604030504040204" pitchFamily="50" charset="-128"/>
                <a:ea typeface="Meiryo UI" panose="020B0604030504040204" pitchFamily="50" charset="-128"/>
                <a:cs typeface="Meiryo UI" panose="020B0604030504040204" pitchFamily="50" charset="-128"/>
              </a:rPr>
              <a:t>対策</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の取組み漁協（令和２年度）</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2"/>
          <p:cNvSpPr txBox="1">
            <a:spLocks noChangeArrowheads="1"/>
          </p:cNvSpPr>
          <p:nvPr/>
        </p:nvSpPr>
        <p:spPr bwMode="auto">
          <a:xfrm>
            <a:off x="447012" y="3989989"/>
            <a:ext cx="648000" cy="455699"/>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16</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65" name="テキスト ボックス 64"/>
          <p:cNvSpPr txBox="1"/>
          <p:nvPr/>
        </p:nvSpPr>
        <p:spPr>
          <a:xfrm>
            <a:off x="1151748" y="4043684"/>
            <a:ext cx="4536504" cy="261610"/>
          </a:xfrm>
          <a:prstGeom prst="rect">
            <a:avLst/>
          </a:prstGeom>
          <a:noFill/>
        </p:spPr>
        <p:txBody>
          <a:bodyPr wrap="square" rtlCol="0">
            <a:spAutoFit/>
          </a:bodyPr>
          <a:lstStyle/>
          <a:p>
            <a:r>
              <a:rPr lang="ja-JP" altLang="en-US" sz="1100" b="1" dirty="0"/>
              <a:t>漁業者の所得向上に向けた</a:t>
            </a:r>
            <a:r>
              <a:rPr lang="ja-JP" altLang="en-US" sz="1100" b="1" dirty="0" smtClean="0"/>
              <a:t>漁業協同</a:t>
            </a:r>
            <a:r>
              <a:rPr lang="ja-JP" altLang="en-US" sz="1100" b="1" dirty="0"/>
              <a:t>組合の事業・経営基盤の</a:t>
            </a:r>
            <a:r>
              <a:rPr lang="ja-JP" altLang="en-US" sz="1100" b="1" dirty="0" smtClean="0"/>
              <a:t>強化</a:t>
            </a:r>
            <a:endPar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8" name="テキスト ボックス 67"/>
          <p:cNvSpPr txBox="1"/>
          <p:nvPr/>
        </p:nvSpPr>
        <p:spPr>
          <a:xfrm>
            <a:off x="3516013" y="4465460"/>
            <a:ext cx="3009331" cy="3847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■全漁連と連携した取組み等</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p:cNvSpPr txBox="1"/>
          <p:nvPr/>
        </p:nvSpPr>
        <p:spPr>
          <a:xfrm>
            <a:off x="359998" y="4534654"/>
            <a:ext cx="2963989" cy="861774"/>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・漁協合併については、漁協の経営基盤強化につながることから</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、関係団体と調整を進めている。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年度は府漁連主催の漁協役職員研修会において、漁協合併をテーマに講演を行った。</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0" name="表 69"/>
          <p:cNvGraphicFramePr>
            <a:graphicFrameLocks noGrp="1"/>
          </p:cNvGraphicFramePr>
          <p:nvPr>
            <p:extLst>
              <p:ext uri="{D42A27DB-BD31-4B8C-83A1-F6EECF244321}">
                <p14:modId xmlns:p14="http://schemas.microsoft.com/office/powerpoint/2010/main" val="2270580013"/>
              </p:ext>
            </p:extLst>
          </p:nvPr>
        </p:nvGraphicFramePr>
        <p:xfrm>
          <a:off x="3612360" y="4942812"/>
          <a:ext cx="3096344" cy="911644"/>
        </p:xfrm>
        <a:graphic>
          <a:graphicData uri="http://schemas.openxmlformats.org/drawingml/2006/table">
            <a:tbl>
              <a:tblPr firstRow="1" bandRow="1">
                <a:tableStyleId>{3B4B98B0-60AC-42C2-AFA5-B58CD77FA1E5}</a:tableStyleId>
              </a:tblPr>
              <a:tblGrid>
                <a:gridCol w="504056">
                  <a:extLst>
                    <a:ext uri="{9D8B030D-6E8A-4147-A177-3AD203B41FA5}">
                      <a16:colId xmlns:a16="http://schemas.microsoft.com/office/drawing/2014/main" val="20000"/>
                    </a:ext>
                  </a:extLst>
                </a:gridCol>
                <a:gridCol w="2592288">
                  <a:extLst>
                    <a:ext uri="{9D8B030D-6E8A-4147-A177-3AD203B41FA5}">
                      <a16:colId xmlns:a16="http://schemas.microsoft.com/office/drawing/2014/main" val="20001"/>
                    </a:ext>
                  </a:extLst>
                </a:gridCol>
              </a:tblGrid>
              <a:tr h="144802">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年月</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62380">
                <a:tc>
                  <a:txBody>
                    <a:bodyPr/>
                    <a:lstStyle/>
                    <a:p>
                      <a:pPr marL="85725" indent="-85725"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30.11</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6480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2018</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年度組織再編等推進会議出席</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289605">
                <a:tc>
                  <a:txBody>
                    <a:bodyPr/>
                    <a:lstStyle/>
                    <a:p>
                      <a:pPr marL="85725" indent="-85725"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30.12</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6480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・府漁連主催漁協役職員研修会で漁協合併をテーマに講演</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144802">
                <a:tc>
                  <a:txBody>
                    <a:bodyPr/>
                    <a:lstStyle/>
                    <a:p>
                      <a:pPr marL="85725" indent="-85725"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31.2</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6480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JF</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全漁連合併現地研修会出席（三重県）</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01100766"/>
                  </a:ext>
                </a:extLst>
              </a:tr>
              <a:tr h="170055">
                <a:tc>
                  <a:txBody>
                    <a:bodyPr/>
                    <a:lstStyle/>
                    <a:p>
                      <a:pPr marL="85725" indent="-85725"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85725" indent="-6480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・漁業就業支援フェア</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2021</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7551981"/>
                  </a:ext>
                </a:extLst>
              </a:tr>
            </a:tbl>
          </a:graphicData>
        </a:graphic>
      </p:graphicFrame>
      <p:sp>
        <p:nvSpPr>
          <p:cNvPr id="37" name="テキスト ボックス 36"/>
          <p:cNvSpPr txBox="1"/>
          <p:nvPr/>
        </p:nvSpPr>
        <p:spPr>
          <a:xfrm rot="10800000" flipV="1">
            <a:off x="3447351" y="6499457"/>
            <a:ext cx="3016226" cy="3847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■新規漁業就業者総合支援事業による新規就業者受入</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2"/>
          <p:cNvSpPr txBox="1">
            <a:spLocks noChangeArrowheads="1"/>
          </p:cNvSpPr>
          <p:nvPr/>
        </p:nvSpPr>
        <p:spPr bwMode="auto">
          <a:xfrm>
            <a:off x="368111" y="6049464"/>
            <a:ext cx="648000" cy="449993"/>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17</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rot="10800000" flipV="1">
            <a:off x="1095010" y="6116759"/>
            <a:ext cx="3558125" cy="261610"/>
          </a:xfrm>
          <a:prstGeom prst="rect">
            <a:avLst/>
          </a:prstGeom>
          <a:noFill/>
        </p:spPr>
        <p:txBody>
          <a:bodyPr wrap="square" rtlCol="0">
            <a:spAutoFit/>
          </a:bodyPr>
          <a:lstStyle/>
          <a:p>
            <a:r>
              <a:rPr lang="ja-JP" altLang="en-US" sz="1100" b="1" dirty="0" smtClean="0"/>
              <a:t>大阪湾の漁業の将来を担う若手漁業者やリーダーの育成</a:t>
            </a:r>
            <a:endParaRPr lang="ja-JP" altLang="en-US" sz="1100" b="1" dirty="0"/>
          </a:p>
        </p:txBody>
      </p:sp>
      <p:sp>
        <p:nvSpPr>
          <p:cNvPr id="45" name="テキスト ボックス 44"/>
          <p:cNvSpPr txBox="1"/>
          <p:nvPr/>
        </p:nvSpPr>
        <p:spPr>
          <a:xfrm>
            <a:off x="368109" y="6499457"/>
            <a:ext cx="2943890" cy="1169551"/>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・後継者対策については、府漁連が取り組む新規漁業就業者総合支援事業について助言を行っている。</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・若手リーダーの育成については、府漁連と連携し取組みを進めている。</a:t>
            </a: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・令和２年度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は、新規就業者総合支援事業により、府内で</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計</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５</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名</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の新規就業者の受け入れがあった</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6" name="表 45"/>
          <p:cNvGraphicFramePr>
            <a:graphicFrameLocks noGrp="1"/>
          </p:cNvGraphicFramePr>
          <p:nvPr>
            <p:extLst>
              <p:ext uri="{D42A27DB-BD31-4B8C-83A1-F6EECF244321}">
                <p14:modId xmlns:p14="http://schemas.microsoft.com/office/powerpoint/2010/main" val="474682626"/>
              </p:ext>
            </p:extLst>
          </p:nvPr>
        </p:nvGraphicFramePr>
        <p:xfrm>
          <a:off x="3591366" y="6933393"/>
          <a:ext cx="3085655" cy="397635"/>
        </p:xfrm>
        <a:graphic>
          <a:graphicData uri="http://schemas.openxmlformats.org/drawingml/2006/table">
            <a:tbl>
              <a:tblPr firstRow="1" bandRow="1">
                <a:tableStyleId>{3B4B98B0-60AC-42C2-AFA5-B58CD77FA1E5}</a:tableStyleId>
              </a:tblPr>
              <a:tblGrid>
                <a:gridCol w="430555">
                  <a:extLst>
                    <a:ext uri="{9D8B030D-6E8A-4147-A177-3AD203B41FA5}">
                      <a16:colId xmlns:a16="http://schemas.microsoft.com/office/drawing/2014/main" val="20000"/>
                    </a:ext>
                  </a:extLst>
                </a:gridCol>
                <a:gridCol w="265510">
                  <a:extLst>
                    <a:ext uri="{9D8B030D-6E8A-4147-A177-3AD203B41FA5}">
                      <a16:colId xmlns:a16="http://schemas.microsoft.com/office/drawing/2014/main" val="20001"/>
                    </a:ext>
                  </a:extLst>
                </a:gridCol>
                <a:gridCol w="265510">
                  <a:extLst>
                    <a:ext uri="{9D8B030D-6E8A-4147-A177-3AD203B41FA5}">
                      <a16:colId xmlns:a16="http://schemas.microsoft.com/office/drawing/2014/main" val="20002"/>
                    </a:ext>
                  </a:extLst>
                </a:gridCol>
                <a:gridCol w="265510">
                  <a:extLst>
                    <a:ext uri="{9D8B030D-6E8A-4147-A177-3AD203B41FA5}">
                      <a16:colId xmlns:a16="http://schemas.microsoft.com/office/drawing/2014/main" val="20003"/>
                    </a:ext>
                  </a:extLst>
                </a:gridCol>
                <a:gridCol w="265510">
                  <a:extLst>
                    <a:ext uri="{9D8B030D-6E8A-4147-A177-3AD203B41FA5}">
                      <a16:colId xmlns:a16="http://schemas.microsoft.com/office/drawing/2014/main" val="20004"/>
                    </a:ext>
                  </a:extLst>
                </a:gridCol>
                <a:gridCol w="265510">
                  <a:extLst>
                    <a:ext uri="{9D8B030D-6E8A-4147-A177-3AD203B41FA5}">
                      <a16:colId xmlns:a16="http://schemas.microsoft.com/office/drawing/2014/main" val="20005"/>
                    </a:ext>
                  </a:extLst>
                </a:gridCol>
                <a:gridCol w="265510">
                  <a:extLst>
                    <a:ext uri="{9D8B030D-6E8A-4147-A177-3AD203B41FA5}">
                      <a16:colId xmlns:a16="http://schemas.microsoft.com/office/drawing/2014/main" val="20006"/>
                    </a:ext>
                  </a:extLst>
                </a:gridCol>
                <a:gridCol w="265510">
                  <a:extLst>
                    <a:ext uri="{9D8B030D-6E8A-4147-A177-3AD203B41FA5}">
                      <a16:colId xmlns:a16="http://schemas.microsoft.com/office/drawing/2014/main" val="20007"/>
                    </a:ext>
                  </a:extLst>
                </a:gridCol>
                <a:gridCol w="265510">
                  <a:extLst>
                    <a:ext uri="{9D8B030D-6E8A-4147-A177-3AD203B41FA5}">
                      <a16:colId xmlns:a16="http://schemas.microsoft.com/office/drawing/2014/main" val="20008"/>
                    </a:ext>
                  </a:extLst>
                </a:gridCol>
                <a:gridCol w="265510">
                  <a:extLst>
                    <a:ext uri="{9D8B030D-6E8A-4147-A177-3AD203B41FA5}">
                      <a16:colId xmlns:a16="http://schemas.microsoft.com/office/drawing/2014/main" val="20009"/>
                    </a:ext>
                  </a:extLst>
                </a:gridCol>
                <a:gridCol w="265510">
                  <a:extLst>
                    <a:ext uri="{9D8B030D-6E8A-4147-A177-3AD203B41FA5}">
                      <a16:colId xmlns:a16="http://schemas.microsoft.com/office/drawing/2014/main" val="20010"/>
                    </a:ext>
                  </a:extLst>
                </a:gridCol>
              </a:tblGrid>
              <a:tr h="20780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　　　　　　　　</a:t>
                      </a:r>
                    </a:p>
                  </a:txBody>
                  <a:tcPr marL="0" marR="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89829">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人数</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cxnSp>
        <p:nvCxnSpPr>
          <p:cNvPr id="47" name="直線コネクタ 46"/>
          <p:cNvCxnSpPr/>
          <p:nvPr/>
        </p:nvCxnSpPr>
        <p:spPr>
          <a:xfrm>
            <a:off x="3420000" y="6501552"/>
            <a:ext cx="0" cy="16198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4764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6858000" cy="215444"/>
          </a:xfrm>
          <a:prstGeom prst="rect">
            <a:avLst/>
          </a:prstGeom>
          <a:noFill/>
        </p:spPr>
        <p:txBody>
          <a:bodyPr wrap="square"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方向③</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漁業者の生活を豊かにする</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テキスト ボックス 4"/>
          <p:cNvSpPr txBox="1"/>
          <p:nvPr/>
        </p:nvSpPr>
        <p:spPr>
          <a:xfrm>
            <a:off x="0" y="9629001"/>
            <a:ext cx="6858000" cy="276999"/>
          </a:xfrm>
          <a:prstGeom prst="rect">
            <a:avLst/>
          </a:prstGeom>
          <a:noFill/>
        </p:spPr>
        <p:txBody>
          <a:bodyPr wrap="square" rtlCol="0">
            <a:spAutoFit/>
          </a:bodyPr>
          <a:lstStyle/>
          <a:p>
            <a:pPr algn="ctr"/>
            <a:r>
              <a:rPr kumimoji="1" lang="en-US" altLang="ja-JP" sz="1200" dirty="0" smtClean="0"/>
              <a:t>15</a:t>
            </a:r>
            <a:endParaRPr kumimoji="1" lang="ja-JP" altLang="en-US" sz="1200" dirty="0"/>
          </a:p>
        </p:txBody>
      </p:sp>
      <p:sp>
        <p:nvSpPr>
          <p:cNvPr id="74" name="テキスト ボックス 2"/>
          <p:cNvSpPr txBox="1">
            <a:spLocks noChangeArrowheads="1"/>
          </p:cNvSpPr>
          <p:nvPr/>
        </p:nvSpPr>
        <p:spPr bwMode="auto">
          <a:xfrm>
            <a:off x="328989" y="407114"/>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18</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5" name="テキスト ボックス 74"/>
          <p:cNvSpPr txBox="1"/>
          <p:nvPr/>
        </p:nvSpPr>
        <p:spPr>
          <a:xfrm>
            <a:off x="949717" y="456647"/>
            <a:ext cx="3967753" cy="261610"/>
          </a:xfrm>
          <a:prstGeom prst="rect">
            <a:avLst/>
          </a:prstGeom>
          <a:noFill/>
        </p:spPr>
        <p:txBody>
          <a:bodyPr wrap="none" rtlCol="0">
            <a:spAutoFit/>
          </a:bodyPr>
          <a:lstStyle/>
          <a:p>
            <a:r>
              <a:rPr lang="ja-JP" altLang="en-US" sz="1100" b="1" dirty="0" smtClean="0"/>
              <a:t>漁業の基盤となる漁港の整備や漁業協同組合施設整備への支援</a:t>
            </a:r>
            <a:endParaRPr lang="ja-JP" altLang="en-US" sz="1100" b="1" dirty="0"/>
          </a:p>
        </p:txBody>
      </p:sp>
      <p:sp>
        <p:nvSpPr>
          <p:cNvPr id="77" name="テキスト ボックス 76"/>
          <p:cNvSpPr txBox="1"/>
          <p:nvPr/>
        </p:nvSpPr>
        <p:spPr>
          <a:xfrm>
            <a:off x="3397989" y="3081258"/>
            <a:ext cx="3209349" cy="230832"/>
          </a:xfrm>
          <a:prstGeom prst="rect">
            <a:avLst/>
          </a:prstGeom>
          <a:noFill/>
        </p:spPr>
        <p:txBody>
          <a:bodyPr wrap="square" rtlCol="0">
            <a:spAutoFit/>
          </a:bodyPr>
          <a:lstStyle/>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■共同利用施設の整備（令和２年度）</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8" name="表 77"/>
          <p:cNvGraphicFramePr>
            <a:graphicFrameLocks noGrp="1"/>
          </p:cNvGraphicFramePr>
          <p:nvPr>
            <p:extLst>
              <p:ext uri="{D42A27DB-BD31-4B8C-83A1-F6EECF244321}">
                <p14:modId xmlns:p14="http://schemas.microsoft.com/office/powerpoint/2010/main" val="3886802216"/>
              </p:ext>
            </p:extLst>
          </p:nvPr>
        </p:nvGraphicFramePr>
        <p:xfrm>
          <a:off x="3628499" y="3334657"/>
          <a:ext cx="3096344" cy="424468"/>
        </p:xfrm>
        <a:graphic>
          <a:graphicData uri="http://schemas.openxmlformats.org/drawingml/2006/table">
            <a:tbl>
              <a:tblPr firstRow="1" bandRow="1">
                <a:tableStyleId>{3B4B98B0-60AC-42C2-AFA5-B58CD77FA1E5}</a:tableStyleId>
              </a:tblPr>
              <a:tblGrid>
                <a:gridCol w="720080">
                  <a:extLst>
                    <a:ext uri="{9D8B030D-6E8A-4147-A177-3AD203B41FA5}">
                      <a16:colId xmlns:a16="http://schemas.microsoft.com/office/drawing/2014/main" val="20000"/>
                    </a:ext>
                  </a:extLst>
                </a:gridCol>
                <a:gridCol w="2376264">
                  <a:extLst>
                    <a:ext uri="{9D8B030D-6E8A-4147-A177-3AD203B41FA5}">
                      <a16:colId xmlns:a16="http://schemas.microsoft.com/office/drawing/2014/main" val="20001"/>
                    </a:ext>
                  </a:extLst>
                </a:gridCol>
              </a:tblGrid>
              <a:tr h="150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漁協</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岸和田市</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7313" marR="0" indent="-5760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鮮度保持施設の増設</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123444">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北中通</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7313" marR="0" indent="-5760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漁船保全修理施設の改築</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2436595558"/>
                  </a:ext>
                </a:extLst>
              </a:tr>
            </a:tbl>
          </a:graphicData>
        </a:graphic>
      </p:graphicFrame>
      <p:sp>
        <p:nvSpPr>
          <p:cNvPr id="85" name="テキスト ボックス 84"/>
          <p:cNvSpPr txBox="1"/>
          <p:nvPr/>
        </p:nvSpPr>
        <p:spPr>
          <a:xfrm>
            <a:off x="328988" y="854814"/>
            <a:ext cx="2952000" cy="1938992"/>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・水産物の安定供給に重要な基盤である漁港の整備について、国の「新たな漁港漁場整備長期計画</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」に基づき、劣化・損傷度の大きい施設の補修等整備を順次進めていく。</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漁業協同組合が整備する漁船修理施設等の共同利用施設や漁家レストラン等都市との交流促進に係る施設の整備について、国の補助制度の活用が推進するよう、漁業協同組合に対し活用に向けた助言・情報提供を行う。</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・令和２年度は水産業競争力強化緊急施設整備事業補助金により、２漁協が施設整備を行った。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3397989" y="854814"/>
            <a:ext cx="3209349" cy="3847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■漁港施設の整備（令和２年度）</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2"/>
          <p:cNvSpPr txBox="1">
            <a:spLocks noChangeArrowheads="1"/>
          </p:cNvSpPr>
          <p:nvPr/>
        </p:nvSpPr>
        <p:spPr bwMode="auto">
          <a:xfrm>
            <a:off x="372196" y="4494957"/>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19</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2"/>
          <p:cNvSpPr txBox="1">
            <a:spLocks noChangeArrowheads="1"/>
          </p:cNvSpPr>
          <p:nvPr/>
        </p:nvSpPr>
        <p:spPr bwMode="auto">
          <a:xfrm>
            <a:off x="368175" y="6108889"/>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20</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5" name="テキスト ボックス 34"/>
          <p:cNvSpPr txBox="1"/>
          <p:nvPr/>
        </p:nvSpPr>
        <p:spPr>
          <a:xfrm>
            <a:off x="992924" y="4544490"/>
            <a:ext cx="2994731" cy="261610"/>
          </a:xfrm>
          <a:prstGeom prst="rect">
            <a:avLst/>
          </a:prstGeom>
          <a:noFill/>
        </p:spPr>
        <p:txBody>
          <a:bodyPr wrap="none" rtlCol="0">
            <a:spAutoFit/>
          </a:bodyPr>
          <a:lstStyle/>
          <a:p>
            <a:r>
              <a:rPr lang="ja-JP" altLang="en-US" sz="1100" b="1" dirty="0" smtClean="0"/>
              <a:t>地域に密着した漁港の効率的な利用と維持管理</a:t>
            </a:r>
            <a:endParaRPr lang="ja-JP" altLang="en-US" sz="1100" b="1" dirty="0"/>
          </a:p>
        </p:txBody>
      </p:sp>
      <p:sp>
        <p:nvSpPr>
          <p:cNvPr id="36" name="テキスト ボックス 35"/>
          <p:cNvSpPr txBox="1"/>
          <p:nvPr/>
        </p:nvSpPr>
        <p:spPr>
          <a:xfrm>
            <a:off x="372195" y="4917687"/>
            <a:ext cx="2952000" cy="861774"/>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種漁港の市町移管について、高石漁港</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令和２年４月に高石市に移管</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に続き、漁港</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移管に必要な整備を進めている漁港や完了した漁港について、移管にむけて協議を行う。</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3441196" y="4900647"/>
            <a:ext cx="3384376" cy="3847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・令和</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２年４月</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に高石漁港について高石市</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移管</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987021" y="6158084"/>
            <a:ext cx="2326278" cy="261610"/>
          </a:xfrm>
          <a:prstGeom prst="rect">
            <a:avLst/>
          </a:prstGeom>
          <a:noFill/>
        </p:spPr>
        <p:txBody>
          <a:bodyPr wrap="none" rtlCol="0">
            <a:spAutoFit/>
          </a:bodyPr>
          <a:lstStyle/>
          <a:p>
            <a:r>
              <a:rPr lang="ja-JP" altLang="en-US" sz="1100" b="1" dirty="0" smtClean="0"/>
              <a:t>省エネ漁業の取組みによるコスト削減</a:t>
            </a:r>
            <a:endParaRPr lang="ja-JP" altLang="en-US" sz="1100" b="1" dirty="0"/>
          </a:p>
        </p:txBody>
      </p:sp>
      <p:sp>
        <p:nvSpPr>
          <p:cNvPr id="39" name="テキスト ボックス 38"/>
          <p:cNvSpPr txBox="1"/>
          <p:nvPr/>
        </p:nvSpPr>
        <p:spPr>
          <a:xfrm>
            <a:off x="352378" y="6618139"/>
            <a:ext cx="2952000" cy="1015663"/>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・省燃油対策</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については燃油価の高騰に備えるため、漁業者と国があらかじめ資金を積み立てている（漁業経営セーフティネット構築事業）</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年度は、全国漁業協同組合連合会を通じて国に対して各種要望を実施した。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0" name="表 39"/>
          <p:cNvGraphicFramePr>
            <a:graphicFrameLocks noGrp="1"/>
          </p:cNvGraphicFramePr>
          <p:nvPr>
            <p:extLst>
              <p:ext uri="{D42A27DB-BD31-4B8C-83A1-F6EECF244321}">
                <p14:modId xmlns:p14="http://schemas.microsoft.com/office/powerpoint/2010/main" val="1514015322"/>
              </p:ext>
            </p:extLst>
          </p:nvPr>
        </p:nvGraphicFramePr>
        <p:xfrm>
          <a:off x="3585212" y="6818900"/>
          <a:ext cx="3096344" cy="816271"/>
        </p:xfrm>
        <a:graphic>
          <a:graphicData uri="http://schemas.openxmlformats.org/drawingml/2006/table">
            <a:tbl>
              <a:tblPr firstRow="1" bandRow="1">
                <a:tableStyleId>{3B4B98B0-60AC-42C2-AFA5-B58CD77FA1E5}</a:tableStyleId>
              </a:tblPr>
              <a:tblGrid>
                <a:gridCol w="360040">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1070786">
                  <a:extLst>
                    <a:ext uri="{9D8B030D-6E8A-4147-A177-3AD203B41FA5}">
                      <a16:colId xmlns:a16="http://schemas.microsoft.com/office/drawing/2014/main" val="20002"/>
                    </a:ext>
                  </a:extLst>
                </a:gridCol>
                <a:gridCol w="1089454">
                  <a:extLst>
                    <a:ext uri="{9D8B030D-6E8A-4147-A177-3AD203B41FA5}">
                      <a16:colId xmlns:a16="http://schemas.microsoft.com/office/drawing/2014/main" val="20003"/>
                    </a:ext>
                  </a:extLst>
                </a:gridCol>
              </a:tblGrid>
              <a:tr h="26763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経営体数</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契約数量</a:t>
                      </a:r>
                      <a:endPar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契約金額</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89210">
                <a:tc>
                  <a:txBody>
                    <a:bodyPr/>
                    <a:lstStyle/>
                    <a:p>
                      <a:pPr algn="ctr"/>
                      <a:r>
                        <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p>
                  </a:txBody>
                  <a:tcPr marL="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305</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7,922,740ℓ</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r>
                        <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13,684,600</a:t>
                      </a:r>
                      <a:r>
                        <a:rPr kumimoji="1" lang="ja-JP" altLang="en-US"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68580">
                <a:tc>
                  <a:txBody>
                    <a:bodyPr/>
                    <a:lstStyle/>
                    <a:p>
                      <a:pPr algn="ctr"/>
                      <a:r>
                        <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p>
                  </a:txBody>
                  <a:tcPr marL="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298</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7,839,200ℓ</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lvl="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13,711,300</a:t>
                      </a:r>
                      <a:r>
                        <a:rPr kumimoji="1" lang="ja-JP" altLang="en-US"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757251559"/>
                  </a:ext>
                </a:extLst>
              </a:tr>
              <a:tr h="0">
                <a:tc>
                  <a:txBody>
                    <a:bodyPr/>
                    <a:lstStyle/>
                    <a:p>
                      <a:pPr algn="ctr"/>
                      <a:r>
                        <a:rPr kumimoji="1" lang="ja-JP" altLang="en-US"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endPar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303</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7,753,640ℓ</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lvl="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12,995,100</a:t>
                      </a:r>
                      <a:r>
                        <a:rPr kumimoji="1" lang="ja-JP" altLang="en-US"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207018120"/>
                  </a:ext>
                </a:extLst>
              </a:tr>
              <a:tr h="0">
                <a:tc>
                  <a:txBody>
                    <a:bodyPr/>
                    <a:lstStyle/>
                    <a:p>
                      <a:pPr algn="ctr"/>
                      <a:r>
                        <a:rPr kumimoji="1" lang="ja-JP" altLang="en-US"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305</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900" baseline="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7,471,840ℓ</a:t>
                      </a:r>
                      <a:endPar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lvl="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12,281,200</a:t>
                      </a:r>
                      <a:r>
                        <a:rPr kumimoji="1" lang="ja-JP" altLang="en-US"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円</a:t>
                      </a:r>
                      <a:endParaRPr kumimoji="1" lang="en-US" altLang="ja-JP"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986160366"/>
                  </a:ext>
                </a:extLst>
              </a:tr>
            </a:tbl>
          </a:graphicData>
        </a:graphic>
      </p:graphicFrame>
      <p:cxnSp>
        <p:nvCxnSpPr>
          <p:cNvPr id="42" name="直線コネクタ 41"/>
          <p:cNvCxnSpPr/>
          <p:nvPr/>
        </p:nvCxnSpPr>
        <p:spPr>
          <a:xfrm>
            <a:off x="3397989" y="767114"/>
            <a:ext cx="0" cy="360982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3397989" y="4892439"/>
            <a:ext cx="0" cy="933703"/>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3397989" y="6158084"/>
            <a:ext cx="0" cy="167356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28" name="図 27" descr="ガラス扉整備後の海鮮バーベキュー施設の写真です。" title="海鮮バーベキュー施設の写真"/>
          <p:cNvPicPr/>
          <p:nvPr/>
        </p:nvPicPr>
        <p:blipFill>
          <a:blip r:embed="rId2" cstate="print">
            <a:extLst>
              <a:ext uri="{28A0092B-C50C-407E-A947-70E740481C1C}">
                <a14:useLocalDpi xmlns:a14="http://schemas.microsoft.com/office/drawing/2010/main"/>
              </a:ext>
            </a:extLst>
          </a:blip>
          <a:stretch>
            <a:fillRect/>
          </a:stretch>
        </p:blipFill>
        <p:spPr>
          <a:xfrm>
            <a:off x="708075" y="2839476"/>
            <a:ext cx="1656184" cy="1160053"/>
          </a:xfrm>
          <a:prstGeom prst="rect">
            <a:avLst/>
          </a:prstGeom>
        </p:spPr>
      </p:pic>
      <p:sp>
        <p:nvSpPr>
          <p:cNvPr id="29" name="テキスト ボックス 2" descr="キジハタの写真のタイトルです。" title="キジハタ"/>
          <p:cNvSpPr txBox="1">
            <a:spLocks noChangeArrowheads="1"/>
          </p:cNvSpPr>
          <p:nvPr/>
        </p:nvSpPr>
        <p:spPr bwMode="auto">
          <a:xfrm>
            <a:off x="783640" y="4030922"/>
            <a:ext cx="1366520" cy="402482"/>
          </a:xfrm>
          <a:prstGeom prst="rect">
            <a:avLst/>
          </a:prstGeom>
          <a:noFill/>
          <a:ln w="9525">
            <a:noFill/>
            <a:miter lim="800000"/>
            <a:headEnd/>
            <a:tailEnd/>
          </a:ln>
        </p:spPr>
        <p:txBody>
          <a:bodyPr rot="0" vert="horz" wrap="square" lIns="91440" tIns="45720" rIns="91440" bIns="45720" anchor="t" anchorCtr="0">
            <a:spAutoFit/>
          </a:bodyPr>
          <a:lstStyle/>
          <a:p>
            <a:pPr algn="ctr">
              <a:lnSpc>
                <a:spcPts val="800"/>
              </a:lnSpc>
              <a:spcAft>
                <a:spcPts val="0"/>
              </a:spcAft>
            </a:pP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海鮮バーベキュー施設</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lnSpc>
                <a:spcPts val="800"/>
              </a:lnSpc>
              <a:spcAft>
                <a:spcPts val="0"/>
              </a:spcAft>
            </a:pP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ガラス扉整備後</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a:p>
            <a:pPr algn="ctr">
              <a:lnSpc>
                <a:spcPts val="800"/>
              </a:lnSpc>
              <a:spcAft>
                <a:spcPts val="0"/>
              </a:spcAft>
            </a:pPr>
            <a:endParaRPr lang="ja-JP" sz="1100" kern="100" dirty="0">
              <a:effectLst/>
              <a:latin typeface="+mj-lt"/>
              <a:ea typeface="ＭＳ 明朝" panose="02020609040205080304" pitchFamily="17" charset="-128"/>
              <a:cs typeface="Times New Roman" panose="02020603050405020304" pitchFamily="18" charset="0"/>
            </a:endParaRPr>
          </a:p>
        </p:txBody>
      </p:sp>
      <p:graphicFrame>
        <p:nvGraphicFramePr>
          <p:cNvPr id="7" name="表 6"/>
          <p:cNvGraphicFramePr>
            <a:graphicFrameLocks noGrp="1"/>
          </p:cNvGraphicFramePr>
          <p:nvPr>
            <p:extLst>
              <p:ext uri="{D42A27DB-BD31-4B8C-83A1-F6EECF244321}">
                <p14:modId xmlns:p14="http://schemas.microsoft.com/office/powerpoint/2010/main" val="3274709597"/>
              </p:ext>
            </p:extLst>
          </p:nvPr>
        </p:nvGraphicFramePr>
        <p:xfrm>
          <a:off x="3628498" y="1249602"/>
          <a:ext cx="3096346" cy="1471713"/>
        </p:xfrm>
        <a:graphic>
          <a:graphicData uri="http://schemas.openxmlformats.org/drawingml/2006/table">
            <a:tbl>
              <a:tblPr firstRow="1" bandRow="1">
                <a:tableStyleId>{5C22544A-7EE6-4342-B048-85BDC9FD1C3A}</a:tableStyleId>
              </a:tblPr>
              <a:tblGrid>
                <a:gridCol w="853684">
                  <a:extLst>
                    <a:ext uri="{9D8B030D-6E8A-4147-A177-3AD203B41FA5}">
                      <a16:colId xmlns:a16="http://schemas.microsoft.com/office/drawing/2014/main" val="1103838530"/>
                    </a:ext>
                  </a:extLst>
                </a:gridCol>
                <a:gridCol w="747554">
                  <a:extLst>
                    <a:ext uri="{9D8B030D-6E8A-4147-A177-3AD203B41FA5}">
                      <a16:colId xmlns:a16="http://schemas.microsoft.com/office/drawing/2014/main" val="585907103"/>
                    </a:ext>
                  </a:extLst>
                </a:gridCol>
                <a:gridCol w="747554">
                  <a:extLst>
                    <a:ext uri="{9D8B030D-6E8A-4147-A177-3AD203B41FA5}">
                      <a16:colId xmlns:a16="http://schemas.microsoft.com/office/drawing/2014/main" val="473876761"/>
                    </a:ext>
                  </a:extLst>
                </a:gridCol>
                <a:gridCol w="747554">
                  <a:extLst>
                    <a:ext uri="{9D8B030D-6E8A-4147-A177-3AD203B41FA5}">
                      <a16:colId xmlns:a16="http://schemas.microsoft.com/office/drawing/2014/main" val="2355266735"/>
                    </a:ext>
                  </a:extLst>
                </a:gridCol>
              </a:tblGrid>
              <a:tr h="232501">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事業名</a:t>
                      </a:r>
                    </a:p>
                  </a:txBody>
                  <a:tcPr marL="36000" marR="3600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区分</a:t>
                      </a:r>
                    </a:p>
                  </a:txBody>
                  <a:tcPr marL="36000" marR="36000" marT="0" marB="0" anchor="ct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漁港</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事業内容</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678920169"/>
                  </a:ext>
                </a:extLst>
              </a:tr>
              <a:tr h="353455">
                <a:tc>
                  <a:txBody>
                    <a:bodyPr/>
                    <a:lstStyle/>
                    <a:p>
                      <a:pPr algn="l"/>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水産物供給基盤機能保全事業</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l"/>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佐野漁港</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0" indent="0" algn="l"/>
                      <a:r>
                        <a:rPr kumimoji="1" lang="ja-JP" altLang="en-US"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護岸</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補修</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574462308"/>
                  </a:ext>
                </a:extLst>
              </a:tr>
              <a:tr h="353455">
                <a:tc>
                  <a:txBody>
                    <a:bodyPr/>
                    <a:lstStyle/>
                    <a:p>
                      <a:pPr algn="l"/>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水産物供給基盤機能保全事業</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l"/>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公共</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0" indent="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淡輪漁港</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0" indent="0" algn="l"/>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物揚場補修</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2231141012"/>
                  </a:ext>
                </a:extLst>
              </a:tr>
              <a:tr h="257982">
                <a:tc>
                  <a:txBody>
                    <a:bodyPr/>
                    <a:lstStyle/>
                    <a:p>
                      <a:pPr algn="l"/>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漁港特別改良事業</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l"/>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府単</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0" indent="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岸和田漁港</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0" indent="0" algn="l"/>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維持浚渫</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1357350967"/>
                  </a:ext>
                </a:extLst>
              </a:tr>
              <a:tr h="265091">
                <a:tc>
                  <a:txBody>
                    <a:bodyPr/>
                    <a:lstStyle/>
                    <a:p>
                      <a:pPr algn="l"/>
                      <a:r>
                        <a:rPr kumimoji="1" lang="ja-JP" altLang="en-US" sz="7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佐野漁港施設整備事業</a:t>
                      </a:r>
                      <a:endParaRPr kumimoji="1" lang="en-US" altLang="ja-JP" sz="75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l"/>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府単</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佐野漁港</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臨港道路補修 等</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1862853441"/>
                  </a:ext>
                </a:extLst>
              </a:tr>
            </a:tbl>
          </a:graphicData>
        </a:graphic>
      </p:graphicFrame>
    </p:spTree>
    <p:extLst>
      <p:ext uri="{BB962C8B-B14F-4D97-AF65-F5344CB8AC3E}">
        <p14:creationId xmlns:p14="http://schemas.microsoft.com/office/powerpoint/2010/main" val="38895573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テキスト ボックス 2"/>
          <p:cNvSpPr txBox="1">
            <a:spLocks noChangeArrowheads="1"/>
          </p:cNvSpPr>
          <p:nvPr/>
        </p:nvSpPr>
        <p:spPr bwMode="auto">
          <a:xfrm>
            <a:off x="360000" y="853210"/>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21</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テキスト ボックス 79"/>
          <p:cNvSpPr txBox="1"/>
          <p:nvPr/>
        </p:nvSpPr>
        <p:spPr>
          <a:xfrm>
            <a:off x="0" y="9582959"/>
            <a:ext cx="6858000" cy="276999"/>
          </a:xfrm>
          <a:prstGeom prst="rect">
            <a:avLst/>
          </a:prstGeom>
          <a:noFill/>
        </p:spPr>
        <p:txBody>
          <a:bodyPr wrap="square" rtlCol="0">
            <a:spAutoFit/>
          </a:bodyPr>
          <a:lstStyle/>
          <a:p>
            <a:pPr algn="ctr"/>
            <a:r>
              <a:rPr kumimoji="1" lang="en-US" altLang="ja-JP" sz="1200" dirty="0" smtClean="0"/>
              <a:t>16</a:t>
            </a:r>
            <a:endParaRPr kumimoji="1" lang="ja-JP" altLang="en-US" sz="1200" dirty="0"/>
          </a:p>
        </p:txBody>
      </p:sp>
      <p:sp>
        <p:nvSpPr>
          <p:cNvPr id="86" name="テキスト ボックス 85"/>
          <p:cNvSpPr txBox="1"/>
          <p:nvPr/>
        </p:nvSpPr>
        <p:spPr>
          <a:xfrm>
            <a:off x="0" y="360000"/>
            <a:ext cx="6858000" cy="307777"/>
          </a:xfrm>
          <a:prstGeom prst="rect">
            <a:avLst/>
          </a:prstGeom>
          <a:noFill/>
        </p:spPr>
        <p:txBody>
          <a:bodyPr wrap="square" rtlCol="0">
            <a:spAutoFit/>
          </a:bodyPr>
          <a:lstStyle/>
          <a:p>
            <a:r>
              <a:rPr kumimoji="1" lang="ja-JP" altLang="en-US" sz="1400" b="1" dirty="0">
                <a:latin typeface="Meiryo UI" panose="020B0604030504040204" pitchFamily="50" charset="-128"/>
                <a:ea typeface="Meiryo UI" panose="020B0604030504040204" pitchFamily="50" charset="-128"/>
                <a:cs typeface="Meiryo UI" panose="020B0604030504040204" pitchFamily="50" charset="-128"/>
              </a:rPr>
              <a:t>　　　取組方向④　新鮮な魚介類を届ける </a:t>
            </a:r>
            <a:endParaRPr kumimoji="1" lang="en-US" altLang="ja-JP" sz="14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980728" y="902743"/>
            <a:ext cx="2808312" cy="261610"/>
          </a:xfrm>
          <a:prstGeom prst="rect">
            <a:avLst/>
          </a:prstGeom>
          <a:noFill/>
        </p:spPr>
        <p:txBody>
          <a:bodyPr wrap="square" rtlCol="0">
            <a:spAutoFit/>
          </a:bodyPr>
          <a:lstStyle/>
          <a:p>
            <a:r>
              <a:rPr lang="ja-JP" altLang="en-US" sz="1100" b="1" dirty="0"/>
              <a:t>「大阪うみ・かわ・さかな」の魅力発信の</a:t>
            </a:r>
            <a:r>
              <a:rPr lang="ja-JP" altLang="en-US" sz="1100" b="1" dirty="0" smtClean="0"/>
              <a:t>推進</a:t>
            </a:r>
            <a:endPar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351243" y="1314639"/>
            <a:ext cx="2952000" cy="2092881"/>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・大阪の海や川で獲れる魚のイメージアップや知名度の向上を図る取組みとして、インターネットやイベントを</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活用した情報発信や</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PR</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行っている。</a:t>
            </a: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・令和２年度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、コロナ禍で小中学校への出前授業が中止された</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ため、コロナ関係の国支援事業を活用し</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、動画及びパワーポイントの食育教材を作成した。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・ホームページや</a:t>
            </a:r>
            <a:r>
              <a:rPr lang="en-US" altLang="ja-JP" sz="1000" dirty="0" err="1" smtClean="0">
                <a:latin typeface="Meiryo UI" panose="020B0604030504040204" pitchFamily="50" charset="-128"/>
                <a:ea typeface="Meiryo UI" panose="020B0604030504040204" pitchFamily="50" charset="-128"/>
                <a:cs typeface="Meiryo UI" panose="020B0604030504040204" pitchFamily="50" charset="-128"/>
              </a:rPr>
              <a:t>Youtube</a:t>
            </a:r>
            <a:r>
              <a:rPr lang="ja-JP" altLang="en-US" sz="1000" dirty="0" err="1" smtClean="0">
                <a:latin typeface="Meiryo UI" panose="020B0604030504040204" pitchFamily="50" charset="-128"/>
                <a:ea typeface="Meiryo UI" panose="020B0604030504040204" pitchFamily="50" charset="-128"/>
                <a:cs typeface="Meiryo UI" panose="020B0604030504040204" pitchFamily="50" charset="-128"/>
              </a:rPr>
              <a:t>にて</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情報発信を強化した。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J:com</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の大阪産</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もん</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番組に水産物のテーマを紹介した。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小・中学生向けの食育教材「なにわの海・大阪の漁業」 </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の作成</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2" name="直線コネクタ 31"/>
          <p:cNvCxnSpPr/>
          <p:nvPr/>
        </p:nvCxnSpPr>
        <p:spPr>
          <a:xfrm>
            <a:off x="3420000" y="1316976"/>
            <a:ext cx="0" cy="7576435"/>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3429000" y="1963601"/>
            <a:ext cx="3229667" cy="523220"/>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■出前魚講習会等の開催（</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令和２年度</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令和２年度は新型コロナ感染拡大防止のため講習会は中止</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6" name="テキスト ボックス 35"/>
          <p:cNvSpPr txBox="1"/>
          <p:nvPr/>
        </p:nvSpPr>
        <p:spPr>
          <a:xfrm>
            <a:off x="415916" y="7450031"/>
            <a:ext cx="2887328" cy="230832"/>
          </a:xfrm>
          <a:prstGeom prst="rect">
            <a:avLst/>
          </a:prstGeom>
          <a:noFill/>
        </p:spPr>
        <p:txBody>
          <a:bodyPr wrap="square" rtlCol="0">
            <a:spAutoFit/>
          </a:bodyPr>
          <a:lstStyle/>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■地域版ケーブルテレビでの情報発信</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3490667" y="1314639"/>
            <a:ext cx="3168000" cy="576000"/>
          </a:xfrm>
          <a:prstGeom prst="foldedCorner">
            <a:avLst/>
          </a:prstGeom>
          <a:solidFill>
            <a:srgbClr val="FFFF66"/>
          </a:solidFill>
          <a:ln w="6350">
            <a:solidFill>
              <a:schemeClr val="tx1"/>
            </a:solidFill>
            <a:prstDash val="solid"/>
          </a:ln>
        </p:spPr>
        <p:txBody>
          <a:bodyPr wrap="square" lIns="36000" tIns="36000" bIns="36000" rtlCol="0">
            <a:no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数値目標</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出前魚講習会等の開催</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H30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回</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R2-6</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45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回）</a:t>
            </a:r>
          </a:p>
        </p:txBody>
      </p:sp>
      <p:sp>
        <p:nvSpPr>
          <p:cNvPr id="51" name="テキスト ボックス 50"/>
          <p:cNvSpPr txBox="1"/>
          <p:nvPr/>
        </p:nvSpPr>
        <p:spPr>
          <a:xfrm>
            <a:off x="543373" y="4885198"/>
            <a:ext cx="2947294" cy="507831"/>
          </a:xfrm>
          <a:prstGeom prst="rect">
            <a:avLst/>
          </a:prstGeom>
          <a:noFill/>
        </p:spPr>
        <p:txBody>
          <a:bodyPr wrap="square" rtlCol="0">
            <a:spAutoFit/>
          </a:bodyPr>
          <a:lstStyle/>
          <a:p>
            <a:pPr marL="180975" indent="-180975"/>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食育動画教材「大阪湾ってすごいやん</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約</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分</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多言語）</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府内の全小中学校及び図書館に</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DVD</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を配布。</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en-US" altLang="ja-JP" sz="900" dirty="0" err="1" smtClean="0">
                <a:latin typeface="Meiryo UI" panose="020B0604030504040204" pitchFamily="50" charset="-128"/>
                <a:ea typeface="Meiryo UI" panose="020B0604030504040204" pitchFamily="50" charset="-128"/>
                <a:cs typeface="Meiryo UI" panose="020B0604030504040204" pitchFamily="50" charset="-128"/>
              </a:rPr>
              <a:t>Youtube</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でも公開 </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https</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://youtu.be/WMijvK5oDtc</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9" name="テキスト ボックス 38"/>
          <p:cNvSpPr txBox="1"/>
          <p:nvPr/>
        </p:nvSpPr>
        <p:spPr>
          <a:xfrm>
            <a:off x="3433119" y="2970443"/>
            <a:ext cx="3229667" cy="230832"/>
          </a:xfrm>
          <a:prstGeom prst="rect">
            <a:avLst/>
          </a:prstGeom>
          <a:noFill/>
        </p:spPr>
        <p:txBody>
          <a:bodyPr wrap="square" rtlCol="0">
            <a:spAutoFit/>
          </a:bodyPr>
          <a:lstStyle/>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■ウェブによる情報発信</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10291" y="6014994"/>
            <a:ext cx="2710800" cy="2149102"/>
          </a:xfrm>
          <a:prstGeom prst="rect">
            <a:avLst/>
          </a:prstGeom>
          <a:ln w="3175">
            <a:solidFill>
              <a:schemeClr val="bg1">
                <a:lumMod val="50000"/>
              </a:schemeClr>
            </a:solidFill>
          </a:ln>
        </p:spPr>
      </p:pic>
      <p:pic>
        <p:nvPicPr>
          <p:cNvPr id="7" name="図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289" y="7670541"/>
            <a:ext cx="2628000" cy="853538"/>
          </a:xfrm>
          <a:prstGeom prst="rect">
            <a:avLst/>
          </a:prstGeom>
          <a:ln w="3175">
            <a:solidFill>
              <a:schemeClr val="bg1">
                <a:lumMod val="50000"/>
              </a:schemeClr>
            </a:solidFill>
          </a:ln>
        </p:spPr>
      </p:pic>
      <p:pic>
        <p:nvPicPr>
          <p:cNvPr id="8" name="図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3205" y="3413332"/>
            <a:ext cx="2628000" cy="1478688"/>
          </a:xfrm>
          <a:prstGeom prst="rect">
            <a:avLst/>
          </a:prstGeom>
          <a:ln w="3175">
            <a:solidFill>
              <a:schemeClr val="bg1">
                <a:lumMod val="50000"/>
              </a:schemeClr>
            </a:solidFill>
          </a:ln>
        </p:spPr>
      </p:pic>
      <p:pic>
        <p:nvPicPr>
          <p:cNvPr id="9" name="図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3205" y="5491965"/>
            <a:ext cx="2628000" cy="1478063"/>
          </a:xfrm>
          <a:prstGeom prst="rect">
            <a:avLst/>
          </a:prstGeom>
          <a:ln w="3175">
            <a:solidFill>
              <a:schemeClr val="bg1">
                <a:lumMod val="50000"/>
              </a:schemeClr>
            </a:solidFill>
          </a:ln>
        </p:spPr>
      </p:pic>
      <p:pic>
        <p:nvPicPr>
          <p:cNvPr id="22" name="図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710291" y="3224927"/>
            <a:ext cx="2710112" cy="2311368"/>
          </a:xfrm>
          <a:prstGeom prst="rect">
            <a:avLst/>
          </a:prstGeom>
          <a:ln w="3175">
            <a:solidFill>
              <a:schemeClr val="bg1">
                <a:lumMod val="50000"/>
              </a:schemeClr>
            </a:solidFill>
          </a:ln>
        </p:spPr>
      </p:pic>
      <p:graphicFrame>
        <p:nvGraphicFramePr>
          <p:cNvPr id="25" name="表 24"/>
          <p:cNvGraphicFramePr>
            <a:graphicFrameLocks noGrp="1"/>
          </p:cNvGraphicFramePr>
          <p:nvPr>
            <p:extLst/>
          </p:nvPr>
        </p:nvGraphicFramePr>
        <p:xfrm>
          <a:off x="3593156" y="2486822"/>
          <a:ext cx="3096344" cy="411480"/>
        </p:xfrm>
        <a:graphic>
          <a:graphicData uri="http://schemas.openxmlformats.org/drawingml/2006/table">
            <a:tbl>
              <a:tblPr firstRow="1" bandRow="1">
                <a:tableStyleId>{3B4B98B0-60AC-42C2-AFA5-B58CD77FA1E5}</a:tableStyleId>
              </a:tblPr>
              <a:tblGrid>
                <a:gridCol w="432048">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tblGrid>
              <a:tr h="9005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場所</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備考</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0793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R2</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該当なし</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indent="-85725" algn="just"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indent="-85725" algn="just" defTabSz="914400" rtl="0" eaLnBrk="1" fontAlgn="auto" latinLnBrk="0" hangingPunct="1">
                        <a:lnSpc>
                          <a:spcPct val="100000"/>
                        </a:lnSpc>
                        <a:spcBef>
                          <a:spcPts val="0"/>
                        </a:spcBef>
                        <a:spcAft>
                          <a:spcPts val="0"/>
                        </a:spcAft>
                        <a:buClrTx/>
                        <a:buSzTx/>
                        <a:buFontTx/>
                        <a:buNone/>
                        <a:tabLst/>
                        <a:defRPr/>
                      </a:pP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r h="135284">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０回</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just"/>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26" name="テキスト ボックス 25"/>
          <p:cNvSpPr txBox="1"/>
          <p:nvPr/>
        </p:nvSpPr>
        <p:spPr>
          <a:xfrm>
            <a:off x="513228" y="6970205"/>
            <a:ext cx="3049784" cy="338554"/>
          </a:xfrm>
          <a:prstGeom prst="rect">
            <a:avLst/>
          </a:prstGeom>
          <a:noFill/>
        </p:spPr>
        <p:txBody>
          <a:bodyPr wrap="square" rtlCol="0">
            <a:spAutoFit/>
          </a:bodyPr>
          <a:lstStyle/>
          <a:p>
            <a:pPr marL="180975" indent="-180975"/>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食育ウェブ教材「お魚探検隊」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ファイル</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を府</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HP</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で公開）</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HP</a:t>
            </a:r>
            <a:r>
              <a:rPr lang="ja-JP" altLang="en-US" sz="7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rPr>
              <a:t>http</a:t>
            </a:r>
            <a:r>
              <a:rPr lang="en-US" altLang="ja-JP" sz="700" dirty="0">
                <a:latin typeface="Meiryo UI" panose="020B0604030504040204" pitchFamily="50" charset="-128"/>
                <a:ea typeface="Meiryo UI" panose="020B0604030504040204" pitchFamily="50" charset="-128"/>
                <a:cs typeface="Meiryo UI" panose="020B0604030504040204" pitchFamily="50" charset="-128"/>
              </a:rPr>
              <a:t>://www.pref.osaka.lg.jp/ryutai/osaka_mon/edu.html</a:t>
            </a:r>
          </a:p>
        </p:txBody>
      </p:sp>
      <p:sp>
        <p:nvSpPr>
          <p:cNvPr id="27" name="テキスト ボックス 26"/>
          <p:cNvSpPr txBox="1"/>
          <p:nvPr/>
        </p:nvSpPr>
        <p:spPr>
          <a:xfrm>
            <a:off x="493843" y="8524079"/>
            <a:ext cx="2809400" cy="369332"/>
          </a:xfrm>
          <a:prstGeom prst="rect">
            <a:avLst/>
          </a:prstGeom>
          <a:noFill/>
        </p:spPr>
        <p:txBody>
          <a:bodyPr wrap="squar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J:COM</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が令和２年</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10</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月に放送開始した大阪産</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の特集番組「かもん！おおさかもん</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でカキとわかめを紹介</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8" name="テキスト ボックス 27"/>
          <p:cNvSpPr txBox="1"/>
          <p:nvPr/>
        </p:nvSpPr>
        <p:spPr>
          <a:xfrm>
            <a:off x="3717032" y="5515686"/>
            <a:ext cx="3049784" cy="369332"/>
          </a:xfrm>
          <a:prstGeom prst="rect">
            <a:avLst/>
          </a:prstGeom>
          <a:noFill/>
        </p:spPr>
        <p:txBody>
          <a:bodyPr wrap="square" rtlCol="0">
            <a:spAutoFit/>
          </a:bodyPr>
          <a:lstStyle/>
          <a:p>
            <a:pPr marL="180975" indent="-180975"/>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ホームページの大阪産魚介類解説ページの内容の更新</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（多言語表記の追加等、掲載内容の充実，</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R3.1</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3717032" y="8168323"/>
            <a:ext cx="3049784" cy="369332"/>
          </a:xfrm>
          <a:prstGeom prst="rect">
            <a:avLst/>
          </a:prstGeom>
          <a:noFill/>
        </p:spPr>
        <p:txBody>
          <a:bodyPr wrap="square" rtlCol="0">
            <a:spAutoFit/>
          </a:bodyPr>
          <a:lstStyle/>
          <a:p>
            <a:pPr marL="180975" indent="-180975"/>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大阪産</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もん</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900" dirty="0" err="1" smtClean="0">
                <a:latin typeface="Meiryo UI" panose="020B0604030504040204" pitchFamily="50" charset="-128"/>
                <a:ea typeface="Meiryo UI" panose="020B0604030504040204" pitchFamily="50" charset="-128"/>
                <a:cs typeface="Meiryo UI" panose="020B0604030504040204" pitchFamily="50" charset="-128"/>
              </a:rPr>
              <a:t>Youtube</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チャンネルに水産関係の動画を</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投稿（</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本</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食育動画教材</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本，</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R3.3</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現在）</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82041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テキスト ボックス 2"/>
          <p:cNvSpPr txBox="1">
            <a:spLocks noChangeArrowheads="1"/>
          </p:cNvSpPr>
          <p:nvPr/>
        </p:nvSpPr>
        <p:spPr bwMode="auto">
          <a:xfrm>
            <a:off x="344142" y="5063608"/>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22</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2"/>
          <p:cNvSpPr txBox="1">
            <a:spLocks noChangeArrowheads="1"/>
          </p:cNvSpPr>
          <p:nvPr/>
        </p:nvSpPr>
        <p:spPr bwMode="auto">
          <a:xfrm>
            <a:off x="360000" y="853210"/>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21</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0" name="テキスト ボックス 79"/>
          <p:cNvSpPr txBox="1"/>
          <p:nvPr/>
        </p:nvSpPr>
        <p:spPr>
          <a:xfrm>
            <a:off x="0" y="9582959"/>
            <a:ext cx="6858000" cy="276999"/>
          </a:xfrm>
          <a:prstGeom prst="rect">
            <a:avLst/>
          </a:prstGeom>
          <a:noFill/>
        </p:spPr>
        <p:txBody>
          <a:bodyPr wrap="square" rtlCol="0">
            <a:spAutoFit/>
          </a:bodyPr>
          <a:lstStyle/>
          <a:p>
            <a:pPr algn="ctr"/>
            <a:r>
              <a:rPr kumimoji="1" lang="en-US" altLang="ja-JP" sz="1200" dirty="0" smtClean="0"/>
              <a:t>17</a:t>
            </a:r>
            <a:endParaRPr kumimoji="1" lang="ja-JP" altLang="en-US" sz="1200" dirty="0"/>
          </a:p>
        </p:txBody>
      </p:sp>
      <p:sp>
        <p:nvSpPr>
          <p:cNvPr id="86" name="テキスト ボックス 85"/>
          <p:cNvSpPr txBox="1"/>
          <p:nvPr/>
        </p:nvSpPr>
        <p:spPr>
          <a:xfrm>
            <a:off x="0" y="360000"/>
            <a:ext cx="6858000" cy="307777"/>
          </a:xfrm>
          <a:prstGeom prst="rect">
            <a:avLst/>
          </a:prstGeom>
          <a:noFill/>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取組方向④　新鮮な魚介類を届ける </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980728" y="902743"/>
            <a:ext cx="2685351" cy="261610"/>
          </a:xfrm>
          <a:prstGeom prst="rect">
            <a:avLst/>
          </a:prstGeom>
          <a:noFill/>
        </p:spPr>
        <p:txBody>
          <a:bodyPr wrap="none" rtlCol="0">
            <a:spAutoFit/>
          </a:bodyPr>
          <a:lstStyle/>
          <a:p>
            <a:r>
              <a:rPr lang="ja-JP" altLang="en-US" sz="1100" b="1" dirty="0"/>
              <a:t>「大阪うみ・かわ・さかな」の魅力発信の</a:t>
            </a:r>
            <a:r>
              <a:rPr lang="ja-JP" altLang="en-US" sz="1100" b="1" dirty="0" smtClean="0"/>
              <a:t>推進</a:t>
            </a:r>
            <a:endParaRPr lang="ja-JP" altLang="en-US" sz="1100" b="1" dirty="0">
              <a:solidFill>
                <a:srgbClr val="00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351243" y="1314639"/>
            <a:ext cx="2952000" cy="1477328"/>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・大阪の海や川で獲れる魚のイメージアップや知名度の向上を図る取組みとして、インターネットやイベントを活用して、大阪産魚介類の魅力の</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を行っている。</a:t>
            </a: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・令和元年度は、府</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漁連・学校</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給食会・水産技術センターと</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連携して小学校での出前授業（魚講習会）を</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校で実施</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した</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年度は新型コロナウイルス感染症拡大防止の</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観点から、出前授業（魚講習会）は中止となった。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2" name="直線コネクタ 31"/>
          <p:cNvCxnSpPr/>
          <p:nvPr/>
        </p:nvCxnSpPr>
        <p:spPr>
          <a:xfrm>
            <a:off x="3420000" y="1316976"/>
            <a:ext cx="0" cy="330479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4" name="テキスト ボックス 33"/>
          <p:cNvSpPr txBox="1"/>
          <p:nvPr/>
        </p:nvSpPr>
        <p:spPr>
          <a:xfrm>
            <a:off x="3429000" y="1963601"/>
            <a:ext cx="3229667" cy="3847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■キャンペーン実施回数（令和元年度）</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5" name="表 34"/>
          <p:cNvGraphicFramePr>
            <a:graphicFrameLocks noGrp="1"/>
          </p:cNvGraphicFramePr>
          <p:nvPr>
            <p:extLst>
              <p:ext uri="{D42A27DB-BD31-4B8C-83A1-F6EECF244321}">
                <p14:modId xmlns:p14="http://schemas.microsoft.com/office/powerpoint/2010/main" val="3998257686"/>
              </p:ext>
            </p:extLst>
          </p:nvPr>
        </p:nvGraphicFramePr>
        <p:xfrm>
          <a:off x="3573016" y="2360712"/>
          <a:ext cx="3096344" cy="2082438"/>
        </p:xfrm>
        <a:graphic>
          <a:graphicData uri="http://schemas.openxmlformats.org/drawingml/2006/table">
            <a:tbl>
              <a:tblPr firstRow="1" bandRow="1">
                <a:tableStyleId>{3B4B98B0-60AC-42C2-AFA5-B58CD77FA1E5}</a:tableStyleId>
              </a:tblPr>
              <a:tblGrid>
                <a:gridCol w="432048">
                  <a:extLst>
                    <a:ext uri="{9D8B030D-6E8A-4147-A177-3AD203B41FA5}">
                      <a16:colId xmlns:a16="http://schemas.microsoft.com/office/drawing/2014/main" val="20000"/>
                    </a:ext>
                  </a:extLst>
                </a:gridCol>
                <a:gridCol w="648072">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tblGrid>
              <a:tr h="15937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年月</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場所</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備考</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45589">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茨木市</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・魚講習会</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沿岸以外</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145589">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p>
                  </a:txBody>
                  <a:tcPr marL="36000" marR="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豊中市</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岬町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・魚講習会</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沿岸以外</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沿岸</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291180">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p>
                  </a:txBody>
                  <a:tcPr marL="36000" marR="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・魚講習会</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沿岸以外</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191178">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1.10</a:t>
                      </a:r>
                    </a:p>
                  </a:txBody>
                  <a:tcPr marL="36000" marR="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吹田市</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・魚講習会</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沿岸以外</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533928467"/>
                  </a:ext>
                </a:extLst>
              </a:tr>
              <a:tr h="191178">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1.11</a:t>
                      </a:r>
                    </a:p>
                  </a:txBody>
                  <a:tcPr marL="36000" marR="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熊取町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・魚講習会</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沿岸以外</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029160255"/>
                  </a:ext>
                </a:extLst>
              </a:tr>
              <a:tr h="191178">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1.12</a:t>
                      </a:r>
                    </a:p>
                  </a:txBody>
                  <a:tcPr marL="36000" marR="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守口市</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・魚講習会</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沿岸以外</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885985281"/>
                  </a:ext>
                </a:extLst>
              </a:tr>
              <a:tr h="191178">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p>
                  </a:txBody>
                  <a:tcPr marL="36000" marR="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和泉市</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・魚講習会</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沿岸以外</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967104169"/>
                  </a:ext>
                </a:extLst>
              </a:tr>
              <a:tr h="191178">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a:t>
                      </a:r>
                    </a:p>
                  </a:txBody>
                  <a:tcPr marL="36000" marR="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大阪市</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・シーフードショー大阪</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沿岸以外</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256083">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沿岸以外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just"/>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36" name="テキスト ボックス 35"/>
          <p:cNvSpPr txBox="1"/>
          <p:nvPr/>
        </p:nvSpPr>
        <p:spPr>
          <a:xfrm>
            <a:off x="505051" y="4621766"/>
            <a:ext cx="1627805" cy="230832"/>
          </a:xfrm>
          <a:prstGeom prst="rect">
            <a:avLst/>
          </a:prstGeom>
          <a:noFill/>
        </p:spPr>
        <p:txBody>
          <a:bodyPr wrap="square" rtlCol="0">
            <a:spAutoFit/>
          </a:bodyPr>
          <a:lstStyle/>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■出前授業（魚講習会）</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3490667" y="1314639"/>
            <a:ext cx="3168000" cy="576000"/>
          </a:xfrm>
          <a:prstGeom prst="foldedCorner">
            <a:avLst/>
          </a:prstGeom>
          <a:solidFill>
            <a:srgbClr val="FFFF66"/>
          </a:solidFill>
          <a:ln w="6350">
            <a:solidFill>
              <a:schemeClr val="tx1"/>
            </a:solidFill>
            <a:prstDash val="solid"/>
          </a:ln>
        </p:spPr>
        <p:txBody>
          <a:bodyPr wrap="square" lIns="36000" tIns="36000" bIns="36000" rtlCol="0">
            <a:no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数値</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沿岸以外での魅力キャンペーン回数</a:t>
            </a: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回</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H31</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回）</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980728" y="5091839"/>
            <a:ext cx="3363421" cy="261610"/>
          </a:xfrm>
          <a:prstGeom prst="rect">
            <a:avLst/>
          </a:prstGeom>
          <a:noFill/>
        </p:spPr>
        <p:txBody>
          <a:bodyPr wrap="none" rtlCol="0">
            <a:spAutoFit/>
          </a:bodyPr>
          <a:lstStyle/>
          <a:p>
            <a:r>
              <a:rPr lang="ja-JP" altLang="en-US" sz="1100" b="1" dirty="0" smtClean="0"/>
              <a:t>◎漁業者の所得向上に資する新たな流通構造の検討</a:t>
            </a:r>
            <a:endParaRPr lang="ja-JP" altLang="en-US" sz="1100" b="1" dirty="0"/>
          </a:p>
        </p:txBody>
      </p:sp>
      <p:cxnSp>
        <p:nvCxnSpPr>
          <p:cNvPr id="44" name="直線コネクタ 43"/>
          <p:cNvCxnSpPr/>
          <p:nvPr/>
        </p:nvCxnSpPr>
        <p:spPr>
          <a:xfrm>
            <a:off x="3420000" y="5423608"/>
            <a:ext cx="0" cy="280831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4" name="図 3"/>
          <p:cNvPicPr>
            <a:picLocks noChangeAspect="1"/>
          </p:cNvPicPr>
          <p:nvPr/>
        </p:nvPicPr>
        <p:blipFill>
          <a:blip r:embed="rId2"/>
          <a:stretch>
            <a:fillRect/>
          </a:stretch>
        </p:blipFill>
        <p:spPr>
          <a:xfrm>
            <a:off x="668142" y="2988952"/>
            <a:ext cx="2143125" cy="1609725"/>
          </a:xfrm>
          <a:prstGeom prst="rect">
            <a:avLst/>
          </a:prstGeom>
        </p:spPr>
      </p:pic>
      <p:sp>
        <p:nvSpPr>
          <p:cNvPr id="21" name="テキスト ボックス 20"/>
          <p:cNvSpPr txBox="1"/>
          <p:nvPr/>
        </p:nvSpPr>
        <p:spPr>
          <a:xfrm>
            <a:off x="331416" y="5514566"/>
            <a:ext cx="2952000" cy="1169551"/>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・水産施策の改革を踏まえた大阪産魚介類の流通の効率化、</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ICT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等の活用、品質・衛生管理の強化、国内外の需要への対応について、漁業者の所得向上と大阪産魚介類の競争力の強化に向け、漁業者団体が行う産地市場の統合や輸出拡大に向けた取組みを支援する。</a:t>
            </a:r>
            <a:endParaRPr lang="en-US" altLang="ja-JP" sz="1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3490667" y="5514565"/>
            <a:ext cx="3168000" cy="400110"/>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・今後、漁業者団体等と新しい流通構造の検討を行う。</a:t>
            </a:r>
            <a:endParaRPr lang="en-US" altLang="ja-JP" sz="10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pic>
        <p:nvPicPr>
          <p:cNvPr id="18" name="図 17" descr="産地市場におけるセリ風景の写真です。" title="産地市場におけるセリ風景の写真"/>
          <p:cNvPicPr/>
          <p:nvPr/>
        </p:nvPicPr>
        <p:blipFill>
          <a:blip r:embed="rId3" cstate="print">
            <a:extLst>
              <a:ext uri="{28A0092B-C50C-407E-A947-70E740481C1C}">
                <a14:useLocalDpi xmlns:a14="http://schemas.microsoft.com/office/drawing/2010/main"/>
              </a:ext>
            </a:extLst>
          </a:blip>
          <a:stretch>
            <a:fillRect/>
          </a:stretch>
        </p:blipFill>
        <p:spPr>
          <a:xfrm>
            <a:off x="3789040" y="6055283"/>
            <a:ext cx="1618615" cy="1214120"/>
          </a:xfrm>
          <a:prstGeom prst="rect">
            <a:avLst/>
          </a:prstGeom>
        </p:spPr>
      </p:pic>
      <p:sp>
        <p:nvSpPr>
          <p:cNvPr id="20" name="テキスト ボックス 2" descr="大阪産魚類の干物の写真のタイトルです。" title="大阪産魚類の干物"/>
          <p:cNvSpPr txBox="1">
            <a:spLocks noChangeArrowheads="1"/>
          </p:cNvSpPr>
          <p:nvPr/>
        </p:nvSpPr>
        <p:spPr bwMode="auto">
          <a:xfrm>
            <a:off x="3789040" y="7347469"/>
            <a:ext cx="1638300" cy="321310"/>
          </a:xfrm>
          <a:prstGeom prst="rect">
            <a:avLst/>
          </a:prstGeom>
          <a:noFill/>
          <a:ln w="9525">
            <a:noFill/>
            <a:miter lim="800000"/>
            <a:headEnd/>
            <a:tailEnd/>
          </a:ln>
        </p:spPr>
        <p:txBody>
          <a:bodyPr rot="0" vert="horz" wrap="square" lIns="91440" tIns="45720" rIns="91440" bIns="45720" anchor="t" anchorCtr="0">
            <a:noAutofit/>
          </a:bodyPr>
          <a:lstStyle/>
          <a:p>
            <a:pPr algn="ctr">
              <a:lnSpc>
                <a:spcPts val="1300"/>
              </a:lnSpc>
              <a:spcAft>
                <a:spcPts val="0"/>
              </a:spcAft>
            </a:pPr>
            <a:r>
              <a:rPr lang="ja-JP" sz="800" kern="100">
                <a:effectLst/>
                <a:latin typeface="Century" panose="02040604050505020304" pitchFamily="18" charset="0"/>
                <a:ea typeface="ＭＳ Ｐゴシック" panose="020B0600070205080204" pitchFamily="50" charset="-128"/>
                <a:cs typeface="Times New Roman" panose="02020603050405020304" pitchFamily="18" charset="0"/>
              </a:rPr>
              <a:t>産地市場におけるセリ風景</a:t>
            </a:r>
            <a:endParaRPr lang="ja-JP" sz="1050" kern="100">
              <a:effectLst/>
              <a:latin typeface="Century" panose="02040604050505020304" pitchFamily="18" charset="0"/>
              <a:ea typeface="ＭＳ 明朝" panose="02020609040205080304" pitchFamily="17" charset="-128"/>
              <a:cs typeface="Times New Roman" panose="02020603050405020304" pitchFamily="18" charset="0"/>
            </a:endParaRPr>
          </a:p>
        </p:txBody>
      </p:sp>
    </p:spTree>
    <p:extLst>
      <p:ext uri="{BB962C8B-B14F-4D97-AF65-F5344CB8AC3E}">
        <p14:creationId xmlns:p14="http://schemas.microsoft.com/office/powerpoint/2010/main" val="254923062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テキスト ボックス 20"/>
          <p:cNvSpPr txBox="1"/>
          <p:nvPr/>
        </p:nvSpPr>
        <p:spPr>
          <a:xfrm>
            <a:off x="0" y="0"/>
            <a:ext cx="6858000" cy="215444"/>
          </a:xfrm>
          <a:prstGeom prst="rect">
            <a:avLst/>
          </a:prstGeom>
          <a:noFill/>
        </p:spPr>
        <p:txBody>
          <a:bodyPr wrap="square" rtlCol="0">
            <a:spAutoFit/>
          </a:bodyPr>
          <a:lstStyle/>
          <a:p>
            <a:pPr algn="r"/>
            <a:r>
              <a:rPr kumimoji="1"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取組方向④　新鮮な魚介類を届ける</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0" y="9629001"/>
            <a:ext cx="6858000" cy="276999"/>
          </a:xfrm>
          <a:prstGeom prst="rect">
            <a:avLst/>
          </a:prstGeom>
          <a:noFill/>
        </p:spPr>
        <p:txBody>
          <a:bodyPr wrap="square" rtlCol="0">
            <a:spAutoFit/>
          </a:bodyPr>
          <a:lstStyle/>
          <a:p>
            <a:pPr algn="ctr"/>
            <a:r>
              <a:rPr kumimoji="1" lang="en-US" altLang="ja-JP" sz="1200" dirty="0" smtClean="0"/>
              <a:t>18</a:t>
            </a:r>
            <a:endParaRPr kumimoji="1" lang="ja-JP" altLang="en-US" sz="1200" dirty="0"/>
          </a:p>
        </p:txBody>
      </p:sp>
      <p:cxnSp>
        <p:nvCxnSpPr>
          <p:cNvPr id="30" name="直線コネクタ 29"/>
          <p:cNvCxnSpPr/>
          <p:nvPr/>
        </p:nvCxnSpPr>
        <p:spPr>
          <a:xfrm>
            <a:off x="3439050" y="781264"/>
            <a:ext cx="0" cy="8712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 name="テキスト ボックス 2"/>
          <p:cNvSpPr txBox="1">
            <a:spLocks noChangeArrowheads="1"/>
          </p:cNvSpPr>
          <p:nvPr/>
        </p:nvSpPr>
        <p:spPr bwMode="auto">
          <a:xfrm>
            <a:off x="392420" y="333564"/>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23</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15" name="テキスト ボックス 14"/>
          <p:cNvSpPr txBox="1"/>
          <p:nvPr/>
        </p:nvSpPr>
        <p:spPr>
          <a:xfrm>
            <a:off x="1013148" y="383097"/>
            <a:ext cx="3211135" cy="261610"/>
          </a:xfrm>
          <a:prstGeom prst="rect">
            <a:avLst/>
          </a:prstGeom>
          <a:noFill/>
        </p:spPr>
        <p:txBody>
          <a:bodyPr wrap="none" rtlCol="0">
            <a:spAutoFit/>
          </a:bodyPr>
          <a:lstStyle/>
          <a:p>
            <a:r>
              <a:rPr lang="ja-JP" altLang="en-US" sz="1100" b="1" dirty="0" smtClean="0"/>
              <a:t>大消費地</a:t>
            </a:r>
            <a:r>
              <a:rPr lang="ja-JP" altLang="en-US" sz="1100" b="1" dirty="0"/>
              <a:t>店舗と漁港とをつなぐ“お魚の架け橋”づくり</a:t>
            </a:r>
          </a:p>
        </p:txBody>
      </p:sp>
      <p:sp>
        <p:nvSpPr>
          <p:cNvPr id="16" name="テキスト ボックス 15"/>
          <p:cNvSpPr txBox="1"/>
          <p:nvPr/>
        </p:nvSpPr>
        <p:spPr>
          <a:xfrm>
            <a:off x="392419" y="781264"/>
            <a:ext cx="2952000" cy="2246769"/>
          </a:xfrm>
          <a:prstGeom prst="rect">
            <a:avLst/>
          </a:prstGeom>
          <a:noFill/>
        </p:spPr>
        <p:txBody>
          <a:bodyPr wrap="square" rtlCol="0">
            <a:spAutoFit/>
          </a:bodyPr>
          <a:lstStyle/>
          <a:p>
            <a:pPr algn="just"/>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・沿岸域以外への大阪産魚介類</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取扱いの拡大について、府漁連や関係課と協力しながら</a:t>
            </a:r>
            <a:r>
              <a:rPr kumimoji="1" lang="en-US" altLang="ja-JP" sz="1000" dirty="0">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1000" dirty="0">
                <a:latin typeface="Meiryo UI" panose="020B0604030504040204" pitchFamily="50" charset="-128"/>
                <a:ea typeface="Meiryo UI" panose="020B0604030504040204" pitchFamily="50" charset="-128"/>
                <a:cs typeface="Meiryo UI" panose="020B0604030504040204" pitchFamily="50" charset="-128"/>
              </a:rPr>
              <a:t>を行っている。</a:t>
            </a:r>
            <a:endParaRPr kumimoji="1"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・府漁連では、鮮魚移動販売車を活用し、府内北摂地域等に対し大阪産水産加工品を中心に販売及び</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PR</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を</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行っている（府は</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PR</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支援を実施）。</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・令和２年度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、府のホームページ「</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大阪産</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もん</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エールサイト」を設置しコロナ</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禍の影響を受けた府内産農林水産物の応援購入や、感染症対策を行って営業する大阪産</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もん</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の飲食店に特化した情報発信を行った</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・また、ホテルや料理店、企業の社員食堂、スーパーで企画される大阪産</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もん</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フェアについて、情報提供や</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PR</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支援を</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行った。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7" name="テキスト ボックス 16"/>
          <p:cNvSpPr txBox="1"/>
          <p:nvPr/>
        </p:nvSpPr>
        <p:spPr>
          <a:xfrm>
            <a:off x="3461420" y="1548591"/>
            <a:ext cx="3384376" cy="384721"/>
          </a:xfrm>
          <a:prstGeom prst="rect">
            <a:avLst/>
          </a:prstGeom>
          <a:noFill/>
        </p:spPr>
        <p:txBody>
          <a:bodyPr wrap="square" rtlCol="0">
            <a:sp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■大阪産（もん）ロゴマーク登録件数（水産関係）</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8" name="テキスト ボックス 17"/>
          <p:cNvSpPr txBox="1"/>
          <p:nvPr/>
        </p:nvSpPr>
        <p:spPr>
          <a:xfrm>
            <a:off x="3523087" y="863867"/>
            <a:ext cx="3168000" cy="576000"/>
          </a:xfrm>
          <a:prstGeom prst="foldedCorner">
            <a:avLst/>
          </a:prstGeom>
          <a:solidFill>
            <a:srgbClr val="FFFF66"/>
          </a:solidFill>
          <a:ln w="6350">
            <a:solidFill>
              <a:schemeClr val="tx1"/>
            </a:solidFill>
            <a:prstDash val="solid"/>
          </a:ln>
        </p:spPr>
        <p:txBody>
          <a:bodyPr wrap="square" lIns="36000" tIns="36000" bIns="36000" rtlCol="0">
            <a:noAutofit/>
          </a:bodyPr>
          <a:lstStyle/>
          <a:p>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数値目標</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　大阪産（もん）ロゴマーク登録件数</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H30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88</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店→</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R6</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130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店）</a:t>
            </a:r>
          </a:p>
        </p:txBody>
      </p:sp>
      <p:graphicFrame>
        <p:nvGraphicFramePr>
          <p:cNvPr id="19" name="表 18"/>
          <p:cNvGraphicFramePr>
            <a:graphicFrameLocks noGrp="1"/>
          </p:cNvGraphicFramePr>
          <p:nvPr>
            <p:extLst>
              <p:ext uri="{D42A27DB-BD31-4B8C-83A1-F6EECF244321}">
                <p14:modId xmlns:p14="http://schemas.microsoft.com/office/powerpoint/2010/main" val="4246891154"/>
              </p:ext>
            </p:extLst>
          </p:nvPr>
        </p:nvGraphicFramePr>
        <p:xfrm>
          <a:off x="3605436" y="1943945"/>
          <a:ext cx="3131471" cy="287308"/>
        </p:xfrm>
        <a:graphic>
          <a:graphicData uri="http://schemas.openxmlformats.org/drawingml/2006/table">
            <a:tbl>
              <a:tblPr firstRow="1" bandRow="1">
                <a:tableStyleId>{3B4B98B0-60AC-42C2-AFA5-B58CD77FA1E5}</a:tableStyleId>
              </a:tblPr>
              <a:tblGrid>
                <a:gridCol w="434015">
                  <a:extLst>
                    <a:ext uri="{9D8B030D-6E8A-4147-A177-3AD203B41FA5}">
                      <a16:colId xmlns:a16="http://schemas.microsoft.com/office/drawing/2014/main" val="20000"/>
                    </a:ext>
                  </a:extLst>
                </a:gridCol>
                <a:gridCol w="384483">
                  <a:extLst>
                    <a:ext uri="{9D8B030D-6E8A-4147-A177-3AD203B41FA5}">
                      <a16:colId xmlns:a16="http://schemas.microsoft.com/office/drawing/2014/main" val="20001"/>
                    </a:ext>
                  </a:extLst>
                </a:gridCol>
                <a:gridCol w="384483">
                  <a:extLst>
                    <a:ext uri="{9D8B030D-6E8A-4147-A177-3AD203B41FA5}">
                      <a16:colId xmlns:a16="http://schemas.microsoft.com/office/drawing/2014/main" val="20002"/>
                    </a:ext>
                  </a:extLst>
                </a:gridCol>
                <a:gridCol w="384483">
                  <a:extLst>
                    <a:ext uri="{9D8B030D-6E8A-4147-A177-3AD203B41FA5}">
                      <a16:colId xmlns:a16="http://schemas.microsoft.com/office/drawing/2014/main" val="20003"/>
                    </a:ext>
                  </a:extLst>
                </a:gridCol>
                <a:gridCol w="384483">
                  <a:extLst>
                    <a:ext uri="{9D8B030D-6E8A-4147-A177-3AD203B41FA5}">
                      <a16:colId xmlns:a16="http://schemas.microsoft.com/office/drawing/2014/main" val="20004"/>
                    </a:ext>
                  </a:extLst>
                </a:gridCol>
                <a:gridCol w="386508">
                  <a:extLst>
                    <a:ext uri="{9D8B030D-6E8A-4147-A177-3AD203B41FA5}">
                      <a16:colId xmlns:a16="http://schemas.microsoft.com/office/drawing/2014/main" val="3353989710"/>
                    </a:ext>
                  </a:extLst>
                </a:gridCol>
                <a:gridCol w="386508">
                  <a:extLst>
                    <a:ext uri="{9D8B030D-6E8A-4147-A177-3AD203B41FA5}">
                      <a16:colId xmlns:a16="http://schemas.microsoft.com/office/drawing/2014/main" val="3911856341"/>
                    </a:ext>
                  </a:extLst>
                </a:gridCol>
                <a:gridCol w="386508">
                  <a:extLst>
                    <a:ext uri="{9D8B030D-6E8A-4147-A177-3AD203B41FA5}">
                      <a16:colId xmlns:a16="http://schemas.microsoft.com/office/drawing/2014/main" val="20005"/>
                    </a:ext>
                  </a:extLst>
                </a:gridCol>
              </a:tblGrid>
              <a:tr h="150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R1</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件数</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37</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37</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57</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88</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93</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96</a:t>
                      </a:r>
                    </a:p>
                  </a:txBody>
                  <a:tcPr marL="36000" marR="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20" name="テキスト ボックス 19"/>
          <p:cNvSpPr txBox="1"/>
          <p:nvPr/>
        </p:nvSpPr>
        <p:spPr>
          <a:xfrm>
            <a:off x="3461420" y="2352077"/>
            <a:ext cx="3384376" cy="230832"/>
          </a:xfrm>
          <a:prstGeom prst="rect">
            <a:avLst/>
          </a:prstGeom>
          <a:noFill/>
        </p:spPr>
        <p:txBody>
          <a:bodyPr wrap="square" rtlCol="0">
            <a:spAutoFit/>
          </a:bodyPr>
          <a:lstStyle/>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■消費地への働きかけ（令和２年度）</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3" name="表 22"/>
          <p:cNvGraphicFramePr>
            <a:graphicFrameLocks noGrp="1"/>
          </p:cNvGraphicFramePr>
          <p:nvPr>
            <p:extLst/>
          </p:nvPr>
        </p:nvGraphicFramePr>
        <p:xfrm>
          <a:off x="3640560" y="2587192"/>
          <a:ext cx="3096344" cy="1384588"/>
        </p:xfrm>
        <a:graphic>
          <a:graphicData uri="http://schemas.openxmlformats.org/drawingml/2006/table">
            <a:tbl>
              <a:tblPr firstRow="1" bandRow="1">
                <a:tableStyleId>{3B4B98B0-60AC-42C2-AFA5-B58CD77FA1E5}</a:tableStyleId>
              </a:tblPr>
              <a:tblGrid>
                <a:gridCol w="364504">
                  <a:extLst>
                    <a:ext uri="{9D8B030D-6E8A-4147-A177-3AD203B41FA5}">
                      <a16:colId xmlns:a16="http://schemas.microsoft.com/office/drawing/2014/main" val="20000"/>
                    </a:ext>
                  </a:extLst>
                </a:gridCol>
                <a:gridCol w="608484">
                  <a:extLst>
                    <a:ext uri="{9D8B030D-6E8A-4147-A177-3AD203B41FA5}">
                      <a16:colId xmlns:a16="http://schemas.microsoft.com/office/drawing/2014/main" val="20001"/>
                    </a:ext>
                  </a:extLst>
                </a:gridCol>
                <a:gridCol w="2123356">
                  <a:extLst>
                    <a:ext uri="{9D8B030D-6E8A-4147-A177-3AD203B41FA5}">
                      <a16:colId xmlns:a16="http://schemas.microsoft.com/office/drawing/2014/main" val="20002"/>
                    </a:ext>
                  </a:extLst>
                </a:gridCol>
              </a:tblGrid>
              <a:tr h="150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主体</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出展</a:t>
                      </a: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rowSpan="5">
                  <a:txBody>
                    <a:bodyPr/>
                    <a:lstStyle/>
                    <a:p>
                      <a:pPr algn="ct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R2</a:t>
                      </a:r>
                    </a:p>
                  </a:txBody>
                  <a:tcPr marL="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54000" algn="just"/>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・移動販売車による水産加工品の</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PR</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及び販売（府内</a:t>
                      </a:r>
                      <a:r>
                        <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JA</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農産物直売所）</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0">
                <a:tc vMerge="1">
                  <a:txBody>
                    <a:bodyPr/>
                    <a:lstStyle/>
                    <a:p>
                      <a:endParaRPr kumimoji="1" lang="ja-JP" altLang="en-US"/>
                    </a:p>
                  </a:txBody>
                  <a:tcPr/>
                </a:tc>
                <a:tc>
                  <a:txBody>
                    <a:bodyPr/>
                    <a:lstStyle/>
                    <a:p>
                      <a:pPr marL="0" indent="0"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府漁連</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ほか</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lvl="0" indent="-54000" algn="just"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・第</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a:t>
                      </a:r>
                      <a:r>
                        <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シーフードショー大阪へのブース出展（大阪市）</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4025311955"/>
                  </a:ext>
                </a:extLst>
              </a:tr>
              <a:tr h="0">
                <a:tc vMerge="1">
                  <a:txBody>
                    <a:bodyPr/>
                    <a:lstStyle/>
                    <a:p>
                      <a:endParaRPr kumimoji="1" lang="ja-JP" altLang="en-US"/>
                    </a:p>
                  </a:txBody>
                  <a:tcPr/>
                </a:tc>
                <a:tc>
                  <a:txBody>
                    <a:bodyPr/>
                    <a:lstStyle/>
                    <a:p>
                      <a:pPr marL="0" indent="0"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ホテル・</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料理店</a:t>
                      </a:r>
                    </a:p>
                  </a:txBody>
                  <a:tcPr marL="36000" marR="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lvl="0" indent="-54000" algn="just"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・リーベルホテル アット ユニバーサル・スタジオ・ジャパン</a:t>
                      </a:r>
                    </a:p>
                    <a:p>
                      <a:pPr marL="85725" marR="0" lvl="0" indent="-54000" algn="just"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・ホテルプラザオーサカ</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470812205"/>
                  </a:ext>
                </a:extLst>
              </a:tr>
              <a:tr h="0">
                <a:tc vMerge="1">
                  <a:txBody>
                    <a:bodyPr/>
                    <a:lstStyle/>
                    <a:p>
                      <a:endParaRPr kumimoji="1" lang="ja-JP" altLang="en-US"/>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社員食堂</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lvl="0" indent="-54000" algn="just"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・日本生命保険相互会社</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616937592"/>
                  </a:ext>
                </a:extLst>
              </a:tr>
              <a:tr h="0">
                <a:tc vMerge="1">
                  <a:txBody>
                    <a:bodyPr/>
                    <a:lstStyle/>
                    <a:p>
                      <a:pPr algn="ct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スーパー</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lvl="0" indent="-54000" algn="just"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・コープこうべ</a:t>
                      </a:r>
                      <a:endParaRPr kumimoji="1" lang="en-US" altLang="ja-JP"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53991903"/>
                  </a:ext>
                </a:extLst>
              </a:tr>
            </a:tbl>
          </a:graphicData>
        </a:graphic>
      </p:graphicFrame>
      <p:sp>
        <p:nvSpPr>
          <p:cNvPr id="24" name="テキスト ボックス 23"/>
          <p:cNvSpPr txBox="1"/>
          <p:nvPr/>
        </p:nvSpPr>
        <p:spPr>
          <a:xfrm>
            <a:off x="3493017" y="4281205"/>
            <a:ext cx="2707839" cy="230832"/>
          </a:xfrm>
          <a:prstGeom prst="rect">
            <a:avLst/>
          </a:prstGeom>
          <a:noFill/>
        </p:spPr>
        <p:txBody>
          <a:bodyPr wrap="square" rtlCol="0">
            <a:spAutoFit/>
          </a:bodyPr>
          <a:lstStyle/>
          <a:p>
            <a:pPr marL="85725" indent="-63500"/>
            <a:r>
              <a:rPr lang="ja-JP" altLang="en-US" sz="900" b="1" dirty="0">
                <a:latin typeface="Meiryo UI" panose="020B0604030504040204" pitchFamily="50" charset="-128"/>
                <a:ea typeface="Meiryo UI" panose="020B0604030504040204" pitchFamily="50" charset="-128"/>
                <a:cs typeface="Meiryo UI" panose="020B0604030504040204" pitchFamily="50" charset="-128"/>
              </a:rPr>
              <a:t>■日本生命保険相互会社の社員食堂</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3191" y="4530289"/>
            <a:ext cx="1953376" cy="1302250"/>
          </a:xfrm>
          <a:prstGeom prst="rect">
            <a:avLst/>
          </a:prstGeom>
        </p:spPr>
      </p:pic>
      <p:cxnSp>
        <p:nvCxnSpPr>
          <p:cNvPr id="5" name="直線矢印コネクタ 4"/>
          <p:cNvCxnSpPr/>
          <p:nvPr/>
        </p:nvCxnSpPr>
        <p:spPr>
          <a:xfrm>
            <a:off x="4545433" y="5480436"/>
            <a:ext cx="659212" cy="967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65343" y="4530289"/>
            <a:ext cx="900943" cy="1302250"/>
          </a:xfrm>
          <a:prstGeom prst="rect">
            <a:avLst/>
          </a:prstGeom>
          <a:ln w="3175">
            <a:solidFill>
              <a:schemeClr val="bg1">
                <a:lumMod val="50000"/>
              </a:schemeClr>
            </a:solidFill>
          </a:ln>
        </p:spPr>
      </p:pic>
      <p:pic>
        <p:nvPicPr>
          <p:cNvPr id="7" name="図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20688" y="3331769"/>
            <a:ext cx="2628000" cy="960634"/>
          </a:xfrm>
          <a:prstGeom prst="rect">
            <a:avLst/>
          </a:prstGeom>
          <a:ln w="3175">
            <a:solidFill>
              <a:schemeClr val="bg1">
                <a:lumMod val="50000"/>
              </a:schemeClr>
            </a:solidFill>
          </a:ln>
        </p:spPr>
      </p:pic>
      <p:pic>
        <p:nvPicPr>
          <p:cNvPr id="8" name="図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7287" y="5268007"/>
            <a:ext cx="2628000" cy="1752617"/>
          </a:xfrm>
          <a:prstGeom prst="rect">
            <a:avLst/>
          </a:prstGeom>
        </p:spPr>
      </p:pic>
      <p:pic>
        <p:nvPicPr>
          <p:cNvPr id="9" name="図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118" y="7446106"/>
            <a:ext cx="2628000" cy="1752000"/>
          </a:xfrm>
          <a:prstGeom prst="rect">
            <a:avLst/>
          </a:prstGeom>
        </p:spPr>
      </p:pic>
      <p:sp>
        <p:nvSpPr>
          <p:cNvPr id="27" name="テキスト ボックス 26"/>
          <p:cNvSpPr txBox="1"/>
          <p:nvPr/>
        </p:nvSpPr>
        <p:spPr>
          <a:xfrm>
            <a:off x="515436" y="3071819"/>
            <a:ext cx="2814722" cy="230832"/>
          </a:xfrm>
          <a:prstGeom prst="rect">
            <a:avLst/>
          </a:prstGeom>
          <a:noFill/>
        </p:spPr>
        <p:txBody>
          <a:bodyPr wrap="square" rtlCol="0">
            <a:spAutoFit/>
          </a:bodyPr>
          <a:lstStyle/>
          <a:p>
            <a:pPr marL="85725" indent="-63500"/>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■大阪産</a:t>
            </a:r>
            <a:r>
              <a:rPr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もん</a:t>
            </a:r>
            <a:r>
              <a:rPr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エールサイト１（農林漁業者情報）</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647809" y="6783659"/>
            <a:ext cx="2985825" cy="2239007"/>
          </a:xfrm>
          <a:prstGeom prst="rect">
            <a:avLst/>
          </a:prstGeom>
        </p:spPr>
      </p:pic>
      <p:sp>
        <p:nvSpPr>
          <p:cNvPr id="26" name="テキスト ボックス 25"/>
          <p:cNvSpPr txBox="1"/>
          <p:nvPr/>
        </p:nvSpPr>
        <p:spPr>
          <a:xfrm>
            <a:off x="568288" y="4310655"/>
            <a:ext cx="2704377" cy="430887"/>
          </a:xfrm>
          <a:prstGeom prst="rect">
            <a:avLst/>
          </a:prstGeom>
          <a:noFill/>
        </p:spPr>
        <p:txBody>
          <a:bodyPr wrap="square" rtlCol="0">
            <a:spAutoFit/>
          </a:bodyPr>
          <a:lstStyle/>
          <a:p>
            <a:pPr marL="268288" indent="-241200"/>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HP</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：大阪産（もん）エールサイト１：新型コロナウイルス感染拡大の影響を受けている大阪府の農林漁業者</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情報</a:t>
            </a:r>
            <a:r>
              <a:rPr lang="en-US" altLang="ja-JP" sz="600" dirty="0" smtClean="0">
                <a:latin typeface="Meiryo UI" panose="020B0604030504040204" pitchFamily="50" charset="-128"/>
                <a:ea typeface="Meiryo UI" panose="020B0604030504040204" pitchFamily="50" charset="-128"/>
                <a:cs typeface="Meiryo UI" panose="020B0604030504040204" pitchFamily="50" charset="-128"/>
              </a:rPr>
              <a:t>http</a:t>
            </a:r>
            <a:r>
              <a:rPr lang="en-US" altLang="ja-JP" sz="600" dirty="0">
                <a:latin typeface="Meiryo UI" panose="020B0604030504040204" pitchFamily="50" charset="-128"/>
                <a:ea typeface="Meiryo UI" panose="020B0604030504040204" pitchFamily="50" charset="-128"/>
                <a:cs typeface="Meiryo UI" panose="020B0604030504040204" pitchFamily="50" charset="-128"/>
              </a:rPr>
              <a:t>://www.pref.osaka.lg.jp/ryutai/osaka_mon/yell01.html</a:t>
            </a:r>
          </a:p>
        </p:txBody>
      </p:sp>
      <p:sp>
        <p:nvSpPr>
          <p:cNvPr id="28" name="テキスト ボックス 27"/>
          <p:cNvSpPr txBox="1"/>
          <p:nvPr/>
        </p:nvSpPr>
        <p:spPr>
          <a:xfrm>
            <a:off x="515436" y="5029817"/>
            <a:ext cx="2814722" cy="230832"/>
          </a:xfrm>
          <a:prstGeom prst="rect">
            <a:avLst/>
          </a:prstGeom>
          <a:noFill/>
        </p:spPr>
        <p:txBody>
          <a:bodyPr wrap="square" rtlCol="0">
            <a:spAutoFit/>
          </a:bodyPr>
          <a:lstStyle/>
          <a:p>
            <a:pPr marL="85725" indent="-63500"/>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■ホテルや飲食店での大阪産魚介類の活用促進、</a:t>
            </a:r>
            <a:r>
              <a:rPr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PR</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9" name="テキスト ボックス 28"/>
          <p:cNvSpPr txBox="1"/>
          <p:nvPr/>
        </p:nvSpPr>
        <p:spPr>
          <a:xfrm>
            <a:off x="559565" y="6976020"/>
            <a:ext cx="2879485" cy="400110"/>
          </a:xfrm>
          <a:prstGeom prst="rect">
            <a:avLst/>
          </a:prstGeom>
          <a:noFill/>
        </p:spPr>
        <p:txBody>
          <a:bodyPr wrap="square" rtlCol="0">
            <a:spAutoFit/>
          </a:bodyPr>
          <a:lstStyle/>
          <a:p>
            <a:pPr marL="268288" indent="-241200"/>
            <a:r>
              <a:rPr lang="ja-JP" altLang="en-US" sz="1000" dirty="0">
                <a:latin typeface="Meiryo UI" panose="020B0604030504040204" pitchFamily="50" charset="-128"/>
                <a:ea typeface="Meiryo UI" panose="020B0604030504040204" pitchFamily="50" charset="-128"/>
                <a:cs typeface="Meiryo UI" panose="020B0604030504040204" pitchFamily="50" charset="-128"/>
              </a:rPr>
              <a:t>リーベルホテル アット ユニバーサル・スタジオ・</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ジャパン</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268288" indent="-241200"/>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（大阪府産スズキのアクアパッツァ</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,R2.10-11</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559565" y="9180034"/>
            <a:ext cx="2879485" cy="400110"/>
          </a:xfrm>
          <a:prstGeom prst="rect">
            <a:avLst/>
          </a:prstGeom>
          <a:noFill/>
        </p:spPr>
        <p:txBody>
          <a:bodyPr wrap="square" rtlCol="0">
            <a:spAutoFit/>
          </a:bodyPr>
          <a:lstStyle/>
          <a:p>
            <a:pPr marL="268288" indent="-241200"/>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ホテル プラザオーサカ　大阪産</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もん</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づくしコース</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268288" indent="-241200"/>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（コース内に泉州沖のマダイを使用</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,R3.1-2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月）</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3493017" y="6503971"/>
            <a:ext cx="2814722" cy="230832"/>
          </a:xfrm>
          <a:prstGeom prst="rect">
            <a:avLst/>
          </a:prstGeom>
          <a:noFill/>
        </p:spPr>
        <p:txBody>
          <a:bodyPr wrap="square" rtlCol="0">
            <a:spAutoFit/>
          </a:bodyPr>
          <a:lstStyle/>
          <a:p>
            <a:pPr marL="85725" indent="-63500"/>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■スーパーでの取扱いの促進</a:t>
            </a:r>
            <a:endParaRPr lang="en-US" altLang="ja-JP" sz="7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3556401" y="9000346"/>
            <a:ext cx="3455549" cy="553998"/>
          </a:xfrm>
          <a:prstGeom prst="rect">
            <a:avLst/>
          </a:prstGeom>
          <a:noFill/>
        </p:spPr>
        <p:txBody>
          <a:bodyPr wrap="square" rtlCol="0">
            <a:spAutoFit/>
          </a:bodyPr>
          <a:lstStyle/>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コープこうべ（箕面市・豊中市・茨木市の店舗）での大阪産</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もん</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フェア</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（たい、すずき、</a:t>
            </a:r>
            <a:r>
              <a:rPr lang="ja-JP" altLang="en-US" sz="1000" dirty="0" err="1" smtClean="0">
                <a:latin typeface="Meiryo UI" panose="020B0604030504040204" pitchFamily="50" charset="-128"/>
                <a:ea typeface="Meiryo UI" panose="020B0604030504040204" pitchFamily="50" charset="-128"/>
                <a:cs typeface="Meiryo UI" panose="020B0604030504040204" pitchFamily="50" charset="-128"/>
              </a:rPr>
              <a:t>ちぬ</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等を販売</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,R2.11</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月と</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R3.1</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月に各</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日）</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3583305" y="5850791"/>
            <a:ext cx="3153599" cy="553998"/>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cs typeface="Meiryo UI" panose="020B0604030504040204" pitchFamily="50" charset="-128"/>
              </a:rPr>
              <a:t>日本生命保険相互会社の社員</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食堂</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釜揚げしらす丼</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・サワラの</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幽庵焼き・泉だこと胡瓜の酢の物</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 R2.6</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と</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月</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各</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000" smtClean="0">
                <a:latin typeface="Meiryo UI" panose="020B0604030504040204" pitchFamily="50" charset="-128"/>
                <a:ea typeface="Meiryo UI" panose="020B0604030504040204" pitchFamily="50" charset="-128"/>
                <a:cs typeface="Meiryo UI" panose="020B0604030504040204" pitchFamily="50" charset="-128"/>
              </a:rPr>
              <a:t>日ずつ）</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40347737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テキスト ボックス 2"/>
          <p:cNvSpPr txBox="1">
            <a:spLocks noChangeArrowheads="1"/>
          </p:cNvSpPr>
          <p:nvPr/>
        </p:nvSpPr>
        <p:spPr bwMode="auto">
          <a:xfrm>
            <a:off x="424032" y="2657457"/>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25</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0" y="0"/>
            <a:ext cx="6858000" cy="215444"/>
          </a:xfrm>
          <a:prstGeom prst="rect">
            <a:avLst/>
          </a:prstGeom>
          <a:noFill/>
        </p:spPr>
        <p:txBody>
          <a:bodyPr wrap="square"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方向⑤</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海や川の魅力を届ける</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0" y="9629001"/>
            <a:ext cx="6858000" cy="276999"/>
          </a:xfrm>
          <a:prstGeom prst="rect">
            <a:avLst/>
          </a:prstGeom>
          <a:noFill/>
        </p:spPr>
        <p:txBody>
          <a:bodyPr wrap="square" rtlCol="0">
            <a:spAutoFit/>
          </a:bodyPr>
          <a:lstStyle/>
          <a:p>
            <a:pPr algn="ctr"/>
            <a:r>
              <a:rPr kumimoji="1" lang="en-US" altLang="ja-JP" sz="1200" dirty="0" smtClean="0"/>
              <a:t>19</a:t>
            </a:r>
            <a:endParaRPr kumimoji="1" lang="ja-JP" altLang="en-US" sz="1200" dirty="0"/>
          </a:p>
        </p:txBody>
      </p:sp>
      <p:sp>
        <p:nvSpPr>
          <p:cNvPr id="30" name="テキスト ボックス 2"/>
          <p:cNvSpPr txBox="1">
            <a:spLocks noChangeArrowheads="1"/>
          </p:cNvSpPr>
          <p:nvPr/>
        </p:nvSpPr>
        <p:spPr bwMode="auto">
          <a:xfrm>
            <a:off x="360000" y="836359"/>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24</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980728" y="885892"/>
            <a:ext cx="4554452" cy="261610"/>
          </a:xfrm>
          <a:prstGeom prst="rect">
            <a:avLst/>
          </a:prstGeom>
          <a:noFill/>
        </p:spPr>
        <p:txBody>
          <a:bodyPr wrap="none" rtlCol="0">
            <a:spAutoFit/>
          </a:bodyPr>
          <a:lstStyle/>
          <a:p>
            <a:r>
              <a:rPr lang="ja-JP" altLang="en-US" sz="1100" b="1" dirty="0" smtClean="0"/>
              <a:t> </a:t>
            </a:r>
            <a:r>
              <a:rPr lang="en-US" altLang="ja-JP" sz="1100" b="1" dirty="0" smtClean="0"/>
              <a:t>｢</a:t>
            </a:r>
            <a:r>
              <a:rPr lang="ja-JP" altLang="en-US" sz="1100" b="1" dirty="0" smtClean="0"/>
              <a:t>魚庭（なにわ）の海づくり大会</a:t>
            </a:r>
            <a:r>
              <a:rPr lang="en-US" altLang="ja-JP" sz="1100" b="1" dirty="0" smtClean="0"/>
              <a:t>｣</a:t>
            </a:r>
            <a:r>
              <a:rPr lang="ja-JP" altLang="en-US" sz="1100" b="1" dirty="0" smtClean="0"/>
              <a:t>などイベントを活用した大阪漁業の発信</a:t>
            </a:r>
            <a:endParaRPr lang="ja-JP" altLang="en-US" sz="1100" b="1" dirty="0"/>
          </a:p>
        </p:txBody>
      </p:sp>
      <p:sp>
        <p:nvSpPr>
          <p:cNvPr id="33" name="テキスト ボックス 32"/>
          <p:cNvSpPr txBox="1"/>
          <p:nvPr/>
        </p:nvSpPr>
        <p:spPr>
          <a:xfrm>
            <a:off x="359999" y="1284059"/>
            <a:ext cx="2952000" cy="861774"/>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14</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年から魚庭の海づくり実行</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委員会（大阪府</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・府漁連</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・環農水研）が主催となり、</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大阪湾の環境及び漁業への理解を</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深めることを目的とした「魚庭の海づくり大会」</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を実施している。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7" name="直線コネクタ 36"/>
          <p:cNvCxnSpPr/>
          <p:nvPr/>
        </p:nvCxnSpPr>
        <p:spPr>
          <a:xfrm>
            <a:off x="3420000" y="1352760"/>
            <a:ext cx="0" cy="1224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38" name="テキスト ボックス 37"/>
          <p:cNvSpPr txBox="1"/>
          <p:nvPr/>
        </p:nvSpPr>
        <p:spPr>
          <a:xfrm>
            <a:off x="3429000" y="1284059"/>
            <a:ext cx="3384376" cy="830997"/>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9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魚庭の海づくり大会</a:t>
            </a:r>
            <a:r>
              <a:rPr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開催実績（令和２年度）</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令和２年度は、新型コロナウイルスの影響で開催中止。</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80975" indent="-180975"/>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0" y="360000"/>
            <a:ext cx="6858000" cy="307777"/>
          </a:xfrm>
          <a:prstGeom prst="rect">
            <a:avLst/>
          </a:prstGeom>
          <a:noFill/>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取組方向⑤　海や川の魅力を届ける </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1044760" y="2706990"/>
            <a:ext cx="2528256" cy="261610"/>
          </a:xfrm>
          <a:prstGeom prst="rect">
            <a:avLst/>
          </a:prstGeom>
          <a:noFill/>
        </p:spPr>
        <p:txBody>
          <a:bodyPr wrap="none" rtlCol="0">
            <a:spAutoFit/>
          </a:bodyPr>
          <a:lstStyle/>
          <a:p>
            <a:r>
              <a:rPr lang="ja-JP" altLang="en-US" sz="1100" b="1" dirty="0"/>
              <a:t>◎ </a:t>
            </a:r>
            <a:r>
              <a:rPr lang="en-US" altLang="ja-JP" sz="1100" b="1" dirty="0" smtClean="0"/>
              <a:t>｢</a:t>
            </a:r>
            <a:r>
              <a:rPr lang="ja-JP" altLang="en-US" sz="1100" b="1" dirty="0" smtClean="0"/>
              <a:t>はま</a:t>
            </a:r>
            <a:r>
              <a:rPr lang="en-US" altLang="ja-JP" sz="1100" b="1" dirty="0" smtClean="0"/>
              <a:t>｣</a:t>
            </a:r>
            <a:r>
              <a:rPr lang="ja-JP" altLang="en-US" sz="1100" b="1" dirty="0" smtClean="0"/>
              <a:t>と</a:t>
            </a:r>
            <a:r>
              <a:rPr lang="en-US" altLang="ja-JP" sz="1100" b="1" dirty="0" smtClean="0"/>
              <a:t>｢</a:t>
            </a:r>
            <a:r>
              <a:rPr lang="ja-JP" altLang="en-US" sz="1100" b="1" dirty="0" smtClean="0"/>
              <a:t>まち</a:t>
            </a:r>
            <a:r>
              <a:rPr lang="en-US" altLang="ja-JP" sz="1100" b="1" dirty="0" smtClean="0"/>
              <a:t>｣</a:t>
            </a:r>
            <a:r>
              <a:rPr lang="ja-JP" altLang="en-US" sz="1100" b="1" dirty="0" smtClean="0"/>
              <a:t>のふれあいの場の創出</a:t>
            </a:r>
            <a:endParaRPr lang="ja-JP" altLang="en-US" sz="1100" b="1" dirty="0"/>
          </a:p>
        </p:txBody>
      </p:sp>
      <p:sp>
        <p:nvSpPr>
          <p:cNvPr id="46" name="テキスト ボックス 45"/>
          <p:cNvSpPr txBox="1"/>
          <p:nvPr/>
        </p:nvSpPr>
        <p:spPr>
          <a:xfrm>
            <a:off x="424031" y="3108760"/>
            <a:ext cx="2952000" cy="2262158"/>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・漁協</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が運営する潮干狩り場、アユ及びマス釣り場の解禁日等の観光漁業や、青空市場・朝市の情報について、ホームページ等への掲載により</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PR</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を行った。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■大阪の海と川の幸を食べよう</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（青空市場、体験漁業、潮干狩り場）</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5413" algn="just"/>
            <a:r>
              <a:rPr lang="en-US" altLang="ja-JP" sz="700" dirty="0">
                <a:latin typeface="Meiryo UI" panose="020B0604030504040204" pitchFamily="50" charset="-128"/>
                <a:ea typeface="Meiryo UI" panose="020B0604030504040204" pitchFamily="50" charset="-128"/>
                <a:cs typeface="Meiryo UI" panose="020B0604030504040204" pitchFamily="50" charset="-128"/>
                <a:hlinkClick r:id="rId2"/>
              </a:rPr>
              <a:t>http://</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hlinkClick r:id="rId2"/>
              </a:rPr>
              <a:t>www.pref.osaka.lg.jp/suisan/tabeyou/index.html</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■川釣り情報</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（アユ及びマス釣り場）</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algn="just"/>
            <a:r>
              <a:rPr lang="en-US" altLang="ja-JP" sz="700" dirty="0">
                <a:latin typeface="Meiryo UI" panose="020B0604030504040204" pitchFamily="50" charset="-128"/>
                <a:ea typeface="Meiryo UI" panose="020B0604030504040204" pitchFamily="50" charset="-128"/>
                <a:cs typeface="Meiryo UI" panose="020B0604030504040204" pitchFamily="50" charset="-128"/>
                <a:hlinkClick r:id="rId3"/>
              </a:rPr>
              <a:t>http://</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hlinkClick r:id="rId3"/>
              </a:rPr>
              <a:t>www.pref.osaka.lg.jp/suisan/kawaturi/index.html</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■海釣り情報（海上釣堀）</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algn="just"/>
            <a:r>
              <a:rPr lang="en-US" altLang="ja-JP" sz="700" dirty="0">
                <a:latin typeface="Meiryo UI" panose="020B0604030504040204" pitchFamily="50" charset="-128"/>
                <a:ea typeface="Meiryo UI" panose="020B0604030504040204" pitchFamily="50" charset="-128"/>
                <a:cs typeface="Meiryo UI" panose="020B0604030504040204" pitchFamily="50" charset="-128"/>
                <a:hlinkClick r:id="rId4"/>
              </a:rPr>
              <a:t>http://</a:t>
            </a:r>
            <a:r>
              <a:rPr lang="en-US" altLang="ja-JP" sz="700" dirty="0" smtClean="0">
                <a:latin typeface="Meiryo UI" panose="020B0604030504040204" pitchFamily="50" charset="-128"/>
                <a:ea typeface="Meiryo UI" panose="020B0604030504040204" pitchFamily="50" charset="-128"/>
                <a:cs typeface="Meiryo UI" panose="020B0604030504040204" pitchFamily="50" charset="-128"/>
                <a:hlinkClick r:id="rId4"/>
              </a:rPr>
              <a:t>www.pref.osaka.lg.jp/suisan/umituri/index.html</a:t>
            </a:r>
            <a:endParaRPr lang="en-US" altLang="ja-JP" sz="7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900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8" name="直線コネクタ 47"/>
          <p:cNvCxnSpPr/>
          <p:nvPr/>
        </p:nvCxnSpPr>
        <p:spPr>
          <a:xfrm flipH="1">
            <a:off x="3420000" y="7041232"/>
            <a:ext cx="9000" cy="252024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4" name="テキスト ボックス 53"/>
          <p:cNvSpPr txBox="1"/>
          <p:nvPr/>
        </p:nvSpPr>
        <p:spPr>
          <a:xfrm>
            <a:off x="3493032" y="4356532"/>
            <a:ext cx="3384376" cy="3847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青空</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市場開設数（令和</a:t>
            </a:r>
            <a:r>
              <a:rPr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5" name="表 54"/>
          <p:cNvGraphicFramePr>
            <a:graphicFrameLocks noGrp="1"/>
          </p:cNvGraphicFramePr>
          <p:nvPr>
            <p:extLst>
              <p:ext uri="{D42A27DB-BD31-4B8C-83A1-F6EECF244321}">
                <p14:modId xmlns:p14="http://schemas.microsoft.com/office/powerpoint/2010/main" val="707452382"/>
              </p:ext>
            </p:extLst>
          </p:nvPr>
        </p:nvGraphicFramePr>
        <p:xfrm>
          <a:off x="3637048" y="4751886"/>
          <a:ext cx="3096344" cy="698788"/>
        </p:xfrm>
        <a:graphic>
          <a:graphicData uri="http://schemas.openxmlformats.org/drawingml/2006/table">
            <a:tbl>
              <a:tblPr firstRow="1" bandRow="1">
                <a:tableStyleId>{3B4B98B0-60AC-42C2-AFA5-B58CD77FA1E5}</a:tableStyleId>
              </a:tblPr>
              <a:tblGrid>
                <a:gridCol w="2657663">
                  <a:extLst>
                    <a:ext uri="{9D8B030D-6E8A-4147-A177-3AD203B41FA5}">
                      <a16:colId xmlns:a16="http://schemas.microsoft.com/office/drawing/2014/main" val="20000"/>
                    </a:ext>
                  </a:extLst>
                </a:gridCol>
                <a:gridCol w="438681">
                  <a:extLst>
                    <a:ext uri="{9D8B030D-6E8A-4147-A177-3AD203B41FA5}">
                      <a16:colId xmlns:a16="http://schemas.microsoft.com/office/drawing/2014/main" val="20001"/>
                    </a:ext>
                  </a:extLst>
                </a:gridCol>
              </a:tblGrid>
              <a:tr h="150148">
                <a:tc>
                  <a:txBody>
                    <a:bodyPr/>
                    <a:lstStyle/>
                    <a:p>
                      <a:pPr algn="ctr"/>
                      <a:r>
                        <a:rPr kumimoji="1" lang="ja-JP" altLang="en-US" sz="900" b="0" dirty="0" smtClean="0">
                          <a:latin typeface="Meiryo UI" panose="020B0604030504040204" pitchFamily="50" charset="-128"/>
                          <a:ea typeface="Meiryo UI" panose="020B0604030504040204" pitchFamily="50" charset="-128"/>
                          <a:cs typeface="Meiryo UI" panose="020B0604030504040204" pitchFamily="50" charset="-128"/>
                        </a:rPr>
                        <a:t>青空市場</a:t>
                      </a:r>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latin typeface="Meiryo UI" panose="020B0604030504040204" pitchFamily="50" charset="-128"/>
                          <a:ea typeface="Meiryo UI" panose="020B0604030504040204" pitchFamily="50" charset="-128"/>
                          <a:cs typeface="Meiryo UI" panose="020B0604030504040204" pitchFamily="50" charset="-128"/>
                        </a:rPr>
                        <a:t>箇所</a:t>
                      </a:r>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堺市漁連とれとれ市、忠岡みなとマーケット、</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地蔵浜みなとマルシェ、</a:t>
                      </a:r>
                      <a:r>
                        <a:rPr kumimoji="1" lang="zh-TW" altLang="en-US" sz="900" dirty="0" smtClean="0">
                          <a:latin typeface="Meiryo UI" panose="020B0604030504040204" pitchFamily="50" charset="-128"/>
                          <a:ea typeface="Meiryo UI" panose="020B0604030504040204" pitchFamily="50" charset="-128"/>
                          <a:cs typeface="Meiryo UI" panose="020B0604030504040204" pitchFamily="50" charset="-128"/>
                        </a:rPr>
                        <a:t>泉佐野青空市場</a:t>
                      </a:r>
                      <a:r>
                        <a:rPr kumimoji="1" lang="ja-JP" altLang="en-US" sz="900" dirty="0" err="1"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marL="0" indent="0" algn="l"/>
                      <a:r>
                        <a:rPr kumimoji="1" lang="zh-TW" altLang="en-US" sz="900" dirty="0" smtClean="0">
                          <a:latin typeface="Meiryo UI" panose="020B0604030504040204" pitchFamily="50" charset="-128"/>
                          <a:ea typeface="Meiryo UI" panose="020B0604030504040204" pitchFamily="50" charset="-128"/>
                          <a:cs typeface="Meiryo UI" panose="020B0604030504040204" pitchFamily="50" charset="-128"/>
                        </a:rPr>
                        <a:t>田尻漁協日曜朝市</a:t>
                      </a:r>
                      <a:r>
                        <a:rPr kumimoji="1" lang="ja-JP" altLang="en-US" sz="900" dirty="0" err="1" smtClean="0">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SENNAN LONG PARK </a:t>
                      </a:r>
                    </a:p>
                    <a:p>
                      <a:pPr marL="0" indent="0" algn="l"/>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海のマルシェ、</a:t>
                      </a:r>
                      <a:r>
                        <a:rPr kumimoji="1" lang="zh-TW" altLang="en-US" sz="900" dirty="0" smtClean="0">
                          <a:latin typeface="Meiryo UI" panose="020B0604030504040204" pitchFamily="50" charset="-128"/>
                          <a:ea typeface="Meiryo UI" panose="020B0604030504040204" pitchFamily="50" charset="-128"/>
                          <a:cs typeface="Meiryo UI" panose="020B0604030504040204" pitchFamily="50" charset="-128"/>
                        </a:rPr>
                        <a:t>深日漁港魚市場</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7</a:t>
                      </a:r>
                    </a:p>
                  </a:txBody>
                  <a:tcPr marL="36000" marR="180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57" name="テキスト ボックス 56"/>
          <p:cNvSpPr txBox="1"/>
          <p:nvPr/>
        </p:nvSpPr>
        <p:spPr>
          <a:xfrm>
            <a:off x="3493032" y="5465769"/>
            <a:ext cx="3384376" cy="230832"/>
          </a:xfrm>
          <a:prstGeom prst="rect">
            <a:avLst/>
          </a:prstGeom>
          <a:noFill/>
        </p:spPr>
        <p:txBody>
          <a:bodyPr wrap="square" rtlCol="0">
            <a:spAutoFit/>
          </a:bodyPr>
          <a:lstStyle/>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青空</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市場来場者数</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テキスト ボックス 65"/>
          <p:cNvSpPr txBox="1"/>
          <p:nvPr/>
        </p:nvSpPr>
        <p:spPr>
          <a:xfrm>
            <a:off x="3542890" y="6047985"/>
            <a:ext cx="3384376" cy="230832"/>
          </a:xfrm>
          <a:prstGeom prst="rect">
            <a:avLst/>
          </a:prstGeom>
          <a:noFill/>
        </p:spPr>
        <p:txBody>
          <a:bodyPr wrap="square" rtlCol="0">
            <a:spAutoFit/>
          </a:bodyPr>
          <a:lstStyle/>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■内水面漁業権河川利用者数</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9" name="表 68"/>
          <p:cNvGraphicFramePr>
            <a:graphicFrameLocks noGrp="1"/>
          </p:cNvGraphicFramePr>
          <p:nvPr>
            <p:extLst>
              <p:ext uri="{D42A27DB-BD31-4B8C-83A1-F6EECF244321}">
                <p14:modId xmlns:p14="http://schemas.microsoft.com/office/powerpoint/2010/main" val="4232596910"/>
              </p:ext>
            </p:extLst>
          </p:nvPr>
        </p:nvGraphicFramePr>
        <p:xfrm>
          <a:off x="3637048" y="5708243"/>
          <a:ext cx="3095999" cy="363616"/>
        </p:xfrm>
        <a:graphic>
          <a:graphicData uri="http://schemas.openxmlformats.org/drawingml/2006/table">
            <a:tbl>
              <a:tblPr firstRow="1" bandRow="1">
                <a:tableStyleId>{3B4B98B0-60AC-42C2-AFA5-B58CD77FA1E5}</a:tableStyleId>
              </a:tblPr>
              <a:tblGrid>
                <a:gridCol w="576064">
                  <a:extLst>
                    <a:ext uri="{9D8B030D-6E8A-4147-A177-3AD203B41FA5}">
                      <a16:colId xmlns:a16="http://schemas.microsoft.com/office/drawing/2014/main" val="20000"/>
                    </a:ext>
                  </a:extLst>
                </a:gridCol>
                <a:gridCol w="503987">
                  <a:extLst>
                    <a:ext uri="{9D8B030D-6E8A-4147-A177-3AD203B41FA5}">
                      <a16:colId xmlns:a16="http://schemas.microsoft.com/office/drawing/2014/main" val="20001"/>
                    </a:ext>
                  </a:extLst>
                </a:gridCol>
                <a:gridCol w="503987">
                  <a:extLst>
                    <a:ext uri="{9D8B030D-6E8A-4147-A177-3AD203B41FA5}">
                      <a16:colId xmlns:a16="http://schemas.microsoft.com/office/drawing/2014/main" val="20002"/>
                    </a:ext>
                  </a:extLst>
                </a:gridCol>
                <a:gridCol w="503987">
                  <a:extLst>
                    <a:ext uri="{9D8B030D-6E8A-4147-A177-3AD203B41FA5}">
                      <a16:colId xmlns:a16="http://schemas.microsoft.com/office/drawing/2014/main" val="20003"/>
                    </a:ext>
                  </a:extLst>
                </a:gridCol>
                <a:gridCol w="503987">
                  <a:extLst>
                    <a:ext uri="{9D8B030D-6E8A-4147-A177-3AD203B41FA5}">
                      <a16:colId xmlns:a16="http://schemas.microsoft.com/office/drawing/2014/main" val="20004"/>
                    </a:ext>
                  </a:extLst>
                </a:gridCol>
                <a:gridCol w="503987">
                  <a:extLst>
                    <a:ext uri="{9D8B030D-6E8A-4147-A177-3AD203B41FA5}">
                      <a16:colId xmlns:a16="http://schemas.microsoft.com/office/drawing/2014/main" val="20005"/>
                    </a:ext>
                  </a:extLst>
                </a:gridCol>
              </a:tblGrid>
              <a:tr h="18180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endPar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81808">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来場者数</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498,900</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490,000</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466,400</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445,900</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276,000</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70" name="表 69"/>
          <p:cNvGraphicFramePr>
            <a:graphicFrameLocks noGrp="1"/>
          </p:cNvGraphicFramePr>
          <p:nvPr>
            <p:extLst>
              <p:ext uri="{D42A27DB-BD31-4B8C-83A1-F6EECF244321}">
                <p14:modId xmlns:p14="http://schemas.microsoft.com/office/powerpoint/2010/main" val="1879759666"/>
              </p:ext>
            </p:extLst>
          </p:nvPr>
        </p:nvGraphicFramePr>
        <p:xfrm>
          <a:off x="3637048" y="6309094"/>
          <a:ext cx="3095999" cy="344516"/>
        </p:xfrm>
        <a:graphic>
          <a:graphicData uri="http://schemas.openxmlformats.org/drawingml/2006/table">
            <a:tbl>
              <a:tblPr firstRow="1" bandRow="1">
                <a:tableStyleId>{3B4B98B0-60AC-42C2-AFA5-B58CD77FA1E5}</a:tableStyleId>
              </a:tblPr>
              <a:tblGrid>
                <a:gridCol w="576064">
                  <a:extLst>
                    <a:ext uri="{9D8B030D-6E8A-4147-A177-3AD203B41FA5}">
                      <a16:colId xmlns:a16="http://schemas.microsoft.com/office/drawing/2014/main" val="20000"/>
                    </a:ext>
                  </a:extLst>
                </a:gridCol>
                <a:gridCol w="503987">
                  <a:extLst>
                    <a:ext uri="{9D8B030D-6E8A-4147-A177-3AD203B41FA5}">
                      <a16:colId xmlns:a16="http://schemas.microsoft.com/office/drawing/2014/main" val="20001"/>
                    </a:ext>
                  </a:extLst>
                </a:gridCol>
                <a:gridCol w="503987">
                  <a:extLst>
                    <a:ext uri="{9D8B030D-6E8A-4147-A177-3AD203B41FA5}">
                      <a16:colId xmlns:a16="http://schemas.microsoft.com/office/drawing/2014/main" val="20002"/>
                    </a:ext>
                  </a:extLst>
                </a:gridCol>
                <a:gridCol w="503987">
                  <a:extLst>
                    <a:ext uri="{9D8B030D-6E8A-4147-A177-3AD203B41FA5}">
                      <a16:colId xmlns:a16="http://schemas.microsoft.com/office/drawing/2014/main" val="20003"/>
                    </a:ext>
                  </a:extLst>
                </a:gridCol>
                <a:gridCol w="503987">
                  <a:extLst>
                    <a:ext uri="{9D8B030D-6E8A-4147-A177-3AD203B41FA5}">
                      <a16:colId xmlns:a16="http://schemas.microsoft.com/office/drawing/2014/main" val="20004"/>
                    </a:ext>
                  </a:extLst>
                </a:gridCol>
                <a:gridCol w="503987">
                  <a:extLst>
                    <a:ext uri="{9D8B030D-6E8A-4147-A177-3AD203B41FA5}">
                      <a16:colId xmlns:a16="http://schemas.microsoft.com/office/drawing/2014/main" val="20005"/>
                    </a:ext>
                  </a:extLst>
                </a:gridCol>
              </a:tblGrid>
              <a:tr h="17225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endPar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72258">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来場者数</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21,353</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26,664</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225,333</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28,998</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33,919</a:t>
                      </a:r>
                    </a:p>
                  </a:txBody>
                  <a:tcPr marL="36000" marR="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43" name="テキスト ボックス 2"/>
          <p:cNvSpPr txBox="1">
            <a:spLocks noChangeArrowheads="1"/>
          </p:cNvSpPr>
          <p:nvPr/>
        </p:nvSpPr>
        <p:spPr bwMode="auto">
          <a:xfrm>
            <a:off x="434380" y="6687448"/>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26</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p:cNvSpPr txBox="1"/>
          <p:nvPr/>
        </p:nvSpPr>
        <p:spPr>
          <a:xfrm>
            <a:off x="1055108" y="6736981"/>
            <a:ext cx="3143809" cy="261610"/>
          </a:xfrm>
          <a:prstGeom prst="rect">
            <a:avLst/>
          </a:prstGeom>
          <a:noFill/>
        </p:spPr>
        <p:txBody>
          <a:bodyPr wrap="none" rtlCol="0">
            <a:spAutoFit/>
          </a:bodyPr>
          <a:lstStyle/>
          <a:p>
            <a:r>
              <a:rPr lang="ja-JP" altLang="en-US" sz="1100" b="1" dirty="0"/>
              <a:t>◎府民</a:t>
            </a:r>
            <a:r>
              <a:rPr lang="ja-JP" altLang="en-US" sz="1100" b="1" dirty="0" smtClean="0"/>
              <a:t>が自慢できる希少生物保護など生物多様性</a:t>
            </a:r>
            <a:endParaRPr lang="ja-JP" altLang="en-US" sz="1100" b="1" dirty="0"/>
          </a:p>
        </p:txBody>
      </p:sp>
      <p:cxnSp>
        <p:nvCxnSpPr>
          <p:cNvPr id="60" name="直線コネクタ 59"/>
          <p:cNvCxnSpPr/>
          <p:nvPr/>
        </p:nvCxnSpPr>
        <p:spPr>
          <a:xfrm>
            <a:off x="3420000" y="3027656"/>
            <a:ext cx="9000" cy="365353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3493032" y="7235826"/>
            <a:ext cx="3229667" cy="523220"/>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■淀川ワンド（城北地区全ワンド）におけるイタセンパラ稚魚の確認尾数（淀川環境委員会資料より）</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3588790" y="8136773"/>
            <a:ext cx="3133909" cy="369332"/>
          </a:xfrm>
          <a:prstGeom prst="rect">
            <a:avLst/>
          </a:prstGeom>
          <a:noFill/>
        </p:spPr>
        <p:txBody>
          <a:bodyPr wrap="squar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調査は、国土交通省淀川河川事務所と生物多様性</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C</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が共同　　</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で実施</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434379" y="7135148"/>
            <a:ext cx="2952000" cy="2492990"/>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・平成</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27</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3</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月に府みどり企画課が作成した</a:t>
            </a:r>
            <a:r>
              <a:rPr lang="zh-TW" altLang="en-US" sz="1000" dirty="0" smtClean="0">
                <a:latin typeface="Meiryo UI" panose="020B0604030504040204" pitchFamily="50" charset="-128"/>
                <a:ea typeface="Meiryo UI" panose="020B0604030504040204" pitchFamily="50" charset="-128"/>
                <a:cs typeface="Meiryo UI" panose="020B0604030504040204" pitchFamily="50" charset="-128"/>
              </a:rPr>
              <a:t>生物</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多様性研修用</a:t>
            </a:r>
            <a:r>
              <a:rPr lang="zh-TW" altLang="en-US" sz="1000" dirty="0" smtClean="0">
                <a:latin typeface="Meiryo UI" panose="020B0604030504040204" pitchFamily="50" charset="-128"/>
                <a:ea typeface="Meiryo UI" panose="020B0604030504040204" pitchFamily="50" charset="-128"/>
                <a:cs typeface="Meiryo UI" panose="020B0604030504040204" pitchFamily="50" charset="-128"/>
              </a:rPr>
              <a:t>冊子</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「知ろう・伝えよう　おおさかの生物</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多様性」で、ため池や淀川ワンド群、海岸、干潟の生態系について解説し、ホームページで公開している。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5413" algn="just"/>
            <a:r>
              <a:rPr lang="en-US" altLang="ja-JP" sz="800" dirty="0" smtClean="0">
                <a:latin typeface="Meiryo UI" panose="020B0604030504040204" pitchFamily="50" charset="-128"/>
                <a:ea typeface="Meiryo UI" panose="020B0604030504040204" pitchFamily="50" charset="-128"/>
                <a:cs typeface="Meiryo UI" panose="020B0604030504040204" pitchFamily="50" charset="-128"/>
                <a:hlinkClick r:id="rId5"/>
              </a:rPr>
              <a:t>http</a:t>
            </a:r>
            <a:r>
              <a:rPr lang="en-US" altLang="ja-JP" sz="800" dirty="0">
                <a:latin typeface="Meiryo UI" panose="020B0604030504040204" pitchFamily="50" charset="-128"/>
                <a:ea typeface="Meiryo UI" panose="020B0604030504040204" pitchFamily="50" charset="-128"/>
                <a:cs typeface="Meiryo UI" panose="020B0604030504040204" pitchFamily="50" charset="-128"/>
                <a:hlinkClick r:id="rId5"/>
              </a:rPr>
              <a:t>://</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hlinkClick r:id="rId5"/>
              </a:rPr>
              <a:t>www.pref.osaka.lg.jp/midori/seibututayousei/kensyu.html</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・生物多様性の保全を図るための取組みについては</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生物多様性</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C</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におけるイタセンパラの野生復帰計画や、国土交通省と連携したイタセンパラ密漁防止啓発パトロールが実施されている。</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年度は、</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国土交通省</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の調査</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に</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よると、淀川ワンド（城北地区全ワンド）において</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889</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個体のイタセンパラ稚魚が確認された。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5" name="表 64"/>
          <p:cNvGraphicFramePr>
            <a:graphicFrameLocks noGrp="1"/>
          </p:cNvGraphicFramePr>
          <p:nvPr>
            <p:extLst>
              <p:ext uri="{D42A27DB-BD31-4B8C-83A1-F6EECF244321}">
                <p14:modId xmlns:p14="http://schemas.microsoft.com/office/powerpoint/2010/main" val="103164215"/>
              </p:ext>
            </p:extLst>
          </p:nvPr>
        </p:nvGraphicFramePr>
        <p:xfrm>
          <a:off x="3637048" y="7759044"/>
          <a:ext cx="3096000" cy="366168"/>
        </p:xfrm>
        <a:graphic>
          <a:graphicData uri="http://schemas.openxmlformats.org/drawingml/2006/table">
            <a:tbl>
              <a:tblPr firstRow="1" bandRow="1">
                <a:tableStyleId>{3B4B98B0-60AC-42C2-AFA5-B58CD77FA1E5}</a:tableStyleId>
              </a:tblPr>
              <a:tblGrid>
                <a:gridCol w="720080">
                  <a:extLst>
                    <a:ext uri="{9D8B030D-6E8A-4147-A177-3AD203B41FA5}">
                      <a16:colId xmlns:a16="http://schemas.microsoft.com/office/drawing/2014/main" val="20000"/>
                    </a:ext>
                  </a:extLst>
                </a:gridCol>
                <a:gridCol w="360040">
                  <a:extLst>
                    <a:ext uri="{9D8B030D-6E8A-4147-A177-3AD203B41FA5}">
                      <a16:colId xmlns:a16="http://schemas.microsoft.com/office/drawing/2014/main" val="20001"/>
                    </a:ext>
                  </a:extLst>
                </a:gridCol>
                <a:gridCol w="360040">
                  <a:extLst>
                    <a:ext uri="{9D8B030D-6E8A-4147-A177-3AD203B41FA5}">
                      <a16:colId xmlns:a16="http://schemas.microsoft.com/office/drawing/2014/main" val="20002"/>
                    </a:ext>
                  </a:extLst>
                </a:gridCol>
                <a:gridCol w="360040">
                  <a:extLst>
                    <a:ext uri="{9D8B030D-6E8A-4147-A177-3AD203B41FA5}">
                      <a16:colId xmlns:a16="http://schemas.microsoft.com/office/drawing/2014/main" val="20003"/>
                    </a:ext>
                  </a:extLst>
                </a:gridCol>
                <a:gridCol w="432048">
                  <a:extLst>
                    <a:ext uri="{9D8B030D-6E8A-4147-A177-3AD203B41FA5}">
                      <a16:colId xmlns:a16="http://schemas.microsoft.com/office/drawing/2014/main" val="20004"/>
                    </a:ext>
                  </a:extLst>
                </a:gridCol>
                <a:gridCol w="480086">
                  <a:extLst>
                    <a:ext uri="{9D8B030D-6E8A-4147-A177-3AD203B41FA5}">
                      <a16:colId xmlns:a16="http://schemas.microsoft.com/office/drawing/2014/main" val="20005"/>
                    </a:ext>
                  </a:extLst>
                </a:gridCol>
                <a:gridCol w="383666">
                  <a:extLst>
                    <a:ext uri="{9D8B030D-6E8A-4147-A177-3AD203B41FA5}">
                      <a16:colId xmlns:a16="http://schemas.microsoft.com/office/drawing/2014/main" val="20006"/>
                    </a:ext>
                  </a:extLst>
                </a:gridCol>
              </a:tblGrid>
              <a:tr h="18308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83084">
                <a:tc>
                  <a:txBody>
                    <a:bodyPr/>
                    <a:lstStyle/>
                    <a:p>
                      <a:pPr algn="ct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尾数</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502</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577</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8888</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ctr"/>
                      <a:r>
                        <a:rPr kumimoji="1" lang="en-US" altLang="ja-JP" sz="6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20,767</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11,677</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889</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32" name="テキスト ボックス 31"/>
          <p:cNvSpPr txBox="1"/>
          <p:nvPr/>
        </p:nvSpPr>
        <p:spPr>
          <a:xfrm>
            <a:off x="3556696" y="3131314"/>
            <a:ext cx="3040655" cy="1210123"/>
          </a:xfrm>
          <a:prstGeom prst="foldedCorner">
            <a:avLst/>
          </a:prstGeom>
          <a:solidFill>
            <a:srgbClr val="FFFF66"/>
          </a:solidFill>
          <a:ln w="6350">
            <a:solidFill>
              <a:schemeClr val="tx1"/>
            </a:solidFill>
            <a:prstDash val="solid"/>
          </a:ln>
        </p:spPr>
        <p:txBody>
          <a:bodyPr wrap="square" lIns="36000" tIns="36000" bIns="36000" rtlCol="0">
            <a:noAutofit/>
          </a:bodyPr>
          <a:lstStyle/>
          <a:p>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数値</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a:t>
            </a: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　青空市場開設数</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　（令和</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年度～令和</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箇所</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　青空市場来場者数</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　（令和</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年度～令和</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年度</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：計</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250</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a:p>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　内水面漁業権河川利用者数</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800" dirty="0">
                <a:latin typeface="Meiryo UI" panose="020B0604030504040204" pitchFamily="50" charset="-128"/>
                <a:ea typeface="Meiryo UI" panose="020B0604030504040204" pitchFamily="50" charset="-128"/>
                <a:cs typeface="Meiryo UI" panose="020B0604030504040204" pitchFamily="50" charset="-128"/>
              </a:rPr>
              <a:t>　（令和</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年度～令和</a:t>
            </a:r>
            <a:r>
              <a:rPr lang="en-US" altLang="ja-JP" sz="8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年度：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計</a:t>
            </a:r>
            <a:r>
              <a:rPr lang="en-US" altLang="ja-JP" sz="800" dirty="0" smtClean="0">
                <a:latin typeface="Meiryo UI" panose="020B0604030504040204" pitchFamily="50" charset="-128"/>
                <a:ea typeface="Meiryo UI" panose="020B0604030504040204" pitchFamily="50" charset="-128"/>
                <a:cs typeface="Meiryo UI" panose="020B0604030504040204" pitchFamily="50" charset="-128"/>
              </a:rPr>
              <a:t>18</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5592112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2880000" y="540000"/>
            <a:ext cx="1107997" cy="369332"/>
          </a:xfrm>
          <a:prstGeom prst="rect">
            <a:avLst/>
          </a:prstGeom>
          <a:noFill/>
        </p:spPr>
        <p:txBody>
          <a:bodyPr wrap="none" rtlCol="0">
            <a:spAutoFit/>
          </a:bodyPr>
          <a:lstStyle/>
          <a:p>
            <a:pPr algn="ctr"/>
            <a:r>
              <a:rPr kumimoji="1" lang="ja-JP" altLang="en-US" dirty="0" smtClean="0">
                <a:latin typeface="Meiryo UI" panose="020B0604030504040204" pitchFamily="50" charset="-128"/>
                <a:ea typeface="Meiryo UI" panose="020B0604030504040204" pitchFamily="50" charset="-128"/>
                <a:cs typeface="Meiryo UI" panose="020B0604030504040204" pitchFamily="50" charset="-128"/>
              </a:rPr>
              <a:t>目　　　次</a:t>
            </a:r>
            <a:endParaRPr kumimoji="1" lang="en-US" altLang="ja-JP"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 name="表 6"/>
          <p:cNvGraphicFramePr>
            <a:graphicFrameLocks noGrp="1"/>
          </p:cNvGraphicFramePr>
          <p:nvPr>
            <p:extLst>
              <p:ext uri="{D42A27DB-BD31-4B8C-83A1-F6EECF244321}">
                <p14:modId xmlns:p14="http://schemas.microsoft.com/office/powerpoint/2010/main" val="1948357083"/>
              </p:ext>
            </p:extLst>
          </p:nvPr>
        </p:nvGraphicFramePr>
        <p:xfrm>
          <a:off x="764704" y="1208584"/>
          <a:ext cx="5323986" cy="6778800"/>
        </p:xfrm>
        <a:graphic>
          <a:graphicData uri="http://schemas.openxmlformats.org/drawingml/2006/table">
            <a:tbl>
              <a:tblPr>
                <a:tableStyleId>{3B4B98B0-60AC-42C2-AFA5-B58CD77FA1E5}</a:tableStyleId>
              </a:tblPr>
              <a:tblGrid>
                <a:gridCol w="319127">
                  <a:extLst>
                    <a:ext uri="{9D8B030D-6E8A-4147-A177-3AD203B41FA5}">
                      <a16:colId xmlns:a16="http://schemas.microsoft.com/office/drawing/2014/main" val="20000"/>
                    </a:ext>
                  </a:extLst>
                </a:gridCol>
                <a:gridCol w="345613">
                  <a:extLst>
                    <a:ext uri="{9D8B030D-6E8A-4147-A177-3AD203B41FA5}">
                      <a16:colId xmlns:a16="http://schemas.microsoft.com/office/drawing/2014/main" val="20001"/>
                    </a:ext>
                  </a:extLst>
                </a:gridCol>
                <a:gridCol w="2680661">
                  <a:extLst>
                    <a:ext uri="{9D8B030D-6E8A-4147-A177-3AD203B41FA5}">
                      <a16:colId xmlns:a16="http://schemas.microsoft.com/office/drawing/2014/main" val="20003"/>
                    </a:ext>
                  </a:extLst>
                </a:gridCol>
                <a:gridCol w="1595632">
                  <a:extLst>
                    <a:ext uri="{9D8B030D-6E8A-4147-A177-3AD203B41FA5}">
                      <a16:colId xmlns:a16="http://schemas.microsoft.com/office/drawing/2014/main" val="20004"/>
                    </a:ext>
                  </a:extLst>
                </a:gridCol>
                <a:gridCol w="382953">
                  <a:extLst>
                    <a:ext uri="{9D8B030D-6E8A-4147-A177-3AD203B41FA5}">
                      <a16:colId xmlns:a16="http://schemas.microsoft.com/office/drawing/2014/main" val="20005"/>
                    </a:ext>
                  </a:extLst>
                </a:gridCol>
              </a:tblGrid>
              <a:tr h="322800">
                <a:tc>
                  <a:txBody>
                    <a:bodyPr/>
                    <a:lstStyle/>
                    <a:p>
                      <a:pPr algn="ctr" fontAlgn="ctr"/>
                      <a:r>
                        <a:rPr lang="ja-JP" altLang="en-US" sz="900" b="0" u="none" strike="noStrike" dirty="0" smtClean="0">
                          <a:effectLst/>
                        </a:rPr>
                        <a:t>取組方向</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fontAlgn="ctr"/>
                      <a:r>
                        <a:rPr lang="ja-JP" altLang="en-US" sz="800" b="0" u="none" strike="noStrike" dirty="0" smtClean="0">
                          <a:effectLst/>
                        </a:rPr>
                        <a:t>施策</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fontAlgn="ctr"/>
                      <a:r>
                        <a:rPr lang="ja-JP" altLang="en-US" sz="1000" b="0" u="none" strike="noStrike" dirty="0" smtClean="0">
                          <a:effectLst/>
                        </a:rPr>
                        <a:t>標　　　　　題</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ja-JP" altLang="en-US" sz="1000" b="0" u="none" strike="noStrike" dirty="0" smtClean="0">
                          <a:effectLst/>
                        </a:rPr>
                        <a:t>キーワード</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ja-JP" altLang="en-US" sz="800" b="0" u="none" strike="noStrike" dirty="0" smtClean="0">
                          <a:effectLst/>
                        </a:rPr>
                        <a:t>ページ</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322800">
                <a:tc>
                  <a:txBody>
                    <a:bodyPr/>
                    <a:lstStyle/>
                    <a:p>
                      <a:pPr algn="ctr" fontAlgn="ctr"/>
                      <a:r>
                        <a:rPr lang="ja-JP" altLang="en-US" sz="1000" b="0" u="none" strike="noStrike" dirty="0" smtClean="0">
                          <a:effectLst/>
                        </a:rPr>
                        <a:t>①</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1000" b="0" u="none" strike="noStrike" dirty="0">
                          <a:effectLst/>
                        </a:rPr>
                        <a:t>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a:effectLst/>
                        </a:rPr>
                        <a:t>大阪湾の漁業生産力を底上げするための広域的な漁場整備の推進</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smtClean="0">
                          <a:effectLst/>
                        </a:rPr>
                        <a:t>攪拌ブロック礁</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1000" b="0" u="none" strike="noStrike" dirty="0" smtClean="0">
                          <a:effectLst/>
                        </a:rPr>
                        <a:t>4</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1"/>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effectLst/>
                        </a:rPr>
                        <a:t>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大阪湾の漁場環境を蘇らせるための取組みの促進</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smtClean="0">
                          <a:effectLst/>
                        </a:rPr>
                        <a:t>海底窪地</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5</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2"/>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effectLst/>
                        </a:rPr>
                        <a:t>3</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smtClean="0">
                          <a:effectLst/>
                        </a:rPr>
                        <a:t>海域・河川のごみ対策</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i="0" u="none" strike="noStrike" dirty="0" smtClean="0">
                          <a:solidFill>
                            <a:schemeClr val="tx1"/>
                          </a:solidFill>
                          <a:effectLst/>
                          <a:latin typeface="+mn-lt"/>
                          <a:ea typeface="+mn-ea"/>
                          <a:cs typeface="+mn-cs"/>
                        </a:rPr>
                        <a:t>ごみ対策・漁場環境美化</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5</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3"/>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effectLst/>
                        </a:rPr>
                        <a:t>4</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魚介類の生産にとって適正な栄養塩管理に向けた取組み</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smtClean="0">
                          <a:effectLst/>
                        </a:rPr>
                        <a:t>栄養塩の適正管理</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6</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4"/>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a:effectLst/>
                        </a:rPr>
                        <a:t>5</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大阪湾の漁場環境や水産資源を支える水産研究の強化</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smtClean="0">
                          <a:effectLst/>
                        </a:rPr>
                        <a:t>調査・研究</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6</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5"/>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ja-JP" altLang="en-US" sz="1000" b="0" i="0" u="none" strike="noStrike" dirty="0" smtClean="0">
                          <a:solidFill>
                            <a:schemeClr val="tx1"/>
                          </a:solidFill>
                          <a:effectLst/>
                          <a:latin typeface="+mn-lt"/>
                          <a:ea typeface="+mn-ea"/>
                          <a:cs typeface="+mn-cs"/>
                        </a:rPr>
                        <a:t>６</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海域・河川開発に</a:t>
                      </a:r>
                      <a:r>
                        <a:rPr lang="ja-JP" altLang="en-US" sz="1000" b="0" u="none" strike="noStrike" dirty="0" smtClean="0">
                          <a:effectLst/>
                        </a:rPr>
                        <a:t>伴う漁業影響</a:t>
                      </a:r>
                      <a:r>
                        <a:rPr lang="ja-JP" altLang="en-US" sz="1000" b="0" u="none" strike="noStrike" dirty="0">
                          <a:effectLst/>
                        </a:rPr>
                        <a:t>を抑制するための取組み</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smtClean="0">
                          <a:effectLst/>
                        </a:rPr>
                        <a:t>漁業影響</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6</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7"/>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ja-JP" altLang="en-US" sz="1000" b="0" i="0" u="none" strike="noStrike" dirty="0" smtClean="0">
                          <a:solidFill>
                            <a:schemeClr val="tx1"/>
                          </a:solidFill>
                          <a:effectLst/>
                          <a:latin typeface="+mn-lt"/>
                          <a:ea typeface="+mn-ea"/>
                          <a:cs typeface="+mn-cs"/>
                        </a:rPr>
                        <a:t>７</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l" fontAlgn="ctr"/>
                      <a:r>
                        <a:rPr lang="ja-JP" altLang="en-US" sz="1000" b="0" u="none" strike="noStrike" dirty="0">
                          <a:effectLst/>
                        </a:rPr>
                        <a:t>内水面漁場環境保全のための取組みの促進</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l" fontAlgn="ctr"/>
                      <a:r>
                        <a:rPr lang="ja-JP" altLang="en-US" sz="1000" b="0" u="none" strike="noStrike" dirty="0" smtClean="0">
                          <a:effectLst/>
                        </a:rPr>
                        <a:t>河川環境・生態系保全</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en-US" altLang="ja-JP" sz="1000" b="0" u="none" strike="noStrike" dirty="0" smtClean="0">
                          <a:effectLst/>
                        </a:rPr>
                        <a:t>7</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8"/>
                  </a:ext>
                </a:extLst>
              </a:tr>
              <a:tr h="322800">
                <a:tc>
                  <a:txBody>
                    <a:bodyPr/>
                    <a:lstStyle/>
                    <a:p>
                      <a:pPr algn="ctr" fontAlgn="ctr"/>
                      <a:r>
                        <a:rPr lang="ja-JP" altLang="en-US" sz="1000" b="0" u="none" strike="noStrike" dirty="0" smtClean="0">
                          <a:effectLst/>
                        </a:rPr>
                        <a:t>②</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ja-JP" altLang="en-US" sz="1000" b="0" i="0" u="none" strike="noStrike" dirty="0" smtClean="0">
                          <a:solidFill>
                            <a:schemeClr val="tx1"/>
                          </a:solidFill>
                          <a:effectLst/>
                          <a:latin typeface="+mn-lt"/>
                          <a:ea typeface="+mn-ea"/>
                          <a:cs typeface="+mn-cs"/>
                        </a:rPr>
                        <a:t>８</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a:effectLst/>
                        </a:rPr>
                        <a:t>大阪湾の水産資源の増大とブランド化をめざした栽培漁業の推進</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smtClean="0">
                          <a:effectLst/>
                        </a:rPr>
                        <a:t>栽培漁業</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1000" b="0" u="none" strike="noStrike" dirty="0" smtClean="0">
                          <a:effectLst/>
                        </a:rPr>
                        <a:t>8</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9"/>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ja-JP" altLang="en-US" sz="1000" b="0" i="0" u="none" strike="noStrike" dirty="0" smtClean="0">
                          <a:solidFill>
                            <a:schemeClr val="tx1"/>
                          </a:solidFill>
                          <a:effectLst/>
                          <a:latin typeface="+mn-lt"/>
                          <a:ea typeface="+mn-ea"/>
                          <a:cs typeface="+mn-cs"/>
                        </a:rPr>
                        <a:t>９</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i="0" u="none" strike="noStrike" dirty="0" smtClean="0">
                          <a:solidFill>
                            <a:schemeClr val="tx1"/>
                          </a:solidFill>
                          <a:effectLst/>
                          <a:latin typeface="+mn-lt"/>
                          <a:ea typeface="+mn-ea"/>
                          <a:cs typeface="+mn-cs"/>
                        </a:rPr>
                        <a:t>科学的知見に基づく水産資源の適切な管理</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smtClean="0">
                          <a:effectLst/>
                        </a:rPr>
                        <a:t>資源管理型漁業</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9</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10"/>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i="0" u="none" strike="noStrike" dirty="0" smtClean="0">
                          <a:solidFill>
                            <a:schemeClr val="tx1"/>
                          </a:solidFill>
                          <a:effectLst/>
                          <a:latin typeface="+mn-lt"/>
                          <a:ea typeface="+mn-ea"/>
                          <a:cs typeface="+mn-cs"/>
                        </a:rPr>
                        <a:t>適正な漁業秩序の維持による水産資源の保護</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i="0" u="none" strike="noStrike" dirty="0" smtClean="0">
                          <a:solidFill>
                            <a:schemeClr val="tx1"/>
                          </a:solidFill>
                          <a:effectLst/>
                          <a:latin typeface="+mn-lt"/>
                          <a:ea typeface="+mn-ea"/>
                          <a:cs typeface="+mn-cs"/>
                        </a:rPr>
                        <a:t>漁業調整、漁業取締、遊漁</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smtClean="0">
                          <a:solidFill>
                            <a:schemeClr val="tx1"/>
                          </a:solidFill>
                          <a:effectLst/>
                          <a:latin typeface="+mn-lt"/>
                          <a:ea typeface="+mn-ea"/>
                          <a:cs typeface="+mn-cs"/>
                        </a:rPr>
                        <a:t>9</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11"/>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11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関西国際空港周辺海域を活用した資源増大の取組み</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smtClean="0">
                          <a:effectLst/>
                        </a:rPr>
                        <a:t>水産動植物の採捕禁止区域</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9</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12"/>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en-US" altLang="ja-JP" sz="1000" b="0" u="none" strike="noStrike" dirty="0" smtClean="0">
                          <a:effectLst/>
                        </a:rPr>
                        <a:t>12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l" fontAlgn="ctr"/>
                      <a:r>
                        <a:rPr lang="ja-JP" altLang="en-US" sz="1000" b="0" u="none" strike="noStrike" dirty="0">
                          <a:effectLst/>
                        </a:rPr>
                        <a:t>新技術を活用した養殖業への取組み</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l" fontAlgn="ctr"/>
                      <a:r>
                        <a:rPr lang="ja-JP" altLang="en-US" sz="1000" b="0" u="none" strike="noStrike" dirty="0" smtClean="0">
                          <a:effectLst/>
                        </a:rPr>
                        <a:t>養殖</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en-US" altLang="ja-JP" sz="1000" b="0" u="none" strike="noStrike" dirty="0" smtClean="0">
                          <a:effectLst/>
                        </a:rPr>
                        <a:t>10</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15"/>
                  </a:ext>
                </a:extLst>
              </a:tr>
              <a:tr h="322800">
                <a:tc>
                  <a:txBody>
                    <a:bodyPr/>
                    <a:lstStyle/>
                    <a:p>
                      <a:pPr algn="ctr" fontAlgn="ctr"/>
                      <a:r>
                        <a:rPr lang="ja-JP" altLang="en-US" sz="1000" b="0" u="none" strike="noStrike" dirty="0" smtClean="0">
                          <a:effectLst/>
                        </a:rPr>
                        <a:t>③</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1000" b="0" u="none" strike="noStrike" dirty="0" smtClean="0">
                          <a:effectLst/>
                        </a:rPr>
                        <a:t>13</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smtClean="0">
                          <a:effectLst/>
                        </a:rPr>
                        <a:t>ブランド化や</a:t>
                      </a:r>
                      <a:r>
                        <a:rPr lang="en-US" altLang="ja-JP" sz="1000" b="0" u="none" strike="noStrike" dirty="0" smtClean="0">
                          <a:effectLst/>
                        </a:rPr>
                        <a:t>6</a:t>
                      </a:r>
                      <a:r>
                        <a:rPr lang="ja-JP" altLang="en-US" sz="1000" b="0" u="none" strike="noStrike" dirty="0" smtClean="0">
                          <a:effectLst/>
                        </a:rPr>
                        <a:t>次産業化の推進による「</a:t>
                      </a:r>
                      <a:r>
                        <a:rPr lang="ja-JP" altLang="en-US" sz="1000" b="0" u="none" strike="noStrike" dirty="0">
                          <a:effectLst/>
                        </a:rPr>
                        <a:t>攻めの漁業</a:t>
                      </a:r>
                      <a:r>
                        <a:rPr lang="ja-JP" altLang="en-US" sz="1000" b="0" u="none" strike="noStrike" dirty="0" smtClean="0">
                          <a:effectLst/>
                        </a:rPr>
                        <a:t>」展開</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smtClean="0">
                          <a:effectLst/>
                        </a:rPr>
                        <a:t>ブランド化、６次産業化</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1000" b="0" u="none" strike="noStrike" dirty="0" smtClean="0">
                          <a:effectLst/>
                        </a:rPr>
                        <a:t>11</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16"/>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14</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「はま」の特徴を活かした漁業振興策の取組み</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smtClean="0">
                          <a:effectLst/>
                        </a:rPr>
                        <a:t>浜の活力再生プラン</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12</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17"/>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15</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漁業経営安定対策の推進</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smtClean="0">
                          <a:effectLst/>
                        </a:rPr>
                        <a:t>所得補償制度</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13</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18"/>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16</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i="0" u="none" strike="noStrike" dirty="0" smtClean="0">
                          <a:solidFill>
                            <a:schemeClr val="tx1"/>
                          </a:solidFill>
                          <a:effectLst/>
                          <a:latin typeface="+mn-lt"/>
                          <a:ea typeface="+mn-ea"/>
                          <a:cs typeface="+mn-cs"/>
                        </a:rPr>
                        <a:t>漁業者の所得向上に向けた漁業協同組合の事業・経営基盤の強化</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i="0" u="none" strike="noStrike" dirty="0" smtClean="0">
                          <a:solidFill>
                            <a:schemeClr val="tx1"/>
                          </a:solidFill>
                          <a:effectLst/>
                          <a:latin typeface="+mn-lt"/>
                          <a:ea typeface="+mn-ea"/>
                          <a:cs typeface="+mn-cs"/>
                        </a:rPr>
                        <a:t>所得向上</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13</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19"/>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17</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大阪湾の漁業の将来を担う若手漁業者やリーダーの育成</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smtClean="0">
                          <a:effectLst/>
                        </a:rPr>
                        <a:t>担い手育成</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14</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21"/>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smtClean="0">
                          <a:solidFill>
                            <a:schemeClr val="tx1"/>
                          </a:solidFill>
                          <a:effectLst/>
                          <a:latin typeface="+mn-lt"/>
                          <a:ea typeface="+mn-ea"/>
                          <a:cs typeface="+mn-cs"/>
                        </a:rPr>
                        <a:t>18</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漁業の基盤となる漁港の整備や漁協施設整備への支援</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smtClean="0">
                          <a:effectLst/>
                        </a:rPr>
                        <a:t>共同利用施設整備</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14</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23"/>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smtClean="0">
                          <a:solidFill>
                            <a:schemeClr val="tx1"/>
                          </a:solidFill>
                          <a:effectLst/>
                          <a:latin typeface="+mn-lt"/>
                          <a:ea typeface="+mn-ea"/>
                          <a:cs typeface="+mn-cs"/>
                        </a:rPr>
                        <a:t>19</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8000" marB="18000" anchor="ctr"/>
                </a:tc>
                <a:tc>
                  <a:txBody>
                    <a:bodyPr/>
                    <a:lstStyle/>
                    <a:p>
                      <a:pPr algn="l" fontAlgn="ctr"/>
                      <a:r>
                        <a:rPr lang="ja-JP" altLang="en-US" sz="1000" b="0" u="none" strike="noStrike" dirty="0">
                          <a:effectLst/>
                        </a:rPr>
                        <a:t>地域に密着した漁港の効率的な利用と維持管理</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8000" marB="18000" anchor="ctr"/>
                </a:tc>
                <a:tc>
                  <a:txBody>
                    <a:bodyPr/>
                    <a:lstStyle/>
                    <a:p>
                      <a:pPr algn="l" fontAlgn="ctr"/>
                      <a:r>
                        <a:rPr lang="ja-JP" altLang="en-US" sz="1000" b="0" u="none" strike="noStrike" dirty="0" smtClean="0">
                          <a:effectLst/>
                        </a:rPr>
                        <a:t>第１種漁港の市町移管</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8000" marB="18000" anchor="ctr"/>
                </a:tc>
                <a:tc>
                  <a:txBody>
                    <a:bodyPr/>
                    <a:lstStyle/>
                    <a:p>
                      <a:pPr algn="ctr" fontAlgn="ctr"/>
                      <a:r>
                        <a:rPr lang="en-US" altLang="ja-JP" sz="1000" b="0" u="none" strike="noStrike" dirty="0" smtClean="0">
                          <a:effectLst/>
                        </a:rPr>
                        <a:t>14</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8000" marB="18000" anchor="ctr"/>
                </a:tc>
                <a:extLst>
                  <a:ext uri="{0D108BD9-81ED-4DB2-BD59-A6C34878D82A}">
                    <a16:rowId xmlns:a16="http://schemas.microsoft.com/office/drawing/2014/main" val="10024"/>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smtClean="0">
                          <a:solidFill>
                            <a:schemeClr val="tx1"/>
                          </a:solidFill>
                          <a:effectLst/>
                          <a:latin typeface="+mn-lt"/>
                          <a:ea typeface="+mn-ea"/>
                          <a:cs typeface="+mn-cs"/>
                        </a:rPr>
                        <a:t>20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8000" marB="18000" anchor="ctr"/>
                </a:tc>
                <a:tc>
                  <a:txBody>
                    <a:bodyPr/>
                    <a:lstStyle/>
                    <a:p>
                      <a:pPr algn="l" fontAlgn="ctr"/>
                      <a:r>
                        <a:rPr lang="ja-JP" altLang="en-US" sz="1000" b="0" u="none" strike="noStrike" dirty="0">
                          <a:effectLst/>
                        </a:rPr>
                        <a:t>省エネ漁業の取組みによるコスト削減</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8000" marB="18000" anchor="ctr"/>
                </a:tc>
                <a:tc>
                  <a:txBody>
                    <a:bodyPr/>
                    <a:lstStyle/>
                    <a:p>
                      <a:pPr algn="l" fontAlgn="ctr"/>
                      <a:r>
                        <a:rPr lang="ja-JP" altLang="en-US" sz="1000" b="0" u="none" strike="noStrike" dirty="0" smtClean="0">
                          <a:effectLst/>
                        </a:rPr>
                        <a:t>省燃油対策</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8000" marB="18000" anchor="ctr"/>
                </a:tc>
                <a:tc>
                  <a:txBody>
                    <a:bodyPr/>
                    <a:lstStyle/>
                    <a:p>
                      <a:pPr algn="ct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14</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18000" marB="18000" anchor="ctr"/>
                </a:tc>
                <a:extLst>
                  <a:ext uri="{0D108BD9-81ED-4DB2-BD59-A6C34878D82A}">
                    <a16:rowId xmlns:a16="http://schemas.microsoft.com/office/drawing/2014/main" val="10025"/>
                  </a:ext>
                </a:extLst>
              </a:tr>
            </a:tbl>
          </a:graphicData>
        </a:graphic>
      </p:graphicFrame>
      <p:sp>
        <p:nvSpPr>
          <p:cNvPr id="10" name="テキスト ボックス 9"/>
          <p:cNvSpPr txBox="1"/>
          <p:nvPr/>
        </p:nvSpPr>
        <p:spPr>
          <a:xfrm>
            <a:off x="0" y="9629001"/>
            <a:ext cx="6858000" cy="276999"/>
          </a:xfrm>
          <a:prstGeom prst="rect">
            <a:avLst/>
          </a:prstGeom>
          <a:noFill/>
        </p:spPr>
        <p:txBody>
          <a:bodyPr wrap="square" rtlCol="0">
            <a:spAutoFit/>
          </a:bodyPr>
          <a:lstStyle/>
          <a:p>
            <a:pPr algn="ctr"/>
            <a:r>
              <a:rPr kumimoji="1" lang="en-US" altLang="ja-JP" sz="1200" dirty="0" smtClean="0"/>
              <a:t>2</a:t>
            </a:r>
            <a:endParaRPr kumimoji="1" lang="ja-JP" altLang="en-US" sz="1200" dirty="0"/>
          </a:p>
        </p:txBody>
      </p:sp>
      <p:sp>
        <p:nvSpPr>
          <p:cNvPr id="2" name="テキスト ボックス 1"/>
          <p:cNvSpPr txBox="1"/>
          <p:nvPr/>
        </p:nvSpPr>
        <p:spPr>
          <a:xfrm>
            <a:off x="762440" y="1815307"/>
            <a:ext cx="338554" cy="1631216"/>
          </a:xfrm>
          <a:prstGeom prst="rect">
            <a:avLst/>
          </a:prstGeom>
          <a:noFill/>
        </p:spPr>
        <p:txBody>
          <a:bodyPr vert="eaVert" wrap="none" rtlCol="0" anchor="ctr" anchorCtr="0">
            <a:spAutoFit/>
          </a:bodyPr>
          <a:lstStyle/>
          <a:p>
            <a:pPr algn="ctr"/>
            <a:r>
              <a:rPr kumimoji="1" lang="ja-JP" altLang="en-US" sz="1000" dirty="0" smtClean="0"/>
              <a:t>海や川の環境を豊かにする</a:t>
            </a:r>
            <a:endParaRPr kumimoji="1" lang="ja-JP" altLang="en-US" sz="1000" dirty="0"/>
          </a:p>
        </p:txBody>
      </p:sp>
      <p:sp>
        <p:nvSpPr>
          <p:cNvPr id="6" name="テキスト ボックス 5"/>
          <p:cNvSpPr txBox="1"/>
          <p:nvPr/>
        </p:nvSpPr>
        <p:spPr>
          <a:xfrm>
            <a:off x="762440" y="3991289"/>
            <a:ext cx="338554" cy="1374736"/>
          </a:xfrm>
          <a:prstGeom prst="rect">
            <a:avLst/>
          </a:prstGeom>
          <a:noFill/>
        </p:spPr>
        <p:txBody>
          <a:bodyPr vert="eaVert" wrap="none" rtlCol="0" anchor="ctr" anchorCtr="0">
            <a:spAutoFit/>
          </a:bodyPr>
          <a:lstStyle/>
          <a:p>
            <a:pPr algn="ctr"/>
            <a:r>
              <a:rPr kumimoji="1" lang="ja-JP" altLang="en-US" sz="1000" dirty="0" smtClean="0"/>
              <a:t>水産資源を豊かにする</a:t>
            </a:r>
            <a:endParaRPr kumimoji="1" lang="ja-JP" altLang="en-US" sz="1000" dirty="0"/>
          </a:p>
        </p:txBody>
      </p:sp>
      <p:sp>
        <p:nvSpPr>
          <p:cNvPr id="8" name="テキスト ボックス 7"/>
          <p:cNvSpPr txBox="1"/>
          <p:nvPr/>
        </p:nvSpPr>
        <p:spPr>
          <a:xfrm>
            <a:off x="762440" y="5910791"/>
            <a:ext cx="338554" cy="1631216"/>
          </a:xfrm>
          <a:prstGeom prst="rect">
            <a:avLst/>
          </a:prstGeom>
          <a:noFill/>
        </p:spPr>
        <p:txBody>
          <a:bodyPr vert="eaVert" wrap="none" rtlCol="0" anchor="ctr" anchorCtr="0">
            <a:spAutoFit/>
          </a:bodyPr>
          <a:lstStyle/>
          <a:p>
            <a:pPr algn="ctr"/>
            <a:r>
              <a:rPr kumimoji="1" lang="ja-JP" altLang="en-US" sz="1000" dirty="0" smtClean="0"/>
              <a:t>漁業者の生活を豊かにする</a:t>
            </a:r>
            <a:endParaRPr kumimoji="1" lang="ja-JP" altLang="en-US" sz="1000" dirty="0"/>
          </a:p>
        </p:txBody>
      </p:sp>
    </p:spTree>
    <p:extLst>
      <p:ext uri="{BB962C8B-B14F-4D97-AF65-F5344CB8AC3E}">
        <p14:creationId xmlns:p14="http://schemas.microsoft.com/office/powerpoint/2010/main" val="24972108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6858000" cy="215444"/>
          </a:xfrm>
          <a:prstGeom prst="rect">
            <a:avLst/>
          </a:prstGeom>
          <a:noFill/>
        </p:spPr>
        <p:txBody>
          <a:bodyPr wrap="square" rtlCol="0">
            <a:spAutoFit/>
          </a:bodyPr>
          <a:lstStyle/>
          <a:p>
            <a:pPr algn="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方向⑤</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海や川の魅力を届ける</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27384" y="9629001"/>
            <a:ext cx="6858000" cy="276999"/>
          </a:xfrm>
          <a:prstGeom prst="rect">
            <a:avLst/>
          </a:prstGeom>
          <a:noFill/>
        </p:spPr>
        <p:txBody>
          <a:bodyPr wrap="square" rtlCol="0">
            <a:spAutoFit/>
          </a:bodyPr>
          <a:lstStyle/>
          <a:p>
            <a:pPr algn="ctr"/>
            <a:r>
              <a:rPr lang="en-US" altLang="ja-JP" sz="1200" dirty="0" smtClean="0"/>
              <a:t>20</a:t>
            </a:r>
            <a:endParaRPr kumimoji="1" lang="ja-JP" altLang="en-US" sz="1200" dirty="0"/>
          </a:p>
        </p:txBody>
      </p:sp>
      <p:sp>
        <p:nvSpPr>
          <p:cNvPr id="31" name="テキスト ボックス 2"/>
          <p:cNvSpPr txBox="1">
            <a:spLocks noChangeArrowheads="1"/>
          </p:cNvSpPr>
          <p:nvPr/>
        </p:nvSpPr>
        <p:spPr bwMode="auto">
          <a:xfrm>
            <a:off x="346297" y="317208"/>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27</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967025" y="366741"/>
            <a:ext cx="4408579" cy="261610"/>
          </a:xfrm>
          <a:prstGeom prst="rect">
            <a:avLst/>
          </a:prstGeom>
          <a:noFill/>
        </p:spPr>
        <p:txBody>
          <a:bodyPr wrap="none" rtlCol="0">
            <a:spAutoFit/>
          </a:bodyPr>
          <a:lstStyle/>
          <a:p>
            <a:r>
              <a:rPr lang="ja-JP" altLang="en-US" sz="1100" b="1" dirty="0" smtClean="0"/>
              <a:t>漁業者と府民が協働した森・川・海の環境美化活動や魚食文化の伝承</a:t>
            </a:r>
            <a:endParaRPr lang="ja-JP" altLang="en-US" sz="1100" b="1" dirty="0"/>
          </a:p>
        </p:txBody>
      </p:sp>
      <p:cxnSp>
        <p:nvCxnSpPr>
          <p:cNvPr id="38" name="直線コネクタ 37"/>
          <p:cNvCxnSpPr/>
          <p:nvPr/>
        </p:nvCxnSpPr>
        <p:spPr>
          <a:xfrm>
            <a:off x="3321142" y="677208"/>
            <a:ext cx="0" cy="1980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3415297" y="764908"/>
            <a:ext cx="3384376" cy="3847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■漁民の森づくり活動　</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テキスト ボックス 40"/>
          <p:cNvSpPr txBox="1"/>
          <p:nvPr/>
        </p:nvSpPr>
        <p:spPr>
          <a:xfrm>
            <a:off x="346296" y="764908"/>
            <a:ext cx="2952000" cy="1015663"/>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漁民の森づくり活動については</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、府漁連</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が実施主体となり、漁業者や地域の高校生が参加し、神於山での下草刈りや魚食普及活動を行った。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また、芥川上流で開催された「うなぎの森づくり」に大阪市漁協、芥川漁協ともに参加し、植林活動を行った。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5" name="表 44"/>
          <p:cNvGraphicFramePr>
            <a:graphicFrameLocks noGrp="1"/>
          </p:cNvGraphicFramePr>
          <p:nvPr>
            <p:extLst>
              <p:ext uri="{D42A27DB-BD31-4B8C-83A1-F6EECF244321}">
                <p14:modId xmlns:p14="http://schemas.microsoft.com/office/powerpoint/2010/main" val="2692791746"/>
              </p:ext>
            </p:extLst>
          </p:nvPr>
        </p:nvGraphicFramePr>
        <p:xfrm>
          <a:off x="3559313" y="1149628"/>
          <a:ext cx="3096344" cy="1632056"/>
        </p:xfrm>
        <a:graphic>
          <a:graphicData uri="http://schemas.openxmlformats.org/drawingml/2006/table">
            <a:tbl>
              <a:tblPr firstRow="1" bandRow="1">
                <a:tableStyleId>{3B4B98B0-60AC-42C2-AFA5-B58CD77FA1E5}</a:tableStyleId>
              </a:tblPr>
              <a:tblGrid>
                <a:gridCol w="360040">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tblGrid>
              <a:tr h="2077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246597">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p>
                  </a:txBody>
                  <a:tcPr marL="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6480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・府漁連が</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月及び</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月に神於山で下草刈りを実施</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6480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月には地元高校生に魚介類を使用した昼食を提供</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189821">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6480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・府漁連が</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月及び</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月に神於山で下草刈りを実施</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137160">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6480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・府漁連が</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月及び</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月に神於山で下草刈りを実施</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6480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月には老朽化した柵を修繕</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137160">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6480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・府漁連が</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１月に神於山で下草刈りを実施</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64800" algn="l"/>
                      <a:r>
                        <a:rPr kumimoji="1" lang="ja-JP" altLang="en-US" sz="900" baseline="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１月は台風</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号による倒木の処理や柵の改修を実施</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2169736653"/>
                  </a:ext>
                </a:extLst>
              </a:tr>
              <a:tr h="137160">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6480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・府漁連が</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月に神於山で下草狩りを実施</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501583589"/>
                  </a:ext>
                </a:extLst>
              </a:tr>
              <a:tr h="137160">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p>
                  </a:txBody>
                  <a:tcPr marL="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6480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・府漁連が</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a:t>
                      </a: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月に神於山で下草狩りを実施</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877421329"/>
                  </a:ext>
                </a:extLst>
              </a:tr>
            </a:tbl>
          </a:graphicData>
        </a:graphic>
      </p:graphicFrame>
    </p:spTree>
    <p:extLst>
      <p:ext uri="{BB962C8B-B14F-4D97-AF65-F5344CB8AC3E}">
        <p14:creationId xmlns:p14="http://schemas.microsoft.com/office/powerpoint/2010/main" val="14507369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テキスト ボックス 9"/>
          <p:cNvSpPr txBox="1"/>
          <p:nvPr/>
        </p:nvSpPr>
        <p:spPr>
          <a:xfrm>
            <a:off x="0" y="9629001"/>
            <a:ext cx="6858000" cy="276999"/>
          </a:xfrm>
          <a:prstGeom prst="rect">
            <a:avLst/>
          </a:prstGeom>
          <a:noFill/>
        </p:spPr>
        <p:txBody>
          <a:bodyPr wrap="square" rtlCol="0">
            <a:spAutoFit/>
          </a:bodyPr>
          <a:lstStyle/>
          <a:p>
            <a:pPr algn="ctr"/>
            <a:r>
              <a:rPr lang="en-US" altLang="ja-JP" sz="1200" dirty="0" smtClean="0"/>
              <a:t>21</a:t>
            </a:r>
            <a:endParaRPr kumimoji="1" lang="ja-JP" altLang="en-US" sz="1200" dirty="0"/>
          </a:p>
        </p:txBody>
      </p:sp>
      <p:sp>
        <p:nvSpPr>
          <p:cNvPr id="40" name="テキスト ボックス 2"/>
          <p:cNvSpPr txBox="1">
            <a:spLocks noChangeArrowheads="1"/>
          </p:cNvSpPr>
          <p:nvPr/>
        </p:nvSpPr>
        <p:spPr bwMode="auto">
          <a:xfrm>
            <a:off x="360000" y="6665316"/>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30</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980728" y="6714849"/>
            <a:ext cx="3877985" cy="261610"/>
          </a:xfrm>
          <a:prstGeom prst="rect">
            <a:avLst/>
          </a:prstGeom>
          <a:noFill/>
        </p:spPr>
        <p:txBody>
          <a:bodyPr wrap="none" rtlCol="0">
            <a:spAutoFit/>
          </a:bodyPr>
          <a:lstStyle/>
          <a:p>
            <a:r>
              <a:rPr lang="ja-JP" altLang="en-US" sz="1100" b="1" dirty="0" smtClean="0"/>
              <a:t>コイヘルペスウイルス病等魚病のまん延防止のための対策の徹底</a:t>
            </a:r>
            <a:endParaRPr lang="ja-JP" altLang="en-US" sz="1100" b="1" dirty="0"/>
          </a:p>
        </p:txBody>
      </p:sp>
      <p:cxnSp>
        <p:nvCxnSpPr>
          <p:cNvPr id="56" name="直線コネクタ 55"/>
          <p:cNvCxnSpPr/>
          <p:nvPr/>
        </p:nvCxnSpPr>
        <p:spPr>
          <a:xfrm>
            <a:off x="3420000" y="7725512"/>
            <a:ext cx="0" cy="1836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8" name="テキスト ボックス 57"/>
          <p:cNvSpPr txBox="1"/>
          <p:nvPr/>
        </p:nvSpPr>
        <p:spPr>
          <a:xfrm>
            <a:off x="359999" y="7113016"/>
            <a:ext cx="2952000" cy="1631216"/>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・特定疾病がまん延すると、カワチブナ等の養殖生産物に重大な損害を与えるおそれがあるため、疾病監視や防疫指導等のまん延防止対策を徹底している。</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・コイヘルペスウイルス病は、現在でも国内で発生している特定疾病であることから、生物多様性</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C</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と連携し、検査体制の確保に努めている。</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・その他の特定疾病については、検査体制の確保に併せ、万が一府内で発生を確認した場合は、被害を最小限に食い止めるための措置を迅速に講じる。</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9" name="直線コネクタ 58"/>
          <p:cNvCxnSpPr/>
          <p:nvPr/>
        </p:nvCxnSpPr>
        <p:spPr>
          <a:xfrm>
            <a:off x="3420000" y="7041661"/>
            <a:ext cx="0" cy="1836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0" name="テキスト ボックス 59"/>
          <p:cNvSpPr txBox="1"/>
          <p:nvPr/>
        </p:nvSpPr>
        <p:spPr>
          <a:xfrm>
            <a:off x="3429000" y="6913921"/>
            <a:ext cx="3384376" cy="3847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■コイヘルペスウイルス病の疑いのあるコイの検査実績</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1" name="テキスト ボックス 60"/>
          <p:cNvSpPr txBox="1"/>
          <p:nvPr/>
        </p:nvSpPr>
        <p:spPr>
          <a:xfrm>
            <a:off x="3573016" y="7728829"/>
            <a:ext cx="3089291" cy="230832"/>
          </a:xfrm>
          <a:prstGeom prst="rect">
            <a:avLst/>
          </a:prstGeom>
          <a:noFill/>
        </p:spPr>
        <p:txBody>
          <a:bodyPr wrap="square" rtlCol="0">
            <a:spAutoFit/>
          </a:bodyPr>
          <a:lstStyle/>
          <a:p>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令和</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年度実績は、</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R3.2</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現在</a:t>
            </a:r>
            <a:endParaRPr lang="en-US" altLang="ja-JP"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p:cNvSpPr txBox="1"/>
          <p:nvPr/>
        </p:nvSpPr>
        <p:spPr>
          <a:xfrm>
            <a:off x="3429000" y="7982648"/>
            <a:ext cx="3384376" cy="230832"/>
          </a:xfrm>
          <a:prstGeom prst="rect">
            <a:avLst/>
          </a:prstGeom>
          <a:noFill/>
        </p:spPr>
        <p:txBody>
          <a:bodyPr wrap="square" rtlCol="0">
            <a:spAutoFit/>
          </a:bodyPr>
          <a:lstStyle/>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■その他の特定疾病の日本における発生状況（</a:t>
            </a:r>
            <a:r>
              <a:rPr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R3.2</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現在</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3" name="表 62"/>
          <p:cNvGraphicFramePr>
            <a:graphicFrameLocks noGrp="1"/>
          </p:cNvGraphicFramePr>
          <p:nvPr>
            <p:extLst>
              <p:ext uri="{D42A27DB-BD31-4B8C-83A1-F6EECF244321}">
                <p14:modId xmlns:p14="http://schemas.microsoft.com/office/powerpoint/2010/main" val="3347778699"/>
              </p:ext>
            </p:extLst>
          </p:nvPr>
        </p:nvGraphicFramePr>
        <p:xfrm>
          <a:off x="3573014" y="8224494"/>
          <a:ext cx="3085652" cy="835948"/>
        </p:xfrm>
        <a:graphic>
          <a:graphicData uri="http://schemas.openxmlformats.org/drawingml/2006/table">
            <a:tbl>
              <a:tblPr firstRow="1" bandRow="1">
                <a:tableStyleId>{3B4B98B0-60AC-42C2-AFA5-B58CD77FA1E5}</a:tableStyleId>
              </a:tblPr>
              <a:tblGrid>
                <a:gridCol w="1008114">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781394">
                  <a:extLst>
                    <a:ext uri="{9D8B030D-6E8A-4147-A177-3AD203B41FA5}">
                      <a16:colId xmlns:a16="http://schemas.microsoft.com/office/drawing/2014/main" val="20002"/>
                    </a:ext>
                  </a:extLst>
                </a:gridCol>
              </a:tblGrid>
              <a:tr h="150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特定疾病</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発生状況</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発生魚種</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コイ春ウイルス血症</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日本未侵入</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コイ、フナ等</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レッドマウス病</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l"/>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H27.3</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石川県で初確認</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サケ科魚類等</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0">
                <a:tc>
                  <a:txBody>
                    <a:bodyPr/>
                    <a:lstStyle/>
                    <a:p>
                      <a:pPr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急性肝膵臓壊死症</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Ｒ</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2.10</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沖縄県で初確認</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0" indent="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Ｒ</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広島県で国内</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例目確認</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エビ</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3479546241"/>
                  </a:ext>
                </a:extLst>
              </a:tr>
            </a:tbl>
          </a:graphicData>
        </a:graphic>
      </p:graphicFrame>
      <p:graphicFrame>
        <p:nvGraphicFramePr>
          <p:cNvPr id="66" name="表 65"/>
          <p:cNvGraphicFramePr>
            <a:graphicFrameLocks noGrp="1"/>
          </p:cNvGraphicFramePr>
          <p:nvPr>
            <p:extLst>
              <p:ext uri="{D42A27DB-BD31-4B8C-83A1-F6EECF244321}">
                <p14:modId xmlns:p14="http://schemas.microsoft.com/office/powerpoint/2010/main" val="2744764118"/>
              </p:ext>
            </p:extLst>
          </p:nvPr>
        </p:nvGraphicFramePr>
        <p:xfrm>
          <a:off x="3573016" y="7298642"/>
          <a:ext cx="3096352" cy="424468"/>
        </p:xfrm>
        <a:graphic>
          <a:graphicData uri="http://schemas.openxmlformats.org/drawingml/2006/table">
            <a:tbl>
              <a:tblPr firstRow="1" bandRow="1">
                <a:tableStyleId>{3B4B98B0-60AC-42C2-AFA5-B58CD77FA1E5}</a:tableStyleId>
              </a:tblPr>
              <a:tblGrid>
                <a:gridCol w="490298">
                  <a:extLst>
                    <a:ext uri="{9D8B030D-6E8A-4147-A177-3AD203B41FA5}">
                      <a16:colId xmlns:a16="http://schemas.microsoft.com/office/drawing/2014/main" val="20000"/>
                    </a:ext>
                  </a:extLst>
                </a:gridCol>
                <a:gridCol w="236914">
                  <a:extLst>
                    <a:ext uri="{9D8B030D-6E8A-4147-A177-3AD203B41FA5}">
                      <a16:colId xmlns:a16="http://schemas.microsoft.com/office/drawing/2014/main" val="20001"/>
                    </a:ext>
                  </a:extLst>
                </a:gridCol>
                <a:gridCol w="236914">
                  <a:extLst>
                    <a:ext uri="{9D8B030D-6E8A-4147-A177-3AD203B41FA5}">
                      <a16:colId xmlns:a16="http://schemas.microsoft.com/office/drawing/2014/main" val="20002"/>
                    </a:ext>
                  </a:extLst>
                </a:gridCol>
                <a:gridCol w="236914">
                  <a:extLst>
                    <a:ext uri="{9D8B030D-6E8A-4147-A177-3AD203B41FA5}">
                      <a16:colId xmlns:a16="http://schemas.microsoft.com/office/drawing/2014/main" val="20003"/>
                    </a:ext>
                  </a:extLst>
                </a:gridCol>
                <a:gridCol w="236914">
                  <a:extLst>
                    <a:ext uri="{9D8B030D-6E8A-4147-A177-3AD203B41FA5}">
                      <a16:colId xmlns:a16="http://schemas.microsoft.com/office/drawing/2014/main" val="20004"/>
                    </a:ext>
                  </a:extLst>
                </a:gridCol>
                <a:gridCol w="236914">
                  <a:extLst>
                    <a:ext uri="{9D8B030D-6E8A-4147-A177-3AD203B41FA5}">
                      <a16:colId xmlns:a16="http://schemas.microsoft.com/office/drawing/2014/main" val="20005"/>
                    </a:ext>
                  </a:extLst>
                </a:gridCol>
                <a:gridCol w="236914">
                  <a:extLst>
                    <a:ext uri="{9D8B030D-6E8A-4147-A177-3AD203B41FA5}">
                      <a16:colId xmlns:a16="http://schemas.microsoft.com/office/drawing/2014/main" val="20006"/>
                    </a:ext>
                  </a:extLst>
                </a:gridCol>
                <a:gridCol w="236914">
                  <a:extLst>
                    <a:ext uri="{9D8B030D-6E8A-4147-A177-3AD203B41FA5}">
                      <a16:colId xmlns:a16="http://schemas.microsoft.com/office/drawing/2014/main" val="20007"/>
                    </a:ext>
                  </a:extLst>
                </a:gridCol>
                <a:gridCol w="236914">
                  <a:extLst>
                    <a:ext uri="{9D8B030D-6E8A-4147-A177-3AD203B41FA5}">
                      <a16:colId xmlns:a16="http://schemas.microsoft.com/office/drawing/2014/main" val="20008"/>
                    </a:ext>
                  </a:extLst>
                </a:gridCol>
                <a:gridCol w="236914">
                  <a:extLst>
                    <a:ext uri="{9D8B030D-6E8A-4147-A177-3AD203B41FA5}">
                      <a16:colId xmlns:a16="http://schemas.microsoft.com/office/drawing/2014/main" val="20009"/>
                    </a:ext>
                  </a:extLst>
                </a:gridCol>
                <a:gridCol w="236914">
                  <a:extLst>
                    <a:ext uri="{9D8B030D-6E8A-4147-A177-3AD203B41FA5}">
                      <a16:colId xmlns:a16="http://schemas.microsoft.com/office/drawing/2014/main" val="20010"/>
                    </a:ext>
                  </a:extLst>
                </a:gridCol>
                <a:gridCol w="236914">
                  <a:extLst>
                    <a:ext uri="{9D8B030D-6E8A-4147-A177-3AD203B41FA5}">
                      <a16:colId xmlns:a16="http://schemas.microsoft.com/office/drawing/2014/main" val="20011"/>
                    </a:ext>
                  </a:extLst>
                </a:gridCol>
              </a:tblGrid>
              <a:tr h="150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検査数</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４</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陽性数</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２</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１</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8" name="テキスト ボックス 2"/>
          <p:cNvSpPr txBox="1">
            <a:spLocks noChangeArrowheads="1"/>
          </p:cNvSpPr>
          <p:nvPr/>
        </p:nvSpPr>
        <p:spPr bwMode="auto">
          <a:xfrm>
            <a:off x="360000" y="835191"/>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28</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0" y="360000"/>
            <a:ext cx="6858000" cy="307777"/>
          </a:xfrm>
          <a:prstGeom prst="rect">
            <a:avLst/>
          </a:prstGeom>
          <a:noFill/>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取組方向⑥　安全・安心を届ける </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980728" y="884724"/>
            <a:ext cx="3095719" cy="261610"/>
          </a:xfrm>
          <a:prstGeom prst="rect">
            <a:avLst/>
          </a:prstGeom>
          <a:noFill/>
        </p:spPr>
        <p:txBody>
          <a:bodyPr wrap="none" rtlCol="0">
            <a:spAutoFit/>
          </a:bodyPr>
          <a:lstStyle/>
          <a:p>
            <a:r>
              <a:rPr lang="ja-JP" altLang="en-US" sz="1100" b="1" dirty="0" smtClean="0"/>
              <a:t>大規模な地震、津波等に備えた漁港、海岸の整備</a:t>
            </a:r>
            <a:endParaRPr lang="ja-JP" altLang="en-US" sz="1100" b="1" dirty="0"/>
          </a:p>
        </p:txBody>
      </p:sp>
      <p:sp>
        <p:nvSpPr>
          <p:cNvPr id="72" name="テキスト ボックス 71"/>
          <p:cNvSpPr txBox="1"/>
          <p:nvPr/>
        </p:nvSpPr>
        <p:spPr>
          <a:xfrm>
            <a:off x="3429000" y="1282891"/>
            <a:ext cx="3384376" cy="3847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■高潮</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対策</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（令和２年度）</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359999" y="1314980"/>
            <a:ext cx="2952000" cy="1169551"/>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・南海トラフ巨大地震発生に伴う津波への備えとして、防潮堤の耐震補強を行い背後地域の浸水被害を防止し、府民の生命や財産の保全を図っている。</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・高潮対策が未了となっている７漁港海岸のうち、まず湾奥部に位置する堺</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出島</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漁港海岸の防潮堤の嵩上げ工事を令和２年度に実施。</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74" name="表 73"/>
          <p:cNvGraphicFramePr>
            <a:graphicFrameLocks noGrp="1"/>
          </p:cNvGraphicFramePr>
          <p:nvPr>
            <p:extLst>
              <p:ext uri="{D42A27DB-BD31-4B8C-83A1-F6EECF244321}">
                <p14:modId xmlns:p14="http://schemas.microsoft.com/office/powerpoint/2010/main" val="3488785106"/>
              </p:ext>
            </p:extLst>
          </p:nvPr>
        </p:nvGraphicFramePr>
        <p:xfrm>
          <a:off x="3573016" y="1722884"/>
          <a:ext cx="3096344" cy="393988"/>
        </p:xfrm>
        <a:graphic>
          <a:graphicData uri="http://schemas.openxmlformats.org/drawingml/2006/table">
            <a:tbl>
              <a:tblPr firstRow="1" bandRow="1">
                <a:tableStyleId>{3B4B98B0-60AC-42C2-AFA5-B58CD77FA1E5}</a:tableStyleId>
              </a:tblPr>
              <a:tblGrid>
                <a:gridCol w="1008112">
                  <a:extLst>
                    <a:ext uri="{9D8B030D-6E8A-4147-A177-3AD203B41FA5}">
                      <a16:colId xmlns:a16="http://schemas.microsoft.com/office/drawing/2014/main" val="20000"/>
                    </a:ext>
                  </a:extLst>
                </a:gridCol>
                <a:gridCol w="288032">
                  <a:extLst>
                    <a:ext uri="{9D8B030D-6E8A-4147-A177-3AD203B41FA5}">
                      <a16:colId xmlns:a16="http://schemas.microsoft.com/office/drawing/2014/main" val="20001"/>
                    </a:ext>
                  </a:extLst>
                </a:gridCol>
                <a:gridCol w="864096">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tblGrid>
              <a:tr h="150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事業名</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区分</a:t>
                      </a:r>
                    </a:p>
                  </a:txBody>
                  <a:tcPr marL="0" marR="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漁港名</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事業内容</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緊急自然災害防止対策事業債</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単独</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l"/>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堺</a:t>
                      </a: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出島）漁港海岸</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l"/>
                      <a:r>
                        <a:rPr kumimoji="1" lang="ja-JP" altLang="en-US" sz="8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高潮対策事業</a:t>
                      </a:r>
                      <a:endParaRPr kumimoji="1" lang="en-US" altLang="ja-JP" sz="80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85" name="図 8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66040" y="4943899"/>
            <a:ext cx="1692000" cy="1139280"/>
          </a:xfrm>
          <a:prstGeom prst="rect">
            <a:avLst/>
          </a:prstGeom>
        </p:spPr>
      </p:pic>
      <p:sp>
        <p:nvSpPr>
          <p:cNvPr id="86" name="テキスト ボックス 2"/>
          <p:cNvSpPr txBox="1">
            <a:spLocks noChangeArrowheads="1"/>
          </p:cNvSpPr>
          <p:nvPr/>
        </p:nvSpPr>
        <p:spPr bwMode="auto">
          <a:xfrm>
            <a:off x="360000" y="2785619"/>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29</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87" name="テキスト ボックス 86"/>
          <p:cNvSpPr txBox="1"/>
          <p:nvPr/>
        </p:nvSpPr>
        <p:spPr>
          <a:xfrm>
            <a:off x="980728" y="2835152"/>
            <a:ext cx="2767104" cy="261610"/>
          </a:xfrm>
          <a:prstGeom prst="rect">
            <a:avLst/>
          </a:prstGeom>
          <a:noFill/>
        </p:spPr>
        <p:txBody>
          <a:bodyPr wrap="none" rtlCol="0">
            <a:spAutoFit/>
          </a:bodyPr>
          <a:lstStyle/>
          <a:p>
            <a:r>
              <a:rPr lang="ja-JP" altLang="en-US" sz="1100" b="1" dirty="0" smtClean="0"/>
              <a:t>貝毒の発生による健康被害防止対策の徹底</a:t>
            </a:r>
            <a:endParaRPr lang="ja-JP" altLang="en-US" sz="1100" b="1" dirty="0"/>
          </a:p>
        </p:txBody>
      </p:sp>
      <p:sp>
        <p:nvSpPr>
          <p:cNvPr id="88" name="テキスト ボックス 87"/>
          <p:cNvSpPr txBox="1"/>
          <p:nvPr/>
        </p:nvSpPr>
        <p:spPr>
          <a:xfrm>
            <a:off x="359999" y="3233319"/>
            <a:ext cx="2952000" cy="1785104"/>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・貝毒対策については、有毒プランクトン対策マニュアルに基づき、環農水研</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が採取した貝毒原因プランクトンが警戒密度を超えた場合に貝毒検査を実施している。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貝毒検査の結果が国の規制値を超えた場合、食の安全推進課及び沿岸市町と連携した潮干狩りパトロールを実施する等採取自粛の啓発並びに漁業関係者に出荷自主規制を要請し、被害の未然防止に努めている。</a:t>
            </a: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・令和２年は、貝毒原因プランクトンの発生量が少なく、毒化の期間も短かった。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89" name="直線コネクタ 88"/>
          <p:cNvCxnSpPr/>
          <p:nvPr/>
        </p:nvCxnSpPr>
        <p:spPr>
          <a:xfrm>
            <a:off x="3420000" y="3214448"/>
            <a:ext cx="0" cy="3132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91" name="テキスト ボックス 90"/>
          <p:cNvSpPr txBox="1"/>
          <p:nvPr/>
        </p:nvSpPr>
        <p:spPr>
          <a:xfrm>
            <a:off x="4269530" y="6083179"/>
            <a:ext cx="1685021" cy="230832"/>
          </a:xfrm>
          <a:prstGeom prst="rect">
            <a:avLst/>
          </a:prstGeom>
          <a:noFill/>
        </p:spPr>
        <p:txBody>
          <a:bodyPr wrap="square" rtlCol="0">
            <a:spAutoFit/>
          </a:bodyPr>
          <a:lstStyle/>
          <a:p>
            <a:pPr marL="180975" indent="-180975" algn="ct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■アサリ採取自粛の啓発看板</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92" name="テキスト ボックス 91"/>
          <p:cNvSpPr txBox="1"/>
          <p:nvPr/>
        </p:nvSpPr>
        <p:spPr>
          <a:xfrm>
            <a:off x="3429000" y="3233319"/>
            <a:ext cx="3384376" cy="3847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■貝毒の検査実績（令和２年）</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93" name="表 92"/>
          <p:cNvGraphicFramePr>
            <a:graphicFrameLocks noGrp="1"/>
          </p:cNvGraphicFramePr>
          <p:nvPr>
            <p:extLst>
              <p:ext uri="{D42A27DB-BD31-4B8C-83A1-F6EECF244321}">
                <p14:modId xmlns:p14="http://schemas.microsoft.com/office/powerpoint/2010/main" val="3501325085"/>
              </p:ext>
            </p:extLst>
          </p:nvPr>
        </p:nvGraphicFramePr>
        <p:xfrm>
          <a:off x="3573016" y="3618040"/>
          <a:ext cx="3096345" cy="787955"/>
        </p:xfrm>
        <a:graphic>
          <a:graphicData uri="http://schemas.openxmlformats.org/drawingml/2006/table">
            <a:tbl>
              <a:tblPr firstRow="1" bandRow="1">
                <a:tableStyleId>{3B4B98B0-60AC-42C2-AFA5-B58CD77FA1E5}</a:tableStyleId>
              </a:tblPr>
              <a:tblGrid>
                <a:gridCol w="619269">
                  <a:extLst>
                    <a:ext uri="{9D8B030D-6E8A-4147-A177-3AD203B41FA5}">
                      <a16:colId xmlns:a16="http://schemas.microsoft.com/office/drawing/2014/main" val="20000"/>
                    </a:ext>
                  </a:extLst>
                </a:gridCol>
                <a:gridCol w="619269">
                  <a:extLst>
                    <a:ext uri="{9D8B030D-6E8A-4147-A177-3AD203B41FA5}">
                      <a16:colId xmlns:a16="http://schemas.microsoft.com/office/drawing/2014/main" val="20001"/>
                    </a:ext>
                  </a:extLst>
                </a:gridCol>
                <a:gridCol w="619269">
                  <a:extLst>
                    <a:ext uri="{9D8B030D-6E8A-4147-A177-3AD203B41FA5}">
                      <a16:colId xmlns:a16="http://schemas.microsoft.com/office/drawing/2014/main" val="20002"/>
                    </a:ext>
                  </a:extLst>
                </a:gridCol>
                <a:gridCol w="619269">
                  <a:extLst>
                    <a:ext uri="{9D8B030D-6E8A-4147-A177-3AD203B41FA5}">
                      <a16:colId xmlns:a16="http://schemas.microsoft.com/office/drawing/2014/main" val="20003"/>
                    </a:ext>
                  </a:extLst>
                </a:gridCol>
                <a:gridCol w="619269">
                  <a:extLst>
                    <a:ext uri="{9D8B030D-6E8A-4147-A177-3AD203B41FA5}">
                      <a16:colId xmlns:a16="http://schemas.microsoft.com/office/drawing/2014/main" val="20004"/>
                    </a:ext>
                  </a:extLst>
                </a:gridCol>
              </a:tblGrid>
              <a:tr h="150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区分</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シジミ</a:t>
                      </a: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アカガイ</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トリガイ</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タイラギ</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241567">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規制期間</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ja-JP" altLang="en-US" sz="7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3/11-5/13</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3/26-5/13</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ja-JP" altLang="en-US" sz="7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endPar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規制開始時毒量</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MU/g</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4.6</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ct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8360752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6858000" cy="215444"/>
          </a:xfrm>
          <a:prstGeom prst="rect">
            <a:avLst/>
          </a:prstGeom>
          <a:noFill/>
        </p:spPr>
        <p:txBody>
          <a:bodyPr wrap="square" rtlCol="0">
            <a:spAutoFit/>
          </a:bodyPr>
          <a:lstStyle/>
          <a:p>
            <a:pPr algn="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方向⑥</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安全・安心を届ける</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0" y="9629001"/>
            <a:ext cx="6858000" cy="276999"/>
          </a:xfrm>
          <a:prstGeom prst="rect">
            <a:avLst/>
          </a:prstGeom>
          <a:noFill/>
        </p:spPr>
        <p:txBody>
          <a:bodyPr wrap="square" rtlCol="0">
            <a:spAutoFit/>
          </a:bodyPr>
          <a:lstStyle/>
          <a:p>
            <a:pPr algn="ctr"/>
            <a:r>
              <a:rPr kumimoji="1" lang="en-US" altLang="ja-JP" sz="1200" dirty="0" smtClean="0"/>
              <a:t>22</a:t>
            </a:r>
            <a:endParaRPr kumimoji="1" lang="ja-JP" altLang="en-US" sz="1200" dirty="0"/>
          </a:p>
        </p:txBody>
      </p:sp>
      <p:sp>
        <p:nvSpPr>
          <p:cNvPr id="18" name="テキスト ボックス 2"/>
          <p:cNvSpPr txBox="1">
            <a:spLocks noChangeArrowheads="1"/>
          </p:cNvSpPr>
          <p:nvPr/>
        </p:nvSpPr>
        <p:spPr bwMode="auto">
          <a:xfrm>
            <a:off x="360000" y="364421"/>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31</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1" name="直線コネクタ 20"/>
          <p:cNvCxnSpPr/>
          <p:nvPr/>
        </p:nvCxnSpPr>
        <p:spPr>
          <a:xfrm>
            <a:off x="3420000" y="816645"/>
            <a:ext cx="0" cy="2672908"/>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テキスト ボックス 24"/>
          <p:cNvSpPr txBox="1"/>
          <p:nvPr/>
        </p:nvSpPr>
        <p:spPr>
          <a:xfrm>
            <a:off x="980728" y="413616"/>
            <a:ext cx="4785284" cy="261610"/>
          </a:xfrm>
          <a:prstGeom prst="rect">
            <a:avLst/>
          </a:prstGeom>
          <a:noFill/>
        </p:spPr>
        <p:txBody>
          <a:bodyPr wrap="none" rtlCol="0">
            <a:spAutoFit/>
          </a:bodyPr>
          <a:lstStyle/>
          <a:p>
            <a:r>
              <a:rPr lang="ja-JP" altLang="en-US" sz="1100" b="1" dirty="0" smtClean="0"/>
              <a:t>養殖業に被害をもたらすカワウや生態系を乱すブラックバス等外来魚対策の推進</a:t>
            </a:r>
            <a:endParaRPr lang="ja-JP" altLang="en-US" sz="1100" b="1" dirty="0"/>
          </a:p>
        </p:txBody>
      </p:sp>
      <p:sp>
        <p:nvSpPr>
          <p:cNvPr id="26" name="テキスト ボックス 25"/>
          <p:cNvSpPr txBox="1"/>
          <p:nvPr/>
        </p:nvSpPr>
        <p:spPr>
          <a:xfrm>
            <a:off x="359998" y="811783"/>
            <a:ext cx="3013372" cy="1631216"/>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・外来魚対策については</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、生物多様性</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C</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が外来生物の生態と駆除効果調査を実施している（国土交通省委託事業）。</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・カワウ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について</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は、大阪府のため池で養殖魚を捕食される等の被害が深刻であることから、関西広域連合と提携した広域的</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かつ一体的な</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対策としてモデル事業を行っている。　</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7" name="テキスト ボックス 26"/>
          <p:cNvSpPr txBox="1"/>
          <p:nvPr/>
        </p:nvSpPr>
        <p:spPr>
          <a:xfrm>
            <a:off x="3429000" y="811783"/>
            <a:ext cx="3384376" cy="369332"/>
          </a:xfrm>
          <a:prstGeom prst="rect">
            <a:avLst/>
          </a:prstGeom>
          <a:noFill/>
        </p:spPr>
        <p:txBody>
          <a:bodyPr wrap="square" rtlCol="0">
            <a:spAutoFit/>
          </a:bodyPr>
          <a:lstStyle/>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実績</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■関西広域連合におけるカワウ対策</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4" name="表 33"/>
          <p:cNvGraphicFramePr>
            <a:graphicFrameLocks noGrp="1"/>
          </p:cNvGraphicFramePr>
          <p:nvPr>
            <p:extLst>
              <p:ext uri="{D42A27DB-BD31-4B8C-83A1-F6EECF244321}">
                <p14:modId xmlns:p14="http://schemas.microsoft.com/office/powerpoint/2010/main" val="367977977"/>
              </p:ext>
            </p:extLst>
          </p:nvPr>
        </p:nvGraphicFramePr>
        <p:xfrm>
          <a:off x="3573016" y="1208611"/>
          <a:ext cx="3096344" cy="2280942"/>
        </p:xfrm>
        <a:graphic>
          <a:graphicData uri="http://schemas.openxmlformats.org/drawingml/2006/table">
            <a:tbl>
              <a:tblPr firstRow="1" bandRow="1">
                <a:tableStyleId>{3B4B98B0-60AC-42C2-AFA5-B58CD77FA1E5}</a:tableStyleId>
              </a:tblPr>
              <a:tblGrid>
                <a:gridCol w="432048">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tblGrid>
              <a:tr h="13377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267547">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a:t>
                      </a:r>
                    </a:p>
                  </a:txBody>
                  <a:tcPr marL="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・ねぐら・コロニー対策</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・採食地対策</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267547">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27</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H26</a:t>
                      </a:r>
                      <a:r>
                        <a:rPr lang="ja-JP" altLang="en-US" sz="900" dirty="0" smtClean="0">
                          <a:solidFill>
                            <a:schemeClr val="tx1"/>
                          </a:solidFill>
                        </a:rPr>
                        <a:t>カワウ対策検証事業のフォローアップ</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・新規捕獲手法の開発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267547">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H27</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カワウ対策検証事業のフォローアップ</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・新規捕獲手法の開発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267547">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カワウ対策検証事業のフォローアップ</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・新規捕獲手法の開発</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348834">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H29</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カワウ対策検証事業のフォローアップ</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640571253"/>
                  </a:ext>
                </a:extLst>
              </a:tr>
              <a:tr h="348834">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H30</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カワウ対策検証事業のフォローアップ</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105895499"/>
                  </a:ext>
                </a:extLst>
              </a:tr>
              <a:tr h="348834">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p>
                  </a:txBody>
                  <a:tcPr marL="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元カワウ対策検証事業のフォローアップ</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4005202522"/>
                  </a:ext>
                </a:extLst>
              </a:tr>
            </a:tbl>
          </a:graphicData>
        </a:graphic>
      </p:graphicFrame>
      <p:sp>
        <p:nvSpPr>
          <p:cNvPr id="37" name="テキスト ボックス 2"/>
          <p:cNvSpPr txBox="1">
            <a:spLocks noChangeArrowheads="1"/>
          </p:cNvSpPr>
          <p:nvPr/>
        </p:nvSpPr>
        <p:spPr bwMode="auto">
          <a:xfrm>
            <a:off x="360000" y="3687627"/>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32</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980728" y="3766676"/>
            <a:ext cx="4507965" cy="261610"/>
          </a:xfrm>
          <a:prstGeom prst="rect">
            <a:avLst/>
          </a:prstGeom>
          <a:noFill/>
        </p:spPr>
        <p:txBody>
          <a:bodyPr wrap="none" rtlCol="0">
            <a:spAutoFit/>
          </a:bodyPr>
          <a:lstStyle/>
          <a:p>
            <a:r>
              <a:rPr lang="ja-JP" altLang="en-US" sz="1100" b="1" dirty="0" smtClean="0"/>
              <a:t>漁港や海域における油流出事故への迅速な対応及び安全操業対策の推進</a:t>
            </a:r>
            <a:endParaRPr lang="ja-JP" altLang="en-US" sz="1100" b="1" dirty="0"/>
          </a:p>
        </p:txBody>
      </p:sp>
      <p:cxnSp>
        <p:nvCxnSpPr>
          <p:cNvPr id="39" name="直線コネクタ 38"/>
          <p:cNvCxnSpPr/>
          <p:nvPr/>
        </p:nvCxnSpPr>
        <p:spPr>
          <a:xfrm>
            <a:off x="3429000" y="4183558"/>
            <a:ext cx="0" cy="1477328"/>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0" name="テキスト ボックス 39"/>
          <p:cNvSpPr txBox="1"/>
          <p:nvPr/>
        </p:nvSpPr>
        <p:spPr>
          <a:xfrm>
            <a:off x="3508462" y="4104608"/>
            <a:ext cx="3384376" cy="3847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■海上航行安全講習会開催実績（令和２年度）</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1" name="表 40"/>
          <p:cNvGraphicFramePr>
            <a:graphicFrameLocks noGrp="1"/>
          </p:cNvGraphicFramePr>
          <p:nvPr>
            <p:extLst>
              <p:ext uri="{D42A27DB-BD31-4B8C-83A1-F6EECF244321}">
                <p14:modId xmlns:p14="http://schemas.microsoft.com/office/powerpoint/2010/main" val="97318748"/>
              </p:ext>
            </p:extLst>
          </p:nvPr>
        </p:nvGraphicFramePr>
        <p:xfrm>
          <a:off x="3547148" y="4643341"/>
          <a:ext cx="3096344" cy="871048"/>
        </p:xfrm>
        <a:graphic>
          <a:graphicData uri="http://schemas.openxmlformats.org/drawingml/2006/table">
            <a:tbl>
              <a:tblPr firstRow="1" bandRow="1">
                <a:tableStyleId>{3B4B98B0-60AC-42C2-AFA5-B58CD77FA1E5}</a:tableStyleId>
              </a:tblPr>
              <a:tblGrid>
                <a:gridCol w="936104">
                  <a:extLst>
                    <a:ext uri="{9D8B030D-6E8A-4147-A177-3AD203B41FA5}">
                      <a16:colId xmlns:a16="http://schemas.microsoft.com/office/drawing/2014/main" val="20000"/>
                    </a:ext>
                  </a:extLst>
                </a:gridCol>
                <a:gridCol w="2160240">
                  <a:extLst>
                    <a:ext uri="{9D8B030D-6E8A-4147-A177-3AD203B41FA5}">
                      <a16:colId xmlns:a16="http://schemas.microsoft.com/office/drawing/2014/main" val="20001"/>
                    </a:ext>
                  </a:extLst>
                </a:gridCol>
              </a:tblGrid>
              <a:tr h="1852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項目</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36072">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開催日</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令和２年</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月２５日</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272145">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主催</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大阪府、大阪府海域美化安全協会、</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（一社）全日本釣り団体協議会の共催</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252342">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講習内容</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85725"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・遊漁船の安全のために</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indent="-85725" algn="l"/>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42" name="テキスト ボックス 41"/>
          <p:cNvSpPr txBox="1"/>
          <p:nvPr/>
        </p:nvSpPr>
        <p:spPr>
          <a:xfrm>
            <a:off x="359998" y="4183558"/>
            <a:ext cx="2952000" cy="1323439"/>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・油流出</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事故に</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ついて</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は、関係機関と連携</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し</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、迅速</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な</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対応と被害拡大の抑制に努めている。</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・安全操業対策については、海上保安庁や美化協会、府漁連等と連携し、海上航行安全講習会の開催やライフジャケットの着用等を進めるとともに、一般船舶に対し本府の漁業操業の状況等の周知を図った。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900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7381077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 6"/>
          <p:cNvGraphicFramePr>
            <a:graphicFrameLocks noGrp="1"/>
          </p:cNvGraphicFramePr>
          <p:nvPr>
            <p:extLst>
              <p:ext uri="{D42A27DB-BD31-4B8C-83A1-F6EECF244321}">
                <p14:modId xmlns:p14="http://schemas.microsoft.com/office/powerpoint/2010/main" val="185890870"/>
              </p:ext>
            </p:extLst>
          </p:nvPr>
        </p:nvGraphicFramePr>
        <p:xfrm>
          <a:off x="764704" y="1208584"/>
          <a:ext cx="5323986" cy="4248472"/>
        </p:xfrm>
        <a:graphic>
          <a:graphicData uri="http://schemas.openxmlformats.org/drawingml/2006/table">
            <a:tbl>
              <a:tblPr>
                <a:tableStyleId>{3B4B98B0-60AC-42C2-AFA5-B58CD77FA1E5}</a:tableStyleId>
              </a:tblPr>
              <a:tblGrid>
                <a:gridCol w="319127">
                  <a:extLst>
                    <a:ext uri="{9D8B030D-6E8A-4147-A177-3AD203B41FA5}">
                      <a16:colId xmlns:a16="http://schemas.microsoft.com/office/drawing/2014/main" val="20000"/>
                    </a:ext>
                  </a:extLst>
                </a:gridCol>
                <a:gridCol w="345613">
                  <a:extLst>
                    <a:ext uri="{9D8B030D-6E8A-4147-A177-3AD203B41FA5}">
                      <a16:colId xmlns:a16="http://schemas.microsoft.com/office/drawing/2014/main" val="20001"/>
                    </a:ext>
                  </a:extLst>
                </a:gridCol>
                <a:gridCol w="2680661">
                  <a:extLst>
                    <a:ext uri="{9D8B030D-6E8A-4147-A177-3AD203B41FA5}">
                      <a16:colId xmlns:a16="http://schemas.microsoft.com/office/drawing/2014/main" val="20003"/>
                    </a:ext>
                  </a:extLst>
                </a:gridCol>
                <a:gridCol w="1595632">
                  <a:extLst>
                    <a:ext uri="{9D8B030D-6E8A-4147-A177-3AD203B41FA5}">
                      <a16:colId xmlns:a16="http://schemas.microsoft.com/office/drawing/2014/main" val="20004"/>
                    </a:ext>
                  </a:extLst>
                </a:gridCol>
                <a:gridCol w="382953">
                  <a:extLst>
                    <a:ext uri="{9D8B030D-6E8A-4147-A177-3AD203B41FA5}">
                      <a16:colId xmlns:a16="http://schemas.microsoft.com/office/drawing/2014/main" val="20005"/>
                    </a:ext>
                  </a:extLst>
                </a:gridCol>
              </a:tblGrid>
              <a:tr h="322800">
                <a:tc>
                  <a:txBody>
                    <a:bodyPr/>
                    <a:lstStyle/>
                    <a:p>
                      <a:pPr algn="ctr" fontAlgn="ctr"/>
                      <a:r>
                        <a:rPr lang="ja-JP" altLang="en-US" sz="900" b="0" u="none" strike="noStrike" dirty="0" smtClean="0">
                          <a:effectLst/>
                        </a:rPr>
                        <a:t>取組方向</a:t>
                      </a:r>
                      <a:endParaRPr lang="en-US" altLang="ja-JP" sz="9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fontAlgn="ctr"/>
                      <a:r>
                        <a:rPr lang="ja-JP" altLang="en-US" sz="800" b="0" u="none" strike="noStrike" dirty="0" smtClean="0">
                          <a:effectLst/>
                        </a:rPr>
                        <a:t>施策</a:t>
                      </a:r>
                      <a:endParaRPr lang="en-US" altLang="ja-JP"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fontAlgn="ctr"/>
                      <a:r>
                        <a:rPr lang="ja-JP" altLang="en-US" sz="1000" b="0" u="none" strike="noStrike" dirty="0" smtClean="0">
                          <a:effectLst/>
                        </a:rPr>
                        <a:t>標　　　　　題</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ja-JP" altLang="en-US" sz="1000" b="0" u="none" strike="noStrike" dirty="0" smtClean="0">
                          <a:effectLst/>
                        </a:rPr>
                        <a:t>キーワード</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ja-JP" altLang="en-US" sz="800" b="0" u="none" strike="noStrike" dirty="0" smtClean="0">
                          <a:effectLst/>
                        </a:rPr>
                        <a:t>ページ</a:t>
                      </a:r>
                      <a:endParaRPr lang="ja-JP" altLang="en-US" sz="8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322800">
                <a:tc>
                  <a:txBody>
                    <a:bodyPr/>
                    <a:lstStyle/>
                    <a:p>
                      <a:pPr algn="ctr" fontAlgn="ctr"/>
                      <a:r>
                        <a:rPr lang="ja-JP" altLang="en-US" sz="1000" b="0" u="none" strike="noStrike" dirty="0" smtClean="0">
                          <a:effectLst/>
                        </a:rPr>
                        <a:t>④</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1000" b="0" i="0" u="none" strike="noStrike" dirty="0" smtClean="0">
                          <a:solidFill>
                            <a:schemeClr val="tx1"/>
                          </a:solidFill>
                          <a:effectLst/>
                          <a:latin typeface="+mn-lt"/>
                          <a:ea typeface="+mn-ea"/>
                          <a:cs typeface="+mn-cs"/>
                        </a:rPr>
                        <a:t>21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a:effectLst/>
                        </a:rPr>
                        <a:t>「大阪うみ・かわ・</a:t>
                      </a:r>
                      <a:r>
                        <a:rPr lang="ja-JP" altLang="en-US" sz="1000" b="0" u="none" strike="noStrike" dirty="0" smtClean="0">
                          <a:effectLst/>
                        </a:rPr>
                        <a:t>さかな」の魅力発信の推進</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smtClean="0">
                          <a:effectLst/>
                        </a:rPr>
                        <a:t>イメージアップ、</a:t>
                      </a:r>
                      <a:r>
                        <a:rPr lang="en-US" altLang="ja-JP" sz="1000" b="0" u="none" strike="noStrike" dirty="0" smtClean="0">
                          <a:effectLst/>
                        </a:rPr>
                        <a:t>PR</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1000" b="0" u="none" strike="noStrike" dirty="0" smtClean="0">
                          <a:effectLst/>
                        </a:rPr>
                        <a:t>15</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1"/>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22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r>
                        <a:rPr lang="ja-JP" altLang="en-US" sz="1000" dirty="0" smtClean="0"/>
                        <a:t>漁業者の所得向上に資する新たな流通構造の検討</a:t>
                      </a:r>
                      <a:endParaRPr lang="ja-JP" altLang="en-US" sz="1000" dirty="0"/>
                    </a:p>
                  </a:txBody>
                  <a:tcPr marL="72000" marR="72000" marT="0" marB="0" anchor="ctr"/>
                </a:tc>
                <a:tc>
                  <a:txBody>
                    <a:bodyPr/>
                    <a:lstStyle/>
                    <a:p>
                      <a:r>
                        <a:rPr lang="ja-JP" altLang="en-US" sz="1000" dirty="0" smtClean="0"/>
                        <a:t>流通</a:t>
                      </a:r>
                      <a:endParaRPr lang="ja-JP" altLang="en-US" sz="1000" dirty="0"/>
                    </a:p>
                  </a:txBody>
                  <a:tcPr marL="72000" marR="72000" marT="0" marB="0" anchor="ctr"/>
                </a:tc>
                <a:tc>
                  <a:txBody>
                    <a:bodyPr/>
                    <a:lstStyle/>
                    <a:p>
                      <a:pPr algn="ctr" fontAlgn="ctr"/>
                      <a:r>
                        <a:rPr lang="en-US" altLang="ja-JP" sz="1000" b="0" u="none" strike="noStrike" dirty="0" smtClean="0">
                          <a:effectLst/>
                        </a:rPr>
                        <a:t>15</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2"/>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en-US" altLang="ja-JP" sz="1000" b="0" u="none" strike="noStrike" dirty="0" smtClean="0">
                          <a:effectLst/>
                        </a:rPr>
                        <a:t>23</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u="none" strike="noStrike" dirty="0" smtClean="0">
                          <a:effectLst/>
                        </a:rPr>
                        <a:t>大消費地店舗と漁港とをつなぐ“お魚の架け橋”づくり</a:t>
                      </a:r>
                      <a:endPar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l" fontAlgn="ctr"/>
                      <a:r>
                        <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ホテルや料理店への販売促進</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en-US" altLang="ja-JP" sz="1000" b="0" u="none" strike="noStrike" dirty="0" smtClean="0">
                          <a:effectLst/>
                        </a:rPr>
                        <a:t>16</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322800">
                <a:tc>
                  <a:txBody>
                    <a:bodyPr/>
                    <a:lstStyle/>
                    <a:p>
                      <a:pPr algn="ctr" fontAlgn="ctr"/>
                      <a:r>
                        <a:rPr lang="ja-JP" altLang="en-US" sz="1000" b="0" u="none" strike="noStrike" dirty="0" smtClean="0">
                          <a:effectLst/>
                        </a:rPr>
                        <a:t>⑤</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1000" b="0" u="none" strike="noStrike" dirty="0" smtClean="0">
                          <a:effectLst/>
                        </a:rPr>
                        <a:t>24</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a:effectLst/>
                        </a:rPr>
                        <a:t>「魚庭（なにわ）の海づくり大会な」</a:t>
                      </a:r>
                      <a:r>
                        <a:rPr lang="ja-JP" altLang="en-US" sz="1000" b="0" u="none" strike="noStrike" dirty="0" err="1">
                          <a:effectLst/>
                        </a:rPr>
                        <a:t>ど</a:t>
                      </a:r>
                      <a:r>
                        <a:rPr lang="ja-JP" altLang="en-US" sz="1000" b="0" u="none" strike="noStrike" dirty="0">
                          <a:effectLst/>
                        </a:rPr>
                        <a:t>イベントを活用した大阪漁業の発信</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smtClean="0">
                          <a:effectLst/>
                        </a:rPr>
                        <a:t>イベント</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1000" b="0" u="none" strike="noStrike" dirty="0" smtClean="0">
                          <a:effectLst/>
                        </a:rPr>
                        <a:t>17</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4"/>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smtClean="0">
                          <a:solidFill>
                            <a:schemeClr val="tx1"/>
                          </a:solidFill>
                          <a:effectLst/>
                          <a:latin typeface="+mn-lt"/>
                          <a:ea typeface="+mn-ea"/>
                          <a:cs typeface="+mn-cs"/>
                        </a:rPr>
                        <a:t>25</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u="none" strike="noStrike" dirty="0" smtClean="0">
                          <a:effectLst/>
                        </a:rPr>
                        <a:t>「はま」と「まち」のふれあいの場の創出と情報発信</a:t>
                      </a:r>
                      <a:endPar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smtClean="0">
                          <a:effectLst/>
                        </a:rPr>
                        <a:t>観光漁業、青空市場</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17</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5"/>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smtClean="0">
                          <a:solidFill>
                            <a:schemeClr val="tx1"/>
                          </a:solidFill>
                          <a:effectLst/>
                          <a:latin typeface="+mn-lt"/>
                          <a:ea typeface="+mn-ea"/>
                          <a:cs typeface="+mn-cs"/>
                        </a:rPr>
                        <a:t>26</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u="none" strike="noStrike" dirty="0" smtClean="0">
                          <a:effectLst/>
                        </a:rPr>
                        <a:t>府民が自慢できる希少生物保護など生物多様性</a:t>
                      </a:r>
                      <a:endPar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1000" b="0" u="none" strike="noStrike" dirty="0" smtClean="0">
                          <a:effectLst/>
                        </a:rPr>
                        <a:t>希少生物の保護</a:t>
                      </a:r>
                      <a:endParaRPr lang="ja-JP" altLang="en-US"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17</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06"/>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ctr" fontAlgn="ctr"/>
                      <a:r>
                        <a:rPr lang="en-US" altLang="ja-JP" sz="1000" b="0" i="0" u="none" strike="noStrike" dirty="0" smtClean="0">
                          <a:solidFill>
                            <a:schemeClr val="tx1"/>
                          </a:solidFill>
                          <a:effectLst/>
                          <a:latin typeface="+mn-lt"/>
                          <a:ea typeface="+mn-ea"/>
                          <a:cs typeface="+mn-cs"/>
                        </a:rPr>
                        <a:t>27</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tc>
                  <a:txBody>
                    <a:bodyPr/>
                    <a:lstStyle/>
                    <a:p>
                      <a:pPr algn="l" fontAlgn="ctr"/>
                      <a:r>
                        <a:rPr lang="ja-JP" altLang="en-US" sz="1000" b="0" u="none" strike="noStrike" dirty="0">
                          <a:effectLst/>
                        </a:rPr>
                        <a:t>漁業者と府民とが協働した森・川・海の環境美化活動や魚食文化の伝承</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R w="12700" cap="flat" cmpd="sng" algn="ctr">
                      <a:solidFill>
                        <a:schemeClr val="accent1">
                          <a:lumMod val="20000"/>
                          <a:lumOff val="80000"/>
                        </a:schemeClr>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l" fontAlgn="ctr"/>
                      <a:r>
                        <a:rPr lang="ja-JP" altLang="en-US" sz="1000" b="0" u="none" strike="noStrike" dirty="0" smtClean="0">
                          <a:effectLst/>
                        </a:rPr>
                        <a:t>府民協働</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L w="12700" cap="flat" cmpd="sng" algn="ctr">
                      <a:solidFill>
                        <a:schemeClr val="accent1">
                          <a:lumMod val="20000"/>
                          <a:lumOff val="80000"/>
                        </a:schemeClr>
                      </a:solidFill>
                      <a:prstDash val="solid"/>
                      <a:round/>
                      <a:headEnd type="none" w="med" len="med"/>
                      <a:tailEnd type="none" w="med" len="med"/>
                    </a:lnL>
                    <a:lnB w="12700" cap="flat" cmpd="sng" algn="ctr">
                      <a:solidFill>
                        <a:schemeClr val="accent1"/>
                      </a:solidFill>
                      <a:prstDash val="solid"/>
                      <a:round/>
                      <a:headEnd type="none" w="med" len="med"/>
                      <a:tailEnd type="none" w="med" len="med"/>
                    </a:lnB>
                  </a:tcPr>
                </a:tc>
                <a:tc>
                  <a:txBody>
                    <a:bodyPr/>
                    <a:lstStyle/>
                    <a:p>
                      <a:pPr algn="ctr" fontAlgn="ctr"/>
                      <a:r>
                        <a:rPr lang="en-US" altLang="ja-JP" sz="1000" b="0" u="none" strike="noStrike" dirty="0" smtClean="0">
                          <a:effectLst/>
                        </a:rPr>
                        <a:t>18</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8"/>
                  </a:ext>
                </a:extLst>
              </a:tr>
              <a:tr h="322800">
                <a:tc>
                  <a:txBody>
                    <a:bodyPr/>
                    <a:lstStyle/>
                    <a:p>
                      <a:pPr algn="ctr" fontAlgn="ctr"/>
                      <a:r>
                        <a:rPr lang="ja-JP" altLang="en-US" sz="1000" b="0" u="none" strike="noStrike" dirty="0" smtClean="0">
                          <a:effectLst/>
                        </a:rPr>
                        <a:t>⑥</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1000" b="0" i="0" u="none" strike="noStrike" dirty="0" smtClean="0">
                          <a:solidFill>
                            <a:schemeClr val="tx1"/>
                          </a:solidFill>
                          <a:effectLst/>
                          <a:latin typeface="+mn-lt"/>
                          <a:ea typeface="+mn-ea"/>
                          <a:cs typeface="+mn-cs"/>
                        </a:rPr>
                        <a:t>28</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a:effectLst/>
                        </a:rPr>
                        <a:t>大規模な地震、津波等に備えた漁港、海岸の整備</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l" fontAlgn="ctr"/>
                      <a:r>
                        <a:rPr lang="ja-JP" altLang="en-US" sz="1000" b="0" u="none" strike="noStrike" dirty="0" smtClean="0">
                          <a:effectLst/>
                        </a:rPr>
                        <a:t>地震津波対策</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tc>
                  <a:txBody>
                    <a:bodyPr/>
                    <a:lstStyle/>
                    <a:p>
                      <a:pPr algn="ctr" fontAlgn="ctr"/>
                      <a:r>
                        <a:rPr lang="en-US" altLang="ja-JP" sz="1000" b="0" u="none" strike="noStrike" dirty="0" smtClean="0">
                          <a:effectLst/>
                        </a:rPr>
                        <a:t>19</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10"/>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smtClean="0">
                          <a:solidFill>
                            <a:schemeClr val="tx1"/>
                          </a:solidFill>
                          <a:effectLst/>
                          <a:latin typeface="+mn-lt"/>
                          <a:ea typeface="+mn-ea"/>
                          <a:cs typeface="+mn-cs"/>
                        </a:rPr>
                        <a:t>29</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貝毒の発生による健康被害防止対策の徹底</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smtClean="0">
                          <a:effectLst/>
                        </a:rPr>
                        <a:t>貝毒対策</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19</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11"/>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30</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コイヘルペスウイルス病等魚病のまん延防止のための対策の徹底</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smtClean="0">
                          <a:effectLst/>
                        </a:rPr>
                        <a:t>魚病のまん延防止対策</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19</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12"/>
                  </a:ext>
                </a:extLst>
              </a:tr>
              <a:tr h="322800">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smtClean="0">
                          <a:solidFill>
                            <a:schemeClr val="tx1"/>
                          </a:solidFill>
                          <a:effectLst/>
                          <a:latin typeface="+mn-lt"/>
                          <a:ea typeface="+mn-ea"/>
                          <a:cs typeface="+mn-cs"/>
                        </a:rPr>
                        <a:t>31</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養殖業に被害をもたらすカワウや生態系を乱すブラックバス等外来魚対策の推進</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smtClean="0">
                          <a:effectLst/>
                        </a:rPr>
                        <a:t>外来魚対策</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13"/>
                  </a:ext>
                </a:extLst>
              </a:tr>
              <a:tr h="374872">
                <a:tc>
                  <a:txBody>
                    <a:bodyPr/>
                    <a:lstStyle/>
                    <a:p>
                      <a:pPr algn="ctr" fontAlgn="ct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u="none" strike="noStrike" dirty="0" smtClean="0">
                          <a:effectLst/>
                        </a:rPr>
                        <a:t>32</a:t>
                      </a:r>
                      <a:endParaRPr lang="en-US" altLang="ja-JP"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a:effectLst/>
                        </a:rPr>
                        <a:t>漁港や海域における油流出事故や漂流漂着ゴミへの迅速な対応及び</a:t>
                      </a:r>
                      <a:r>
                        <a:rPr lang="ja-JP" altLang="en-US" sz="1000" b="0" u="none" strike="noStrike" dirty="0" smtClean="0">
                          <a:effectLst/>
                        </a:rPr>
                        <a:t>安全操業対策</a:t>
                      </a:r>
                      <a:r>
                        <a:rPr lang="ja-JP" altLang="en-US" sz="1000" b="0" u="none" strike="noStrike" dirty="0">
                          <a:effectLst/>
                        </a:rPr>
                        <a:t>の推進</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l" fontAlgn="ctr"/>
                      <a:r>
                        <a:rPr lang="ja-JP" altLang="en-US" sz="1000" b="0" u="none" strike="noStrike" dirty="0" smtClean="0">
                          <a:effectLst/>
                        </a:rPr>
                        <a:t>安全操業対策</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tc>
                  <a:txBody>
                    <a:bodyPr/>
                    <a:lstStyle/>
                    <a:p>
                      <a:pPr algn="ctr" fontAlgn="ctr"/>
                      <a:r>
                        <a:rPr lang="en-US" altLang="ja-JP" sz="1000" b="0" i="0" u="none" strike="noStrike" dirty="0" smtClean="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20</a:t>
                      </a:r>
                      <a:endParaRPr lang="ja-JP" altLang="en-US" sz="1000" b="0" i="0" u="none" strike="noStrike"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endParaRPr>
                    </a:p>
                  </a:txBody>
                  <a:tcPr marL="72000" marR="72000" marT="0" marB="0" anchor="ctr"/>
                </a:tc>
                <a:extLst>
                  <a:ext uri="{0D108BD9-81ED-4DB2-BD59-A6C34878D82A}">
                    <a16:rowId xmlns:a16="http://schemas.microsoft.com/office/drawing/2014/main" val="10014"/>
                  </a:ext>
                </a:extLst>
              </a:tr>
            </a:tbl>
          </a:graphicData>
        </a:graphic>
      </p:graphicFrame>
      <p:sp>
        <p:nvSpPr>
          <p:cNvPr id="5" name="テキスト ボックス 4"/>
          <p:cNvSpPr txBox="1"/>
          <p:nvPr/>
        </p:nvSpPr>
        <p:spPr>
          <a:xfrm>
            <a:off x="0" y="9629001"/>
            <a:ext cx="6858000" cy="276999"/>
          </a:xfrm>
          <a:prstGeom prst="rect">
            <a:avLst/>
          </a:prstGeom>
          <a:noFill/>
        </p:spPr>
        <p:txBody>
          <a:bodyPr wrap="square" rtlCol="0">
            <a:spAutoFit/>
          </a:bodyPr>
          <a:lstStyle/>
          <a:p>
            <a:pPr algn="ctr"/>
            <a:r>
              <a:rPr kumimoji="1" lang="en-US" altLang="ja-JP" sz="1200" dirty="0" smtClean="0"/>
              <a:t>3</a:t>
            </a:r>
            <a:endParaRPr kumimoji="1" lang="ja-JP" altLang="en-US" sz="1200" dirty="0"/>
          </a:p>
        </p:txBody>
      </p:sp>
      <p:sp>
        <p:nvSpPr>
          <p:cNvPr id="6" name="テキスト ボックス 5"/>
          <p:cNvSpPr txBox="1"/>
          <p:nvPr/>
        </p:nvSpPr>
        <p:spPr>
          <a:xfrm>
            <a:off x="681846" y="6366062"/>
            <a:ext cx="711696" cy="246221"/>
          </a:xfrm>
          <a:prstGeom prst="rect">
            <a:avLst/>
          </a:prstGeom>
          <a:noFill/>
        </p:spPr>
        <p:txBody>
          <a:bodyPr wrap="square" rtlCol="0">
            <a:spAutoFit/>
          </a:bodyPr>
          <a:lstStyle/>
          <a:p>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（略称）</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 name="表 1"/>
          <p:cNvGraphicFramePr>
            <a:graphicFrameLocks noGrp="1"/>
          </p:cNvGraphicFramePr>
          <p:nvPr>
            <p:extLst>
              <p:ext uri="{D42A27DB-BD31-4B8C-83A1-F6EECF244321}">
                <p14:modId xmlns:p14="http://schemas.microsoft.com/office/powerpoint/2010/main" val="3871296002"/>
              </p:ext>
            </p:extLst>
          </p:nvPr>
        </p:nvGraphicFramePr>
        <p:xfrm>
          <a:off x="750184" y="6778332"/>
          <a:ext cx="3971081" cy="1493760"/>
        </p:xfrm>
        <a:graphic>
          <a:graphicData uri="http://schemas.openxmlformats.org/drawingml/2006/table">
            <a:tbl>
              <a:tblPr firstRow="1" bandRow="1">
                <a:tableStyleId>{3B4B98B0-60AC-42C2-AFA5-B58CD77FA1E5}</a:tableStyleId>
              </a:tblPr>
              <a:tblGrid>
                <a:gridCol w="961953">
                  <a:extLst>
                    <a:ext uri="{9D8B030D-6E8A-4147-A177-3AD203B41FA5}">
                      <a16:colId xmlns:a16="http://schemas.microsoft.com/office/drawing/2014/main" val="20000"/>
                    </a:ext>
                  </a:extLst>
                </a:gridCol>
                <a:gridCol w="3009128">
                  <a:extLst>
                    <a:ext uri="{9D8B030D-6E8A-4147-A177-3AD203B41FA5}">
                      <a16:colId xmlns:a16="http://schemas.microsoft.com/office/drawing/2014/main" val="20001"/>
                    </a:ext>
                  </a:extLst>
                </a:gridCol>
              </a:tblGrid>
              <a:tr h="123478">
                <a:tc>
                  <a:txBody>
                    <a:bodyPr/>
                    <a:lstStyle/>
                    <a:p>
                      <a:pPr algn="ctr"/>
                      <a:r>
                        <a:rPr kumimoji="1" lang="ja-JP" altLang="en-US" sz="1000" b="0" dirty="0" smtClean="0"/>
                        <a:t>略称</a:t>
                      </a:r>
                      <a:endParaRPr kumimoji="1" lang="ja-JP" altLang="en-US" sz="1000" b="0" dirty="0"/>
                    </a:p>
                  </a:txBody>
                  <a:tcPr marL="36000" marR="36000" marT="0" marB="0" anchor="ctr"/>
                </a:tc>
                <a:tc>
                  <a:txBody>
                    <a:bodyPr/>
                    <a:lstStyle/>
                    <a:p>
                      <a:pPr algn="ctr"/>
                      <a:r>
                        <a:rPr kumimoji="1" lang="ja-JP" altLang="en-US" sz="1000" b="0" dirty="0" smtClean="0"/>
                        <a:t>正式名称</a:t>
                      </a:r>
                      <a:endParaRPr kumimoji="1" lang="ja-JP" altLang="en-US" sz="1000" b="0" dirty="0"/>
                    </a:p>
                  </a:txBody>
                  <a:tcPr marL="36000" marR="36000" marT="0" marB="0" anchor="ctr"/>
                </a:tc>
                <a:extLst>
                  <a:ext uri="{0D108BD9-81ED-4DB2-BD59-A6C34878D82A}">
                    <a16:rowId xmlns:a16="http://schemas.microsoft.com/office/drawing/2014/main" val="10000"/>
                  </a:ext>
                </a:extLst>
              </a:tr>
              <a:tr h="167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t>　環農水研</a:t>
                      </a:r>
                    </a:p>
                  </a:txBody>
                  <a:tcPr marL="36000" marR="36000" marT="0" marB="0" anchor="ctr">
                    <a:noFill/>
                  </a:tcPr>
                </a:tc>
                <a:tc>
                  <a:txBody>
                    <a:bodyPr/>
                    <a:lstStyle/>
                    <a:p>
                      <a:r>
                        <a:rPr kumimoji="1" lang="ja-JP" altLang="en-US" sz="1000" b="0" dirty="0" smtClean="0"/>
                        <a:t>（地独）大阪府環境農林水産総合研究所</a:t>
                      </a:r>
                      <a:endParaRPr kumimoji="1" lang="en-US" altLang="ja-JP" sz="1000" b="0" dirty="0" smtClean="0"/>
                    </a:p>
                  </a:txBody>
                  <a:tcPr marL="36000" marR="36000" marT="0" marB="0" anchor="ctr">
                    <a:noFill/>
                  </a:tcPr>
                </a:tc>
                <a:extLst>
                  <a:ext uri="{0D108BD9-81ED-4DB2-BD59-A6C34878D82A}">
                    <a16:rowId xmlns:a16="http://schemas.microsoft.com/office/drawing/2014/main" val="10001"/>
                  </a:ext>
                </a:extLst>
              </a:tr>
              <a:tr h="167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　基金</a:t>
                      </a:r>
                    </a:p>
                  </a:txBody>
                  <a:tcPr marL="36000" marR="36000" marT="0" marB="0" anchor="ctr"/>
                </a:tc>
                <a:tc>
                  <a:txBody>
                    <a:bodyPr/>
                    <a:lstStyle/>
                    <a:p>
                      <a:r>
                        <a:rPr kumimoji="1" lang="ja-JP" altLang="en-US" sz="1000" b="0" dirty="0" smtClean="0">
                          <a:solidFill>
                            <a:schemeClr val="tx1"/>
                          </a:solidFill>
                        </a:rPr>
                        <a:t>（公財）大阪府漁業振興基金</a:t>
                      </a:r>
                      <a:endParaRPr kumimoji="1" lang="en-US" altLang="ja-JP" sz="1000" b="0" dirty="0" smtClean="0">
                        <a:solidFill>
                          <a:schemeClr val="tx1"/>
                        </a:solidFill>
                      </a:endParaRPr>
                    </a:p>
                  </a:txBody>
                  <a:tcPr marL="36000" marR="36000" marT="0" marB="0" anchor="ctr"/>
                </a:tc>
                <a:extLst>
                  <a:ext uri="{0D108BD9-81ED-4DB2-BD59-A6C34878D82A}">
                    <a16:rowId xmlns:a16="http://schemas.microsoft.com/office/drawing/2014/main" val="10002"/>
                  </a:ext>
                </a:extLst>
              </a:tr>
              <a:tr h="167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　全漁連</a:t>
                      </a:r>
                    </a:p>
                  </a:txBody>
                  <a:tcPr marL="36000" marR="36000" marT="0" marB="0" anchor="ctr">
                    <a:noFill/>
                  </a:tcPr>
                </a:tc>
                <a:tc>
                  <a:txBody>
                    <a:bodyPr/>
                    <a:lstStyle/>
                    <a:p>
                      <a:r>
                        <a:rPr kumimoji="1" lang="ja-JP" altLang="en-US" sz="1000" b="0" dirty="0" smtClean="0">
                          <a:solidFill>
                            <a:schemeClr val="tx1"/>
                          </a:solidFill>
                        </a:rPr>
                        <a:t>全国漁業協同組合連合会</a:t>
                      </a:r>
                      <a:endParaRPr kumimoji="1" lang="en-US" altLang="ja-JP" sz="1000" b="0" dirty="0" smtClean="0">
                        <a:solidFill>
                          <a:schemeClr val="tx1"/>
                        </a:solidFill>
                      </a:endParaRPr>
                    </a:p>
                  </a:txBody>
                  <a:tcPr marL="36000" marR="36000" marT="0" marB="0" anchor="ctr">
                    <a:noFill/>
                  </a:tcPr>
                </a:tc>
                <a:extLst>
                  <a:ext uri="{0D108BD9-81ED-4DB2-BD59-A6C34878D82A}">
                    <a16:rowId xmlns:a16="http://schemas.microsoft.com/office/drawing/2014/main" val="10003"/>
                  </a:ext>
                </a:extLst>
              </a:tr>
              <a:tr h="167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　府漁連</a:t>
                      </a:r>
                    </a:p>
                  </a:txBody>
                  <a:tcPr marL="36000" marR="36000" marT="0" marB="0" anchor="ctr">
                    <a:noFill/>
                  </a:tcPr>
                </a:tc>
                <a:tc>
                  <a:txBody>
                    <a:bodyPr/>
                    <a:lstStyle/>
                    <a:p>
                      <a:r>
                        <a:rPr kumimoji="1" lang="ja-JP" altLang="en-US" sz="1000" b="0" dirty="0" smtClean="0">
                          <a:solidFill>
                            <a:schemeClr val="tx1"/>
                          </a:solidFill>
                        </a:rPr>
                        <a:t>大阪府漁業協同組合連合会</a:t>
                      </a:r>
                      <a:endParaRPr kumimoji="1" lang="en-US" altLang="ja-JP" sz="1000" b="0" dirty="0" smtClean="0">
                        <a:solidFill>
                          <a:schemeClr val="tx1"/>
                        </a:solidFill>
                      </a:endParaRPr>
                    </a:p>
                  </a:txBody>
                  <a:tcPr marL="36000" marR="36000" marT="0" marB="0" anchor="ctr">
                    <a:noFill/>
                  </a:tcPr>
                </a:tc>
                <a:extLst>
                  <a:ext uri="{0D108BD9-81ED-4DB2-BD59-A6C34878D82A}">
                    <a16:rowId xmlns:a16="http://schemas.microsoft.com/office/drawing/2014/main" val="10004"/>
                  </a:ext>
                </a:extLst>
              </a:tr>
              <a:tr h="167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　漁協</a:t>
                      </a:r>
                    </a:p>
                  </a:txBody>
                  <a:tcPr marL="36000" marR="36000" marT="0" marB="0" anchor="ctr">
                    <a:noFill/>
                  </a:tcPr>
                </a:tc>
                <a:tc>
                  <a:txBody>
                    <a:bodyPr/>
                    <a:lstStyle/>
                    <a:p>
                      <a:r>
                        <a:rPr kumimoji="1" lang="ja-JP" altLang="en-US" sz="1000" b="0" dirty="0" smtClean="0">
                          <a:solidFill>
                            <a:schemeClr val="tx1"/>
                          </a:solidFill>
                        </a:rPr>
                        <a:t>漁業協同組合</a:t>
                      </a:r>
                      <a:endParaRPr kumimoji="1" lang="en-US" altLang="ja-JP" sz="1000" b="0" dirty="0" smtClean="0">
                        <a:solidFill>
                          <a:schemeClr val="tx1"/>
                        </a:solidFill>
                      </a:endParaRPr>
                    </a:p>
                  </a:txBody>
                  <a:tcPr marL="36000" marR="36000" marT="0" marB="0" anchor="ctr">
                    <a:noFill/>
                  </a:tcPr>
                </a:tc>
                <a:extLst>
                  <a:ext uri="{0D108BD9-81ED-4DB2-BD59-A6C34878D82A}">
                    <a16:rowId xmlns:a16="http://schemas.microsoft.com/office/drawing/2014/main" val="10005"/>
                  </a:ext>
                </a:extLst>
              </a:tr>
              <a:tr h="167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　水技</a:t>
                      </a:r>
                      <a:r>
                        <a:rPr kumimoji="1" lang="en-US" altLang="ja-JP" sz="1000" b="0" dirty="0" smtClean="0">
                          <a:solidFill>
                            <a:schemeClr val="tx1"/>
                          </a:solidFill>
                        </a:rPr>
                        <a:t>C</a:t>
                      </a:r>
                      <a:endParaRPr kumimoji="1" lang="ja-JP" altLang="en-US" sz="1000" b="0" dirty="0" smtClean="0">
                        <a:solidFill>
                          <a:schemeClr val="tx1"/>
                        </a:solidFill>
                      </a:endParaRPr>
                    </a:p>
                  </a:txBody>
                  <a:tcPr marL="36000" marR="36000" marT="0" marB="0" anchor="ctr">
                    <a:noFill/>
                  </a:tcPr>
                </a:tc>
                <a:tc>
                  <a:txBody>
                    <a:bodyPr/>
                    <a:lstStyle/>
                    <a:p>
                      <a:r>
                        <a:rPr kumimoji="1" lang="ja-JP" altLang="en-US" sz="1000" b="0" dirty="0" smtClean="0">
                          <a:solidFill>
                            <a:schemeClr val="tx1"/>
                          </a:solidFill>
                        </a:rPr>
                        <a:t>環農水研　水産技術センター</a:t>
                      </a:r>
                      <a:endParaRPr kumimoji="1" lang="en-US" altLang="ja-JP" sz="1000" b="0" dirty="0" smtClean="0">
                        <a:solidFill>
                          <a:schemeClr val="tx1"/>
                        </a:solidFill>
                      </a:endParaRPr>
                    </a:p>
                  </a:txBody>
                  <a:tcPr marL="36000" marR="36000" marT="0" marB="0" anchor="ctr">
                    <a:noFill/>
                  </a:tcPr>
                </a:tc>
                <a:extLst>
                  <a:ext uri="{0D108BD9-81ED-4DB2-BD59-A6C34878D82A}">
                    <a16:rowId xmlns:a16="http://schemas.microsoft.com/office/drawing/2014/main" val="10006"/>
                  </a:ext>
                </a:extLst>
              </a:tr>
              <a:tr h="167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　生物多様性</a:t>
                      </a:r>
                      <a:r>
                        <a:rPr kumimoji="1" lang="en-US" altLang="ja-JP" sz="1000" b="0" dirty="0" smtClean="0">
                          <a:solidFill>
                            <a:schemeClr val="tx1"/>
                          </a:solidFill>
                        </a:rPr>
                        <a:t>C</a:t>
                      </a:r>
                      <a:endParaRPr kumimoji="1" lang="ja-JP" altLang="en-US" sz="1000" b="0" dirty="0" smtClean="0">
                        <a:solidFill>
                          <a:schemeClr val="tx1"/>
                        </a:solidFill>
                      </a:endParaRPr>
                    </a:p>
                  </a:txBody>
                  <a:tcPr marL="36000" marR="36000" marT="0" marB="0" anchor="ctr">
                    <a:noFill/>
                  </a:tcPr>
                </a:tc>
                <a:tc>
                  <a:txBody>
                    <a:bodyPr/>
                    <a:lstStyle/>
                    <a:p>
                      <a:r>
                        <a:rPr kumimoji="1" lang="ja-JP" altLang="en-US" sz="1000" b="0" dirty="0" smtClean="0">
                          <a:solidFill>
                            <a:schemeClr val="tx1"/>
                          </a:solidFill>
                        </a:rPr>
                        <a:t>環農水研　生物多様性センター</a:t>
                      </a:r>
                      <a:endParaRPr kumimoji="1" lang="en-US" altLang="ja-JP" sz="1000" b="0" dirty="0" smtClean="0">
                        <a:solidFill>
                          <a:schemeClr val="tx1"/>
                        </a:solidFill>
                      </a:endParaRPr>
                    </a:p>
                  </a:txBody>
                  <a:tcPr marL="36000" marR="36000" marT="0" marB="0" anchor="ctr">
                    <a:noFill/>
                  </a:tcPr>
                </a:tc>
                <a:extLst>
                  <a:ext uri="{0D108BD9-81ED-4DB2-BD59-A6C34878D82A}">
                    <a16:rowId xmlns:a16="http://schemas.microsoft.com/office/drawing/2014/main" val="10007"/>
                  </a:ext>
                </a:extLst>
              </a:tr>
              <a:tr h="16767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smtClean="0">
                          <a:solidFill>
                            <a:schemeClr val="tx1"/>
                          </a:solidFill>
                        </a:rPr>
                        <a:t>　美化協会</a:t>
                      </a:r>
                    </a:p>
                  </a:txBody>
                  <a:tcPr marL="36000" marR="36000" marT="0" marB="0" anchor="ctr">
                    <a:noFill/>
                  </a:tcPr>
                </a:tc>
                <a:tc>
                  <a:txBody>
                    <a:bodyPr/>
                    <a:lstStyle/>
                    <a:p>
                      <a:r>
                        <a:rPr kumimoji="1" lang="ja-JP" altLang="en-US" sz="1000" b="0" dirty="0" smtClean="0">
                          <a:solidFill>
                            <a:schemeClr val="tx1"/>
                          </a:solidFill>
                        </a:rPr>
                        <a:t>特定非営利活動法人大阪府海域美化安全協会</a:t>
                      </a:r>
                      <a:endParaRPr kumimoji="1" lang="en-US" altLang="ja-JP" sz="1000" b="0" dirty="0" smtClean="0">
                        <a:solidFill>
                          <a:schemeClr val="tx1"/>
                        </a:solidFill>
                      </a:endParaRPr>
                    </a:p>
                  </a:txBody>
                  <a:tcPr marL="36000" marR="36000" marT="0" marB="0" anchor="ctr">
                    <a:noFill/>
                  </a:tcPr>
                </a:tc>
                <a:extLst>
                  <a:ext uri="{0D108BD9-81ED-4DB2-BD59-A6C34878D82A}">
                    <a16:rowId xmlns:a16="http://schemas.microsoft.com/office/drawing/2014/main" val="10008"/>
                  </a:ext>
                </a:extLst>
              </a:tr>
            </a:tbl>
          </a:graphicData>
        </a:graphic>
      </p:graphicFrame>
      <p:sp>
        <p:nvSpPr>
          <p:cNvPr id="8" name="テキスト ボックス 7"/>
          <p:cNvSpPr txBox="1"/>
          <p:nvPr/>
        </p:nvSpPr>
        <p:spPr>
          <a:xfrm>
            <a:off x="685496" y="1765192"/>
            <a:ext cx="492443" cy="733534"/>
          </a:xfrm>
          <a:prstGeom prst="rect">
            <a:avLst/>
          </a:prstGeom>
          <a:noFill/>
        </p:spPr>
        <p:txBody>
          <a:bodyPr vert="eaVert" wrap="none" rtlCol="0" anchor="ctr" anchorCtr="0">
            <a:spAutoFit/>
          </a:bodyPr>
          <a:lstStyle/>
          <a:p>
            <a:r>
              <a:rPr kumimoji="1" lang="ja-JP" altLang="en-US" sz="1000" dirty="0" smtClean="0"/>
              <a:t>新鮮な魚介</a:t>
            </a:r>
            <a:endParaRPr kumimoji="1" lang="en-US" altLang="ja-JP" sz="1000" dirty="0" smtClean="0"/>
          </a:p>
          <a:p>
            <a:r>
              <a:rPr kumimoji="1" lang="ja-JP" altLang="en-US" sz="1000" dirty="0" smtClean="0"/>
              <a:t>類を</a:t>
            </a:r>
            <a:r>
              <a:rPr lang="ja-JP" altLang="en-US" sz="1000" dirty="0" smtClean="0"/>
              <a:t>届ける</a:t>
            </a:r>
            <a:endParaRPr kumimoji="1" lang="ja-JP" altLang="en-US" sz="1000" dirty="0"/>
          </a:p>
        </p:txBody>
      </p:sp>
      <p:sp>
        <p:nvSpPr>
          <p:cNvPr id="9" name="テキスト ボックス 8"/>
          <p:cNvSpPr txBox="1"/>
          <p:nvPr/>
        </p:nvSpPr>
        <p:spPr>
          <a:xfrm>
            <a:off x="673240" y="2800194"/>
            <a:ext cx="492443" cy="775618"/>
          </a:xfrm>
          <a:prstGeom prst="rect">
            <a:avLst/>
          </a:prstGeom>
          <a:noFill/>
        </p:spPr>
        <p:txBody>
          <a:bodyPr vert="eaVert" wrap="square" rtlCol="0" anchor="ctr" anchorCtr="0">
            <a:spAutoFit/>
          </a:bodyPr>
          <a:lstStyle/>
          <a:p>
            <a:r>
              <a:rPr kumimoji="1" lang="ja-JP" altLang="en-US" sz="1000" dirty="0" smtClean="0"/>
              <a:t>海や川の魅力を届ける</a:t>
            </a:r>
            <a:endParaRPr kumimoji="1" lang="ja-JP" altLang="en-US" sz="1000" dirty="0"/>
          </a:p>
        </p:txBody>
      </p:sp>
      <p:sp>
        <p:nvSpPr>
          <p:cNvPr id="10" name="テキスト ボックス 9"/>
          <p:cNvSpPr txBox="1"/>
          <p:nvPr/>
        </p:nvSpPr>
        <p:spPr>
          <a:xfrm>
            <a:off x="750184" y="4101964"/>
            <a:ext cx="338554" cy="1246495"/>
          </a:xfrm>
          <a:prstGeom prst="rect">
            <a:avLst/>
          </a:prstGeom>
          <a:noFill/>
        </p:spPr>
        <p:txBody>
          <a:bodyPr vert="eaVert" wrap="none" rtlCol="0" anchor="ctr" anchorCtr="0">
            <a:spAutoFit/>
          </a:bodyPr>
          <a:lstStyle/>
          <a:p>
            <a:r>
              <a:rPr kumimoji="1" lang="ja-JP" altLang="en-US" sz="1000" dirty="0" smtClean="0"/>
              <a:t>安全・安心を届ける</a:t>
            </a:r>
            <a:endParaRPr kumimoji="1" lang="ja-JP" altLang="en-US" sz="1000" dirty="0"/>
          </a:p>
        </p:txBody>
      </p:sp>
    </p:spTree>
    <p:extLst>
      <p:ext uri="{BB962C8B-B14F-4D97-AF65-F5344CB8AC3E}">
        <p14:creationId xmlns:p14="http://schemas.microsoft.com/office/powerpoint/2010/main" val="33906319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テキスト ボックス 30"/>
          <p:cNvSpPr txBox="1"/>
          <p:nvPr/>
        </p:nvSpPr>
        <p:spPr>
          <a:xfrm>
            <a:off x="359999" y="7693842"/>
            <a:ext cx="2952000" cy="707886"/>
          </a:xfrm>
          <a:prstGeom prst="rect">
            <a:avLst/>
          </a:prstGeom>
          <a:noFill/>
        </p:spPr>
        <p:txBody>
          <a:bodyPr wrap="square" rtlCol="0">
            <a:spAutoFit/>
          </a:bodyPr>
          <a:lstStyle/>
          <a:p>
            <a:pPr algn="just"/>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広域的な漁場整備＞</a:t>
            </a: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・魚介類の産卵や稚魚の育成場となる藻場やエサ場を再生するため、水産</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環境マスタープランに</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沿い、放流</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・資源管理</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の取組み</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併せた漁場</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の整備を</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行った。</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0" y="360000"/>
            <a:ext cx="6858000" cy="307777"/>
          </a:xfrm>
          <a:prstGeom prst="rect">
            <a:avLst/>
          </a:prstGeom>
          <a:noFill/>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取組方向①　海や川の環境を豊かにする </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0" y="9397016"/>
            <a:ext cx="6858000" cy="276999"/>
          </a:xfrm>
          <a:prstGeom prst="rect">
            <a:avLst/>
          </a:prstGeom>
          <a:noFill/>
        </p:spPr>
        <p:txBody>
          <a:bodyPr wrap="square" rtlCol="0">
            <a:spAutoFit/>
          </a:bodyPr>
          <a:lstStyle/>
          <a:p>
            <a:pPr algn="ctr"/>
            <a:r>
              <a:rPr kumimoji="1" lang="en-US" altLang="ja-JP" sz="1200" dirty="0" smtClean="0"/>
              <a:t>4</a:t>
            </a:r>
            <a:endParaRPr kumimoji="1" lang="ja-JP" altLang="en-US" sz="1200" dirty="0"/>
          </a:p>
        </p:txBody>
      </p:sp>
      <p:sp>
        <p:nvSpPr>
          <p:cNvPr id="8" name="テキスト ボックス 2"/>
          <p:cNvSpPr txBox="1">
            <a:spLocks noChangeArrowheads="1"/>
          </p:cNvSpPr>
          <p:nvPr/>
        </p:nvSpPr>
        <p:spPr bwMode="auto">
          <a:xfrm>
            <a:off x="360000" y="828481"/>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ja-JP" altLang="en-US"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１</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a:off x="3420000" y="1245016"/>
            <a:ext cx="0" cy="8007378"/>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59999" y="1280592"/>
            <a:ext cx="2952000" cy="4555093"/>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algn="just"/>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＜撹拌ブロック礁の設置＞</a:t>
            </a:r>
            <a:endParaRPr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pPr marL="63500" indent="-63500" algn="just"/>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概要</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・岸和田市及び泉佐野市地先に攪拌ブロック礁を計</a:t>
            </a:r>
            <a:r>
              <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200</a:t>
            </a:r>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基設置することにより、底層から表層の海水を攪拌し、南部海域の栄養塩不足解消に寄与することを目指している。</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年度は、</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８</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基を設置し、計画数</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基の</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設置を完了した（Ｒ</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2.11)</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年度は効果調査等を実施予定。</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63500" indent="-63500"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効果</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○海底への酸素の供給</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76213" indent="-1296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・設置海域周辺で、底質の汚濁を示す</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COD</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及び硫化物の濃度の減少、溶存酸素量の増加が確認</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○海底の栄養塩の巻上げ</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76213" indent="-1296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・設置海域の下流方向に巻き上がりが確認</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76213" indent="-1296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・設置海域周辺で、植物及び動物プランクトンの個体数の増加が確認</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○生物の生息空間の創出</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764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・キジハタ、カサゴ、イサキ等の生息を目視で</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確認</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4" name="テキスト ボックス 13"/>
          <p:cNvSpPr txBox="1"/>
          <p:nvPr/>
        </p:nvSpPr>
        <p:spPr>
          <a:xfrm>
            <a:off x="3429000" y="2033136"/>
            <a:ext cx="2564904" cy="3847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攪拌ブロック礁の設置実績</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5" name="表 14"/>
          <p:cNvGraphicFramePr>
            <a:graphicFrameLocks noGrp="1"/>
          </p:cNvGraphicFramePr>
          <p:nvPr>
            <p:extLst>
              <p:ext uri="{D42A27DB-BD31-4B8C-83A1-F6EECF244321}">
                <p14:modId xmlns:p14="http://schemas.microsoft.com/office/powerpoint/2010/main" val="1233945882"/>
              </p:ext>
            </p:extLst>
          </p:nvPr>
        </p:nvGraphicFramePr>
        <p:xfrm>
          <a:off x="3573016" y="2408970"/>
          <a:ext cx="3078089" cy="1687360"/>
        </p:xfrm>
        <a:graphic>
          <a:graphicData uri="http://schemas.openxmlformats.org/drawingml/2006/table">
            <a:tbl>
              <a:tblPr firstRow="1" bandRow="1">
                <a:tableStyleId>{3B4B98B0-60AC-42C2-AFA5-B58CD77FA1E5}</a:tableStyleId>
              </a:tblPr>
              <a:tblGrid>
                <a:gridCol w="504056">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1277889">
                  <a:extLst>
                    <a:ext uri="{9D8B030D-6E8A-4147-A177-3AD203B41FA5}">
                      <a16:colId xmlns:a16="http://schemas.microsoft.com/office/drawing/2014/main" val="20003"/>
                    </a:ext>
                  </a:extLst>
                </a:gridCol>
              </a:tblGrid>
              <a:tr h="0">
                <a:tc>
                  <a:txBody>
                    <a:bodyPr/>
                    <a:lstStyle/>
                    <a:p>
                      <a:pPr algn="ctr"/>
                      <a:r>
                        <a:rPr kumimoji="1" lang="ja-JP" altLang="en-US" sz="900" b="0" dirty="0" smtClean="0">
                          <a:solidFill>
                            <a:schemeClr val="tx1"/>
                          </a:solidFill>
                        </a:rPr>
                        <a:t>年度</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rPr>
                        <a:t>計画</a:t>
                      </a:r>
                      <a:endParaRPr kumimoji="1" lang="en-US" altLang="ja-JP" sz="900" b="0" dirty="0" smtClean="0">
                        <a:solidFill>
                          <a:schemeClr val="tx1"/>
                        </a:solidFill>
                      </a:endParaRPr>
                    </a:p>
                    <a:p>
                      <a:pPr algn="ctr"/>
                      <a:r>
                        <a:rPr kumimoji="1" lang="ja-JP" altLang="en-US" sz="900" b="0" dirty="0" smtClean="0">
                          <a:solidFill>
                            <a:schemeClr val="tx1"/>
                          </a:solidFill>
                        </a:rPr>
                        <a:t>（基）</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rPr>
                        <a:t>設置数</a:t>
                      </a:r>
                      <a:endParaRPr kumimoji="1" lang="en-US" altLang="ja-JP" sz="900" b="0" dirty="0" smtClean="0">
                        <a:solidFill>
                          <a:schemeClr val="tx1"/>
                        </a:solidFill>
                      </a:endParaRPr>
                    </a:p>
                    <a:p>
                      <a:pPr algn="ctr"/>
                      <a:r>
                        <a:rPr kumimoji="1" lang="ja-JP" altLang="en-US" sz="900" b="0" dirty="0" smtClean="0">
                          <a:solidFill>
                            <a:schemeClr val="tx1"/>
                          </a:solidFill>
                        </a:rPr>
                        <a:t>（基）</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rPr>
                        <a:t>事業費（千円）</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kumimoji="1" lang="en-US" altLang="ja-JP" sz="900" dirty="0" smtClean="0">
                          <a:solidFill>
                            <a:schemeClr val="tx1"/>
                          </a:solidFill>
                        </a:rPr>
                        <a:t>25</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T w="12700" cap="flat" cmpd="sng" algn="ctr">
                      <a:solidFill>
                        <a:schemeClr val="accent1"/>
                      </a:solidFill>
                      <a:prstDash val="solid"/>
                      <a:round/>
                      <a:headEnd type="none" w="med" len="med"/>
                      <a:tailEnd type="none" w="med" len="med"/>
                    </a:lnT>
                  </a:tcPr>
                </a:tc>
                <a:tc>
                  <a:txBody>
                    <a:bodyPr/>
                    <a:lstStyle/>
                    <a:p>
                      <a:pPr algn="ct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測量・設計</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T w="12700" cap="flat" cmpd="sng" algn="ctr">
                      <a:solidFill>
                        <a:schemeClr val="accent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測量・設計</a:t>
                      </a: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tcPr>
                </a:tc>
                <a:tc>
                  <a:txBody>
                    <a:bodyPr/>
                    <a:lstStyle/>
                    <a:p>
                      <a:r>
                        <a:rPr kumimoji="1" lang="en-US" altLang="ja-JP" sz="900" dirty="0" smtClean="0">
                          <a:solidFill>
                            <a:schemeClr val="tx1"/>
                          </a:solidFill>
                        </a:rPr>
                        <a:t>20,000</a:t>
                      </a:r>
                      <a:r>
                        <a:rPr kumimoji="1" lang="ja-JP" altLang="en-US" sz="900" dirty="0" smtClean="0">
                          <a:solidFill>
                            <a:schemeClr val="tx1"/>
                          </a:solidFill>
                        </a:rPr>
                        <a:t>（</a:t>
                      </a:r>
                      <a:r>
                        <a:rPr kumimoji="1" lang="en-US" altLang="ja-JP" sz="900" dirty="0" smtClean="0">
                          <a:solidFill>
                            <a:schemeClr val="tx1"/>
                          </a:solidFill>
                        </a:rPr>
                        <a:t>H24</a:t>
                      </a:r>
                      <a:r>
                        <a:rPr kumimoji="1" lang="ja-JP" altLang="en-US" sz="900" dirty="0" smtClean="0">
                          <a:solidFill>
                            <a:schemeClr val="tx1"/>
                          </a:solidFill>
                        </a:rPr>
                        <a:t>補正）</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1"/>
                  </a:ext>
                </a:extLst>
              </a:tr>
              <a:tr h="0">
                <a:tc>
                  <a:txBody>
                    <a:bodyPr/>
                    <a:lstStyle/>
                    <a:p>
                      <a:pPr algn="ctr"/>
                      <a:r>
                        <a:rPr kumimoji="1" lang="en-US" altLang="ja-JP" sz="900" dirty="0" smtClean="0">
                          <a:solidFill>
                            <a:schemeClr val="tx1"/>
                          </a:solidFill>
                        </a:rPr>
                        <a:t>26</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ctr"/>
                      <a:r>
                        <a:rPr kumimoji="1" lang="en-US" altLang="ja-JP" sz="900" dirty="0" smtClean="0">
                          <a:solidFill>
                            <a:schemeClr val="tx1"/>
                          </a:solidFill>
                        </a:rPr>
                        <a:t>48</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r>
                        <a:rPr kumimoji="1" lang="en-US" altLang="ja-JP" sz="900" dirty="0" smtClean="0">
                          <a:solidFill>
                            <a:schemeClr val="tx1"/>
                          </a:solidFill>
                        </a:rPr>
                        <a:t>90,700</a:t>
                      </a:r>
                      <a:r>
                        <a:rPr kumimoji="1" lang="ja-JP" altLang="en-US" sz="900" dirty="0" smtClean="0">
                          <a:solidFill>
                            <a:schemeClr val="tx1"/>
                          </a:solidFill>
                        </a:rPr>
                        <a:t>（</a:t>
                      </a:r>
                      <a:r>
                        <a:rPr kumimoji="1" lang="en-US" altLang="ja-JP" sz="900" dirty="0" smtClean="0">
                          <a:solidFill>
                            <a:schemeClr val="tx1"/>
                          </a:solidFill>
                        </a:rPr>
                        <a:t>H25</a:t>
                      </a:r>
                      <a:r>
                        <a:rPr kumimoji="1" lang="ja-JP" altLang="en-US" sz="900" dirty="0" smtClean="0">
                          <a:solidFill>
                            <a:schemeClr val="tx1"/>
                          </a:solidFill>
                        </a:rPr>
                        <a:t>補正）</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10002"/>
                  </a:ext>
                </a:extLst>
              </a:tr>
              <a:tr h="131144">
                <a:tc>
                  <a:txBody>
                    <a:bodyPr/>
                    <a:lstStyle/>
                    <a:p>
                      <a:pPr algn="ctr"/>
                      <a:r>
                        <a:rPr kumimoji="1" lang="en-US" altLang="ja-JP" sz="900" dirty="0" smtClean="0">
                          <a:solidFill>
                            <a:schemeClr val="tx1"/>
                          </a:solidFill>
                        </a:rPr>
                        <a:t>27</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r>
                        <a:rPr kumimoji="1" lang="en-US" altLang="ja-JP" sz="900" dirty="0" smtClean="0">
                          <a:solidFill>
                            <a:schemeClr val="tx1"/>
                          </a:solidFill>
                        </a:rPr>
                        <a:t>50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ctr"/>
                      <a:r>
                        <a:rPr kumimoji="1" lang="en-US" altLang="ja-JP" sz="900" dirty="0" smtClean="0">
                          <a:solidFill>
                            <a:schemeClr val="tx1"/>
                          </a:solidFill>
                        </a:rPr>
                        <a:t>22</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r>
                        <a:rPr kumimoji="1" lang="en-US" altLang="ja-JP" sz="900" dirty="0" smtClean="0">
                          <a:solidFill>
                            <a:schemeClr val="tx1"/>
                          </a:solidFill>
                        </a:rPr>
                        <a:t>45,850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10003"/>
                  </a:ext>
                </a:extLst>
              </a:tr>
              <a:tr h="0">
                <a:tc>
                  <a:txBody>
                    <a:bodyPr/>
                    <a:lstStyle/>
                    <a:p>
                      <a:pPr algn="r"/>
                      <a:r>
                        <a:rPr kumimoji="1" lang="en-US" altLang="ja-JP" sz="900" dirty="0" smtClean="0">
                          <a:solidFill>
                            <a:schemeClr val="tx1"/>
                          </a:solidFill>
                        </a:rPr>
                        <a:t>28</a:t>
                      </a:r>
                      <a:r>
                        <a:rPr kumimoji="1" lang="ja-JP" altLang="en-US" sz="700" dirty="0" smtClean="0">
                          <a:solidFill>
                            <a:schemeClr val="tx1"/>
                          </a:solidFill>
                        </a:rPr>
                        <a:t>（当初）</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r>
                        <a:rPr kumimoji="1" lang="en-US" altLang="ja-JP" sz="900" dirty="0" smtClean="0">
                          <a:solidFill>
                            <a:schemeClr val="tx1"/>
                          </a:solidFill>
                        </a:rPr>
                        <a:t>50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37,042</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10004"/>
                  </a:ext>
                </a:extLst>
              </a:tr>
              <a:tr h="0">
                <a:tc>
                  <a:txBody>
                    <a:bodyPr/>
                    <a:lstStyle/>
                    <a:p>
                      <a:pPr algn="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r>
                        <a:rPr kumimoji="1" lang="ja-JP" altLang="en-US"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（補正）</a:t>
                      </a:r>
                      <a:endParaRPr kumimoji="1" lang="ja-JP" altLang="en-US" sz="7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23,600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10005"/>
                  </a:ext>
                </a:extLst>
              </a:tr>
              <a:tr h="147520">
                <a:tc>
                  <a:txBody>
                    <a:bodyPr/>
                    <a:lstStyle/>
                    <a:p>
                      <a:pPr algn="ctr"/>
                      <a:r>
                        <a:rPr kumimoji="1" lang="en-US" altLang="ja-JP" sz="900" dirty="0" smtClean="0">
                          <a:solidFill>
                            <a:schemeClr val="tx1"/>
                          </a:solidFill>
                        </a:rPr>
                        <a:t>29</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rPr>
                        <a:t>50</a:t>
                      </a:r>
                      <a:endPar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noFill/>
                      <a:prstDash val="solid"/>
                      <a:round/>
                      <a:headEnd type="none" w="med" len="med"/>
                      <a:tailEnd type="none" w="med" len="med"/>
                    </a:lnB>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42</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noFill/>
                      <a:prstDash val="solid"/>
                      <a:round/>
                      <a:headEnd type="none" w="med" len="med"/>
                      <a:tailEnd type="none" w="med" len="med"/>
                    </a:lnB>
                  </a:tcPr>
                </a:tc>
                <a:tc>
                  <a: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89,901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147520">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45,410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7"/>
                  </a:ext>
                </a:extLst>
              </a:tr>
              <a:tr h="147520">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33</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80,500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8"/>
                  </a:ext>
                </a:extLst>
              </a:tr>
              <a:tr h="147520">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02</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20,950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9"/>
                  </a:ext>
                </a:extLst>
              </a:tr>
              <a:tr h="119704">
                <a:tc>
                  <a:txBody>
                    <a:bodyPr/>
                    <a:lstStyle/>
                    <a:p>
                      <a:pPr algn="ctr"/>
                      <a:r>
                        <a:rPr kumimoji="1" lang="ja-JP" altLang="en-US" sz="900" dirty="0" smtClean="0">
                          <a:solidFill>
                            <a:schemeClr val="tx1"/>
                          </a:solidFill>
                        </a:rPr>
                        <a:t>計</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smtClean="0">
                          <a:solidFill>
                            <a:schemeClr val="tx1"/>
                          </a:solidFill>
                        </a:rPr>
                        <a:t>200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smtClean="0">
                          <a:solidFill>
                            <a:schemeClr val="tx1"/>
                          </a:solidFill>
                          <a:latin typeface="+mn-lt"/>
                          <a:ea typeface="+mn-ea"/>
                          <a:cs typeface="+mn-cs"/>
                        </a:rPr>
                        <a:t>200</a:t>
                      </a: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10"/>
                  </a:ext>
                </a:extLst>
              </a:tr>
            </a:tbl>
          </a:graphicData>
        </a:graphic>
      </p:graphicFrame>
      <p:sp>
        <p:nvSpPr>
          <p:cNvPr id="2" name="テキスト ボックス 1"/>
          <p:cNvSpPr txBox="1"/>
          <p:nvPr/>
        </p:nvSpPr>
        <p:spPr>
          <a:xfrm>
            <a:off x="980728" y="878014"/>
            <a:ext cx="4235455" cy="261610"/>
          </a:xfrm>
          <a:prstGeom prst="rect">
            <a:avLst/>
          </a:prstGeom>
          <a:noFill/>
        </p:spPr>
        <p:txBody>
          <a:bodyPr wrap="none" rtlCol="0">
            <a:spAutoFit/>
          </a:bodyPr>
          <a:lstStyle/>
          <a:p>
            <a:r>
              <a:rPr lang="ja-JP" altLang="en-US" sz="1100" b="1" dirty="0" smtClean="0"/>
              <a:t>大阪</a:t>
            </a:r>
            <a:r>
              <a:rPr lang="ja-JP" altLang="en-US" sz="1100" b="1" dirty="0"/>
              <a:t>湾の漁業生産力を底上げするための広域的な漁場整備の推進</a:t>
            </a:r>
          </a:p>
        </p:txBody>
      </p:sp>
      <p:sp>
        <p:nvSpPr>
          <p:cNvPr id="17" name="テキスト ボックス 16"/>
          <p:cNvSpPr txBox="1"/>
          <p:nvPr/>
        </p:nvSpPr>
        <p:spPr>
          <a:xfrm>
            <a:off x="3600399" y="4093496"/>
            <a:ext cx="3058267" cy="230832"/>
          </a:xfrm>
          <a:prstGeom prst="rect">
            <a:avLst/>
          </a:prstGeom>
          <a:noFill/>
        </p:spPr>
        <p:txBody>
          <a:bodyPr wrap="square" rtlCol="0">
            <a:spAutoFit/>
          </a:bodyPr>
          <a:lstStyle/>
          <a:p>
            <a:pPr indent="-252000"/>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注：事業費は、国内示額（効果調査費を含む）。</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3490667" y="1299745"/>
            <a:ext cx="3168000" cy="703555"/>
          </a:xfrm>
          <a:prstGeom prst="foldedCorner">
            <a:avLst/>
          </a:prstGeom>
          <a:solidFill>
            <a:srgbClr val="FFFF66"/>
          </a:solidFill>
          <a:ln w="6350">
            <a:solidFill>
              <a:schemeClr val="tx1"/>
            </a:solidFill>
            <a:prstDash val="solid"/>
          </a:ln>
        </p:spPr>
        <p:txBody>
          <a:bodyPr wrap="square" lIns="36000" tIns="36000" bIns="36000" rtlCol="0">
            <a:no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数値</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攪拌</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ブロック礁設置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累積数</a:t>
            </a: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H26</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48</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基→</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H29</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200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基）</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R2:200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基達成</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429000" y="7690379"/>
            <a:ext cx="2564904" cy="230832"/>
          </a:xfrm>
          <a:prstGeom prst="rect">
            <a:avLst/>
          </a:prstGeom>
          <a:noFill/>
        </p:spPr>
        <p:txBody>
          <a:bodyPr wrap="square" rtlCol="0">
            <a:spAutoFit/>
          </a:bodyPr>
          <a:lstStyle/>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広域的な漁場整備実績</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3" name="表 22"/>
          <p:cNvGraphicFramePr>
            <a:graphicFrameLocks noGrp="1"/>
          </p:cNvGraphicFramePr>
          <p:nvPr>
            <p:extLst/>
          </p:nvPr>
        </p:nvGraphicFramePr>
        <p:xfrm>
          <a:off x="3573016" y="7942083"/>
          <a:ext cx="3078090" cy="1097280"/>
        </p:xfrm>
        <a:graphic>
          <a:graphicData uri="http://schemas.openxmlformats.org/drawingml/2006/table">
            <a:tbl>
              <a:tblPr firstRow="1" bandRow="1">
                <a:tableStyleId>{3B4B98B0-60AC-42C2-AFA5-B58CD77FA1E5}</a:tableStyleId>
              </a:tblPr>
              <a:tblGrid>
                <a:gridCol w="360040">
                  <a:extLst>
                    <a:ext uri="{9D8B030D-6E8A-4147-A177-3AD203B41FA5}">
                      <a16:colId xmlns:a16="http://schemas.microsoft.com/office/drawing/2014/main" val="20000"/>
                    </a:ext>
                  </a:extLst>
                </a:gridCol>
                <a:gridCol w="504056">
                  <a:extLst>
                    <a:ext uri="{9D8B030D-6E8A-4147-A177-3AD203B41FA5}">
                      <a16:colId xmlns:a16="http://schemas.microsoft.com/office/drawing/2014/main" val="20001"/>
                    </a:ext>
                  </a:extLst>
                </a:gridCol>
                <a:gridCol w="1008112">
                  <a:extLst>
                    <a:ext uri="{9D8B030D-6E8A-4147-A177-3AD203B41FA5}">
                      <a16:colId xmlns:a16="http://schemas.microsoft.com/office/drawing/2014/main" val="20002"/>
                    </a:ext>
                  </a:extLst>
                </a:gridCol>
                <a:gridCol w="1205882">
                  <a:extLst>
                    <a:ext uri="{9D8B030D-6E8A-4147-A177-3AD203B41FA5}">
                      <a16:colId xmlns:a16="http://schemas.microsoft.com/office/drawing/2014/main" val="20003"/>
                    </a:ext>
                  </a:extLst>
                </a:gridCol>
              </a:tblGrid>
              <a:tr h="0">
                <a:tc>
                  <a:txBody>
                    <a:bodyPr/>
                    <a:lstStyle/>
                    <a:p>
                      <a:pPr algn="ctr"/>
                      <a:r>
                        <a:rPr kumimoji="1" lang="ja-JP" altLang="en-US" sz="900" b="0" dirty="0" smtClean="0">
                          <a:solidFill>
                            <a:schemeClr val="tx1"/>
                          </a:solidFill>
                        </a:rPr>
                        <a:t>年度</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場所</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rPr>
                        <a:t>内容</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rPr>
                        <a:t>事業費（千円）</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kumimoji="1" lang="en-US" altLang="ja-JP" sz="900" dirty="0" smtClean="0">
                          <a:solidFill>
                            <a:schemeClr val="tx1"/>
                          </a:solidFill>
                        </a:rPr>
                        <a:t>26</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tcPr>
                </a:tc>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樽井・</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岡田浦</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tcPr>
                </a:tc>
                <a:tc>
                  <a:txBody>
                    <a:bodyPr/>
                    <a:lstStyle/>
                    <a:p>
                      <a:pPr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餌料培養礁設置</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tcPr>
                </a:tc>
                <a:tc>
                  <a:txBody>
                    <a:bodyPr/>
                    <a:lstStyle/>
                    <a:p>
                      <a:r>
                        <a:rPr kumimoji="1" lang="en-US" altLang="ja-JP" sz="900" dirty="0" smtClean="0">
                          <a:solidFill>
                            <a:schemeClr val="tx1"/>
                          </a:solidFill>
                        </a:rPr>
                        <a:t>39,500</a:t>
                      </a:r>
                      <a:r>
                        <a:rPr kumimoji="1" lang="ja-JP" altLang="en-US" sz="900" dirty="0" smtClean="0">
                          <a:solidFill>
                            <a:schemeClr val="tx1"/>
                          </a:solidFill>
                        </a:rPr>
                        <a:t>（</a:t>
                      </a:r>
                      <a:r>
                        <a:rPr kumimoji="1" lang="en-US" altLang="ja-JP" sz="900" dirty="0" smtClean="0">
                          <a:solidFill>
                            <a:schemeClr val="tx1"/>
                          </a:solidFill>
                        </a:rPr>
                        <a:t>H25</a:t>
                      </a:r>
                      <a:r>
                        <a:rPr kumimoji="1" lang="ja-JP" altLang="en-US" sz="900" dirty="0" smtClean="0">
                          <a:solidFill>
                            <a:schemeClr val="tx1"/>
                          </a:solidFill>
                        </a:rPr>
                        <a:t>補正）</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1"/>
                  </a:ext>
                </a:extLst>
              </a:tr>
              <a:tr h="124821">
                <a:tc>
                  <a:txBody>
                    <a:bodyPr/>
                    <a:lstStyle/>
                    <a:p>
                      <a:pPr algn="ctr"/>
                      <a:r>
                        <a:rPr kumimoji="1" lang="en-US" altLang="ja-JP" sz="900" dirty="0" smtClean="0">
                          <a:solidFill>
                            <a:schemeClr val="tx1"/>
                          </a:solidFill>
                        </a:rPr>
                        <a:t>27</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樽井・</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岡田浦</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効果調査（餌料生物の増加、藻類の着生を確認）</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r>
                        <a:rPr kumimoji="1" lang="ja-JP" altLang="en-US" sz="900" dirty="0" smtClean="0">
                          <a:solidFill>
                            <a:schemeClr val="tx1"/>
                          </a:solidFill>
                        </a:rPr>
                        <a:t>　　</a:t>
                      </a:r>
                      <a:r>
                        <a:rPr kumimoji="1" lang="en-US" altLang="ja-JP" sz="900" dirty="0" smtClean="0">
                          <a:solidFill>
                            <a:schemeClr val="tx1"/>
                          </a:solidFill>
                        </a:rPr>
                        <a:t>930</a:t>
                      </a:r>
                      <a:r>
                        <a:rPr kumimoji="1" lang="ja-JP" altLang="en-US" sz="900" dirty="0" smtClean="0">
                          <a:solidFill>
                            <a:schemeClr val="tx1"/>
                          </a:solidFill>
                        </a:rPr>
                        <a:t>（</a:t>
                      </a:r>
                      <a:r>
                        <a:rPr kumimoji="1" lang="en-US" altLang="ja-JP" sz="900" dirty="0" smtClean="0">
                          <a:solidFill>
                            <a:schemeClr val="tx1"/>
                          </a:solidFill>
                        </a:rPr>
                        <a:t>H27</a:t>
                      </a:r>
                      <a:r>
                        <a:rPr kumimoji="1" lang="ja-JP" altLang="en-US" sz="900" dirty="0" smtClean="0">
                          <a:solidFill>
                            <a:schemeClr val="tx1"/>
                          </a:solidFill>
                        </a:rPr>
                        <a:t>当初）</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tc>
                <a:extLst>
                  <a:ext uri="{0D108BD9-81ED-4DB2-BD59-A6C34878D82A}">
                    <a16:rowId xmlns:a16="http://schemas.microsoft.com/office/drawing/2014/main" val="10002"/>
                  </a:ext>
                </a:extLst>
              </a:tr>
              <a:tr h="124821">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樽井・</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岡田浦</a:t>
                      </a:r>
                    </a:p>
                  </a:txBody>
                  <a:tcPr marL="36000" marT="0" marB="0" anchor="ctr">
                    <a:lnB w="12700" cap="flat" cmpd="sng" algn="ctr">
                      <a:solidFill>
                        <a:schemeClr val="accent1"/>
                      </a:solidFill>
                      <a:prstDash val="solid"/>
                      <a:round/>
                      <a:headEnd type="none" w="med" len="med"/>
                      <a:tailEnd type="none" w="med" len="med"/>
                    </a:lnB>
                  </a:tcPr>
                </a:tc>
                <a:tc>
                  <a:txBody>
                    <a:bodyPr/>
                    <a:lstStyle/>
                    <a:p>
                      <a:pPr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同上</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880</a:t>
                      </a:r>
                      <a:r>
                        <a:rPr kumimoji="1" lang="ja-JP" altLang="en-US" sz="900" dirty="0" smtClean="0">
                          <a:solidFill>
                            <a:schemeClr val="tx1"/>
                          </a:solidFill>
                        </a:rPr>
                        <a:t>（</a:t>
                      </a:r>
                      <a:r>
                        <a:rPr kumimoji="1" lang="en-US" altLang="ja-JP" sz="900" dirty="0" smtClean="0">
                          <a:solidFill>
                            <a:schemeClr val="tx1"/>
                          </a:solidFill>
                        </a:rPr>
                        <a:t>H28</a:t>
                      </a:r>
                      <a:r>
                        <a:rPr kumimoji="1" lang="ja-JP" altLang="en-US" sz="900" dirty="0" smtClean="0">
                          <a:solidFill>
                            <a:schemeClr val="tx1"/>
                          </a:solidFill>
                        </a:rPr>
                        <a:t>当初）</a:t>
                      </a:r>
                      <a:endPar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grpSp>
        <p:nvGrpSpPr>
          <p:cNvPr id="11" name="グループ化 10"/>
          <p:cNvGrpSpPr/>
          <p:nvPr/>
        </p:nvGrpSpPr>
        <p:grpSpPr>
          <a:xfrm>
            <a:off x="520184" y="2442288"/>
            <a:ext cx="2764800" cy="857736"/>
            <a:chOff x="497111" y="3262908"/>
            <a:chExt cx="2764800" cy="857736"/>
          </a:xfrm>
        </p:grpSpPr>
        <p:pic>
          <p:nvPicPr>
            <p:cNvPr id="7" name="図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7111" y="3262908"/>
              <a:ext cx="2764800" cy="783909"/>
            </a:xfrm>
            <a:prstGeom prst="rect">
              <a:avLst/>
            </a:prstGeom>
          </p:spPr>
        </p:pic>
        <p:sp>
          <p:nvSpPr>
            <p:cNvPr id="39" name="テキスト ボックス 251"/>
            <p:cNvSpPr txBox="1">
              <a:spLocks noChangeArrowheads="1"/>
            </p:cNvSpPr>
            <p:nvPr/>
          </p:nvSpPr>
          <p:spPr bwMode="auto">
            <a:xfrm>
              <a:off x="2233201" y="3538349"/>
              <a:ext cx="53784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ja-JP" sz="600">
                  <a:solidFill>
                    <a:srgbClr val="000000"/>
                  </a:solidFill>
                  <a:effectLst/>
                  <a:latin typeface="ＭＳ Ｐゴシック"/>
                  <a:cs typeface="ＭＳ Ｐゴシック"/>
                </a:rPr>
                <a:t>水温躍層</a:t>
              </a:r>
              <a:endParaRPr lang="ja-JP" sz="1200">
                <a:effectLst/>
                <a:latin typeface="ＭＳ Ｐゴシック"/>
                <a:cs typeface="ＭＳ Ｐゴシック"/>
              </a:endParaRPr>
            </a:p>
          </p:txBody>
        </p:sp>
        <p:sp>
          <p:nvSpPr>
            <p:cNvPr id="40" name="テキスト ボックス 251"/>
            <p:cNvSpPr txBox="1">
              <a:spLocks noChangeArrowheads="1"/>
            </p:cNvSpPr>
            <p:nvPr/>
          </p:nvSpPr>
          <p:spPr bwMode="auto">
            <a:xfrm>
              <a:off x="1687101" y="3417064"/>
              <a:ext cx="411480"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ja-JP" sz="600" dirty="0">
                  <a:solidFill>
                    <a:srgbClr val="000000"/>
                  </a:solidFill>
                  <a:effectLst/>
                  <a:latin typeface="ＭＳ Ｐゴシック"/>
                  <a:cs typeface="ＭＳ Ｐゴシック"/>
                </a:rPr>
                <a:t>流れ</a:t>
              </a:r>
              <a:endParaRPr lang="ja-JP" sz="1200" dirty="0">
                <a:effectLst/>
                <a:latin typeface="ＭＳ Ｐゴシック"/>
                <a:cs typeface="ＭＳ Ｐゴシック"/>
              </a:endParaRPr>
            </a:p>
          </p:txBody>
        </p:sp>
        <p:cxnSp>
          <p:nvCxnSpPr>
            <p:cNvPr id="41" name="直線矢印コネクタ 40"/>
            <p:cNvCxnSpPr>
              <a:cxnSpLocks noChangeShapeType="1"/>
            </p:cNvCxnSpPr>
            <p:nvPr/>
          </p:nvCxnSpPr>
          <p:spPr bwMode="auto">
            <a:xfrm flipH="1">
              <a:off x="1743616" y="3592959"/>
              <a:ext cx="184785" cy="0"/>
            </a:xfrm>
            <a:prstGeom prst="straightConnector1">
              <a:avLst/>
            </a:prstGeom>
            <a:noFill/>
            <a:ln w="9525" algn="ctr">
              <a:solidFill>
                <a:srgbClr val="000000"/>
              </a:solidFill>
              <a:round/>
              <a:headEnd/>
              <a:tailEnd type="arrow" w="sm" len="sm"/>
            </a:ln>
            <a:extLst>
              <a:ext uri="{909E8E84-426E-40DD-AFC4-6F175D3DCCD1}">
                <a14:hiddenFill xmlns:a14="http://schemas.microsoft.com/office/drawing/2010/main">
                  <a:noFill/>
                </a14:hiddenFill>
              </a:ext>
            </a:extLst>
          </p:spPr>
        </p:cxnSp>
        <p:cxnSp>
          <p:nvCxnSpPr>
            <p:cNvPr id="42" name="直線矢印コネクタ 41"/>
            <p:cNvCxnSpPr>
              <a:cxnSpLocks noChangeShapeType="1"/>
            </p:cNvCxnSpPr>
            <p:nvPr/>
          </p:nvCxnSpPr>
          <p:spPr bwMode="auto">
            <a:xfrm flipH="1">
              <a:off x="1779811" y="3733294"/>
              <a:ext cx="184785" cy="0"/>
            </a:xfrm>
            <a:prstGeom prst="straightConnector1">
              <a:avLst/>
            </a:prstGeom>
            <a:noFill/>
            <a:ln w="9525" algn="ctr">
              <a:solidFill>
                <a:srgbClr val="000000"/>
              </a:solidFill>
              <a:round/>
              <a:headEnd/>
              <a:tailEnd type="arrow" w="sm" len="sm"/>
            </a:ln>
            <a:extLst>
              <a:ext uri="{909E8E84-426E-40DD-AFC4-6F175D3DCCD1}">
                <a14:hiddenFill xmlns:a14="http://schemas.microsoft.com/office/drawing/2010/main">
                  <a:noFill/>
                </a14:hiddenFill>
              </a:ext>
            </a:extLst>
          </p:spPr>
        </p:cxnSp>
        <p:sp>
          <p:nvSpPr>
            <p:cNvPr id="43" name="テキスト ボックス 251"/>
            <p:cNvSpPr txBox="1">
              <a:spLocks noChangeArrowheads="1"/>
            </p:cNvSpPr>
            <p:nvPr/>
          </p:nvSpPr>
          <p:spPr bwMode="auto">
            <a:xfrm>
              <a:off x="2288446" y="3890774"/>
              <a:ext cx="533400" cy="229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ja-JP" sz="600">
                  <a:solidFill>
                    <a:srgbClr val="FFFFFF"/>
                  </a:solidFill>
                  <a:effectLst/>
                  <a:latin typeface="ＭＳ Ｐゴシック"/>
                  <a:cs typeface="Times New Roman"/>
                </a:rPr>
                <a:t>底泥</a:t>
              </a:r>
              <a:endParaRPr lang="ja-JP" sz="1200">
                <a:effectLst/>
                <a:latin typeface="ＭＳ Ｐゴシック"/>
                <a:cs typeface="ＭＳ Ｐゴシック"/>
              </a:endParaRPr>
            </a:p>
          </p:txBody>
        </p:sp>
        <p:sp>
          <p:nvSpPr>
            <p:cNvPr id="44" name="テキスト ボックス 257"/>
            <p:cNvSpPr txBox="1">
              <a:spLocks noChangeArrowheads="1"/>
            </p:cNvSpPr>
            <p:nvPr/>
          </p:nvSpPr>
          <p:spPr bwMode="auto">
            <a:xfrm>
              <a:off x="497111" y="3417064"/>
              <a:ext cx="746125" cy="3467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ts val="700"/>
                </a:lnSpc>
                <a:spcAft>
                  <a:spcPts val="0"/>
                </a:spcAft>
              </a:pPr>
              <a:r>
                <a:rPr lang="ja-JP" sz="600" dirty="0">
                  <a:solidFill>
                    <a:srgbClr val="000000"/>
                  </a:solidFill>
                  <a:effectLst/>
                  <a:latin typeface="ＭＳ Ｐゴシック"/>
                  <a:cs typeface="Times New Roman"/>
                </a:rPr>
                <a:t>混合促進</a:t>
              </a:r>
              <a:endParaRPr lang="ja-JP" sz="1200" dirty="0">
                <a:effectLst/>
                <a:latin typeface="ＭＳ Ｐゴシック"/>
                <a:cs typeface="ＭＳ Ｐゴシック"/>
              </a:endParaRPr>
            </a:p>
            <a:p>
              <a:pPr indent="76200">
                <a:lnSpc>
                  <a:spcPts val="700"/>
                </a:lnSpc>
                <a:spcAft>
                  <a:spcPts val="0"/>
                </a:spcAft>
              </a:pPr>
              <a:r>
                <a:rPr lang="ja-JP" sz="600" dirty="0">
                  <a:solidFill>
                    <a:srgbClr val="000000"/>
                  </a:solidFill>
                  <a:effectLst/>
                  <a:latin typeface="ＭＳ Ｐゴシック"/>
                  <a:cs typeface="Times New Roman"/>
                </a:rPr>
                <a:t>栄養塩拡散</a:t>
              </a:r>
              <a:endParaRPr lang="ja-JP" sz="1200" dirty="0">
                <a:effectLst/>
                <a:latin typeface="ＭＳ Ｐゴシック"/>
                <a:cs typeface="ＭＳ Ｐゴシック"/>
              </a:endParaRPr>
            </a:p>
            <a:p>
              <a:pPr indent="152400">
                <a:lnSpc>
                  <a:spcPts val="700"/>
                </a:lnSpc>
                <a:spcAft>
                  <a:spcPts val="0"/>
                </a:spcAft>
              </a:pPr>
              <a:r>
                <a:rPr lang="ja-JP" sz="600" dirty="0">
                  <a:solidFill>
                    <a:srgbClr val="000000"/>
                  </a:solidFill>
                  <a:effectLst/>
                  <a:latin typeface="ＭＳ Ｐゴシック"/>
                  <a:cs typeface="Times New Roman"/>
                </a:rPr>
                <a:t>酸素供給</a:t>
              </a:r>
              <a:endParaRPr lang="ja-JP" sz="1200" dirty="0">
                <a:effectLst/>
                <a:latin typeface="ＭＳ Ｐゴシック"/>
                <a:cs typeface="ＭＳ Ｐゴシック"/>
              </a:endParaRPr>
            </a:p>
            <a:p>
              <a:pPr>
                <a:lnSpc>
                  <a:spcPts val="700"/>
                </a:lnSpc>
                <a:spcAft>
                  <a:spcPts val="0"/>
                </a:spcAft>
              </a:pPr>
              <a:r>
                <a:rPr lang="en-US" sz="600" dirty="0">
                  <a:solidFill>
                    <a:srgbClr val="000000"/>
                  </a:solidFill>
                  <a:effectLst/>
                  <a:latin typeface="ＭＳ Ｐゴシック"/>
                  <a:cs typeface="Times New Roman"/>
                </a:rPr>
                <a:t> </a:t>
              </a:r>
              <a:endParaRPr lang="ja-JP" sz="1200" dirty="0">
                <a:effectLst/>
                <a:latin typeface="ＭＳ Ｐゴシック"/>
                <a:cs typeface="ＭＳ Ｐゴシック"/>
              </a:endParaRPr>
            </a:p>
          </p:txBody>
        </p:sp>
        <p:sp>
          <p:nvSpPr>
            <p:cNvPr id="45" name="テキスト ボックス 259"/>
            <p:cNvSpPr txBox="1">
              <a:spLocks noChangeArrowheads="1"/>
            </p:cNvSpPr>
            <p:nvPr/>
          </p:nvSpPr>
          <p:spPr bwMode="auto">
            <a:xfrm>
              <a:off x="2313211" y="3730754"/>
              <a:ext cx="130175" cy="13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gn="just">
                <a:spcAft>
                  <a:spcPts val="0"/>
                </a:spcAft>
              </a:pPr>
              <a:r>
                <a:rPr lang="en-US" sz="600" kern="100">
                  <a:effectLst/>
                  <a:latin typeface="Century"/>
                  <a:ea typeface="ＭＳ 明朝"/>
                  <a:cs typeface="Times New Roman"/>
                </a:rPr>
                <a:t> </a:t>
              </a:r>
              <a:endParaRPr lang="ja-JP" sz="1050" kern="100">
                <a:effectLst/>
                <a:latin typeface="Century"/>
                <a:ea typeface="ＭＳ 明朝"/>
                <a:cs typeface="Times New Roman"/>
              </a:endParaRPr>
            </a:p>
          </p:txBody>
        </p:sp>
        <p:sp>
          <p:nvSpPr>
            <p:cNvPr id="46" name="テキスト ボックス 251"/>
            <p:cNvSpPr txBox="1">
              <a:spLocks noChangeArrowheads="1"/>
            </p:cNvSpPr>
            <p:nvPr/>
          </p:nvSpPr>
          <p:spPr bwMode="auto">
            <a:xfrm>
              <a:off x="2463706" y="3660269"/>
              <a:ext cx="63119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ts val="700"/>
                </a:lnSpc>
                <a:spcAft>
                  <a:spcPts val="0"/>
                </a:spcAft>
              </a:pPr>
              <a:r>
                <a:rPr lang="ja-JP" sz="600" dirty="0">
                  <a:solidFill>
                    <a:srgbClr val="000000"/>
                  </a:solidFill>
                  <a:effectLst/>
                  <a:latin typeface="ＭＳ Ｐゴシック"/>
                  <a:cs typeface="ＭＳ Ｐゴシック"/>
                </a:rPr>
                <a:t>表底水の</a:t>
              </a:r>
              <a:endParaRPr lang="ja-JP" sz="1200" dirty="0">
                <a:effectLst/>
                <a:latin typeface="ＭＳ Ｐゴシック"/>
                <a:cs typeface="ＭＳ Ｐゴシック"/>
              </a:endParaRPr>
            </a:p>
            <a:p>
              <a:pPr>
                <a:lnSpc>
                  <a:spcPts val="700"/>
                </a:lnSpc>
                <a:spcAft>
                  <a:spcPts val="0"/>
                </a:spcAft>
              </a:pPr>
              <a:r>
                <a:rPr lang="ja-JP" sz="600" dirty="0">
                  <a:solidFill>
                    <a:srgbClr val="000000"/>
                  </a:solidFill>
                  <a:effectLst/>
                  <a:latin typeface="ＭＳ Ｐゴシック"/>
                  <a:cs typeface="ＭＳ Ｐゴシック"/>
                </a:rPr>
                <a:t>混合が阻害</a:t>
              </a:r>
              <a:endParaRPr lang="ja-JP" sz="1200" dirty="0">
                <a:effectLst/>
                <a:latin typeface="ＭＳ Ｐゴシック"/>
                <a:cs typeface="ＭＳ Ｐゴシック"/>
              </a:endParaRPr>
            </a:p>
          </p:txBody>
        </p:sp>
        <p:sp>
          <p:nvSpPr>
            <p:cNvPr id="47" name="テキスト ボックス 251"/>
            <p:cNvSpPr txBox="1">
              <a:spLocks noChangeArrowheads="1"/>
            </p:cNvSpPr>
            <p:nvPr/>
          </p:nvSpPr>
          <p:spPr bwMode="auto">
            <a:xfrm>
              <a:off x="1804576" y="3784094"/>
              <a:ext cx="781685" cy="198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lnSpc>
                  <a:spcPts val="700"/>
                </a:lnSpc>
                <a:spcAft>
                  <a:spcPts val="0"/>
                </a:spcAft>
              </a:pPr>
              <a:r>
                <a:rPr lang="ja-JP" sz="600">
                  <a:solidFill>
                    <a:srgbClr val="000000"/>
                  </a:solidFill>
                  <a:effectLst/>
                  <a:latin typeface="ＭＳ Ｐゴシック"/>
                  <a:cs typeface="ＭＳ Ｐゴシック"/>
                </a:rPr>
                <a:t>貧酸素水塊の発生</a:t>
              </a:r>
              <a:endParaRPr lang="ja-JP" sz="1200">
                <a:effectLst/>
                <a:latin typeface="ＭＳ Ｐゴシック"/>
                <a:cs typeface="ＭＳ Ｐゴシック"/>
              </a:endParaRPr>
            </a:p>
          </p:txBody>
        </p:sp>
        <p:sp>
          <p:nvSpPr>
            <p:cNvPr id="50" name="テキスト ボックス 251"/>
            <p:cNvSpPr txBox="1">
              <a:spLocks noChangeArrowheads="1"/>
            </p:cNvSpPr>
            <p:nvPr/>
          </p:nvSpPr>
          <p:spPr bwMode="auto">
            <a:xfrm>
              <a:off x="1172116" y="3782520"/>
              <a:ext cx="756285" cy="187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a:spcAft>
                  <a:spcPts val="0"/>
                </a:spcAft>
              </a:pPr>
              <a:r>
                <a:rPr lang="ja-JP" altLang="en-US" sz="600" dirty="0">
                  <a:solidFill>
                    <a:srgbClr val="000000"/>
                  </a:solidFill>
                  <a:latin typeface="ＭＳ Ｐゴシック"/>
                  <a:cs typeface="ＭＳ Ｐゴシック"/>
                </a:rPr>
                <a:t>攪拌ブロック礁</a:t>
              </a:r>
              <a:endParaRPr lang="ja-JP" sz="1200" dirty="0">
                <a:effectLst/>
                <a:latin typeface="ＭＳ Ｐゴシック"/>
                <a:cs typeface="ＭＳ Ｐゴシック"/>
              </a:endParaRPr>
            </a:p>
          </p:txBody>
        </p:sp>
      </p:grpSp>
      <p:sp>
        <p:nvSpPr>
          <p:cNvPr id="34" name="テキスト ボックス 33"/>
          <p:cNvSpPr txBox="1"/>
          <p:nvPr/>
        </p:nvSpPr>
        <p:spPr>
          <a:xfrm>
            <a:off x="1803720" y="6878347"/>
            <a:ext cx="1429302" cy="369332"/>
          </a:xfrm>
          <a:prstGeom prst="rect">
            <a:avLst/>
          </a:prstGeom>
          <a:noFill/>
        </p:spPr>
        <p:txBody>
          <a:bodyPr wrap="square" rtlCol="0">
            <a:spAutoFit/>
          </a:bodyPr>
          <a:lstStyle/>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目視観察されたカサゴ</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29</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年度）</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5" name="グループ化 34"/>
          <p:cNvGrpSpPr/>
          <p:nvPr/>
        </p:nvGrpSpPr>
        <p:grpSpPr>
          <a:xfrm>
            <a:off x="3581167" y="4448944"/>
            <a:ext cx="3068742" cy="2563389"/>
            <a:chOff x="-23158" y="75514"/>
            <a:chExt cx="4926003" cy="4114800"/>
          </a:xfrm>
        </p:grpSpPr>
        <p:pic>
          <p:nvPicPr>
            <p:cNvPr id="36" name="図 35"/>
            <p:cNvPicPr>
              <a:picLocks noChangeAspect="1"/>
            </p:cNvPicPr>
            <p:nvPr/>
          </p:nvPicPr>
          <p:blipFill rotWithShape="1">
            <a:blip r:embed="rId3" cstate="print">
              <a:extLst>
                <a:ext uri="{28A0092B-C50C-407E-A947-70E740481C1C}">
                  <a14:useLocalDpi xmlns:a14="http://schemas.microsoft.com/office/drawing/2010/main" val="0"/>
                </a:ext>
              </a:extLst>
            </a:blip>
            <a:srcRect r="23578"/>
            <a:stretch/>
          </p:blipFill>
          <p:spPr bwMode="auto">
            <a:xfrm>
              <a:off x="-23158" y="75514"/>
              <a:ext cx="4867275" cy="4114800"/>
            </a:xfrm>
            <a:prstGeom prst="rect">
              <a:avLst/>
            </a:prstGeom>
            <a:solidFill>
              <a:srgbClr val="000000"/>
            </a:solidFill>
            <a:ln w="6350" cap="flat" cmpd="sng" algn="ctr">
              <a:solidFill>
                <a:srgbClr val="000000"/>
              </a:solidFill>
              <a:prstDash val="solid"/>
              <a:miter lim="800000"/>
              <a:headEnd type="none" w="med" len="med"/>
              <a:tailEnd type="none" w="med" len="med"/>
            </a:ln>
            <a:extLst>
              <a:ext uri="{53640926-AAD7-44D8-BBD7-CCE9431645EC}">
                <a14:shadowObscured xmlns:a14="http://schemas.microsoft.com/office/drawing/2010/main"/>
              </a:ext>
            </a:extLst>
          </p:spPr>
        </p:pic>
        <p:sp>
          <p:nvSpPr>
            <p:cNvPr id="37" name="正方形/長方形 36"/>
            <p:cNvSpPr/>
            <p:nvPr/>
          </p:nvSpPr>
          <p:spPr>
            <a:xfrm rot="1440000">
              <a:off x="3028950" y="1695450"/>
              <a:ext cx="99120" cy="98150"/>
            </a:xfrm>
            <a:prstGeom prst="rect">
              <a:avLst/>
            </a:prstGeom>
            <a:solidFill>
              <a:schemeClr val="bg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38" name="正方形/長方形 37"/>
            <p:cNvSpPr/>
            <p:nvPr/>
          </p:nvSpPr>
          <p:spPr>
            <a:xfrm rot="1080000">
              <a:off x="2943225" y="1857375"/>
              <a:ext cx="98149" cy="98150"/>
            </a:xfrm>
            <a:prstGeom prst="rect">
              <a:avLst/>
            </a:prstGeom>
            <a:no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48" name="正方形/長方形 47"/>
            <p:cNvSpPr/>
            <p:nvPr/>
          </p:nvSpPr>
          <p:spPr>
            <a:xfrm rot="1380000">
              <a:off x="2847975" y="2019300"/>
              <a:ext cx="99120" cy="98149"/>
            </a:xfrm>
            <a:prstGeom prst="rect">
              <a:avLst/>
            </a:prstGeom>
            <a:no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49" name="正方形/長方形 48"/>
            <p:cNvSpPr/>
            <p:nvPr/>
          </p:nvSpPr>
          <p:spPr>
            <a:xfrm rot="960000">
              <a:off x="2762250" y="2181225"/>
              <a:ext cx="99120" cy="99121"/>
            </a:xfrm>
            <a:prstGeom prst="rect">
              <a:avLst/>
            </a:prstGeom>
            <a:no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51" name="正方形/長方形 50"/>
            <p:cNvSpPr/>
            <p:nvPr/>
          </p:nvSpPr>
          <p:spPr>
            <a:xfrm rot="540000">
              <a:off x="2676525" y="2333625"/>
              <a:ext cx="98149" cy="99121"/>
            </a:xfrm>
            <a:prstGeom prst="rect">
              <a:avLst/>
            </a:prstGeom>
            <a:no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52" name="正方形/長方形 51"/>
            <p:cNvSpPr/>
            <p:nvPr/>
          </p:nvSpPr>
          <p:spPr>
            <a:xfrm>
              <a:off x="114300" y="1971675"/>
              <a:ext cx="1049020" cy="330200"/>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53" name="正方形/長方形 52"/>
            <p:cNvSpPr/>
            <p:nvPr/>
          </p:nvSpPr>
          <p:spPr>
            <a:xfrm rot="720000">
              <a:off x="1590675" y="714375"/>
              <a:ext cx="943665" cy="919303"/>
            </a:xfrm>
            <a:prstGeom prst="rect">
              <a:avLst/>
            </a:prstGeom>
            <a:solidFill>
              <a:srgbClr val="0D0D0D">
                <a:alpha val="14902"/>
              </a:srgbClr>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54" name="テキスト ボックス 59"/>
            <p:cNvSpPr txBox="1"/>
            <p:nvPr/>
          </p:nvSpPr>
          <p:spPr>
            <a:xfrm rot="19201065">
              <a:off x="392310" y="3256947"/>
              <a:ext cx="924606" cy="231151"/>
            </a:xfrm>
            <a:prstGeom prst="rect">
              <a:avLst/>
            </a:prstGeom>
            <a:solidFill>
              <a:schemeClr val="lt1"/>
            </a:solidFill>
            <a:ln w="9525" cmpd="sng">
              <a:solidFill>
                <a:schemeClr val="lt1">
                  <a:shade val="50000"/>
                </a:schemeClr>
              </a:solidFill>
            </a:ln>
          </p:spPr>
          <p:style>
            <a:lnRef idx="0">
              <a:scrgbClr r="0" g="0" b="0"/>
            </a:lnRef>
            <a:fillRef idx="0">
              <a:scrgbClr r="0" g="0" b="0"/>
            </a:fillRef>
            <a:effectRef idx="0">
              <a:scrgbClr r="0" g="0" b="0"/>
            </a:effectRef>
            <a:fontRef idx="minor">
              <a:schemeClr val="dk1"/>
            </a:fontRef>
          </p:style>
          <p:txBody>
            <a:bodyPr wrap="square" rtlCol="0" anchor="ctr">
              <a:noAutofit/>
            </a:bodyPr>
            <a:lstStyle/>
            <a:p>
              <a:pPr>
                <a:lnSpc>
                  <a:spcPts val="700"/>
                </a:lnSpc>
                <a:spcAft>
                  <a:spcPts val="0"/>
                </a:spcAft>
              </a:pPr>
              <a:r>
                <a:rPr lang="ja-JP" sz="500" dirty="0">
                  <a:solidFill>
                    <a:srgbClr val="000000"/>
                  </a:solidFill>
                  <a:effectLst/>
                  <a:latin typeface="Meiryo UI" panose="020B0604030504040204" pitchFamily="50" charset="-128"/>
                  <a:ea typeface="Meiryo UI" panose="020B0604030504040204" pitchFamily="50" charset="-128"/>
                  <a:cs typeface="Meiryo UI" panose="020B0604030504040204" pitchFamily="50" charset="-128"/>
                </a:rPr>
                <a:t>関西国際空港</a:t>
              </a:r>
              <a:endParaRPr lang="ja-JP" sz="500" dirty="0">
                <a:effectLst/>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55" name="グループ化 54"/>
            <p:cNvGrpSpPr>
              <a:grpSpLocks/>
            </p:cNvGrpSpPr>
            <p:nvPr/>
          </p:nvGrpSpPr>
          <p:grpSpPr bwMode="auto">
            <a:xfrm>
              <a:off x="95250" y="1568307"/>
              <a:ext cx="1202690" cy="701675"/>
              <a:chOff x="103386" y="1616976"/>
              <a:chExt cx="1308745" cy="761428"/>
            </a:xfrm>
          </p:grpSpPr>
          <p:grpSp>
            <p:nvGrpSpPr>
              <p:cNvPr id="127" name="グループ化 126"/>
              <p:cNvGrpSpPr>
                <a:grpSpLocks/>
              </p:cNvGrpSpPr>
              <p:nvPr/>
            </p:nvGrpSpPr>
            <p:grpSpPr bwMode="auto">
              <a:xfrm>
                <a:off x="192812" y="1650301"/>
                <a:ext cx="1219319" cy="649769"/>
                <a:chOff x="192812" y="1650301"/>
                <a:chExt cx="1219319" cy="649769"/>
              </a:xfrm>
            </p:grpSpPr>
            <p:pic>
              <p:nvPicPr>
                <p:cNvPr id="131" name="Picture 12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2812" y="1650301"/>
                  <a:ext cx="1219319" cy="6497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2" name="正方形/長方形 131"/>
                <p:cNvSpPr/>
                <p:nvPr/>
              </p:nvSpPr>
              <p:spPr>
                <a:xfrm rot="4500000">
                  <a:off x="1075898" y="2065873"/>
                  <a:ext cx="28261" cy="151578"/>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133" name="正方形/長方形 132"/>
                <p:cNvSpPr/>
                <p:nvPr/>
              </p:nvSpPr>
              <p:spPr>
                <a:xfrm rot="7260000">
                  <a:off x="389062" y="2023508"/>
                  <a:ext cx="28261" cy="142104"/>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134" name="正方形/長方形 133"/>
                <p:cNvSpPr/>
                <p:nvPr/>
              </p:nvSpPr>
              <p:spPr>
                <a:xfrm rot="-240000">
                  <a:off x="322667" y="1731876"/>
                  <a:ext cx="28421" cy="141306"/>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grpSp>
          <p:sp>
            <p:nvSpPr>
              <p:cNvPr id="128" name="テキスト ボックス 1130"/>
              <p:cNvSpPr txBox="1"/>
              <p:nvPr/>
            </p:nvSpPr>
            <p:spPr>
              <a:xfrm rot="15900000">
                <a:off x="11733" y="1754550"/>
                <a:ext cx="471019" cy="195872"/>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600" dirty="0">
                    <a:effectLst/>
                    <a:latin typeface="Meiryo UI"/>
                    <a:cs typeface="ＭＳ Ｐゴシック"/>
                  </a:rPr>
                  <a:t>2.0m</a:t>
                </a:r>
                <a:endParaRPr lang="ja-JP" sz="600" dirty="0">
                  <a:effectLst/>
                  <a:latin typeface="ＭＳ Ｐゴシック"/>
                  <a:cs typeface="ＭＳ Ｐゴシック"/>
                </a:endParaRPr>
              </a:p>
            </p:txBody>
          </p:sp>
          <p:sp>
            <p:nvSpPr>
              <p:cNvPr id="129" name="テキスト ボックス 1130"/>
              <p:cNvSpPr txBox="1"/>
              <p:nvPr/>
            </p:nvSpPr>
            <p:spPr>
              <a:xfrm rot="1860000">
                <a:off x="103386" y="2127216"/>
                <a:ext cx="530520" cy="156100"/>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600" dirty="0">
                    <a:effectLst/>
                    <a:latin typeface="Meiryo UI"/>
                    <a:cs typeface="ＭＳ Ｐゴシック"/>
                  </a:rPr>
                  <a:t>6.0m</a:t>
                </a:r>
                <a:endParaRPr lang="ja-JP" sz="600" dirty="0">
                  <a:effectLst/>
                  <a:latin typeface="ＭＳ Ｐゴシック"/>
                  <a:cs typeface="ＭＳ Ｐゴシック"/>
                </a:endParaRPr>
              </a:p>
            </p:txBody>
          </p:sp>
          <p:sp>
            <p:nvSpPr>
              <p:cNvPr id="130" name="テキスト ボックス 1130"/>
              <p:cNvSpPr txBox="1"/>
              <p:nvPr/>
            </p:nvSpPr>
            <p:spPr>
              <a:xfrm rot="20700000">
                <a:off x="841241" y="2183203"/>
                <a:ext cx="530520" cy="195201"/>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600" dirty="0">
                    <a:effectLst/>
                    <a:latin typeface="Meiryo UI"/>
                    <a:cs typeface="ＭＳ Ｐゴシック"/>
                  </a:rPr>
                  <a:t>6.0</a:t>
                </a:r>
                <a:r>
                  <a:rPr lang="ja-JP" sz="600" dirty="0">
                    <a:effectLst/>
                    <a:latin typeface="ＭＳ Ｐゴシック"/>
                    <a:ea typeface="Meiryo UI"/>
                    <a:cs typeface="ＭＳ Ｐゴシック"/>
                  </a:rPr>
                  <a:t>ｍ</a:t>
                </a:r>
                <a:endParaRPr lang="ja-JP" sz="600" dirty="0">
                  <a:effectLst/>
                  <a:latin typeface="ＭＳ Ｐゴシック"/>
                  <a:cs typeface="ＭＳ Ｐゴシック"/>
                </a:endParaRPr>
              </a:p>
            </p:txBody>
          </p:sp>
        </p:grpSp>
        <p:grpSp>
          <p:nvGrpSpPr>
            <p:cNvPr id="56" name="グループ化 55"/>
            <p:cNvGrpSpPr>
              <a:grpSpLocks/>
            </p:cNvGrpSpPr>
            <p:nvPr/>
          </p:nvGrpSpPr>
          <p:grpSpPr bwMode="auto">
            <a:xfrm>
              <a:off x="0" y="85725"/>
              <a:ext cx="1445809" cy="560462"/>
              <a:chOff x="-1854" y="-2"/>
              <a:chExt cx="1578198" cy="618741"/>
            </a:xfrm>
          </p:grpSpPr>
          <p:grpSp>
            <p:nvGrpSpPr>
              <p:cNvPr id="119" name="グループ化 118"/>
              <p:cNvGrpSpPr>
                <a:grpSpLocks/>
              </p:cNvGrpSpPr>
              <p:nvPr/>
            </p:nvGrpSpPr>
            <p:grpSpPr bwMode="auto">
              <a:xfrm>
                <a:off x="38100" y="6871"/>
                <a:ext cx="1387778" cy="553507"/>
                <a:chOff x="38100" y="6871"/>
                <a:chExt cx="1387778" cy="553507"/>
              </a:xfrm>
            </p:grpSpPr>
            <p:pic>
              <p:nvPicPr>
                <p:cNvPr id="123" name="Picture 11"/>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100" y="6871"/>
                  <a:ext cx="1387778" cy="553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4" name="正方形/長方形 123"/>
                <p:cNvSpPr/>
                <p:nvPr/>
              </p:nvSpPr>
              <p:spPr>
                <a:xfrm>
                  <a:off x="121276" y="105386"/>
                  <a:ext cx="101788" cy="153288"/>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125" name="正方形/長方形 124"/>
                <p:cNvSpPr/>
                <p:nvPr/>
              </p:nvSpPr>
              <p:spPr>
                <a:xfrm rot="5760000">
                  <a:off x="494393" y="364630"/>
                  <a:ext cx="38322" cy="152145"/>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126" name="正方形/長方形 125"/>
                <p:cNvSpPr/>
                <p:nvPr/>
              </p:nvSpPr>
              <p:spPr>
                <a:xfrm rot="3120000">
                  <a:off x="1202821" y="283160"/>
                  <a:ext cx="38322" cy="142636"/>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grpSp>
          <p:sp>
            <p:nvSpPr>
              <p:cNvPr id="120" name="テキスト ボックス 1130"/>
              <p:cNvSpPr txBox="1"/>
              <p:nvPr/>
            </p:nvSpPr>
            <p:spPr>
              <a:xfrm rot="16200000">
                <a:off x="-60717" y="58861"/>
                <a:ext cx="392801" cy="275075"/>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600" dirty="0">
                    <a:effectLst/>
                    <a:latin typeface="Meiryo UI"/>
                    <a:cs typeface="ＭＳ Ｐゴシック"/>
                  </a:rPr>
                  <a:t>2.0m</a:t>
                </a:r>
                <a:endParaRPr lang="ja-JP" sz="600" dirty="0">
                  <a:effectLst/>
                  <a:latin typeface="ＭＳ Ｐゴシック"/>
                  <a:cs typeface="ＭＳ Ｐゴシック"/>
                </a:endParaRPr>
              </a:p>
            </p:txBody>
          </p:sp>
          <p:sp>
            <p:nvSpPr>
              <p:cNvPr id="121" name="テキスト ボックス 1130"/>
              <p:cNvSpPr txBox="1"/>
              <p:nvPr/>
            </p:nvSpPr>
            <p:spPr>
              <a:xfrm rot="360000">
                <a:off x="217985" y="459785"/>
                <a:ext cx="523000" cy="158954"/>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700" dirty="0">
                    <a:effectLst/>
                    <a:latin typeface="Meiryo UI"/>
                    <a:cs typeface="ＭＳ Ｐゴシック"/>
                  </a:rPr>
                  <a:t>5.6m</a:t>
                </a:r>
                <a:endParaRPr lang="ja-JP" sz="1200" dirty="0">
                  <a:effectLst/>
                  <a:latin typeface="ＭＳ Ｐゴシック"/>
                  <a:cs typeface="ＭＳ Ｐゴシック"/>
                </a:endParaRPr>
              </a:p>
            </p:txBody>
          </p:sp>
          <p:sp>
            <p:nvSpPr>
              <p:cNvPr id="122" name="テキスト ボックス 1130"/>
              <p:cNvSpPr txBox="1"/>
              <p:nvPr/>
            </p:nvSpPr>
            <p:spPr>
              <a:xfrm rot="19312329">
                <a:off x="1043835" y="313674"/>
                <a:ext cx="532509" cy="198717"/>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700" dirty="0">
                    <a:effectLst/>
                    <a:latin typeface="Meiryo UI"/>
                    <a:cs typeface="ＭＳ Ｐゴシック"/>
                  </a:rPr>
                  <a:t>5.6</a:t>
                </a:r>
                <a:r>
                  <a:rPr lang="ja-JP" sz="700" dirty="0">
                    <a:effectLst/>
                    <a:latin typeface="ＭＳ Ｐゴシック"/>
                    <a:ea typeface="Meiryo UI"/>
                    <a:cs typeface="ＭＳ Ｐゴシック"/>
                  </a:rPr>
                  <a:t>ｍ</a:t>
                </a:r>
                <a:endParaRPr lang="ja-JP" sz="1200" dirty="0">
                  <a:effectLst/>
                  <a:latin typeface="ＭＳ Ｐゴシック"/>
                  <a:cs typeface="ＭＳ Ｐゴシック"/>
                </a:endParaRPr>
              </a:p>
            </p:txBody>
          </p:sp>
        </p:grpSp>
        <p:grpSp>
          <p:nvGrpSpPr>
            <p:cNvPr id="57" name="グループ化 56"/>
            <p:cNvGrpSpPr>
              <a:grpSpLocks/>
            </p:cNvGrpSpPr>
            <p:nvPr/>
          </p:nvGrpSpPr>
          <p:grpSpPr bwMode="auto">
            <a:xfrm>
              <a:off x="85725" y="895351"/>
              <a:ext cx="1227454" cy="554991"/>
              <a:chOff x="85725" y="880533"/>
              <a:chExt cx="1345505" cy="612331"/>
            </a:xfrm>
          </p:grpSpPr>
          <p:grpSp>
            <p:nvGrpSpPr>
              <p:cNvPr id="111" name="グループ化 110"/>
              <p:cNvGrpSpPr>
                <a:grpSpLocks/>
              </p:cNvGrpSpPr>
              <p:nvPr/>
            </p:nvGrpSpPr>
            <p:grpSpPr bwMode="auto">
              <a:xfrm>
                <a:off x="197463" y="887679"/>
                <a:ext cx="1066907" cy="545487"/>
                <a:chOff x="197463" y="887679"/>
                <a:chExt cx="1066907" cy="545487"/>
              </a:xfrm>
            </p:grpSpPr>
            <p:pic>
              <p:nvPicPr>
                <p:cNvPr id="115" name="Picture 120"/>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7463" y="887679"/>
                  <a:ext cx="1066907" cy="545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 name="正方形/長方形 115"/>
                <p:cNvSpPr/>
                <p:nvPr/>
              </p:nvSpPr>
              <p:spPr>
                <a:xfrm>
                  <a:off x="209779" y="1004913"/>
                  <a:ext cx="47713" cy="153083"/>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117" name="正方形/長方形 116"/>
                <p:cNvSpPr/>
                <p:nvPr/>
              </p:nvSpPr>
              <p:spPr>
                <a:xfrm rot="6000000">
                  <a:off x="586673" y="1258657"/>
                  <a:ext cx="28703" cy="152681"/>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118" name="正方形/長方形 117"/>
                <p:cNvSpPr/>
                <p:nvPr/>
              </p:nvSpPr>
              <p:spPr>
                <a:xfrm rot="3480000">
                  <a:off x="1111515" y="1201251"/>
                  <a:ext cx="28703" cy="152681"/>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grpSp>
          <p:sp>
            <p:nvSpPr>
              <p:cNvPr id="112" name="テキスト ボックス 1130"/>
              <p:cNvSpPr txBox="1"/>
              <p:nvPr/>
            </p:nvSpPr>
            <p:spPr>
              <a:xfrm rot="16200000">
                <a:off x="-38893" y="1005151"/>
                <a:ext cx="430545" cy="181309"/>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600" dirty="0">
                    <a:effectLst/>
                    <a:latin typeface="Meiryo UI"/>
                    <a:cs typeface="ＭＳ Ｐゴシック"/>
                  </a:rPr>
                  <a:t>2.2m</a:t>
                </a:r>
                <a:endParaRPr lang="ja-JP" sz="600" dirty="0">
                  <a:effectLst/>
                  <a:latin typeface="ＭＳ Ｐゴシック"/>
                  <a:cs typeface="ＭＳ Ｐゴシック"/>
                </a:endParaRPr>
              </a:p>
            </p:txBody>
          </p:sp>
          <p:sp>
            <p:nvSpPr>
              <p:cNvPr id="113" name="テキスト ボックス 1130"/>
              <p:cNvSpPr txBox="1"/>
              <p:nvPr/>
            </p:nvSpPr>
            <p:spPr>
              <a:xfrm rot="600000">
                <a:off x="295662" y="1311078"/>
                <a:ext cx="524842" cy="181786"/>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700">
                    <a:effectLst/>
                    <a:latin typeface="Meiryo UI"/>
                    <a:cs typeface="ＭＳ Ｐゴシック"/>
                  </a:rPr>
                  <a:t>6.0m</a:t>
                </a:r>
                <a:endParaRPr lang="ja-JP" sz="1200">
                  <a:effectLst/>
                  <a:latin typeface="ＭＳ Ｐゴシック"/>
                  <a:cs typeface="ＭＳ Ｐゴシック"/>
                </a:endParaRPr>
              </a:p>
            </p:txBody>
          </p:sp>
          <p:sp>
            <p:nvSpPr>
              <p:cNvPr id="114" name="テキスト ボックス 1130"/>
              <p:cNvSpPr txBox="1"/>
              <p:nvPr/>
            </p:nvSpPr>
            <p:spPr>
              <a:xfrm rot="19312329">
                <a:off x="906388" y="1244105"/>
                <a:ext cx="524842" cy="181786"/>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700">
                    <a:effectLst/>
                    <a:latin typeface="Meiryo UI"/>
                    <a:cs typeface="ＭＳ Ｐゴシック"/>
                  </a:rPr>
                  <a:t>4.0</a:t>
                </a:r>
                <a:r>
                  <a:rPr lang="ja-JP" sz="700">
                    <a:effectLst/>
                    <a:latin typeface="ＭＳ Ｐゴシック"/>
                    <a:ea typeface="Meiryo UI"/>
                    <a:cs typeface="ＭＳ Ｐゴシック"/>
                  </a:rPr>
                  <a:t>ｍ</a:t>
                </a:r>
                <a:endParaRPr lang="ja-JP" sz="1200">
                  <a:effectLst/>
                  <a:latin typeface="ＭＳ Ｐゴシック"/>
                  <a:cs typeface="ＭＳ Ｐゴシック"/>
                </a:endParaRPr>
              </a:p>
            </p:txBody>
          </p:sp>
        </p:grpSp>
        <p:sp>
          <p:nvSpPr>
            <p:cNvPr id="58" name="Rectangle 123"/>
            <p:cNvSpPr>
              <a:spLocks noChangeArrowheads="1"/>
            </p:cNvSpPr>
            <p:nvPr/>
          </p:nvSpPr>
          <p:spPr bwMode="auto">
            <a:xfrm>
              <a:off x="276225" y="1417730"/>
              <a:ext cx="1053399" cy="226362"/>
            </a:xfrm>
            <a:prstGeom prst="rect">
              <a:avLst/>
            </a:prstGeom>
            <a:noFill/>
            <a:ln>
              <a:noFill/>
            </a:ln>
            <a:effectLst/>
            <a:extLst/>
          </p:spPr>
          <p:txBody>
            <a:bodyPr wrap="square" lIns="36000" tIns="36000" rIns="36000" bIns="36000" anchor="ctr" anchorCtr="0" upright="1">
              <a:noAutofit/>
            </a:bodyPr>
            <a:lstStyle/>
            <a:p>
              <a:pPr>
                <a:spcAft>
                  <a:spcPts val="0"/>
                </a:spcAft>
              </a:pPr>
              <a:r>
                <a:rPr lang="ja-JP" sz="600" b="1" dirty="0">
                  <a:solidFill>
                    <a:srgbClr val="002060"/>
                  </a:solidFill>
                  <a:effectLst/>
                  <a:latin typeface="ＭＳ Ｐゴシック"/>
                  <a:ea typeface="Meiryo UI"/>
                  <a:cs typeface="ＭＳ Ｐゴシック"/>
                </a:rPr>
                <a:t>攪拌ブロック</a:t>
              </a:r>
              <a:endParaRPr lang="ja-JP" sz="600" dirty="0">
                <a:effectLst/>
                <a:latin typeface="ＭＳ Ｐゴシック"/>
                <a:cs typeface="ＭＳ Ｐゴシック"/>
              </a:endParaRPr>
            </a:p>
          </p:txBody>
        </p:sp>
        <p:sp>
          <p:nvSpPr>
            <p:cNvPr id="59" name="Rectangle 154"/>
            <p:cNvSpPr>
              <a:spLocks noChangeArrowheads="1"/>
            </p:cNvSpPr>
            <p:nvPr/>
          </p:nvSpPr>
          <p:spPr bwMode="auto">
            <a:xfrm>
              <a:off x="133349" y="1484406"/>
              <a:ext cx="103505" cy="121286"/>
            </a:xfrm>
            <a:prstGeom prst="rect">
              <a:avLst/>
            </a:prstGeom>
            <a:solidFill>
              <a:srgbClr val="00B050"/>
            </a:solidFill>
            <a:ln w="3175" algn="ctr">
              <a:solidFill>
                <a:srgbClr xmlns:mc="http://schemas.openxmlformats.org/markup-compatibility/2006" xmlns:a14="http://schemas.microsoft.com/office/drawing/2010/main" val="000000" mc:Ignorable="a14" a14:legacySpreadsheetColorIndex="64"/>
              </a:solidFill>
              <a:miter lim="800000"/>
              <a:headEnd/>
              <a:tailEnd/>
            </a:ln>
          </p:spPr>
          <p:txBody>
            <a:bodyPr/>
            <a:lstStyle/>
            <a:p>
              <a:pPr algn="just">
                <a:spcAft>
                  <a:spcPts val="0"/>
                </a:spcAft>
              </a:pPr>
              <a:r>
                <a:rPr lang="en-US" sz="1050" kern="100" dirty="0">
                  <a:effectLst/>
                  <a:latin typeface="Century"/>
                  <a:ea typeface="ＭＳ 明朝"/>
                  <a:cs typeface="Times New Roman"/>
                </a:rPr>
                <a:t> </a:t>
              </a:r>
              <a:endParaRPr lang="ja-JP" sz="1050" kern="100" dirty="0">
                <a:effectLst/>
                <a:latin typeface="Century"/>
                <a:ea typeface="ＭＳ 明朝"/>
                <a:cs typeface="Times New Roman"/>
              </a:endParaRPr>
            </a:p>
          </p:txBody>
        </p:sp>
        <p:grpSp>
          <p:nvGrpSpPr>
            <p:cNvPr id="60" name="グループ化 59"/>
            <p:cNvGrpSpPr>
              <a:grpSpLocks/>
            </p:cNvGrpSpPr>
            <p:nvPr/>
          </p:nvGrpSpPr>
          <p:grpSpPr bwMode="auto">
            <a:xfrm>
              <a:off x="161925" y="2222175"/>
              <a:ext cx="1218565" cy="250509"/>
              <a:chOff x="171450" y="2330360"/>
              <a:chExt cx="1338261" cy="274733"/>
            </a:xfrm>
          </p:grpSpPr>
          <p:sp>
            <p:nvSpPr>
              <p:cNvPr id="109" name="Rectangle 125"/>
              <p:cNvSpPr>
                <a:spLocks noChangeArrowheads="1"/>
              </p:cNvSpPr>
              <p:nvPr/>
            </p:nvSpPr>
            <p:spPr bwMode="auto">
              <a:xfrm>
                <a:off x="295716" y="2330360"/>
                <a:ext cx="1213995" cy="2747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lstStyle/>
              <a:p>
                <a:pPr>
                  <a:lnSpc>
                    <a:spcPts val="1200"/>
                  </a:lnSpc>
                  <a:spcAft>
                    <a:spcPts val="0"/>
                  </a:spcAft>
                </a:pPr>
                <a:r>
                  <a:rPr lang="ja-JP" sz="600" b="1" dirty="0">
                    <a:solidFill>
                      <a:srgbClr val="000080"/>
                    </a:solidFill>
                    <a:effectLst/>
                    <a:latin typeface="ＭＳ Ｐゴシック"/>
                    <a:ea typeface="Meiryo UI"/>
                    <a:cs typeface="ＭＳ Ｐゴシック"/>
                  </a:rPr>
                  <a:t>カルセラリーフ</a:t>
                </a:r>
                <a:endParaRPr lang="ja-JP" sz="600" dirty="0">
                  <a:effectLst/>
                  <a:latin typeface="ＭＳ Ｐゴシック"/>
                  <a:cs typeface="ＭＳ Ｐゴシック"/>
                </a:endParaRPr>
              </a:p>
            </p:txBody>
          </p:sp>
          <p:sp>
            <p:nvSpPr>
              <p:cNvPr id="110" name="Rectangle 154"/>
              <p:cNvSpPr>
                <a:spLocks noChangeArrowheads="1"/>
              </p:cNvSpPr>
              <p:nvPr/>
            </p:nvSpPr>
            <p:spPr bwMode="auto">
              <a:xfrm>
                <a:off x="171450" y="2392179"/>
                <a:ext cx="123826" cy="123824"/>
              </a:xfrm>
              <a:prstGeom prst="rect">
                <a:avLst/>
              </a:prstGeom>
              <a:solidFill>
                <a:srgbClr val="FF0000"/>
              </a:solidFill>
              <a:ln w="3175" algn="ctr">
                <a:solidFill>
                  <a:srgbClr xmlns:mc="http://schemas.openxmlformats.org/markup-compatibility/2006" xmlns:a14="http://schemas.microsoft.com/office/drawing/2010/main" val="000000" mc:Ignorable="a14" a14:legacySpreadsheetColorIndex="64"/>
                </a:solidFill>
                <a:miter lim="800000"/>
                <a:headEnd/>
                <a:tailEnd/>
              </a:ln>
            </p:spPr>
            <p:txBody>
              <a:bodyPr/>
              <a:lstStyle/>
              <a:p>
                <a:pPr algn="just">
                  <a:spcAft>
                    <a:spcPts val="0"/>
                  </a:spcAft>
                </a:pPr>
                <a:r>
                  <a:rPr lang="en-US" sz="1050" kern="100" dirty="0">
                    <a:effectLst/>
                    <a:latin typeface="Century"/>
                    <a:ea typeface="ＭＳ 明朝"/>
                    <a:cs typeface="Times New Roman"/>
                  </a:rPr>
                  <a:t> </a:t>
                </a:r>
                <a:endParaRPr lang="ja-JP" sz="1050" kern="100" dirty="0">
                  <a:effectLst/>
                  <a:latin typeface="Century"/>
                  <a:ea typeface="ＭＳ 明朝"/>
                  <a:cs typeface="Times New Roman"/>
                </a:endParaRPr>
              </a:p>
            </p:txBody>
          </p:sp>
        </p:grpSp>
        <p:sp>
          <p:nvSpPr>
            <p:cNvPr id="61" name="フリーフォーム 60"/>
            <p:cNvSpPr/>
            <p:nvPr/>
          </p:nvSpPr>
          <p:spPr>
            <a:xfrm rot="17492049">
              <a:off x="1266825" y="1371600"/>
              <a:ext cx="531546" cy="682642"/>
            </a:xfrm>
            <a:custGeom>
              <a:avLst/>
              <a:gdLst>
                <a:gd name="connsiteX0" fmla="*/ 0 w 1219200"/>
                <a:gd name="connsiteY0" fmla="*/ 0 h 1123950"/>
                <a:gd name="connsiteX1" fmla="*/ 161925 w 1219200"/>
                <a:gd name="connsiteY1" fmla="*/ 381000 h 1123950"/>
                <a:gd name="connsiteX2" fmla="*/ 552450 w 1219200"/>
                <a:gd name="connsiteY2" fmla="*/ 876300 h 1123950"/>
                <a:gd name="connsiteX3" fmla="*/ 1219200 w 1219200"/>
                <a:gd name="connsiteY3" fmla="*/ 1123950 h 1123950"/>
                <a:gd name="connsiteX0" fmla="*/ 0 w 1219200"/>
                <a:gd name="connsiteY0" fmla="*/ 0 h 1123950"/>
                <a:gd name="connsiteX1" fmla="*/ 161925 w 1219200"/>
                <a:gd name="connsiteY1" fmla="*/ 381000 h 1123950"/>
                <a:gd name="connsiteX2" fmla="*/ 552450 w 1219200"/>
                <a:gd name="connsiteY2" fmla="*/ 876300 h 1123950"/>
                <a:gd name="connsiteX3" fmla="*/ 1219200 w 1219200"/>
                <a:gd name="connsiteY3" fmla="*/ 1123950 h 1123950"/>
                <a:gd name="connsiteX0" fmla="*/ 0 w 1219200"/>
                <a:gd name="connsiteY0" fmla="*/ 0 h 1123950"/>
                <a:gd name="connsiteX1" fmla="*/ 247650 w 1219200"/>
                <a:gd name="connsiteY1" fmla="*/ 552450 h 1123950"/>
                <a:gd name="connsiteX2" fmla="*/ 552450 w 1219200"/>
                <a:gd name="connsiteY2" fmla="*/ 876300 h 1123950"/>
                <a:gd name="connsiteX3" fmla="*/ 1219200 w 1219200"/>
                <a:gd name="connsiteY3" fmla="*/ 1123950 h 1123950"/>
                <a:gd name="connsiteX0" fmla="*/ 0 w 1219200"/>
                <a:gd name="connsiteY0" fmla="*/ 0 h 1123950"/>
                <a:gd name="connsiteX1" fmla="*/ 247650 w 1219200"/>
                <a:gd name="connsiteY1" fmla="*/ 552450 h 1123950"/>
                <a:gd name="connsiteX2" fmla="*/ 666750 w 1219200"/>
                <a:gd name="connsiteY2" fmla="*/ 971550 h 1123950"/>
                <a:gd name="connsiteX3" fmla="*/ 1219200 w 1219200"/>
                <a:gd name="connsiteY3" fmla="*/ 1123950 h 1123950"/>
                <a:gd name="connsiteX0" fmla="*/ 0 w 1219200"/>
                <a:gd name="connsiteY0" fmla="*/ 0 h 1123950"/>
                <a:gd name="connsiteX1" fmla="*/ 247650 w 1219200"/>
                <a:gd name="connsiteY1" fmla="*/ 552450 h 1123950"/>
                <a:gd name="connsiteX2" fmla="*/ 695325 w 1219200"/>
                <a:gd name="connsiteY2" fmla="*/ 952500 h 1123950"/>
                <a:gd name="connsiteX3" fmla="*/ 1219200 w 1219200"/>
                <a:gd name="connsiteY3" fmla="*/ 1123950 h 1123950"/>
                <a:gd name="connsiteX0" fmla="*/ 0 w 1219200"/>
                <a:gd name="connsiteY0" fmla="*/ 0 h 1123950"/>
                <a:gd name="connsiteX1" fmla="*/ 247650 w 1219200"/>
                <a:gd name="connsiteY1" fmla="*/ 552450 h 1123950"/>
                <a:gd name="connsiteX2" fmla="*/ 695325 w 1219200"/>
                <a:gd name="connsiteY2" fmla="*/ 952500 h 1123950"/>
                <a:gd name="connsiteX3" fmla="*/ 1219200 w 1219200"/>
                <a:gd name="connsiteY3" fmla="*/ 1123950 h 1123950"/>
              </a:gdLst>
              <a:ahLst/>
              <a:cxnLst>
                <a:cxn ang="0">
                  <a:pos x="connsiteX0" y="connsiteY0"/>
                </a:cxn>
                <a:cxn ang="0">
                  <a:pos x="connsiteX1" y="connsiteY1"/>
                </a:cxn>
                <a:cxn ang="0">
                  <a:pos x="connsiteX2" y="connsiteY2"/>
                </a:cxn>
                <a:cxn ang="0">
                  <a:pos x="connsiteX3" y="connsiteY3"/>
                </a:cxn>
              </a:cxnLst>
              <a:rect l="l" t="t" r="r" b="b"/>
              <a:pathLst>
                <a:path w="1219200" h="1123950">
                  <a:moveTo>
                    <a:pt x="0" y="0"/>
                  </a:moveTo>
                  <a:cubicBezTo>
                    <a:pt x="34925" y="117475"/>
                    <a:pt x="131763" y="393700"/>
                    <a:pt x="247650" y="552450"/>
                  </a:cubicBezTo>
                  <a:cubicBezTo>
                    <a:pt x="363538" y="711200"/>
                    <a:pt x="495300" y="838200"/>
                    <a:pt x="695325" y="952500"/>
                  </a:cubicBezTo>
                  <a:cubicBezTo>
                    <a:pt x="895350" y="1066800"/>
                    <a:pt x="973931" y="1062037"/>
                    <a:pt x="1219200" y="1123950"/>
                  </a:cubicBezTo>
                </a:path>
              </a:pathLst>
            </a:custGeom>
            <a:noFill/>
            <a:ln w="6350">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62" name="フリーフォーム 61"/>
            <p:cNvSpPr/>
            <p:nvPr/>
          </p:nvSpPr>
          <p:spPr>
            <a:xfrm rot="19293128">
              <a:off x="1352550" y="1371600"/>
              <a:ext cx="349053" cy="310050"/>
            </a:xfrm>
            <a:custGeom>
              <a:avLst/>
              <a:gdLst>
                <a:gd name="connsiteX0" fmla="*/ 0 w 1219200"/>
                <a:gd name="connsiteY0" fmla="*/ 0 h 1123950"/>
                <a:gd name="connsiteX1" fmla="*/ 161925 w 1219200"/>
                <a:gd name="connsiteY1" fmla="*/ 381000 h 1123950"/>
                <a:gd name="connsiteX2" fmla="*/ 552450 w 1219200"/>
                <a:gd name="connsiteY2" fmla="*/ 876300 h 1123950"/>
                <a:gd name="connsiteX3" fmla="*/ 1219200 w 1219200"/>
                <a:gd name="connsiteY3" fmla="*/ 1123950 h 1123950"/>
                <a:gd name="connsiteX0" fmla="*/ 0 w 1219200"/>
                <a:gd name="connsiteY0" fmla="*/ 0 h 1123950"/>
                <a:gd name="connsiteX1" fmla="*/ 161925 w 1219200"/>
                <a:gd name="connsiteY1" fmla="*/ 381000 h 1123950"/>
                <a:gd name="connsiteX2" fmla="*/ 552450 w 1219200"/>
                <a:gd name="connsiteY2" fmla="*/ 876300 h 1123950"/>
                <a:gd name="connsiteX3" fmla="*/ 1219200 w 1219200"/>
                <a:gd name="connsiteY3" fmla="*/ 1123950 h 1123950"/>
                <a:gd name="connsiteX0" fmla="*/ 0 w 1219200"/>
                <a:gd name="connsiteY0" fmla="*/ 0 h 1123950"/>
                <a:gd name="connsiteX1" fmla="*/ 247650 w 1219200"/>
                <a:gd name="connsiteY1" fmla="*/ 552450 h 1123950"/>
                <a:gd name="connsiteX2" fmla="*/ 552450 w 1219200"/>
                <a:gd name="connsiteY2" fmla="*/ 876300 h 1123950"/>
                <a:gd name="connsiteX3" fmla="*/ 1219200 w 1219200"/>
                <a:gd name="connsiteY3" fmla="*/ 1123950 h 1123950"/>
                <a:gd name="connsiteX0" fmla="*/ 0 w 1219200"/>
                <a:gd name="connsiteY0" fmla="*/ 0 h 1123950"/>
                <a:gd name="connsiteX1" fmla="*/ 247650 w 1219200"/>
                <a:gd name="connsiteY1" fmla="*/ 552450 h 1123950"/>
                <a:gd name="connsiteX2" fmla="*/ 666750 w 1219200"/>
                <a:gd name="connsiteY2" fmla="*/ 971550 h 1123950"/>
                <a:gd name="connsiteX3" fmla="*/ 1219200 w 1219200"/>
                <a:gd name="connsiteY3" fmla="*/ 1123950 h 1123950"/>
                <a:gd name="connsiteX0" fmla="*/ 0 w 1219200"/>
                <a:gd name="connsiteY0" fmla="*/ 0 h 1123950"/>
                <a:gd name="connsiteX1" fmla="*/ 247650 w 1219200"/>
                <a:gd name="connsiteY1" fmla="*/ 552450 h 1123950"/>
                <a:gd name="connsiteX2" fmla="*/ 695325 w 1219200"/>
                <a:gd name="connsiteY2" fmla="*/ 952500 h 1123950"/>
                <a:gd name="connsiteX3" fmla="*/ 1219200 w 1219200"/>
                <a:gd name="connsiteY3" fmla="*/ 1123950 h 1123950"/>
                <a:gd name="connsiteX0" fmla="*/ 0 w 1219200"/>
                <a:gd name="connsiteY0" fmla="*/ 0 h 1123950"/>
                <a:gd name="connsiteX1" fmla="*/ 247650 w 1219200"/>
                <a:gd name="connsiteY1" fmla="*/ 552450 h 1123950"/>
                <a:gd name="connsiteX2" fmla="*/ 695325 w 1219200"/>
                <a:gd name="connsiteY2" fmla="*/ 952500 h 1123950"/>
                <a:gd name="connsiteX3" fmla="*/ 1219200 w 1219200"/>
                <a:gd name="connsiteY3" fmla="*/ 1123950 h 1123950"/>
              </a:gdLst>
              <a:ahLst/>
              <a:cxnLst>
                <a:cxn ang="0">
                  <a:pos x="connsiteX0" y="connsiteY0"/>
                </a:cxn>
                <a:cxn ang="0">
                  <a:pos x="connsiteX1" y="connsiteY1"/>
                </a:cxn>
                <a:cxn ang="0">
                  <a:pos x="connsiteX2" y="connsiteY2"/>
                </a:cxn>
                <a:cxn ang="0">
                  <a:pos x="connsiteX3" y="connsiteY3"/>
                </a:cxn>
              </a:cxnLst>
              <a:rect l="l" t="t" r="r" b="b"/>
              <a:pathLst>
                <a:path w="1219200" h="1123950">
                  <a:moveTo>
                    <a:pt x="0" y="0"/>
                  </a:moveTo>
                  <a:cubicBezTo>
                    <a:pt x="34925" y="117475"/>
                    <a:pt x="131763" y="393700"/>
                    <a:pt x="247650" y="552450"/>
                  </a:cubicBezTo>
                  <a:cubicBezTo>
                    <a:pt x="363538" y="711200"/>
                    <a:pt x="495300" y="838200"/>
                    <a:pt x="695325" y="952500"/>
                  </a:cubicBezTo>
                  <a:cubicBezTo>
                    <a:pt x="895350" y="1066800"/>
                    <a:pt x="973931" y="1062037"/>
                    <a:pt x="1219200" y="1123950"/>
                  </a:cubicBezTo>
                </a:path>
              </a:pathLst>
            </a:custGeom>
            <a:noFill/>
            <a:ln w="6350">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grpSp>
          <p:nvGrpSpPr>
            <p:cNvPr id="63" name="グループ化 62"/>
            <p:cNvGrpSpPr>
              <a:grpSpLocks/>
            </p:cNvGrpSpPr>
            <p:nvPr/>
          </p:nvGrpSpPr>
          <p:grpSpPr bwMode="auto">
            <a:xfrm>
              <a:off x="114300" y="684306"/>
              <a:ext cx="112395" cy="112395"/>
              <a:chOff x="123825" y="798191"/>
              <a:chExt cx="485773" cy="425729"/>
            </a:xfrm>
          </p:grpSpPr>
          <p:sp>
            <p:nvSpPr>
              <p:cNvPr id="106" name="Rectangle 154"/>
              <p:cNvSpPr>
                <a:spLocks noChangeArrowheads="1"/>
              </p:cNvSpPr>
              <p:nvPr/>
            </p:nvSpPr>
            <p:spPr bwMode="auto">
              <a:xfrm>
                <a:off x="133351" y="804820"/>
                <a:ext cx="476247" cy="419100"/>
              </a:xfrm>
              <a:prstGeom prst="rect">
                <a:avLst/>
              </a:prstGeom>
              <a:solidFill>
                <a:srgbClr val="FFFF00"/>
              </a:solidFill>
              <a:ln w="3175" algn="ctr">
                <a:solidFill>
                  <a:srgbClr xmlns:mc="http://schemas.openxmlformats.org/markup-compatibility/2006" xmlns:a14="http://schemas.microsoft.com/office/drawing/2010/main" val="000000" mc:Ignorable="a14" a14:legacySpreadsheetColorIndex="64"/>
                </a:solidFill>
                <a:miter lim="800000"/>
                <a:headEnd/>
                <a:tailEnd/>
              </a:ln>
            </p:spPr>
            <p:txBody>
              <a:bodyPr/>
              <a:lstStyle/>
              <a:p>
                <a:pPr algn="just">
                  <a:spcAft>
                    <a:spcPts val="0"/>
                  </a:spcAft>
                </a:pPr>
                <a:r>
                  <a:rPr lang="en-US" sz="1050" kern="100">
                    <a:effectLst/>
                    <a:latin typeface="Century"/>
                    <a:ea typeface="ＭＳ 明朝"/>
                    <a:cs typeface="Times New Roman"/>
                  </a:rPr>
                  <a:t> </a:t>
                </a:r>
                <a:endParaRPr lang="ja-JP" sz="1050" kern="100">
                  <a:effectLst/>
                  <a:latin typeface="Century"/>
                  <a:ea typeface="ＭＳ 明朝"/>
                  <a:cs typeface="Times New Roman"/>
                </a:endParaRPr>
              </a:p>
            </p:txBody>
          </p:sp>
          <p:cxnSp>
            <p:nvCxnSpPr>
              <p:cNvPr id="107" name="直線コネクタ 106"/>
              <p:cNvCxnSpPr>
                <a:cxnSpLocks noChangeShapeType="1"/>
              </p:cNvCxnSpPr>
              <p:nvPr/>
            </p:nvCxnSpPr>
            <p:spPr bwMode="auto">
              <a:xfrm>
                <a:off x="133351" y="807713"/>
                <a:ext cx="476247" cy="400052"/>
              </a:xfrm>
              <a:prstGeom prst="line">
                <a:avLst/>
              </a:prstGeom>
              <a:noFill/>
              <a:ln w="3175" algn="ctr">
                <a:solidFill>
                  <a:srgbClr xmlns:mc="http://schemas.openxmlformats.org/markup-compatibility/2006" xmlns:a14="http://schemas.microsoft.com/office/drawing/2010/main" val="000000" mc:Ignorable="a14" a14:legacySpreadsheetColorIndex="6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cxnSp>
            <p:nvCxnSpPr>
              <p:cNvPr id="108" name="直線コネクタ 107"/>
              <p:cNvCxnSpPr>
                <a:cxnSpLocks noChangeShapeType="1"/>
              </p:cNvCxnSpPr>
              <p:nvPr/>
            </p:nvCxnSpPr>
            <p:spPr bwMode="auto">
              <a:xfrm flipH="1">
                <a:off x="123825" y="798191"/>
                <a:ext cx="476247" cy="409574"/>
              </a:xfrm>
              <a:prstGeom prst="line">
                <a:avLst/>
              </a:prstGeom>
              <a:noFill/>
              <a:ln w="3175" algn="ctr">
                <a:solidFill>
                  <a:srgbClr xmlns:mc="http://schemas.openxmlformats.org/markup-compatibility/2006" xmlns:a14="http://schemas.microsoft.com/office/drawing/2010/main" val="000000" mc:Ignorable="a14" a14:legacySpreadsheetColorIndex="64"/>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cxnSp>
        </p:grpSp>
        <p:sp>
          <p:nvSpPr>
            <p:cNvPr id="65" name="正方形/長方形 64"/>
            <p:cNvSpPr/>
            <p:nvPr/>
          </p:nvSpPr>
          <p:spPr>
            <a:xfrm rot="720000">
              <a:off x="3467100" y="923925"/>
              <a:ext cx="98149" cy="98150"/>
            </a:xfrm>
            <a:prstGeom prst="rect">
              <a:avLst/>
            </a:prstGeom>
            <a:solidFill>
              <a:schemeClr val="bg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66" name="Rectangle 125"/>
            <p:cNvSpPr>
              <a:spLocks noChangeArrowheads="1"/>
            </p:cNvSpPr>
            <p:nvPr/>
          </p:nvSpPr>
          <p:spPr bwMode="auto">
            <a:xfrm>
              <a:off x="3590925" y="847725"/>
              <a:ext cx="548795" cy="240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lstStyle/>
            <a:p>
              <a:pPr>
                <a:spcAft>
                  <a:spcPts val="0"/>
                </a:spcAft>
              </a:pPr>
              <a:r>
                <a:rPr lang="ja-JP" sz="600" b="1" dirty="0">
                  <a:solidFill>
                    <a:srgbClr val="002060"/>
                  </a:solidFill>
                  <a:effectLst/>
                  <a:latin typeface="ＭＳ Ｐゴシック"/>
                  <a:ea typeface="Meiryo UI"/>
                  <a:cs typeface="ＭＳ Ｐゴシック"/>
                </a:rPr>
                <a:t>区域１</a:t>
              </a:r>
              <a:endParaRPr lang="ja-JP" sz="600" dirty="0">
                <a:effectLst/>
                <a:latin typeface="ＭＳ Ｐゴシック"/>
                <a:cs typeface="ＭＳ Ｐゴシック"/>
              </a:endParaRPr>
            </a:p>
          </p:txBody>
        </p:sp>
        <p:sp>
          <p:nvSpPr>
            <p:cNvPr id="67" name="Rectangle 125"/>
            <p:cNvSpPr>
              <a:spLocks noChangeArrowheads="1"/>
            </p:cNvSpPr>
            <p:nvPr/>
          </p:nvSpPr>
          <p:spPr bwMode="auto">
            <a:xfrm>
              <a:off x="3514725" y="981075"/>
              <a:ext cx="548795" cy="24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lstStyle/>
            <a:p>
              <a:pPr>
                <a:spcAft>
                  <a:spcPts val="0"/>
                </a:spcAft>
              </a:pPr>
              <a:r>
                <a:rPr lang="ja-JP" sz="600" b="1">
                  <a:solidFill>
                    <a:srgbClr val="002060"/>
                  </a:solidFill>
                  <a:effectLst/>
                  <a:latin typeface="ＭＳ Ｐゴシック"/>
                  <a:ea typeface="Meiryo UI"/>
                  <a:cs typeface="ＭＳ Ｐゴシック"/>
                </a:rPr>
                <a:t>区域２</a:t>
              </a:r>
              <a:endParaRPr lang="ja-JP" sz="600">
                <a:effectLst/>
                <a:latin typeface="ＭＳ Ｐゴシック"/>
                <a:cs typeface="ＭＳ Ｐゴシック"/>
              </a:endParaRPr>
            </a:p>
          </p:txBody>
        </p:sp>
        <p:sp>
          <p:nvSpPr>
            <p:cNvPr id="68" name="Rectangle 125"/>
            <p:cNvSpPr>
              <a:spLocks noChangeArrowheads="1"/>
            </p:cNvSpPr>
            <p:nvPr/>
          </p:nvSpPr>
          <p:spPr bwMode="auto">
            <a:xfrm>
              <a:off x="3248025" y="1457325"/>
              <a:ext cx="548796" cy="240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lstStyle/>
            <a:p>
              <a:pPr>
                <a:spcAft>
                  <a:spcPts val="0"/>
                </a:spcAft>
              </a:pPr>
              <a:r>
                <a:rPr lang="ja-JP" sz="600" b="1" dirty="0">
                  <a:solidFill>
                    <a:srgbClr val="002060"/>
                  </a:solidFill>
                  <a:effectLst/>
                  <a:latin typeface="ＭＳ Ｐゴシック"/>
                  <a:ea typeface="Meiryo UI"/>
                  <a:cs typeface="ＭＳ Ｐゴシック"/>
                </a:rPr>
                <a:t>区域３</a:t>
              </a:r>
              <a:endParaRPr lang="ja-JP" sz="600" dirty="0">
                <a:effectLst/>
                <a:latin typeface="ＭＳ Ｐゴシック"/>
                <a:cs typeface="ＭＳ Ｐゴシック"/>
              </a:endParaRPr>
            </a:p>
          </p:txBody>
        </p:sp>
        <p:sp>
          <p:nvSpPr>
            <p:cNvPr id="69" name="Rectangle 125"/>
            <p:cNvSpPr>
              <a:spLocks noChangeArrowheads="1"/>
            </p:cNvSpPr>
            <p:nvPr/>
          </p:nvSpPr>
          <p:spPr bwMode="auto">
            <a:xfrm>
              <a:off x="3162300" y="1628775"/>
              <a:ext cx="548795" cy="240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lstStyle/>
            <a:p>
              <a:pPr>
                <a:spcAft>
                  <a:spcPts val="0"/>
                </a:spcAft>
              </a:pPr>
              <a:r>
                <a:rPr lang="ja-JP" sz="600" b="1">
                  <a:solidFill>
                    <a:srgbClr val="002060"/>
                  </a:solidFill>
                  <a:effectLst/>
                  <a:latin typeface="ＭＳ Ｐゴシック"/>
                  <a:ea typeface="Meiryo UI"/>
                  <a:cs typeface="ＭＳ Ｐゴシック"/>
                </a:rPr>
                <a:t>区域４</a:t>
              </a:r>
              <a:endParaRPr lang="ja-JP" sz="600">
                <a:effectLst/>
                <a:latin typeface="ＭＳ Ｐゴシック"/>
                <a:cs typeface="ＭＳ Ｐゴシック"/>
              </a:endParaRPr>
            </a:p>
          </p:txBody>
        </p:sp>
        <p:sp>
          <p:nvSpPr>
            <p:cNvPr id="70" name="Rectangle 125"/>
            <p:cNvSpPr>
              <a:spLocks noChangeArrowheads="1"/>
            </p:cNvSpPr>
            <p:nvPr/>
          </p:nvSpPr>
          <p:spPr bwMode="auto">
            <a:xfrm>
              <a:off x="3076575" y="1790700"/>
              <a:ext cx="548795" cy="2408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lstStyle/>
            <a:p>
              <a:pPr>
                <a:spcAft>
                  <a:spcPts val="0"/>
                </a:spcAft>
              </a:pPr>
              <a:r>
                <a:rPr lang="ja-JP" sz="600" b="1">
                  <a:solidFill>
                    <a:srgbClr val="002060"/>
                  </a:solidFill>
                  <a:effectLst/>
                  <a:latin typeface="ＭＳ Ｐゴシック"/>
                  <a:ea typeface="Meiryo UI"/>
                  <a:cs typeface="ＭＳ Ｐゴシック"/>
                </a:rPr>
                <a:t>区域５</a:t>
              </a:r>
              <a:endParaRPr lang="ja-JP" sz="600">
                <a:effectLst/>
                <a:latin typeface="ＭＳ Ｐゴシック"/>
                <a:cs typeface="ＭＳ Ｐゴシック"/>
              </a:endParaRPr>
            </a:p>
          </p:txBody>
        </p:sp>
        <p:sp>
          <p:nvSpPr>
            <p:cNvPr id="71" name="Rectangle 125"/>
            <p:cNvSpPr>
              <a:spLocks noChangeArrowheads="1"/>
            </p:cNvSpPr>
            <p:nvPr/>
          </p:nvSpPr>
          <p:spPr bwMode="auto">
            <a:xfrm>
              <a:off x="2990850" y="1943100"/>
              <a:ext cx="547824" cy="239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lstStyle/>
            <a:p>
              <a:pPr>
                <a:spcAft>
                  <a:spcPts val="0"/>
                </a:spcAft>
              </a:pPr>
              <a:r>
                <a:rPr lang="ja-JP" sz="600" b="1">
                  <a:solidFill>
                    <a:srgbClr val="002060"/>
                  </a:solidFill>
                  <a:effectLst/>
                  <a:latin typeface="ＭＳ Ｐゴシック"/>
                  <a:ea typeface="Meiryo UI"/>
                  <a:cs typeface="ＭＳ Ｐゴシック"/>
                </a:rPr>
                <a:t>区域６</a:t>
              </a:r>
              <a:endParaRPr lang="ja-JP" sz="600">
                <a:effectLst/>
                <a:latin typeface="ＭＳ Ｐゴシック"/>
                <a:cs typeface="ＭＳ Ｐゴシック"/>
              </a:endParaRPr>
            </a:p>
          </p:txBody>
        </p:sp>
        <p:sp>
          <p:nvSpPr>
            <p:cNvPr id="72" name="Rectangle 125"/>
            <p:cNvSpPr>
              <a:spLocks noChangeArrowheads="1"/>
            </p:cNvSpPr>
            <p:nvPr/>
          </p:nvSpPr>
          <p:spPr bwMode="auto">
            <a:xfrm>
              <a:off x="2895600" y="2105025"/>
              <a:ext cx="548795" cy="23991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lstStyle/>
            <a:p>
              <a:pPr>
                <a:spcAft>
                  <a:spcPts val="0"/>
                </a:spcAft>
              </a:pPr>
              <a:r>
                <a:rPr lang="ja-JP" sz="600" b="1" dirty="0">
                  <a:solidFill>
                    <a:srgbClr val="002060"/>
                  </a:solidFill>
                  <a:effectLst/>
                  <a:latin typeface="ＭＳ Ｐゴシック"/>
                  <a:ea typeface="Meiryo UI"/>
                  <a:cs typeface="ＭＳ Ｐゴシック"/>
                </a:rPr>
                <a:t>区域７</a:t>
              </a:r>
              <a:endParaRPr lang="ja-JP" sz="600" dirty="0">
                <a:effectLst/>
                <a:latin typeface="ＭＳ Ｐゴシック"/>
                <a:cs typeface="ＭＳ Ｐゴシック"/>
              </a:endParaRPr>
            </a:p>
          </p:txBody>
        </p:sp>
        <p:sp>
          <p:nvSpPr>
            <p:cNvPr id="73" name="Rectangle 125"/>
            <p:cNvSpPr>
              <a:spLocks noChangeArrowheads="1"/>
            </p:cNvSpPr>
            <p:nvPr/>
          </p:nvSpPr>
          <p:spPr bwMode="auto">
            <a:xfrm>
              <a:off x="2809875" y="2266950"/>
              <a:ext cx="548795" cy="2399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lstStyle/>
            <a:p>
              <a:pPr>
                <a:spcAft>
                  <a:spcPts val="0"/>
                </a:spcAft>
              </a:pPr>
              <a:r>
                <a:rPr lang="ja-JP" sz="600" b="1" dirty="0">
                  <a:solidFill>
                    <a:srgbClr val="002060"/>
                  </a:solidFill>
                  <a:effectLst/>
                  <a:latin typeface="ＭＳ Ｐゴシック"/>
                  <a:ea typeface="Meiryo UI"/>
                  <a:cs typeface="ＭＳ Ｐゴシック"/>
                </a:rPr>
                <a:t>区域８</a:t>
              </a:r>
              <a:endParaRPr lang="ja-JP" sz="600" dirty="0">
                <a:effectLst/>
                <a:latin typeface="ＭＳ Ｐゴシック"/>
                <a:cs typeface="ＭＳ Ｐゴシック"/>
              </a:endParaRPr>
            </a:p>
          </p:txBody>
        </p:sp>
        <p:sp>
          <p:nvSpPr>
            <p:cNvPr id="74" name="円/楕円 73"/>
            <p:cNvSpPr/>
            <p:nvPr/>
          </p:nvSpPr>
          <p:spPr>
            <a:xfrm>
              <a:off x="3514725" y="971550"/>
              <a:ext cx="16520" cy="165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75" name="正方形/長方形 74"/>
            <p:cNvSpPr/>
            <p:nvPr/>
          </p:nvSpPr>
          <p:spPr bwMode="auto">
            <a:xfrm rot="1380000">
              <a:off x="3390900" y="1038225"/>
              <a:ext cx="95599" cy="104255"/>
            </a:xfrm>
            <a:prstGeom prst="rect">
              <a:avLst/>
            </a:prstGeom>
            <a:solidFill>
              <a:schemeClr val="bg1"/>
            </a:solid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grpSp>
          <p:nvGrpSpPr>
            <p:cNvPr id="76" name="グループ化 75"/>
            <p:cNvGrpSpPr>
              <a:grpSpLocks/>
            </p:cNvGrpSpPr>
            <p:nvPr/>
          </p:nvGrpSpPr>
          <p:grpSpPr bwMode="auto">
            <a:xfrm>
              <a:off x="3114675" y="1533525"/>
              <a:ext cx="103749" cy="103680"/>
              <a:chOff x="3363208" y="1580960"/>
              <a:chExt cx="109137" cy="114690"/>
            </a:xfrm>
            <a:solidFill>
              <a:schemeClr val="bg1"/>
            </a:solidFill>
          </p:grpSpPr>
          <p:sp>
            <p:nvSpPr>
              <p:cNvPr id="104" name="正方形/長方形 103"/>
              <p:cNvSpPr/>
              <p:nvPr/>
            </p:nvSpPr>
            <p:spPr>
              <a:xfrm rot="720000">
                <a:off x="3363208" y="1580960"/>
                <a:ext cx="109137" cy="114690"/>
              </a:xfrm>
              <a:prstGeom prst="rect">
                <a:avLst/>
              </a:prstGeom>
              <a:noFill/>
              <a:ln w="6350">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105" name="円/楕円 104"/>
              <p:cNvSpPr/>
              <p:nvPr/>
            </p:nvSpPr>
            <p:spPr>
              <a:xfrm>
                <a:off x="3412428" y="1629375"/>
                <a:ext cx="18189" cy="1920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grpSp>
        <p:sp>
          <p:nvSpPr>
            <p:cNvPr id="77" name="円/楕円 76"/>
            <p:cNvSpPr/>
            <p:nvPr/>
          </p:nvSpPr>
          <p:spPr>
            <a:xfrm>
              <a:off x="4886325" y="1333500"/>
              <a:ext cx="16520" cy="16520"/>
            </a:xfrm>
            <a:prstGeom prst="ellipse">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grpSp>
          <p:nvGrpSpPr>
            <p:cNvPr id="78" name="グループ化 77"/>
            <p:cNvGrpSpPr>
              <a:grpSpLocks/>
            </p:cNvGrpSpPr>
            <p:nvPr/>
          </p:nvGrpSpPr>
          <p:grpSpPr bwMode="auto">
            <a:xfrm>
              <a:off x="1331676" y="492301"/>
              <a:ext cx="1283251" cy="1161874"/>
              <a:chOff x="1448140" y="446917"/>
              <a:chExt cx="1410310" cy="1278022"/>
            </a:xfrm>
          </p:grpSpPr>
          <p:grpSp>
            <p:nvGrpSpPr>
              <p:cNvPr id="96" name="グループ化 95"/>
              <p:cNvGrpSpPr>
                <a:grpSpLocks/>
              </p:cNvGrpSpPr>
              <p:nvPr/>
            </p:nvGrpSpPr>
            <p:grpSpPr bwMode="auto">
              <a:xfrm>
                <a:off x="1448140" y="446917"/>
                <a:ext cx="1410310" cy="1278022"/>
                <a:chOff x="1449989" y="444954"/>
                <a:chExt cx="1296825" cy="1333538"/>
              </a:xfrm>
            </p:grpSpPr>
            <p:grpSp>
              <p:nvGrpSpPr>
                <p:cNvPr id="98" name="グループ化 97"/>
                <p:cNvGrpSpPr>
                  <a:grpSpLocks/>
                </p:cNvGrpSpPr>
                <p:nvPr/>
              </p:nvGrpSpPr>
              <p:grpSpPr bwMode="auto">
                <a:xfrm>
                  <a:off x="1585458" y="611787"/>
                  <a:ext cx="1161356" cy="1166705"/>
                  <a:chOff x="1585458" y="611787"/>
                  <a:chExt cx="1161356" cy="1166705"/>
                </a:xfrm>
              </p:grpSpPr>
              <p:pic>
                <p:nvPicPr>
                  <p:cNvPr id="101" name="図 10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720000">
                    <a:off x="1586056" y="619658"/>
                    <a:ext cx="1160758" cy="11588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sp>
                <p:nvSpPr>
                  <p:cNvPr id="102" name="正方形/長方形 101"/>
                  <p:cNvSpPr/>
                  <p:nvPr/>
                </p:nvSpPr>
                <p:spPr>
                  <a:xfrm rot="720000">
                    <a:off x="2210127" y="611787"/>
                    <a:ext cx="360724" cy="99718"/>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103" name="正方形/長方形 102"/>
                  <p:cNvSpPr/>
                  <p:nvPr/>
                </p:nvSpPr>
                <p:spPr>
                  <a:xfrm rot="16920000">
                    <a:off x="1453768" y="1042633"/>
                    <a:ext cx="368958" cy="105578"/>
                  </a:xfrm>
                  <a:prstGeom prst="rect">
                    <a:avLst/>
                  </a:prstGeom>
                  <a:solidFill>
                    <a:sysClr val="window" lastClr="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grpSp>
            <p:sp>
              <p:nvSpPr>
                <p:cNvPr id="99" name="テキスト ボックス 1130"/>
                <p:cNvSpPr txBox="1"/>
                <p:nvPr/>
              </p:nvSpPr>
              <p:spPr>
                <a:xfrm rot="16860000">
                  <a:off x="1285445" y="961823"/>
                  <a:ext cx="628226" cy="299137"/>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700" dirty="0">
                      <a:effectLst/>
                      <a:latin typeface="Meiryo UI"/>
                      <a:cs typeface="ＭＳ Ｐゴシック"/>
                    </a:rPr>
                    <a:t>100m</a:t>
                  </a:r>
                  <a:endParaRPr lang="ja-JP" sz="1200" dirty="0">
                    <a:effectLst/>
                    <a:latin typeface="ＭＳ Ｐゴシック"/>
                    <a:cs typeface="ＭＳ Ｐゴシック"/>
                  </a:endParaRPr>
                </a:p>
              </p:txBody>
            </p:sp>
            <p:sp>
              <p:nvSpPr>
                <p:cNvPr id="100" name="テキスト ボックス 1130"/>
                <p:cNvSpPr txBox="1"/>
                <p:nvPr/>
              </p:nvSpPr>
              <p:spPr>
                <a:xfrm rot="720000">
                  <a:off x="2014801" y="444954"/>
                  <a:ext cx="536686" cy="269241"/>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en-US" sz="700" dirty="0">
                      <a:effectLst/>
                      <a:latin typeface="Meiryo UI"/>
                      <a:cs typeface="ＭＳ Ｐゴシック"/>
                    </a:rPr>
                    <a:t>100m</a:t>
                  </a:r>
                  <a:endParaRPr lang="ja-JP" sz="1200" dirty="0">
                    <a:effectLst/>
                    <a:latin typeface="ＭＳ Ｐゴシック"/>
                    <a:cs typeface="ＭＳ Ｐゴシック"/>
                  </a:endParaRPr>
                </a:p>
              </p:txBody>
            </p:sp>
          </p:grpSp>
          <p:sp>
            <p:nvSpPr>
              <p:cNvPr id="97" name="円/楕円 96"/>
              <p:cNvSpPr/>
              <p:nvPr/>
            </p:nvSpPr>
            <p:spPr>
              <a:xfrm>
                <a:off x="2207825" y="1189764"/>
                <a:ext cx="19136" cy="19113"/>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grpSp>
        <p:sp>
          <p:nvSpPr>
            <p:cNvPr id="79" name="フリーフォーム 78"/>
            <p:cNvSpPr/>
            <p:nvPr/>
          </p:nvSpPr>
          <p:spPr>
            <a:xfrm rot="1125618">
              <a:off x="1352550" y="790575"/>
              <a:ext cx="335658" cy="42284"/>
            </a:xfrm>
            <a:custGeom>
              <a:avLst/>
              <a:gdLst>
                <a:gd name="connsiteX0" fmla="*/ 0 w 1219200"/>
                <a:gd name="connsiteY0" fmla="*/ 0 h 1123950"/>
                <a:gd name="connsiteX1" fmla="*/ 161925 w 1219200"/>
                <a:gd name="connsiteY1" fmla="*/ 381000 h 1123950"/>
                <a:gd name="connsiteX2" fmla="*/ 552450 w 1219200"/>
                <a:gd name="connsiteY2" fmla="*/ 876300 h 1123950"/>
                <a:gd name="connsiteX3" fmla="*/ 1219200 w 1219200"/>
                <a:gd name="connsiteY3" fmla="*/ 1123950 h 1123950"/>
                <a:gd name="connsiteX0" fmla="*/ 0 w 1219200"/>
                <a:gd name="connsiteY0" fmla="*/ 0 h 1123950"/>
                <a:gd name="connsiteX1" fmla="*/ 161925 w 1219200"/>
                <a:gd name="connsiteY1" fmla="*/ 381000 h 1123950"/>
                <a:gd name="connsiteX2" fmla="*/ 552450 w 1219200"/>
                <a:gd name="connsiteY2" fmla="*/ 876300 h 1123950"/>
                <a:gd name="connsiteX3" fmla="*/ 1219200 w 1219200"/>
                <a:gd name="connsiteY3" fmla="*/ 1123950 h 1123950"/>
                <a:gd name="connsiteX0" fmla="*/ 0 w 1219200"/>
                <a:gd name="connsiteY0" fmla="*/ 0 h 1123950"/>
                <a:gd name="connsiteX1" fmla="*/ 247650 w 1219200"/>
                <a:gd name="connsiteY1" fmla="*/ 552450 h 1123950"/>
                <a:gd name="connsiteX2" fmla="*/ 552450 w 1219200"/>
                <a:gd name="connsiteY2" fmla="*/ 876300 h 1123950"/>
                <a:gd name="connsiteX3" fmla="*/ 1219200 w 1219200"/>
                <a:gd name="connsiteY3" fmla="*/ 1123950 h 1123950"/>
                <a:gd name="connsiteX0" fmla="*/ 0 w 1219200"/>
                <a:gd name="connsiteY0" fmla="*/ 0 h 1123950"/>
                <a:gd name="connsiteX1" fmla="*/ 247650 w 1219200"/>
                <a:gd name="connsiteY1" fmla="*/ 552450 h 1123950"/>
                <a:gd name="connsiteX2" fmla="*/ 666750 w 1219200"/>
                <a:gd name="connsiteY2" fmla="*/ 971550 h 1123950"/>
                <a:gd name="connsiteX3" fmla="*/ 1219200 w 1219200"/>
                <a:gd name="connsiteY3" fmla="*/ 1123950 h 1123950"/>
                <a:gd name="connsiteX0" fmla="*/ 0 w 1219200"/>
                <a:gd name="connsiteY0" fmla="*/ 0 h 1123950"/>
                <a:gd name="connsiteX1" fmla="*/ 247650 w 1219200"/>
                <a:gd name="connsiteY1" fmla="*/ 552450 h 1123950"/>
                <a:gd name="connsiteX2" fmla="*/ 695325 w 1219200"/>
                <a:gd name="connsiteY2" fmla="*/ 952500 h 1123950"/>
                <a:gd name="connsiteX3" fmla="*/ 1219200 w 1219200"/>
                <a:gd name="connsiteY3" fmla="*/ 1123950 h 1123950"/>
                <a:gd name="connsiteX0" fmla="*/ 0 w 1219200"/>
                <a:gd name="connsiteY0" fmla="*/ 0 h 1123950"/>
                <a:gd name="connsiteX1" fmla="*/ 247650 w 1219200"/>
                <a:gd name="connsiteY1" fmla="*/ 552450 h 1123950"/>
                <a:gd name="connsiteX2" fmla="*/ 695325 w 1219200"/>
                <a:gd name="connsiteY2" fmla="*/ 952500 h 1123950"/>
                <a:gd name="connsiteX3" fmla="*/ 1219200 w 1219200"/>
                <a:gd name="connsiteY3" fmla="*/ 1123950 h 1123950"/>
              </a:gdLst>
              <a:ahLst/>
              <a:cxnLst>
                <a:cxn ang="0">
                  <a:pos x="connsiteX0" y="connsiteY0"/>
                </a:cxn>
                <a:cxn ang="0">
                  <a:pos x="connsiteX1" y="connsiteY1"/>
                </a:cxn>
                <a:cxn ang="0">
                  <a:pos x="connsiteX2" y="connsiteY2"/>
                </a:cxn>
                <a:cxn ang="0">
                  <a:pos x="connsiteX3" y="connsiteY3"/>
                </a:cxn>
              </a:cxnLst>
              <a:rect l="l" t="t" r="r" b="b"/>
              <a:pathLst>
                <a:path w="1219200" h="1123950">
                  <a:moveTo>
                    <a:pt x="0" y="0"/>
                  </a:moveTo>
                  <a:cubicBezTo>
                    <a:pt x="34925" y="117475"/>
                    <a:pt x="131763" y="393700"/>
                    <a:pt x="247650" y="552450"/>
                  </a:cubicBezTo>
                  <a:cubicBezTo>
                    <a:pt x="363538" y="711200"/>
                    <a:pt x="495300" y="838200"/>
                    <a:pt x="695325" y="952500"/>
                  </a:cubicBezTo>
                  <a:cubicBezTo>
                    <a:pt x="895350" y="1066800"/>
                    <a:pt x="973931" y="1062037"/>
                    <a:pt x="1219200" y="1123950"/>
                  </a:cubicBezTo>
                </a:path>
              </a:pathLst>
            </a:custGeom>
            <a:noFill/>
            <a:ln w="6350">
              <a:solidFill>
                <a:schemeClr val="tx1"/>
              </a:solidFill>
              <a:prstDash val="soli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dirty="0">
                  <a:effectLst/>
                  <a:ea typeface="ＭＳ 明朝"/>
                  <a:cs typeface="Times New Roman"/>
                </a:rPr>
                <a:t> </a:t>
              </a:r>
              <a:endParaRPr lang="ja-JP" sz="1050" kern="100" dirty="0">
                <a:effectLst/>
                <a:ea typeface="ＭＳ 明朝"/>
                <a:cs typeface="Times New Roman"/>
              </a:endParaRPr>
            </a:p>
          </p:txBody>
        </p:sp>
        <p:grpSp>
          <p:nvGrpSpPr>
            <p:cNvPr id="80" name="グループ化 79"/>
            <p:cNvGrpSpPr>
              <a:grpSpLocks/>
            </p:cNvGrpSpPr>
            <p:nvPr/>
          </p:nvGrpSpPr>
          <p:grpSpPr bwMode="auto">
            <a:xfrm rot="16675153">
              <a:off x="2819400" y="657225"/>
              <a:ext cx="295283" cy="663351"/>
              <a:chOff x="3158701" y="612665"/>
              <a:chExt cx="400050" cy="884084"/>
            </a:xfrm>
          </p:grpSpPr>
          <p:sp>
            <p:nvSpPr>
              <p:cNvPr id="94" name="二等辺三角形 93"/>
              <p:cNvSpPr/>
              <p:nvPr/>
            </p:nvSpPr>
            <p:spPr>
              <a:xfrm>
                <a:off x="3158701" y="612665"/>
                <a:ext cx="400050" cy="255221"/>
              </a:xfrm>
              <a:prstGeom prst="triangle">
                <a:avLst/>
              </a:prstGeom>
              <a:solidFill>
                <a:srgbClr val="3333CC"/>
              </a:solidFill>
              <a:ln w="635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95" name="二等辺三角形 94"/>
              <p:cNvSpPr/>
              <p:nvPr/>
            </p:nvSpPr>
            <p:spPr>
              <a:xfrm rot="10800000">
                <a:off x="3276341" y="823893"/>
                <a:ext cx="188259" cy="672856"/>
              </a:xfrm>
              <a:prstGeom prst="triangle">
                <a:avLst/>
              </a:prstGeom>
              <a:gradFill>
                <a:gsLst>
                  <a:gs pos="61000">
                    <a:srgbClr val="1285E4"/>
                  </a:gs>
                  <a:gs pos="0">
                    <a:srgbClr val="00B0F0"/>
                  </a:gs>
                  <a:gs pos="100000">
                    <a:srgbClr val="3333CC"/>
                  </a:gs>
                  <a:gs pos="100000">
                    <a:srgbClr val="0070C0"/>
                  </a:gs>
                </a:gsLst>
                <a:lin ang="5400000" scaled="0"/>
              </a:gradFill>
              <a:ln w="6350">
                <a:solidFill>
                  <a:srgbClr val="3333CC"/>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grpSp>
        <p:sp>
          <p:nvSpPr>
            <p:cNvPr id="81" name="テキスト ボックス 1130"/>
            <p:cNvSpPr txBox="1"/>
            <p:nvPr/>
          </p:nvSpPr>
          <p:spPr bwMode="auto">
            <a:xfrm rot="875006">
              <a:off x="2828924" y="748086"/>
              <a:ext cx="478790" cy="165100"/>
            </a:xfrm>
            <a:prstGeom prst="rect">
              <a:avLst/>
            </a:prstGeom>
            <a:noFill/>
            <a:ln>
              <a:noFill/>
            </a:ln>
            <a:effectLst/>
          </p:spPr>
          <p:txBody>
            <a:bodyPr rot="0" spcFirstLastPara="0" vert="horz" wrap="square" lIns="0" tIns="8890" rIns="0" bIns="8890" numCol="1" spcCol="0" rtlCol="0" fromWordArt="0" anchor="ctr" anchorCtr="0" forceAA="0" compatLnSpc="1">
              <a:prstTxWarp prst="textNoShape">
                <a:avLst/>
              </a:prstTxWarp>
              <a:noAutofit/>
            </a:bodyPr>
            <a:lstStyle/>
            <a:p>
              <a:pPr algn="ctr">
                <a:lnSpc>
                  <a:spcPts val="1200"/>
                </a:lnSpc>
                <a:spcAft>
                  <a:spcPts val="0"/>
                </a:spcAft>
              </a:pPr>
              <a:r>
                <a:rPr lang="ja-JP" sz="600" dirty="0">
                  <a:solidFill>
                    <a:srgbClr val="002060"/>
                  </a:solidFill>
                  <a:effectLst/>
                  <a:latin typeface="ＭＳ Ｐゴシック"/>
                  <a:ea typeface="Meiryo UI"/>
                  <a:cs typeface="ＭＳ Ｐゴシック"/>
                </a:rPr>
                <a:t>拡大</a:t>
              </a:r>
              <a:endParaRPr lang="ja-JP" sz="600" dirty="0">
                <a:effectLst/>
                <a:latin typeface="ＭＳ Ｐゴシック"/>
                <a:cs typeface="ＭＳ Ｐゴシック"/>
              </a:endParaRPr>
            </a:p>
          </p:txBody>
        </p:sp>
        <p:sp>
          <p:nvSpPr>
            <p:cNvPr id="83" name="円/楕円 82"/>
            <p:cNvSpPr/>
            <p:nvPr/>
          </p:nvSpPr>
          <p:spPr>
            <a:xfrm>
              <a:off x="3429000" y="1085850"/>
              <a:ext cx="16520" cy="16520"/>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84" name="Rectangle 125"/>
            <p:cNvSpPr>
              <a:spLocks noChangeArrowheads="1"/>
            </p:cNvSpPr>
            <p:nvPr/>
          </p:nvSpPr>
          <p:spPr bwMode="auto">
            <a:xfrm>
              <a:off x="1838323" y="1714500"/>
              <a:ext cx="869013" cy="2044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noAutofit/>
            </a:bodyPr>
            <a:lstStyle/>
            <a:p>
              <a:pPr>
                <a:spcAft>
                  <a:spcPts val="0"/>
                </a:spcAft>
              </a:pPr>
              <a:r>
                <a:rPr lang="ja-JP" sz="600" dirty="0">
                  <a:solidFill>
                    <a:srgbClr val="002060"/>
                  </a:solidFill>
                  <a:effectLst/>
                  <a:latin typeface="ＭＳ Ｐゴシック"/>
                  <a:ea typeface="Meiryo UI"/>
                  <a:cs typeface="ＭＳ Ｐゴシック"/>
                </a:rPr>
                <a:t>１つの区域に</a:t>
              </a:r>
              <a:endParaRPr lang="ja-JP" sz="600" dirty="0">
                <a:effectLst/>
                <a:latin typeface="ＭＳ Ｐゴシック"/>
                <a:cs typeface="ＭＳ Ｐゴシック"/>
              </a:endParaRPr>
            </a:p>
          </p:txBody>
        </p:sp>
        <p:sp>
          <p:nvSpPr>
            <p:cNvPr id="85" name="Rectangle 125"/>
            <p:cNvSpPr>
              <a:spLocks noChangeArrowheads="1"/>
            </p:cNvSpPr>
            <p:nvPr/>
          </p:nvSpPr>
          <p:spPr bwMode="auto">
            <a:xfrm>
              <a:off x="1838323" y="1846325"/>
              <a:ext cx="864243" cy="17528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noAutofit/>
            </a:bodyPr>
            <a:lstStyle/>
            <a:p>
              <a:pPr>
                <a:spcAft>
                  <a:spcPts val="0"/>
                </a:spcAft>
              </a:pPr>
              <a:r>
                <a:rPr lang="ja-JP" sz="600" dirty="0">
                  <a:solidFill>
                    <a:srgbClr val="002060"/>
                  </a:solidFill>
                  <a:effectLst/>
                  <a:latin typeface="ＭＳ Ｐゴシック"/>
                  <a:ea typeface="Meiryo UI"/>
                  <a:cs typeface="ＭＳ Ｐゴシック"/>
                </a:rPr>
                <a:t>３種類</a:t>
              </a:r>
              <a:r>
                <a:rPr lang="en-US" sz="600" dirty="0">
                  <a:solidFill>
                    <a:srgbClr val="002060"/>
                  </a:solidFill>
                  <a:effectLst/>
                  <a:latin typeface="ＭＳ Ｐゴシック"/>
                  <a:ea typeface="Meiryo UI"/>
                  <a:cs typeface="ＭＳ Ｐゴシック"/>
                </a:rPr>
                <a:t>25</a:t>
              </a:r>
              <a:r>
                <a:rPr lang="ja-JP" sz="600" dirty="0">
                  <a:solidFill>
                    <a:srgbClr val="002060"/>
                  </a:solidFill>
                  <a:effectLst/>
                  <a:latin typeface="ＭＳ Ｐゴシック"/>
                  <a:ea typeface="Meiryo UI"/>
                  <a:cs typeface="ＭＳ Ｐゴシック"/>
                </a:rPr>
                <a:t>基の</a:t>
              </a:r>
              <a:endParaRPr lang="ja-JP" sz="600" dirty="0">
                <a:effectLst/>
                <a:latin typeface="ＭＳ Ｐゴシック"/>
                <a:cs typeface="ＭＳ Ｐゴシック"/>
              </a:endParaRPr>
            </a:p>
          </p:txBody>
        </p:sp>
        <p:sp>
          <p:nvSpPr>
            <p:cNvPr id="86" name="Rectangle 125"/>
            <p:cNvSpPr>
              <a:spLocks noChangeArrowheads="1"/>
            </p:cNvSpPr>
            <p:nvPr/>
          </p:nvSpPr>
          <p:spPr bwMode="auto">
            <a:xfrm>
              <a:off x="1852237" y="1983960"/>
              <a:ext cx="883607" cy="16793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36000" tIns="36000" rIns="36000" bIns="36000" anchor="ctr" anchorCtr="0" upright="1">
              <a:noAutofit/>
            </a:bodyPr>
            <a:lstStyle/>
            <a:p>
              <a:pPr>
                <a:spcAft>
                  <a:spcPts val="0"/>
                </a:spcAft>
              </a:pPr>
              <a:r>
                <a:rPr lang="ja-JP" sz="600" dirty="0">
                  <a:solidFill>
                    <a:srgbClr val="002060"/>
                  </a:solidFill>
                  <a:effectLst/>
                  <a:latin typeface="ＭＳ Ｐゴシック"/>
                  <a:ea typeface="Meiryo UI"/>
                  <a:cs typeface="ＭＳ Ｐゴシック"/>
                </a:rPr>
                <a:t>ブロックを設置</a:t>
              </a:r>
              <a:endParaRPr lang="ja-JP" sz="600" dirty="0">
                <a:effectLst/>
                <a:latin typeface="ＭＳ Ｐゴシック"/>
                <a:cs typeface="ＭＳ Ｐゴシック"/>
              </a:endParaRPr>
            </a:p>
          </p:txBody>
        </p:sp>
        <p:sp>
          <p:nvSpPr>
            <p:cNvPr id="87" name="円/楕円 86"/>
            <p:cNvSpPr/>
            <p:nvPr/>
          </p:nvSpPr>
          <p:spPr bwMode="auto">
            <a:xfrm>
              <a:off x="28575" y="95250"/>
              <a:ext cx="16520" cy="17484"/>
            </a:xfrm>
            <a:prstGeom prst="ellipse">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88" name="円/楕円 87"/>
            <p:cNvSpPr/>
            <p:nvPr/>
          </p:nvSpPr>
          <p:spPr bwMode="auto">
            <a:xfrm>
              <a:off x="2981325" y="1895475"/>
              <a:ext cx="15549" cy="174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89" name="円/楕円 88"/>
            <p:cNvSpPr/>
            <p:nvPr/>
          </p:nvSpPr>
          <p:spPr bwMode="auto">
            <a:xfrm>
              <a:off x="2895600" y="2057400"/>
              <a:ext cx="16520" cy="174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600" kern="100">
                  <a:effectLst/>
                  <a:ea typeface="ＭＳ 明朝"/>
                  <a:cs typeface="Times New Roman"/>
                </a:rPr>
                <a:t> </a:t>
              </a:r>
              <a:endParaRPr lang="ja-JP" sz="600" kern="100">
                <a:effectLst/>
                <a:ea typeface="ＭＳ 明朝"/>
                <a:cs typeface="Times New Roman"/>
              </a:endParaRPr>
            </a:p>
          </p:txBody>
        </p:sp>
        <p:sp>
          <p:nvSpPr>
            <p:cNvPr id="90" name="円/楕円 89"/>
            <p:cNvSpPr/>
            <p:nvPr/>
          </p:nvSpPr>
          <p:spPr bwMode="auto">
            <a:xfrm>
              <a:off x="2809875" y="2219325"/>
              <a:ext cx="16520" cy="174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91" name="円/楕円 90"/>
            <p:cNvSpPr/>
            <p:nvPr/>
          </p:nvSpPr>
          <p:spPr bwMode="auto">
            <a:xfrm>
              <a:off x="2714625" y="2381250"/>
              <a:ext cx="16520" cy="174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92" name="円/楕円 91"/>
            <p:cNvSpPr/>
            <p:nvPr/>
          </p:nvSpPr>
          <p:spPr bwMode="auto">
            <a:xfrm>
              <a:off x="3067050" y="1733550"/>
              <a:ext cx="16520" cy="1748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a:spcAft>
                  <a:spcPts val="0"/>
                </a:spcAft>
              </a:pPr>
              <a:r>
                <a:rPr lang="en-US" sz="1050" kern="100">
                  <a:effectLst/>
                  <a:ea typeface="ＭＳ 明朝"/>
                  <a:cs typeface="Times New Roman"/>
                </a:rPr>
                <a:t> </a:t>
              </a:r>
              <a:endParaRPr lang="ja-JP" sz="1050" kern="100">
                <a:effectLst/>
                <a:ea typeface="ＭＳ 明朝"/>
                <a:cs typeface="Times New Roman"/>
              </a:endParaRPr>
            </a:p>
          </p:txBody>
        </p:sp>
        <p:sp>
          <p:nvSpPr>
            <p:cNvPr id="93" name="Rectangle 124"/>
            <p:cNvSpPr>
              <a:spLocks noChangeArrowheads="1"/>
            </p:cNvSpPr>
            <p:nvPr/>
          </p:nvSpPr>
          <p:spPr bwMode="auto">
            <a:xfrm>
              <a:off x="219944" y="602634"/>
              <a:ext cx="1256373" cy="295909"/>
            </a:xfrm>
            <a:prstGeom prst="rect">
              <a:avLst/>
            </a:prstGeom>
            <a:noFill/>
            <a:ln>
              <a:noFill/>
            </a:ln>
            <a:effectLst/>
            <a:extLst/>
          </p:spPr>
          <p:txBody>
            <a:bodyPr wrap="square" lIns="36000" tIns="36000" rIns="36000" bIns="36000" anchor="ctr" anchorCtr="0" upright="1">
              <a:noAutofit/>
            </a:bodyPr>
            <a:lstStyle/>
            <a:p>
              <a:pPr>
                <a:lnSpc>
                  <a:spcPts val="800"/>
                </a:lnSpc>
                <a:spcAft>
                  <a:spcPts val="0"/>
                </a:spcAft>
              </a:pPr>
              <a:r>
                <a:rPr lang="ja-JP" sz="600" b="1" dirty="0">
                  <a:solidFill>
                    <a:srgbClr val="002060"/>
                  </a:solidFill>
                  <a:effectLst/>
                  <a:latin typeface="ＭＳ Ｐゴシック"/>
                  <a:ea typeface="Meiryo UI"/>
                  <a:cs typeface="ＭＳ Ｐゴシック"/>
                </a:rPr>
                <a:t>シーマークリーフ</a:t>
              </a:r>
              <a:endParaRPr lang="ja-JP" sz="600" dirty="0">
                <a:effectLst/>
                <a:latin typeface="ＭＳ Ｐゴシック"/>
                <a:cs typeface="ＭＳ Ｐゴシック"/>
              </a:endParaRPr>
            </a:p>
          </p:txBody>
        </p:sp>
      </p:grpSp>
      <p:sp>
        <p:nvSpPr>
          <p:cNvPr id="135" name="テキスト ボックス 134"/>
          <p:cNvSpPr txBox="1"/>
          <p:nvPr/>
        </p:nvSpPr>
        <p:spPr>
          <a:xfrm>
            <a:off x="3581167" y="7012333"/>
            <a:ext cx="3032156" cy="230832"/>
          </a:xfrm>
          <a:prstGeom prst="rect">
            <a:avLst/>
          </a:prstGeom>
          <a:noFill/>
        </p:spPr>
        <p:txBody>
          <a:bodyPr wrap="square" rtlCol="0">
            <a:spAutoFit/>
          </a:bodyPr>
          <a:lstStyle/>
          <a:p>
            <a:pPr algn="ct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攪拌ブロック</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礁</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設置位置</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36" name="テキスト ボックス 135"/>
          <p:cNvSpPr txBox="1"/>
          <p:nvPr/>
        </p:nvSpPr>
        <p:spPr>
          <a:xfrm>
            <a:off x="3600399" y="9050746"/>
            <a:ext cx="3058267" cy="230832"/>
          </a:xfrm>
          <a:prstGeom prst="rect">
            <a:avLst/>
          </a:prstGeom>
          <a:noFill/>
        </p:spPr>
        <p:txBody>
          <a:bodyPr wrap="square" rtlCol="0">
            <a:spAutoFit/>
          </a:bodyPr>
          <a:lstStyle/>
          <a:p>
            <a:pPr indent="-252000"/>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注：</a:t>
            </a: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H28</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で事業終了</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142" name="グラフ 141">
            <a:extLst>
              <a:ext uri="{FF2B5EF4-FFF2-40B4-BE49-F238E27FC236}">
                <a16:creationId xmlns:a16="http://schemas.microsoft.com/office/drawing/2014/main" id="{D37378B1-7246-42E2-9AE7-13FC8EE75DC6}"/>
              </a:ext>
            </a:extLst>
          </p:cNvPr>
          <p:cNvGraphicFramePr>
            <a:graphicFrameLocks/>
          </p:cNvGraphicFramePr>
          <p:nvPr>
            <p:extLst/>
          </p:nvPr>
        </p:nvGraphicFramePr>
        <p:xfrm>
          <a:off x="563190" y="5653438"/>
          <a:ext cx="1051036" cy="1571875"/>
        </p:xfrm>
        <a:graphic>
          <a:graphicData uri="http://schemas.openxmlformats.org/drawingml/2006/chart">
            <c:chart xmlns:c="http://schemas.openxmlformats.org/drawingml/2006/chart" xmlns:r="http://schemas.openxmlformats.org/officeDocument/2006/relationships" r:id="rId8"/>
          </a:graphicData>
        </a:graphic>
      </p:graphicFrame>
      <p:sp>
        <p:nvSpPr>
          <p:cNvPr id="139" name="円/楕円 138"/>
          <p:cNvSpPr/>
          <p:nvPr/>
        </p:nvSpPr>
        <p:spPr>
          <a:xfrm>
            <a:off x="794010" y="6631791"/>
            <a:ext cx="385931" cy="2585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6" name="図 145"/>
          <p:cNvPicPr>
            <a:picLocks noChangeArrowheads="1"/>
          </p:cNvPicPr>
          <p:nvPr/>
        </p:nvPicPr>
        <p:blipFill rotWithShape="1">
          <a:blip r:embed="rId9" cstate="print">
            <a:extLst>
              <a:ext uri="{28A0092B-C50C-407E-A947-70E740481C1C}">
                <a14:useLocalDpi xmlns:a14="http://schemas.microsoft.com/office/drawing/2010/main" val="0"/>
              </a:ext>
            </a:extLst>
          </a:blip>
          <a:srcRect l="27626" t="11774" r="19598" b="33397"/>
          <a:stretch/>
        </p:blipFill>
        <p:spPr bwMode="auto">
          <a:xfrm>
            <a:off x="1770364" y="5707404"/>
            <a:ext cx="1514620" cy="1185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フリーフォーム 8"/>
          <p:cNvSpPr/>
          <p:nvPr/>
        </p:nvSpPr>
        <p:spPr>
          <a:xfrm>
            <a:off x="516276" y="6867939"/>
            <a:ext cx="318611" cy="546652"/>
          </a:xfrm>
          <a:custGeom>
            <a:avLst/>
            <a:gdLst>
              <a:gd name="connsiteX0" fmla="*/ 129767 w 318611"/>
              <a:gd name="connsiteY0" fmla="*/ 546652 h 546652"/>
              <a:gd name="connsiteX1" fmla="*/ 30376 w 318611"/>
              <a:gd name="connsiteY1" fmla="*/ 437321 h 546652"/>
              <a:gd name="connsiteX2" fmla="*/ 559 w 318611"/>
              <a:gd name="connsiteY2" fmla="*/ 308113 h 546652"/>
              <a:gd name="connsiteX3" fmla="*/ 50254 w 318611"/>
              <a:gd name="connsiteY3" fmla="*/ 178904 h 546652"/>
              <a:gd name="connsiteX4" fmla="*/ 169524 w 318611"/>
              <a:gd name="connsiteY4" fmla="*/ 69574 h 546652"/>
              <a:gd name="connsiteX5" fmla="*/ 318611 w 318611"/>
              <a:gd name="connsiteY5" fmla="*/ 0 h 5466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611" h="546652">
                <a:moveTo>
                  <a:pt x="129767" y="546652"/>
                </a:moveTo>
                <a:cubicBezTo>
                  <a:pt x="90839" y="511864"/>
                  <a:pt x="51911" y="477077"/>
                  <a:pt x="30376" y="437321"/>
                </a:cubicBezTo>
                <a:cubicBezTo>
                  <a:pt x="8841" y="397565"/>
                  <a:pt x="-2754" y="351182"/>
                  <a:pt x="559" y="308113"/>
                </a:cubicBezTo>
                <a:cubicBezTo>
                  <a:pt x="3872" y="265043"/>
                  <a:pt x="22093" y="218660"/>
                  <a:pt x="50254" y="178904"/>
                </a:cubicBezTo>
                <a:cubicBezTo>
                  <a:pt x="78415" y="139148"/>
                  <a:pt x="124798" y="99391"/>
                  <a:pt x="169524" y="69574"/>
                </a:cubicBezTo>
                <a:cubicBezTo>
                  <a:pt x="214250" y="39757"/>
                  <a:pt x="266430" y="19878"/>
                  <a:pt x="318611" y="0"/>
                </a:cubicBezTo>
              </a:path>
            </a:pathLst>
          </a:custGeom>
          <a:noFill/>
          <a:ln w="12700">
            <a:solidFill>
              <a:srgbClr val="FF0000"/>
            </a:solidFill>
            <a:tailEnd type="arrow" w="sm" len="sm"/>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3" name="テキスト ボックス 142"/>
          <p:cNvSpPr txBox="1"/>
          <p:nvPr/>
        </p:nvSpPr>
        <p:spPr>
          <a:xfrm>
            <a:off x="630174" y="7267618"/>
            <a:ext cx="1080000" cy="288000"/>
          </a:xfrm>
          <a:prstGeom prst="rect">
            <a:avLst/>
          </a:prstGeom>
          <a:solidFill>
            <a:schemeClr val="bg1"/>
          </a:solidFill>
          <a:ln w="6350">
            <a:solidFill>
              <a:srgbClr val="FF0000"/>
            </a:solidFill>
          </a:ln>
        </p:spPr>
        <p:txBody>
          <a:bodyPr wrap="square" lIns="36000" tIns="36000" rIns="36000" bIns="36000" rtlCol="0">
            <a:spAutoFit/>
          </a:bodyPr>
          <a:lstStyle/>
          <a:p>
            <a:pPr>
              <a:lnSpc>
                <a:spcPts val="800"/>
              </a:lnSpc>
            </a:pP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ブロック礁周辺では</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海底</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付近で酸素濃度が上昇</a:t>
            </a:r>
            <a:endParaRPr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92199883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テキスト ボックス 2"/>
          <p:cNvSpPr txBox="1">
            <a:spLocks noChangeArrowheads="1"/>
          </p:cNvSpPr>
          <p:nvPr/>
        </p:nvSpPr>
        <p:spPr bwMode="auto">
          <a:xfrm>
            <a:off x="360000" y="355253"/>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ja-JP" altLang="en-US"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２</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0" y="0"/>
            <a:ext cx="6858000" cy="215444"/>
          </a:xfrm>
          <a:prstGeom prst="rect">
            <a:avLst/>
          </a:prstGeom>
          <a:noFill/>
        </p:spPr>
        <p:txBody>
          <a:bodyPr wrap="square" rtlCol="0">
            <a:spAutoFit/>
          </a:bodyPr>
          <a:lstStyle/>
          <a:p>
            <a:pPr algn="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　　　　取組方向①　海や川の環境を豊かにする </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0" y="9629001"/>
            <a:ext cx="6858000" cy="276999"/>
          </a:xfrm>
          <a:prstGeom prst="rect">
            <a:avLst/>
          </a:prstGeom>
          <a:noFill/>
        </p:spPr>
        <p:txBody>
          <a:bodyPr wrap="square" rtlCol="0">
            <a:spAutoFit/>
          </a:bodyPr>
          <a:lstStyle/>
          <a:p>
            <a:pPr algn="ctr"/>
            <a:r>
              <a:rPr kumimoji="1" lang="en-US" altLang="ja-JP" sz="1200" dirty="0" smtClean="0"/>
              <a:t>5</a:t>
            </a:r>
            <a:endParaRPr kumimoji="1" lang="ja-JP" altLang="en-US" sz="1200" dirty="0"/>
          </a:p>
        </p:txBody>
      </p:sp>
      <p:sp>
        <p:nvSpPr>
          <p:cNvPr id="8" name="テキスト ボックス 2"/>
          <p:cNvSpPr txBox="1">
            <a:spLocks noChangeArrowheads="1"/>
          </p:cNvSpPr>
          <p:nvPr/>
        </p:nvSpPr>
        <p:spPr bwMode="auto">
          <a:xfrm>
            <a:off x="360000" y="5313040"/>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ja-JP" altLang="en-US"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３</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 name="直線コネクタ 2"/>
          <p:cNvCxnSpPr/>
          <p:nvPr/>
        </p:nvCxnSpPr>
        <p:spPr>
          <a:xfrm flipH="1">
            <a:off x="3420000" y="5380914"/>
            <a:ext cx="9000" cy="2956462"/>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2" name="テキスト ボックス 11"/>
          <p:cNvSpPr txBox="1"/>
          <p:nvPr/>
        </p:nvSpPr>
        <p:spPr>
          <a:xfrm>
            <a:off x="359999" y="5748446"/>
            <a:ext cx="2952000" cy="400110"/>
          </a:xfrm>
          <a:prstGeom prst="rect">
            <a:avLst/>
          </a:prstGeom>
          <a:noFill/>
        </p:spPr>
        <p:txBody>
          <a:bodyPr wrap="square" rtlCol="0">
            <a:spAutoFit/>
          </a:bodyPr>
          <a:lstStyle/>
          <a:p>
            <a:pPr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80975" indent="-90000" algn="just"/>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6" name="直線コネクタ 45"/>
          <p:cNvCxnSpPr/>
          <p:nvPr/>
        </p:nvCxnSpPr>
        <p:spPr>
          <a:xfrm>
            <a:off x="3420000" y="709960"/>
            <a:ext cx="0" cy="4392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7" name="テキスト ボックス 46"/>
          <p:cNvSpPr txBox="1"/>
          <p:nvPr/>
        </p:nvSpPr>
        <p:spPr>
          <a:xfrm>
            <a:off x="3429000" y="728831"/>
            <a:ext cx="3096344" cy="3847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■海底</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窪地</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の埋戻しの進捗状況（</a:t>
            </a:r>
            <a:r>
              <a:rPr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R</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２</a:t>
            </a:r>
            <a:r>
              <a:rPr lang="en-US" altLang="ja-JP" sz="900" b="1"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時点</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9" name="表 48"/>
          <p:cNvGraphicFramePr>
            <a:graphicFrameLocks noGrp="1"/>
          </p:cNvGraphicFramePr>
          <p:nvPr>
            <p:extLst>
              <p:ext uri="{D42A27DB-BD31-4B8C-83A1-F6EECF244321}">
                <p14:modId xmlns:p14="http://schemas.microsoft.com/office/powerpoint/2010/main" val="226410293"/>
              </p:ext>
            </p:extLst>
          </p:nvPr>
        </p:nvGraphicFramePr>
        <p:xfrm>
          <a:off x="3573016" y="1084866"/>
          <a:ext cx="3078090" cy="792480"/>
        </p:xfrm>
        <a:graphic>
          <a:graphicData uri="http://schemas.openxmlformats.org/drawingml/2006/table">
            <a:tbl>
              <a:tblPr firstRow="1" bandRow="1">
                <a:tableStyleId>{3B4B98B0-60AC-42C2-AFA5-B58CD77FA1E5}</a:tableStyleId>
              </a:tblPr>
              <a:tblGrid>
                <a:gridCol w="1296144">
                  <a:extLst>
                    <a:ext uri="{9D8B030D-6E8A-4147-A177-3AD203B41FA5}">
                      <a16:colId xmlns:a16="http://schemas.microsoft.com/office/drawing/2014/main" val="20000"/>
                    </a:ext>
                  </a:extLst>
                </a:gridCol>
                <a:gridCol w="432048">
                  <a:extLst>
                    <a:ext uri="{9D8B030D-6E8A-4147-A177-3AD203B41FA5}">
                      <a16:colId xmlns:a16="http://schemas.microsoft.com/office/drawing/2014/main" val="20001"/>
                    </a:ext>
                  </a:extLst>
                </a:gridCol>
                <a:gridCol w="432048">
                  <a:extLst>
                    <a:ext uri="{9D8B030D-6E8A-4147-A177-3AD203B41FA5}">
                      <a16:colId xmlns:a16="http://schemas.microsoft.com/office/drawing/2014/main" val="20002"/>
                    </a:ext>
                  </a:extLst>
                </a:gridCol>
                <a:gridCol w="474655">
                  <a:extLst>
                    <a:ext uri="{9D8B030D-6E8A-4147-A177-3AD203B41FA5}">
                      <a16:colId xmlns:a16="http://schemas.microsoft.com/office/drawing/2014/main" val="20003"/>
                    </a:ext>
                  </a:extLst>
                </a:gridCol>
                <a:gridCol w="443195">
                  <a:extLst>
                    <a:ext uri="{9D8B030D-6E8A-4147-A177-3AD203B41FA5}">
                      <a16:colId xmlns:a16="http://schemas.microsoft.com/office/drawing/2014/main" val="20004"/>
                    </a:ext>
                  </a:extLst>
                </a:gridCol>
              </a:tblGrid>
              <a:tr h="0">
                <a:tc>
                  <a:txBody>
                    <a:bodyPr/>
                    <a:lstStyle/>
                    <a:p>
                      <a:pPr algn="ctr"/>
                      <a:r>
                        <a:rPr kumimoji="1" lang="ja-JP" altLang="en-US" sz="900" b="0" dirty="0" smtClean="0">
                          <a:solidFill>
                            <a:schemeClr val="tx1"/>
                          </a:solidFill>
                        </a:rPr>
                        <a:t>窪地位置</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800" b="0" dirty="0" smtClean="0">
                          <a:solidFill>
                            <a:schemeClr val="tx1"/>
                          </a:solidFill>
                        </a:rPr>
                        <a:t>容量</a:t>
                      </a:r>
                      <a:endParaRPr kumimoji="1" lang="en-US" altLang="ja-JP" sz="800" b="0" dirty="0" smtClean="0">
                        <a:solidFill>
                          <a:schemeClr val="tx1"/>
                        </a:solidFill>
                      </a:endParaRPr>
                    </a:p>
                    <a:p>
                      <a:pPr algn="ctr"/>
                      <a:r>
                        <a:rPr kumimoji="1" lang="ja-JP" altLang="en-US" sz="800" b="0" dirty="0" smtClean="0">
                          <a:solidFill>
                            <a:schemeClr val="tx1"/>
                          </a:solidFill>
                        </a:rPr>
                        <a:t>（万㎥）</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800" b="0" dirty="0" smtClean="0">
                          <a:solidFill>
                            <a:schemeClr val="tx1"/>
                          </a:solidFill>
                        </a:rPr>
                        <a:t>埋戻量</a:t>
                      </a:r>
                      <a:endParaRPr kumimoji="1" lang="en-US" altLang="ja-JP" sz="800" b="0" dirty="0" smtClean="0">
                        <a:solidFill>
                          <a:schemeClr val="tx1"/>
                        </a:solidFill>
                      </a:endParaRPr>
                    </a:p>
                    <a:p>
                      <a:pPr algn="ctr"/>
                      <a:r>
                        <a:rPr kumimoji="1" lang="ja-JP" altLang="en-US" sz="800" b="0" dirty="0" smtClean="0">
                          <a:solidFill>
                            <a:schemeClr val="tx1"/>
                          </a:solidFill>
                        </a:rPr>
                        <a:t>（万㎥）</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800" b="0" dirty="0" smtClean="0">
                          <a:solidFill>
                            <a:schemeClr val="tx1"/>
                          </a:solidFill>
                        </a:rPr>
                        <a:t>残量</a:t>
                      </a:r>
                      <a:endParaRPr kumimoji="1" lang="en-US" altLang="ja-JP" sz="800" b="0" dirty="0" smtClean="0">
                        <a:solidFill>
                          <a:schemeClr val="tx1"/>
                        </a:solidFill>
                      </a:endParaRPr>
                    </a:p>
                    <a:p>
                      <a:pPr algn="ctr"/>
                      <a:r>
                        <a:rPr kumimoji="1" lang="ja-JP" altLang="en-US" sz="800" b="0" dirty="0" smtClean="0">
                          <a:solidFill>
                            <a:schemeClr val="tx1"/>
                          </a:solidFill>
                        </a:rPr>
                        <a:t>（万㎥）</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b="0" dirty="0" smtClean="0">
                          <a:solidFill>
                            <a:schemeClr val="tx1"/>
                          </a:solidFill>
                        </a:rPr>
                        <a:t>事業費（千円）</a:t>
                      </a:r>
                      <a:endPar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r>
                        <a:rPr kumimoji="1" lang="ja-JP" altLang="en-US" sz="900" dirty="0" smtClean="0">
                          <a:solidFill>
                            <a:schemeClr val="tx1"/>
                          </a:solidFill>
                        </a:rPr>
                        <a:t>北泊地（堺市）</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lnT w="12700" cap="flat" cmpd="sng" algn="ctr">
                      <a:solidFill>
                        <a:schemeClr val="accent1"/>
                      </a:solidFill>
                      <a:prstDash val="solid"/>
                      <a:round/>
                      <a:headEnd type="none" w="med" len="med"/>
                      <a:tailEnd type="none" w="med" len="med"/>
                    </a:lnT>
                  </a:tcPr>
                </a:tc>
                <a:tc>
                  <a:txBody>
                    <a:bodyPr/>
                    <a:lstStyle/>
                    <a:p>
                      <a:pPr algn="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125</a:t>
                      </a:r>
                    </a:p>
                  </a:txBody>
                  <a:tcPr marL="0" marR="36000" marT="0" marB="0" anchor="ctr">
                    <a:lnT w="12700" cap="flat" cmpd="sng" algn="ctr">
                      <a:solidFill>
                        <a:schemeClr val="accent1"/>
                      </a:solidFill>
                      <a:prstDash val="solid"/>
                      <a:round/>
                      <a:headEnd type="none" w="med" len="med"/>
                      <a:tailEnd type="none" w="med" len="med"/>
                    </a:lnT>
                  </a:tcPr>
                </a:tc>
                <a:tc>
                  <a:txBody>
                    <a:bodyPr/>
                    <a:lstStyle/>
                    <a:p>
                      <a:pPr algn="r"/>
                      <a:r>
                        <a:rPr kumimoji="1" lang="ja-JP" altLang="en-US" sz="900" dirty="0" smtClean="0">
                          <a:solidFill>
                            <a:schemeClr val="tx1"/>
                          </a:solidFill>
                        </a:rPr>
                        <a:t>  </a:t>
                      </a:r>
                      <a:r>
                        <a:rPr kumimoji="1" lang="en-US" altLang="ja-JP" sz="900" dirty="0" smtClean="0">
                          <a:solidFill>
                            <a:schemeClr val="tx1"/>
                          </a:solidFill>
                        </a:rPr>
                        <a:t>31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lnT w="12700" cap="flat" cmpd="sng" algn="ctr">
                      <a:solidFill>
                        <a:schemeClr val="accent1"/>
                      </a:solidFill>
                      <a:prstDash val="solid"/>
                      <a:round/>
                      <a:headEnd type="none" w="med" len="med"/>
                      <a:tailEnd type="none" w="med" len="med"/>
                    </a:lnT>
                  </a:tcPr>
                </a:tc>
                <a:tc>
                  <a:txBody>
                    <a:bodyPr/>
                    <a:lstStyle/>
                    <a:p>
                      <a:pPr algn="r"/>
                      <a:r>
                        <a:rPr kumimoji="1" lang="en-US" altLang="ja-JP" sz="900" dirty="0" smtClean="0">
                          <a:solidFill>
                            <a:schemeClr val="tx1"/>
                          </a:solidFill>
                          <a:latin typeface="+mn-lt"/>
                          <a:ea typeface="+mn-ea"/>
                          <a:cs typeface="+mn-cs"/>
                        </a:rPr>
                        <a:t>94</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lnT w="12700" cap="flat" cmpd="sng" algn="ctr">
                      <a:solidFill>
                        <a:schemeClr val="accent1"/>
                      </a:solidFill>
                      <a:prstDash val="solid"/>
                      <a:round/>
                      <a:headEnd type="none" w="med" len="med"/>
                      <a:tailEnd type="none" w="med" len="med"/>
                    </a:lnT>
                  </a:tcPr>
                </a:tc>
                <a:tc>
                  <a:txBody>
                    <a:bodyPr/>
                    <a:lstStyle/>
                    <a:p>
                      <a:pPr algn="r"/>
                      <a:r>
                        <a:rPr kumimoji="1" lang="ja-JP" altLang="en-US" sz="900" dirty="0" smtClean="0">
                          <a:solidFill>
                            <a:schemeClr val="tx1"/>
                          </a:solidFill>
                        </a:rPr>
                        <a:t>－</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1"/>
                  </a:ext>
                </a:extLst>
              </a:tr>
              <a:tr h="119704">
                <a:tc>
                  <a:txBody>
                    <a:bodyPr/>
                    <a:lstStyle/>
                    <a:p>
                      <a:pPr algn="l"/>
                      <a:r>
                        <a:rPr kumimoji="1" lang="ja-JP" altLang="en-US" sz="900" dirty="0" smtClean="0">
                          <a:solidFill>
                            <a:schemeClr val="tx1"/>
                          </a:solidFill>
                        </a:rPr>
                        <a:t>阪南２区沖（岸和田市）</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tc>
                <a:tc>
                  <a:txBody>
                    <a:bodyPr/>
                    <a:lstStyle/>
                    <a:p>
                      <a:pPr algn="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452</a:t>
                      </a:r>
                    </a:p>
                  </a:txBody>
                  <a:tcPr marL="0" marR="36000" marT="0" marB="0" anchor="ctr"/>
                </a:tc>
                <a:tc>
                  <a:txBody>
                    <a:bodyPr/>
                    <a:lstStyle/>
                    <a:p>
                      <a:pPr algn="r"/>
                      <a:r>
                        <a:rPr kumimoji="1" lang="en-US" altLang="ja-JP" sz="900" dirty="0" smtClean="0">
                          <a:solidFill>
                            <a:schemeClr val="tx1"/>
                          </a:solidFill>
                          <a:latin typeface="+mn-lt"/>
                          <a:ea typeface="+mn-ea"/>
                          <a:cs typeface="+mn-cs"/>
                        </a:rPr>
                        <a:t>431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tc>
                <a:tc>
                  <a:txBody>
                    <a:bodyPr/>
                    <a:lstStyle/>
                    <a:p>
                      <a:pPr algn="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a:t>
                      </a:r>
                      <a:endPar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tc>
                <a:extLst>
                  <a:ext uri="{0D108BD9-81ED-4DB2-BD59-A6C34878D82A}">
                    <a16:rowId xmlns:a16="http://schemas.microsoft.com/office/drawing/2014/main" val="10002"/>
                  </a:ext>
                </a:extLst>
              </a:tr>
              <a:tr h="119704">
                <a:tc>
                  <a:txBody>
                    <a:bodyPr/>
                    <a:lstStyle/>
                    <a:p>
                      <a:pPr algn="l"/>
                      <a:r>
                        <a:rPr kumimoji="1" lang="ja-JP" altLang="en-US" sz="900" dirty="0" smtClean="0">
                          <a:solidFill>
                            <a:schemeClr val="tx1"/>
                          </a:solidFill>
                        </a:rPr>
                        <a:t>阪南４区沖（貝塚市）</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lnB w="12700" cap="flat" cmpd="sng" algn="ctr">
                      <a:solidFill>
                        <a:schemeClr val="accent1"/>
                      </a:solidFill>
                      <a:prstDash val="solid"/>
                      <a:round/>
                      <a:headEnd type="none" w="med" len="med"/>
                      <a:tailEnd type="none" w="med" len="med"/>
                    </a:lnB>
                  </a:tcPr>
                </a:tc>
                <a:tc>
                  <a:txBody>
                    <a:bodyPr/>
                    <a:lstStyle/>
                    <a:p>
                      <a:pPr algn="r"/>
                      <a:r>
                        <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1,351</a:t>
                      </a:r>
                    </a:p>
                  </a:txBody>
                  <a:tcPr marL="0" marR="36000" marT="0" marB="0" anchor="ctr">
                    <a:lnB w="12700" cap="flat" cmpd="sng" algn="ctr">
                      <a:solidFill>
                        <a:schemeClr val="accent1"/>
                      </a:solidFill>
                      <a:prstDash val="solid"/>
                      <a:round/>
                      <a:headEnd type="none" w="med" len="med"/>
                      <a:tailEnd type="none" w="med" len="med"/>
                    </a:lnB>
                  </a:tcPr>
                </a:tc>
                <a:tc>
                  <a:txBody>
                    <a:bodyPr/>
                    <a:lstStyle/>
                    <a:p>
                      <a:pPr algn="r"/>
                      <a:r>
                        <a:rPr kumimoji="1" lang="ja-JP" altLang="en-US" sz="900" dirty="0" smtClean="0">
                          <a:solidFill>
                            <a:schemeClr val="tx1"/>
                          </a:solidFill>
                        </a:rPr>
                        <a:t>    </a:t>
                      </a:r>
                      <a:r>
                        <a:rPr kumimoji="1" lang="en-US" altLang="ja-JP" sz="900" dirty="0" smtClean="0">
                          <a:solidFill>
                            <a:schemeClr val="tx1"/>
                          </a:solidFill>
                        </a:rPr>
                        <a:t>2</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lnB w="12700" cap="flat" cmpd="sng" algn="ctr">
                      <a:solidFill>
                        <a:schemeClr val="accent1"/>
                      </a:solidFill>
                      <a:prstDash val="solid"/>
                      <a:round/>
                      <a:headEnd type="none" w="med" len="med"/>
                      <a:tailEnd type="none" w="med" len="med"/>
                    </a:lnB>
                  </a:tcPr>
                </a:tc>
                <a:tc>
                  <a:txBody>
                    <a:bodyPr/>
                    <a:lstStyle/>
                    <a:p>
                      <a:pPr algn="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1,349</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lnB w="12700" cap="flat" cmpd="sng" algn="ctr">
                      <a:solidFill>
                        <a:schemeClr val="accent1"/>
                      </a:solidFill>
                      <a:prstDash val="solid"/>
                      <a:round/>
                      <a:headEnd type="none" w="med" len="med"/>
                      <a:tailEnd type="none" w="med" len="med"/>
                    </a:lnB>
                  </a:tcPr>
                </a:tc>
                <a:tc>
                  <a:txBody>
                    <a:bodyPr/>
                    <a:lstStyle/>
                    <a:p>
                      <a:pPr marL="0" marR="0" indent="0" algn="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a:t>
                      </a:r>
                      <a:endPar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119704">
                <a:tc>
                  <a:txBody>
                    <a:bodyPr/>
                    <a:lstStyle/>
                    <a:p>
                      <a:pPr algn="ctr"/>
                      <a:r>
                        <a:rPr kumimoji="1" lang="ja-JP" altLang="en-US" sz="900" dirty="0" smtClean="0">
                          <a:solidFill>
                            <a:schemeClr val="tx1"/>
                          </a:solidFill>
                        </a:rPr>
                        <a:t>計</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1,928</a:t>
                      </a:r>
                    </a:p>
                  </a:txBody>
                  <a:tcPr marL="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kumimoji="1" lang="en-US" altLang="ja-JP" sz="900" dirty="0" smtClean="0">
                          <a:solidFill>
                            <a:schemeClr val="tx1"/>
                          </a:solidFill>
                          <a:latin typeface="+mn-lt"/>
                          <a:ea typeface="+mn-ea"/>
                          <a:cs typeface="+mn-cs"/>
                        </a:rPr>
                        <a:t>464</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r>
                        <a:rPr kumimoji="1" lang="en-US" altLang="ja-JP" sz="900" dirty="0" smtClean="0">
                          <a:solidFill>
                            <a:schemeClr val="tx1"/>
                          </a:solidFill>
                        </a:rPr>
                        <a:t>1,464</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1" name="テキスト ボックス 50"/>
          <p:cNvSpPr txBox="1"/>
          <p:nvPr/>
        </p:nvSpPr>
        <p:spPr>
          <a:xfrm>
            <a:off x="980728" y="404786"/>
            <a:ext cx="3081293" cy="261610"/>
          </a:xfrm>
          <a:prstGeom prst="rect">
            <a:avLst/>
          </a:prstGeom>
          <a:noFill/>
        </p:spPr>
        <p:txBody>
          <a:bodyPr wrap="none" rtlCol="0">
            <a:spAutoFit/>
          </a:bodyPr>
          <a:lstStyle/>
          <a:p>
            <a:r>
              <a:rPr lang="ja-JP" altLang="en-US" sz="1100" b="1" dirty="0" smtClean="0"/>
              <a:t>大阪湾の漁場環境を蘇らせるための取組みの促進</a:t>
            </a:r>
            <a:endParaRPr lang="ja-JP" altLang="en-US" sz="1100" b="1" dirty="0"/>
          </a:p>
        </p:txBody>
      </p:sp>
      <p:sp>
        <p:nvSpPr>
          <p:cNvPr id="56" name="テキスト ボックス 55"/>
          <p:cNvSpPr txBox="1"/>
          <p:nvPr/>
        </p:nvSpPr>
        <p:spPr>
          <a:xfrm>
            <a:off x="3546646" y="1876515"/>
            <a:ext cx="3112021" cy="369332"/>
          </a:xfrm>
          <a:prstGeom prst="rect">
            <a:avLst/>
          </a:prstGeom>
          <a:noFill/>
        </p:spPr>
        <p:txBody>
          <a:bodyPr wrap="square" rtlCol="0">
            <a:spAutoFit/>
          </a:bodyPr>
          <a:lstStyle/>
          <a:p>
            <a:pPr marL="215900" indent="-252000"/>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注：事業費は、国土交通省の航路浚渫事業で出た土砂の有効利用であるため「</a:t>
            </a:r>
            <a:r>
              <a:rPr kumimoji="1" lang="ja-JP" altLang="en-US" sz="900" dirty="0" err="1" smtClean="0">
                <a:latin typeface="Meiryo UI" panose="020B0604030504040204" pitchFamily="50" charset="-128"/>
                <a:ea typeface="Meiryo UI" panose="020B0604030504040204" pitchFamily="50" charset="-128"/>
                <a:cs typeface="Meiryo UI" panose="020B0604030504040204" pitchFamily="50" charset="-128"/>
              </a:rPr>
              <a:t>ー</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」で示す</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2" name="テキスト ボックス 61"/>
          <p:cNvSpPr txBox="1"/>
          <p:nvPr/>
        </p:nvSpPr>
        <p:spPr>
          <a:xfrm>
            <a:off x="4459424" y="4904324"/>
            <a:ext cx="1368152" cy="230832"/>
          </a:xfrm>
          <a:prstGeom prst="rect">
            <a:avLst/>
          </a:prstGeom>
          <a:noFill/>
        </p:spPr>
        <p:txBody>
          <a:bodyPr wrap="square" rtlCol="0">
            <a:spAutoFit/>
          </a:bodyPr>
          <a:lstStyle/>
          <a:p>
            <a:pPr algn="ct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■海底</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窪地</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の位置</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5" name="グループ化 24"/>
          <p:cNvGrpSpPr/>
          <p:nvPr/>
        </p:nvGrpSpPr>
        <p:grpSpPr>
          <a:xfrm>
            <a:off x="4211167" y="2385483"/>
            <a:ext cx="1924689" cy="2517863"/>
            <a:chOff x="7257255" y="463200"/>
            <a:chExt cx="1924689" cy="2517863"/>
          </a:xfrm>
        </p:grpSpPr>
        <p:grpSp>
          <p:nvGrpSpPr>
            <p:cNvPr id="26" name="Group 25"/>
            <p:cNvGrpSpPr>
              <a:grpSpLocks/>
            </p:cNvGrpSpPr>
            <p:nvPr/>
          </p:nvGrpSpPr>
          <p:grpSpPr bwMode="auto">
            <a:xfrm>
              <a:off x="7257255" y="463200"/>
              <a:ext cx="1875142" cy="2517863"/>
              <a:chOff x="2833" y="83"/>
              <a:chExt cx="2859" cy="3968"/>
            </a:xfrm>
          </p:grpSpPr>
          <p:pic>
            <p:nvPicPr>
              <p:cNvPr id="33" name="Picture 13" descr="窪地位置図"/>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9164" t="13018" b="5185"/>
              <a:stretch/>
            </p:blipFill>
            <p:spPr bwMode="auto">
              <a:xfrm>
                <a:off x="2833" y="83"/>
                <a:ext cx="2859" cy="396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4" name="Line 16"/>
              <p:cNvSpPr>
                <a:spLocks noChangeShapeType="1"/>
              </p:cNvSpPr>
              <p:nvPr/>
            </p:nvSpPr>
            <p:spPr bwMode="auto">
              <a:xfrm>
                <a:off x="3606" y="1298"/>
                <a:ext cx="453" cy="1724"/>
              </a:xfrm>
              <a:prstGeom prst="line">
                <a:avLst/>
              </a:prstGeom>
              <a:noFill/>
              <a:ln w="2857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95" tIns="8890" rIns="74295" bIns="8890"/>
              <a:lstStyle/>
              <a:p>
                <a:endParaRPr lang="ja-JP" altLang="en-US"/>
              </a:p>
            </p:txBody>
          </p:sp>
          <p:sp>
            <p:nvSpPr>
              <p:cNvPr id="35" name="Line 19"/>
              <p:cNvSpPr>
                <a:spLocks noChangeShapeType="1"/>
              </p:cNvSpPr>
              <p:nvPr/>
            </p:nvSpPr>
            <p:spPr bwMode="auto">
              <a:xfrm>
                <a:off x="3923" y="1333"/>
                <a:ext cx="1361" cy="181"/>
              </a:xfrm>
              <a:prstGeom prst="line">
                <a:avLst/>
              </a:prstGeom>
              <a:noFill/>
              <a:ln w="25400">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95" tIns="8890" rIns="74295" bIns="8890"/>
              <a:lstStyle/>
              <a:p>
                <a:endParaRPr lang="ja-JP" altLang="en-US"/>
              </a:p>
            </p:txBody>
          </p:sp>
          <p:sp>
            <p:nvSpPr>
              <p:cNvPr id="36" name="Line 20"/>
              <p:cNvSpPr>
                <a:spLocks noChangeShapeType="1"/>
              </p:cNvSpPr>
              <p:nvPr/>
            </p:nvSpPr>
            <p:spPr bwMode="auto">
              <a:xfrm>
                <a:off x="3530" y="1344"/>
                <a:ext cx="907" cy="1270"/>
              </a:xfrm>
              <a:prstGeom prst="line">
                <a:avLst/>
              </a:prstGeom>
              <a:noFill/>
              <a:ln w="28575" cap="rnd">
                <a:solidFill>
                  <a:schemeClr val="tx1"/>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74295" tIns="8890" rIns="74295" bIns="8890"/>
              <a:lstStyle/>
              <a:p>
                <a:endParaRPr lang="ja-JP" altLang="en-US"/>
              </a:p>
            </p:txBody>
          </p:sp>
        </p:grpSp>
        <p:sp>
          <p:nvSpPr>
            <p:cNvPr id="27" name="AutoShape 32"/>
            <p:cNvSpPr>
              <a:spLocks noChangeArrowheads="1"/>
            </p:cNvSpPr>
            <p:nvPr/>
          </p:nvSpPr>
          <p:spPr bwMode="auto">
            <a:xfrm rot="10800000" flipV="1">
              <a:off x="7588476" y="495562"/>
              <a:ext cx="1296000" cy="235415"/>
            </a:xfrm>
            <a:prstGeom prst="foldedCorner">
              <a:avLst>
                <a:gd name="adj" fmla="val 3690"/>
              </a:avLst>
            </a:prstGeom>
            <a:solidFill>
              <a:schemeClr val="bg1"/>
            </a:solidFill>
            <a:ln w="9525" cmpd="dbl">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defRPr/>
              </a:pPr>
              <a:r>
                <a:rPr lang="ja-JP" altLang="en-US" sz="900" b="1" dirty="0">
                  <a:latin typeface="Meiryo UI" panose="020B0604030504040204" pitchFamily="50" charset="-128"/>
                  <a:ea typeface="Meiryo UI" panose="020B0604030504040204" pitchFamily="50" charset="-128"/>
                  <a:cs typeface="Meiryo UI" panose="020B0604030504040204" pitchFamily="50" charset="-128"/>
                </a:rPr>
                <a:t>大阪湾</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の窪地</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の位置</a:t>
              </a:r>
            </a:p>
          </p:txBody>
        </p:sp>
        <p:sp>
          <p:nvSpPr>
            <p:cNvPr id="28" name="正方形/長方形 27"/>
            <p:cNvSpPr/>
            <p:nvPr/>
          </p:nvSpPr>
          <p:spPr>
            <a:xfrm>
              <a:off x="7318375" y="1131198"/>
              <a:ext cx="1012241" cy="360000"/>
            </a:xfrm>
            <a:prstGeom prst="rect">
              <a:avLst/>
            </a:prstGeom>
            <a:solidFill>
              <a:schemeClr val="bg2"/>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900" dirty="0" smtClean="0">
                  <a:solidFill>
                    <a:srgbClr val="C00000"/>
                  </a:solidFill>
                </a:rPr>
                <a:t>優先して埋戻す</a:t>
              </a:r>
              <a:endParaRPr kumimoji="1" lang="en-US" altLang="ja-JP" sz="900" dirty="0" smtClean="0">
                <a:solidFill>
                  <a:srgbClr val="C00000"/>
                </a:solidFill>
              </a:endParaRPr>
            </a:p>
            <a:p>
              <a:r>
                <a:rPr kumimoji="1" lang="en-US" altLang="ja-JP" sz="900" dirty="0" smtClean="0">
                  <a:solidFill>
                    <a:srgbClr val="C00000"/>
                  </a:solidFill>
                </a:rPr>
                <a:t>3</a:t>
              </a:r>
              <a:r>
                <a:rPr kumimoji="1" lang="ja-JP" altLang="en-US" sz="900" dirty="0" smtClean="0">
                  <a:solidFill>
                    <a:srgbClr val="C00000"/>
                  </a:solidFill>
                </a:rPr>
                <a:t>箇所</a:t>
              </a:r>
              <a:endParaRPr kumimoji="1" lang="ja-JP" altLang="en-US" sz="900" dirty="0">
                <a:solidFill>
                  <a:srgbClr val="C00000"/>
                </a:solidFill>
              </a:endParaRPr>
            </a:p>
          </p:txBody>
        </p:sp>
        <p:sp>
          <p:nvSpPr>
            <p:cNvPr id="29" name="テキスト ボックス 28"/>
            <p:cNvSpPr txBox="1"/>
            <p:nvPr/>
          </p:nvSpPr>
          <p:spPr>
            <a:xfrm>
              <a:off x="8169260" y="2396148"/>
              <a:ext cx="648000" cy="138499"/>
            </a:xfrm>
            <a:prstGeom prst="rect">
              <a:avLst/>
            </a:prstGeom>
            <a:solidFill>
              <a:schemeClr val="bg1"/>
            </a:solidFill>
          </p:spPr>
          <p:txBody>
            <a:bodyPr wrap="square" lIns="0" tIns="0" rIns="0" bIns="0" rtlCol="0">
              <a:spAutoFit/>
            </a:bodyPr>
            <a:lstStyle/>
            <a:p>
              <a:r>
                <a:rPr kumimoji="1" lang="ja-JP" altLang="en-US" sz="900" dirty="0" smtClean="0"/>
                <a:t>阪南４区沖</a:t>
              </a:r>
              <a:endParaRPr kumimoji="1" lang="ja-JP" altLang="en-US" sz="900" dirty="0"/>
            </a:p>
          </p:txBody>
        </p:sp>
        <p:sp>
          <p:nvSpPr>
            <p:cNvPr id="30" name="テキスト ボックス 29"/>
            <p:cNvSpPr txBox="1"/>
            <p:nvPr/>
          </p:nvSpPr>
          <p:spPr>
            <a:xfrm>
              <a:off x="8438034" y="2078068"/>
              <a:ext cx="648000" cy="138499"/>
            </a:xfrm>
            <a:prstGeom prst="rect">
              <a:avLst/>
            </a:prstGeom>
            <a:solidFill>
              <a:schemeClr val="bg1"/>
            </a:solidFill>
          </p:spPr>
          <p:txBody>
            <a:bodyPr wrap="square" lIns="0" tIns="0" rIns="0" bIns="0" rtlCol="0">
              <a:spAutoFit/>
            </a:bodyPr>
            <a:lstStyle/>
            <a:p>
              <a:r>
                <a:rPr kumimoji="1" lang="ja-JP" altLang="en-US" sz="900" dirty="0" smtClean="0"/>
                <a:t>阪南</a:t>
              </a:r>
              <a:r>
                <a:rPr lang="ja-JP" altLang="en-US" sz="900" dirty="0"/>
                <a:t>２</a:t>
              </a:r>
              <a:r>
                <a:rPr kumimoji="1" lang="ja-JP" altLang="en-US" sz="900" dirty="0" smtClean="0"/>
                <a:t>区沖</a:t>
              </a:r>
              <a:endParaRPr kumimoji="1" lang="ja-JP" altLang="en-US" sz="900" dirty="0"/>
            </a:p>
          </p:txBody>
        </p:sp>
        <p:sp>
          <p:nvSpPr>
            <p:cNvPr id="31" name="テキスト ボックス 30"/>
            <p:cNvSpPr txBox="1"/>
            <p:nvPr/>
          </p:nvSpPr>
          <p:spPr>
            <a:xfrm>
              <a:off x="8677944" y="1446916"/>
              <a:ext cx="504000" cy="138499"/>
            </a:xfrm>
            <a:prstGeom prst="rect">
              <a:avLst/>
            </a:prstGeom>
            <a:solidFill>
              <a:schemeClr val="bg1"/>
            </a:solidFill>
          </p:spPr>
          <p:txBody>
            <a:bodyPr wrap="square" lIns="0" tIns="0" rIns="0" bIns="0" rtlCol="0">
              <a:spAutoFit/>
            </a:bodyPr>
            <a:lstStyle/>
            <a:p>
              <a:r>
                <a:rPr kumimoji="1" lang="ja-JP" altLang="en-US" sz="900" dirty="0" smtClean="0"/>
                <a:t>堺北泊地</a:t>
              </a:r>
              <a:endParaRPr kumimoji="1" lang="ja-JP" altLang="en-US" sz="900" dirty="0"/>
            </a:p>
          </p:txBody>
        </p:sp>
      </p:grpSp>
      <p:sp>
        <p:nvSpPr>
          <p:cNvPr id="53" name="テキスト ボックス 52"/>
          <p:cNvSpPr txBox="1"/>
          <p:nvPr/>
        </p:nvSpPr>
        <p:spPr>
          <a:xfrm>
            <a:off x="360000" y="728831"/>
            <a:ext cx="2952000" cy="2862322"/>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algn="just"/>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＜海底</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窪</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地の埋戻し＞</a:t>
            </a:r>
            <a:endParaRPr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11</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月から</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阪南２区沖（岸和田市）の窪地において本格的な埋戻しが</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開始された。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平成</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30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は、阪南</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区沖窪地において、堺泉北港助松地区航路浚渫土砂</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万㎥、和歌山下津港浚渫土砂</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万㎥での埋戻しを実施した。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＜海底耕耘＞</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・令和２年度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は、 （公財）大阪府漁業振興基金事業を活用し、府漁連が主体となり</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3</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月から３月に忠岡町</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沖から岬町沖に</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かけて、貝毒プランクトンの発生抑制効果も期待して、海底</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耕耘を実施した</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algn="just"/>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b="1" dirty="0">
                <a:latin typeface="Meiryo UI" panose="020B0604030504040204" pitchFamily="50" charset="-128"/>
                <a:ea typeface="Meiryo UI" panose="020B0604030504040204" pitchFamily="50" charset="-128"/>
                <a:cs typeface="Meiryo UI" panose="020B0604030504040204" pitchFamily="50" charset="-128"/>
              </a:rPr>
              <a:t>干潟・浅場の造成＞</a:t>
            </a:r>
            <a:endParaRPr lang="en-US" altLang="ja-JP" sz="1000" b="1"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・田尻町地先に整備した浅場（平成</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23</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に国の交付金を</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活用）の管理を</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NPO</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法人が実施した。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1008000" y="5380914"/>
            <a:ext cx="1499128" cy="261610"/>
          </a:xfrm>
          <a:prstGeom prst="rect">
            <a:avLst/>
          </a:prstGeom>
          <a:noFill/>
        </p:spPr>
        <p:txBody>
          <a:bodyPr wrap="none" rtlCol="0">
            <a:spAutoFit/>
          </a:bodyPr>
          <a:lstStyle/>
          <a:p>
            <a:r>
              <a:rPr lang="ja-JP" altLang="en-US" sz="1100" b="1" dirty="0" smtClean="0"/>
              <a:t>海域・河川のごみ対策</a:t>
            </a:r>
            <a:endParaRPr lang="ja-JP" altLang="en-US" sz="1100" b="1" dirty="0"/>
          </a:p>
        </p:txBody>
      </p:sp>
      <p:sp>
        <p:nvSpPr>
          <p:cNvPr id="48" name="テキスト ボックス 47"/>
          <p:cNvSpPr txBox="1"/>
          <p:nvPr/>
        </p:nvSpPr>
        <p:spPr>
          <a:xfrm>
            <a:off x="294167" y="5729575"/>
            <a:ext cx="2952000" cy="1169551"/>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・海域及び河川</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ごみ</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の大部分は、不法投棄されたものが雨などにより流出してきたものであり、景観を損ね、漁業操業の妨げになっている。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・令和元年度は、海域で</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1,310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㎥、河川で</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6.0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㎥のごみ回収を行った（美化協会事業を含む）。</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（令和２年度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は</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、年度末</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まで</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事業継続中）</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3442673" y="5380914"/>
            <a:ext cx="1949273" cy="523220"/>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■漁船・漁業者によるごみ回収実績</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（海域）</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p:cNvSpPr txBox="1"/>
          <p:nvPr/>
        </p:nvSpPr>
        <p:spPr>
          <a:xfrm>
            <a:off x="3395088" y="7359649"/>
            <a:ext cx="3240360" cy="230832"/>
          </a:xfrm>
          <a:prstGeom prst="rect">
            <a:avLst/>
          </a:prstGeom>
          <a:noFill/>
        </p:spPr>
        <p:txBody>
          <a:bodyPr wrap="square" rtlCol="0">
            <a:spAutoFit/>
          </a:bodyPr>
          <a:lstStyle/>
          <a:p>
            <a:r>
              <a:rPr kumimoji="1"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（河川）</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59" name="表 58"/>
          <p:cNvGraphicFramePr>
            <a:graphicFrameLocks noGrp="1"/>
          </p:cNvGraphicFramePr>
          <p:nvPr>
            <p:extLst>
              <p:ext uri="{D42A27DB-BD31-4B8C-83A1-F6EECF244321}">
                <p14:modId xmlns:p14="http://schemas.microsoft.com/office/powerpoint/2010/main" val="857260939"/>
              </p:ext>
            </p:extLst>
          </p:nvPr>
        </p:nvGraphicFramePr>
        <p:xfrm>
          <a:off x="3602833" y="5924345"/>
          <a:ext cx="3096345" cy="1097280"/>
        </p:xfrm>
        <a:graphic>
          <a:graphicData uri="http://schemas.openxmlformats.org/drawingml/2006/table">
            <a:tbl>
              <a:tblPr firstRow="1" bandRow="1">
                <a:tableStyleId>{3B4B98B0-60AC-42C2-AFA5-B58CD77FA1E5}</a:tableStyleId>
              </a:tblPr>
              <a:tblGrid>
                <a:gridCol w="650880">
                  <a:extLst>
                    <a:ext uri="{9D8B030D-6E8A-4147-A177-3AD203B41FA5}">
                      <a16:colId xmlns:a16="http://schemas.microsoft.com/office/drawing/2014/main" val="20000"/>
                    </a:ext>
                  </a:extLst>
                </a:gridCol>
                <a:gridCol w="864096">
                  <a:extLst>
                    <a:ext uri="{9D8B030D-6E8A-4147-A177-3AD203B41FA5}">
                      <a16:colId xmlns:a16="http://schemas.microsoft.com/office/drawing/2014/main" val="20001"/>
                    </a:ext>
                  </a:extLst>
                </a:gridCol>
                <a:gridCol w="543439">
                  <a:extLst>
                    <a:ext uri="{9D8B030D-6E8A-4147-A177-3AD203B41FA5}">
                      <a16:colId xmlns:a16="http://schemas.microsoft.com/office/drawing/2014/main" val="4270000002"/>
                    </a:ext>
                  </a:extLst>
                </a:gridCol>
                <a:gridCol w="464673">
                  <a:extLst>
                    <a:ext uri="{9D8B030D-6E8A-4147-A177-3AD203B41FA5}">
                      <a16:colId xmlns:a16="http://schemas.microsoft.com/office/drawing/2014/main" val="320530602"/>
                    </a:ext>
                  </a:extLst>
                </a:gridCol>
                <a:gridCol w="573257">
                  <a:extLst>
                    <a:ext uri="{9D8B030D-6E8A-4147-A177-3AD203B41FA5}">
                      <a16:colId xmlns:a16="http://schemas.microsoft.com/office/drawing/2014/main" val="20002"/>
                    </a:ext>
                  </a:extLst>
                </a:gridCol>
              </a:tblGrid>
              <a:tr h="0">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実施主体</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n-lt"/>
                          <a:ea typeface="+mn-ea"/>
                          <a:cs typeface="+mn-cs"/>
                        </a:rPr>
                        <a:t>事業名</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tc>
                  <a:txBody>
                    <a:bodyPr/>
                    <a:lstStyle/>
                    <a:p>
                      <a:pPr algn="ctr"/>
                      <a:r>
                        <a:rPr kumimoji="1" lang="en-US" altLang="ja-JP" sz="900" b="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900" b="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B w="12700" cap="flat" cmpd="sng" algn="ctr">
                      <a:solidFill>
                        <a:schemeClr val="accent1"/>
                      </a:solidFill>
                      <a:prstDash val="solid"/>
                      <a:round/>
                      <a:headEnd type="none" w="med" len="med"/>
                      <a:tailEnd type="none" w="med" len="med"/>
                    </a:lnB>
                  </a:tcPr>
                </a:tc>
                <a:tc>
                  <a:txBody>
                    <a:bodyPr/>
                    <a:lstStyle/>
                    <a:p>
                      <a:pPr algn="ctr"/>
                      <a:r>
                        <a:rPr kumimoji="1" lang="en-US" altLang="ja-JP" sz="900" b="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900" b="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endParaRPr kumimoji="1" lang="en-US" altLang="ja-JP" sz="900" b="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tcPr>
                </a:tc>
                <a:tc>
                  <a:txBody>
                    <a:bodyPr/>
                    <a:lstStyle/>
                    <a:p>
                      <a:pPr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漁場環境美化推進事業</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tcPr>
                </a:tc>
                <a:tc>
                  <a:txBody>
                    <a:bodyPr/>
                    <a:lstStyle/>
                    <a:p>
                      <a:pPr algn="ctr"/>
                      <a:r>
                        <a:rPr kumimoji="1" lang="en-US" altLang="ja-JP" sz="9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56.0</a:t>
                      </a:r>
                    </a:p>
                  </a:txBody>
                  <a:tcPr marL="36000" marT="0" marB="0" anchor="ctr">
                    <a:lnT w="12700" cap="flat" cmpd="sng" algn="ctr">
                      <a:solidFill>
                        <a:schemeClr val="accent1"/>
                      </a:solidFill>
                      <a:prstDash val="solid"/>
                      <a:round/>
                      <a:headEnd type="none" w="med" len="med"/>
                      <a:tailEnd type="none" w="med" len="med"/>
                    </a:lnT>
                  </a:tcPr>
                </a:tc>
                <a:tc>
                  <a:txBody>
                    <a:bodyPr/>
                    <a:lstStyle/>
                    <a:p>
                      <a:pPr algn="ctr"/>
                      <a:r>
                        <a:rPr kumimoji="1" lang="en-US" altLang="ja-JP" sz="9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54.0</a:t>
                      </a:r>
                    </a:p>
                  </a:txBody>
                  <a:tcPr marL="36000" marT="0" marB="0" anchor="ctr">
                    <a:lnT w="12700" cap="flat" cmpd="sng" algn="ctr">
                      <a:solidFill>
                        <a:schemeClr val="accent1"/>
                      </a:solidFill>
                      <a:prstDash val="solid"/>
                      <a:round/>
                      <a:headEnd type="none" w="med" len="med"/>
                      <a:tailEnd type="none" w="med" len="med"/>
                    </a:lnT>
                  </a:tcPr>
                </a:tc>
                <a:tc>
                  <a:txBody>
                    <a:bodyPr/>
                    <a:lstStyle/>
                    <a:p>
                      <a:pPr algn="ctr"/>
                      <a:r>
                        <a:rPr kumimoji="1" lang="en-US" altLang="ja-JP" sz="9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49.0</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1"/>
                  </a:ext>
                </a:extLst>
              </a:tr>
              <a:tr h="1311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漁港区域清掃事業</a:t>
                      </a:r>
                      <a:endParaRPr kumimoji="1" lang="ja-JP" altLang="en-US" sz="900" i="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19.2</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9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17.0</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ctr"/>
                      <a:r>
                        <a:rPr kumimoji="1" lang="en-US" altLang="ja-JP" sz="9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14.0</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2"/>
                  </a:ext>
                </a:extLst>
              </a:tr>
              <a:tr h="0">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美化協会</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漁業混在ごみ回収事業</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B w="12700" cap="flat" cmpd="sng" algn="ctr">
                      <a:solidFill>
                        <a:schemeClr val="accent1"/>
                      </a:solidFill>
                      <a:prstDash val="solid"/>
                      <a:round/>
                      <a:headEnd type="none" w="med" len="med"/>
                      <a:tailEnd type="none" w="med" len="med"/>
                    </a:lnB>
                  </a:tcPr>
                </a:tc>
                <a:tc>
                  <a:txBody>
                    <a:bodyPr/>
                    <a:lstStyle/>
                    <a:p>
                      <a:pPr algn="ctr"/>
                      <a:r>
                        <a:rPr kumimoji="1" lang="en-US" altLang="ja-JP" sz="9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1,251</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tc>
                  <a:txBody>
                    <a:bodyPr/>
                    <a:lstStyle/>
                    <a:p>
                      <a:pPr algn="ctr"/>
                      <a:r>
                        <a:rPr kumimoji="1" lang="en-US" altLang="ja-JP" sz="9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1,431</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tc>
                  <a:txBody>
                    <a:bodyPr/>
                    <a:lstStyle/>
                    <a:p>
                      <a:pPr algn="ctr"/>
                      <a:r>
                        <a:rPr kumimoji="1" lang="en-US" altLang="ja-JP" sz="9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1,247</a:t>
                      </a:r>
                      <a:r>
                        <a:rPr kumimoji="1" lang="ja-JP" altLang="en-US" sz="9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r h="119704">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1,326</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1,502</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1,310</a:t>
                      </a:r>
                      <a:r>
                        <a:rPr kumimoji="1" lang="ja-JP" altLang="en-US" sz="900" i="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 </a:t>
                      </a:r>
                      <a:endParaRPr kumimoji="1" lang="ja-JP" altLang="en-US" sz="900" i="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graphicFrame>
        <p:nvGraphicFramePr>
          <p:cNvPr id="61" name="表 60"/>
          <p:cNvGraphicFramePr>
            <a:graphicFrameLocks noGrp="1"/>
          </p:cNvGraphicFramePr>
          <p:nvPr>
            <p:extLst>
              <p:ext uri="{D42A27DB-BD31-4B8C-83A1-F6EECF244321}">
                <p14:modId xmlns:p14="http://schemas.microsoft.com/office/powerpoint/2010/main" val="1383035457"/>
              </p:ext>
            </p:extLst>
          </p:nvPr>
        </p:nvGraphicFramePr>
        <p:xfrm>
          <a:off x="3573016" y="7593688"/>
          <a:ext cx="3096344" cy="411480"/>
        </p:xfrm>
        <a:graphic>
          <a:graphicData uri="http://schemas.openxmlformats.org/drawingml/2006/table">
            <a:tbl>
              <a:tblPr firstRow="1" bandRow="1">
                <a:tableStyleId>{3B4B98B0-60AC-42C2-AFA5-B58CD77FA1E5}</a:tableStyleId>
              </a:tblPr>
              <a:tblGrid>
                <a:gridCol w="648072">
                  <a:extLst>
                    <a:ext uri="{9D8B030D-6E8A-4147-A177-3AD203B41FA5}">
                      <a16:colId xmlns:a16="http://schemas.microsoft.com/office/drawing/2014/main" val="20000"/>
                    </a:ext>
                  </a:extLst>
                </a:gridCol>
                <a:gridCol w="936104">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504056">
                  <a:extLst>
                    <a:ext uri="{9D8B030D-6E8A-4147-A177-3AD203B41FA5}">
                      <a16:colId xmlns:a16="http://schemas.microsoft.com/office/drawing/2014/main" val="2965210960"/>
                    </a:ext>
                  </a:extLst>
                </a:gridCol>
                <a:gridCol w="504056">
                  <a:extLst>
                    <a:ext uri="{9D8B030D-6E8A-4147-A177-3AD203B41FA5}">
                      <a16:colId xmlns:a16="http://schemas.microsoft.com/office/drawing/2014/main" val="3963227431"/>
                    </a:ext>
                  </a:extLst>
                </a:gridCol>
              </a:tblGrid>
              <a:tr h="0">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実施主体</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n-lt"/>
                          <a:ea typeface="+mn-ea"/>
                          <a:cs typeface="+mn-cs"/>
                        </a:rPr>
                        <a:t>事業名</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tc>
                  <a:txBody>
                    <a:bodyPr/>
                    <a:lstStyle/>
                    <a:p>
                      <a:pPr algn="ctr"/>
                      <a:r>
                        <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tc>
                  <a:txBody>
                    <a:bodyPr/>
                    <a:lstStyle/>
                    <a:p>
                      <a:pPr algn="ctr"/>
                      <a:r>
                        <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311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a:t>
                      </a:r>
                      <a:r>
                        <a:rPr kumimoji="1" lang="zh-TW" altLang="en-US" sz="900" i="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水面振興対策推進事業</a:t>
                      </a:r>
                      <a:endParaRPr kumimoji="1" lang="ja-JP" altLang="en-US" sz="900" i="1"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14.5</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14.5</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63" name="図 6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35999" y="7034722"/>
            <a:ext cx="1323037" cy="992278"/>
          </a:xfrm>
          <a:prstGeom prst="rect">
            <a:avLst/>
          </a:prstGeom>
        </p:spPr>
      </p:pic>
      <p:sp>
        <p:nvSpPr>
          <p:cNvPr id="64" name="テキスト ボックス 63"/>
          <p:cNvSpPr txBox="1"/>
          <p:nvPr/>
        </p:nvSpPr>
        <p:spPr>
          <a:xfrm>
            <a:off x="454071" y="7043930"/>
            <a:ext cx="1384949" cy="369332"/>
          </a:xfrm>
          <a:prstGeom prst="rect">
            <a:avLst/>
          </a:prstGeom>
          <a:noFill/>
        </p:spPr>
        <p:txBody>
          <a:bodyPr wrap="square" rtlCol="0">
            <a:spAutoFit/>
          </a:bodyPr>
          <a:lstStyle/>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■漁船により回収された</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海底ごみ</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6108842" y="5719435"/>
            <a:ext cx="845439"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8" name="テキスト ボックス 37"/>
          <p:cNvSpPr txBox="1"/>
          <p:nvPr/>
        </p:nvSpPr>
        <p:spPr>
          <a:xfrm>
            <a:off x="6108842" y="7365787"/>
            <a:ext cx="845439" cy="230832"/>
          </a:xfrm>
          <a:prstGeom prst="rect">
            <a:avLst/>
          </a:prstGeom>
          <a:noFill/>
        </p:spPr>
        <p:txBody>
          <a:bodyPr wrap="square" rtlCol="0">
            <a:spAutoFit/>
          </a:bodyPr>
          <a:lstStyle/>
          <a:p>
            <a:r>
              <a:rPr lang="ja-JP" altLang="en-US" sz="900"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39"/>
          <p:cNvSpPr txBox="1"/>
          <p:nvPr/>
        </p:nvSpPr>
        <p:spPr>
          <a:xfrm>
            <a:off x="3453912" y="8034536"/>
            <a:ext cx="3071432" cy="230832"/>
          </a:xfrm>
          <a:prstGeom prst="rect">
            <a:avLst/>
          </a:prstGeom>
          <a:noFill/>
        </p:spPr>
        <p:txBody>
          <a:bodyPr wrap="square" rtlCol="0">
            <a:spAutoFit/>
          </a:bodyPr>
          <a:lstStyle/>
          <a:p>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令和元年度は新型コロナウイルスの影響により一部清掃中止。</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13816178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0" y="0"/>
            <a:ext cx="6858000" cy="215444"/>
          </a:xfrm>
          <a:prstGeom prst="rect">
            <a:avLst/>
          </a:prstGeom>
          <a:noFill/>
        </p:spPr>
        <p:txBody>
          <a:bodyPr wrap="square" rtlCol="0">
            <a:spAutoFit/>
          </a:bodyPr>
          <a:lstStyle/>
          <a:p>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　　　　取組方向①　海や川の環境を豊かにする </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0" y="9629001"/>
            <a:ext cx="6858000" cy="276999"/>
          </a:xfrm>
          <a:prstGeom prst="rect">
            <a:avLst/>
          </a:prstGeom>
          <a:noFill/>
        </p:spPr>
        <p:txBody>
          <a:bodyPr wrap="square" rtlCol="0">
            <a:spAutoFit/>
          </a:bodyPr>
          <a:lstStyle/>
          <a:p>
            <a:pPr algn="ctr"/>
            <a:r>
              <a:rPr kumimoji="1" lang="en-US" altLang="ja-JP" sz="1200" dirty="0" smtClean="0"/>
              <a:t>6</a:t>
            </a:r>
            <a:endParaRPr kumimoji="1" lang="ja-JP" altLang="en-US" sz="1200" dirty="0"/>
          </a:p>
        </p:txBody>
      </p:sp>
      <p:cxnSp>
        <p:nvCxnSpPr>
          <p:cNvPr id="37" name="直線コネクタ 36"/>
          <p:cNvCxnSpPr/>
          <p:nvPr/>
        </p:nvCxnSpPr>
        <p:spPr>
          <a:xfrm>
            <a:off x="3389656" y="3386394"/>
            <a:ext cx="30344" cy="3012569"/>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48" name="テキスト ボックス 2"/>
          <p:cNvSpPr txBox="1">
            <a:spLocks noChangeArrowheads="1"/>
          </p:cNvSpPr>
          <p:nvPr/>
        </p:nvSpPr>
        <p:spPr bwMode="auto">
          <a:xfrm>
            <a:off x="360000" y="6748993"/>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ja-JP" altLang="en-US" sz="9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６</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55" name="直線コネクタ 54"/>
          <p:cNvCxnSpPr/>
          <p:nvPr/>
        </p:nvCxnSpPr>
        <p:spPr>
          <a:xfrm>
            <a:off x="3420000" y="7185504"/>
            <a:ext cx="0" cy="1937887"/>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56" name="テキスト ボックス 55"/>
          <p:cNvSpPr txBox="1"/>
          <p:nvPr/>
        </p:nvSpPr>
        <p:spPr>
          <a:xfrm>
            <a:off x="359999" y="7184399"/>
            <a:ext cx="2952000" cy="1938992"/>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・河川においては、国土交通省または府河川室が実施する河川整備の取組みについて、生物</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多様性や縦断的連続性の</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確保の観点から確認・意見等を行っている。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・海域においては、事業者が行う工事や実験等について、漁場環境に及ぼす影響抑止の観点から確認・意見等を</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行って</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いる</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86400" algn="just"/>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just"/>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algn="just"/>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90000" algn="just"/>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3550572" y="7141900"/>
            <a:ext cx="3096344" cy="523220"/>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■河川整備に係る参画（令和２年度）</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p:cNvSpPr txBox="1"/>
          <p:nvPr/>
        </p:nvSpPr>
        <p:spPr>
          <a:xfrm>
            <a:off x="980728" y="6798526"/>
            <a:ext cx="3429144" cy="261610"/>
          </a:xfrm>
          <a:prstGeom prst="rect">
            <a:avLst/>
          </a:prstGeom>
          <a:noFill/>
        </p:spPr>
        <p:txBody>
          <a:bodyPr wrap="none" rtlCol="0">
            <a:spAutoFit/>
          </a:bodyPr>
          <a:lstStyle/>
          <a:p>
            <a:r>
              <a:rPr lang="ja-JP" altLang="en-US" sz="1100" b="1" dirty="0" smtClean="0"/>
              <a:t>海域・河川開発に伴う漁業影響を抑制するための取組み</a:t>
            </a:r>
            <a:endParaRPr lang="ja-JP" altLang="en-US" sz="1100" b="1" dirty="0"/>
          </a:p>
        </p:txBody>
      </p:sp>
      <p:graphicFrame>
        <p:nvGraphicFramePr>
          <p:cNvPr id="59" name="表 58"/>
          <p:cNvGraphicFramePr>
            <a:graphicFrameLocks noGrp="1"/>
          </p:cNvGraphicFramePr>
          <p:nvPr>
            <p:extLst>
              <p:ext uri="{D42A27DB-BD31-4B8C-83A1-F6EECF244321}">
                <p14:modId xmlns:p14="http://schemas.microsoft.com/office/powerpoint/2010/main" val="202694725"/>
              </p:ext>
            </p:extLst>
          </p:nvPr>
        </p:nvGraphicFramePr>
        <p:xfrm>
          <a:off x="3546000" y="7562016"/>
          <a:ext cx="3096344" cy="960120"/>
        </p:xfrm>
        <a:graphic>
          <a:graphicData uri="http://schemas.openxmlformats.org/drawingml/2006/table">
            <a:tbl>
              <a:tblPr firstRow="1" bandRow="1">
                <a:tableStyleId>{3B4B98B0-60AC-42C2-AFA5-B58CD77FA1E5}</a:tableStyleId>
              </a:tblPr>
              <a:tblGrid>
                <a:gridCol w="360040">
                  <a:extLst>
                    <a:ext uri="{9D8B030D-6E8A-4147-A177-3AD203B41FA5}">
                      <a16:colId xmlns:a16="http://schemas.microsoft.com/office/drawing/2014/main" val="20000"/>
                    </a:ext>
                  </a:extLst>
                </a:gridCol>
                <a:gridCol w="2736304">
                  <a:extLst>
                    <a:ext uri="{9D8B030D-6E8A-4147-A177-3AD203B41FA5}">
                      <a16:colId xmlns:a16="http://schemas.microsoft.com/office/drawing/2014/main" val="20001"/>
                    </a:ext>
                  </a:extLst>
                </a:gridCol>
              </a:tblGrid>
              <a:tr h="0">
                <a:tc>
                  <a:txBody>
                    <a:bodyPr/>
                    <a:lstStyle/>
                    <a:p>
                      <a:pPr algn="ctr"/>
                      <a:r>
                        <a:rPr kumimoji="1" lang="ja-JP" altLang="en-US" sz="900" b="0" dirty="0" smtClean="0">
                          <a:solidFill>
                            <a:schemeClr val="tx1"/>
                          </a:solidFill>
                        </a:rPr>
                        <a:t>年度</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203398">
                <a:tc>
                  <a:txBody>
                    <a:bodyPr/>
                    <a:lstStyle/>
                    <a:p>
                      <a:pPr algn="ctr"/>
                      <a:r>
                        <a:rPr kumimoji="1" lang="ja-JP" altLang="en-US" sz="900" dirty="0" smtClean="0">
                          <a:solidFill>
                            <a:schemeClr val="tx1"/>
                          </a:solidFill>
                        </a:rPr>
                        <a:t>２</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indent="-64800"/>
                      <a:r>
                        <a:rPr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・琵琶湖・淀川流域圏再生推進協議会への参画（琵琶湖・淀川流域圏の再生計画）</a:t>
                      </a:r>
                      <a:endParaRPr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85725" marR="0" indent="-64800" algn="l" defTabSz="914400" rtl="0" eaLnBrk="1" fontAlgn="auto" latinLnBrk="0" hangingPunct="1">
                        <a:lnSpc>
                          <a:spcPct val="100000"/>
                        </a:lnSpc>
                        <a:spcBef>
                          <a:spcPts val="0"/>
                        </a:spcBef>
                        <a:spcAft>
                          <a:spcPts val="0"/>
                        </a:spcAft>
                        <a:buClrTx/>
                        <a:buSzTx/>
                        <a:buFontTx/>
                        <a:buNone/>
                        <a:tabLst/>
                        <a:defRPr/>
                      </a:pPr>
                      <a:r>
                        <a:rPr kumimoji="1" lang="ja-JP" altLang="en-US" sz="900" b="0" strike="noStrike"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・大和川水環境協議会への参画（大和川水環境改善計画）</a:t>
                      </a:r>
                    </a:p>
                    <a:p>
                      <a:pPr marL="85725" indent="-64800"/>
                      <a:r>
                        <a:rPr lang="ja-JP" altLang="en-US" sz="900" b="1"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府内の河川整備計画の確認（神崎川、猪名川上流、猪名川下流</a:t>
                      </a:r>
                      <a:r>
                        <a:rPr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の各整備計画）</a:t>
                      </a:r>
                      <a:endParaRPr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60" name="テキスト ボックス 2"/>
          <p:cNvSpPr txBox="1">
            <a:spLocks noChangeArrowheads="1"/>
          </p:cNvSpPr>
          <p:nvPr/>
        </p:nvSpPr>
        <p:spPr bwMode="auto">
          <a:xfrm>
            <a:off x="320656" y="3026394"/>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ja-JP" altLang="en-US"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５</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61" name="直線コネクタ 60"/>
          <p:cNvCxnSpPr/>
          <p:nvPr/>
        </p:nvCxnSpPr>
        <p:spPr>
          <a:xfrm>
            <a:off x="3420000" y="755020"/>
            <a:ext cx="0" cy="1821716"/>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320656" y="3527261"/>
            <a:ext cx="2952000" cy="553998"/>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環農水研は、大阪府からの要請に基づき、必要な調査・研究を行っている。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3389656" y="3455797"/>
            <a:ext cx="3240360" cy="523220"/>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■行政課題に基づき府から研究所へ調査・研究を依頼した項目</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（令和２年度）</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941384" y="3069924"/>
            <a:ext cx="3449983" cy="261610"/>
          </a:xfrm>
          <a:prstGeom prst="rect">
            <a:avLst/>
          </a:prstGeom>
          <a:noFill/>
        </p:spPr>
        <p:txBody>
          <a:bodyPr wrap="none" rtlCol="0">
            <a:spAutoFit/>
          </a:bodyPr>
          <a:lstStyle/>
          <a:p>
            <a:r>
              <a:rPr lang="ja-JP" altLang="en-US" sz="1100" b="1" dirty="0" smtClean="0"/>
              <a:t>大阪</a:t>
            </a:r>
            <a:r>
              <a:rPr lang="ja-JP" altLang="en-US" sz="1100" b="1" dirty="0"/>
              <a:t>湾の漁場環境や水産資源を支える水産研究の強化</a:t>
            </a:r>
          </a:p>
        </p:txBody>
      </p:sp>
      <p:graphicFrame>
        <p:nvGraphicFramePr>
          <p:cNvPr id="65" name="表 64"/>
          <p:cNvGraphicFramePr>
            <a:graphicFrameLocks noGrp="1"/>
          </p:cNvGraphicFramePr>
          <p:nvPr>
            <p:extLst>
              <p:ext uri="{D42A27DB-BD31-4B8C-83A1-F6EECF244321}">
                <p14:modId xmlns:p14="http://schemas.microsoft.com/office/powerpoint/2010/main" val="3309660247"/>
              </p:ext>
            </p:extLst>
          </p:nvPr>
        </p:nvGraphicFramePr>
        <p:xfrm>
          <a:off x="3533672" y="3980150"/>
          <a:ext cx="3078089" cy="2341002"/>
        </p:xfrm>
        <a:graphic>
          <a:graphicData uri="http://schemas.openxmlformats.org/drawingml/2006/table">
            <a:tbl>
              <a:tblPr firstRow="1" bandRow="1">
                <a:tableStyleId>{3B4B98B0-60AC-42C2-AFA5-B58CD77FA1E5}</a:tableStyleId>
              </a:tblPr>
              <a:tblGrid>
                <a:gridCol w="648072">
                  <a:extLst>
                    <a:ext uri="{9D8B030D-6E8A-4147-A177-3AD203B41FA5}">
                      <a16:colId xmlns:a16="http://schemas.microsoft.com/office/drawing/2014/main" val="20000"/>
                    </a:ext>
                  </a:extLst>
                </a:gridCol>
                <a:gridCol w="2430017">
                  <a:extLst>
                    <a:ext uri="{9D8B030D-6E8A-4147-A177-3AD203B41FA5}">
                      <a16:colId xmlns:a16="http://schemas.microsoft.com/office/drawing/2014/main" val="20001"/>
                    </a:ext>
                  </a:extLst>
                </a:gridCol>
              </a:tblGrid>
              <a:tr h="0">
                <a:tc>
                  <a:txBody>
                    <a:bodyPr/>
                    <a:lstStyle/>
                    <a:p>
                      <a:pPr algn="ctr"/>
                      <a:r>
                        <a:rPr kumimoji="1" lang="ja-JP" altLang="en-US" sz="900" b="0" dirty="0" smtClean="0">
                          <a:solidFill>
                            <a:schemeClr val="tx1"/>
                          </a:solidFill>
                        </a:rPr>
                        <a:t>番号</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331634">
                <a:tc>
                  <a:txBody>
                    <a:bodyPr/>
                    <a:lstStyle/>
                    <a:p>
                      <a:pPr algn="l"/>
                      <a:r>
                        <a:rPr kumimoji="1" lang="ja-JP" altLang="en-US" sz="900" dirty="0" smtClean="0">
                          <a:solidFill>
                            <a:schemeClr val="tx1"/>
                          </a:solidFill>
                        </a:rPr>
                        <a:t>水産</a:t>
                      </a:r>
                      <a:r>
                        <a:rPr kumimoji="1" lang="en-US" altLang="ja-JP" sz="900" dirty="0" smtClean="0">
                          <a:solidFill>
                            <a:schemeClr val="tx1"/>
                          </a:solidFill>
                        </a:rPr>
                        <a:t>-1</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tcPr>
                </a:tc>
                <a:tc>
                  <a:txBody>
                    <a:bodyPr/>
                    <a:lstStyle/>
                    <a:p>
                      <a:pPr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危機管理課題（有毒プランクトン、</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KHV</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病等の特定疾病）に関する調査・研究</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1"/>
                  </a:ext>
                </a:extLst>
              </a:tr>
              <a:tr h="14401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rPr>
                        <a:t>水産</a:t>
                      </a:r>
                      <a:r>
                        <a:rPr kumimoji="1" lang="en-US" altLang="ja-JP" sz="900" dirty="0" smtClean="0">
                          <a:solidFill>
                            <a:schemeClr val="tx1"/>
                          </a:solidFill>
                        </a:rPr>
                        <a:t>-2</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algn="l"/>
                      <a:r>
                        <a:rPr kumimoji="1" lang="zh-TW"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浅海定線調査</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2"/>
                  </a:ext>
                </a:extLst>
              </a:tr>
              <a:tr h="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水産</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a:t>
                      </a:r>
                      <a:endPar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ja-JP" sz="900" kern="1200" dirty="0" smtClean="0">
                          <a:solidFill>
                            <a:schemeClr val="tx1"/>
                          </a:solidFill>
                          <a:effectLst/>
                          <a:latin typeface="+mj-lt"/>
                          <a:ea typeface="+mn-ea"/>
                          <a:cs typeface="+mn-cs"/>
                        </a:rPr>
                        <a:t>瀬戸内海における広域的な資源回復の推進に関する調査・研究</a:t>
                      </a:r>
                      <a:endParaRPr kumimoji="1" lang="ja-JP" altLang="en-US" sz="200" dirty="0" smtClean="0">
                        <a:solidFill>
                          <a:schemeClr val="tx1"/>
                        </a:solidFill>
                        <a:latin typeface="+mj-lt"/>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3"/>
                  </a:ext>
                </a:extLst>
              </a:tr>
              <a:tr h="0">
                <a:tc>
                  <a:txBody>
                    <a:bodyPr/>
                    <a:lstStyle/>
                    <a:p>
                      <a:pPr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水産</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a:t>
                      </a:r>
                    </a:p>
                  </a:txBody>
                  <a:tcPr marL="36000" marT="0" marB="0" anchor="ctr"/>
                </a:tc>
                <a:tc>
                  <a:txBody>
                    <a:bodyPr/>
                    <a:lstStyle/>
                    <a:p>
                      <a:pPr algn="l"/>
                      <a:r>
                        <a:rPr kumimoji="1" lang="ja-JP" altLang="ja-JP" sz="900" kern="1200" dirty="0" smtClean="0">
                          <a:solidFill>
                            <a:schemeClr val="tx1"/>
                          </a:solidFill>
                          <a:effectLst/>
                          <a:latin typeface="+mn-lt"/>
                          <a:ea typeface="+mn-ea"/>
                          <a:cs typeface="+mn-cs"/>
                        </a:rPr>
                        <a:t>大阪府域における持続可能な資源管理型漁業の推進に関する調査・研究</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0004"/>
                  </a:ext>
                </a:extLst>
              </a:tr>
              <a:tr h="24344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水産</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a:t>
                      </a:r>
                    </a:p>
                  </a:txBody>
                  <a:tcPr marL="36000" marT="0" marB="0" anchor="ctr"/>
                </a:tc>
                <a:tc>
                  <a:txBody>
                    <a:bodyPr/>
                    <a:lstStyle/>
                    <a:p>
                      <a:pPr algn="l"/>
                      <a:r>
                        <a:rPr kumimoji="1" lang="ja-JP" altLang="ja-JP" sz="900" kern="1200" dirty="0" smtClean="0">
                          <a:solidFill>
                            <a:schemeClr val="tx1"/>
                          </a:solidFill>
                          <a:effectLst/>
                          <a:latin typeface="+mn-lt"/>
                          <a:ea typeface="+mn-ea"/>
                          <a:cs typeface="+mn-cs"/>
                        </a:rPr>
                        <a:t>水産資源の回復・維持と漁業生産の向上をめざした栽培漁業技術開発に関する調査研究</a:t>
                      </a:r>
                      <a:endParaRPr lang="en-US" altLang="ja-JP" sz="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158224627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水産</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a:t>
                      </a:r>
                    </a:p>
                  </a:txBody>
                  <a:tcPr marL="36000" marT="0" marB="0" anchor="ctr"/>
                </a:tc>
                <a:tc>
                  <a:txBody>
                    <a:bodyPr/>
                    <a:lstStyle/>
                    <a:p>
                      <a:pPr algn="l"/>
                      <a:r>
                        <a:rPr kumimoji="1" lang="ja-JP" altLang="ja-JP" sz="900" kern="1200" dirty="0" smtClean="0">
                          <a:solidFill>
                            <a:schemeClr val="tx1"/>
                          </a:solidFill>
                          <a:effectLst/>
                          <a:latin typeface="+mn-lt"/>
                          <a:ea typeface="+mn-ea"/>
                          <a:cs typeface="+mn-cs"/>
                        </a:rPr>
                        <a:t>安威川・余野川における漁業権河川調査</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2414120039"/>
                  </a:ext>
                </a:extLst>
              </a:tr>
              <a:tr h="0">
                <a:tc>
                  <a:txBody>
                    <a:bodyPr/>
                    <a:lstStyle/>
                    <a:p>
                      <a:pPr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水産</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p>
                  </a:txBody>
                  <a:tcPr marL="36000" marT="0" marB="0" anchor="ctr"/>
                </a:tc>
                <a:tc>
                  <a:txBody>
                    <a:bodyPr/>
                    <a:lstStyle/>
                    <a:p>
                      <a:pPr algn="l"/>
                      <a:r>
                        <a:rPr kumimoji="1" lang="ja-JP" altLang="ja-JP" sz="900" kern="1200" dirty="0" smtClean="0">
                          <a:solidFill>
                            <a:schemeClr val="tx1"/>
                          </a:solidFill>
                          <a:effectLst/>
                          <a:latin typeface="+mn-lt"/>
                          <a:ea typeface="+mn-ea"/>
                          <a:cs typeface="+mn-cs"/>
                        </a:rPr>
                        <a:t>気候変動等に対応した養殖ワカメ種糸生産技術の開発について</a:t>
                      </a:r>
                      <a:endParaRPr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248589710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水産</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a:t>
                      </a:r>
                    </a:p>
                  </a:txBody>
                  <a:tcPr marL="36000" marT="0" marB="0" anchor="ctr"/>
                </a:tc>
                <a:tc>
                  <a:txBody>
                    <a:bodyPr/>
                    <a:lstStyle/>
                    <a:p>
                      <a:pPr algn="l"/>
                      <a:r>
                        <a:rPr kumimoji="1" lang="ja-JP" altLang="ja-JP" sz="900" kern="1200" dirty="0" smtClean="0">
                          <a:solidFill>
                            <a:schemeClr val="tx1"/>
                          </a:solidFill>
                          <a:effectLst/>
                          <a:latin typeface="+mn-lt"/>
                          <a:ea typeface="+mn-ea"/>
                          <a:cs typeface="+mn-cs"/>
                        </a:rPr>
                        <a:t>毒化した貝の出荷について、安全性の検証とその手法の確立</a:t>
                      </a:r>
                      <a:endParaRPr lang="en-US" altLang="ja-JP" sz="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84634747"/>
                  </a:ext>
                </a:extLst>
              </a:tr>
              <a:tr h="21943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水産</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a:t>
                      </a:r>
                    </a:p>
                  </a:txBody>
                  <a:tcPr marL="36000" marT="0" marB="0" anchor="ctr"/>
                </a:tc>
                <a:tc>
                  <a:txBody>
                    <a:bodyPr/>
                    <a:lstStyle/>
                    <a:p>
                      <a:pPr algn="l"/>
                      <a:r>
                        <a:rPr kumimoji="1" lang="ja-JP" altLang="ja-JP" sz="900" kern="1200" dirty="0" smtClean="0">
                          <a:solidFill>
                            <a:schemeClr val="tx1"/>
                          </a:solidFill>
                          <a:effectLst/>
                          <a:latin typeface="+mn-lt"/>
                          <a:ea typeface="+mn-ea"/>
                          <a:cs typeface="+mn-cs"/>
                        </a:rPr>
                        <a:t>大阪産</a:t>
                      </a:r>
                      <a:r>
                        <a:rPr kumimoji="1" lang="en-US" altLang="ja-JP" sz="900" kern="1200" dirty="0" smtClean="0">
                          <a:solidFill>
                            <a:schemeClr val="tx1"/>
                          </a:solidFill>
                          <a:effectLst/>
                          <a:latin typeface="+mn-lt"/>
                          <a:ea typeface="+mn-ea"/>
                          <a:cs typeface="+mn-cs"/>
                        </a:rPr>
                        <a:t>(</a:t>
                      </a:r>
                      <a:r>
                        <a:rPr kumimoji="1" lang="ja-JP" altLang="ja-JP" sz="900" kern="1200" dirty="0" smtClean="0">
                          <a:solidFill>
                            <a:schemeClr val="tx1"/>
                          </a:solidFill>
                          <a:effectLst/>
                          <a:latin typeface="+mn-lt"/>
                          <a:ea typeface="+mn-ea"/>
                          <a:cs typeface="+mn-cs"/>
                        </a:rPr>
                        <a:t>もん</a:t>
                      </a:r>
                      <a:r>
                        <a:rPr kumimoji="1" lang="en-US" altLang="ja-JP" sz="900" kern="1200" dirty="0" smtClean="0">
                          <a:solidFill>
                            <a:schemeClr val="tx1"/>
                          </a:solidFill>
                          <a:effectLst/>
                          <a:latin typeface="+mn-lt"/>
                          <a:ea typeface="+mn-ea"/>
                          <a:cs typeface="+mn-cs"/>
                        </a:rPr>
                        <a:t>)</a:t>
                      </a:r>
                      <a:r>
                        <a:rPr kumimoji="1" lang="ja-JP" altLang="ja-JP" sz="900" kern="1200" dirty="0" smtClean="0">
                          <a:solidFill>
                            <a:schemeClr val="tx1"/>
                          </a:solidFill>
                          <a:effectLst/>
                          <a:latin typeface="+mn-lt"/>
                          <a:ea typeface="+mn-ea"/>
                          <a:cs typeface="+mn-cs"/>
                        </a:rPr>
                        <a:t>水産物のブランド化推進</a:t>
                      </a:r>
                      <a:endParaRPr lang="en-US" altLang="ja-JP" sz="2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extLst>
                  <a:ext uri="{0D108BD9-81ED-4DB2-BD59-A6C34878D82A}">
                    <a16:rowId xmlns:a16="http://schemas.microsoft.com/office/drawing/2014/main" val="348455596"/>
                  </a:ext>
                </a:extLst>
              </a:tr>
            </a:tbl>
          </a:graphicData>
        </a:graphic>
      </p:graphicFrame>
      <p:pic>
        <p:nvPicPr>
          <p:cNvPr id="67" name="図 6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266" y="4458104"/>
            <a:ext cx="957738" cy="1304594"/>
          </a:xfrm>
          <a:prstGeom prst="rect">
            <a:avLst/>
          </a:prstGeom>
        </p:spPr>
      </p:pic>
      <p:pic>
        <p:nvPicPr>
          <p:cNvPr id="68" name="図 6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49876" y="4444961"/>
            <a:ext cx="1741710" cy="1305082"/>
          </a:xfrm>
          <a:prstGeom prst="rect">
            <a:avLst/>
          </a:prstGeom>
        </p:spPr>
      </p:pic>
      <p:sp>
        <p:nvSpPr>
          <p:cNvPr id="69" name="テキスト ボックス 68"/>
          <p:cNvSpPr txBox="1"/>
          <p:nvPr/>
        </p:nvSpPr>
        <p:spPr>
          <a:xfrm>
            <a:off x="503681" y="5762698"/>
            <a:ext cx="2793694" cy="369332"/>
          </a:xfrm>
          <a:prstGeom prst="rect">
            <a:avLst/>
          </a:prstGeom>
          <a:noFill/>
        </p:spPr>
        <p:txBody>
          <a:bodyPr wrap="square" rtlCol="0">
            <a:spAutoFit/>
          </a:bodyPr>
          <a:lstStyle/>
          <a:p>
            <a:pPr algn="ct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■水産技術センターにおける調査・研究状況</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（左：船上測定、右：室内分析）</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2"/>
          <p:cNvSpPr txBox="1">
            <a:spLocks noChangeArrowheads="1"/>
          </p:cNvSpPr>
          <p:nvPr/>
        </p:nvSpPr>
        <p:spPr bwMode="auto">
          <a:xfrm>
            <a:off x="332984" y="417289"/>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ja-JP" altLang="en-US"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４</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3401984" y="852695"/>
            <a:ext cx="3096344" cy="3847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■瀬戸内法の改正に係る取組み</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953712" y="466822"/>
            <a:ext cx="3456395" cy="261610"/>
          </a:xfrm>
          <a:prstGeom prst="rect">
            <a:avLst/>
          </a:prstGeom>
          <a:noFill/>
        </p:spPr>
        <p:txBody>
          <a:bodyPr wrap="none" rtlCol="0">
            <a:spAutoFit/>
          </a:bodyPr>
          <a:lstStyle/>
          <a:p>
            <a:r>
              <a:rPr lang="ja-JP" altLang="en-US" sz="1100" b="1" dirty="0" smtClean="0"/>
              <a:t>魚介類</a:t>
            </a:r>
            <a:r>
              <a:rPr lang="ja-JP" altLang="en-US" sz="1100" b="1" dirty="0"/>
              <a:t>の生産にとって適正な栄養塩管理に向けた取組み</a:t>
            </a:r>
          </a:p>
        </p:txBody>
      </p:sp>
      <p:graphicFrame>
        <p:nvGraphicFramePr>
          <p:cNvPr id="35" name="表 34"/>
          <p:cNvGraphicFramePr>
            <a:graphicFrameLocks noGrp="1"/>
          </p:cNvGraphicFramePr>
          <p:nvPr>
            <p:extLst>
              <p:ext uri="{D42A27DB-BD31-4B8C-83A1-F6EECF244321}">
                <p14:modId xmlns:p14="http://schemas.microsoft.com/office/powerpoint/2010/main" val="2972376272"/>
              </p:ext>
            </p:extLst>
          </p:nvPr>
        </p:nvGraphicFramePr>
        <p:xfrm>
          <a:off x="3546000" y="1253223"/>
          <a:ext cx="3096344" cy="719098"/>
        </p:xfrm>
        <a:graphic>
          <a:graphicData uri="http://schemas.openxmlformats.org/drawingml/2006/table">
            <a:tbl>
              <a:tblPr firstRow="1" bandRow="1">
                <a:tableStyleId>{3B4B98B0-60AC-42C2-AFA5-B58CD77FA1E5}</a:tableStyleId>
              </a:tblPr>
              <a:tblGrid>
                <a:gridCol w="450303">
                  <a:extLst>
                    <a:ext uri="{9D8B030D-6E8A-4147-A177-3AD203B41FA5}">
                      <a16:colId xmlns:a16="http://schemas.microsoft.com/office/drawing/2014/main" val="20000"/>
                    </a:ext>
                  </a:extLst>
                </a:gridCol>
                <a:gridCol w="1224136">
                  <a:extLst>
                    <a:ext uri="{9D8B030D-6E8A-4147-A177-3AD203B41FA5}">
                      <a16:colId xmlns:a16="http://schemas.microsoft.com/office/drawing/2014/main" val="20001"/>
                    </a:ext>
                  </a:extLst>
                </a:gridCol>
                <a:gridCol w="1421905">
                  <a:extLst>
                    <a:ext uri="{9D8B030D-6E8A-4147-A177-3AD203B41FA5}">
                      <a16:colId xmlns:a16="http://schemas.microsoft.com/office/drawing/2014/main" val="20002"/>
                    </a:ext>
                  </a:extLst>
                </a:gridCol>
              </a:tblGrid>
              <a:tr h="0">
                <a:tc>
                  <a:txBody>
                    <a:bodyPr/>
                    <a:lstStyle/>
                    <a:p>
                      <a:pPr algn="ctr"/>
                      <a:r>
                        <a:rPr kumimoji="1" lang="ja-JP" altLang="en-US" sz="900" b="0" dirty="0" smtClean="0">
                          <a:solidFill>
                            <a:schemeClr val="tx1"/>
                          </a:solidFill>
                        </a:rPr>
                        <a:t>年度</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内容</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府の対応</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kumimoji="1" lang="en-US" altLang="ja-JP" sz="900" dirty="0" smtClean="0">
                          <a:solidFill>
                            <a:schemeClr val="tx1"/>
                          </a:solidFill>
                        </a:rPr>
                        <a:t>26</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solidFill>
                        <a:schemeClr val="accent1"/>
                      </a:solidFill>
                      <a:prstDash val="solid"/>
                      <a:round/>
                      <a:headEnd type="none" w="med" len="med"/>
                      <a:tailEnd type="none" w="med" len="med"/>
                    </a:lnT>
                  </a:tcPr>
                </a:tc>
                <a:tc>
                  <a:txBody>
                    <a:bodyPr/>
                    <a:lstStyle/>
                    <a:p>
                      <a:pPr algn="l"/>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26.11</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瀬戸内法改正</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T w="12700" cap="flat" cmpd="sng" algn="ctr">
                      <a:solidFill>
                        <a:schemeClr val="accent1"/>
                      </a:solidFill>
                      <a:prstDash val="solid"/>
                      <a:round/>
                      <a:headEnd type="none" w="med" len="med"/>
                      <a:tailEnd type="none" w="med" len="med"/>
                    </a:lnT>
                  </a:tcPr>
                </a:tc>
                <a:tc>
                  <a:txBody>
                    <a:bodyPr/>
                    <a:lstStyle/>
                    <a:p>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1"/>
                  </a:ext>
                </a:extLst>
              </a:tr>
              <a:tr h="307618">
                <a:tc>
                  <a:txBody>
                    <a:bodyPr/>
                    <a:lstStyle/>
                    <a:p>
                      <a:pPr algn="ctr"/>
                      <a:r>
                        <a:rPr kumimoji="1" lang="en-US" altLang="ja-JP" sz="900" dirty="0" smtClean="0">
                          <a:solidFill>
                            <a:schemeClr val="tx1"/>
                          </a:solidFill>
                        </a:rPr>
                        <a:t>27</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pPr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府県計画の検討</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大阪府環境審議会瀬戸内海環境保全計画部会開催</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tc>
                <a:extLst>
                  <a:ext uri="{0D108BD9-81ED-4DB2-BD59-A6C34878D82A}">
                    <a16:rowId xmlns:a16="http://schemas.microsoft.com/office/drawing/2014/main" val="10002"/>
                  </a:ext>
                </a:extLst>
              </a:tr>
              <a:tr h="0">
                <a:tc>
                  <a:txBody>
                    <a:bodyPr/>
                    <a:lstStyle/>
                    <a:p>
                      <a:pPr algn="ctr"/>
                      <a:r>
                        <a:rPr kumimoji="1" lang="en-US" altLang="ja-JP" sz="900" dirty="0" smtClean="0">
                          <a:solidFill>
                            <a:schemeClr val="tx1"/>
                          </a:solidFill>
                        </a:rPr>
                        <a:t>28</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B w="12700" cap="flat" cmpd="sng" algn="ctr">
                      <a:solidFill>
                        <a:schemeClr val="accent1"/>
                      </a:solidFill>
                      <a:prstDash val="solid"/>
                      <a:round/>
                      <a:headEnd type="none" w="med" len="med"/>
                      <a:tailEnd type="none" w="med" len="med"/>
                    </a:lnB>
                  </a:tcPr>
                </a:tc>
                <a:tc>
                  <a:txBody>
                    <a:bodyPr/>
                    <a:lstStyle/>
                    <a:p>
                      <a:pPr algn="l"/>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28.10</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府県計画の変更</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B w="12700" cap="flat" cmpd="sng" algn="ctr">
                      <a:solidFill>
                        <a:schemeClr val="accent1"/>
                      </a:solidFill>
                      <a:prstDash val="solid"/>
                      <a:round/>
                      <a:headEnd type="none" w="med" len="med"/>
                      <a:tailEnd type="none" w="med" len="med"/>
                    </a:lnB>
                  </a:tcPr>
                </a:tc>
                <a:tc>
                  <a:txBody>
                    <a:bodyPr/>
                    <a:lstStyle/>
                    <a:p>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府計画の変更</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
        <p:nvSpPr>
          <p:cNvPr id="36" name="テキスト ボックス 35"/>
          <p:cNvSpPr txBox="1"/>
          <p:nvPr/>
        </p:nvSpPr>
        <p:spPr>
          <a:xfrm>
            <a:off x="332984" y="852695"/>
            <a:ext cx="2952000" cy="1477328"/>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algn="just"/>
            <a:r>
              <a:rPr lang="ja-JP" altLang="en-US" sz="1000" b="1" dirty="0">
                <a:latin typeface="Meiryo UI" panose="020B0604030504040204" pitchFamily="50" charset="-128"/>
                <a:ea typeface="Meiryo UI" panose="020B0604030504040204" pitchFamily="50" charset="-128"/>
                <a:cs typeface="Meiryo UI" panose="020B0604030504040204" pitchFamily="50" charset="-128"/>
              </a:rPr>
              <a:t>＜栄養塩（窒素・リン）の適正管理</a:t>
            </a:r>
            <a:r>
              <a:rPr lang="ja-JP" altLang="en-US" sz="1000" b="1"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b="1"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豊かな大阪湾創出手法に関する懇話会</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」において、大学や企業などの有識者と関係部局（環境、港湾、水産など）が意見交換を行い、豊かな大阪湾を創出する手法について検討を行った。</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関係</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府県及び瀬戸内海漁業調整事務所をメンバーとする豊かな瀬戸内海の再生に係る連絡協議会にて各府県と情報交換を行った</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5505511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p:cNvSpPr txBox="1"/>
          <p:nvPr/>
        </p:nvSpPr>
        <p:spPr>
          <a:xfrm>
            <a:off x="0" y="0"/>
            <a:ext cx="6858000" cy="215444"/>
          </a:xfrm>
          <a:prstGeom prst="rect">
            <a:avLst/>
          </a:prstGeom>
          <a:noFill/>
        </p:spPr>
        <p:txBody>
          <a:bodyPr wrap="square" rtlCol="0">
            <a:spAutoFit/>
          </a:bodyPr>
          <a:lstStyle/>
          <a:p>
            <a:pPr algn="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　　　　取組方向①　海や川の環境を豊かにする </a:t>
            </a:r>
            <a:endParaRPr kumimoji="1" lang="en-US" altLang="ja-JP" sz="8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0" y="9629001"/>
            <a:ext cx="6858000" cy="276999"/>
          </a:xfrm>
          <a:prstGeom prst="rect">
            <a:avLst/>
          </a:prstGeom>
          <a:noFill/>
        </p:spPr>
        <p:txBody>
          <a:bodyPr wrap="square" rtlCol="0">
            <a:spAutoFit/>
          </a:bodyPr>
          <a:lstStyle/>
          <a:p>
            <a:pPr algn="ctr"/>
            <a:r>
              <a:rPr lang="en-US" altLang="ja-JP" sz="1200" dirty="0"/>
              <a:t>7</a:t>
            </a:r>
            <a:endParaRPr kumimoji="1" lang="ja-JP" altLang="en-US" sz="1200" dirty="0"/>
          </a:p>
        </p:txBody>
      </p:sp>
      <p:sp>
        <p:nvSpPr>
          <p:cNvPr id="16" name="テキスト ボックス 2"/>
          <p:cNvSpPr txBox="1">
            <a:spLocks noChangeArrowheads="1"/>
          </p:cNvSpPr>
          <p:nvPr/>
        </p:nvSpPr>
        <p:spPr bwMode="auto">
          <a:xfrm>
            <a:off x="360000" y="356884"/>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ja-JP" altLang="en-US" sz="9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７</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7" name="直線コネクタ 16"/>
          <p:cNvCxnSpPr/>
          <p:nvPr/>
        </p:nvCxnSpPr>
        <p:spPr>
          <a:xfrm>
            <a:off x="3420000" y="709239"/>
            <a:ext cx="0" cy="3240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980728" y="394021"/>
            <a:ext cx="2767104" cy="261610"/>
          </a:xfrm>
          <a:prstGeom prst="rect">
            <a:avLst/>
          </a:prstGeom>
          <a:noFill/>
        </p:spPr>
        <p:txBody>
          <a:bodyPr wrap="none" rtlCol="0">
            <a:spAutoFit/>
          </a:bodyPr>
          <a:lstStyle/>
          <a:p>
            <a:r>
              <a:rPr lang="ja-JP" altLang="en-US" sz="1100" b="1" dirty="0" smtClean="0"/>
              <a:t>内水面漁場環境保全のための取組みの推進</a:t>
            </a:r>
            <a:endParaRPr lang="ja-JP" altLang="en-US" sz="1100" b="1" dirty="0"/>
          </a:p>
        </p:txBody>
      </p:sp>
      <p:sp>
        <p:nvSpPr>
          <p:cNvPr id="21" name="テキスト ボックス 20"/>
          <p:cNvSpPr txBox="1"/>
          <p:nvPr/>
        </p:nvSpPr>
        <p:spPr>
          <a:xfrm>
            <a:off x="4321788" y="3863426"/>
            <a:ext cx="1828544" cy="230832"/>
          </a:xfrm>
          <a:prstGeom prst="rect">
            <a:avLst/>
          </a:prstGeom>
          <a:noFill/>
        </p:spPr>
        <p:txBody>
          <a:bodyPr wrap="square" rtlCol="0">
            <a:spAutoFit/>
          </a:bodyPr>
          <a:lstStyle/>
          <a:p>
            <a:pPr algn="ct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■大阪府の漁業権河川</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2" name="テキスト ボックス 21"/>
          <p:cNvSpPr txBox="1"/>
          <p:nvPr/>
        </p:nvSpPr>
        <p:spPr>
          <a:xfrm>
            <a:off x="360000" y="779894"/>
            <a:ext cx="2952000" cy="1015663"/>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・府内</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8</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漁業権河川の</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うち、ダム建設工事が進められている安威川及び</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流域に砕石場</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がある余</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野川について、</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水産動植物（アユ・マス類）の増殖に適する環境か否かを判断するため、</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経年的な環境</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変化を</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調査</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している</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23" name="テキスト ボックス 22"/>
          <p:cNvSpPr txBox="1"/>
          <p:nvPr/>
        </p:nvSpPr>
        <p:spPr>
          <a:xfrm>
            <a:off x="3429000" y="779894"/>
            <a:ext cx="3096344" cy="3847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■漁業権河川の</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調査</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（令和２年度</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24" name="表 23"/>
          <p:cNvGraphicFramePr>
            <a:graphicFrameLocks noGrp="1"/>
          </p:cNvGraphicFramePr>
          <p:nvPr>
            <p:extLst>
              <p:ext uri="{D42A27DB-BD31-4B8C-83A1-F6EECF244321}">
                <p14:modId xmlns:p14="http://schemas.microsoft.com/office/powerpoint/2010/main" val="2982920973"/>
              </p:ext>
            </p:extLst>
          </p:nvPr>
        </p:nvGraphicFramePr>
        <p:xfrm>
          <a:off x="3573016" y="1170721"/>
          <a:ext cx="3096344" cy="611193"/>
        </p:xfrm>
        <a:graphic>
          <a:graphicData uri="http://schemas.openxmlformats.org/drawingml/2006/table">
            <a:tbl>
              <a:tblPr firstRow="1" bandRow="1">
                <a:tableStyleId>{3B4B98B0-60AC-42C2-AFA5-B58CD77FA1E5}</a:tableStyleId>
              </a:tblPr>
              <a:tblGrid>
                <a:gridCol w="360040">
                  <a:extLst>
                    <a:ext uri="{9D8B030D-6E8A-4147-A177-3AD203B41FA5}">
                      <a16:colId xmlns:a16="http://schemas.microsoft.com/office/drawing/2014/main" val="20000"/>
                    </a:ext>
                  </a:extLst>
                </a:gridCol>
                <a:gridCol w="720080">
                  <a:extLst>
                    <a:ext uri="{9D8B030D-6E8A-4147-A177-3AD203B41FA5}">
                      <a16:colId xmlns:a16="http://schemas.microsoft.com/office/drawing/2014/main" val="20001"/>
                    </a:ext>
                  </a:extLst>
                </a:gridCol>
                <a:gridCol w="2016224">
                  <a:extLst>
                    <a:ext uri="{9D8B030D-6E8A-4147-A177-3AD203B41FA5}">
                      <a16:colId xmlns:a16="http://schemas.microsoft.com/office/drawing/2014/main" val="20002"/>
                    </a:ext>
                  </a:extLst>
                </a:gridCol>
              </a:tblGrid>
              <a:tr h="231161">
                <a:tc>
                  <a:txBody>
                    <a:bodyPr/>
                    <a:lstStyle/>
                    <a:p>
                      <a:pPr algn="ctr"/>
                      <a:r>
                        <a:rPr kumimoji="1" lang="ja-JP" altLang="en-US" sz="900" b="0" dirty="0" smtClean="0">
                          <a:solidFill>
                            <a:schemeClr val="tx1"/>
                          </a:solidFill>
                        </a:rPr>
                        <a:t>年度</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調査河川</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調査項目</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380032">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安威川、余野川</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l"/>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河川環境、魚類、付着藻類、底生生物、アユ・マス類の生息状況</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pSp>
        <p:nvGrpSpPr>
          <p:cNvPr id="61" name="グループ化 60"/>
          <p:cNvGrpSpPr/>
          <p:nvPr/>
        </p:nvGrpSpPr>
        <p:grpSpPr>
          <a:xfrm>
            <a:off x="3882725" y="1958310"/>
            <a:ext cx="2476926" cy="1847291"/>
            <a:chOff x="836712" y="2216696"/>
            <a:chExt cx="2476926" cy="1847291"/>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6712" y="2216696"/>
              <a:ext cx="2371044" cy="1847291"/>
            </a:xfrm>
            <a:prstGeom prst="rect">
              <a:avLst/>
            </a:prstGeom>
          </p:spPr>
        </p:pic>
        <p:sp>
          <p:nvSpPr>
            <p:cNvPr id="3" name="楕円 2"/>
            <p:cNvSpPr/>
            <p:nvPr/>
          </p:nvSpPr>
          <p:spPr>
            <a:xfrm>
              <a:off x="1340768" y="267020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楕円 24"/>
            <p:cNvSpPr/>
            <p:nvPr/>
          </p:nvSpPr>
          <p:spPr>
            <a:xfrm>
              <a:off x="1480189" y="3369559"/>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楕円 25"/>
            <p:cNvSpPr/>
            <p:nvPr/>
          </p:nvSpPr>
          <p:spPr>
            <a:xfrm>
              <a:off x="2044045" y="329353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楕円 26"/>
            <p:cNvSpPr/>
            <p:nvPr/>
          </p:nvSpPr>
          <p:spPr>
            <a:xfrm>
              <a:off x="2564904" y="321933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p:cNvSpPr/>
            <p:nvPr/>
          </p:nvSpPr>
          <p:spPr>
            <a:xfrm>
              <a:off x="2370132" y="3371421"/>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p:cNvSpPr/>
            <p:nvPr/>
          </p:nvSpPr>
          <p:spPr>
            <a:xfrm>
              <a:off x="1674750" y="3062412"/>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386487" y="2253663"/>
              <a:ext cx="76944" cy="256480"/>
            </a:xfrm>
            <a:prstGeom prst="rect">
              <a:avLst/>
            </a:prstGeom>
            <a:noFill/>
          </p:spPr>
          <p:txBody>
            <a:bodyPr vert="eaVert" wrap="none" lIns="0" tIns="0" rIns="0" bIns="0" rtlCol="0" anchor="ctr" anchorCtr="0">
              <a:spAutoFit/>
            </a:bodyPr>
            <a:lstStyle/>
            <a:p>
              <a:r>
                <a:rPr kumimoji="1" lang="ja-JP" altLang="en-US" sz="500" dirty="0" smtClean="0"/>
                <a:t>大路次川</a:t>
              </a:r>
              <a:endParaRPr kumimoji="1" lang="ja-JP" altLang="en-US" sz="500" dirty="0"/>
            </a:p>
          </p:txBody>
        </p:sp>
        <p:sp>
          <p:nvSpPr>
            <p:cNvPr id="32" name="テキスト ボックス 31"/>
            <p:cNvSpPr txBox="1"/>
            <p:nvPr/>
          </p:nvSpPr>
          <p:spPr>
            <a:xfrm rot="20233961">
              <a:off x="1093549" y="2686627"/>
              <a:ext cx="69949" cy="192360"/>
            </a:xfrm>
            <a:prstGeom prst="rect">
              <a:avLst/>
            </a:prstGeom>
            <a:noFill/>
          </p:spPr>
          <p:txBody>
            <a:bodyPr vert="eaVert" wrap="none" lIns="0" tIns="0" rIns="0" bIns="0" rtlCol="0" anchor="ctr" anchorCtr="0">
              <a:spAutoFit/>
            </a:bodyPr>
            <a:lstStyle/>
            <a:p>
              <a:r>
                <a:rPr kumimoji="1" lang="ja-JP" altLang="en-US" sz="500" dirty="0" smtClean="0"/>
                <a:t>山辺川</a:t>
              </a:r>
              <a:endParaRPr kumimoji="1" lang="ja-JP" altLang="en-US" sz="500" dirty="0"/>
            </a:p>
          </p:txBody>
        </p:sp>
        <p:sp>
          <p:nvSpPr>
            <p:cNvPr id="34" name="テキスト ボックス 33"/>
            <p:cNvSpPr txBox="1"/>
            <p:nvPr/>
          </p:nvSpPr>
          <p:spPr>
            <a:xfrm rot="20536754">
              <a:off x="1805457" y="3011951"/>
              <a:ext cx="76944" cy="192360"/>
            </a:xfrm>
            <a:prstGeom prst="rect">
              <a:avLst/>
            </a:prstGeom>
            <a:noFill/>
          </p:spPr>
          <p:txBody>
            <a:bodyPr vert="eaVert" wrap="none" lIns="0" tIns="0" rIns="0" bIns="0" rtlCol="0" anchor="ctr" anchorCtr="0">
              <a:spAutoFit/>
            </a:bodyPr>
            <a:lstStyle/>
            <a:p>
              <a:r>
                <a:rPr kumimoji="1" lang="ja-JP" altLang="en-US" sz="500" dirty="0" smtClean="0"/>
                <a:t>余野川</a:t>
              </a:r>
              <a:endParaRPr kumimoji="1" lang="ja-JP" altLang="en-US" sz="500" dirty="0"/>
            </a:p>
          </p:txBody>
        </p:sp>
        <p:sp>
          <p:nvSpPr>
            <p:cNvPr id="35" name="テキスト ボックス 34"/>
            <p:cNvSpPr txBox="1"/>
            <p:nvPr/>
          </p:nvSpPr>
          <p:spPr>
            <a:xfrm rot="20735524">
              <a:off x="2217018" y="3520655"/>
              <a:ext cx="76944" cy="192360"/>
            </a:xfrm>
            <a:prstGeom prst="rect">
              <a:avLst/>
            </a:prstGeom>
            <a:noFill/>
          </p:spPr>
          <p:txBody>
            <a:bodyPr vert="eaVert" wrap="none" lIns="0" tIns="0" rIns="0" bIns="0" rtlCol="0" anchor="ctr" anchorCtr="0">
              <a:spAutoFit/>
            </a:bodyPr>
            <a:lstStyle/>
            <a:p>
              <a:r>
                <a:rPr kumimoji="1" lang="ja-JP" altLang="en-US" sz="500" dirty="0" smtClean="0"/>
                <a:t>安威川</a:t>
              </a:r>
              <a:endParaRPr kumimoji="1" lang="ja-JP" altLang="en-US" sz="500" dirty="0"/>
            </a:p>
          </p:txBody>
        </p:sp>
        <p:sp>
          <p:nvSpPr>
            <p:cNvPr id="36" name="テキスト ボックス 35"/>
            <p:cNvSpPr txBox="1"/>
            <p:nvPr/>
          </p:nvSpPr>
          <p:spPr>
            <a:xfrm rot="19447228">
              <a:off x="2353245" y="3443551"/>
              <a:ext cx="76944" cy="128240"/>
            </a:xfrm>
            <a:prstGeom prst="rect">
              <a:avLst/>
            </a:prstGeom>
            <a:noFill/>
          </p:spPr>
          <p:txBody>
            <a:bodyPr vert="eaVert" wrap="none" lIns="0" tIns="0" rIns="0" bIns="0" rtlCol="0" anchor="ctr" anchorCtr="0">
              <a:spAutoFit/>
            </a:bodyPr>
            <a:lstStyle/>
            <a:p>
              <a:r>
                <a:rPr kumimoji="1" lang="ja-JP" altLang="en-US" sz="500" dirty="0" smtClean="0"/>
                <a:t>芥川</a:t>
              </a:r>
              <a:endParaRPr kumimoji="1" lang="ja-JP" altLang="en-US" sz="500" dirty="0"/>
            </a:p>
          </p:txBody>
        </p:sp>
        <p:sp>
          <p:nvSpPr>
            <p:cNvPr id="38" name="テキスト ボックス 37"/>
            <p:cNvSpPr txBox="1"/>
            <p:nvPr/>
          </p:nvSpPr>
          <p:spPr>
            <a:xfrm>
              <a:off x="1208661" y="2381903"/>
              <a:ext cx="76944" cy="192360"/>
            </a:xfrm>
            <a:prstGeom prst="rect">
              <a:avLst/>
            </a:prstGeom>
            <a:noFill/>
          </p:spPr>
          <p:txBody>
            <a:bodyPr vert="eaVert" wrap="none" lIns="0" tIns="0" rIns="0" bIns="0" rtlCol="0" anchor="ctr" anchorCtr="0">
              <a:spAutoFit/>
            </a:bodyPr>
            <a:lstStyle/>
            <a:p>
              <a:r>
                <a:rPr lang="ja-JP" altLang="en-US" sz="500" dirty="0"/>
                <a:t>岩谷</a:t>
              </a:r>
              <a:r>
                <a:rPr kumimoji="1" lang="ja-JP" altLang="en-US" sz="500" dirty="0" smtClean="0"/>
                <a:t>川</a:t>
              </a:r>
              <a:endParaRPr kumimoji="1" lang="ja-JP" altLang="en-US" sz="500" dirty="0"/>
            </a:p>
          </p:txBody>
        </p:sp>
        <p:sp>
          <p:nvSpPr>
            <p:cNvPr id="39" name="テキスト ボックス 38"/>
            <p:cNvSpPr txBox="1"/>
            <p:nvPr/>
          </p:nvSpPr>
          <p:spPr>
            <a:xfrm>
              <a:off x="1584951" y="2410449"/>
              <a:ext cx="577081" cy="153888"/>
            </a:xfrm>
            <a:prstGeom prst="rect">
              <a:avLst/>
            </a:prstGeom>
            <a:noFill/>
          </p:spPr>
          <p:txBody>
            <a:bodyPr vert="horz" wrap="none" lIns="0" tIns="0" rIns="0" bIns="0" rtlCol="0" anchor="ctr" anchorCtr="0">
              <a:spAutoFit/>
            </a:bodyPr>
            <a:lstStyle/>
            <a:p>
              <a:r>
                <a:rPr kumimoji="1" lang="ja-JP" altLang="en-US" sz="500" b="1" dirty="0" smtClean="0"/>
                <a:t>能勢町漁業協同組合</a:t>
              </a:r>
              <a:endParaRPr kumimoji="1" lang="en-US" altLang="ja-JP" sz="500" b="1" dirty="0" smtClean="0"/>
            </a:p>
            <a:p>
              <a:r>
                <a:rPr lang="ja-JP" altLang="en-US" sz="500" b="1" dirty="0" smtClean="0">
                  <a:solidFill>
                    <a:srgbClr val="FF3300"/>
                  </a:solidFill>
                </a:rPr>
                <a:t>（能勢町）</a:t>
              </a:r>
              <a:endParaRPr kumimoji="1" lang="ja-JP" altLang="en-US" sz="500" b="1" dirty="0">
                <a:solidFill>
                  <a:srgbClr val="FF3300"/>
                </a:solidFill>
              </a:endParaRPr>
            </a:p>
          </p:txBody>
        </p:sp>
        <p:sp>
          <p:nvSpPr>
            <p:cNvPr id="41" name="テキスト ボックス 40"/>
            <p:cNvSpPr txBox="1"/>
            <p:nvPr/>
          </p:nvSpPr>
          <p:spPr>
            <a:xfrm>
              <a:off x="1781983" y="2680153"/>
              <a:ext cx="384721" cy="230832"/>
            </a:xfrm>
            <a:prstGeom prst="rect">
              <a:avLst/>
            </a:prstGeom>
            <a:noFill/>
          </p:spPr>
          <p:txBody>
            <a:bodyPr vert="horz" wrap="none" lIns="0" tIns="0" rIns="0" bIns="0" rtlCol="0" anchor="ctr" anchorCtr="0">
              <a:spAutoFit/>
            </a:bodyPr>
            <a:lstStyle/>
            <a:p>
              <a:r>
                <a:rPr lang="ja-JP" altLang="en-US" sz="500" b="1" dirty="0" smtClean="0"/>
                <a:t>東能勢</a:t>
              </a:r>
              <a:endParaRPr lang="en-US" altLang="ja-JP" sz="500" b="1" dirty="0" smtClean="0"/>
            </a:p>
            <a:p>
              <a:r>
                <a:rPr kumimoji="1" lang="ja-JP" altLang="en-US" sz="500" b="1" dirty="0" smtClean="0"/>
                <a:t>漁業協同組合</a:t>
              </a:r>
              <a:endParaRPr kumimoji="1" lang="en-US" altLang="ja-JP" sz="500" b="1" dirty="0" smtClean="0"/>
            </a:p>
            <a:p>
              <a:r>
                <a:rPr lang="ja-JP" altLang="en-US" sz="500" b="1" dirty="0" smtClean="0">
                  <a:solidFill>
                    <a:srgbClr val="FF3300"/>
                  </a:solidFill>
                </a:rPr>
                <a:t>（能勢町）</a:t>
              </a:r>
              <a:endParaRPr kumimoji="1" lang="ja-JP" altLang="en-US" sz="500" b="1" dirty="0">
                <a:solidFill>
                  <a:srgbClr val="FF3300"/>
                </a:solidFill>
              </a:endParaRPr>
            </a:p>
          </p:txBody>
        </p:sp>
        <p:sp>
          <p:nvSpPr>
            <p:cNvPr id="42" name="テキスト ボックス 41"/>
            <p:cNvSpPr txBox="1"/>
            <p:nvPr/>
          </p:nvSpPr>
          <p:spPr>
            <a:xfrm>
              <a:off x="852618" y="3450177"/>
              <a:ext cx="384721" cy="230832"/>
            </a:xfrm>
            <a:prstGeom prst="rect">
              <a:avLst/>
            </a:prstGeom>
            <a:noFill/>
          </p:spPr>
          <p:txBody>
            <a:bodyPr vert="horz" wrap="none" lIns="0" tIns="0" rIns="0" bIns="0" rtlCol="0" anchor="ctr" anchorCtr="0">
              <a:spAutoFit/>
            </a:bodyPr>
            <a:lstStyle/>
            <a:p>
              <a:r>
                <a:rPr kumimoji="1" lang="ja-JP" altLang="en-US" sz="500" b="1" dirty="0" smtClean="0"/>
                <a:t>止々呂美</a:t>
              </a:r>
              <a:endParaRPr kumimoji="1" lang="en-US" altLang="ja-JP" sz="500" b="1" dirty="0" smtClean="0"/>
            </a:p>
            <a:p>
              <a:r>
                <a:rPr kumimoji="1" lang="ja-JP" altLang="en-US" sz="500" b="1" dirty="0" smtClean="0"/>
                <a:t>漁業協同組合</a:t>
              </a:r>
              <a:endParaRPr kumimoji="1" lang="en-US" altLang="ja-JP" sz="500" b="1" dirty="0" smtClean="0"/>
            </a:p>
            <a:p>
              <a:r>
                <a:rPr lang="ja-JP" altLang="en-US" sz="500" b="1" dirty="0" smtClean="0">
                  <a:solidFill>
                    <a:srgbClr val="FF3300"/>
                  </a:solidFill>
                </a:rPr>
                <a:t>（箕面市）</a:t>
              </a:r>
              <a:endParaRPr kumimoji="1" lang="ja-JP" altLang="en-US" sz="500" b="1" dirty="0">
                <a:solidFill>
                  <a:srgbClr val="FF3300"/>
                </a:solidFill>
              </a:endParaRPr>
            </a:p>
          </p:txBody>
        </p:sp>
        <p:sp>
          <p:nvSpPr>
            <p:cNvPr id="44" name="テキスト ボックス 43"/>
            <p:cNvSpPr txBox="1"/>
            <p:nvPr/>
          </p:nvSpPr>
          <p:spPr>
            <a:xfrm>
              <a:off x="1624896" y="3501419"/>
              <a:ext cx="392736" cy="230832"/>
            </a:xfrm>
            <a:prstGeom prst="rect">
              <a:avLst/>
            </a:prstGeom>
            <a:noFill/>
          </p:spPr>
          <p:txBody>
            <a:bodyPr vert="horz" wrap="none" lIns="0" tIns="0" rIns="0" bIns="0" rtlCol="0" anchor="ctr" anchorCtr="0">
              <a:spAutoFit/>
            </a:bodyPr>
            <a:lstStyle/>
            <a:p>
              <a:r>
                <a:rPr kumimoji="1" lang="ja-JP" altLang="en-US" sz="500" b="1" dirty="0" smtClean="0"/>
                <a:t>安威川上流</a:t>
              </a:r>
              <a:endParaRPr kumimoji="1" lang="en-US" altLang="ja-JP" sz="500" b="1" dirty="0" smtClean="0"/>
            </a:p>
            <a:p>
              <a:r>
                <a:rPr kumimoji="1" lang="ja-JP" altLang="en-US" sz="500" b="1" dirty="0" smtClean="0"/>
                <a:t>漁業協同組合</a:t>
              </a:r>
              <a:endParaRPr kumimoji="1" lang="en-US" altLang="ja-JP" sz="500" b="1" dirty="0" smtClean="0"/>
            </a:p>
            <a:p>
              <a:r>
                <a:rPr lang="ja-JP" altLang="en-US" sz="500" b="1" dirty="0" smtClean="0">
                  <a:solidFill>
                    <a:srgbClr val="FF3300"/>
                  </a:solidFill>
                </a:rPr>
                <a:t>（茨木市）</a:t>
              </a:r>
              <a:endParaRPr kumimoji="1" lang="ja-JP" altLang="en-US" sz="500" b="1" dirty="0">
                <a:solidFill>
                  <a:srgbClr val="FF3300"/>
                </a:solidFill>
              </a:endParaRPr>
            </a:p>
          </p:txBody>
        </p:sp>
        <p:sp>
          <p:nvSpPr>
            <p:cNvPr id="45" name="テキスト ボックス 44"/>
            <p:cNvSpPr txBox="1"/>
            <p:nvPr/>
          </p:nvSpPr>
          <p:spPr>
            <a:xfrm>
              <a:off x="2920902" y="3311671"/>
              <a:ext cx="392736" cy="230832"/>
            </a:xfrm>
            <a:prstGeom prst="rect">
              <a:avLst/>
            </a:prstGeom>
            <a:noFill/>
          </p:spPr>
          <p:txBody>
            <a:bodyPr vert="horz" wrap="none" lIns="0" tIns="0" rIns="0" bIns="0" rtlCol="0" anchor="ctr" anchorCtr="0">
              <a:spAutoFit/>
            </a:bodyPr>
            <a:lstStyle/>
            <a:p>
              <a:r>
                <a:rPr kumimoji="1" lang="ja-JP" altLang="en-US" sz="500" b="1" dirty="0" smtClean="0"/>
                <a:t>芥川</a:t>
              </a:r>
              <a:endParaRPr kumimoji="1" lang="en-US" altLang="ja-JP" sz="500" b="1" dirty="0" smtClean="0"/>
            </a:p>
            <a:p>
              <a:r>
                <a:rPr kumimoji="1" lang="ja-JP" altLang="en-US" sz="500" b="1" dirty="0" smtClean="0"/>
                <a:t>漁業協同組合</a:t>
              </a:r>
              <a:endParaRPr kumimoji="1" lang="en-US" altLang="ja-JP" sz="500" b="1" dirty="0" smtClean="0"/>
            </a:p>
            <a:p>
              <a:r>
                <a:rPr lang="ja-JP" altLang="en-US" sz="500" b="1" dirty="0" smtClean="0">
                  <a:solidFill>
                    <a:srgbClr val="FF3300"/>
                  </a:solidFill>
                </a:rPr>
                <a:t>（高槻市）</a:t>
              </a:r>
              <a:endParaRPr kumimoji="1" lang="ja-JP" altLang="en-US" sz="500" b="1" dirty="0">
                <a:solidFill>
                  <a:srgbClr val="FF3300"/>
                </a:solidFill>
              </a:endParaRPr>
            </a:p>
          </p:txBody>
        </p:sp>
        <p:sp>
          <p:nvSpPr>
            <p:cNvPr id="46" name="テキスト ボックス 45"/>
            <p:cNvSpPr txBox="1"/>
            <p:nvPr/>
          </p:nvSpPr>
          <p:spPr>
            <a:xfrm>
              <a:off x="2755872" y="2979342"/>
              <a:ext cx="384721" cy="230832"/>
            </a:xfrm>
            <a:prstGeom prst="rect">
              <a:avLst/>
            </a:prstGeom>
            <a:noFill/>
          </p:spPr>
          <p:txBody>
            <a:bodyPr vert="horz" wrap="none" lIns="0" tIns="0" rIns="0" bIns="0" rtlCol="0" anchor="ctr" anchorCtr="0">
              <a:spAutoFit/>
            </a:bodyPr>
            <a:lstStyle/>
            <a:p>
              <a:r>
                <a:rPr kumimoji="1" lang="ja-JP" altLang="en-US" sz="500" b="1" dirty="0" smtClean="0"/>
                <a:t>尺代</a:t>
              </a:r>
              <a:endParaRPr kumimoji="1" lang="en-US" altLang="ja-JP" sz="500" b="1" dirty="0" smtClean="0"/>
            </a:p>
            <a:p>
              <a:r>
                <a:rPr kumimoji="1" lang="ja-JP" altLang="en-US" sz="500" b="1" dirty="0" smtClean="0"/>
                <a:t>漁業協同組合</a:t>
              </a:r>
              <a:endParaRPr kumimoji="1" lang="en-US" altLang="ja-JP" sz="500" b="1" dirty="0" smtClean="0"/>
            </a:p>
            <a:p>
              <a:r>
                <a:rPr lang="ja-JP" altLang="en-US" sz="500" b="1" dirty="0" smtClean="0">
                  <a:solidFill>
                    <a:srgbClr val="FF3300"/>
                  </a:solidFill>
                </a:rPr>
                <a:t>（島本町）</a:t>
              </a:r>
              <a:endParaRPr kumimoji="1" lang="ja-JP" altLang="en-US" sz="500" b="1" dirty="0">
                <a:solidFill>
                  <a:srgbClr val="FF3300"/>
                </a:solidFill>
              </a:endParaRPr>
            </a:p>
          </p:txBody>
        </p:sp>
        <p:sp>
          <p:nvSpPr>
            <p:cNvPr id="47" name="テキスト ボックス 46"/>
            <p:cNvSpPr txBox="1"/>
            <p:nvPr/>
          </p:nvSpPr>
          <p:spPr>
            <a:xfrm rot="19068965">
              <a:off x="2457072" y="3046799"/>
              <a:ext cx="256480" cy="76944"/>
            </a:xfrm>
            <a:prstGeom prst="rect">
              <a:avLst/>
            </a:prstGeom>
            <a:noFill/>
          </p:spPr>
          <p:txBody>
            <a:bodyPr vert="horz" wrap="none" lIns="0" tIns="0" rIns="0" bIns="0" rtlCol="0" anchor="ctr" anchorCtr="0">
              <a:spAutoFit/>
            </a:bodyPr>
            <a:lstStyle/>
            <a:p>
              <a:r>
                <a:rPr kumimoji="1" lang="ja-JP" altLang="en-US" sz="500" dirty="0" smtClean="0"/>
                <a:t>水無瀬川</a:t>
              </a:r>
              <a:endParaRPr kumimoji="1" lang="ja-JP" altLang="en-US" sz="500" b="1" dirty="0">
                <a:solidFill>
                  <a:srgbClr val="FF3300"/>
                </a:solidFill>
              </a:endParaRPr>
            </a:p>
          </p:txBody>
        </p:sp>
        <p:sp>
          <p:nvSpPr>
            <p:cNvPr id="48" name="テキスト ボックス 47"/>
            <p:cNvSpPr txBox="1"/>
            <p:nvPr/>
          </p:nvSpPr>
          <p:spPr>
            <a:xfrm rot="2553170">
              <a:off x="1905143" y="3063789"/>
              <a:ext cx="256480" cy="76944"/>
            </a:xfrm>
            <a:prstGeom prst="rect">
              <a:avLst/>
            </a:prstGeom>
            <a:noFill/>
          </p:spPr>
          <p:txBody>
            <a:bodyPr vert="horz" wrap="none" lIns="0" tIns="0" rIns="0" bIns="0" rtlCol="0" anchor="ctr" anchorCtr="0">
              <a:spAutoFit/>
            </a:bodyPr>
            <a:lstStyle/>
            <a:p>
              <a:r>
                <a:rPr kumimoji="1" lang="ja-JP" altLang="en-US" sz="500" dirty="0" smtClean="0"/>
                <a:t>下音羽川</a:t>
              </a:r>
              <a:endParaRPr kumimoji="1" lang="ja-JP" altLang="en-US" sz="500" b="1" dirty="0">
                <a:solidFill>
                  <a:srgbClr val="FF3300"/>
                </a:solidFill>
              </a:endParaRPr>
            </a:p>
          </p:txBody>
        </p:sp>
        <p:cxnSp>
          <p:nvCxnSpPr>
            <p:cNvPr id="7" name="直線コネクタ 6"/>
            <p:cNvCxnSpPr>
              <a:stCxn id="3" idx="7"/>
            </p:cNvCxnSpPr>
            <p:nvPr/>
          </p:nvCxnSpPr>
          <p:spPr>
            <a:xfrm flipV="1">
              <a:off x="1379792" y="2495831"/>
              <a:ext cx="195886" cy="181071"/>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p:cNvCxnSpPr/>
            <p:nvPr/>
          </p:nvCxnSpPr>
          <p:spPr>
            <a:xfrm>
              <a:off x="2391278" y="3395994"/>
              <a:ext cx="506459" cy="1928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p:cNvCxnSpPr/>
            <p:nvPr/>
          </p:nvCxnSpPr>
          <p:spPr>
            <a:xfrm flipV="1">
              <a:off x="1197994" y="3394351"/>
              <a:ext cx="288890" cy="105524"/>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p:cNvCxnSpPr/>
            <p:nvPr/>
          </p:nvCxnSpPr>
          <p:spPr>
            <a:xfrm flipV="1">
              <a:off x="2587164" y="3102261"/>
              <a:ext cx="143987" cy="139290"/>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flipV="1">
              <a:off x="1863703" y="3321545"/>
              <a:ext cx="195886" cy="161743"/>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flipV="1">
              <a:off x="1697610" y="2906214"/>
              <a:ext cx="91294" cy="173989"/>
            </a:xfrm>
            <a:prstGeom prst="line">
              <a:avLst/>
            </a:prstGeom>
            <a:ln w="31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42072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テキスト ボックス 41"/>
          <p:cNvSpPr txBox="1"/>
          <p:nvPr/>
        </p:nvSpPr>
        <p:spPr>
          <a:xfrm>
            <a:off x="584304" y="2156563"/>
            <a:ext cx="2628000" cy="3908762"/>
          </a:xfrm>
          <a:prstGeom prst="rect">
            <a:avLst/>
          </a:prstGeom>
          <a:noFill/>
          <a:ln w="3175">
            <a:solidFill>
              <a:schemeClr val="tx1"/>
            </a:solidFill>
          </a:ln>
        </p:spPr>
        <p:txBody>
          <a:bodyPr wrap="square" rIns="36000" rtlCol="0">
            <a:spAutoFit/>
          </a:bodyPr>
          <a:lstStyle/>
          <a:p>
            <a:pPr algn="ctr">
              <a:spcAft>
                <a:spcPts val="600"/>
              </a:spcAft>
            </a:pPr>
            <a:r>
              <a:rPr kumimoji="1" lang="ja-JP" altLang="en-US" sz="900" b="1" dirty="0" smtClean="0"/>
              <a:t>第</a:t>
            </a:r>
            <a:r>
              <a:rPr kumimoji="1" lang="en-US" altLang="ja-JP" sz="900" b="1" dirty="0" smtClean="0"/>
              <a:t>7</a:t>
            </a:r>
            <a:r>
              <a:rPr kumimoji="1" lang="ja-JP" altLang="en-US" sz="900" b="1" dirty="0" smtClean="0"/>
              <a:t>次大阪府栽培漁業基本計画（概要）</a:t>
            </a:r>
            <a:endParaRPr kumimoji="1" lang="en-US" altLang="ja-JP" sz="900" b="1" dirty="0" smtClean="0"/>
          </a:p>
          <a:p>
            <a:r>
              <a:rPr lang="en-US" altLang="ja-JP" sz="900" dirty="0" smtClean="0"/>
              <a:t>《</a:t>
            </a:r>
            <a:r>
              <a:rPr lang="ja-JP" altLang="en-US" sz="900" dirty="0" smtClean="0"/>
              <a:t>計画期間</a:t>
            </a:r>
            <a:r>
              <a:rPr lang="en-US" altLang="ja-JP" sz="900" dirty="0" smtClean="0"/>
              <a:t>》</a:t>
            </a:r>
            <a:r>
              <a:rPr lang="ja-JP" altLang="en-US" sz="900" dirty="0" smtClean="0"/>
              <a:t>　平成</a:t>
            </a:r>
            <a:r>
              <a:rPr lang="en-US" altLang="ja-JP" sz="900" dirty="0" smtClean="0"/>
              <a:t>27</a:t>
            </a:r>
            <a:r>
              <a:rPr lang="ja-JP" altLang="en-US" sz="900" dirty="0" smtClean="0"/>
              <a:t>年度～令和</a:t>
            </a:r>
            <a:r>
              <a:rPr lang="en-US" altLang="ja-JP" sz="900" dirty="0" smtClean="0"/>
              <a:t>3</a:t>
            </a:r>
            <a:r>
              <a:rPr lang="ja-JP" altLang="en-US" sz="900" dirty="0" smtClean="0"/>
              <a:t>年度（</a:t>
            </a:r>
            <a:r>
              <a:rPr lang="en-US" altLang="ja-JP" sz="900" dirty="0" smtClean="0"/>
              <a:t>7</a:t>
            </a:r>
            <a:r>
              <a:rPr lang="ja-JP" altLang="en-US" sz="900" dirty="0" smtClean="0"/>
              <a:t>年間）</a:t>
            </a:r>
            <a:endParaRPr lang="en-US" altLang="ja-JP" sz="900" dirty="0" smtClean="0"/>
          </a:p>
          <a:p>
            <a:r>
              <a:rPr lang="en-US" altLang="ja-JP" sz="900" dirty="0"/>
              <a:t>《</a:t>
            </a:r>
            <a:r>
              <a:rPr lang="ja-JP" altLang="en-US" sz="900" dirty="0" smtClean="0"/>
              <a:t>生産・放流魚種と令和</a:t>
            </a:r>
            <a:r>
              <a:rPr lang="en-US" altLang="ja-JP" sz="900" dirty="0" smtClean="0"/>
              <a:t>3</a:t>
            </a:r>
            <a:r>
              <a:rPr lang="ja-JP" altLang="en-US" sz="900" dirty="0" smtClean="0"/>
              <a:t>年度の目標</a:t>
            </a:r>
            <a:r>
              <a:rPr lang="en-US" altLang="ja-JP" sz="900" dirty="0" smtClean="0"/>
              <a:t>》</a:t>
            </a:r>
          </a:p>
          <a:p>
            <a:endParaRPr kumimoji="1" lang="en-US" altLang="ja-JP" sz="900" dirty="0"/>
          </a:p>
          <a:p>
            <a:endParaRPr lang="en-US" altLang="ja-JP" sz="900" dirty="0" smtClean="0"/>
          </a:p>
          <a:p>
            <a:endParaRPr kumimoji="1" lang="en-US" altLang="ja-JP" sz="900" dirty="0"/>
          </a:p>
          <a:p>
            <a:endParaRPr lang="en-US" altLang="ja-JP" sz="900" dirty="0" smtClean="0"/>
          </a:p>
          <a:p>
            <a:endParaRPr kumimoji="1" lang="en-US" altLang="ja-JP" sz="900" dirty="0"/>
          </a:p>
          <a:p>
            <a:endParaRPr lang="en-US" altLang="ja-JP" sz="900" dirty="0" smtClean="0"/>
          </a:p>
          <a:p>
            <a:endParaRPr kumimoji="1" lang="en-US" altLang="ja-JP" sz="900" dirty="0" smtClean="0"/>
          </a:p>
          <a:p>
            <a:endParaRPr lang="en-US" altLang="ja-JP" sz="900" dirty="0"/>
          </a:p>
          <a:p>
            <a:endParaRPr kumimoji="1" lang="en-US" altLang="ja-JP" sz="900" dirty="0" smtClean="0"/>
          </a:p>
          <a:p>
            <a:endParaRPr lang="en-US" altLang="ja-JP" sz="900" dirty="0"/>
          </a:p>
          <a:p>
            <a:endParaRPr kumimoji="1" lang="en-US" altLang="ja-JP" sz="900" dirty="0" smtClean="0"/>
          </a:p>
          <a:p>
            <a:endParaRPr lang="en-US" altLang="ja-JP" sz="900" dirty="0"/>
          </a:p>
          <a:p>
            <a:endParaRPr kumimoji="1" lang="en-US" altLang="ja-JP" sz="900" dirty="0" smtClean="0"/>
          </a:p>
          <a:p>
            <a:endParaRPr lang="en-US" altLang="ja-JP" sz="900" dirty="0"/>
          </a:p>
          <a:p>
            <a:endParaRPr kumimoji="1" lang="en-US" altLang="ja-JP" sz="900" dirty="0" smtClean="0"/>
          </a:p>
          <a:p>
            <a:endParaRPr lang="en-US" altLang="ja-JP" sz="900" dirty="0"/>
          </a:p>
          <a:p>
            <a:endParaRPr kumimoji="1" lang="en-US" altLang="ja-JP" sz="900" dirty="0" smtClean="0"/>
          </a:p>
          <a:p>
            <a:r>
              <a:rPr kumimoji="1" lang="en-US" altLang="ja-JP" sz="900" dirty="0" smtClean="0"/>
              <a:t>《</a:t>
            </a:r>
            <a:r>
              <a:rPr kumimoji="1" lang="ja-JP" altLang="en-US" sz="900" dirty="0" smtClean="0"/>
              <a:t>技術開発魚種</a:t>
            </a:r>
            <a:r>
              <a:rPr kumimoji="1" lang="en-US" altLang="ja-JP" sz="900" dirty="0" smtClean="0"/>
              <a:t>》</a:t>
            </a:r>
          </a:p>
          <a:p>
            <a:r>
              <a:rPr lang="ja-JP" altLang="en-US" sz="900" dirty="0"/>
              <a:t>　</a:t>
            </a:r>
            <a:r>
              <a:rPr lang="ja-JP" altLang="en-US" sz="900" dirty="0" smtClean="0"/>
              <a:t>　トラフグ</a:t>
            </a:r>
            <a:endParaRPr lang="en-US" altLang="ja-JP" sz="900" dirty="0" smtClean="0"/>
          </a:p>
          <a:p>
            <a:endParaRPr lang="en-US" altLang="ja-JP" sz="900" dirty="0"/>
          </a:p>
          <a:p>
            <a:endParaRPr lang="en-US" altLang="ja-JP" sz="900" dirty="0" smtClean="0"/>
          </a:p>
          <a:p>
            <a:endParaRPr lang="en-US" altLang="ja-JP" sz="900" dirty="0"/>
          </a:p>
          <a:p>
            <a:endParaRPr lang="en-US" altLang="ja-JP" sz="900" dirty="0" smtClean="0"/>
          </a:p>
        </p:txBody>
      </p:sp>
      <p:sp>
        <p:nvSpPr>
          <p:cNvPr id="55" name="テキスト ボックス 2"/>
          <p:cNvSpPr txBox="1">
            <a:spLocks noChangeArrowheads="1"/>
          </p:cNvSpPr>
          <p:nvPr/>
        </p:nvSpPr>
        <p:spPr bwMode="auto">
          <a:xfrm>
            <a:off x="360000" y="828481"/>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ja-JP" altLang="en-US" sz="9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８</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58" name="テキスト ボックス 57"/>
          <p:cNvSpPr txBox="1"/>
          <p:nvPr/>
        </p:nvSpPr>
        <p:spPr>
          <a:xfrm>
            <a:off x="0" y="9629001"/>
            <a:ext cx="6858000" cy="276999"/>
          </a:xfrm>
          <a:prstGeom prst="rect">
            <a:avLst/>
          </a:prstGeom>
          <a:noFill/>
        </p:spPr>
        <p:txBody>
          <a:bodyPr wrap="square" rtlCol="0">
            <a:spAutoFit/>
          </a:bodyPr>
          <a:lstStyle/>
          <a:p>
            <a:pPr algn="ctr"/>
            <a:r>
              <a:rPr kumimoji="1" lang="en-US" altLang="ja-JP" sz="1200" dirty="0" smtClean="0"/>
              <a:t>8</a:t>
            </a:r>
            <a:endParaRPr kumimoji="1" lang="ja-JP" altLang="en-US" sz="1200" dirty="0"/>
          </a:p>
        </p:txBody>
      </p:sp>
      <p:cxnSp>
        <p:nvCxnSpPr>
          <p:cNvPr id="61" name="直線コネクタ 60"/>
          <p:cNvCxnSpPr/>
          <p:nvPr/>
        </p:nvCxnSpPr>
        <p:spPr>
          <a:xfrm>
            <a:off x="3420000" y="1245056"/>
            <a:ext cx="0" cy="817244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360000" y="1283950"/>
            <a:ext cx="2952000" cy="861774"/>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・栽培漁業については、第</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次大阪府栽培漁業基本計画に基づき、栽培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C</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でヒラメ等</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4</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種の種苗生産及び種苗放流を、水技</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C</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でトラフグの生産・放流の技術開発を行っている。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テキスト ボックス 62"/>
          <p:cNvSpPr txBox="1"/>
          <p:nvPr/>
        </p:nvSpPr>
        <p:spPr>
          <a:xfrm>
            <a:off x="3429000" y="1979148"/>
            <a:ext cx="3240360" cy="3847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■栽培対象魚種の種苗生産・放流実績</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（令和２年度）</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4" name="テキスト ボックス 63"/>
          <p:cNvSpPr txBox="1"/>
          <p:nvPr/>
        </p:nvSpPr>
        <p:spPr>
          <a:xfrm>
            <a:off x="980728" y="898077"/>
            <a:ext cx="4144083" cy="261610"/>
          </a:xfrm>
          <a:prstGeom prst="rect">
            <a:avLst/>
          </a:prstGeom>
          <a:noFill/>
        </p:spPr>
        <p:txBody>
          <a:bodyPr wrap="none" rtlCol="0">
            <a:spAutoFit/>
          </a:bodyPr>
          <a:lstStyle/>
          <a:p>
            <a:r>
              <a:rPr lang="ja-JP" altLang="en-US" sz="1100" b="1" dirty="0" smtClean="0"/>
              <a:t>大阪</a:t>
            </a:r>
            <a:r>
              <a:rPr lang="ja-JP" altLang="en-US" sz="1100" b="1" dirty="0"/>
              <a:t>湾</a:t>
            </a:r>
            <a:r>
              <a:rPr lang="ja-JP" altLang="en-US" sz="1100" b="1" dirty="0" smtClean="0"/>
              <a:t>の水産資源の増大とブランド化を目指した栽培漁業の推進</a:t>
            </a:r>
            <a:endParaRPr lang="ja-JP" altLang="en-US" sz="1100" b="1" dirty="0"/>
          </a:p>
        </p:txBody>
      </p:sp>
      <p:graphicFrame>
        <p:nvGraphicFramePr>
          <p:cNvPr id="65" name="表 64"/>
          <p:cNvGraphicFramePr>
            <a:graphicFrameLocks noGrp="1"/>
          </p:cNvGraphicFramePr>
          <p:nvPr>
            <p:extLst>
              <p:ext uri="{D42A27DB-BD31-4B8C-83A1-F6EECF244321}">
                <p14:modId xmlns:p14="http://schemas.microsoft.com/office/powerpoint/2010/main" val="2804248835"/>
              </p:ext>
            </p:extLst>
          </p:nvPr>
        </p:nvGraphicFramePr>
        <p:xfrm>
          <a:off x="3573016" y="2375756"/>
          <a:ext cx="3078092" cy="1082040"/>
        </p:xfrm>
        <a:graphic>
          <a:graphicData uri="http://schemas.openxmlformats.org/drawingml/2006/table">
            <a:tbl>
              <a:tblPr firstRow="1" bandRow="1">
                <a:tableStyleId>{3B4B98B0-60AC-42C2-AFA5-B58CD77FA1E5}</a:tableStyleId>
              </a:tblPr>
              <a:tblGrid>
                <a:gridCol w="648072">
                  <a:extLst>
                    <a:ext uri="{9D8B030D-6E8A-4147-A177-3AD203B41FA5}">
                      <a16:colId xmlns:a16="http://schemas.microsoft.com/office/drawing/2014/main" val="20000"/>
                    </a:ext>
                  </a:extLst>
                </a:gridCol>
                <a:gridCol w="607505">
                  <a:extLst>
                    <a:ext uri="{9D8B030D-6E8A-4147-A177-3AD203B41FA5}">
                      <a16:colId xmlns:a16="http://schemas.microsoft.com/office/drawing/2014/main" val="20001"/>
                    </a:ext>
                  </a:extLst>
                </a:gridCol>
                <a:gridCol w="607505">
                  <a:extLst>
                    <a:ext uri="{9D8B030D-6E8A-4147-A177-3AD203B41FA5}">
                      <a16:colId xmlns:a16="http://schemas.microsoft.com/office/drawing/2014/main" val="20002"/>
                    </a:ext>
                  </a:extLst>
                </a:gridCol>
                <a:gridCol w="607505">
                  <a:extLst>
                    <a:ext uri="{9D8B030D-6E8A-4147-A177-3AD203B41FA5}">
                      <a16:colId xmlns:a16="http://schemas.microsoft.com/office/drawing/2014/main" val="20003"/>
                    </a:ext>
                  </a:extLst>
                </a:gridCol>
                <a:gridCol w="607505">
                  <a:extLst>
                    <a:ext uri="{9D8B030D-6E8A-4147-A177-3AD203B41FA5}">
                      <a16:colId xmlns:a16="http://schemas.microsoft.com/office/drawing/2014/main" val="20004"/>
                    </a:ext>
                  </a:extLst>
                </a:gridCol>
              </a:tblGrid>
              <a:tr h="137160">
                <a:tc rowSpan="2">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魚種</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B w="12700" cap="flat" cmpd="sng" algn="ctr">
                      <a:solidFill>
                        <a:schemeClr val="accent1"/>
                      </a:solidFill>
                      <a:prstDash val="solid"/>
                      <a:round/>
                      <a:headEnd type="none" w="med" len="med"/>
                      <a:tailEnd type="none" w="med" len="med"/>
                    </a:lnB>
                  </a:tcPr>
                </a:tc>
                <a:tc gridSpan="2">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種苗生産</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R w="6350" cap="flat" cmpd="sng" algn="ctr">
                      <a:solidFill>
                        <a:schemeClr val="tx2"/>
                      </a:solidFill>
                      <a:prstDash val="solid"/>
                      <a:round/>
                      <a:headEnd type="none" w="med" len="med"/>
                      <a:tailEnd type="none" w="med" len="med"/>
                    </a:lnR>
                    <a:lnB w="6350" cap="flat" cmpd="sng" algn="ctr">
                      <a:solidFill>
                        <a:schemeClr val="tx2"/>
                      </a:solidFill>
                      <a:prstDash val="solid"/>
                      <a:round/>
                      <a:headEnd type="none" w="med" len="med"/>
                      <a:tailEnd type="none" w="med" len="med"/>
                    </a:lnB>
                  </a:tcPr>
                </a:tc>
                <a:tc hMerge="1">
                  <a:txBody>
                    <a:bodyPr/>
                    <a:lstStyle/>
                    <a:p>
                      <a:endParaRPr kumimoji="1" lang="ja-JP" altLang="en-US"/>
                    </a:p>
                  </a:txBody>
                  <a:tcPr/>
                </a:tc>
                <a:tc gridSpan="2">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放流</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6350" cap="flat" cmpd="sng" algn="ctr">
                      <a:solidFill>
                        <a:schemeClr val="tx2"/>
                      </a:solidFill>
                      <a:prstDash val="solid"/>
                      <a:round/>
                      <a:headEnd type="none" w="med" len="med"/>
                      <a:tailEnd type="none" w="med" len="med"/>
                    </a:lnL>
                    <a:lnB w="6350" cap="flat" cmpd="sng" algn="ctr">
                      <a:solidFill>
                        <a:schemeClr val="tx2"/>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0"/>
                  </a:ext>
                </a:extLst>
              </a:tr>
              <a:tr h="137160">
                <a:tc vMerge="1">
                  <a:txBody>
                    <a:bodyPr/>
                    <a:lstStyle/>
                    <a:p>
                      <a:endParaRPr kumimoji="1" lang="ja-JP" altLang="en-US"/>
                    </a:p>
                  </a:txBody>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尾数</a:t>
                      </a:r>
                      <a:endPar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（千尾）</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12700" cmpd="sng">
                      <a:noFill/>
                    </a:lnL>
                    <a:lnR w="6350" cap="flat" cmpd="sng" algn="ctr">
                      <a:no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サイズ</a:t>
                      </a:r>
                      <a:endPar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mm</a:t>
                      </a: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尾数</a:t>
                      </a:r>
                      <a:endPar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（千尾）</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6350" cap="flat" cmpd="sng" algn="ctr">
                      <a:solidFill>
                        <a:schemeClr val="tx2"/>
                      </a:solidFill>
                      <a:prstDash val="solid"/>
                      <a:round/>
                      <a:headEnd type="none" w="med" len="med"/>
                      <a:tailEnd type="none" w="med" len="med"/>
                    </a:lnL>
                    <a:lnR>
                      <a:noFill/>
                    </a:lnR>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サイズ</a:t>
                      </a:r>
                      <a:endPar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mm</a:t>
                      </a: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6350" cap="flat" cmpd="sng" algn="ctr">
                      <a:solidFill>
                        <a:schemeClr val="tx2"/>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ヒラメ</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tcPr>
                </a:tc>
                <a:tc>
                  <a:txBody>
                    <a:bodyPr/>
                    <a:lstStyle/>
                    <a:p>
                      <a:pPr algn="ct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a:r>
                        <a:rPr kumimoji="1" lang="ja-JP" altLang="en-US" sz="9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104</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2"/>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90‐95</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2"/>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n-lt"/>
                          <a:ea typeface="+mn-ea"/>
                          <a:cs typeface="+mn-cs"/>
                        </a:rPr>
                        <a:t>キジハタ</a:t>
                      </a:r>
                      <a:endPar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B w="6350" cap="flat" cmpd="sng" algn="ctr">
                      <a:noFill/>
                      <a:prstDash val="solid"/>
                      <a:round/>
                      <a:headEnd type="none" w="med" len="med"/>
                      <a:tailEnd type="none" w="med" len="med"/>
                    </a:lnB>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200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noFill/>
                      <a:prstDash val="solid"/>
                      <a:round/>
                      <a:headEnd type="none" w="med" len="med"/>
                      <a:tailEnd type="none" w="med" len="med"/>
                    </a:lnR>
                    <a:lnB w="6350" cap="flat" cmpd="sng" algn="ctr">
                      <a:noFill/>
                      <a:prstDash val="solid"/>
                      <a:round/>
                      <a:headEnd type="none" w="med" len="med"/>
                      <a:tailEnd type="none" w="med" len="med"/>
                    </a:lnB>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35</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B w="6350" cap="flat" cmpd="sng" algn="ctr">
                      <a:noFill/>
                      <a:prstDash val="solid"/>
                      <a:round/>
                      <a:headEnd type="none" w="med" len="med"/>
                      <a:tailEnd type="none" w="med" len="med"/>
                    </a:lnB>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2"/>
                      </a:solidFill>
                      <a:prstDash val="solid"/>
                      <a:round/>
                      <a:headEnd type="none" w="med" len="med"/>
                      <a:tailEnd type="none" w="med" len="med"/>
                    </a:lnL>
                    <a:lnR>
                      <a:noFill/>
                    </a:lnR>
                    <a:lnB w="6350" cap="flat" cmpd="sng" algn="ctr">
                      <a:noFill/>
                      <a:prstDash val="solid"/>
                      <a:round/>
                      <a:headEnd type="none" w="med" len="med"/>
                      <a:tailEnd type="none" w="med" len="med"/>
                    </a:lnB>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80-100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6350" cap="flat" cmpd="sng" algn="ctr">
                      <a:noFill/>
                      <a:prstDash val="solid"/>
                      <a:round/>
                      <a:headEnd type="none" w="med" len="med"/>
                      <a:tailEnd type="none" w="med" len="med"/>
                    </a:lnB>
                  </a:tcPr>
                </a:tc>
                <a:extLst>
                  <a:ext uri="{0D108BD9-81ED-4DB2-BD59-A6C34878D82A}">
                    <a16:rowId xmlns:a16="http://schemas.microsoft.com/office/drawing/2014/main" val="10004"/>
                  </a:ext>
                </a:extLst>
              </a:tr>
              <a:tr h="106484">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アカガイ</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635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635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80</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2"/>
                      </a:solidFill>
                      <a:prstDash val="solid"/>
                      <a:round/>
                      <a:headEnd type="none" w="med" len="med"/>
                      <a:tailEnd type="none" w="med" len="med"/>
                    </a:lnL>
                    <a:lnR>
                      <a:noFill/>
                    </a:lnR>
                    <a:lnT w="635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T w="635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r h="119704">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トラフグ</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2"/>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r h="119704">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no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295</a:t>
                      </a:r>
                    </a:p>
                  </a:txBody>
                  <a:tcPr marL="36000" marR="36000" marT="0" marB="0" anchor="ctr">
                    <a:lnL w="6350" cap="flat" cmpd="sng" algn="ctr">
                      <a:solidFill>
                        <a:schemeClr val="tx2"/>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algn="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T w="12700"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66" name="テキスト ボックス 65"/>
          <p:cNvSpPr txBox="1"/>
          <p:nvPr/>
        </p:nvSpPr>
        <p:spPr>
          <a:xfrm>
            <a:off x="3571824" y="3612740"/>
            <a:ext cx="3050705" cy="507831"/>
          </a:xfrm>
          <a:prstGeom prst="rect">
            <a:avLst/>
          </a:prstGeom>
          <a:noFill/>
        </p:spPr>
        <p:txBody>
          <a:bodyPr wrap="square" rtlCol="0">
            <a:spAutoFit/>
          </a:bodyPr>
          <a:lstStyle/>
          <a:p>
            <a:pPr marL="215900" indent="-215900"/>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注：ヒラメ</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及びアカガイは、種苗を購入（生産なし）</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marL="215900" indent="-215900"/>
            <a:r>
              <a:rPr kumimoji="1"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トラフグは、計画では生産を行わないが、試験的に生産を実施し、放流の実績を記載</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67" name="表 66"/>
          <p:cNvGraphicFramePr>
            <a:graphicFrameLocks noGrp="1"/>
          </p:cNvGraphicFramePr>
          <p:nvPr>
            <p:extLst>
              <p:ext uri="{D42A27DB-BD31-4B8C-83A1-F6EECF244321}">
                <p14:modId xmlns:p14="http://schemas.microsoft.com/office/powerpoint/2010/main" val="3965078497"/>
              </p:ext>
            </p:extLst>
          </p:nvPr>
        </p:nvGraphicFramePr>
        <p:xfrm>
          <a:off x="3562324" y="6123779"/>
          <a:ext cx="3107036" cy="411480"/>
        </p:xfrm>
        <a:graphic>
          <a:graphicData uri="http://schemas.openxmlformats.org/drawingml/2006/table">
            <a:tbl>
              <a:tblPr firstRow="1" bandRow="1">
                <a:tableStyleId>{3B4B98B0-60AC-42C2-AFA5-B58CD77FA1E5}</a:tableStyleId>
              </a:tblPr>
              <a:tblGrid>
                <a:gridCol w="442740">
                  <a:extLst>
                    <a:ext uri="{9D8B030D-6E8A-4147-A177-3AD203B41FA5}">
                      <a16:colId xmlns:a16="http://schemas.microsoft.com/office/drawing/2014/main" val="20000"/>
                    </a:ext>
                  </a:extLst>
                </a:gridCol>
                <a:gridCol w="2664296">
                  <a:extLst>
                    <a:ext uri="{9D8B030D-6E8A-4147-A177-3AD203B41FA5}">
                      <a16:colId xmlns:a16="http://schemas.microsoft.com/office/drawing/2014/main" val="20001"/>
                    </a:ext>
                  </a:extLst>
                </a:gridCol>
              </a:tblGrid>
              <a:tr h="5144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種</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結果</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アカガイ</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tcPr>
                </a:tc>
                <a:tc>
                  <a:txBody>
                    <a:bodyPr/>
                    <a:lstStyle/>
                    <a:p>
                      <a:pPr marL="85725" indent="-64800" algn="just"/>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・市場調査で</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24</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個を確認</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1"/>
                  </a:ext>
                </a:extLst>
              </a:tr>
              <a:tr h="1311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トラフグ</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marL="85725" marR="0" indent="-64800" algn="just"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・市場調査で</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a:t>
                      </a: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尾の再捕を確認</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69" name="テキスト ボックス 68"/>
          <p:cNvSpPr txBox="1"/>
          <p:nvPr/>
        </p:nvSpPr>
        <p:spPr>
          <a:xfrm>
            <a:off x="3490667" y="1320583"/>
            <a:ext cx="3168000" cy="576000"/>
          </a:xfrm>
          <a:prstGeom prst="foldedCorner">
            <a:avLst/>
          </a:prstGeom>
          <a:solidFill>
            <a:srgbClr val="FFFF66"/>
          </a:solidFill>
          <a:ln w="6350">
            <a:solidFill>
              <a:schemeClr val="tx1"/>
            </a:solidFill>
            <a:prstDash val="solid"/>
          </a:ln>
        </p:spPr>
        <p:txBody>
          <a:bodyPr wrap="square" lIns="36000" tIns="36000" bIns="36000" rtlCol="0">
            <a:no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数値</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目標</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　キジハタ等放流累積尾数</a:t>
            </a:r>
          </a:p>
          <a:p>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R2</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R6</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150</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万尾）</a:t>
            </a:r>
            <a:endParaRPr lang="ja-JP" altLang="en-US"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0" y="360000"/>
            <a:ext cx="6858000" cy="307777"/>
          </a:xfrm>
          <a:prstGeom prst="rect">
            <a:avLst/>
          </a:prstGeom>
          <a:noFill/>
        </p:spPr>
        <p:txBody>
          <a:bodyPr wrap="square" rtlCol="0">
            <a:spAutoFit/>
          </a:bodyPr>
          <a:lstStyle/>
          <a:p>
            <a:r>
              <a:rPr kumimoji="1"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　　　取組方向②　水産資源を豊かにする </a:t>
            </a:r>
            <a:endParaRPr kumimoji="1" lang="en-US" altLang="ja-JP" sz="14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1" name="テキスト ボックス 80"/>
          <p:cNvSpPr txBox="1"/>
          <p:nvPr/>
        </p:nvSpPr>
        <p:spPr>
          <a:xfrm>
            <a:off x="3429000" y="4435035"/>
            <a:ext cx="3240360" cy="230832"/>
          </a:xfrm>
          <a:prstGeom prst="rect">
            <a:avLst/>
          </a:prstGeom>
          <a:noFill/>
        </p:spPr>
        <p:txBody>
          <a:bodyPr wrap="square" rtlCol="0">
            <a:spAutoFit/>
          </a:bodyPr>
          <a:lstStyle/>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■キジハタ等放流累積尾数</a:t>
            </a:r>
          </a:p>
        </p:txBody>
      </p:sp>
      <p:graphicFrame>
        <p:nvGraphicFramePr>
          <p:cNvPr id="82" name="表 81"/>
          <p:cNvGraphicFramePr>
            <a:graphicFrameLocks noGrp="1"/>
          </p:cNvGraphicFramePr>
          <p:nvPr>
            <p:extLst>
              <p:ext uri="{D42A27DB-BD31-4B8C-83A1-F6EECF244321}">
                <p14:modId xmlns:p14="http://schemas.microsoft.com/office/powerpoint/2010/main" val="4291307051"/>
              </p:ext>
            </p:extLst>
          </p:nvPr>
        </p:nvGraphicFramePr>
        <p:xfrm>
          <a:off x="770051" y="2733385"/>
          <a:ext cx="2318343" cy="565572"/>
        </p:xfrm>
        <a:graphic>
          <a:graphicData uri="http://schemas.openxmlformats.org/drawingml/2006/table">
            <a:tbl>
              <a:tblPr firstRow="1" bandRow="1">
                <a:tableStyleId>{5940675A-B579-460E-94D1-54222C63F5DA}</a:tableStyleId>
              </a:tblPr>
              <a:tblGrid>
                <a:gridCol w="651335">
                  <a:extLst>
                    <a:ext uri="{9D8B030D-6E8A-4147-A177-3AD203B41FA5}">
                      <a16:colId xmlns:a16="http://schemas.microsoft.com/office/drawing/2014/main" val="20000"/>
                    </a:ext>
                  </a:extLst>
                </a:gridCol>
                <a:gridCol w="1667008">
                  <a:extLst>
                    <a:ext uri="{9D8B030D-6E8A-4147-A177-3AD203B41FA5}">
                      <a16:colId xmlns:a16="http://schemas.microsoft.com/office/drawing/2014/main" val="20001"/>
                    </a:ext>
                  </a:extLst>
                </a:gridCol>
              </a:tblGrid>
              <a:tr h="139080">
                <a:tc>
                  <a:txBody>
                    <a:bodyPr/>
                    <a:lstStyle/>
                    <a:p>
                      <a:pPr algn="ctr"/>
                      <a:r>
                        <a:rPr kumimoji="1" lang="ja-JP" altLang="en-US" sz="900" dirty="0" smtClean="0">
                          <a:latin typeface="+mn-ea"/>
                          <a:ea typeface="+mn-ea"/>
                        </a:rPr>
                        <a:t>魚種名</a:t>
                      </a:r>
                      <a:endParaRPr kumimoji="1" lang="ja-JP" altLang="en-US" sz="900" dirty="0">
                        <a:latin typeface="+mn-ea"/>
                        <a:ea typeface="+mn-ea"/>
                      </a:endParaRP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kumimoji="1" lang="ja-JP" altLang="en-US" sz="900" dirty="0" smtClean="0">
                          <a:latin typeface="+mn-ea"/>
                          <a:ea typeface="+mn-ea"/>
                        </a:rPr>
                        <a:t>放流数量（放流時の大きさ）</a:t>
                      </a:r>
                      <a:endParaRPr kumimoji="1" lang="ja-JP" altLang="en-US" sz="900" dirty="0">
                        <a:latin typeface="+mn-ea"/>
                        <a:ea typeface="+mn-ea"/>
                      </a:endParaRP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26504">
                <a:tc>
                  <a:txBody>
                    <a:bodyPr/>
                    <a:lstStyle/>
                    <a:p>
                      <a:r>
                        <a:rPr kumimoji="1" lang="ja-JP" altLang="en-US" sz="900" dirty="0" smtClean="0">
                          <a:latin typeface="+mn-ea"/>
                          <a:ea typeface="+mn-ea"/>
                        </a:rPr>
                        <a:t>ヒラメ</a:t>
                      </a:r>
                      <a:endParaRPr kumimoji="1" lang="ja-JP" altLang="en-US" sz="900" dirty="0">
                        <a:latin typeface="+mn-ea"/>
                        <a:ea typeface="+mn-ea"/>
                      </a:endParaRP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tcPr>
                </a:tc>
                <a:tc>
                  <a:txBody>
                    <a:bodyPr/>
                    <a:lstStyle/>
                    <a:p>
                      <a:r>
                        <a:rPr kumimoji="1" lang="en-US" altLang="ja-JP" sz="900" dirty="0" smtClean="0">
                          <a:latin typeface="+mn-ea"/>
                          <a:ea typeface="+mn-ea"/>
                        </a:rPr>
                        <a:t>100</a:t>
                      </a:r>
                      <a:r>
                        <a:rPr kumimoji="1" lang="ja-JP" altLang="en-US" sz="900" dirty="0" smtClean="0">
                          <a:latin typeface="+mn-ea"/>
                          <a:ea typeface="+mn-ea"/>
                        </a:rPr>
                        <a:t>千尾（全長　</a:t>
                      </a:r>
                      <a:r>
                        <a:rPr kumimoji="1" lang="en-US" altLang="ja-JP" sz="900" dirty="0" smtClean="0">
                          <a:latin typeface="+mn-ea"/>
                          <a:ea typeface="+mn-ea"/>
                        </a:rPr>
                        <a:t>80mm</a:t>
                      </a:r>
                      <a:r>
                        <a:rPr kumimoji="1" lang="ja-JP" altLang="en-US" sz="900" dirty="0" smtClean="0">
                          <a:latin typeface="+mn-ea"/>
                          <a:ea typeface="+mn-ea"/>
                        </a:rPr>
                        <a:t>）</a:t>
                      </a:r>
                      <a:endParaRPr kumimoji="1" lang="ja-JP" altLang="en-US" sz="900" dirty="0">
                        <a:latin typeface="+mn-ea"/>
                        <a:ea typeface="+mn-ea"/>
                      </a:endParaRP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01"/>
                  </a:ext>
                </a:extLst>
              </a:tr>
              <a:tr h="152172">
                <a:tc>
                  <a:txBody>
                    <a:bodyPr/>
                    <a:lstStyle/>
                    <a:p>
                      <a:r>
                        <a:rPr kumimoji="1" lang="ja-JP" altLang="en-US" sz="900" dirty="0" smtClean="0">
                          <a:latin typeface="+mn-ea"/>
                          <a:ea typeface="+mn-ea"/>
                        </a:rPr>
                        <a:t>キジハタ</a:t>
                      </a:r>
                      <a:endParaRPr kumimoji="1" lang="ja-JP" altLang="en-US" sz="900" dirty="0">
                        <a:latin typeface="+mn-ea"/>
                        <a:ea typeface="+mn-ea"/>
                      </a:endParaRP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n-ea"/>
                          <a:ea typeface="+mn-ea"/>
                        </a:rPr>
                        <a:t>100</a:t>
                      </a:r>
                      <a:r>
                        <a:rPr kumimoji="1" lang="ja-JP" altLang="en-US" sz="900" dirty="0" smtClean="0">
                          <a:latin typeface="+mn-ea"/>
                          <a:ea typeface="+mn-ea"/>
                        </a:rPr>
                        <a:t>千尾（全長</a:t>
                      </a:r>
                      <a:r>
                        <a:rPr kumimoji="1" lang="en-US" altLang="ja-JP" sz="900" dirty="0" smtClean="0">
                          <a:latin typeface="+mn-ea"/>
                          <a:ea typeface="+mn-ea"/>
                        </a:rPr>
                        <a:t>100mm</a:t>
                      </a:r>
                      <a:r>
                        <a:rPr kumimoji="1" lang="ja-JP" altLang="en-US" sz="900" dirty="0" smtClean="0">
                          <a:latin typeface="+mn-ea"/>
                          <a:ea typeface="+mn-ea"/>
                        </a:rPr>
                        <a:t>）</a:t>
                      </a: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tcPr>
                </a:tc>
                <a:extLst>
                  <a:ext uri="{0D108BD9-81ED-4DB2-BD59-A6C34878D82A}">
                    <a16:rowId xmlns:a16="http://schemas.microsoft.com/office/drawing/2014/main" val="10003"/>
                  </a:ext>
                </a:extLst>
              </a:tr>
              <a:tr h="124356">
                <a:tc>
                  <a:txBody>
                    <a:bodyPr/>
                    <a:lstStyle/>
                    <a:p>
                      <a:r>
                        <a:rPr kumimoji="1" lang="ja-JP" altLang="en-US" sz="900" dirty="0" smtClean="0">
                          <a:latin typeface="+mn-ea"/>
                          <a:ea typeface="+mn-ea"/>
                        </a:rPr>
                        <a:t>アカガイ</a:t>
                      </a:r>
                      <a:endParaRPr kumimoji="1" lang="ja-JP" altLang="en-US" sz="900" dirty="0">
                        <a:latin typeface="+mn-ea"/>
                        <a:ea typeface="+mn-ea"/>
                      </a:endParaRP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n-ea"/>
                          <a:ea typeface="+mn-ea"/>
                        </a:rPr>
                        <a:t>100</a:t>
                      </a:r>
                      <a:r>
                        <a:rPr kumimoji="1" lang="ja-JP" altLang="en-US" sz="900" dirty="0" smtClean="0">
                          <a:latin typeface="+mn-ea"/>
                          <a:ea typeface="+mn-ea"/>
                        </a:rPr>
                        <a:t>千個（殻長　</a:t>
                      </a:r>
                      <a:r>
                        <a:rPr kumimoji="1" lang="en-US" altLang="ja-JP" sz="900" dirty="0" smtClean="0">
                          <a:latin typeface="+mn-ea"/>
                          <a:ea typeface="+mn-ea"/>
                        </a:rPr>
                        <a:t>30mm</a:t>
                      </a:r>
                      <a:r>
                        <a:rPr kumimoji="1" lang="ja-JP" altLang="en-US" sz="900" dirty="0" smtClean="0">
                          <a:latin typeface="+mn-ea"/>
                          <a:ea typeface="+mn-ea"/>
                        </a:rPr>
                        <a:t>）</a:t>
                      </a:r>
                    </a:p>
                  </a:txBody>
                  <a:tcPr marL="36000" marR="36000" marT="0" marB="0"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83" name="テキスト ボックス 82"/>
          <p:cNvSpPr txBox="1"/>
          <p:nvPr/>
        </p:nvSpPr>
        <p:spPr>
          <a:xfrm>
            <a:off x="3429000" y="5860504"/>
            <a:ext cx="3240360" cy="230832"/>
          </a:xfrm>
          <a:prstGeom prst="rect">
            <a:avLst/>
          </a:prstGeom>
          <a:noFill/>
        </p:spPr>
        <p:txBody>
          <a:bodyPr wrap="square" rtlCol="0">
            <a:spAutoFit/>
          </a:bodyPr>
          <a:lstStyle/>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■放流効果調査結果（令和２年度）</a:t>
            </a:r>
            <a:endParaRPr lang="ja-JP" altLang="en-US"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テキスト ボックス 83"/>
          <p:cNvSpPr txBox="1"/>
          <p:nvPr/>
        </p:nvSpPr>
        <p:spPr>
          <a:xfrm>
            <a:off x="644004" y="5582583"/>
            <a:ext cx="2697624" cy="353943"/>
          </a:xfrm>
          <a:prstGeom prst="rect">
            <a:avLst/>
          </a:prstGeom>
          <a:noFill/>
        </p:spPr>
        <p:txBody>
          <a:bodyPr wrap="square" rtlCol="0">
            <a:spAutoFit/>
          </a:bodyPr>
          <a:lstStyle/>
          <a:p>
            <a:pPr marL="92075" indent="-88900" algn="just"/>
            <a:r>
              <a:rPr lang="en-US" altLang="ja-JP" sz="85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850" dirty="0" smtClean="0">
                <a:latin typeface="Meiryo UI" panose="020B0604030504040204" pitchFamily="50" charset="-128"/>
                <a:ea typeface="Meiryo UI" panose="020B0604030504040204" pitchFamily="50" charset="-128"/>
                <a:cs typeface="Meiryo UI" panose="020B0604030504040204" pitchFamily="50" charset="-128"/>
              </a:rPr>
              <a:t>アカガイ及びトラフグは、第</a:t>
            </a:r>
            <a:r>
              <a:rPr lang="en-US" altLang="ja-JP" sz="85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850" dirty="0" smtClean="0">
                <a:latin typeface="Meiryo UI" panose="020B0604030504040204" pitchFamily="50" charset="-128"/>
                <a:ea typeface="Meiryo UI" panose="020B0604030504040204" pitchFamily="50" charset="-128"/>
                <a:cs typeface="Meiryo UI" panose="020B0604030504040204" pitchFamily="50" charset="-128"/>
              </a:rPr>
              <a:t>次計画からの新規対象種</a:t>
            </a:r>
            <a:endParaRPr lang="en-US" altLang="ja-JP" sz="850" dirty="0" smtClean="0">
              <a:latin typeface="Meiryo UI" panose="020B0604030504040204" pitchFamily="50" charset="-128"/>
              <a:ea typeface="Meiryo UI" panose="020B0604030504040204" pitchFamily="50" charset="-128"/>
              <a:cs typeface="Meiryo UI" panose="020B0604030504040204" pitchFamily="50" charset="-128"/>
            </a:endParaRPr>
          </a:p>
          <a:p>
            <a:pPr marL="92075" indent="-88900" algn="just"/>
            <a:r>
              <a:rPr lang="ja-JP" altLang="en-US" sz="850" dirty="0">
                <a:latin typeface="Meiryo UI" panose="020B0604030504040204" pitchFamily="50" charset="-128"/>
                <a:ea typeface="Meiryo UI" panose="020B0604030504040204" pitchFamily="50" charset="-128"/>
                <a:cs typeface="Meiryo UI" panose="020B0604030504040204" pitchFamily="50" charset="-128"/>
              </a:rPr>
              <a:t>　</a:t>
            </a:r>
            <a:r>
              <a:rPr lang="ja-JP" altLang="en-US" sz="850" dirty="0" smtClean="0">
                <a:latin typeface="Meiryo UI" panose="020B0604030504040204" pitchFamily="50" charset="-128"/>
                <a:ea typeface="Meiryo UI" panose="020B0604030504040204" pitchFamily="50" charset="-128"/>
                <a:cs typeface="Meiryo UI" panose="020B0604030504040204" pitchFamily="50" charset="-128"/>
              </a:rPr>
              <a:t>マコガレイは第</a:t>
            </a:r>
            <a:r>
              <a:rPr lang="en-US" altLang="ja-JP" sz="850" dirty="0" smtClean="0">
                <a:latin typeface="Meiryo UI" panose="020B0604030504040204" pitchFamily="50" charset="-128"/>
                <a:ea typeface="Meiryo UI" panose="020B0604030504040204" pitchFamily="50" charset="-128"/>
                <a:cs typeface="Meiryo UI" panose="020B0604030504040204" pitchFamily="50" charset="-128"/>
              </a:rPr>
              <a:t>7</a:t>
            </a:r>
            <a:r>
              <a:rPr lang="ja-JP" altLang="en-US" sz="850" dirty="0" smtClean="0">
                <a:latin typeface="Meiryo UI" panose="020B0604030504040204" pitchFamily="50" charset="-128"/>
                <a:ea typeface="Meiryo UI" panose="020B0604030504040204" pitchFamily="50" charset="-128"/>
                <a:cs typeface="Meiryo UI" panose="020B0604030504040204" pitchFamily="50" charset="-128"/>
              </a:rPr>
              <a:t>次計画の改定で対象外となった</a:t>
            </a:r>
            <a:endParaRPr lang="en-US" altLang="ja-JP" sz="8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88" name="テキスト ボックス 87"/>
          <p:cNvSpPr txBox="1"/>
          <p:nvPr/>
        </p:nvSpPr>
        <p:spPr>
          <a:xfrm>
            <a:off x="5773151" y="4486688"/>
            <a:ext cx="1041751" cy="230832"/>
          </a:xfrm>
          <a:prstGeom prst="rect">
            <a:avLst/>
          </a:prstGeom>
          <a:noFill/>
        </p:spPr>
        <p:txBody>
          <a:bodyPr wrap="square" rtlCol="0">
            <a:spAutoFit/>
          </a:bodyPr>
          <a:lstStyle/>
          <a:p>
            <a:pPr algn="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（千尾・千個）</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89" name="表 88"/>
          <p:cNvGraphicFramePr>
            <a:graphicFrameLocks noGrp="1"/>
          </p:cNvGraphicFramePr>
          <p:nvPr>
            <p:extLst>
              <p:ext uri="{D42A27DB-BD31-4B8C-83A1-F6EECF244321}">
                <p14:modId xmlns:p14="http://schemas.microsoft.com/office/powerpoint/2010/main" val="2245813036"/>
              </p:ext>
            </p:extLst>
          </p:nvPr>
        </p:nvGraphicFramePr>
        <p:xfrm>
          <a:off x="3562324" y="4664969"/>
          <a:ext cx="3087985" cy="986897"/>
        </p:xfrm>
        <a:graphic>
          <a:graphicData uri="http://schemas.openxmlformats.org/drawingml/2006/table">
            <a:tbl>
              <a:tblPr firstRow="1" bandRow="1">
                <a:tableStyleId>{3B4B98B0-60AC-42C2-AFA5-B58CD77FA1E5}</a:tableStyleId>
              </a:tblPr>
              <a:tblGrid>
                <a:gridCol w="721783">
                  <a:extLst>
                    <a:ext uri="{9D8B030D-6E8A-4147-A177-3AD203B41FA5}">
                      <a16:colId xmlns:a16="http://schemas.microsoft.com/office/drawing/2014/main" val="20000"/>
                    </a:ext>
                  </a:extLst>
                </a:gridCol>
                <a:gridCol w="394367">
                  <a:extLst>
                    <a:ext uri="{9D8B030D-6E8A-4147-A177-3AD203B41FA5}">
                      <a16:colId xmlns:a16="http://schemas.microsoft.com/office/drawing/2014/main" val="20001"/>
                    </a:ext>
                  </a:extLst>
                </a:gridCol>
                <a:gridCol w="394367">
                  <a:extLst>
                    <a:ext uri="{9D8B030D-6E8A-4147-A177-3AD203B41FA5}">
                      <a16:colId xmlns:a16="http://schemas.microsoft.com/office/drawing/2014/main" val="20002"/>
                    </a:ext>
                  </a:extLst>
                </a:gridCol>
                <a:gridCol w="394367">
                  <a:extLst>
                    <a:ext uri="{9D8B030D-6E8A-4147-A177-3AD203B41FA5}">
                      <a16:colId xmlns:a16="http://schemas.microsoft.com/office/drawing/2014/main" val="20003"/>
                    </a:ext>
                  </a:extLst>
                </a:gridCol>
                <a:gridCol w="394367">
                  <a:extLst>
                    <a:ext uri="{9D8B030D-6E8A-4147-A177-3AD203B41FA5}">
                      <a16:colId xmlns:a16="http://schemas.microsoft.com/office/drawing/2014/main" val="20004"/>
                    </a:ext>
                  </a:extLst>
                </a:gridCol>
                <a:gridCol w="394367">
                  <a:extLst>
                    <a:ext uri="{9D8B030D-6E8A-4147-A177-3AD203B41FA5}">
                      <a16:colId xmlns:a16="http://schemas.microsoft.com/office/drawing/2014/main" val="20005"/>
                    </a:ext>
                  </a:extLst>
                </a:gridCol>
                <a:gridCol w="394367">
                  <a:extLst>
                    <a:ext uri="{9D8B030D-6E8A-4147-A177-3AD203B41FA5}">
                      <a16:colId xmlns:a16="http://schemas.microsoft.com/office/drawing/2014/main" val="20006"/>
                    </a:ext>
                  </a:extLst>
                </a:gridCol>
              </a:tblGrid>
              <a:tr h="16393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w="6350" cap="flat" cmpd="sng" algn="ctr">
                      <a:solidFill>
                        <a:schemeClr val="tx2"/>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6350" cap="flat" cmpd="sng" algn="ctr">
                      <a:solidFill>
                        <a:schemeClr val="tx2"/>
                      </a:solidFill>
                      <a:prstDash val="solid"/>
                      <a:round/>
                      <a:headEnd type="none" w="med" len="med"/>
                      <a:tailEnd type="none" w="med" len="med"/>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a:noFill/>
                    </a:lnR>
                    <a:lnB w="12700" cap="flat" cmpd="sng" algn="ctr">
                      <a:solidFill>
                        <a:schemeClr val="accent1"/>
                      </a:solidFill>
                      <a:prstDash val="solid"/>
                      <a:round/>
                      <a:headEnd type="none" w="med" len="med"/>
                      <a:tailEnd type="none" w="med" len="med"/>
                    </a:lnB>
                  </a:tcPr>
                </a:tc>
                <a:tc>
                  <a:txBody>
                    <a:bodyPr/>
                    <a:lstStyle/>
                    <a:p>
                      <a:pPr algn="ctr"/>
                      <a:r>
                        <a:rPr kumimoji="1" lang="en-US" altLang="ja-JP"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w="12700" cap="flat" cmpd="sng" algn="ctr">
                      <a:solidFill>
                        <a:schemeClr val="accent1"/>
                      </a:solid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r>
                        <a:rPr kumimoji="1" lang="ja-JP" altLang="en-US" sz="8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計画</a:t>
                      </a:r>
                      <a:endParaRPr kumimoji="1" lang="ja-JP" altLang="en-US" sz="8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solidFill>
                        <a:schemeClr val="accent1"/>
                      </a:solidFill>
                      <a:prstDash val="solid"/>
                      <a:round/>
                      <a:headEnd type="none" w="med" len="med"/>
                      <a:tailEnd type="none" w="med" len="med"/>
                    </a:lnL>
                    <a:lnR>
                      <a:noFill/>
                    </a:lnR>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67976">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ヒラメ</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solidFill>
                        <a:schemeClr val="tx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130</a:t>
                      </a:r>
                    </a:p>
                  </a:txBody>
                  <a:tcPr marL="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140</a:t>
                      </a:r>
                    </a:p>
                  </a:txBody>
                  <a:tcPr marL="36000" marT="0" marB="0" anchor="ctr">
                    <a:lnL w="6350" cap="flat" cmpd="sng" algn="ctr">
                      <a:solidFill>
                        <a:schemeClr val="tx2"/>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123</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103</a:t>
                      </a:r>
                    </a:p>
                  </a:txBody>
                  <a:tcPr marL="36000" marT="0" marB="0" anchor="ctr">
                    <a:lnL>
                      <a:noFill/>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104</a:t>
                      </a:r>
                    </a:p>
                  </a:txBody>
                  <a:tcPr marL="36000" marT="0" marB="0" anchor="ctr">
                    <a:lnL>
                      <a:noFill/>
                    </a:lnL>
                    <a:lnR w="12700" cap="flat" cmpd="sng" algn="ctr">
                      <a:solidFill>
                        <a:schemeClr val="accent1"/>
                      </a:solidFill>
                      <a:prstDash val="solid"/>
                      <a:round/>
                      <a:headEnd type="none" w="med" len="med"/>
                      <a:tailEnd type="none" w="med" len="med"/>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w="12700" cap="flat" cmpd="sng" algn="ctr">
                      <a:solidFill>
                        <a:schemeClr val="accent1"/>
                      </a:solid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67976">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マコガレイ</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105</a:t>
                      </a:r>
                    </a:p>
                  </a:txBody>
                  <a:tcPr marL="36000" marT="0" marB="0" anchor="ctr">
                    <a:lnL w="6350" cap="flat" cmpd="sng" algn="ctr">
                      <a:solidFill>
                        <a:schemeClr val="tx2"/>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105</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ja-JP" altLang="en-US" sz="800" dirty="0" err="1"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ー</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67976">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キジハタ</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71</a:t>
                      </a:r>
                    </a:p>
                  </a:txBody>
                  <a:tcPr marL="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w="6350" cap="flat" cmpd="sng" algn="ctr">
                      <a:solidFill>
                        <a:schemeClr val="tx2"/>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a:noFill/>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67976">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アカガイ</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50</a:t>
                      </a:r>
                    </a:p>
                  </a:txBody>
                  <a:tcPr marL="36000" marT="0" marB="0" anchor="ctr">
                    <a:lnL w="6350" cap="flat" cmpd="sng" algn="ctr">
                      <a:solidFill>
                        <a:schemeClr val="tx2"/>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55</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80</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80</a:t>
                      </a:r>
                    </a:p>
                  </a:txBody>
                  <a:tcPr marL="36000" marT="0" marB="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100</a:t>
                      </a:r>
                    </a:p>
                  </a:txBody>
                  <a:tcPr marL="36000" marT="0" marB="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tx2"/>
                      </a:solidFill>
                      <a:prstDash val="solid"/>
                      <a:round/>
                      <a:headEnd type="none" w="med" len="med"/>
                      <a:tailEnd type="none" w="med" len="med"/>
                    </a:lnB>
                  </a:tcPr>
                </a:tc>
                <a:extLst>
                  <a:ext uri="{0D108BD9-81ED-4DB2-BD59-A6C34878D82A}">
                    <a16:rowId xmlns:a16="http://schemas.microsoft.com/office/drawing/2014/main" val="10004"/>
                  </a:ext>
                </a:extLst>
              </a:tr>
              <a:tr h="137160">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（計）</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w="635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301</a:t>
                      </a:r>
                    </a:p>
                  </a:txBody>
                  <a:tcPr marL="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395</a:t>
                      </a:r>
                    </a:p>
                  </a:txBody>
                  <a:tcPr marL="36000" marT="0" marB="0" anchor="ctr">
                    <a:lnL w="6350" cap="flat" cmpd="sng" algn="ctr">
                      <a:solidFill>
                        <a:schemeClr val="tx2"/>
                      </a:solid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323</a:t>
                      </a:r>
                    </a:p>
                  </a:txBody>
                  <a:tcPr marL="36000" marT="0"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345</a:t>
                      </a:r>
                    </a:p>
                  </a:txBody>
                  <a:tcPr marL="36000" marT="0" marB="0" anchor="ctr">
                    <a:lnL>
                      <a:noFill/>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284</a:t>
                      </a:r>
                    </a:p>
                  </a:txBody>
                  <a:tcPr marL="36000" marT="0" marB="0" anchor="ctr">
                    <a:lnL>
                      <a:noFill/>
                    </a:lnL>
                    <a:lnR w="12700" cap="flat" cmpd="sng" algn="ctr">
                      <a:solidFill>
                        <a:schemeClr val="accent1"/>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indent="0" algn="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12700" cap="flat" cmpd="sng" algn="ctr">
                      <a:solidFill>
                        <a:schemeClr val="accent1"/>
                      </a:solidFill>
                      <a:prstDash val="solid"/>
                      <a:round/>
                      <a:headEnd type="none" w="med" len="med"/>
                      <a:tailEnd type="none" w="med" len="med"/>
                    </a:lnL>
                    <a:lnR>
                      <a:noFill/>
                    </a:lnR>
                    <a:lnT w="12700" cap="flat" cmpd="sng" algn="ctr">
                      <a:solidFill>
                        <a:schemeClr val="tx2"/>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5"/>
                  </a:ext>
                </a:extLst>
              </a:tr>
              <a:tr h="137160">
                <a:tc>
                  <a:txBody>
                    <a:bodyPr/>
                    <a:lstStyle/>
                    <a:p>
                      <a:pPr algn="ct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（累積尾数）</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0" marR="0" marT="0" marB="0" anchor="ctr">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6350" cap="flat" cmpd="sng" algn="ctr">
                      <a:solidFill>
                        <a:schemeClr val="tx2"/>
                      </a:solidFill>
                      <a:prstDash val="solid"/>
                      <a:round/>
                      <a:headEnd type="none" w="med" len="med"/>
                      <a:tailEnd type="none" w="med" len="med"/>
                    </a:lnL>
                    <a:lnR w="6350" cap="flat" cmpd="sng" algn="ctr">
                      <a:solidFill>
                        <a:schemeClr val="tx2"/>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1,114</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6350" cap="flat" cmpd="sng" algn="ctr">
                      <a:solidFill>
                        <a:schemeClr val="tx2"/>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smtClean="0">
                          <a:ln>
                            <a:noFill/>
                          </a:ln>
                          <a:solidFill>
                            <a:schemeClr val="tx1"/>
                          </a:solidFill>
                          <a:effectLst/>
                          <a:uLnTx/>
                          <a:uFillTx/>
                          <a:latin typeface="Meiryo UI" panose="020B0604030504040204" pitchFamily="50" charset="-128"/>
                          <a:ea typeface="Meiryo UI" panose="020B0604030504040204" pitchFamily="50" charset="-128"/>
                          <a:cs typeface="Meiryo UI" panose="020B0604030504040204" pitchFamily="50" charset="-128"/>
                        </a:rPr>
                        <a:t>1,497</a:t>
                      </a: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1,842</a:t>
                      </a:r>
                    </a:p>
                  </a:txBody>
                  <a:tcPr marL="36000" marT="0" marB="0" anchor="ctr">
                    <a:lnL>
                      <a:noFill/>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r>
                        <a:rPr kumimoji="1" lang="en-US" altLang="ja-JP" sz="7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2,126</a:t>
                      </a:r>
                    </a:p>
                  </a:txBody>
                  <a:tcPr marL="36000" marT="0" marB="0" anchor="ctr">
                    <a:lnL>
                      <a:noFill/>
                    </a:lnL>
                    <a:lnR w="12700" cap="flat" cmpd="sng" algn="ctr">
                      <a:solidFill>
                        <a:schemeClr val="accent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0" indent="0" algn="r"/>
                      <a:endPar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12700" cap="flat" cmpd="sng" algn="ctr">
                      <a:solidFill>
                        <a:schemeClr val="accent1"/>
                      </a:solid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6"/>
                  </a:ext>
                </a:extLst>
              </a:tr>
            </a:tbl>
          </a:graphicData>
        </a:graphic>
      </p:graphicFrame>
      <p:sp>
        <p:nvSpPr>
          <p:cNvPr id="90" name="テキスト ボックス 89"/>
          <p:cNvSpPr txBox="1"/>
          <p:nvPr/>
        </p:nvSpPr>
        <p:spPr>
          <a:xfrm>
            <a:off x="3478978" y="7516688"/>
            <a:ext cx="3132000" cy="923330"/>
          </a:xfrm>
          <a:prstGeom prst="rect">
            <a:avLst/>
          </a:prstGeom>
          <a:noFill/>
        </p:spPr>
        <p:txBody>
          <a:bodyPr wrap="square" rtlCol="0">
            <a:spAutoFit/>
          </a:bodyPr>
          <a:lstStyle/>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■放流の効果（キジハタ）</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p>
            <a:pPr marL="215900" indent="-215900"/>
            <a:r>
              <a:rPr lang="ja-JP" altLang="en-US" sz="9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キジハタは、調査の結果、堺</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沿岸で</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52.4</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％、泉大津沿岸で</a:t>
            </a:r>
            <a:r>
              <a:rPr lang="en-US" altLang="ja-JP" sz="900" dirty="0">
                <a:latin typeface="Meiryo UI" panose="020B0604030504040204" pitchFamily="50" charset="-128"/>
                <a:ea typeface="Meiryo UI" panose="020B0604030504040204" pitchFamily="50" charset="-128"/>
                <a:cs typeface="Meiryo UI" panose="020B0604030504040204" pitchFamily="50" charset="-128"/>
              </a:rPr>
              <a:t>35.1</a:t>
            </a:r>
            <a:r>
              <a:rPr lang="ja-JP" altLang="en-US" sz="900" dirty="0">
                <a:latin typeface="Meiryo UI" panose="020B0604030504040204" pitchFamily="50" charset="-128"/>
                <a:ea typeface="Meiryo UI" panose="020B0604030504040204" pitchFamily="50" charset="-128"/>
                <a:cs typeface="Meiryo UI" panose="020B0604030504040204" pitchFamily="50" charset="-128"/>
              </a:rPr>
              <a:t>％が放流由来の個体</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であり、放流個体の割合が高い。</a:t>
            </a:r>
            <a:endParaRPr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p>
            <a:pPr marL="215900" indent="-215900"/>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・キジハタは、漁獲量</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10</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トン</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記録のある中での最大</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(S63))</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を目指して放流しており、平成</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28</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年度は約</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3.6</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トン</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推定</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の漁獲があった。</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0" name="テキスト ボックス 29"/>
          <p:cNvSpPr txBox="1"/>
          <p:nvPr/>
        </p:nvSpPr>
        <p:spPr>
          <a:xfrm>
            <a:off x="819169" y="3889390"/>
            <a:ext cx="895350" cy="230832"/>
          </a:xfrm>
          <a:prstGeom prst="rect">
            <a:avLst/>
          </a:prstGeom>
          <a:noFill/>
        </p:spPr>
        <p:txBody>
          <a:bodyPr wrap="square" rtlCol="0">
            <a:spAutoFit/>
          </a:bodyPr>
          <a:lstStyle/>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（ヒラメ）</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1" name="テキスト ボックス 30"/>
          <p:cNvSpPr txBox="1"/>
          <p:nvPr/>
        </p:nvSpPr>
        <p:spPr>
          <a:xfrm>
            <a:off x="2009229" y="3929850"/>
            <a:ext cx="895350" cy="230832"/>
          </a:xfrm>
          <a:prstGeom prst="rect">
            <a:avLst/>
          </a:prstGeom>
          <a:noFill/>
        </p:spPr>
        <p:txBody>
          <a:bodyPr wrap="square" rtlCol="0">
            <a:spAutoFit/>
          </a:bodyPr>
          <a:lstStyle/>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（キジハタ）</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2" name="テキスト ボックス 31"/>
          <p:cNvSpPr txBox="1"/>
          <p:nvPr/>
        </p:nvSpPr>
        <p:spPr>
          <a:xfrm>
            <a:off x="794893" y="4532569"/>
            <a:ext cx="895350" cy="230832"/>
          </a:xfrm>
          <a:prstGeom prst="rect">
            <a:avLst/>
          </a:prstGeom>
          <a:noFill/>
        </p:spPr>
        <p:txBody>
          <a:bodyPr wrap="square" rtlCol="0">
            <a:spAutoFit/>
          </a:bodyPr>
          <a:lstStyle/>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（マコガレイ）</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1993208" y="4508293"/>
            <a:ext cx="895350" cy="230832"/>
          </a:xfrm>
          <a:prstGeom prst="rect">
            <a:avLst/>
          </a:prstGeom>
          <a:noFill/>
        </p:spPr>
        <p:txBody>
          <a:bodyPr wrap="square" rtlCol="0">
            <a:spAutoFit/>
          </a:bodyPr>
          <a:lstStyle/>
          <a:p>
            <a:pPr algn="ct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（アカガイ）</a:t>
            </a:r>
            <a:endParaRPr lang="ja-JP" altLang="en-US" sz="9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 name="図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0026" y="3466081"/>
            <a:ext cx="1253648" cy="532800"/>
          </a:xfrm>
          <a:prstGeom prst="rect">
            <a:avLst/>
          </a:prstGeom>
        </p:spPr>
      </p:pic>
      <p:pic>
        <p:nvPicPr>
          <p:cNvPr id="6" name="図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02316" y="4142825"/>
            <a:ext cx="477134" cy="399600"/>
          </a:xfrm>
          <a:prstGeom prst="rect">
            <a:avLst/>
          </a:prstGeom>
        </p:spPr>
      </p:pic>
      <p:pic>
        <p:nvPicPr>
          <p:cNvPr id="7" name="図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57740" y="5101635"/>
            <a:ext cx="1332000" cy="316350"/>
          </a:xfrm>
          <a:prstGeom prst="rect">
            <a:avLst/>
          </a:prstGeom>
        </p:spPr>
      </p:pic>
      <p:pic>
        <p:nvPicPr>
          <p:cNvPr id="3" name="図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4418" y="3515265"/>
            <a:ext cx="896400" cy="414585"/>
          </a:xfrm>
          <a:prstGeom prst="rect">
            <a:avLst/>
          </a:prstGeom>
        </p:spPr>
      </p:pic>
      <p:pic>
        <p:nvPicPr>
          <p:cNvPr id="4" name="図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65076" y="4105322"/>
            <a:ext cx="896400" cy="465007"/>
          </a:xfrm>
          <a:prstGeom prst="rect">
            <a:avLst/>
          </a:prstGeom>
        </p:spPr>
      </p:pic>
      <p:pic>
        <p:nvPicPr>
          <p:cNvPr id="34" name="図 3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78841" y="7510760"/>
            <a:ext cx="1729763" cy="1729763"/>
          </a:xfrm>
          <a:prstGeom prst="rect">
            <a:avLst/>
          </a:prstGeom>
        </p:spPr>
      </p:pic>
      <p:pic>
        <p:nvPicPr>
          <p:cNvPr id="35" name="図 3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558373" y="6195400"/>
            <a:ext cx="1729763" cy="1729763"/>
          </a:xfrm>
          <a:prstGeom prst="rect">
            <a:avLst/>
          </a:prstGeom>
        </p:spPr>
      </p:pic>
      <p:sp>
        <p:nvSpPr>
          <p:cNvPr id="36" name="テキスト ボックス 35"/>
          <p:cNvSpPr txBox="1"/>
          <p:nvPr/>
        </p:nvSpPr>
        <p:spPr>
          <a:xfrm>
            <a:off x="2780652" y="7652477"/>
            <a:ext cx="757960" cy="353943"/>
          </a:xfrm>
          <a:prstGeom prst="rect">
            <a:avLst/>
          </a:prstGeom>
          <a:noFill/>
        </p:spPr>
        <p:txBody>
          <a:bodyPr wrap="square" rtlCol="0">
            <a:spAutoFit/>
          </a:bodyPr>
          <a:lstStyle/>
          <a:p>
            <a:pPr marL="92075" indent="-88900"/>
            <a:r>
              <a:rPr lang="ja-JP" altLang="en-US" sz="850" dirty="0" smtClean="0">
                <a:latin typeface="Meiryo UI" panose="020B0604030504040204" pitchFamily="50" charset="-128"/>
                <a:ea typeface="Meiryo UI" panose="020B0604030504040204" pitchFamily="50" charset="-128"/>
                <a:cs typeface="Meiryo UI" panose="020B0604030504040204" pitchFamily="50" charset="-128"/>
              </a:rPr>
              <a:t>　　トラフグ</a:t>
            </a:r>
            <a:endParaRPr lang="en-US" altLang="ja-JP" sz="850" dirty="0" smtClean="0">
              <a:latin typeface="Meiryo UI" panose="020B0604030504040204" pitchFamily="50" charset="-128"/>
              <a:ea typeface="Meiryo UI" panose="020B0604030504040204" pitchFamily="50" charset="-128"/>
              <a:cs typeface="Meiryo UI" panose="020B0604030504040204" pitchFamily="50" charset="-128"/>
            </a:endParaRPr>
          </a:p>
          <a:p>
            <a:pPr marL="92075" indent="-88900"/>
            <a:r>
              <a:rPr lang="ja-JP" altLang="en-US" sz="850" dirty="0" smtClean="0">
                <a:latin typeface="Meiryo UI" panose="020B0604030504040204" pitchFamily="50" charset="-128"/>
                <a:ea typeface="Meiryo UI" panose="020B0604030504040204" pitchFamily="50" charset="-128"/>
                <a:cs typeface="Meiryo UI" panose="020B0604030504040204" pitchFamily="50" charset="-128"/>
              </a:rPr>
              <a:t>ふ化仔魚</a:t>
            </a:r>
            <a:endParaRPr lang="en-US" altLang="ja-JP" sz="85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1836060" y="8886580"/>
            <a:ext cx="919433" cy="353943"/>
          </a:xfrm>
          <a:prstGeom prst="rect">
            <a:avLst/>
          </a:prstGeom>
          <a:noFill/>
        </p:spPr>
        <p:txBody>
          <a:bodyPr wrap="square" rtlCol="0">
            <a:spAutoFit/>
          </a:bodyPr>
          <a:lstStyle/>
          <a:p>
            <a:pPr marL="92075" indent="-88900"/>
            <a:r>
              <a:rPr lang="ja-JP" altLang="en-US" sz="850" dirty="0" smtClean="0">
                <a:latin typeface="Meiryo UI" panose="020B0604030504040204" pitchFamily="50" charset="-128"/>
                <a:ea typeface="Meiryo UI" panose="020B0604030504040204" pitchFamily="50" charset="-128"/>
                <a:cs typeface="Meiryo UI" panose="020B0604030504040204" pitchFamily="50" charset="-128"/>
              </a:rPr>
              <a:t>　　トラフグ種苗</a:t>
            </a:r>
            <a:endParaRPr lang="en-US" altLang="ja-JP" sz="850" dirty="0" smtClean="0">
              <a:latin typeface="Meiryo UI" panose="020B0604030504040204" pitchFamily="50" charset="-128"/>
              <a:ea typeface="Meiryo UI" panose="020B0604030504040204" pitchFamily="50" charset="-128"/>
              <a:cs typeface="Meiryo UI" panose="020B0604030504040204" pitchFamily="50" charset="-128"/>
            </a:endParaRPr>
          </a:p>
          <a:p>
            <a:pPr marL="92075" indent="-88900"/>
            <a:r>
              <a:rPr lang="ja-JP" altLang="en-US" sz="850" dirty="0" smtClean="0">
                <a:latin typeface="Meiryo UI" panose="020B0604030504040204" pitchFamily="50" charset="-128"/>
                <a:ea typeface="Meiryo UI" panose="020B0604030504040204" pitchFamily="50" charset="-128"/>
                <a:cs typeface="Meiryo UI" panose="020B0604030504040204" pitchFamily="50" charset="-128"/>
              </a:rPr>
              <a:t>焼印</a:t>
            </a:r>
            <a:r>
              <a:rPr lang="ja-JP" altLang="en-US" sz="850" dirty="0">
                <a:latin typeface="Meiryo UI" panose="020B0604030504040204" pitchFamily="50" charset="-128"/>
                <a:ea typeface="Meiryo UI" panose="020B0604030504040204" pitchFamily="50" charset="-128"/>
                <a:cs typeface="Meiryo UI" panose="020B0604030504040204" pitchFamily="50" charset="-128"/>
              </a:rPr>
              <a:t>標識</a:t>
            </a:r>
            <a:endParaRPr lang="en-US" altLang="ja-JP" sz="850" dirty="0" smtClean="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0309462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8" name="表 67"/>
          <p:cNvGraphicFramePr>
            <a:graphicFrameLocks noGrp="1"/>
          </p:cNvGraphicFramePr>
          <p:nvPr>
            <p:extLst>
              <p:ext uri="{D42A27DB-BD31-4B8C-83A1-F6EECF244321}">
                <p14:modId xmlns:p14="http://schemas.microsoft.com/office/powerpoint/2010/main" val="2685028502"/>
              </p:ext>
            </p:extLst>
          </p:nvPr>
        </p:nvGraphicFramePr>
        <p:xfrm>
          <a:off x="3573016" y="1183712"/>
          <a:ext cx="3096344" cy="835948"/>
        </p:xfrm>
        <a:graphic>
          <a:graphicData uri="http://schemas.openxmlformats.org/drawingml/2006/table">
            <a:tbl>
              <a:tblPr firstRow="1" bandRow="1">
                <a:tableStyleId>{3B4B98B0-60AC-42C2-AFA5-B58CD77FA1E5}</a:tableStyleId>
              </a:tblPr>
              <a:tblGrid>
                <a:gridCol w="720080">
                  <a:extLst>
                    <a:ext uri="{9D8B030D-6E8A-4147-A177-3AD203B41FA5}">
                      <a16:colId xmlns:a16="http://schemas.microsoft.com/office/drawing/2014/main" val="20000"/>
                    </a:ext>
                  </a:extLst>
                </a:gridCol>
                <a:gridCol w="576064">
                  <a:extLst>
                    <a:ext uri="{9D8B030D-6E8A-4147-A177-3AD203B41FA5}">
                      <a16:colId xmlns:a16="http://schemas.microsoft.com/office/drawing/2014/main" val="20001"/>
                    </a:ext>
                  </a:extLst>
                </a:gridCol>
                <a:gridCol w="504056">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576064">
                  <a:extLst>
                    <a:ext uri="{9D8B030D-6E8A-4147-A177-3AD203B41FA5}">
                      <a16:colId xmlns:a16="http://schemas.microsoft.com/office/drawing/2014/main" val="20004"/>
                    </a:ext>
                  </a:extLst>
                </a:gridCol>
              </a:tblGrid>
              <a:tr h="150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latin typeface="Meiryo UI" panose="020B0604030504040204" pitchFamily="50" charset="-128"/>
                          <a:ea typeface="Meiryo UI" panose="020B0604030504040204" pitchFamily="50" charset="-128"/>
                          <a:cs typeface="Meiryo UI" panose="020B0604030504040204" pitchFamily="50" charset="-128"/>
                        </a:rPr>
                        <a:t>魚種</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latin typeface="Meiryo UI" panose="020B0604030504040204" pitchFamily="50" charset="-128"/>
                          <a:ea typeface="Meiryo UI" panose="020B0604030504040204" pitchFamily="50" charset="-128"/>
                          <a:cs typeface="Meiryo UI" panose="020B0604030504040204" pitchFamily="50" charset="-128"/>
                        </a:rPr>
                        <a:t>全長</a:t>
                      </a:r>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108000" marT="0" marB="0" anchor="ctr">
                    <a:lnL>
                      <a:noFill/>
                    </a:lnL>
                    <a:lnR w="1270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latin typeface="Meiryo UI" panose="020B0604030504040204" pitchFamily="50" charset="-128"/>
                          <a:ea typeface="Meiryo UI" panose="020B0604030504040204" pitchFamily="50" charset="-128"/>
                          <a:cs typeface="Meiryo UI" panose="020B0604030504040204" pitchFamily="50" charset="-128"/>
                        </a:rPr>
                        <a:t>魚種</a:t>
                      </a:r>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latin typeface="Meiryo UI" panose="020B0604030504040204" pitchFamily="50" charset="-128"/>
                          <a:ea typeface="Meiryo UI" panose="020B0604030504040204" pitchFamily="50" charset="-128"/>
                          <a:cs typeface="Meiryo UI" panose="020B0604030504040204" pitchFamily="50" charset="-128"/>
                        </a:rPr>
                        <a:t>全長</a:t>
                      </a:r>
                      <a:endParaRPr kumimoji="1" lang="ja-JP" altLang="en-US" sz="900" b="0" dirty="0">
                        <a:latin typeface="Meiryo UI" panose="020B0604030504040204" pitchFamily="50" charset="-128"/>
                        <a:ea typeface="Meiryo UI" panose="020B0604030504040204" pitchFamily="50" charset="-128"/>
                        <a:cs typeface="Meiryo UI" panose="020B0604030504040204" pitchFamily="50" charset="-128"/>
                      </a:endParaRPr>
                    </a:p>
                  </a:txBody>
                  <a:tcPr marL="36000" marR="108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l"/>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シャコ</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T w="12700" cap="flat" cmpd="sng" algn="ctr">
                      <a:solidFill>
                        <a:schemeClr val="accent1"/>
                      </a:solidFill>
                      <a:prstDash val="solid"/>
                      <a:round/>
                      <a:headEnd type="none" w="med" len="med"/>
                      <a:tailEnd type="none" w="med" len="med"/>
                    </a:lnT>
                  </a:tcPr>
                </a:tc>
                <a:tc>
                  <a:txBody>
                    <a:bodyPr/>
                    <a:lstStyle/>
                    <a:p>
                      <a:pPr marL="85725" indent="-85725" algn="ct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10cm</a:t>
                      </a:r>
                    </a:p>
                  </a:txBody>
                  <a:tcPr marL="36000" marR="108000" marT="0" marB="0" anchor="ctr">
                    <a:lnL>
                      <a:noFill/>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marL="85725" indent="-85725" algn="ct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marL="85725" indent="-85725" algn="l"/>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オニオコゼ</a:t>
                      </a: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tcPr>
                </a:tc>
                <a:tc>
                  <a:txBody>
                    <a:bodyPr/>
                    <a:lstStyle/>
                    <a:p>
                      <a:pPr marL="85725" indent="-85725" algn="ct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20cm</a:t>
                      </a:r>
                    </a:p>
                  </a:txBody>
                  <a:tcPr marL="36000" marR="108000" marT="0" marB="0" anchor="ctr">
                    <a:lnL>
                      <a:noFill/>
                    </a:lnL>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1"/>
                  </a:ext>
                </a:extLst>
              </a:tr>
              <a:tr h="131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ガザミ</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13cm</a:t>
                      </a:r>
                    </a:p>
                  </a:txBody>
                  <a:tcPr marL="36000" marR="108000" marT="0" marB="0" anchor="ctr">
                    <a:lnL>
                      <a:noFill/>
                    </a:lnL>
                    <a:lnR w="12700" cap="flat" cmpd="sng" algn="ctr">
                      <a:noFill/>
                      <a:prstDash val="solid"/>
                      <a:round/>
                      <a:headEnd type="none" w="med" len="med"/>
                      <a:tailEnd type="none" w="med" len="med"/>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endPar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マコガレイ</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15cm</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108000" marT="0" marB="0" anchor="ctr">
                    <a:lnL>
                      <a:noFill/>
                    </a:lnL>
                  </a:tcPr>
                </a:tc>
                <a:extLst>
                  <a:ext uri="{0D108BD9-81ED-4DB2-BD59-A6C34878D82A}">
                    <a16:rowId xmlns:a16="http://schemas.microsoft.com/office/drawing/2014/main" val="10002"/>
                  </a:ext>
                </a:extLst>
              </a:tr>
              <a:tr h="131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クルマエビ</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13cm</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108000" marT="0" marB="0" anchor="ctr">
                    <a:lnL>
                      <a:noFill/>
                    </a:lnL>
                    <a:lnR w="12700" cap="flat" cmpd="sng" algn="ctr">
                      <a:noFill/>
                      <a:prstDash val="solid"/>
                      <a:round/>
                      <a:headEnd type="none" w="med" len="med"/>
                      <a:tailEnd type="none" w="med" len="med"/>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ヒラメ</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28cm</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108000" marT="0" marB="0" anchor="ctr">
                    <a:lnL>
                      <a:noFill/>
                    </a:lnL>
                  </a:tcPr>
                </a:tc>
                <a:extLst>
                  <a:ext uri="{0D108BD9-81ED-4DB2-BD59-A6C34878D82A}">
                    <a16:rowId xmlns:a16="http://schemas.microsoft.com/office/drawing/2014/main" val="10003"/>
                  </a:ext>
                </a:extLst>
              </a:tr>
              <a:tr h="1311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マダイ</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13cm</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108000" marT="0" marB="0" anchor="ctr">
                    <a:lnL>
                      <a:noFill/>
                    </a:lnL>
                    <a:lnR w="12700" cap="flat" cmpd="sng" algn="ctr">
                      <a:noFill/>
                      <a:prstDash val="solid"/>
                      <a:round/>
                      <a:headEnd type="none" w="med" len="med"/>
                      <a:tailEnd type="none" w="med" len="med"/>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アナゴ</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28cm</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108000" marT="0" marB="0" anchor="ctr">
                    <a:lnL>
                      <a:noFill/>
                    </a:lnL>
                  </a:tcPr>
                </a:tc>
                <a:extLst>
                  <a:ext uri="{0D108BD9-81ED-4DB2-BD59-A6C34878D82A}">
                    <a16:rowId xmlns:a16="http://schemas.microsoft.com/office/drawing/2014/main" val="10004"/>
                  </a:ext>
                </a:extLst>
              </a:tr>
              <a:tr h="781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メイタガレイ</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13cm</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108000" marT="0" marB="0" anchor="ctr">
                    <a:lnL>
                      <a:noFill/>
                    </a:lnL>
                    <a:lnR w="1270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marL="85725" marR="0" indent="-85725"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latin typeface="Meiryo UI" panose="020B0604030504040204" pitchFamily="50" charset="-128"/>
                          <a:ea typeface="Meiryo UI" panose="020B0604030504040204" pitchFamily="50" charset="-128"/>
                          <a:cs typeface="Meiryo UI" panose="020B0604030504040204" pitchFamily="50" charset="-128"/>
                        </a:rPr>
                        <a:t>　キジハタ</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a:noFill/>
                    </a:lnR>
                    <a:lnB w="12700" cap="flat" cmpd="sng" algn="ctr">
                      <a:solidFill>
                        <a:schemeClr val="accent1"/>
                      </a:solidFill>
                      <a:prstDash val="solid"/>
                      <a:round/>
                      <a:headEnd type="none" w="med" len="med"/>
                      <a:tailEnd type="none" w="med" len="med"/>
                    </a:lnB>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latin typeface="Meiryo UI" panose="020B0604030504040204" pitchFamily="50" charset="-128"/>
                          <a:ea typeface="Meiryo UI" panose="020B0604030504040204" pitchFamily="50" charset="-128"/>
                          <a:cs typeface="Meiryo UI" panose="020B0604030504040204" pitchFamily="50" charset="-128"/>
                        </a:rPr>
                        <a:t>28cm</a:t>
                      </a:r>
                      <a:endParaRPr kumimoji="1" lang="ja-JP" altLang="en-US" sz="900" dirty="0">
                        <a:latin typeface="Meiryo UI" panose="020B0604030504040204" pitchFamily="50" charset="-128"/>
                        <a:ea typeface="Meiryo UI" panose="020B0604030504040204" pitchFamily="50" charset="-128"/>
                        <a:cs typeface="Meiryo UI" panose="020B0604030504040204" pitchFamily="50" charset="-128"/>
                      </a:endParaRPr>
                    </a:p>
                  </a:txBody>
                  <a:tcPr marL="36000" marR="108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51" name="テキスト ボックス 2"/>
          <p:cNvSpPr txBox="1">
            <a:spLocks noChangeArrowheads="1"/>
          </p:cNvSpPr>
          <p:nvPr/>
        </p:nvSpPr>
        <p:spPr bwMode="auto">
          <a:xfrm>
            <a:off x="360000" y="350612"/>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ja-JP" altLang="en-US" sz="900" b="1" kern="100"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９</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0" name="テキスト ボックス 2"/>
          <p:cNvSpPr txBox="1">
            <a:spLocks noChangeArrowheads="1"/>
          </p:cNvSpPr>
          <p:nvPr/>
        </p:nvSpPr>
        <p:spPr bwMode="auto">
          <a:xfrm>
            <a:off x="360000" y="4026201"/>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latin typeface="Meiryo UI" panose="020B0604030504040204" pitchFamily="50" charset="-128"/>
                <a:ea typeface="Meiryo UI" panose="020B0604030504040204" pitchFamily="50" charset="-128"/>
                <a:cs typeface="Meiryo UI" panose="020B0604030504040204" pitchFamily="50" charset="-128"/>
              </a:rPr>
              <a:t>10</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テキスト ボックス 3"/>
          <p:cNvSpPr txBox="1"/>
          <p:nvPr/>
        </p:nvSpPr>
        <p:spPr>
          <a:xfrm>
            <a:off x="0" y="0"/>
            <a:ext cx="6858000" cy="215444"/>
          </a:xfrm>
          <a:prstGeom prst="rect">
            <a:avLst/>
          </a:prstGeom>
          <a:noFill/>
        </p:spPr>
        <p:txBody>
          <a:bodyPr wrap="square" rtlCol="0">
            <a:spAutoFit/>
          </a:bodyPr>
          <a:lstStyle/>
          <a:p>
            <a:pPr algn="r"/>
            <a:r>
              <a:rPr kumimoji="1" lang="ja-JP" altLang="en-US" sz="800"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取組</a:t>
            </a:r>
            <a:r>
              <a:rPr lang="ja-JP" altLang="en-US" sz="800" dirty="0" smtClean="0">
                <a:latin typeface="Meiryo UI" panose="020B0604030504040204" pitchFamily="50" charset="-128"/>
                <a:ea typeface="Meiryo UI" panose="020B0604030504040204" pitchFamily="50" charset="-128"/>
                <a:cs typeface="Meiryo UI" panose="020B0604030504040204" pitchFamily="50" charset="-128"/>
              </a:rPr>
              <a:t>方向</a:t>
            </a:r>
            <a:r>
              <a:rPr lang="ja-JP" altLang="en-US" sz="800" dirty="0">
                <a:latin typeface="Meiryo UI" panose="020B0604030504040204" pitchFamily="50" charset="-128"/>
                <a:ea typeface="Meiryo UI" panose="020B0604030504040204" pitchFamily="50" charset="-128"/>
                <a:cs typeface="Meiryo UI" panose="020B0604030504040204" pitchFamily="50" charset="-128"/>
              </a:rPr>
              <a:t>②　水産資源を豊かにする</a:t>
            </a:r>
            <a:endParaRPr lang="en-US" altLang="ja-JP" sz="8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0" name="テキスト ボックス 9"/>
          <p:cNvSpPr txBox="1"/>
          <p:nvPr/>
        </p:nvSpPr>
        <p:spPr>
          <a:xfrm>
            <a:off x="0" y="9629001"/>
            <a:ext cx="6858000" cy="276999"/>
          </a:xfrm>
          <a:prstGeom prst="rect">
            <a:avLst/>
          </a:prstGeom>
          <a:noFill/>
        </p:spPr>
        <p:txBody>
          <a:bodyPr wrap="square" rtlCol="0">
            <a:spAutoFit/>
          </a:bodyPr>
          <a:lstStyle/>
          <a:p>
            <a:pPr algn="ctr"/>
            <a:r>
              <a:rPr kumimoji="1" lang="en-US" altLang="ja-JP" sz="1200" dirty="0" smtClean="0"/>
              <a:t>9</a:t>
            </a:r>
            <a:endParaRPr kumimoji="1" lang="ja-JP" altLang="en-US" sz="1200" dirty="0"/>
          </a:p>
        </p:txBody>
      </p:sp>
      <p:sp>
        <p:nvSpPr>
          <p:cNvPr id="52" name="テキスト ボックス 2"/>
          <p:cNvSpPr txBox="1">
            <a:spLocks noChangeArrowheads="1"/>
          </p:cNvSpPr>
          <p:nvPr/>
        </p:nvSpPr>
        <p:spPr bwMode="auto">
          <a:xfrm>
            <a:off x="360000" y="6217584"/>
            <a:ext cx="648000" cy="360000"/>
          </a:xfrm>
          <a:prstGeom prst="roundRect">
            <a:avLst>
              <a:gd name="adj" fmla="val 24293"/>
            </a:avLst>
          </a:prstGeom>
          <a:solidFill>
            <a:srgbClr val="000099"/>
          </a:solidFill>
          <a:ln w="9525">
            <a:noFill/>
            <a:miter lim="800000"/>
            <a:headEnd/>
            <a:tailEnd/>
          </a:ln>
        </p:spPr>
        <p:txBody>
          <a:bodyPr rot="0" vert="horz" wrap="square" lIns="91440" tIns="45720" rIns="91440" bIns="45720" anchor="ctr" anchorCtr="0">
            <a:noAutofit/>
          </a:bodyPr>
          <a:lstStyle/>
          <a:p>
            <a:pPr algn="ctr">
              <a:spcAft>
                <a:spcPts val="0"/>
              </a:spcAft>
            </a:pPr>
            <a:r>
              <a:rPr 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施策</a:t>
            </a:r>
            <a:r>
              <a:rPr lang="en-US" altLang="ja-JP" sz="900" b="1" kern="100" dirty="0" smtClean="0">
                <a:solidFill>
                  <a:schemeClr val="bg1"/>
                </a:solidFill>
                <a:effectLst/>
                <a:latin typeface="Meiryo UI" panose="020B0604030504040204" pitchFamily="50" charset="-128"/>
                <a:ea typeface="Meiryo UI" panose="020B0604030504040204" pitchFamily="50" charset="-128"/>
                <a:cs typeface="Meiryo UI" panose="020B0604030504040204" pitchFamily="50" charset="-128"/>
              </a:rPr>
              <a:t>11</a:t>
            </a:r>
            <a:endParaRPr lang="ja-JP" sz="1050" kern="100" dirty="0">
              <a:solidFill>
                <a:schemeClr val="bg1"/>
              </a:solidFill>
              <a:effectLst/>
              <a:latin typeface="Meiryo UI" panose="020B0604030504040204" pitchFamily="50" charset="-128"/>
              <a:ea typeface="Meiryo UI" panose="020B0604030504040204" pitchFamily="50" charset="-128"/>
              <a:cs typeface="Meiryo UI" panose="020B0604030504040204" pitchFamily="50" charset="-128"/>
            </a:endParaRPr>
          </a:p>
        </p:txBody>
      </p:sp>
      <p:sp>
        <p:nvSpPr>
          <p:cNvPr id="24" name="テキスト ボックス 23"/>
          <p:cNvSpPr txBox="1"/>
          <p:nvPr/>
        </p:nvSpPr>
        <p:spPr>
          <a:xfrm>
            <a:off x="359999" y="6652990"/>
            <a:ext cx="2952000" cy="1323439"/>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・関西国際空港周辺における水産動植物の採捕禁止区域における</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水産資源の増大、保護の効果を高めるため、漁船による週休日の啓発活動を実施している。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・種苗放流を行う際、生残率を高めるため、種苗の一部を区域内に放流している（キジハタ、アカガイ）。</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90000" algn="just"/>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27" name="直線コネクタ 26"/>
          <p:cNvCxnSpPr/>
          <p:nvPr/>
        </p:nvCxnSpPr>
        <p:spPr>
          <a:xfrm>
            <a:off x="3420000" y="6634119"/>
            <a:ext cx="0" cy="1944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8" name="テキスト ボックス 27"/>
          <p:cNvSpPr txBox="1"/>
          <p:nvPr/>
        </p:nvSpPr>
        <p:spPr>
          <a:xfrm>
            <a:off x="980728" y="6267117"/>
            <a:ext cx="3312125" cy="261610"/>
          </a:xfrm>
          <a:prstGeom prst="rect">
            <a:avLst/>
          </a:prstGeom>
          <a:noFill/>
        </p:spPr>
        <p:txBody>
          <a:bodyPr wrap="none" rtlCol="0">
            <a:spAutoFit/>
          </a:bodyPr>
          <a:lstStyle/>
          <a:p>
            <a:r>
              <a:rPr lang="ja-JP" altLang="en-US" sz="1100" b="1" dirty="0" smtClean="0"/>
              <a:t>関西国際空港周辺海域を活用した資源増大の取組み</a:t>
            </a:r>
            <a:endParaRPr lang="ja-JP" altLang="en-US" sz="1100" b="1" dirty="0"/>
          </a:p>
        </p:txBody>
      </p:sp>
      <p:pic>
        <p:nvPicPr>
          <p:cNvPr id="73" name="図 72" descr="関西国際空港周辺海域に設定されている「水産動植物採捕禁止区域」のイラストのタイトルです。" title="関西国際空港周辺海域に設定されている「水産動植物採捕禁止区域」のイラスト"/>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64439" y="7232540"/>
            <a:ext cx="1915924" cy="1178258"/>
          </a:xfrm>
          <a:prstGeom prst="rect">
            <a:avLst/>
          </a:prstGeom>
          <a:noFill/>
          <a:ln>
            <a:noFill/>
          </a:ln>
        </p:spPr>
      </p:pic>
      <p:sp>
        <p:nvSpPr>
          <p:cNvPr id="74" name="テキスト ボックス 73"/>
          <p:cNvSpPr txBox="1"/>
          <p:nvPr/>
        </p:nvSpPr>
        <p:spPr>
          <a:xfrm>
            <a:off x="3429000" y="8394576"/>
            <a:ext cx="3384376" cy="230832"/>
          </a:xfrm>
          <a:prstGeom prst="rect">
            <a:avLst/>
          </a:prstGeom>
          <a:noFill/>
        </p:spPr>
        <p:txBody>
          <a:bodyPr wrap="square" rtlCol="0">
            <a:spAutoFit/>
          </a:bodyPr>
          <a:lstStyle/>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■関西国際空港周辺における水産動植物の採捕禁止区域</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41" name="直線コネクタ 40"/>
          <p:cNvCxnSpPr/>
          <p:nvPr/>
        </p:nvCxnSpPr>
        <p:spPr>
          <a:xfrm>
            <a:off x="3420000" y="4384639"/>
            <a:ext cx="0" cy="1576473"/>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3" name="直線コネクタ 52"/>
          <p:cNvCxnSpPr/>
          <p:nvPr/>
        </p:nvCxnSpPr>
        <p:spPr>
          <a:xfrm>
            <a:off x="3420000" y="767147"/>
            <a:ext cx="0" cy="2700000"/>
          </a:xfrm>
          <a:prstGeom prst="line">
            <a:avLst/>
          </a:prstGeom>
          <a:ln w="635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1" name="テキスト ボックス 60"/>
          <p:cNvSpPr txBox="1"/>
          <p:nvPr/>
        </p:nvSpPr>
        <p:spPr>
          <a:xfrm>
            <a:off x="3429000" y="786018"/>
            <a:ext cx="3384376" cy="3847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■小型魚</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の再放流</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サイズ（資源</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管理部会での申合せ</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事項 </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9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テキスト ボックス 66"/>
          <p:cNvSpPr txBox="1"/>
          <p:nvPr/>
        </p:nvSpPr>
        <p:spPr>
          <a:xfrm>
            <a:off x="980728" y="400145"/>
            <a:ext cx="2731838" cy="261610"/>
          </a:xfrm>
          <a:prstGeom prst="rect">
            <a:avLst/>
          </a:prstGeom>
          <a:noFill/>
        </p:spPr>
        <p:txBody>
          <a:bodyPr wrap="none" rtlCol="0">
            <a:spAutoFit/>
          </a:bodyPr>
          <a:lstStyle/>
          <a:p>
            <a:r>
              <a:rPr lang="ja-JP" altLang="en-US" sz="1100" b="1" dirty="0" smtClean="0"/>
              <a:t>科学的知見に基づく水産資源の適切な管理</a:t>
            </a:r>
            <a:endParaRPr lang="ja-JP" altLang="en-US" sz="1100" b="1" dirty="0"/>
          </a:p>
        </p:txBody>
      </p:sp>
      <p:sp>
        <p:nvSpPr>
          <p:cNvPr id="32" name="テキスト ボックス 31"/>
          <p:cNvSpPr txBox="1"/>
          <p:nvPr/>
        </p:nvSpPr>
        <p:spPr>
          <a:xfrm>
            <a:off x="3429000" y="6652990"/>
            <a:ext cx="3384376" cy="523220"/>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■漁船を活用した</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週</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休日の啓発活動の実施回数</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180975"/>
            <a:r>
              <a:rPr lang="ja-JP" altLang="en-US" sz="9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　　令和２年度　</a:t>
            </a:r>
            <a:r>
              <a:rPr lang="en-US" altLang="ja-JP" sz="900" dirty="0" smtClean="0">
                <a:latin typeface="Meiryo UI" panose="020B0604030504040204" pitchFamily="50" charset="-128"/>
                <a:ea typeface="Meiryo UI" panose="020B0604030504040204" pitchFamily="50" charset="-128"/>
                <a:cs typeface="Meiryo UI" panose="020B0604030504040204" pitchFamily="50" charset="-128"/>
              </a:rPr>
              <a:t>27</a:t>
            </a:r>
            <a:r>
              <a:rPr lang="ja-JP" altLang="en-US" sz="900" dirty="0" smtClean="0">
                <a:latin typeface="Meiryo UI" panose="020B0604030504040204" pitchFamily="50" charset="-128"/>
                <a:ea typeface="Meiryo UI" panose="020B0604030504040204" pitchFamily="50" charset="-128"/>
                <a:cs typeface="Meiryo UI" panose="020B0604030504040204" pitchFamily="50" charset="-128"/>
              </a:rPr>
              <a:t>回</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3" name="テキスト ボックス 32"/>
          <p:cNvSpPr txBox="1"/>
          <p:nvPr/>
        </p:nvSpPr>
        <p:spPr>
          <a:xfrm>
            <a:off x="359999" y="786018"/>
            <a:ext cx="2952000" cy="2554545"/>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・資源管理型漁業は、</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資源</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状況に応じて、資源管理を行い、魚価単価の向上や資源枯渇の防止などを図り、持続的に漁業を行うことを目指し、資源管理部会における指導、漁業生物モニタリングによる調査を実施している。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令和元年度は、府漁連が主催する漁業者検討会等に出席し、研究所が実施する調査の結果を提供するともに、資源管理手法等に指導・助言を行った。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・また、府漁連等と連携し、メイタガレイの再放流パトロール（産地市場を巡回し小型魚の再放流を啓発）に参加した。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・「フィッシングショー</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OSAKA2018</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」にてキジハタの展示を行い、全長</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28cm</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未満のキジハタの再放流について啓発を行った。</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80975" indent="-90000" algn="just"/>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34" name="表 33"/>
          <p:cNvGraphicFramePr>
            <a:graphicFrameLocks noGrp="1"/>
          </p:cNvGraphicFramePr>
          <p:nvPr>
            <p:extLst>
              <p:ext uri="{D42A27DB-BD31-4B8C-83A1-F6EECF244321}">
                <p14:modId xmlns:p14="http://schemas.microsoft.com/office/powerpoint/2010/main" val="1008323407"/>
              </p:ext>
            </p:extLst>
          </p:nvPr>
        </p:nvGraphicFramePr>
        <p:xfrm>
          <a:off x="3573016" y="2359801"/>
          <a:ext cx="3096344" cy="851295"/>
        </p:xfrm>
        <a:graphic>
          <a:graphicData uri="http://schemas.openxmlformats.org/drawingml/2006/table">
            <a:tbl>
              <a:tblPr firstRow="1" bandRow="1">
                <a:tableStyleId>{3B4B98B0-60AC-42C2-AFA5-B58CD77FA1E5}</a:tableStyleId>
              </a:tblPr>
              <a:tblGrid>
                <a:gridCol w="576064">
                  <a:extLst>
                    <a:ext uri="{9D8B030D-6E8A-4147-A177-3AD203B41FA5}">
                      <a16:colId xmlns:a16="http://schemas.microsoft.com/office/drawing/2014/main" val="20000"/>
                    </a:ext>
                  </a:extLst>
                </a:gridCol>
                <a:gridCol w="2520280">
                  <a:extLst>
                    <a:ext uri="{9D8B030D-6E8A-4147-A177-3AD203B41FA5}">
                      <a16:colId xmlns:a16="http://schemas.microsoft.com/office/drawing/2014/main" val="20001"/>
                    </a:ext>
                  </a:extLst>
                </a:gridCol>
              </a:tblGrid>
              <a:tr h="150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実施日</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巡回先</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13879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.6.21</a:t>
                      </a:r>
                    </a:p>
                  </a:txBody>
                  <a:tcPr marL="36000" marT="0" marB="0" anchor="ctr">
                    <a:lnR>
                      <a:noFill/>
                    </a:lnR>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indent="-6480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泉佐野漁協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solidFill>
                        <a:schemeClr val="accent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1"/>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.7.2</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indent="-6480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尾崎漁協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r h="15087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.7.3</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indent="-6480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下荘漁協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3"/>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.7.4</a:t>
                      </a:r>
                    </a:p>
                  </a:txBody>
                  <a:tcPr marL="36000" marT="0" marB="0" anchor="ctr">
                    <a:lnR>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85725" marR="0" indent="-6480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岡田浦漁協・深日漁協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4"/>
                  </a:ext>
                </a:extLst>
              </a:tr>
              <a:tr h="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元</a:t>
                      </a: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.7.5</a:t>
                      </a:r>
                    </a:p>
                  </a:txBody>
                  <a:tcPr marL="36000" marT="0" marB="0" anchor="ctr">
                    <a:lnR>
                      <a:noFill/>
                    </a:lnR>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tc>
                  <a:txBody>
                    <a:bodyPr/>
                    <a:lstStyle/>
                    <a:p>
                      <a:pPr marL="85725" marR="0" indent="-64800" algn="l" defTabSz="914400" rtl="0" eaLnBrk="1" fontAlgn="auto" latinLnBrk="0" hangingPunct="1">
                        <a:lnSpc>
                          <a:spcPct val="100000"/>
                        </a:lnSpc>
                        <a:spcBef>
                          <a:spcPts val="0"/>
                        </a:spcBef>
                        <a:spcAft>
                          <a:spcPts val="0"/>
                        </a:spcAft>
                        <a:buClrTx/>
                        <a:buSzTx/>
                        <a:buFontTx/>
                        <a:buNone/>
                        <a:tabLst/>
                        <a:defRPr/>
                      </a:pPr>
                      <a:r>
                        <a:rPr kumimoji="1" lang="ja-JP" altLang="en-US"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岸和田市漁協</a:t>
                      </a:r>
                      <a:endPar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T w="12700" cap="flat" cmpd="sng" algn="ctr">
                      <a:noFill/>
                      <a:prstDash val="solid"/>
                      <a:round/>
                      <a:headEnd type="none" w="med" len="med"/>
                      <a:tailEnd type="none" w="med" len="med"/>
                    </a:lnT>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pic>
        <p:nvPicPr>
          <p:cNvPr id="35" name="図 34"/>
          <p:cNvPicPr/>
          <p:nvPr/>
        </p:nvPicPr>
        <p:blipFill>
          <a:blip r:embed="rId3" cstate="print">
            <a:extLst>
              <a:ext uri="{28A0092B-C50C-407E-A947-70E740481C1C}">
                <a14:useLocalDpi xmlns:a14="http://schemas.microsoft.com/office/drawing/2010/main" val="0"/>
              </a:ext>
            </a:extLst>
          </a:blip>
          <a:stretch>
            <a:fillRect/>
          </a:stretch>
        </p:blipFill>
        <p:spPr>
          <a:xfrm>
            <a:off x="5661248" y="2553680"/>
            <a:ext cx="811048" cy="636284"/>
          </a:xfrm>
          <a:prstGeom prst="rect">
            <a:avLst/>
          </a:prstGeom>
        </p:spPr>
      </p:pic>
      <p:sp>
        <p:nvSpPr>
          <p:cNvPr id="36" name="テキスト ボックス 35"/>
          <p:cNvSpPr txBox="1"/>
          <p:nvPr/>
        </p:nvSpPr>
        <p:spPr>
          <a:xfrm>
            <a:off x="3429000" y="2129202"/>
            <a:ext cx="3384376" cy="230832"/>
          </a:xfrm>
          <a:prstGeom prst="rect">
            <a:avLst/>
          </a:prstGeom>
          <a:noFill/>
        </p:spPr>
        <p:txBody>
          <a:bodyPr wrap="square" rtlCol="0">
            <a:spAutoFit/>
          </a:bodyPr>
          <a:lstStyle/>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■メイタガレイパトロールの実施状況（令和元年度）</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1097729" y="4059536"/>
            <a:ext cx="2893741" cy="261610"/>
          </a:xfrm>
          <a:prstGeom prst="rect">
            <a:avLst/>
          </a:prstGeom>
          <a:noFill/>
        </p:spPr>
        <p:txBody>
          <a:bodyPr wrap="none" rtlCol="0">
            <a:spAutoFit/>
          </a:bodyPr>
          <a:lstStyle/>
          <a:p>
            <a:r>
              <a:rPr lang="ja-JP" altLang="en-US" sz="1100" b="1" dirty="0" smtClean="0"/>
              <a:t>適正な漁業秩序の維持による水産資源の保護</a:t>
            </a:r>
            <a:endParaRPr lang="ja-JP" altLang="en-US" sz="1100" b="1" dirty="0"/>
          </a:p>
        </p:txBody>
      </p:sp>
      <p:sp>
        <p:nvSpPr>
          <p:cNvPr id="38" name="テキスト ボックス 37"/>
          <p:cNvSpPr txBox="1"/>
          <p:nvPr/>
        </p:nvSpPr>
        <p:spPr>
          <a:xfrm>
            <a:off x="366220" y="4475088"/>
            <a:ext cx="2952000" cy="1169551"/>
          </a:xfrm>
          <a:prstGeom prst="rect">
            <a:avLst/>
          </a:prstGeom>
          <a:noFill/>
        </p:spPr>
        <p:txBody>
          <a:bodyPr wrap="square" rtlCol="0">
            <a:spAutoFit/>
          </a:bodyPr>
          <a:lstStyle/>
          <a:p>
            <a:pPr algn="just"/>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内容</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26000" indent="-64800" algn="just"/>
            <a:r>
              <a:rPr kumimoji="1" lang="ja-JP" altLang="en-US" sz="1000" dirty="0" smtClean="0">
                <a:latin typeface="Meiryo UI" panose="020B0604030504040204" pitchFamily="50" charset="-128"/>
                <a:ea typeface="Meiryo UI" panose="020B0604030504040204" pitchFamily="50" charset="-128"/>
                <a:cs typeface="Meiryo UI" panose="020B0604030504040204" pitchFamily="50" charset="-128"/>
              </a:rPr>
              <a:t>・漁業許可、漁業権、漁船等の適正管理を行うとともに、漁業関係者に対し法令等の周知や漁業調整を行っている。</a:t>
            </a:r>
            <a:endParaRPr kumimoji="1"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a:p>
            <a:pPr marL="126000" indent="-64800" algn="just"/>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・漁業取締船「はやなみ」により、関空周辺採捕禁止区域における違反漁船や漁業関係法令違反に対し検挙・指導等の取締りを実施している。</a:t>
            </a:r>
            <a:endParaRPr lang="en-US" altLang="ja-JP" sz="1000" dirty="0" smtClean="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3546001" y="4457703"/>
            <a:ext cx="3384376" cy="384721"/>
          </a:xfrm>
          <a:prstGeom prst="rect">
            <a:avLst/>
          </a:prstGeom>
          <a:noFill/>
        </p:spPr>
        <p:txBody>
          <a:bodyPr wrap="square" rtlCol="0">
            <a:spAutoFit/>
          </a:bodyPr>
          <a:lstStyle/>
          <a:p>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smtClean="0">
                <a:latin typeface="Meiryo UI" panose="020B0604030504040204" pitchFamily="50" charset="-128"/>
                <a:ea typeface="Meiryo UI" panose="020B0604030504040204" pitchFamily="50" charset="-128"/>
                <a:cs typeface="Meiryo UI" panose="020B0604030504040204" pitchFamily="50" charset="-128"/>
              </a:rPr>
              <a:t>実績</a:t>
            </a:r>
            <a:r>
              <a:rPr lang="en-US" altLang="ja-JP" sz="1000" dirty="0" smtClean="0">
                <a:latin typeface="Meiryo UI" panose="020B0604030504040204" pitchFamily="50" charset="-128"/>
                <a:ea typeface="Meiryo UI" panose="020B0604030504040204" pitchFamily="50" charset="-128"/>
                <a:cs typeface="Meiryo UI" panose="020B0604030504040204" pitchFamily="50" charset="-128"/>
              </a:rPr>
              <a:t>】</a:t>
            </a:r>
          </a:p>
          <a:p>
            <a:pPr marL="180975" indent="-180975"/>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900" b="1" dirty="0">
                <a:latin typeface="Meiryo UI" panose="020B0604030504040204" pitchFamily="50" charset="-128"/>
                <a:ea typeface="Meiryo UI" panose="020B0604030504040204" pitchFamily="50" charset="-128"/>
                <a:cs typeface="Meiryo UI" panose="020B0604030504040204" pitchFamily="50" charset="-128"/>
              </a:rPr>
              <a:t>漁業</a:t>
            </a:r>
            <a:r>
              <a:rPr lang="ja-JP" altLang="en-US" sz="900" b="1" dirty="0" smtClean="0">
                <a:latin typeface="Meiryo UI" panose="020B0604030504040204" pitchFamily="50" charset="-128"/>
                <a:ea typeface="Meiryo UI" panose="020B0604030504040204" pitchFamily="50" charset="-128"/>
                <a:cs typeface="Meiryo UI" panose="020B0604030504040204" pitchFamily="50" charset="-128"/>
              </a:rPr>
              <a:t>取締船「はやなみ」による指導、取締実績</a:t>
            </a:r>
            <a:endParaRPr lang="en-US" altLang="ja-JP" sz="900" b="1" dirty="0" smtClean="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6" name="表 45"/>
          <p:cNvGraphicFramePr>
            <a:graphicFrameLocks noGrp="1"/>
          </p:cNvGraphicFramePr>
          <p:nvPr>
            <p:extLst>
              <p:ext uri="{D42A27DB-BD31-4B8C-83A1-F6EECF244321}">
                <p14:modId xmlns:p14="http://schemas.microsoft.com/office/powerpoint/2010/main" val="2953390213"/>
              </p:ext>
            </p:extLst>
          </p:nvPr>
        </p:nvGraphicFramePr>
        <p:xfrm>
          <a:off x="3690017" y="4827462"/>
          <a:ext cx="3096344" cy="929640"/>
        </p:xfrm>
        <a:graphic>
          <a:graphicData uri="http://schemas.openxmlformats.org/drawingml/2006/table">
            <a:tbl>
              <a:tblPr firstRow="1" bandRow="1">
                <a:tableStyleId>{3B4B98B0-60AC-42C2-AFA5-B58CD77FA1E5}</a:tableStyleId>
              </a:tblPr>
              <a:tblGrid>
                <a:gridCol w="432048">
                  <a:extLst>
                    <a:ext uri="{9D8B030D-6E8A-4147-A177-3AD203B41FA5}">
                      <a16:colId xmlns:a16="http://schemas.microsoft.com/office/drawing/2014/main" val="20000"/>
                    </a:ext>
                  </a:extLst>
                </a:gridCol>
                <a:gridCol w="666074">
                  <a:extLst>
                    <a:ext uri="{9D8B030D-6E8A-4147-A177-3AD203B41FA5}">
                      <a16:colId xmlns:a16="http://schemas.microsoft.com/office/drawing/2014/main" val="20001"/>
                    </a:ext>
                  </a:extLst>
                </a:gridCol>
                <a:gridCol w="666074">
                  <a:extLst>
                    <a:ext uri="{9D8B030D-6E8A-4147-A177-3AD203B41FA5}">
                      <a16:colId xmlns:a16="http://schemas.microsoft.com/office/drawing/2014/main" val="20002"/>
                    </a:ext>
                  </a:extLst>
                </a:gridCol>
                <a:gridCol w="666074">
                  <a:extLst>
                    <a:ext uri="{9D8B030D-6E8A-4147-A177-3AD203B41FA5}">
                      <a16:colId xmlns:a16="http://schemas.microsoft.com/office/drawing/2014/main" val="20003"/>
                    </a:ext>
                  </a:extLst>
                </a:gridCol>
                <a:gridCol w="666074">
                  <a:extLst>
                    <a:ext uri="{9D8B030D-6E8A-4147-A177-3AD203B41FA5}">
                      <a16:colId xmlns:a16="http://schemas.microsoft.com/office/drawing/2014/main" val="20004"/>
                    </a:ext>
                  </a:extLst>
                </a:gridCol>
              </a:tblGrid>
              <a:tr h="15014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年度</a:t>
                      </a:r>
                    </a:p>
                  </a:txBody>
                  <a:tcPr marL="36000" marR="36000" marT="0" marB="0" anchor="ctr">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取締出航</a:t>
                      </a:r>
                      <a:endPar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回数</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w="1270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夜間・早朝取締回数</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R w="1270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警告・指導</a:t>
                      </a:r>
                      <a:endPar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件数</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w="12700" cap="flat" cmpd="sng" algn="ctr">
                      <a:noFill/>
                      <a:prstDash val="solid"/>
                      <a:round/>
                      <a:headEnd type="none" w="med" len="med"/>
                      <a:tailEnd type="none" w="med" len="med"/>
                    </a:lnL>
                    <a:lnR>
                      <a:noFill/>
                    </a:lnR>
                    <a:lnB w="12700" cap="flat" cmpd="sng" algn="ctr">
                      <a:solidFill>
                        <a:schemeClr val="accent1"/>
                      </a:solidFill>
                      <a:prstDash val="solid"/>
                      <a:round/>
                      <a:headEnd type="none" w="med" len="med"/>
                      <a:tailEnd type="none" w="med" len="med"/>
                    </a:lnB>
                  </a:tcPr>
                </a:tc>
                <a:tc>
                  <a:txBody>
                    <a:bodyPr/>
                    <a:lstStyle/>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行政</a:t>
                      </a:r>
                      <a:endParaRPr kumimoji="1" lang="en-US" altLang="ja-JP"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gn="ctr"/>
                      <a:r>
                        <a:rPr kumimoji="1" lang="ja-JP" altLang="en-US" sz="900" b="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処分数</a:t>
                      </a:r>
                      <a:endParaRPr kumimoji="1" lang="ja-JP" altLang="en-US" sz="900" b="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29</a:t>
                      </a:r>
                    </a:p>
                  </a:txBody>
                  <a:tcPr marL="36000" marT="0" marB="0" anchor="ctr">
                    <a:lnR>
                      <a:noFill/>
                    </a:lnR>
                    <a:lnT w="12700" cap="flat" cmpd="sng" algn="ctr">
                      <a:solidFill>
                        <a:schemeClr val="accent1"/>
                      </a:solidFill>
                      <a:prstDash val="solid"/>
                      <a:round/>
                      <a:headEnd type="none" w="med" len="med"/>
                      <a:tailEnd type="none" w="med" len="med"/>
                    </a:lnT>
                  </a:tcPr>
                </a:tc>
                <a:tc>
                  <a:txBody>
                    <a:bodyPr/>
                    <a:lstStyle/>
                    <a:p>
                      <a:pPr marL="85725" indent="-85725"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187</a:t>
                      </a:r>
                    </a:p>
                  </a:txBody>
                  <a:tcPr marL="36000" marT="0" marB="0" anchor="ctr">
                    <a:lnL>
                      <a:noFill/>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marL="85725" indent="-85725"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45</a:t>
                      </a:r>
                    </a:p>
                  </a:txBody>
                  <a:tcPr marL="36000" marT="0" marB="0" anchor="ctr">
                    <a:lnL>
                      <a:noFill/>
                    </a:lnL>
                    <a:lnR w="12700" cap="flat" cmpd="sng" algn="ctr">
                      <a:noFill/>
                      <a:prstDash val="solid"/>
                      <a:round/>
                      <a:headEnd type="none" w="med" len="med"/>
                      <a:tailEnd type="none" w="med" len="med"/>
                    </a:lnR>
                    <a:lnT w="12700" cap="flat" cmpd="sng" algn="ctr">
                      <a:solidFill>
                        <a:schemeClr val="accent1"/>
                      </a:solidFill>
                      <a:prstDash val="solid"/>
                      <a:round/>
                      <a:headEnd type="none" w="med" len="med"/>
                      <a:tailEnd type="none" w="med" len="med"/>
                    </a:lnT>
                  </a:tcPr>
                </a:tc>
                <a:tc>
                  <a:txBody>
                    <a:bodyPr/>
                    <a:lstStyle/>
                    <a:p>
                      <a:pPr marL="85725" indent="-85725"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38</a:t>
                      </a:r>
                    </a:p>
                  </a:txBody>
                  <a:tcPr marL="36000" marT="0" marB="0" anchor="ctr">
                    <a:lnL w="12700" cap="flat" cmpd="sng" algn="ctr">
                      <a:noFill/>
                      <a:prstDash val="solid"/>
                      <a:round/>
                      <a:headEnd type="none" w="med" len="med"/>
                      <a:tailEnd type="none" w="med" len="med"/>
                    </a:lnL>
                    <a:lnR>
                      <a:noFill/>
                    </a:lnR>
                    <a:lnT w="12700" cap="flat" cmpd="sng" algn="ctr">
                      <a:solidFill>
                        <a:schemeClr val="accent1"/>
                      </a:solidFill>
                      <a:prstDash val="solid"/>
                      <a:round/>
                      <a:headEnd type="none" w="med" len="med"/>
                      <a:tailEnd type="none" w="med" len="med"/>
                    </a:lnT>
                  </a:tcPr>
                </a:tc>
                <a:tc>
                  <a:txBody>
                    <a:bodyPr/>
                    <a:lstStyle/>
                    <a:p>
                      <a:pPr marL="85725" indent="-85725"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p>
                  </a:txBody>
                  <a:tcPr marL="36000" marT="0" marB="0" anchor="ctr">
                    <a:lnL>
                      <a:noFill/>
                    </a:lnL>
                    <a:lnT w="12700" cap="flat" cmpd="sng" algn="ctr">
                      <a:solidFill>
                        <a:schemeClr val="accent1"/>
                      </a:solidFill>
                      <a:prstDash val="solid"/>
                      <a:round/>
                      <a:headEnd type="none" w="med" len="med"/>
                      <a:tailEnd type="none" w="med" len="med"/>
                    </a:lnT>
                  </a:tcPr>
                </a:tc>
                <a:extLst>
                  <a:ext uri="{0D108BD9-81ED-4DB2-BD59-A6C34878D82A}">
                    <a16:rowId xmlns:a16="http://schemas.microsoft.com/office/drawing/2014/main" val="10001"/>
                  </a:ext>
                </a:extLst>
              </a:tr>
              <a:tr h="131144">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30</a:t>
                      </a:r>
                    </a:p>
                  </a:txBody>
                  <a:tcPr marL="36000" marT="0" marB="0" anchor="ctr">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199</a:t>
                      </a:r>
                    </a:p>
                  </a:txBody>
                  <a:tcPr marL="36000" marT="0" marB="0" anchor="ctr">
                    <a:lnL>
                      <a:noFill/>
                    </a:lnL>
                    <a:lnR w="12700" cap="flat" cmpd="sng" algn="ctr">
                      <a:noFill/>
                      <a:prstDash val="solid"/>
                      <a:round/>
                      <a:headEnd type="none" w="med" len="med"/>
                      <a:tailEnd type="none" w="med" len="med"/>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44</a:t>
                      </a:r>
                    </a:p>
                  </a:txBody>
                  <a:tcPr marL="36000" marT="0" marB="0" anchor="ctr">
                    <a:lnL>
                      <a:noFill/>
                    </a:lnL>
                    <a:lnR w="12700" cap="flat" cmpd="sng" algn="ctr">
                      <a:noFill/>
                      <a:prstDash val="solid"/>
                      <a:round/>
                      <a:headEnd type="none" w="med" len="med"/>
                      <a:tailEnd type="none" w="med" len="med"/>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28</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12700" cap="flat" cmpd="sng" algn="ctr">
                      <a:noFill/>
                      <a:prstDash val="solid"/>
                      <a:round/>
                      <a:headEnd type="none" w="med" len="med"/>
                      <a:tailEnd type="none" w="med" len="med"/>
                    </a:lnL>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tcPr>
                </a:tc>
                <a:extLst>
                  <a:ext uri="{0D108BD9-81ED-4DB2-BD59-A6C34878D82A}">
                    <a16:rowId xmlns:a16="http://schemas.microsoft.com/office/drawing/2014/main" val="10002"/>
                  </a:ext>
                </a:extLst>
              </a:tr>
              <a:tr h="131144">
                <a:tc>
                  <a:txBody>
                    <a:bodyPr/>
                    <a:lstStyle/>
                    <a:p>
                      <a:pPr algn="ct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31/1</a:t>
                      </a:r>
                    </a:p>
                  </a:txBody>
                  <a:tcPr marL="36000" marT="0" marB="0" anchor="ctr">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169</a:t>
                      </a:r>
                    </a:p>
                  </a:txBody>
                  <a:tcPr marL="36000" marT="0" marB="0" anchor="ctr">
                    <a:lnL>
                      <a:noFill/>
                    </a:lnL>
                    <a:lnR w="12700" cap="flat" cmpd="sng" algn="ctr">
                      <a:noFill/>
                      <a:prstDash val="solid"/>
                      <a:round/>
                      <a:headEnd type="none" w="med" len="med"/>
                      <a:tailEnd type="none" w="med" len="med"/>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41</a:t>
                      </a:r>
                    </a:p>
                  </a:txBody>
                  <a:tcPr marL="36000" marT="0" marB="0" anchor="ctr">
                    <a:lnL>
                      <a:noFill/>
                    </a:lnL>
                    <a:lnR w="12700" cap="flat" cmpd="sng" algn="ctr">
                      <a:noFill/>
                      <a:prstDash val="solid"/>
                      <a:round/>
                      <a:headEnd type="none" w="med" len="med"/>
                      <a:tailEnd type="none" w="med" len="med"/>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25</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12700" cap="flat" cmpd="sng" algn="ctr">
                      <a:noFill/>
                      <a:prstDash val="solid"/>
                      <a:round/>
                      <a:headEnd type="none" w="med" len="med"/>
                      <a:tailEnd type="none" w="med" len="med"/>
                    </a:lnL>
                    <a:lnR>
                      <a:noFill/>
                    </a:lnR>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tcPr>
                </a:tc>
                <a:extLst>
                  <a:ext uri="{0D108BD9-81ED-4DB2-BD59-A6C34878D82A}">
                    <a16:rowId xmlns:a16="http://schemas.microsoft.com/office/drawing/2014/main" val="4197554814"/>
                  </a:ext>
                </a:extLst>
              </a:tr>
              <a:tr h="131144">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R3.2</a:t>
                      </a:r>
                      <a:r>
                        <a:rPr kumimoji="1" lang="ja-JP" altLang="en-US" sz="8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末現在</a:t>
                      </a:r>
                      <a:endParaRPr kumimoji="1" lang="ja-JP" altLang="en-US" sz="8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R="0" marT="0" marB="0" anchor="ctr">
                    <a:lnR>
                      <a:noFill/>
                    </a:lnR>
                    <a:lnB w="12700" cap="flat" cmpd="sng" algn="ctr">
                      <a:solidFill>
                        <a:schemeClr val="accent1"/>
                      </a:solidFill>
                      <a:prstDash val="solid"/>
                      <a:round/>
                      <a:headEnd type="none" w="med" len="med"/>
                      <a:tailEnd type="none" w="med" len="med"/>
                    </a:lnB>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169</a:t>
                      </a:r>
                    </a:p>
                  </a:txBody>
                  <a:tcPr marL="36000" marT="0" marB="0" anchor="ctr">
                    <a:lnL>
                      <a:noFill/>
                    </a:lnL>
                    <a:lnR w="1270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36</a:t>
                      </a:r>
                    </a:p>
                  </a:txBody>
                  <a:tcPr marL="36000" marT="0" marB="0" anchor="ctr">
                    <a:lnL>
                      <a:noFill/>
                    </a:lnL>
                    <a:lnR w="12700" cap="flat" cmpd="sng" algn="ctr">
                      <a:noFill/>
                      <a:prstDash val="solid"/>
                      <a:round/>
                      <a:headEnd type="none" w="med" len="med"/>
                      <a:tailEnd type="none" w="med" len="med"/>
                    </a:lnR>
                    <a:lnB w="12700" cap="flat" cmpd="sng" algn="ctr">
                      <a:solidFill>
                        <a:schemeClr val="accent1"/>
                      </a:solidFill>
                      <a:prstDash val="solid"/>
                      <a:round/>
                      <a:headEnd type="none" w="med" len="med"/>
                      <a:tailEnd type="none" w="med" len="med"/>
                    </a:lnB>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17</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w="12700" cap="flat" cmpd="sng" algn="ctr">
                      <a:noFill/>
                      <a:prstDash val="solid"/>
                      <a:round/>
                      <a:headEnd type="none" w="med" len="med"/>
                      <a:tailEnd type="none" w="med" len="med"/>
                    </a:lnL>
                    <a:lnR>
                      <a:noFill/>
                    </a:lnR>
                    <a:lnB w="12700" cap="flat" cmpd="sng" algn="ctr">
                      <a:solidFill>
                        <a:schemeClr val="accent1"/>
                      </a:solidFill>
                      <a:prstDash val="solid"/>
                      <a:round/>
                      <a:headEnd type="none" w="med" len="med"/>
                      <a:tailEnd type="none" w="med" len="med"/>
                    </a:lnB>
                  </a:tcPr>
                </a:tc>
                <a:tc>
                  <a:txBody>
                    <a:bodyPr/>
                    <a:lstStyle/>
                    <a:p>
                      <a:pPr marL="85725" marR="0" indent="-85725" algn="ctr" defTabSz="914400" rtl="0" eaLnBrk="1" fontAlgn="auto" latinLnBrk="0" hangingPunct="1">
                        <a:lnSpc>
                          <a:spcPct val="100000"/>
                        </a:lnSpc>
                        <a:spcBef>
                          <a:spcPts val="0"/>
                        </a:spcBef>
                        <a:spcAft>
                          <a:spcPts val="0"/>
                        </a:spcAft>
                        <a:buClrTx/>
                        <a:buSzTx/>
                        <a:buFontTx/>
                        <a:buNone/>
                        <a:tabLst/>
                        <a:defRPr/>
                      </a:pPr>
                      <a:r>
                        <a:rPr kumimoji="1" lang="en-US" altLang="ja-JP" sz="900" dirty="0" smtClean="0">
                          <a:solidFill>
                            <a:schemeClr val="tx1"/>
                          </a:solidFill>
                          <a:latin typeface="Meiryo UI" panose="020B0604030504040204" pitchFamily="50" charset="-128"/>
                          <a:ea typeface="Meiryo UI" panose="020B0604030504040204" pitchFamily="50" charset="-128"/>
                          <a:cs typeface="Meiryo UI" panose="020B0604030504040204" pitchFamily="50" charset="-128"/>
                        </a:rPr>
                        <a:t>1</a:t>
                      </a:r>
                      <a:endParaRPr kumimoji="1" lang="ja-JP" altLang="en-US" sz="900"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txBody>
                  <a:tcPr marL="36000" marT="0" marB="0" anchor="ctr">
                    <a:lnL>
                      <a:noFill/>
                    </a:lnL>
                    <a:lnB w="12700" cap="flat" cmpd="sng" algn="ctr">
                      <a:solidFill>
                        <a:schemeClr val="accent1"/>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7169188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ユーザー定義 1">
      <a:majorFont>
        <a:latin typeface="Meiryo UI"/>
        <a:ea typeface="Meiryo UI"/>
        <a:cs typeface=""/>
      </a:majorFont>
      <a:minorFont>
        <a:latin typeface="Meiryo UI"/>
        <a:ea typeface="Meiryo U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10025</TotalTime>
  <Words>9494</Words>
  <PresentationFormat>A4 210 x 297 mm</PresentationFormat>
  <Paragraphs>1634</Paragraphs>
  <Slides>22</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22</vt:i4>
      </vt:variant>
    </vt:vector>
  </HeadingPairs>
  <TitlesOfParts>
    <vt:vector size="32" baseType="lpstr">
      <vt:lpstr>Meiryo UI</vt:lpstr>
      <vt:lpstr>ＭＳ Ｐゴシック</vt:lpstr>
      <vt:lpstr>ＭＳ Ｐ明朝</vt:lpstr>
      <vt:lpstr>ＭＳ 明朝</vt:lpstr>
      <vt:lpstr>メイリオ</vt:lpstr>
      <vt:lpstr>游ゴシック</vt:lpstr>
      <vt:lpstr>Arial</vt:lpstr>
      <vt:lpstr>Century</vt:lpstr>
      <vt:lpstr>Times New Roman</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2021-03-22T04:15:34Z</cp:lastPrinted>
  <dcterms:created xsi:type="dcterms:W3CDTF">2016-01-29T06:50:34Z</dcterms:created>
  <dcterms:modified xsi:type="dcterms:W3CDTF">2021-03-22T04:56:45Z</dcterms:modified>
</cp:coreProperties>
</file>