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4020" r:id="rId2"/>
  </p:sldMasterIdLst>
  <p:notesMasterIdLst>
    <p:notesMasterId r:id="rId17"/>
  </p:notesMasterIdLst>
  <p:handoutMasterIdLst>
    <p:handoutMasterId r:id="rId18"/>
  </p:handoutMasterIdLst>
  <p:sldIdLst>
    <p:sldId id="256" r:id="rId3"/>
    <p:sldId id="257" r:id="rId4"/>
    <p:sldId id="258" r:id="rId5"/>
    <p:sldId id="261" r:id="rId6"/>
    <p:sldId id="302" r:id="rId7"/>
    <p:sldId id="303" r:id="rId8"/>
    <p:sldId id="264" r:id="rId9"/>
    <p:sldId id="321" r:id="rId10"/>
    <p:sldId id="305" r:id="rId11"/>
    <p:sldId id="306" r:id="rId12"/>
    <p:sldId id="320" r:id="rId13"/>
    <p:sldId id="272" r:id="rId14"/>
    <p:sldId id="308" r:id="rId15"/>
    <p:sldId id="312" r:id="rId16"/>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47B42"/>
    <a:srgbClr val="986838"/>
    <a:srgbClr val="8C6034"/>
    <a:srgbClr val="76512C"/>
    <a:srgbClr val="BE864E"/>
    <a:srgbClr val="4C341C"/>
    <a:srgbClr val="7B542D"/>
    <a:srgbClr val="C3905D"/>
    <a:srgbClr val="DC9F0C"/>
    <a:srgbClr val="CA9D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5716" autoAdjust="0"/>
  </p:normalViewPr>
  <p:slideViewPr>
    <p:cSldViewPr>
      <p:cViewPr varScale="1">
        <p:scale>
          <a:sx n="92" d="100"/>
          <a:sy n="92" d="100"/>
        </p:scale>
        <p:origin x="1176" y="77"/>
      </p:cViewPr>
      <p:guideLst>
        <p:guide orient="horz" pos="2160"/>
        <p:guide pos="3120"/>
      </p:guideLst>
    </p:cSldViewPr>
  </p:slideViewPr>
  <p:notesTextViewPr>
    <p:cViewPr>
      <p:scale>
        <a:sx n="1" d="1"/>
        <a:sy n="1" d="1"/>
      </p:scale>
      <p:origin x="0" y="0"/>
    </p:cViewPr>
  </p:notesTextViewPr>
  <p:sorterViewPr>
    <p:cViewPr>
      <p:scale>
        <a:sx n="100" d="100"/>
        <a:sy n="100" d="100"/>
      </p:scale>
      <p:origin x="0" y="-189"/>
    </p:cViewPr>
  </p:sorterViewPr>
  <p:notesViewPr>
    <p:cSldViewPr>
      <p:cViewPr varScale="1">
        <p:scale>
          <a:sx n="44" d="100"/>
          <a:sy n="44" d="100"/>
        </p:scale>
        <p:origin x="-2406" y="-10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7" y="9002123"/>
            <a:ext cx="6805613" cy="498475"/>
          </a:xfrm>
          <a:prstGeom prst="rect">
            <a:avLst/>
          </a:prstGeom>
        </p:spPr>
        <p:txBody>
          <a:bodyPr vert="horz" lIns="91391" tIns="45693" rIns="91391" bIns="45693" rtlCol="0" anchor="b"/>
          <a:lstStyle>
            <a:lvl1pPr algn="r">
              <a:defRPr sz="1200"/>
            </a:lvl1pPr>
          </a:lstStyle>
          <a:p>
            <a:pPr algn="ctr"/>
            <a:fld id="{BC6DD3F5-BEE6-4042-9CB4-BA2C5157484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59631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3"/>
            <a:ext cx="2949575" cy="496888"/>
          </a:xfrm>
          <a:prstGeom prst="rect">
            <a:avLst/>
          </a:prstGeom>
        </p:spPr>
        <p:txBody>
          <a:bodyPr vert="horz" lIns="91391" tIns="45693" rIns="91391" bIns="4569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4" y="3"/>
            <a:ext cx="2949575" cy="496888"/>
          </a:xfrm>
          <a:prstGeom prst="rect">
            <a:avLst/>
          </a:prstGeom>
        </p:spPr>
        <p:txBody>
          <a:bodyPr vert="horz" lIns="91391" tIns="45693" rIns="91391" bIns="45693" rtlCol="0"/>
          <a:lstStyle>
            <a:lvl1pPr algn="r">
              <a:defRPr sz="1200"/>
            </a:lvl1pPr>
          </a:lstStyle>
          <a:p>
            <a:fld id="{2978E7AE-C2A0-4B6C-86F2-838D93913B21}" type="datetimeFigureOut">
              <a:rPr kumimoji="1" lang="ja-JP" altLang="en-US" smtClean="0"/>
              <a:t>2025/3/17</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391" tIns="45693" rIns="91391" bIns="45693" rtlCol="0" anchor="ctr"/>
          <a:lstStyle/>
          <a:p>
            <a:endParaRPr lang="ja-JP" altLang="en-US"/>
          </a:p>
        </p:txBody>
      </p:sp>
      <p:sp>
        <p:nvSpPr>
          <p:cNvPr id="5" name="ノート プレースホルダー 4"/>
          <p:cNvSpPr>
            <a:spLocks noGrp="1"/>
          </p:cNvSpPr>
          <p:nvPr>
            <p:ph type="body" sz="quarter" idx="3"/>
          </p:nvPr>
        </p:nvSpPr>
        <p:spPr>
          <a:xfrm>
            <a:off x="681043" y="4721228"/>
            <a:ext cx="5445125" cy="4471988"/>
          </a:xfrm>
          <a:prstGeom prst="rect">
            <a:avLst/>
          </a:prstGeom>
        </p:spPr>
        <p:txBody>
          <a:bodyPr vert="horz" lIns="91391" tIns="45693" rIns="91391" bIns="456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40865"/>
            <a:ext cx="2949575" cy="496887"/>
          </a:xfrm>
          <a:prstGeom prst="rect">
            <a:avLst/>
          </a:prstGeom>
        </p:spPr>
        <p:txBody>
          <a:bodyPr vert="horz" lIns="91391" tIns="45693" rIns="91391" bIns="456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4" y="9440865"/>
            <a:ext cx="2949575" cy="496887"/>
          </a:xfrm>
          <a:prstGeom prst="rect">
            <a:avLst/>
          </a:prstGeom>
        </p:spPr>
        <p:txBody>
          <a:bodyPr vert="horz" lIns="91391" tIns="45693" rIns="91391" bIns="45693" rtlCol="0" anchor="b"/>
          <a:lstStyle>
            <a:lvl1pPr algn="r">
              <a:defRPr sz="1200"/>
            </a:lvl1pPr>
          </a:lstStyle>
          <a:p>
            <a:fld id="{52D2A778-C9CA-44C2-834A-5EF6811EAA1E}" type="slidenum">
              <a:rPr kumimoji="1" lang="ja-JP" altLang="en-US" smtClean="0"/>
              <a:t>‹#›</a:t>
            </a:fld>
            <a:endParaRPr kumimoji="1" lang="ja-JP" altLang="en-US"/>
          </a:p>
        </p:txBody>
      </p:sp>
    </p:spTree>
    <p:extLst>
      <p:ext uri="{BB962C8B-B14F-4D97-AF65-F5344CB8AC3E}">
        <p14:creationId xmlns:p14="http://schemas.microsoft.com/office/powerpoint/2010/main" val="40009516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D2A778-C9CA-44C2-834A-5EF6811EAA1E}" type="slidenum">
              <a:rPr kumimoji="1" lang="ja-JP" altLang="en-US" smtClean="0"/>
              <a:t>1</a:t>
            </a:fld>
            <a:endParaRPr kumimoji="1" lang="ja-JP" altLang="en-US" dirty="0"/>
          </a:p>
        </p:txBody>
      </p:sp>
    </p:spTree>
    <p:extLst>
      <p:ext uri="{BB962C8B-B14F-4D97-AF65-F5344CB8AC3E}">
        <p14:creationId xmlns:p14="http://schemas.microsoft.com/office/powerpoint/2010/main" val="114606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Rectangle 7"/>
          <p:cNvSpPr/>
          <p:nvPr/>
        </p:nvSpPr>
        <p:spPr>
          <a:xfrm>
            <a:off x="842010" y="0"/>
            <a:ext cx="817245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5500" y="3200400"/>
            <a:ext cx="8172450" cy="1524000"/>
          </a:xfrm>
        </p:spPr>
        <p:txBody>
          <a:bodyPr>
            <a:noAutofit/>
          </a:bodyPr>
          <a:lstStyle>
            <a:lvl1pP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825500" y="4724400"/>
            <a:ext cx="74295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
        <p:nvSpPr>
          <p:cNvPr id="7" name="Rectangle 6"/>
          <p:cNvSpPr/>
          <p:nvPr/>
        </p:nvSpPr>
        <p:spPr>
          <a:xfrm>
            <a:off x="842010" y="6172200"/>
            <a:ext cx="817245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90600" y="685800"/>
            <a:ext cx="7842250" cy="3886200"/>
          </a:xfrm>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5500" y="685802"/>
            <a:ext cx="1981200" cy="541019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806700" y="685801"/>
            <a:ext cx="6191250" cy="4876800"/>
          </a:xfrm>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052288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2662522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771217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80D7D8E-A32E-47D1-8657-862FADC78554}" type="datetimeFigureOut">
              <a:rPr kumimoji="1" lang="ja-JP" altLang="en-US" smtClean="0"/>
              <a:t>2025/3/17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348186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80D7D8E-A32E-47D1-8657-862FADC78554}" type="datetimeFigureOut">
              <a:rPr kumimoji="1" lang="ja-JP" altLang="en-US" smtClean="0"/>
              <a:t>2025/3/17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890139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80D7D8E-A32E-47D1-8657-862FADC78554}" type="datetimeFigureOut">
              <a:rPr kumimoji="1" lang="ja-JP" altLang="en-US" smtClean="0"/>
              <a:t>2025/3/17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34153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80D7D8E-A32E-47D1-8657-862FADC78554}" type="datetimeFigureOut">
              <a:rPr kumimoji="1" lang="ja-JP" altLang="en-US" smtClean="0"/>
              <a:t>2025/3/17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426806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80D7D8E-A32E-47D1-8657-862FADC78554}" type="datetimeFigureOut">
              <a:rPr kumimoji="1" lang="ja-JP" altLang="en-US" smtClean="0"/>
              <a:t>2025/3/17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352082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 name="正方形/長方形 9"/>
          <p:cNvSpPr/>
          <p:nvPr userDrawn="1"/>
        </p:nvSpPr>
        <p:spPr>
          <a:xfrm>
            <a:off x="688762" y="6165304"/>
            <a:ext cx="851271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a:xfrm>
            <a:off x="858892" y="1988840"/>
            <a:ext cx="8172450" cy="388620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cxnSp>
        <p:nvCxnSpPr>
          <p:cNvPr id="9" name="直線コネクタ 8"/>
          <p:cNvCxnSpPr/>
          <p:nvPr userDrawn="1"/>
        </p:nvCxnSpPr>
        <p:spPr>
          <a:xfrm>
            <a:off x="832778" y="1484784"/>
            <a:ext cx="81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80D7D8E-A32E-47D1-8657-862FADC78554}" type="datetimeFigureOut">
              <a:rPr kumimoji="1" lang="ja-JP" altLang="en-US" smtClean="0"/>
              <a:t>2025/3/17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356107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2870546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8"/>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2481711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80D7D8E-A32E-47D1-8657-862FADC78554}" type="datetimeFigureOut">
              <a:rPr kumimoji="1" lang="ja-JP" altLang="en-US" smtClean="0"/>
              <a:t>2025/3/17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21759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842010" y="0"/>
            <a:ext cx="817245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5500" y="3276600"/>
            <a:ext cx="8172450" cy="1676400"/>
          </a:xfrm>
        </p:spPr>
        <p:txBody>
          <a:bodyPr anchor="b" anchorCtr="0"/>
          <a:lstStyle>
            <a:lvl1pPr algn="l">
              <a:defRPr sz="54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5500" y="4953000"/>
            <a:ext cx="74295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
        <p:nvSpPr>
          <p:cNvPr id="8" name="Rectangle 7"/>
          <p:cNvSpPr/>
          <p:nvPr/>
        </p:nvSpPr>
        <p:spPr>
          <a:xfrm>
            <a:off x="842010" y="6172200"/>
            <a:ext cx="817245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25500" y="609601"/>
            <a:ext cx="39624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35550" y="609601"/>
            <a:ext cx="39624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BC16C0D4-ECF8-42CB-97DE-2AEF463B520E}"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198" y="609600"/>
            <a:ext cx="39624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198" y="1329264"/>
            <a:ext cx="39624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32248" y="609600"/>
            <a:ext cx="39624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32248" y="1329264"/>
            <a:ext cx="39624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C16C0D4-ECF8-42CB-97DE-2AEF463B520E}" type="datetimeFigureOut">
              <a:rPr kumimoji="1" lang="ja-JP" altLang="en-US" smtClean="0"/>
              <a:t>2025/3/17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cxnSp>
        <p:nvCxnSpPr>
          <p:cNvPr id="11" name="Straight Connector 10"/>
          <p:cNvCxnSpPr/>
          <p:nvPr/>
        </p:nvCxnSpPr>
        <p:spPr>
          <a:xfrm>
            <a:off x="822198" y="1249362"/>
            <a:ext cx="396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32248" y="1249362"/>
            <a:ext cx="3962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C16C0D4-ECF8-42CB-97DE-2AEF463B520E}" type="datetimeFigureOut">
              <a:rPr kumimoji="1" lang="ja-JP" altLang="en-US" smtClean="0"/>
              <a:t>2025/3/17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6C0D4-ECF8-42CB-97DE-2AEF463B520E}" type="datetimeFigureOut">
              <a:rPr kumimoji="1" lang="ja-JP" altLang="en-US" smtClean="0"/>
              <a:t>2025/3/17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25500" y="4572000"/>
            <a:ext cx="7350252" cy="1600200"/>
          </a:xfrm>
        </p:spPr>
        <p:txBody>
          <a:bodyPr anchor="b">
            <a:normAutofit/>
          </a:bodyPr>
          <a:lstStyle>
            <a:lvl1pPr algn="l">
              <a:defRPr sz="5400" b="0"/>
            </a:lvl1pPr>
          </a:lstStyle>
          <a:p>
            <a:r>
              <a:rPr lang="ja-JP" altLang="en-US"/>
              <a:t>マスター タイトルの書式設定</a:t>
            </a:r>
            <a:endParaRPr lang="en-US"/>
          </a:p>
        </p:txBody>
      </p:sp>
      <p:sp>
        <p:nvSpPr>
          <p:cNvPr id="3" name="Content Placeholder 2"/>
          <p:cNvSpPr>
            <a:spLocks noGrp="1"/>
          </p:cNvSpPr>
          <p:nvPr>
            <p:ph idx="1"/>
          </p:nvPr>
        </p:nvSpPr>
        <p:spPr>
          <a:xfrm>
            <a:off x="4020105" y="457201"/>
            <a:ext cx="4977845"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25502" y="457200"/>
            <a:ext cx="2896462"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16C0D4-ECF8-42CB-97DE-2AEF463B520E}"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cxnSp>
        <p:nvCxnSpPr>
          <p:cNvPr id="10" name="Straight Connector 9"/>
          <p:cNvCxnSpPr/>
          <p:nvPr/>
        </p:nvCxnSpPr>
        <p:spPr>
          <a:xfrm rot="5400000">
            <a:off x="1975710" y="2514534"/>
            <a:ext cx="3810000" cy="172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22198" y="4572000"/>
            <a:ext cx="7350252" cy="1600200"/>
          </a:xfrm>
        </p:spPr>
        <p:txBody>
          <a:bodyPr anchor="b">
            <a:normAutofit/>
          </a:bodyPr>
          <a:lstStyle>
            <a:lvl1pPr algn="l">
              <a:defRPr sz="5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842010" y="457200"/>
            <a:ext cx="817245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921258" y="3505200"/>
            <a:ext cx="800735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16C0D4-ECF8-42CB-97DE-2AEF463B520E}"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0" y="381000"/>
            <a:ext cx="7346950" cy="1600200"/>
          </a:xfrm>
          <a:prstGeom prst="rect">
            <a:avLst/>
          </a:prstGeom>
        </p:spPr>
        <p:txBody>
          <a:bodyPr vert="horz" lIns="91440" tIns="45720" rIns="91440" bIns="45720" rtlCol="0" anchor="b" anchorCtr="0">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25500" y="2286000"/>
            <a:ext cx="8172450" cy="3886200"/>
          </a:xfrm>
          <a:prstGeom prst="rect">
            <a:avLst/>
          </a:prstGeom>
        </p:spPr>
        <p:txBody>
          <a:bodyPr vert="horz" lIns="91440" tIns="45720" rIns="91440" bIns="45720" rtlCol="0" anchor="ctr" anchorCtr="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10091836" y="6208777"/>
            <a:ext cx="23114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C16C0D4-ECF8-42CB-97DE-2AEF463B520E}" type="datetimeFigureOut">
              <a:rPr kumimoji="1" lang="ja-JP" altLang="en-US" smtClean="0"/>
              <a:t>2025/3/17</a:t>
            </a:fld>
            <a:endParaRPr kumimoji="1" lang="ja-JP" altLang="en-US"/>
          </a:p>
        </p:txBody>
      </p:sp>
      <p:sp>
        <p:nvSpPr>
          <p:cNvPr id="5" name="Footer Placeholder 4"/>
          <p:cNvSpPr>
            <a:spLocks noGrp="1"/>
          </p:cNvSpPr>
          <p:nvPr>
            <p:ph type="ftr" sz="quarter" idx="3"/>
          </p:nvPr>
        </p:nvSpPr>
        <p:spPr>
          <a:xfrm>
            <a:off x="825499" y="6208777"/>
            <a:ext cx="5280025"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kumimoji="1" lang="ja-JP" altLang="en-US" dirty="0"/>
          </a:p>
        </p:txBody>
      </p:sp>
      <p:sp>
        <p:nvSpPr>
          <p:cNvPr id="6" name="Slide Number Placeholder 5"/>
          <p:cNvSpPr>
            <a:spLocks noGrp="1"/>
          </p:cNvSpPr>
          <p:nvPr>
            <p:ph type="sldNum" sz="quarter" idx="4"/>
          </p:nvPr>
        </p:nvSpPr>
        <p:spPr>
          <a:xfrm>
            <a:off x="10065568" y="5687569"/>
            <a:ext cx="8255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D7E6572-6BF1-4906-AF5D-D39ED7DBAABC}" type="slidenum">
              <a:rPr kumimoji="1" lang="ja-JP" altLang="en-US" smtClean="0"/>
              <a:t>‹#›</a:t>
            </a:fld>
            <a:endParaRPr kumimoji="1" lang="ja-JP" altLang="en-US" dirty="0"/>
          </a:p>
        </p:txBody>
      </p:sp>
      <p:sp>
        <p:nvSpPr>
          <p:cNvPr id="8" name="Rectangle 7"/>
          <p:cNvSpPr/>
          <p:nvPr/>
        </p:nvSpPr>
        <p:spPr>
          <a:xfrm>
            <a:off x="842010" y="0"/>
            <a:ext cx="817245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42010" y="6172200"/>
            <a:ext cx="817245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直線コネクタ 9"/>
          <p:cNvCxnSpPr/>
          <p:nvPr userDrawn="1"/>
        </p:nvCxnSpPr>
        <p:spPr>
          <a:xfrm>
            <a:off x="832778" y="1484784"/>
            <a:ext cx="81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D7D8E-A32E-47D1-8657-862FADC78554}" type="datetimeFigureOut">
              <a:rPr kumimoji="1" lang="ja-JP" altLang="en-US" smtClean="0"/>
              <a:t>2025/3/17</a:t>
            </a:fld>
            <a:endParaRPr kumimoji="1"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82965824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pPr algn="ctr"/>
            <a:r>
              <a:rPr lang="ja-JP" altLang="en-US" sz="4800" b="1" dirty="0"/>
              <a:t>新・大阪府豊かな海づくりプラン</a:t>
            </a:r>
            <a:br>
              <a:rPr lang="en-US" altLang="ja-JP" sz="4800" b="1" dirty="0"/>
            </a:br>
            <a:r>
              <a:rPr lang="ja-JP" altLang="en-US" sz="4800" b="1" dirty="0"/>
              <a:t>取組結果</a:t>
            </a:r>
            <a:endParaRPr kumimoji="1" lang="ja-JP" altLang="en-US" sz="4800" b="1" dirty="0"/>
          </a:p>
        </p:txBody>
      </p:sp>
      <p:sp>
        <p:nvSpPr>
          <p:cNvPr id="5" name="テキスト ボックス 4"/>
          <p:cNvSpPr txBox="1"/>
          <p:nvPr/>
        </p:nvSpPr>
        <p:spPr>
          <a:xfrm>
            <a:off x="8193360" y="271171"/>
            <a:ext cx="1440160" cy="585356"/>
          </a:xfrm>
          <a:prstGeom prst="rect">
            <a:avLst/>
          </a:prstGeom>
          <a:solidFill>
            <a:schemeClr val="bg1"/>
          </a:solidFill>
          <a:ln w="12700">
            <a:solidFill>
              <a:schemeClr val="tx1"/>
            </a:solidFill>
          </a:ln>
        </p:spPr>
        <p:txBody>
          <a:bodyPr wrap="square" rtlCol="0" anchor="ctr" anchorCtr="0">
            <a:noAutofit/>
          </a:bodyPr>
          <a:lstStyle/>
          <a:p>
            <a:pPr algn="ctr"/>
            <a:r>
              <a:rPr kumimoji="1" lang="ja-JP" altLang="en-US" sz="2400" dirty="0">
                <a:latin typeface="+mn-ea"/>
              </a:rPr>
              <a:t>資料１</a:t>
            </a:r>
          </a:p>
        </p:txBody>
      </p:sp>
      <p:sp>
        <p:nvSpPr>
          <p:cNvPr id="6" name="サブタイトル 2"/>
          <p:cNvSpPr txBox="1">
            <a:spLocks/>
          </p:cNvSpPr>
          <p:nvPr/>
        </p:nvSpPr>
        <p:spPr>
          <a:xfrm>
            <a:off x="798282" y="6221873"/>
            <a:ext cx="8331183" cy="587140"/>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r>
              <a:rPr lang="ja-JP" altLang="en-US" sz="2000" dirty="0"/>
              <a:t>令和６年度大阪府豊かな海づくりプラン推進懇話会（令和</a:t>
            </a:r>
            <a:r>
              <a:rPr lang="en-US" altLang="ja-JP" sz="2000" dirty="0"/>
              <a:t>7</a:t>
            </a:r>
            <a:r>
              <a:rPr lang="ja-JP" altLang="en-US" sz="2000" dirty="0"/>
              <a:t>年</a:t>
            </a:r>
            <a:r>
              <a:rPr lang="en-US" altLang="ja-JP" sz="2000" dirty="0"/>
              <a:t>3</a:t>
            </a:r>
            <a:r>
              <a:rPr lang="ja-JP" altLang="en-US" sz="2000" dirty="0"/>
              <a:t>月</a:t>
            </a:r>
            <a:r>
              <a:rPr lang="en-US" altLang="ja-JP" sz="2000" dirty="0"/>
              <a:t>17</a:t>
            </a:r>
            <a:r>
              <a:rPr lang="ja-JP" altLang="en-US" sz="2000" dirty="0"/>
              <a:t>日）</a:t>
            </a:r>
            <a:endParaRPr lang="zh-TW" altLang="en-US" sz="2000" dirty="0"/>
          </a:p>
        </p:txBody>
      </p:sp>
      <p:sp>
        <p:nvSpPr>
          <p:cNvPr id="7"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１</a:t>
            </a:r>
            <a:endParaRPr lang="zh-TW" altLang="en-US" sz="2000" dirty="0"/>
          </a:p>
        </p:txBody>
      </p:sp>
      <p:sp>
        <p:nvSpPr>
          <p:cNvPr id="8" name="サブタイトル 2"/>
          <p:cNvSpPr>
            <a:spLocks noGrp="1"/>
          </p:cNvSpPr>
          <p:nvPr>
            <p:ph type="subTitle" idx="1"/>
          </p:nvPr>
        </p:nvSpPr>
        <p:spPr>
          <a:xfrm>
            <a:off x="825500" y="5645065"/>
            <a:ext cx="7429500" cy="576808"/>
          </a:xfrm>
        </p:spPr>
        <p:txBody>
          <a:bodyPr>
            <a:normAutofit/>
          </a:bodyPr>
          <a:lstStyle/>
          <a:p>
            <a:r>
              <a:rPr lang="ja-JP" altLang="en-US" b="1" dirty="0"/>
              <a:t>大阪府環境農林水産部</a:t>
            </a:r>
            <a:endParaRPr lang="zh-TW" altLang="en-US" b="1" dirty="0"/>
          </a:p>
        </p:txBody>
      </p:sp>
    </p:spTree>
    <p:extLst>
      <p:ext uri="{BB962C8B-B14F-4D97-AF65-F5344CB8AC3E}">
        <p14:creationId xmlns:p14="http://schemas.microsoft.com/office/powerpoint/2010/main" val="830222678"/>
      </p:ext>
    </p:extLst>
  </p:cSld>
  <p:clrMapOvr>
    <a:masterClrMapping/>
  </p:clrMapOvr>
  <mc:AlternateContent xmlns:mc="http://schemas.openxmlformats.org/markup-compatibility/2006" xmlns:p14="http://schemas.microsoft.com/office/powerpoint/2010/main">
    <mc:Choice Requires="p14">
      <p:transition spd="slow" p14:dur="2000" advTm="19881"/>
    </mc:Choice>
    <mc:Fallback xmlns="">
      <p:transition spd="slow" advTm="1988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a:t>④新鮮な魚介類を届ける</a:t>
            </a:r>
          </a:p>
        </p:txBody>
      </p:sp>
      <p:sp>
        <p:nvSpPr>
          <p:cNvPr id="8" name="テキスト ボックス 2"/>
          <p:cNvSpPr txBox="1">
            <a:spLocks noChangeArrowheads="1"/>
          </p:cNvSpPr>
          <p:nvPr/>
        </p:nvSpPr>
        <p:spPr bwMode="auto">
          <a:xfrm>
            <a:off x="894467" y="1584135"/>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21</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092578" y="1677342"/>
            <a:ext cx="5666936" cy="461665"/>
          </a:xfrm>
          <a:prstGeom prst="rect">
            <a:avLst/>
          </a:prstGeom>
          <a:noFill/>
        </p:spPr>
        <p:txBody>
          <a:bodyPr wrap="none" rtlCol="0">
            <a:spAutoFit/>
          </a:bodyPr>
          <a:lstStyle/>
          <a:p>
            <a:r>
              <a:rPr lang="en-US" altLang="ja-JP" sz="2400" b="1" dirty="0"/>
              <a:t>｢</a:t>
            </a:r>
            <a:r>
              <a:rPr lang="ja-JP" altLang="en-US" sz="2400" b="1" dirty="0"/>
              <a:t>大阪うみ・かわ・さかな</a:t>
            </a:r>
            <a:r>
              <a:rPr lang="en-US" altLang="ja-JP" sz="2400" b="1" dirty="0"/>
              <a:t>｣</a:t>
            </a:r>
            <a:r>
              <a:rPr lang="ja-JP" altLang="en-US" sz="2400" b="1" dirty="0"/>
              <a:t>の魅力発信の推進</a:t>
            </a:r>
          </a:p>
        </p:txBody>
      </p:sp>
      <p:sp>
        <p:nvSpPr>
          <p:cNvPr id="23" name="テキスト ボックス 22"/>
          <p:cNvSpPr txBox="1"/>
          <p:nvPr/>
        </p:nvSpPr>
        <p:spPr>
          <a:xfrm>
            <a:off x="291684" y="2420888"/>
            <a:ext cx="877163" cy="369332"/>
          </a:xfrm>
          <a:prstGeom prst="rect">
            <a:avLst/>
          </a:prstGeom>
          <a:noFill/>
        </p:spPr>
        <p:txBody>
          <a:bodyPr wrap="none" rtlCol="0">
            <a:spAutoFit/>
          </a:bodyPr>
          <a:lstStyle/>
          <a:p>
            <a:r>
              <a:rPr lang="en-US" altLang="ja-JP" b="1" dirty="0"/>
              <a:t>【</a:t>
            </a:r>
            <a:r>
              <a:rPr lang="ja-JP" altLang="en-US" b="1" dirty="0"/>
              <a:t>内容</a:t>
            </a:r>
            <a:r>
              <a:rPr lang="en-US" altLang="ja-JP" b="1" dirty="0"/>
              <a:t>】</a:t>
            </a:r>
            <a:endParaRPr lang="ja-JP" altLang="ja-JP" b="1" dirty="0"/>
          </a:p>
        </p:txBody>
      </p:sp>
      <p:sp>
        <p:nvSpPr>
          <p:cNvPr id="19" name="サブタイトル 2"/>
          <p:cNvSpPr txBox="1">
            <a:spLocks/>
          </p:cNvSpPr>
          <p:nvPr/>
        </p:nvSpPr>
        <p:spPr>
          <a:xfrm>
            <a:off x="9083072"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a:t>10</a:t>
            </a:r>
            <a:endParaRPr lang="zh-TW" altLang="en-US" sz="2000" dirty="0"/>
          </a:p>
        </p:txBody>
      </p:sp>
      <p:sp>
        <p:nvSpPr>
          <p:cNvPr id="18" name="テキスト ボックス 17"/>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20" name="テキスト ボックス 19"/>
          <p:cNvSpPr txBox="1"/>
          <p:nvPr/>
        </p:nvSpPr>
        <p:spPr>
          <a:xfrm>
            <a:off x="291684" y="4045310"/>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789" y="2834087"/>
            <a:ext cx="3221498" cy="1046298"/>
          </a:xfrm>
          <a:prstGeom prst="rect">
            <a:avLst/>
          </a:prstGeom>
          <a:ln w="3175">
            <a:solidFill>
              <a:schemeClr val="tx1"/>
            </a:solidFill>
          </a:ln>
        </p:spPr>
      </p:pic>
      <p:sp>
        <p:nvSpPr>
          <p:cNvPr id="3" name="正方形/長方形 2"/>
          <p:cNvSpPr/>
          <p:nvPr/>
        </p:nvSpPr>
        <p:spPr>
          <a:xfrm>
            <a:off x="1008143" y="2427689"/>
            <a:ext cx="5745057" cy="369332"/>
          </a:xfrm>
          <a:prstGeom prst="rect">
            <a:avLst/>
          </a:prstGeom>
        </p:spPr>
        <p:txBody>
          <a:bodyPr wrap="square">
            <a:spAutoFit/>
          </a:bodyPr>
          <a:lstStyle/>
          <a:p>
            <a:pPr marL="126000" indent="-64800" algn="just"/>
            <a:r>
              <a:rPr lang="en-US" altLang="ja-JP" dirty="0">
                <a:latin typeface="Meiryo UI" panose="020B0604030504040204" pitchFamily="50" charset="-128"/>
                <a:ea typeface="Meiryo UI" panose="020B0604030504040204" pitchFamily="50" charset="-128"/>
                <a:cs typeface="Meiryo UI" panose="020B0604030504040204" pitchFamily="50" charset="-128"/>
              </a:rPr>
              <a:t>J:COM</a:t>
            </a:r>
            <a:r>
              <a:rPr lang="ja-JP" altLang="en-US" dirty="0">
                <a:latin typeface="Meiryo UI" panose="020B0604030504040204" pitchFamily="50" charset="-128"/>
                <a:ea typeface="Meiryo UI" panose="020B0604030504040204" pitchFamily="50" charset="-128"/>
                <a:cs typeface="Meiryo UI" panose="020B0604030504040204" pitchFamily="50" charset="-128"/>
              </a:rPr>
              <a:t>の大阪産</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番組に水産物のテーマを紹介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061931" y="4005064"/>
            <a:ext cx="8709745" cy="923330"/>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J:COM</a:t>
            </a:r>
            <a:r>
              <a:rPr lang="ja-JP" altLang="en-US" dirty="0">
                <a:latin typeface="Meiryo UI" panose="020B0604030504040204" pitchFamily="50" charset="-128"/>
                <a:ea typeface="Meiryo UI" panose="020B0604030504040204" pitchFamily="50" charset="-128"/>
                <a:cs typeface="Meiryo UI" panose="020B0604030504040204" pitchFamily="50" charset="-128"/>
              </a:rPr>
              <a:t>が令和２年</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月に放送開始した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の特集番組「かもん！おおさかもん</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令和６年度はとらふぐ、足赤エビ等を紹介</a:t>
            </a:r>
          </a:p>
        </p:txBody>
      </p:sp>
      <p:sp>
        <p:nvSpPr>
          <p:cNvPr id="22" name="テキスト ボックス 21">
            <a:extLst>
              <a:ext uri="{FF2B5EF4-FFF2-40B4-BE49-F238E27FC236}">
                <a16:creationId xmlns:a16="http://schemas.microsoft.com/office/drawing/2014/main" id="{CDB5021D-523C-4D88-9553-4FA983FE2265}"/>
              </a:ext>
            </a:extLst>
          </p:cNvPr>
          <p:cNvSpPr txBox="1"/>
          <p:nvPr/>
        </p:nvSpPr>
        <p:spPr>
          <a:xfrm>
            <a:off x="3176409" y="6455165"/>
            <a:ext cx="2352655" cy="307777"/>
          </a:xfrm>
          <a:prstGeom prst="rect">
            <a:avLst/>
          </a:prstGeom>
          <a:noFill/>
        </p:spPr>
        <p:txBody>
          <a:bodyPr wrap="square" rtlCol="0">
            <a:spAutoFit/>
          </a:bodyPr>
          <a:lstStyle>
            <a:defPPr>
              <a:defRPr lang="ja-JP"/>
            </a:defPPr>
            <a:lvl1pPr marL="180975" indent="-180975" algn="ctr">
              <a:defRPr sz="1400" b="1">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足赤えび（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月号後半）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5A63BEFC-B34E-47A9-AFBF-0B1D38E8E652}"/>
              </a:ext>
            </a:extLst>
          </p:cNvPr>
          <p:cNvSpPr txBox="1"/>
          <p:nvPr/>
        </p:nvSpPr>
        <p:spPr>
          <a:xfrm>
            <a:off x="745792" y="6455165"/>
            <a:ext cx="2551024" cy="307777"/>
          </a:xfrm>
          <a:prstGeom prst="rect">
            <a:avLst/>
          </a:prstGeom>
          <a:noFill/>
        </p:spPr>
        <p:txBody>
          <a:bodyPr wrap="square" rtlCol="0">
            <a:spAutoFit/>
          </a:bodyPr>
          <a:lstStyle>
            <a:defPPr>
              <a:defRPr lang="ja-JP"/>
            </a:defPPr>
            <a:lvl1pPr marL="180975" indent="-180975" algn="ctr">
              <a:defRPr sz="1400" b="1">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とらふぐ（１月号前半）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a:extLst>
              <a:ext uri="{FF2B5EF4-FFF2-40B4-BE49-F238E27FC236}">
                <a16:creationId xmlns:a16="http://schemas.microsoft.com/office/drawing/2014/main" id="{1CA52BAB-BA04-48DA-932A-ACEA4D349E3A}"/>
              </a:ext>
            </a:extLst>
          </p:cNvPr>
          <p:cNvPicPr>
            <a:picLocks noChangeAspect="1"/>
          </p:cNvPicPr>
          <p:nvPr/>
        </p:nvPicPr>
        <p:blipFill>
          <a:blip r:embed="rId3"/>
          <a:stretch>
            <a:fillRect/>
          </a:stretch>
        </p:blipFill>
        <p:spPr>
          <a:xfrm>
            <a:off x="1064568" y="4950275"/>
            <a:ext cx="2071579" cy="1548000"/>
          </a:xfrm>
          <a:prstGeom prst="rect">
            <a:avLst/>
          </a:prstGeom>
          <a:ln>
            <a:solidFill>
              <a:schemeClr val="tx1"/>
            </a:solidFill>
          </a:ln>
        </p:spPr>
      </p:pic>
      <p:pic>
        <p:nvPicPr>
          <p:cNvPr id="25" name="図 24">
            <a:extLst>
              <a:ext uri="{FF2B5EF4-FFF2-40B4-BE49-F238E27FC236}">
                <a16:creationId xmlns:a16="http://schemas.microsoft.com/office/drawing/2014/main" id="{B24943E7-C60F-402F-9CFD-9F7120C1D6BE}"/>
              </a:ext>
            </a:extLst>
          </p:cNvPr>
          <p:cNvPicPr>
            <a:picLocks noChangeAspect="1"/>
          </p:cNvPicPr>
          <p:nvPr/>
        </p:nvPicPr>
        <p:blipFill>
          <a:blip r:embed="rId4"/>
          <a:stretch>
            <a:fillRect/>
          </a:stretch>
        </p:blipFill>
        <p:spPr>
          <a:xfrm>
            <a:off x="3252829" y="4941168"/>
            <a:ext cx="2060211" cy="1548000"/>
          </a:xfrm>
          <a:prstGeom prst="rect">
            <a:avLst/>
          </a:prstGeom>
          <a:ln>
            <a:solidFill>
              <a:schemeClr val="tx1"/>
            </a:solidFill>
          </a:ln>
        </p:spPr>
      </p:pic>
      <p:graphicFrame>
        <p:nvGraphicFramePr>
          <p:cNvPr id="26" name="表 25">
            <a:extLst>
              <a:ext uri="{FF2B5EF4-FFF2-40B4-BE49-F238E27FC236}">
                <a16:creationId xmlns:a16="http://schemas.microsoft.com/office/drawing/2014/main" id="{92C1D48F-EFD3-4487-9C9A-87078F80310B}"/>
              </a:ext>
            </a:extLst>
          </p:cNvPr>
          <p:cNvGraphicFramePr>
            <a:graphicFrameLocks noGrp="1"/>
          </p:cNvGraphicFramePr>
          <p:nvPr>
            <p:extLst>
              <p:ext uri="{D42A27DB-BD31-4B8C-83A1-F6EECF244321}">
                <p14:modId xmlns:p14="http://schemas.microsoft.com/office/powerpoint/2010/main" val="1053554725"/>
              </p:ext>
            </p:extLst>
          </p:nvPr>
        </p:nvGraphicFramePr>
        <p:xfrm>
          <a:off x="6269166" y="3047446"/>
          <a:ext cx="3002893" cy="3643493"/>
        </p:xfrm>
        <a:graphic>
          <a:graphicData uri="http://schemas.openxmlformats.org/drawingml/2006/table">
            <a:tbl>
              <a:tblPr firstRow="1" bandRow="1">
                <a:tableStyleId>{3B4B98B0-60AC-42C2-AFA5-B58CD77FA1E5}</a:tableStyleId>
              </a:tblPr>
              <a:tblGrid>
                <a:gridCol w="1346710">
                  <a:extLst>
                    <a:ext uri="{9D8B030D-6E8A-4147-A177-3AD203B41FA5}">
                      <a16:colId xmlns:a16="http://schemas.microsoft.com/office/drawing/2014/main" val="20000"/>
                    </a:ext>
                  </a:extLst>
                </a:gridCol>
                <a:gridCol w="1656183">
                  <a:extLst>
                    <a:ext uri="{9D8B030D-6E8A-4147-A177-3AD203B41FA5}">
                      <a16:colId xmlns:a16="http://schemas.microsoft.com/office/drawing/2014/main" val="20002"/>
                    </a:ext>
                  </a:extLst>
                </a:gridCol>
              </a:tblGrid>
              <a:tr h="3324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放送年月</a:t>
                      </a: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水産物</a:t>
                      </a:r>
                    </a:p>
                  </a:txBody>
                  <a:tcPr marL="36000" marR="3600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33122">
                <a:tc>
                  <a:txBody>
                    <a:bodyP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令和２年</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カキ、ワカメ</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9071989"/>
                  </a:ext>
                </a:extLst>
              </a:tr>
              <a:tr h="219855">
                <a:tc>
                  <a:txBody>
                    <a:bodyP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令和３年８月前半</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キジハタ</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21702087"/>
                  </a:ext>
                </a:extLst>
              </a:tr>
              <a:tr h="219855">
                <a:tc>
                  <a:txBody>
                    <a:bodyP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令和３年</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月後半</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シラス</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63633206"/>
                  </a:ext>
                </a:extLst>
              </a:tr>
              <a:tr h="219855">
                <a:tc>
                  <a:txBody>
                    <a:bodyP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令和４年１月特別号</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カキ</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24635007"/>
                  </a:ext>
                </a:extLst>
              </a:tr>
              <a:tr h="219855">
                <a:tc>
                  <a:txBody>
                    <a:bodyP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令和４年２月後半</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アカシタ</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72219454"/>
                  </a:ext>
                </a:extLst>
              </a:tr>
              <a:tr h="219855">
                <a:tc>
                  <a:txBody>
                    <a:bodyP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令和４年４月後半</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シジミ</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68457829"/>
                  </a:ext>
                </a:extLst>
              </a:tr>
              <a:tr h="219855">
                <a:tc>
                  <a:txBody>
                    <a:bodyP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令和４年６月後半</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マアナゴ</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67568602"/>
                  </a:ext>
                </a:extLst>
              </a:tr>
              <a:tr h="219855">
                <a:tc>
                  <a:txBody>
                    <a:bodyP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令和４年７月後半</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ハモ</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3807954"/>
                  </a:ext>
                </a:extLst>
              </a:tr>
              <a:tr h="219855">
                <a:tc>
                  <a:txBody>
                    <a:bodyP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令和４年８月後半</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マダコ</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14324465"/>
                  </a:ext>
                </a:extLst>
              </a:tr>
              <a:tr h="21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令和５年４月前半</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サーモン</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4156211"/>
                  </a:ext>
                </a:extLst>
              </a:tr>
              <a:tr h="21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令和６年２月後半</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クロダイ</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29026463"/>
                  </a:ext>
                </a:extLst>
              </a:tr>
              <a:tr h="21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令和６年３月後半</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うなぎ</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98229503"/>
                  </a:ext>
                </a:extLst>
              </a:tr>
              <a:tr h="219855">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令和６年９月前半</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青空えび</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6274602"/>
                  </a:ext>
                </a:extLst>
              </a:tr>
              <a:tr h="219855">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令和６年</a:t>
                      </a:r>
                      <a:r>
                        <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月後半</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足赤えび</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13308976"/>
                  </a:ext>
                </a:extLst>
              </a:tr>
              <a:tr h="219855">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令和７年１月前半</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85725" algn="ctr" defTabSz="1343025"/>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とらふぐ</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7025038"/>
                  </a:ext>
                </a:extLst>
              </a:tr>
            </a:tbl>
          </a:graphicData>
        </a:graphic>
      </p:graphicFrame>
      <p:sp>
        <p:nvSpPr>
          <p:cNvPr id="29" name="テキスト ボックス 28">
            <a:extLst>
              <a:ext uri="{FF2B5EF4-FFF2-40B4-BE49-F238E27FC236}">
                <a16:creationId xmlns:a16="http://schemas.microsoft.com/office/drawing/2014/main" id="{C5B4F3FA-6555-4D7E-A50B-AF14B71B6968}"/>
              </a:ext>
            </a:extLst>
          </p:cNvPr>
          <p:cNvSpPr txBox="1"/>
          <p:nvPr/>
        </p:nvSpPr>
        <p:spPr>
          <a:xfrm>
            <a:off x="6177136" y="2729476"/>
            <a:ext cx="3002892" cy="307777"/>
          </a:xfrm>
          <a:prstGeom prst="rect">
            <a:avLst/>
          </a:prstGeom>
          <a:noFill/>
        </p:spPr>
        <p:txBody>
          <a:bodyPr wrap="square" rtlCol="0">
            <a:spAutoFit/>
          </a:bodyPr>
          <a:lstStyle>
            <a:defPPr>
              <a:defRPr lang="ja-JP"/>
            </a:defPPr>
            <a:lvl1pPr marL="180975" indent="-180975" algn="ctr">
              <a:defRPr sz="1400" b="1">
                <a:latin typeface="Meiryo UI" panose="020B0604030504040204" pitchFamily="50" charset="-128"/>
                <a:ea typeface="Meiryo UI" panose="020B0604030504040204" pitchFamily="50" charset="-128"/>
                <a:cs typeface="Meiryo UI" panose="020B0604030504040204" pitchFamily="50" charset="-128"/>
              </a:defRPr>
            </a:lvl1pPr>
          </a:lstStyle>
          <a:p>
            <a:pPr algn="l"/>
            <a:r>
              <a:rPr lang="ja-JP" altLang="en-US" dirty="0"/>
              <a:t>■ </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紹介した大阪産</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もん</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水産物</a:t>
            </a:r>
          </a:p>
        </p:txBody>
      </p:sp>
    </p:spTree>
    <p:extLst>
      <p:ext uri="{BB962C8B-B14F-4D97-AF65-F5344CB8AC3E}">
        <p14:creationId xmlns:p14="http://schemas.microsoft.com/office/powerpoint/2010/main" val="1651826864"/>
      </p:ext>
    </p:extLst>
  </p:cSld>
  <p:clrMapOvr>
    <a:masterClrMapping/>
  </p:clrMapOvr>
  <mc:AlternateContent xmlns:mc="http://schemas.openxmlformats.org/markup-compatibility/2006" xmlns:p14="http://schemas.microsoft.com/office/powerpoint/2010/main">
    <mc:Choice Requires="p14">
      <p:transition spd="slow" p14:dur="2000" advTm="38293"/>
    </mc:Choice>
    <mc:Fallback xmlns="">
      <p:transition spd="slow" advTm="3829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p:cNvSpPr txBox="1">
            <a:spLocks/>
          </p:cNvSpPr>
          <p:nvPr/>
        </p:nvSpPr>
        <p:spPr>
          <a:xfrm>
            <a:off x="1548000" y="396000"/>
            <a:ext cx="8136904" cy="918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a:t>⑤海や川の魅力を届ける</a:t>
            </a:r>
            <a:endParaRPr lang="ja-JP" altLang="en-US" sz="4400" b="1" dirty="0"/>
          </a:p>
        </p:txBody>
      </p:sp>
      <p:sp>
        <p:nvSpPr>
          <p:cNvPr id="20" name="テキスト ボックス 2"/>
          <p:cNvSpPr txBox="1">
            <a:spLocks noChangeArrowheads="1"/>
          </p:cNvSpPr>
          <p:nvPr/>
        </p:nvSpPr>
        <p:spPr bwMode="auto">
          <a:xfrm>
            <a:off x="894467" y="1584135"/>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24</a:t>
            </a:r>
            <a:endParaRPr lang="ja-JP" sz="2400" b="1" kern="100" dirty="0">
              <a:solidFill>
                <a:schemeClr val="bg1"/>
              </a:solidFill>
              <a:effectLst/>
              <a:latin typeface="+mn-ea"/>
              <a:cs typeface="Times New Roman"/>
            </a:endParaRPr>
          </a:p>
        </p:txBody>
      </p:sp>
      <p:sp>
        <p:nvSpPr>
          <p:cNvPr id="21" name="テキスト ボックス 20"/>
          <p:cNvSpPr txBox="1"/>
          <p:nvPr/>
        </p:nvSpPr>
        <p:spPr>
          <a:xfrm>
            <a:off x="2092578" y="1677342"/>
            <a:ext cx="7592326" cy="830997"/>
          </a:xfrm>
          <a:prstGeom prst="rect">
            <a:avLst/>
          </a:prstGeom>
          <a:noFill/>
        </p:spPr>
        <p:txBody>
          <a:bodyPr wrap="square" rtlCol="0">
            <a:spAutoFit/>
          </a:bodyPr>
          <a:lstStyle/>
          <a:p>
            <a:r>
              <a:rPr lang="en-US" altLang="ja-JP" sz="2400" b="1" dirty="0"/>
              <a:t>｢</a:t>
            </a:r>
            <a:r>
              <a:rPr lang="ja-JP" altLang="en-US" sz="2400" b="1" dirty="0"/>
              <a:t>魚庭</a:t>
            </a:r>
            <a:r>
              <a:rPr lang="en-US" altLang="ja-JP" sz="2400" b="1" dirty="0"/>
              <a:t>(</a:t>
            </a:r>
            <a:r>
              <a:rPr lang="ja-JP" altLang="en-US" sz="2400" b="1" dirty="0"/>
              <a:t>なにわ</a:t>
            </a:r>
            <a:r>
              <a:rPr lang="en-US" altLang="ja-JP" sz="2400" b="1" dirty="0"/>
              <a:t>)</a:t>
            </a:r>
            <a:r>
              <a:rPr lang="ja-JP" altLang="en-US" sz="2400" b="1" dirty="0"/>
              <a:t>の海づくり大会」などイベントを活用した</a:t>
            </a:r>
            <a:endParaRPr lang="en-US" altLang="ja-JP" sz="2400" b="1" dirty="0"/>
          </a:p>
          <a:p>
            <a:r>
              <a:rPr lang="ja-JP" altLang="en-US" sz="2400" b="1" dirty="0"/>
              <a:t>大阪漁業の発信</a:t>
            </a:r>
          </a:p>
        </p:txBody>
      </p:sp>
      <p:sp>
        <p:nvSpPr>
          <p:cNvPr id="30" name="テキスト ボックス 29"/>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10" name="正方形/長方形 9">
            <a:extLst>
              <a:ext uri="{FF2B5EF4-FFF2-40B4-BE49-F238E27FC236}">
                <a16:creationId xmlns:a16="http://schemas.microsoft.com/office/drawing/2014/main" id="{65A70FBA-293F-4026-A94F-8A3A787CA176}"/>
              </a:ext>
            </a:extLst>
          </p:cNvPr>
          <p:cNvSpPr/>
          <p:nvPr/>
        </p:nvSpPr>
        <p:spPr>
          <a:xfrm>
            <a:off x="6954003" y="3327176"/>
            <a:ext cx="2463493" cy="3022094"/>
          </a:xfrm>
          <a:prstGeom prst="rect">
            <a:avLst/>
          </a:prstGeom>
          <a:solidFill>
            <a:srgbClr val="B2C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サブタイトル 2">
            <a:extLst>
              <a:ext uri="{FF2B5EF4-FFF2-40B4-BE49-F238E27FC236}">
                <a16:creationId xmlns:a16="http://schemas.microsoft.com/office/drawing/2014/main" id="{5517B211-C190-4838-B6D2-2FC2DA11EA65}"/>
              </a:ext>
            </a:extLst>
          </p:cNvPr>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a:t>1</a:t>
            </a:r>
            <a:r>
              <a:rPr lang="en-US" altLang="ja-JP" sz="2000" dirty="0"/>
              <a:t>1</a:t>
            </a:r>
            <a:endParaRPr lang="zh-TW" altLang="en-US" sz="2000" dirty="0"/>
          </a:p>
        </p:txBody>
      </p:sp>
      <p:sp>
        <p:nvSpPr>
          <p:cNvPr id="12" name="正方形/長方形 11">
            <a:extLst>
              <a:ext uri="{FF2B5EF4-FFF2-40B4-BE49-F238E27FC236}">
                <a16:creationId xmlns:a16="http://schemas.microsoft.com/office/drawing/2014/main" id="{B36401F5-F241-4BA2-8359-23414E99003F}"/>
              </a:ext>
            </a:extLst>
          </p:cNvPr>
          <p:cNvSpPr/>
          <p:nvPr/>
        </p:nvSpPr>
        <p:spPr>
          <a:xfrm>
            <a:off x="750920" y="2636912"/>
            <a:ext cx="8522560" cy="1200329"/>
          </a:xfrm>
          <a:prstGeom prst="rect">
            <a:avLst/>
          </a:prstGeom>
        </p:spPr>
        <p:txBody>
          <a:bodyPr wrap="square">
            <a:spAutoFit/>
          </a:bodyPr>
          <a:lstStyle/>
          <a:p>
            <a:r>
              <a:rPr lang="ja-JP" altLang="en-US" sz="1800" dirty="0">
                <a:latin typeface="Meiryo UI" panose="020B0604030504040204" pitchFamily="50" charset="-128"/>
                <a:ea typeface="Meiryo UI" panose="020B0604030504040204" pitchFamily="50" charset="-128"/>
                <a:cs typeface="Meiryo UI" panose="020B0604030504040204" pitchFamily="50" charset="-128"/>
              </a:rPr>
              <a:t>令和８年に大阪府で初めて</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全国豊かな海づくり大会</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を開催し、豊かな大阪湾を身近に感じ、水産資源の保護・管理や、それらを育む海や河川等の環境保全の大切さについて府民に広く知っていただく契機とする。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a:t>
            </a:r>
            <a:endParaRPr lang="en-US" altLang="ja-JP" dirty="0"/>
          </a:p>
        </p:txBody>
      </p:sp>
      <p:sp>
        <p:nvSpPr>
          <p:cNvPr id="13" name="テキスト ボックス 12">
            <a:extLst>
              <a:ext uri="{FF2B5EF4-FFF2-40B4-BE49-F238E27FC236}">
                <a16:creationId xmlns:a16="http://schemas.microsoft.com/office/drawing/2014/main" id="{324EB387-83EE-4D3F-9110-795400271AF5}"/>
              </a:ext>
            </a:extLst>
          </p:cNvPr>
          <p:cNvSpPr txBox="1"/>
          <p:nvPr/>
        </p:nvSpPr>
        <p:spPr>
          <a:xfrm>
            <a:off x="810056" y="3878179"/>
            <a:ext cx="6036840" cy="2523768"/>
          </a:xfrm>
          <a:prstGeom prst="rect">
            <a:avLst/>
          </a:prstGeom>
          <a:noFill/>
          <a:ln>
            <a:solidFill>
              <a:schemeClr val="tx1"/>
            </a:solidFill>
          </a:ln>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spc="-5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2000" b="1" spc="-5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2000" b="1" spc="-50" dirty="0">
                <a:latin typeface="Meiryo UI" panose="020B0604030504040204" pitchFamily="50" charset="-128"/>
                <a:ea typeface="Meiryo UI" panose="020B0604030504040204" pitchFamily="50" charset="-128"/>
                <a:cs typeface="Meiryo UI" panose="020B0604030504040204" pitchFamily="50" charset="-128"/>
              </a:rPr>
              <a:t>回全国豊かな海づくり大会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～魚庭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なにわ</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の海おおさか大会～</a:t>
            </a: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大会テーマ：令和７年春頃決定予定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開催時期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令和８年</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土</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開催場所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式典行事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南海浪切ホール（岸和田市）</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海上歓迎・放流行事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府営りんくう公園（泉佐野市）</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spcBef>
                <a:spcPts val="3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80" dirty="0">
                <a:latin typeface="Meiryo UI" panose="020B0604030504040204" pitchFamily="50" charset="-128"/>
                <a:ea typeface="Meiryo UI" panose="020B0604030504040204" pitchFamily="50" charset="-128"/>
                <a:cs typeface="Meiryo UI" panose="020B0604030504040204" pitchFamily="50" charset="-128"/>
              </a:rPr>
              <a:t>今後の予定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：令和７年度　 ・基本計画策定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600" dirty="0">
                <a:latin typeface="Meiryo UI" panose="020B0604030504040204" pitchFamily="50" charset="-128"/>
                <a:ea typeface="Meiryo UI" panose="020B0604030504040204" pitchFamily="50" charset="-128"/>
                <a:cs typeface="Meiryo UI" panose="020B0604030504040204" pitchFamily="50" charset="-128"/>
              </a:rPr>
              <a:t>　　　　　　　　　　　　　　　　　  ・１年前プレイベントの開催</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600" dirty="0">
                <a:latin typeface="Meiryo UI" panose="020B0604030504040204" pitchFamily="50" charset="-128"/>
                <a:ea typeface="Meiryo UI" panose="020B0604030504040204" pitchFamily="50" charset="-128"/>
                <a:cs typeface="Meiryo UI" panose="020B0604030504040204" pitchFamily="50" charset="-128"/>
              </a:rPr>
              <a:t>　　　　　　　　　　　　　　　　　  ・実施計画策定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600" dirty="0">
                <a:latin typeface="Meiryo UI" panose="020B0604030504040204" pitchFamily="50" charset="-128"/>
                <a:ea typeface="Meiryo UI" panose="020B0604030504040204" pitchFamily="50" charset="-128"/>
                <a:cs typeface="Meiryo UI" panose="020B0604030504040204" pitchFamily="50" charset="-128"/>
              </a:rPr>
              <a:t>　　　　　　　　　令和８年度　 ・本大会開催</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a:extLst>
              <a:ext uri="{FF2B5EF4-FFF2-40B4-BE49-F238E27FC236}">
                <a16:creationId xmlns:a16="http://schemas.microsoft.com/office/drawing/2014/main" id="{F6700200-F7C0-4FDD-853F-16E04E356242}"/>
              </a:ext>
            </a:extLst>
          </p:cNvPr>
          <p:cNvPicPr>
            <a:picLocks noChangeAspect="1"/>
          </p:cNvPicPr>
          <p:nvPr/>
        </p:nvPicPr>
        <p:blipFill>
          <a:blip r:embed="rId3"/>
          <a:stretch>
            <a:fillRect/>
          </a:stretch>
        </p:blipFill>
        <p:spPr>
          <a:xfrm>
            <a:off x="7001392" y="3429000"/>
            <a:ext cx="2344096" cy="2882657"/>
          </a:xfrm>
          <a:prstGeom prst="rect">
            <a:avLst/>
          </a:prstGeom>
        </p:spPr>
      </p:pic>
    </p:spTree>
    <p:custDataLst>
      <p:tags r:id="rId1"/>
    </p:custDataLst>
    <p:extLst>
      <p:ext uri="{BB962C8B-B14F-4D97-AF65-F5344CB8AC3E}">
        <p14:creationId xmlns:p14="http://schemas.microsoft.com/office/powerpoint/2010/main" val="24259539"/>
      </p:ext>
    </p:extLst>
  </p:cSld>
  <p:clrMapOvr>
    <a:masterClrMapping/>
  </p:clrMapOvr>
  <mc:AlternateContent xmlns:mc="http://schemas.openxmlformats.org/markup-compatibility/2006" xmlns:p14="http://schemas.microsoft.com/office/powerpoint/2010/main">
    <mc:Choice Requires="p14">
      <p:transition spd="slow" p14:dur="2000" advTm="28198"/>
    </mc:Choice>
    <mc:Fallback xmlns="">
      <p:transition spd="slow" advTm="2819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1003790" y="2355578"/>
            <a:ext cx="7704856" cy="369332"/>
          </a:xfrm>
          <a:prstGeom prst="rect">
            <a:avLst/>
          </a:prstGeom>
          <a:noFill/>
        </p:spPr>
        <p:txBody>
          <a:bodyPr wrap="square" rtlCol="0">
            <a:spAutoFit/>
          </a:bodyPr>
          <a:lstStyle/>
          <a:p>
            <a:pPr marL="125413" indent="-125413"/>
            <a:r>
              <a:rPr lang="ja-JP" altLang="en-US" dirty="0"/>
              <a:t>　漁協が運営する観光漁業や、青空市場・朝市の情報について</a:t>
            </a:r>
            <a:r>
              <a:rPr lang="en-US" altLang="ja-JP" dirty="0"/>
              <a:t>PR</a:t>
            </a:r>
            <a:r>
              <a:rPr lang="ja-JP" altLang="en-US" dirty="0"/>
              <a:t>を実施</a:t>
            </a:r>
            <a:endParaRPr lang="en-US" altLang="ja-JP" dirty="0"/>
          </a:p>
        </p:txBody>
      </p:sp>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a:t>⑤海や川の魅力を届ける</a:t>
            </a:r>
          </a:p>
        </p:txBody>
      </p:sp>
      <p:sp>
        <p:nvSpPr>
          <p:cNvPr id="8" name="テキスト ボックス 2"/>
          <p:cNvSpPr txBox="1">
            <a:spLocks noChangeArrowheads="1"/>
          </p:cNvSpPr>
          <p:nvPr/>
        </p:nvSpPr>
        <p:spPr bwMode="auto">
          <a:xfrm>
            <a:off x="894467" y="1594406"/>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25</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092578" y="1687613"/>
            <a:ext cx="5447325" cy="461665"/>
          </a:xfrm>
          <a:prstGeom prst="rect">
            <a:avLst/>
          </a:prstGeom>
          <a:noFill/>
        </p:spPr>
        <p:txBody>
          <a:bodyPr wrap="none" rtlCol="0">
            <a:spAutoFit/>
          </a:bodyPr>
          <a:lstStyle/>
          <a:p>
            <a:r>
              <a:rPr lang="en-US" altLang="ja-JP" sz="2400" b="1" dirty="0"/>
              <a:t>｢</a:t>
            </a:r>
            <a:r>
              <a:rPr lang="ja-JP" altLang="en-US" sz="2400" b="1" dirty="0"/>
              <a:t>はま</a:t>
            </a:r>
            <a:r>
              <a:rPr lang="en-US" altLang="ja-JP" sz="2400" b="1" dirty="0"/>
              <a:t>｣</a:t>
            </a:r>
            <a:r>
              <a:rPr lang="ja-JP" altLang="en-US" sz="2400" b="1" dirty="0"/>
              <a:t>と</a:t>
            </a:r>
            <a:r>
              <a:rPr lang="en-US" altLang="ja-JP" sz="2400" b="1" dirty="0"/>
              <a:t>｢</a:t>
            </a:r>
            <a:r>
              <a:rPr lang="ja-JP" altLang="en-US" sz="2400" b="1" dirty="0"/>
              <a:t>まち</a:t>
            </a:r>
            <a:r>
              <a:rPr lang="en-US" altLang="ja-JP" sz="2400" b="1" dirty="0"/>
              <a:t>｣</a:t>
            </a:r>
            <a:r>
              <a:rPr lang="ja-JP" altLang="en-US" sz="2400" b="1" dirty="0"/>
              <a:t>のふれあいの場の創出</a:t>
            </a:r>
          </a:p>
        </p:txBody>
      </p:sp>
      <p:sp>
        <p:nvSpPr>
          <p:cNvPr id="30" name="テキスト ボックス 29"/>
          <p:cNvSpPr txBox="1"/>
          <p:nvPr/>
        </p:nvSpPr>
        <p:spPr>
          <a:xfrm>
            <a:off x="300276" y="2342952"/>
            <a:ext cx="1031321" cy="369332"/>
          </a:xfrm>
          <a:prstGeom prst="rect">
            <a:avLst/>
          </a:prstGeom>
          <a:noFill/>
        </p:spPr>
        <p:txBody>
          <a:bodyPr wrap="square" rtlCol="0">
            <a:spAutoFit/>
          </a:bodyPr>
          <a:lstStyle/>
          <a:p>
            <a:r>
              <a:rPr lang="en-US" altLang="ja-JP" dirty="0"/>
              <a:t>【</a:t>
            </a:r>
            <a:r>
              <a:rPr lang="ja-JP" altLang="en-US" b="1" dirty="0"/>
              <a:t>内容</a:t>
            </a:r>
            <a:r>
              <a:rPr lang="en-US" altLang="ja-JP" dirty="0"/>
              <a:t>】</a:t>
            </a:r>
            <a:endParaRPr lang="ja-JP" altLang="ja-JP" dirty="0"/>
          </a:p>
        </p:txBody>
      </p:sp>
      <p:sp>
        <p:nvSpPr>
          <p:cNvPr id="25" name="テキスト ボックス 24"/>
          <p:cNvSpPr txBox="1"/>
          <p:nvPr/>
        </p:nvSpPr>
        <p:spPr>
          <a:xfrm>
            <a:off x="7726485" y="1938026"/>
            <a:ext cx="1721659" cy="276999"/>
          </a:xfrm>
          <a:prstGeom prst="rect">
            <a:avLst/>
          </a:prstGeom>
          <a:noFill/>
        </p:spPr>
        <p:txBody>
          <a:bodyPr wrap="square" rtlCol="0">
            <a:spAutoFit/>
          </a:bodyPr>
          <a:lstStyle/>
          <a:p>
            <a:pPr marL="85725" indent="-63500"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青空市場</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a:t>12</a:t>
            </a:r>
            <a:endParaRPr lang="zh-TW" altLang="en-US" sz="2000" dirty="0"/>
          </a:p>
        </p:txBody>
      </p:sp>
      <p:sp>
        <p:nvSpPr>
          <p:cNvPr id="17" name="テキスト ボックス 16"/>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24" name="テキスト ボックス 23"/>
          <p:cNvSpPr txBox="1"/>
          <p:nvPr/>
        </p:nvSpPr>
        <p:spPr>
          <a:xfrm>
            <a:off x="5097815" y="2787273"/>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sp>
        <p:nvSpPr>
          <p:cNvPr id="26" name="テキスト ボックス 25"/>
          <p:cNvSpPr txBox="1"/>
          <p:nvPr/>
        </p:nvSpPr>
        <p:spPr>
          <a:xfrm>
            <a:off x="5238749" y="3179188"/>
            <a:ext cx="3329906" cy="369332"/>
          </a:xfrm>
          <a:prstGeom prst="rect">
            <a:avLst/>
          </a:prstGeom>
          <a:noFill/>
        </p:spPr>
        <p:txBody>
          <a:bodyPr wrap="square" rtlCol="0">
            <a:spAutoFit/>
          </a:bodyPr>
          <a:lstStyle/>
          <a:p>
            <a:r>
              <a:rPr lang="ja-JP" altLang="en-US" dirty="0"/>
              <a:t>①令和６年度時点：</a:t>
            </a:r>
            <a:r>
              <a:rPr lang="en-US" altLang="ja-JP" b="1" dirty="0"/>
              <a:t>7</a:t>
            </a:r>
            <a:r>
              <a:rPr lang="ja-JP" altLang="en-US" b="1" dirty="0"/>
              <a:t>箇所</a:t>
            </a:r>
            <a:endParaRPr lang="en-US" altLang="ja-JP" b="1" dirty="0"/>
          </a:p>
        </p:txBody>
      </p:sp>
      <p:sp>
        <p:nvSpPr>
          <p:cNvPr id="28" name="テキスト ボックス 27"/>
          <p:cNvSpPr txBox="1"/>
          <p:nvPr/>
        </p:nvSpPr>
        <p:spPr>
          <a:xfrm>
            <a:off x="5237959" y="4255754"/>
            <a:ext cx="4809330" cy="646331"/>
          </a:xfrm>
          <a:prstGeom prst="rect">
            <a:avLst/>
          </a:prstGeom>
          <a:noFill/>
        </p:spPr>
        <p:txBody>
          <a:bodyPr wrap="none" rtlCol="0">
            <a:spAutoFit/>
          </a:bodyPr>
          <a:lstStyle/>
          <a:p>
            <a:r>
              <a:rPr lang="ja-JP" altLang="en-US" dirty="0"/>
              <a:t>③令和５年度：</a:t>
            </a:r>
            <a:r>
              <a:rPr lang="en-US" altLang="ja-JP" dirty="0"/>
              <a:t>3.6</a:t>
            </a:r>
            <a:r>
              <a:rPr lang="ja-JP" altLang="en-US" dirty="0"/>
              <a:t>万人</a:t>
            </a:r>
            <a:endParaRPr lang="en-US" altLang="ja-JP" dirty="0"/>
          </a:p>
          <a:p>
            <a:r>
              <a:rPr lang="ja-JP" altLang="en-US" dirty="0"/>
              <a:t>　（令和２年度～令和４年度：</a:t>
            </a:r>
            <a:r>
              <a:rPr lang="ja-JP" altLang="en-US" b="1" dirty="0"/>
              <a:t>計</a:t>
            </a:r>
            <a:r>
              <a:rPr lang="en-US" altLang="ja-JP" b="1" dirty="0"/>
              <a:t>12.0</a:t>
            </a:r>
            <a:r>
              <a:rPr lang="ja-JP" altLang="en-US" b="1" dirty="0"/>
              <a:t>万人</a:t>
            </a:r>
            <a:r>
              <a:rPr lang="ja-JP" altLang="en-US" dirty="0"/>
              <a:t>）</a:t>
            </a:r>
            <a:endParaRPr lang="en-US" altLang="ja-JP" dirty="0"/>
          </a:p>
        </p:txBody>
      </p:sp>
      <p:sp>
        <p:nvSpPr>
          <p:cNvPr id="32" name="テキスト ボックス 31"/>
          <p:cNvSpPr txBox="1"/>
          <p:nvPr/>
        </p:nvSpPr>
        <p:spPr>
          <a:xfrm>
            <a:off x="5234870" y="3636317"/>
            <a:ext cx="4964821" cy="646331"/>
          </a:xfrm>
          <a:prstGeom prst="rect">
            <a:avLst/>
          </a:prstGeom>
          <a:noFill/>
        </p:spPr>
        <p:txBody>
          <a:bodyPr wrap="none" rtlCol="0">
            <a:spAutoFit/>
          </a:bodyPr>
          <a:lstStyle/>
          <a:p>
            <a:r>
              <a:rPr lang="ja-JP" altLang="en-US" dirty="0"/>
              <a:t>②令和５年度：</a:t>
            </a:r>
            <a:r>
              <a:rPr lang="en-US" altLang="ja-JP" dirty="0"/>
              <a:t>33.3</a:t>
            </a:r>
            <a:r>
              <a:rPr lang="ja-JP" altLang="en-US" dirty="0"/>
              <a:t>万人</a:t>
            </a:r>
            <a:endParaRPr lang="en-US" altLang="ja-JP" dirty="0"/>
          </a:p>
          <a:p>
            <a:r>
              <a:rPr lang="ja-JP" altLang="en-US" dirty="0"/>
              <a:t>　（令和２年度～令和５年度：</a:t>
            </a:r>
            <a:r>
              <a:rPr lang="ja-JP" altLang="en-US" b="1" dirty="0"/>
              <a:t>計</a:t>
            </a:r>
            <a:r>
              <a:rPr lang="en-US" altLang="ja-JP" b="1" dirty="0"/>
              <a:t>124.4</a:t>
            </a:r>
            <a:r>
              <a:rPr lang="ja-JP" altLang="en-US" b="1" dirty="0"/>
              <a:t>万人</a:t>
            </a:r>
            <a:r>
              <a:rPr lang="ja-JP" altLang="en-US" dirty="0"/>
              <a:t>）</a:t>
            </a:r>
            <a:endParaRPr lang="en-US" altLang="ja-JP" dirty="0"/>
          </a:p>
        </p:txBody>
      </p:sp>
      <p:sp>
        <p:nvSpPr>
          <p:cNvPr id="16" name="テキスト ボックス 15"/>
          <p:cNvSpPr txBox="1"/>
          <p:nvPr/>
        </p:nvSpPr>
        <p:spPr>
          <a:xfrm>
            <a:off x="145994" y="2934156"/>
            <a:ext cx="4796913" cy="2019572"/>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数値目標</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①青空市場開設数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（令和２年度～令和６年度：</a:t>
            </a:r>
            <a:r>
              <a:rPr lang="en-US" altLang="ja-JP" b="1" dirty="0">
                <a:latin typeface="Meiryo UI" panose="020B0604030504040204" pitchFamily="50" charset="-128"/>
                <a:ea typeface="Meiryo UI" panose="020B0604030504040204" pitchFamily="50" charset="-128"/>
                <a:cs typeface="Meiryo UI" panose="020B0604030504040204" pitchFamily="50" charset="-128"/>
              </a:rPr>
              <a:t>8</a:t>
            </a:r>
            <a:r>
              <a:rPr lang="ja-JP" altLang="en-US" b="1" dirty="0">
                <a:latin typeface="Meiryo UI" panose="020B0604030504040204" pitchFamily="50" charset="-128"/>
                <a:ea typeface="Meiryo UI" panose="020B0604030504040204" pitchFamily="50" charset="-128"/>
                <a:cs typeface="Meiryo UI" panose="020B0604030504040204" pitchFamily="50" charset="-128"/>
              </a:rPr>
              <a:t>箇所</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②青空市場来場者数</a:t>
            </a:r>
            <a:r>
              <a:rPr lang="ja-JP" altLang="en-US" b="1" dirty="0"/>
              <a:t>　</a:t>
            </a:r>
            <a:endParaRPr lang="en-US" altLang="ja-JP" dirty="0"/>
          </a:p>
          <a:p>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（令和２年度～令和６年度：</a:t>
            </a:r>
            <a:r>
              <a:rPr lang="ja-JP" altLang="en-US" b="1" dirty="0">
                <a:latin typeface="Meiryo UI" panose="020B0604030504040204" pitchFamily="50" charset="-128"/>
                <a:ea typeface="Meiryo UI" panose="020B0604030504040204" pitchFamily="50" charset="-128"/>
                <a:cs typeface="Meiryo UI" panose="020B0604030504040204" pitchFamily="50" charset="-128"/>
              </a:rPr>
              <a:t>計</a:t>
            </a:r>
            <a:r>
              <a:rPr lang="en-US" altLang="ja-JP" b="1" dirty="0">
                <a:latin typeface="Meiryo UI" panose="020B0604030504040204" pitchFamily="50" charset="-128"/>
                <a:ea typeface="Meiryo UI" panose="020B0604030504040204" pitchFamily="50" charset="-128"/>
                <a:cs typeface="Meiryo UI" panose="020B0604030504040204" pitchFamily="50" charset="-128"/>
              </a:rPr>
              <a:t>250</a:t>
            </a:r>
            <a:r>
              <a:rPr lang="ja-JP" altLang="en-US" b="1" dirty="0">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③内水面漁業権河川利用者数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（令和２年度～令和６年度：</a:t>
            </a:r>
            <a:r>
              <a:rPr lang="ja-JP" altLang="en-US" b="1" dirty="0">
                <a:latin typeface="Meiryo UI" panose="020B0604030504040204" pitchFamily="50" charset="-128"/>
                <a:ea typeface="Meiryo UI" panose="020B0604030504040204" pitchFamily="50" charset="-128"/>
                <a:cs typeface="Meiryo UI" panose="020B0604030504040204" pitchFamily="50" charset="-128"/>
              </a:rPr>
              <a:t>計</a:t>
            </a:r>
            <a:r>
              <a:rPr lang="en-US" altLang="ja-JP" b="1" dirty="0">
                <a:latin typeface="Meiryo UI" panose="020B0604030504040204" pitchFamily="50" charset="-128"/>
                <a:ea typeface="Meiryo UI" panose="020B0604030504040204" pitchFamily="50" charset="-128"/>
                <a:cs typeface="Meiryo UI" panose="020B0604030504040204" pitchFamily="50" charset="-128"/>
              </a:rPr>
              <a:t>18</a:t>
            </a:r>
            <a:r>
              <a:rPr lang="ja-JP" altLang="en-US" b="1" dirty="0">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86245" y="5013176"/>
            <a:ext cx="2356571" cy="1634539"/>
          </a:xfrm>
          <a:prstGeom prst="rect">
            <a:avLst/>
          </a:prstGeom>
          <a:ln>
            <a:solidFill>
              <a:schemeClr val="tx1"/>
            </a:solidFill>
          </a:ln>
        </p:spPr>
      </p:pic>
      <p:sp>
        <p:nvSpPr>
          <p:cNvPr id="18" name="テキスト ボックス 17">
            <a:extLst>
              <a:ext uri="{FF2B5EF4-FFF2-40B4-BE49-F238E27FC236}">
                <a16:creationId xmlns:a16="http://schemas.microsoft.com/office/drawing/2014/main" id="{E0844395-4DB3-482F-807A-DEB17C40AFD8}"/>
              </a:ext>
            </a:extLst>
          </p:cNvPr>
          <p:cNvSpPr txBox="1"/>
          <p:nvPr/>
        </p:nvSpPr>
        <p:spPr>
          <a:xfrm>
            <a:off x="2544451" y="6596180"/>
            <a:ext cx="2686274" cy="307777"/>
          </a:xfrm>
          <a:prstGeom prst="rect">
            <a:avLst/>
          </a:prstGeom>
          <a:noFill/>
        </p:spPr>
        <p:txBody>
          <a:bodyPr wrap="square" rtlCol="0">
            <a:spAutoFit/>
          </a:bodyPr>
          <a:lstStyle/>
          <a:p>
            <a:pPr marL="85725" indent="-72000">
              <a:spcAft>
                <a:spcPts val="0"/>
              </a:spcAft>
              <a:defRPr/>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堺市漁連とれとれ市</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E0844395-4DB3-482F-807A-DEB17C40AFD8}"/>
              </a:ext>
            </a:extLst>
          </p:cNvPr>
          <p:cNvSpPr txBox="1"/>
          <p:nvPr/>
        </p:nvSpPr>
        <p:spPr>
          <a:xfrm>
            <a:off x="5064731" y="6596180"/>
            <a:ext cx="1800200" cy="307777"/>
          </a:xfrm>
          <a:prstGeom prst="rect">
            <a:avLst/>
          </a:prstGeom>
          <a:noFill/>
        </p:spPr>
        <p:txBody>
          <a:bodyPr wrap="square" rtlCol="0">
            <a:spAutoFit/>
          </a:bodyPr>
          <a:lstStyle/>
          <a:p>
            <a:pPr marL="85725" indent="-72000">
              <a:spcAft>
                <a:spcPts val="0"/>
              </a:spcAft>
              <a:defRPr/>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田尻漁協日曜朝市</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ストライプ矢印 26"/>
          <p:cNvSpPr/>
          <p:nvPr/>
        </p:nvSpPr>
        <p:spPr>
          <a:xfrm>
            <a:off x="4848229" y="3557949"/>
            <a:ext cx="381741" cy="771985"/>
          </a:xfrm>
          <a:prstGeom prst="striped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9" name="図 8">
            <a:extLst>
              <a:ext uri="{FF2B5EF4-FFF2-40B4-BE49-F238E27FC236}">
                <a16:creationId xmlns:a16="http://schemas.microsoft.com/office/drawing/2014/main" id="{87DA2518-4076-4A59-B663-17C233086E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3398" y="5027715"/>
            <a:ext cx="2160000" cy="1620000"/>
          </a:xfrm>
          <a:prstGeom prst="rect">
            <a:avLst/>
          </a:prstGeom>
          <a:ln>
            <a:solidFill>
              <a:schemeClr val="tx1"/>
            </a:solidFill>
          </a:ln>
        </p:spPr>
      </p:pic>
      <p:pic>
        <p:nvPicPr>
          <p:cNvPr id="11" name="図 10">
            <a:extLst>
              <a:ext uri="{FF2B5EF4-FFF2-40B4-BE49-F238E27FC236}">
                <a16:creationId xmlns:a16="http://schemas.microsoft.com/office/drawing/2014/main" id="{BECF3173-F85C-4907-B542-D939AB6F98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17296" y="476672"/>
            <a:ext cx="1920000" cy="1440000"/>
          </a:xfrm>
          <a:prstGeom prst="rect">
            <a:avLst/>
          </a:prstGeom>
        </p:spPr>
      </p:pic>
      <p:sp>
        <p:nvSpPr>
          <p:cNvPr id="21" name="楕円 20">
            <a:extLst>
              <a:ext uri="{FF2B5EF4-FFF2-40B4-BE49-F238E27FC236}">
                <a16:creationId xmlns:a16="http://schemas.microsoft.com/office/drawing/2014/main" id="{27E88F2E-3ACA-4B17-8719-2A81607BB799}"/>
              </a:ext>
            </a:extLst>
          </p:cNvPr>
          <p:cNvSpPr/>
          <p:nvPr/>
        </p:nvSpPr>
        <p:spPr>
          <a:xfrm>
            <a:off x="3584848" y="5327878"/>
            <a:ext cx="82800" cy="36000"/>
          </a:xfrm>
          <a:prstGeom prst="ellipse">
            <a:avLst/>
          </a:prstGeom>
          <a:gradFill flip="none" rotWithShape="1">
            <a:gsLst>
              <a:gs pos="0">
                <a:srgbClr val="B47B42">
                  <a:shade val="30000"/>
                  <a:satMod val="115000"/>
                </a:srgbClr>
              </a:gs>
              <a:gs pos="50000">
                <a:srgbClr val="B47B42">
                  <a:shade val="67500"/>
                  <a:satMod val="115000"/>
                </a:srgbClr>
              </a:gs>
              <a:gs pos="100000">
                <a:srgbClr val="B47B42">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433B69DD-1558-41B0-99FA-A86DE3B0EE9D}"/>
              </a:ext>
            </a:extLst>
          </p:cNvPr>
          <p:cNvSpPr/>
          <p:nvPr/>
        </p:nvSpPr>
        <p:spPr>
          <a:xfrm>
            <a:off x="4132337" y="5378931"/>
            <a:ext cx="54000" cy="21600"/>
          </a:xfrm>
          <a:prstGeom prst="ellipse">
            <a:avLst/>
          </a:prstGeom>
          <a:gradFill flip="none" rotWithShape="1">
            <a:gsLst>
              <a:gs pos="0">
                <a:srgbClr val="B47B42">
                  <a:shade val="30000"/>
                  <a:satMod val="115000"/>
                </a:srgbClr>
              </a:gs>
              <a:gs pos="50000">
                <a:srgbClr val="B47B42">
                  <a:shade val="67500"/>
                  <a:satMod val="115000"/>
                </a:srgbClr>
              </a:gs>
              <a:gs pos="100000">
                <a:srgbClr val="B47B42">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22CC819A-247D-4D5F-B08E-41A400A24B0C}"/>
              </a:ext>
            </a:extLst>
          </p:cNvPr>
          <p:cNvSpPr/>
          <p:nvPr/>
        </p:nvSpPr>
        <p:spPr>
          <a:xfrm rot="3461849">
            <a:off x="6292273" y="5568719"/>
            <a:ext cx="108000" cy="57600"/>
          </a:xfrm>
          <a:prstGeom prst="ellipse">
            <a:avLst/>
          </a:prstGeom>
          <a:gradFill flip="none" rotWithShape="1">
            <a:gsLst>
              <a:gs pos="0">
                <a:srgbClr val="986838">
                  <a:shade val="30000"/>
                  <a:satMod val="115000"/>
                </a:srgbClr>
              </a:gs>
              <a:gs pos="50000">
                <a:srgbClr val="986838">
                  <a:shade val="67500"/>
                  <a:satMod val="115000"/>
                </a:srgbClr>
              </a:gs>
              <a:gs pos="100000">
                <a:srgbClr val="986838">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5360832"/>
      </p:ext>
    </p:extLst>
  </p:cSld>
  <p:clrMapOvr>
    <a:masterClrMapping/>
  </p:clrMapOvr>
  <mc:AlternateContent xmlns:mc="http://schemas.openxmlformats.org/markup-compatibility/2006" xmlns:p14="http://schemas.microsoft.com/office/powerpoint/2010/main">
    <mc:Choice Requires="p14">
      <p:transition spd="slow" p14:dur="2000" advTm="57183"/>
    </mc:Choice>
    <mc:Fallback xmlns="">
      <p:transition spd="slow" advTm="5718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a:t>⑥安全・安心を届ける</a:t>
            </a:r>
          </a:p>
        </p:txBody>
      </p:sp>
      <p:sp>
        <p:nvSpPr>
          <p:cNvPr id="19" name="テキスト ボックス 2"/>
          <p:cNvSpPr txBox="1">
            <a:spLocks noChangeArrowheads="1"/>
          </p:cNvSpPr>
          <p:nvPr/>
        </p:nvSpPr>
        <p:spPr bwMode="auto">
          <a:xfrm>
            <a:off x="430441" y="1628789"/>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latin typeface="+mn-ea"/>
                <a:cs typeface="Times New Roman"/>
              </a:rPr>
              <a:t>28</a:t>
            </a:r>
            <a:endParaRPr lang="ja-JP" sz="2400" b="1" kern="100" dirty="0">
              <a:solidFill>
                <a:schemeClr val="bg1"/>
              </a:solidFill>
              <a:effectLst/>
              <a:latin typeface="+mn-ea"/>
              <a:cs typeface="Times New Roman"/>
            </a:endParaRPr>
          </a:p>
        </p:txBody>
      </p:sp>
      <p:sp>
        <p:nvSpPr>
          <p:cNvPr id="20" name="テキスト ボックス 19"/>
          <p:cNvSpPr txBox="1"/>
          <p:nvPr/>
        </p:nvSpPr>
        <p:spPr>
          <a:xfrm>
            <a:off x="1632672" y="1721992"/>
            <a:ext cx="7601761" cy="523220"/>
          </a:xfrm>
          <a:prstGeom prst="rect">
            <a:avLst/>
          </a:prstGeom>
          <a:noFill/>
        </p:spPr>
        <p:txBody>
          <a:bodyPr wrap="none" rtlCol="0">
            <a:spAutoFit/>
          </a:bodyPr>
          <a:lstStyle/>
          <a:p>
            <a:r>
              <a:rPr lang="ja-JP" altLang="en-US" sz="2800" b="1" dirty="0"/>
              <a:t>大規模な地震、津波等に備えた漁港、海岸の整備</a:t>
            </a:r>
            <a:endParaRPr lang="en-US" altLang="ja-JP" sz="2800" b="1" dirty="0"/>
          </a:p>
        </p:txBody>
      </p:sp>
      <p:sp>
        <p:nvSpPr>
          <p:cNvPr id="21" name="テキスト ボックス 20"/>
          <p:cNvSpPr txBox="1"/>
          <p:nvPr/>
        </p:nvSpPr>
        <p:spPr>
          <a:xfrm>
            <a:off x="200472" y="2422629"/>
            <a:ext cx="5054589" cy="646331"/>
          </a:xfrm>
          <a:prstGeom prst="rect">
            <a:avLst/>
          </a:prstGeom>
          <a:noFill/>
        </p:spPr>
        <p:txBody>
          <a:bodyPr wrap="none" rtlCol="0">
            <a:spAutoFit/>
          </a:bodyPr>
          <a:lstStyle/>
          <a:p>
            <a:r>
              <a:rPr lang="en-US" altLang="ja-JP" b="1" dirty="0"/>
              <a:t>【</a:t>
            </a:r>
            <a:r>
              <a:rPr lang="ja-JP" altLang="en-US" b="1" dirty="0"/>
              <a:t>内容</a:t>
            </a:r>
            <a:r>
              <a:rPr lang="en-US" altLang="ja-JP" b="1" dirty="0"/>
              <a:t>】</a:t>
            </a:r>
            <a:r>
              <a:rPr lang="ja-JP" altLang="en-US" b="1" dirty="0"/>
              <a:t>　</a:t>
            </a:r>
            <a:r>
              <a:rPr lang="ja-JP" altLang="en-US" b="0" i="0" kern="100" dirty="0">
                <a:latin typeface="Meiryo UI" panose="020B0604030504040204" pitchFamily="50" charset="-128"/>
                <a:ea typeface="Meiryo UI" panose="020B0604030504040204" pitchFamily="50" charset="-128"/>
                <a:cs typeface="Times New Roman" panose="02020603050405020304" pitchFamily="18" charset="0"/>
              </a:rPr>
              <a:t>高潮対策を行い、府民の生命や財産を守る</a:t>
            </a:r>
            <a:br>
              <a:rPr lang="en-US" altLang="ja-JP" b="0" i="0" kern="100" dirty="0">
                <a:latin typeface="Meiryo UI" panose="020B0604030504040204" pitchFamily="50" charset="-128"/>
                <a:ea typeface="Meiryo UI" panose="020B0604030504040204" pitchFamily="50" charset="-128"/>
                <a:cs typeface="Times New Roman" panose="02020603050405020304" pitchFamily="18" charset="0"/>
              </a:rPr>
            </a:br>
            <a:endParaRPr lang="ja-JP" altLang="ja-JP" dirty="0"/>
          </a:p>
        </p:txBody>
      </p:sp>
      <p:sp>
        <p:nvSpPr>
          <p:cNvPr id="24"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a:t>13</a:t>
            </a:r>
            <a:endParaRPr lang="zh-TW" altLang="en-US" sz="2000" dirty="0"/>
          </a:p>
        </p:txBody>
      </p:sp>
      <p:sp>
        <p:nvSpPr>
          <p:cNvPr id="25" name="テキスト ボックス 24"/>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13" name="テキスト ボックス 12"/>
          <p:cNvSpPr txBox="1"/>
          <p:nvPr/>
        </p:nvSpPr>
        <p:spPr>
          <a:xfrm>
            <a:off x="200472" y="2826802"/>
            <a:ext cx="9491701" cy="1754326"/>
          </a:xfrm>
          <a:prstGeom prst="rect">
            <a:avLst/>
          </a:prstGeom>
          <a:noFill/>
        </p:spPr>
        <p:txBody>
          <a:bodyPr wrap="none" rtlCol="0">
            <a:spAutoFit/>
          </a:bodyPr>
          <a:lstStyle/>
          <a:p>
            <a:r>
              <a:rPr lang="en-US" altLang="ja-JP" b="1" dirty="0"/>
              <a:t>【</a:t>
            </a:r>
            <a:r>
              <a:rPr lang="ja-JP" altLang="en-US" b="1" dirty="0"/>
              <a:t>実績</a:t>
            </a:r>
            <a:r>
              <a:rPr lang="en-US" altLang="ja-JP" b="1" dirty="0"/>
              <a:t>】</a:t>
            </a:r>
            <a:r>
              <a:rPr lang="ja-JP" altLang="en-US" dirty="0"/>
              <a:t>　</a:t>
            </a:r>
            <a:endParaRPr lang="en-US" altLang="ja-JP" dirty="0"/>
          </a:p>
          <a:p>
            <a:r>
              <a:rPr lang="ja-JP" altLang="en-US" dirty="0"/>
              <a:t>　・ 高潮対策を実施する７漁港海岸全てにおいて設計業務を実施し、事業に着手した。</a:t>
            </a:r>
          </a:p>
          <a:p>
            <a:r>
              <a:rPr lang="ja-JP" altLang="en-US" dirty="0"/>
              <a:t>　・ 湾奥部に位置する堺</a:t>
            </a:r>
            <a:r>
              <a:rPr lang="en-US" altLang="ja-JP" dirty="0"/>
              <a:t>(</a:t>
            </a:r>
            <a:r>
              <a:rPr lang="ja-JP" altLang="en-US" dirty="0"/>
              <a:t>出島</a:t>
            </a:r>
            <a:r>
              <a:rPr lang="en-US" altLang="ja-JP" dirty="0"/>
              <a:t>)</a:t>
            </a:r>
            <a:r>
              <a:rPr lang="ja-JP" altLang="en-US" dirty="0"/>
              <a:t>漁港海岸については、防潮堤の嵩上げ工事を令和４年度に完了済。</a:t>
            </a:r>
          </a:p>
          <a:p>
            <a:r>
              <a:rPr lang="ja-JP" altLang="en-US" dirty="0"/>
              <a:t>　・ 小島漁港海岸については、 </a:t>
            </a:r>
            <a:r>
              <a:rPr lang="en-US" altLang="ja-JP" dirty="0"/>
              <a:t>R5</a:t>
            </a:r>
            <a:r>
              <a:rPr lang="ja-JP" altLang="en-US" dirty="0"/>
              <a:t>年度に防潮鉄扉の工場製作に着手、</a:t>
            </a:r>
            <a:r>
              <a:rPr lang="en-US" altLang="ja-JP" dirty="0"/>
              <a:t>R6</a:t>
            </a:r>
            <a:r>
              <a:rPr lang="ja-JP" altLang="en-US" dirty="0"/>
              <a:t>年度に防潮提の嵩上</a:t>
            </a:r>
            <a:endParaRPr lang="en-US" altLang="ja-JP" dirty="0"/>
          </a:p>
          <a:p>
            <a:r>
              <a:rPr lang="ja-JP" altLang="en-US" dirty="0"/>
              <a:t>　　工事に着手し、</a:t>
            </a:r>
            <a:r>
              <a:rPr lang="en-US" altLang="ja-JP" dirty="0"/>
              <a:t>R</a:t>
            </a:r>
            <a:r>
              <a:rPr lang="ja-JP" altLang="en-US" dirty="0"/>
              <a:t>６年度中に防潮堤及び防潮鉄扉の嵩上げ工事を完了する予定。</a:t>
            </a:r>
          </a:p>
          <a:p>
            <a:r>
              <a:rPr lang="ja-JP" altLang="en-US" dirty="0"/>
              <a:t>　</a:t>
            </a:r>
            <a:endParaRPr lang="en-US" altLang="ja-JP" dirty="0"/>
          </a:p>
        </p:txBody>
      </p:sp>
      <p:sp>
        <p:nvSpPr>
          <p:cNvPr id="23" name="テキスト ボックス 22"/>
          <p:cNvSpPr txBox="1"/>
          <p:nvPr/>
        </p:nvSpPr>
        <p:spPr>
          <a:xfrm>
            <a:off x="6272301" y="5929535"/>
            <a:ext cx="3096344" cy="307777"/>
          </a:xfrm>
          <a:prstGeom prst="rect">
            <a:avLst/>
          </a:prstGeom>
          <a:noFill/>
        </p:spPr>
        <p:txBody>
          <a:bodyPr wrap="square" rtlCol="0">
            <a:spAutoFit/>
          </a:bodyPr>
          <a:lstStyle/>
          <a:p>
            <a:pPr marL="125413" indent="-125413"/>
            <a:r>
              <a:rPr lang="ja-JP" altLang="en-US" sz="1400" b="1" dirty="0"/>
              <a:t>　嵩上げ予定の防潮鉄扉・防潮堤</a:t>
            </a:r>
          </a:p>
        </p:txBody>
      </p:sp>
      <p:graphicFrame>
        <p:nvGraphicFramePr>
          <p:cNvPr id="29" name="表 28">
            <a:extLst>
              <a:ext uri="{FF2B5EF4-FFF2-40B4-BE49-F238E27FC236}">
                <a16:creationId xmlns:a16="http://schemas.microsoft.com/office/drawing/2014/main" id="{86C3B854-0EE2-487D-A969-B6733016B3B0}"/>
              </a:ext>
            </a:extLst>
          </p:cNvPr>
          <p:cNvGraphicFramePr>
            <a:graphicFrameLocks noGrp="1"/>
          </p:cNvGraphicFramePr>
          <p:nvPr>
            <p:extLst>
              <p:ext uri="{D42A27DB-BD31-4B8C-83A1-F6EECF244321}">
                <p14:modId xmlns:p14="http://schemas.microsoft.com/office/powerpoint/2010/main" val="3213080872"/>
              </p:ext>
            </p:extLst>
          </p:nvPr>
        </p:nvGraphicFramePr>
        <p:xfrm>
          <a:off x="430441" y="4853463"/>
          <a:ext cx="5394707" cy="1060825"/>
        </p:xfrm>
        <a:graphic>
          <a:graphicData uri="http://schemas.openxmlformats.org/drawingml/2006/table">
            <a:tbl>
              <a:tblPr firstRow="1" bandRow="1">
                <a:tableStyleId>{3B4B98B0-60AC-42C2-AFA5-B58CD77FA1E5}</a:tableStyleId>
              </a:tblPr>
              <a:tblGrid>
                <a:gridCol w="172819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642239">
                  <a:extLst>
                    <a:ext uri="{9D8B030D-6E8A-4147-A177-3AD203B41FA5}">
                      <a16:colId xmlns:a16="http://schemas.microsoft.com/office/drawing/2014/main" val="20002"/>
                    </a:ext>
                  </a:extLst>
                </a:gridCol>
                <a:gridCol w="1448212">
                  <a:extLst>
                    <a:ext uri="{9D8B030D-6E8A-4147-A177-3AD203B41FA5}">
                      <a16:colId xmlns:a16="http://schemas.microsoft.com/office/drawing/2014/main" val="20003"/>
                    </a:ext>
                  </a:extLst>
                </a:gridCol>
              </a:tblGrid>
              <a:tr h="3293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漁港名</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534791">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高潮対策事業</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小島漁港海岸</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16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防潮堤及び</a:t>
                      </a:r>
                      <a:endParaRPr kumimoji="1" lang="en-US" altLang="ja-JP" sz="16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r>
                        <a:rPr kumimoji="1" lang="ja-JP" altLang="en-US" sz="16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防潮鉄扉の</a:t>
                      </a:r>
                      <a:endParaRPr kumimoji="1" lang="en-US" altLang="ja-JP" sz="16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r>
                        <a:rPr kumimoji="1" lang="ja-JP" altLang="en-US" sz="16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嵩上工事</a:t>
                      </a: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4" name="Picture_crrDjJND">
            <a:extLst>
              <a:ext uri="{FF2B5EF4-FFF2-40B4-BE49-F238E27FC236}">
                <a16:creationId xmlns:a16="http://schemas.microsoft.com/office/drawing/2014/main" id="{E881CA12-E0CC-4ACC-A1C0-26B3E7E97503}"/>
              </a:ext>
            </a:extLst>
          </p:cNvPr>
          <p:cNvPicPr>
            <a:picLocks noChangeAspect="1"/>
          </p:cNvPicPr>
          <p:nvPr/>
        </p:nvPicPr>
        <p:blipFill>
          <a:blip r:embed="rId2"/>
          <a:stretch>
            <a:fillRect/>
          </a:stretch>
        </p:blipFill>
        <p:spPr>
          <a:xfrm>
            <a:off x="5961112" y="4546288"/>
            <a:ext cx="1824488" cy="1368000"/>
          </a:xfrm>
          <a:prstGeom prst="rect">
            <a:avLst/>
          </a:prstGeom>
          <a:ln>
            <a:solidFill>
              <a:schemeClr val="tx1"/>
            </a:solidFill>
          </a:ln>
        </p:spPr>
      </p:pic>
      <p:pic>
        <p:nvPicPr>
          <p:cNvPr id="16" name="Picture_8CdyeJRM">
            <a:extLst>
              <a:ext uri="{FF2B5EF4-FFF2-40B4-BE49-F238E27FC236}">
                <a16:creationId xmlns:a16="http://schemas.microsoft.com/office/drawing/2014/main" id="{0CEF5565-B83D-4773-B814-B4E563568E3A}"/>
              </a:ext>
            </a:extLst>
          </p:cNvPr>
          <p:cNvPicPr>
            <a:picLocks noChangeAspect="1"/>
          </p:cNvPicPr>
          <p:nvPr/>
        </p:nvPicPr>
        <p:blipFill>
          <a:blip r:embed="rId3"/>
          <a:stretch>
            <a:fillRect/>
          </a:stretch>
        </p:blipFill>
        <p:spPr>
          <a:xfrm>
            <a:off x="7881041" y="4546288"/>
            <a:ext cx="1824488" cy="1368000"/>
          </a:xfrm>
          <a:prstGeom prst="rect">
            <a:avLst/>
          </a:prstGeom>
          <a:ln>
            <a:solidFill>
              <a:schemeClr val="tx1"/>
            </a:solidFill>
          </a:ln>
        </p:spPr>
      </p:pic>
      <p:sp>
        <p:nvSpPr>
          <p:cNvPr id="3" name="テキスト ボックス 2">
            <a:extLst>
              <a:ext uri="{FF2B5EF4-FFF2-40B4-BE49-F238E27FC236}">
                <a16:creationId xmlns:a16="http://schemas.microsoft.com/office/drawing/2014/main" id="{AE645B9E-6FE6-14D5-6504-676D8C7A4A51}"/>
              </a:ext>
            </a:extLst>
          </p:cNvPr>
          <p:cNvSpPr txBox="1"/>
          <p:nvPr/>
        </p:nvSpPr>
        <p:spPr>
          <a:xfrm>
            <a:off x="344488" y="4464021"/>
            <a:ext cx="3384376"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（令和６年度事業）</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65633455"/>
      </p:ext>
    </p:extLst>
  </p:cSld>
  <p:clrMapOvr>
    <a:masterClrMapping/>
  </p:clrMapOvr>
  <mc:AlternateContent xmlns:mc="http://schemas.openxmlformats.org/markup-compatibility/2006" xmlns:p14="http://schemas.microsoft.com/office/powerpoint/2010/main">
    <mc:Choice Requires="p14">
      <p:transition spd="slow" p14:dur="2000" advTm="57355"/>
    </mc:Choice>
    <mc:Fallback xmlns="">
      <p:transition spd="slow" advTm="5735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2520" y="11088"/>
            <a:ext cx="8712968" cy="563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サブタイトル 2"/>
          <p:cNvSpPr txBox="1">
            <a:spLocks/>
          </p:cNvSpPr>
          <p:nvPr/>
        </p:nvSpPr>
        <p:spPr>
          <a:xfrm>
            <a:off x="9216621" y="6041757"/>
            <a:ext cx="684237" cy="455514"/>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a:t>14</a:t>
            </a:r>
            <a:endParaRPr lang="zh-TW" altLang="en-US" sz="2000" dirty="0"/>
          </a:p>
        </p:txBody>
      </p:sp>
      <p:sp>
        <p:nvSpPr>
          <p:cNvPr id="17" name="角丸四角形 48">
            <a:extLst>
              <a:ext uri="{FF2B5EF4-FFF2-40B4-BE49-F238E27FC236}">
                <a16:creationId xmlns:a16="http://schemas.microsoft.com/office/drawing/2014/main" id="{3B9B00D3-6587-42B5-B502-610A0B1A94A7}"/>
              </a:ext>
            </a:extLst>
          </p:cNvPr>
          <p:cNvSpPr/>
          <p:nvPr/>
        </p:nvSpPr>
        <p:spPr bwMode="auto">
          <a:xfrm>
            <a:off x="2432721" y="107471"/>
            <a:ext cx="5472608" cy="391552"/>
          </a:xfrm>
          <a:prstGeom prst="roundRect">
            <a:avLst/>
          </a:prstGeom>
          <a:gradFill>
            <a:gsLst>
              <a:gs pos="0">
                <a:srgbClr val="00B050"/>
              </a:gs>
              <a:gs pos="35000">
                <a:srgbClr val="92D050"/>
              </a:gs>
              <a:gs pos="100000">
                <a:schemeClr val="accent2">
                  <a:tint val="15000"/>
                  <a:satMod val="350000"/>
                </a:schemeClr>
              </a:gs>
            </a:gsLst>
          </a:gradFill>
          <a:ln/>
        </p:spPr>
        <p:style>
          <a:lnRef idx="1">
            <a:schemeClr val="accent2"/>
          </a:lnRef>
          <a:fillRef idx="2">
            <a:schemeClr val="accent2"/>
          </a:fillRef>
          <a:effectRef idx="1">
            <a:schemeClr val="accent2"/>
          </a:effectRef>
          <a:fontRef idx="minor">
            <a:schemeClr val="dk1"/>
          </a:fontRef>
        </p:style>
        <p:txBody>
          <a:bodyPr wrap="square" lIns="91396" tIns="45700" rIns="91396" bIns="45700" anchor="ctr">
            <a:spAutoFit/>
          </a:bodyPr>
          <a:lstStyle/>
          <a:p>
            <a:pPr algn="ctr" eaLnBrk="1" hangingPunct="1">
              <a:spcBef>
                <a:spcPct val="50000"/>
              </a:spcBef>
              <a:defRPr/>
            </a:pPr>
            <a:r>
              <a:rPr lang="ja-JP" altLang="en-US" sz="1700" b="1" i="0" dirty="0">
                <a:latin typeface="Meiryo UI" panose="020B0604030504040204" pitchFamily="50" charset="-128"/>
                <a:ea typeface="Meiryo UI" panose="020B0604030504040204" pitchFamily="50" charset="-128"/>
                <a:cs typeface="ＭＳ Ｐゴシック" pitchFamily="50" charset="-128"/>
              </a:rPr>
              <a:t>数値目標・成果指標</a:t>
            </a:r>
            <a:endParaRPr lang="en-US" altLang="ja-JP" sz="1700" b="1" i="0" dirty="0">
              <a:latin typeface="Meiryo UI" panose="020B0604030504040204" pitchFamily="50" charset="-128"/>
              <a:ea typeface="Meiryo UI" panose="020B0604030504040204" pitchFamily="50" charset="-128"/>
              <a:cs typeface="ＭＳ Ｐゴシック" pitchFamily="50" charset="-128"/>
            </a:endParaRPr>
          </a:p>
        </p:txBody>
      </p:sp>
      <p:sp>
        <p:nvSpPr>
          <p:cNvPr id="18" name="AutoShape 37">
            <a:extLst>
              <a:ext uri="{FF2B5EF4-FFF2-40B4-BE49-F238E27FC236}">
                <a16:creationId xmlns:a16="http://schemas.microsoft.com/office/drawing/2014/main" id="{2539C0B6-BE78-4DD4-A27B-7DD4B8316813}"/>
              </a:ext>
            </a:extLst>
          </p:cNvPr>
          <p:cNvSpPr>
            <a:spLocks noChangeArrowheads="1"/>
          </p:cNvSpPr>
          <p:nvPr/>
        </p:nvSpPr>
        <p:spPr bwMode="auto">
          <a:xfrm>
            <a:off x="100151" y="620688"/>
            <a:ext cx="2016000" cy="288000"/>
          </a:xfrm>
          <a:prstGeom prst="roundRect">
            <a:avLst>
              <a:gd name="adj" fmla="val 34139"/>
            </a:avLst>
          </a:prstGeom>
          <a:solidFill>
            <a:schemeClr val="accent2">
              <a:lumMod val="75000"/>
            </a:schemeClr>
          </a:solidFill>
          <a:ln w="19050">
            <a:solidFill>
              <a:schemeClr val="tx1"/>
            </a:solidFill>
            <a:round/>
            <a:headEnd/>
            <a:tailEnd/>
          </a:ln>
          <a:effectLst>
            <a:outerShdw dist="35921" dir="2700000" algn="ctr" rotWithShape="0">
              <a:srgbClr val="808080">
                <a:alpha val="50000"/>
              </a:srgbClr>
            </a:outerShdw>
          </a:effectLst>
        </p:spPr>
        <p:txBody>
          <a:bodyPr vert="horz" wrap="square" lIns="41791" tIns="20250" rIns="41791" bIns="5001"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dirty="0">
                <a:solidFill>
                  <a:srgbClr val="FFFFFF"/>
                </a:solidFill>
                <a:latin typeface="Meiryo UI" panose="020B0604030504040204" pitchFamily="50" charset="-128"/>
                <a:ea typeface="Meiryo UI" panose="020B0604030504040204" pitchFamily="50" charset="-128"/>
                <a:cs typeface="ＭＳ Ｐゴシック" panose="020B0600070205080204" pitchFamily="50" charset="-128"/>
              </a:rPr>
              <a:t>数値目標</a:t>
            </a:r>
            <a:endParaRPr lang="ja-JP" altLang="en-US" sz="1400" dirty="0"/>
          </a:p>
        </p:txBody>
      </p:sp>
      <p:graphicFrame>
        <p:nvGraphicFramePr>
          <p:cNvPr id="19" name="表 18">
            <a:extLst>
              <a:ext uri="{FF2B5EF4-FFF2-40B4-BE49-F238E27FC236}">
                <a16:creationId xmlns:a16="http://schemas.microsoft.com/office/drawing/2014/main" id="{2AAA0855-A82C-4F0B-9CB9-17623EA39A55}"/>
              </a:ext>
            </a:extLst>
          </p:cNvPr>
          <p:cNvGraphicFramePr>
            <a:graphicFrameLocks noGrp="1"/>
          </p:cNvGraphicFramePr>
          <p:nvPr>
            <p:extLst>
              <p:ext uri="{D42A27DB-BD31-4B8C-83A1-F6EECF244321}">
                <p14:modId xmlns:p14="http://schemas.microsoft.com/office/powerpoint/2010/main" val="3524771392"/>
              </p:ext>
            </p:extLst>
          </p:nvPr>
        </p:nvGraphicFramePr>
        <p:xfrm>
          <a:off x="199111" y="3452860"/>
          <a:ext cx="4825897" cy="2856460"/>
        </p:xfrm>
        <a:graphic>
          <a:graphicData uri="http://schemas.openxmlformats.org/drawingml/2006/table">
            <a:tbl>
              <a:tblPr firstRow="1" firstCol="1" bandRow="1">
                <a:tableStyleId>{00A15C55-8517-42AA-B614-E9B94910E393}</a:tableStyleId>
              </a:tblPr>
              <a:tblGrid>
                <a:gridCol w="1723930">
                  <a:extLst>
                    <a:ext uri="{9D8B030D-6E8A-4147-A177-3AD203B41FA5}">
                      <a16:colId xmlns:a16="http://schemas.microsoft.com/office/drawing/2014/main" val="1604146704"/>
                    </a:ext>
                  </a:extLst>
                </a:gridCol>
                <a:gridCol w="797711">
                  <a:extLst>
                    <a:ext uri="{9D8B030D-6E8A-4147-A177-3AD203B41FA5}">
                      <a16:colId xmlns:a16="http://schemas.microsoft.com/office/drawing/2014/main" val="3785922580"/>
                    </a:ext>
                  </a:extLst>
                </a:gridCol>
                <a:gridCol w="1624227">
                  <a:extLst>
                    <a:ext uri="{9D8B030D-6E8A-4147-A177-3AD203B41FA5}">
                      <a16:colId xmlns:a16="http://schemas.microsoft.com/office/drawing/2014/main" val="1558783304"/>
                    </a:ext>
                  </a:extLst>
                </a:gridCol>
                <a:gridCol w="680029">
                  <a:extLst>
                    <a:ext uri="{9D8B030D-6E8A-4147-A177-3AD203B41FA5}">
                      <a16:colId xmlns:a16="http://schemas.microsoft.com/office/drawing/2014/main" val="4225793156"/>
                    </a:ext>
                  </a:extLst>
                </a:gridCol>
              </a:tblGrid>
              <a:tr h="372661">
                <a:tc>
                  <a:txBody>
                    <a:bodyPr/>
                    <a:lstStyle/>
                    <a:p>
                      <a:pPr algn="ctr">
                        <a:lnSpc>
                          <a:spcPts val="1700"/>
                        </a:lnSpc>
                      </a:pPr>
                      <a:r>
                        <a:rPr lang="ja-JP" sz="1100" kern="100" dirty="0">
                          <a:solidFill>
                            <a:schemeClr val="tx1"/>
                          </a:solidFill>
                          <a:effectLst/>
                        </a:rPr>
                        <a:t>項目</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CC99"/>
                    </a:solidFill>
                  </a:tcPr>
                </a:tc>
                <a:tc>
                  <a:txBody>
                    <a:bodyPr/>
                    <a:lstStyle/>
                    <a:p>
                      <a:pPr algn="ctr">
                        <a:lnSpc>
                          <a:spcPts val="1700"/>
                        </a:lnSpc>
                      </a:pPr>
                      <a:r>
                        <a:rPr lang="en-US" sz="1100" kern="100" dirty="0">
                          <a:solidFill>
                            <a:schemeClr val="tx1"/>
                          </a:solidFill>
                          <a:effectLst/>
                        </a:rPr>
                        <a:t>R2-R6</a:t>
                      </a:r>
                      <a:r>
                        <a:rPr lang="ja-JP" sz="1100" kern="100" dirty="0">
                          <a:solidFill>
                            <a:schemeClr val="tx1"/>
                          </a:solidFill>
                          <a:effectLst/>
                        </a:rPr>
                        <a:t>の目標</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CC99"/>
                    </a:solidFill>
                  </a:tcPr>
                </a:tc>
                <a:tc>
                  <a:txBody>
                    <a:bodyPr/>
                    <a:lstStyle/>
                    <a:p>
                      <a:pPr algn="ctr">
                        <a:lnSpc>
                          <a:spcPts val="1700"/>
                        </a:lnSpc>
                      </a:pPr>
                      <a:r>
                        <a:rPr lang="ja-JP" sz="1100" kern="100" dirty="0">
                          <a:solidFill>
                            <a:schemeClr val="tx1"/>
                          </a:solidFill>
                          <a:effectLst/>
                        </a:rPr>
                        <a:t>結果</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CC99"/>
                    </a:solidFill>
                  </a:tcPr>
                </a:tc>
                <a:tc>
                  <a:txBody>
                    <a:bodyPr/>
                    <a:lstStyle/>
                    <a:p>
                      <a:pPr algn="ctr">
                        <a:lnSpc>
                          <a:spcPts val="1700"/>
                        </a:lnSpc>
                      </a:pPr>
                      <a:r>
                        <a:rPr lang="ja-JP" sz="1100" kern="100" dirty="0">
                          <a:solidFill>
                            <a:schemeClr val="tx1"/>
                          </a:solidFill>
                          <a:effectLst/>
                        </a:rPr>
                        <a:t>判定</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99"/>
                    </a:solidFill>
                  </a:tcPr>
                </a:tc>
                <a:extLst>
                  <a:ext uri="{0D108BD9-81ED-4DB2-BD59-A6C34878D82A}">
                    <a16:rowId xmlns:a16="http://schemas.microsoft.com/office/drawing/2014/main" val="4237859183"/>
                  </a:ext>
                </a:extLst>
              </a:tr>
              <a:tr h="384280">
                <a:tc>
                  <a:txBody>
                    <a:bodyPr/>
                    <a:lstStyle/>
                    <a:p>
                      <a:pPr algn="just">
                        <a:lnSpc>
                          <a:spcPts val="1700"/>
                        </a:lnSpc>
                      </a:pPr>
                      <a:r>
                        <a:rPr lang="ja-JP" sz="1100" b="0" kern="100" dirty="0">
                          <a:solidFill>
                            <a:schemeClr val="tx1"/>
                          </a:solidFill>
                          <a:effectLst/>
                        </a:rPr>
                        <a:t>出前講習会等の開催</a:t>
                      </a:r>
                      <a:endParaRPr lang="ja-JP" sz="11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FFCC99"/>
                    </a:solidFill>
                  </a:tcPr>
                </a:tc>
                <a:tc>
                  <a:txBody>
                    <a:bodyPr/>
                    <a:lstStyle/>
                    <a:p>
                      <a:pPr algn="just">
                        <a:lnSpc>
                          <a:spcPts val="1700"/>
                        </a:lnSpc>
                      </a:pPr>
                      <a:r>
                        <a:rPr lang="ja-JP" sz="1000" kern="100" dirty="0">
                          <a:effectLst/>
                        </a:rPr>
                        <a:t>計</a:t>
                      </a:r>
                      <a:r>
                        <a:rPr lang="en-US" sz="1000" kern="100" dirty="0">
                          <a:effectLst/>
                        </a:rPr>
                        <a:t>45</a:t>
                      </a:r>
                      <a:r>
                        <a:rPr lang="ja-JP" sz="1000" kern="100" dirty="0">
                          <a:effectLst/>
                        </a:rPr>
                        <a:t>件</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lnSpc>
                          <a:spcPts val="1700"/>
                        </a:lnSpc>
                      </a:pPr>
                      <a:r>
                        <a:rPr lang="ja-JP" sz="1000" kern="100" dirty="0">
                          <a:effectLst/>
                        </a:rPr>
                        <a:t>計</a:t>
                      </a:r>
                      <a:r>
                        <a:rPr lang="en-US" altLang="ja-JP" sz="1000" kern="100" dirty="0">
                          <a:effectLst/>
                        </a:rPr>
                        <a:t>11</a:t>
                      </a:r>
                      <a:r>
                        <a:rPr lang="ja-JP" sz="1000" kern="100" dirty="0">
                          <a:effectLst/>
                        </a:rPr>
                        <a:t>件</a:t>
                      </a:r>
                      <a:r>
                        <a:rPr lang="ja-JP" sz="800" kern="100" dirty="0">
                          <a:effectLst/>
                        </a:rPr>
                        <a:t>（</a:t>
                      </a:r>
                      <a:r>
                        <a:rPr lang="en-US" sz="800" kern="100" dirty="0">
                          <a:effectLst/>
                        </a:rPr>
                        <a:t>R6</a:t>
                      </a:r>
                      <a:r>
                        <a:rPr lang="ja-JP" sz="800" kern="100" dirty="0">
                          <a:effectLst/>
                        </a:rPr>
                        <a:t>までの合計）</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700"/>
                        </a:lnSpc>
                      </a:pPr>
                      <a:r>
                        <a:rPr lang="ja-JP" sz="1100" kern="100" dirty="0">
                          <a:solidFill>
                            <a:schemeClr val="tx1"/>
                          </a:solidFill>
                          <a:effectLst/>
                        </a:rPr>
                        <a:t>未達成</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55008834"/>
                  </a:ext>
                </a:extLst>
              </a:tr>
              <a:tr h="384280">
                <a:tc>
                  <a:txBody>
                    <a:bodyPr/>
                    <a:lstStyle/>
                    <a:p>
                      <a:pPr algn="just">
                        <a:lnSpc>
                          <a:spcPts val="1300"/>
                        </a:lnSpc>
                      </a:pPr>
                      <a:r>
                        <a:rPr lang="ja-JP" sz="1100" b="0" kern="100" dirty="0">
                          <a:solidFill>
                            <a:schemeClr val="tx1"/>
                          </a:solidFill>
                          <a:effectLst/>
                        </a:rPr>
                        <a:t>水産関係の大阪産ロゴマーク登録件数</a:t>
                      </a:r>
                      <a:endParaRPr lang="ja-JP" sz="11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FFCC99"/>
                    </a:solidFill>
                  </a:tcPr>
                </a:tc>
                <a:tc>
                  <a:txBody>
                    <a:bodyPr/>
                    <a:lstStyle/>
                    <a:p>
                      <a:pPr algn="just">
                        <a:lnSpc>
                          <a:spcPts val="1700"/>
                        </a:lnSpc>
                      </a:pPr>
                      <a:r>
                        <a:rPr lang="en-US" sz="1000" kern="100" dirty="0">
                          <a:effectLst/>
                        </a:rPr>
                        <a:t>R6</a:t>
                      </a:r>
                      <a:r>
                        <a:rPr lang="ja-JP" sz="1000" kern="100" dirty="0">
                          <a:effectLst/>
                        </a:rPr>
                        <a:t>時点</a:t>
                      </a:r>
                      <a:endParaRPr lang="en-US" altLang="ja-JP" sz="1000" kern="100" dirty="0">
                        <a:effectLst/>
                      </a:endParaRPr>
                    </a:p>
                    <a:p>
                      <a:pPr algn="just">
                        <a:lnSpc>
                          <a:spcPts val="1700"/>
                        </a:lnSpc>
                      </a:pPr>
                      <a:r>
                        <a:rPr lang="en-US" sz="1000" kern="100" dirty="0">
                          <a:effectLst/>
                        </a:rPr>
                        <a:t>130</a:t>
                      </a:r>
                      <a:r>
                        <a:rPr lang="ja-JP" sz="1000" kern="100" dirty="0">
                          <a:effectLst/>
                        </a:rPr>
                        <a:t>店</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lnSpc>
                          <a:spcPts val="1700"/>
                        </a:lnSpc>
                      </a:pPr>
                      <a:r>
                        <a:rPr lang="en-US" sz="1000" kern="100" dirty="0">
                          <a:solidFill>
                            <a:srgbClr val="FF0000"/>
                          </a:solidFill>
                          <a:effectLst/>
                        </a:rPr>
                        <a:t>177</a:t>
                      </a:r>
                      <a:r>
                        <a:rPr lang="ja-JP" sz="1000" kern="100" dirty="0">
                          <a:solidFill>
                            <a:srgbClr val="FF0000"/>
                          </a:solidFill>
                          <a:effectLst/>
                        </a:rPr>
                        <a:t>店</a:t>
                      </a:r>
                      <a:r>
                        <a:rPr lang="ja-JP" sz="800" kern="100" dirty="0">
                          <a:effectLst/>
                        </a:rPr>
                        <a:t>（</a:t>
                      </a:r>
                      <a:r>
                        <a:rPr lang="en-US" sz="800" kern="100" dirty="0">
                          <a:effectLst/>
                        </a:rPr>
                        <a:t>R</a:t>
                      </a:r>
                      <a:r>
                        <a:rPr lang="en-US" altLang="ja-JP" sz="800" kern="100" dirty="0">
                          <a:effectLst/>
                        </a:rPr>
                        <a:t>6</a:t>
                      </a:r>
                      <a:r>
                        <a:rPr lang="ja-JP" altLang="en-US" sz="800" kern="100" dirty="0">
                          <a:effectLst/>
                        </a:rPr>
                        <a:t>時点</a:t>
                      </a:r>
                      <a:r>
                        <a:rPr lang="ja-JP" sz="800" kern="100" dirty="0">
                          <a:effectLst/>
                        </a:rPr>
                        <a:t>）</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700"/>
                        </a:lnSpc>
                      </a:pPr>
                      <a:r>
                        <a:rPr lang="ja-JP" sz="1100" kern="100" dirty="0">
                          <a:solidFill>
                            <a:srgbClr val="FF0000"/>
                          </a:solidFill>
                          <a:effectLst/>
                        </a:rPr>
                        <a:t>達成</a:t>
                      </a:r>
                      <a:endParaRPr lang="ja-JP" sz="10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447373"/>
                  </a:ext>
                </a:extLst>
              </a:tr>
              <a:tr h="384280">
                <a:tc>
                  <a:txBody>
                    <a:bodyPr/>
                    <a:lstStyle/>
                    <a:p>
                      <a:pPr algn="just">
                        <a:lnSpc>
                          <a:spcPts val="1700"/>
                        </a:lnSpc>
                      </a:pPr>
                      <a:r>
                        <a:rPr lang="ja-JP" sz="1100" b="0" kern="100" dirty="0">
                          <a:solidFill>
                            <a:schemeClr val="tx1"/>
                          </a:solidFill>
                          <a:effectLst/>
                        </a:rPr>
                        <a:t>青空市場開設数</a:t>
                      </a:r>
                      <a:endParaRPr lang="ja-JP" sz="11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FFCC99"/>
                    </a:solidFill>
                  </a:tcPr>
                </a:tc>
                <a:tc>
                  <a:txBody>
                    <a:bodyPr/>
                    <a:lstStyle/>
                    <a:p>
                      <a:pPr algn="just">
                        <a:lnSpc>
                          <a:spcPts val="1700"/>
                        </a:lnSpc>
                      </a:pPr>
                      <a:r>
                        <a:rPr lang="en-US" sz="1000" kern="100" dirty="0">
                          <a:effectLst/>
                        </a:rPr>
                        <a:t>8</a:t>
                      </a:r>
                      <a:r>
                        <a:rPr lang="ja-JP" sz="1000" kern="100" dirty="0">
                          <a:effectLst/>
                        </a:rPr>
                        <a:t>箇所</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lnSpc>
                          <a:spcPts val="1700"/>
                        </a:lnSpc>
                      </a:pPr>
                      <a:r>
                        <a:rPr lang="ja-JP" sz="1000" kern="100" dirty="0">
                          <a:effectLst/>
                        </a:rPr>
                        <a:t>７箇所（</a:t>
                      </a:r>
                      <a:r>
                        <a:rPr lang="en-US" sz="1000" kern="100" dirty="0">
                          <a:effectLst/>
                        </a:rPr>
                        <a:t>R6</a:t>
                      </a:r>
                      <a:r>
                        <a:rPr lang="ja-JP" altLang="en-US" sz="1000" kern="100" dirty="0">
                          <a:effectLst/>
                        </a:rPr>
                        <a:t>時点</a:t>
                      </a:r>
                      <a:r>
                        <a:rPr lang="ja-JP" sz="1000" kern="100" dirty="0">
                          <a:effectLst/>
                        </a:rPr>
                        <a:t>）</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700"/>
                        </a:lnSpc>
                      </a:pPr>
                      <a:r>
                        <a:rPr lang="ja-JP" sz="1100" kern="100" dirty="0">
                          <a:solidFill>
                            <a:schemeClr val="tx1"/>
                          </a:solidFill>
                          <a:effectLst/>
                        </a:rPr>
                        <a:t>未達成</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493321"/>
                  </a:ext>
                </a:extLst>
              </a:tr>
              <a:tr h="384280">
                <a:tc>
                  <a:txBody>
                    <a:bodyPr/>
                    <a:lstStyle/>
                    <a:p>
                      <a:pPr algn="just">
                        <a:lnSpc>
                          <a:spcPts val="1300"/>
                        </a:lnSpc>
                      </a:pPr>
                      <a:r>
                        <a:rPr lang="ja-JP" sz="1100" b="0" kern="100" dirty="0">
                          <a:solidFill>
                            <a:schemeClr val="tx1"/>
                          </a:solidFill>
                          <a:effectLst/>
                        </a:rPr>
                        <a:t>青空市場年間来場者数</a:t>
                      </a:r>
                      <a:endParaRPr lang="ja-JP" sz="11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FFCC99"/>
                    </a:solidFill>
                  </a:tcPr>
                </a:tc>
                <a:tc>
                  <a:txBody>
                    <a:bodyPr/>
                    <a:lstStyle/>
                    <a:p>
                      <a:pPr algn="just">
                        <a:lnSpc>
                          <a:spcPts val="1300"/>
                        </a:lnSpc>
                      </a:pPr>
                      <a:r>
                        <a:rPr lang="ja-JP" sz="1000" kern="100" dirty="0">
                          <a:effectLst/>
                        </a:rPr>
                        <a:t>計</a:t>
                      </a:r>
                      <a:r>
                        <a:rPr lang="en-US" sz="1000" kern="100" dirty="0">
                          <a:effectLst/>
                        </a:rPr>
                        <a:t>250</a:t>
                      </a:r>
                      <a:r>
                        <a:rPr lang="ja-JP" sz="1000" kern="100" dirty="0">
                          <a:effectLst/>
                        </a:rPr>
                        <a:t>万人</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lnSpc>
                          <a:spcPts val="1300"/>
                        </a:lnSpc>
                      </a:pPr>
                      <a:r>
                        <a:rPr lang="ja-JP" sz="1000" kern="100" dirty="0">
                          <a:effectLst/>
                        </a:rPr>
                        <a:t>計</a:t>
                      </a:r>
                      <a:r>
                        <a:rPr lang="en-US" altLang="ja-JP" sz="1000" kern="100" dirty="0">
                          <a:effectLst/>
                        </a:rPr>
                        <a:t>124.4</a:t>
                      </a:r>
                      <a:r>
                        <a:rPr kumimoji="1" lang="ja-JP" altLang="en-US" sz="1000" kern="100" spc="-100" baseline="0" dirty="0">
                          <a:solidFill>
                            <a:schemeClr val="dk1"/>
                          </a:solidFill>
                          <a:effectLst/>
                          <a:latin typeface="+mn-lt"/>
                          <a:ea typeface="+mn-ea"/>
                          <a:cs typeface="+mn-cs"/>
                        </a:rPr>
                        <a:t>万</a:t>
                      </a:r>
                      <a:r>
                        <a:rPr lang="ja-JP" sz="1000" kern="100" spc="-500" baseline="0" dirty="0">
                          <a:effectLst/>
                        </a:rPr>
                        <a:t>人</a:t>
                      </a:r>
                      <a:r>
                        <a:rPr lang="ja-JP" sz="800" kern="100" dirty="0">
                          <a:effectLst/>
                        </a:rPr>
                        <a:t>（</a:t>
                      </a:r>
                      <a:r>
                        <a:rPr lang="en-US" sz="800" kern="100" dirty="0">
                          <a:effectLst/>
                        </a:rPr>
                        <a:t>R5</a:t>
                      </a:r>
                      <a:r>
                        <a:rPr lang="ja-JP" sz="800" kern="100" dirty="0">
                          <a:effectLst/>
                        </a:rPr>
                        <a:t>までの合計</a:t>
                      </a:r>
                      <a:r>
                        <a:rPr lang="ja-JP" altLang="ja-JP" sz="800" kern="100" spc="-300" baseline="0" dirty="0">
                          <a:effectLst/>
                        </a:rPr>
                        <a:t>）</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28800" marT="0" marB="0" anchor="ctr"/>
                </a:tc>
                <a:tc>
                  <a:txBody>
                    <a:bodyPr/>
                    <a:lstStyle/>
                    <a:p>
                      <a:pPr algn="ctr">
                        <a:lnSpc>
                          <a:spcPts val="1300"/>
                        </a:lnSpc>
                      </a:pPr>
                      <a:r>
                        <a:rPr lang="ja-JP" sz="1100" kern="100" dirty="0">
                          <a:solidFill>
                            <a:schemeClr val="tx1"/>
                          </a:solidFill>
                          <a:effectLst/>
                        </a:rPr>
                        <a:t>未達成</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5950292"/>
                  </a:ext>
                </a:extLst>
              </a:tr>
              <a:tr h="384280">
                <a:tc>
                  <a:txBody>
                    <a:bodyPr/>
                    <a:lstStyle/>
                    <a:p>
                      <a:pPr algn="just">
                        <a:lnSpc>
                          <a:spcPts val="1300"/>
                        </a:lnSpc>
                      </a:pPr>
                      <a:r>
                        <a:rPr lang="ja-JP" sz="1100" b="0" kern="100" dirty="0">
                          <a:solidFill>
                            <a:schemeClr val="tx1"/>
                          </a:solidFill>
                          <a:effectLst/>
                        </a:rPr>
                        <a:t>内水面漁業権河川年間利用者数</a:t>
                      </a:r>
                      <a:endParaRPr lang="ja-JP" sz="11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FFCC99"/>
                    </a:solidFill>
                  </a:tcPr>
                </a:tc>
                <a:tc>
                  <a:txBody>
                    <a:bodyPr/>
                    <a:lstStyle/>
                    <a:p>
                      <a:pPr algn="just">
                        <a:lnSpc>
                          <a:spcPts val="1300"/>
                        </a:lnSpc>
                      </a:pPr>
                      <a:r>
                        <a:rPr lang="ja-JP" sz="1000" kern="100" dirty="0">
                          <a:effectLst/>
                        </a:rPr>
                        <a:t>計</a:t>
                      </a:r>
                      <a:r>
                        <a:rPr lang="en-US" sz="1000" kern="100" dirty="0">
                          <a:effectLst/>
                        </a:rPr>
                        <a:t>18</a:t>
                      </a:r>
                      <a:r>
                        <a:rPr lang="ja-JP" sz="1000" kern="100" dirty="0">
                          <a:effectLst/>
                        </a:rPr>
                        <a:t>万人</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lnSpc>
                          <a:spcPts val="1300"/>
                        </a:lnSpc>
                      </a:pPr>
                      <a:r>
                        <a:rPr lang="ja-JP" sz="1000" kern="100" dirty="0">
                          <a:effectLst/>
                        </a:rPr>
                        <a:t>計</a:t>
                      </a:r>
                      <a:r>
                        <a:rPr lang="en-US" sz="1000" kern="100" dirty="0">
                          <a:effectLst/>
                        </a:rPr>
                        <a:t>12</a:t>
                      </a:r>
                      <a:r>
                        <a:rPr lang="en-US" altLang="ja-JP" sz="1000" kern="100" dirty="0">
                          <a:effectLst/>
                        </a:rPr>
                        <a:t>.0</a:t>
                      </a:r>
                      <a:r>
                        <a:rPr lang="ja-JP" sz="1000" kern="100" dirty="0">
                          <a:effectLst/>
                        </a:rPr>
                        <a:t>万</a:t>
                      </a:r>
                      <a:r>
                        <a:rPr lang="ja-JP" altLang="ja-JP" sz="1000" kern="100" spc="-300" baseline="0" dirty="0">
                          <a:effectLst/>
                        </a:rPr>
                        <a:t>人</a:t>
                      </a:r>
                      <a:r>
                        <a:rPr lang="ja-JP" sz="800" kern="100" dirty="0">
                          <a:effectLst/>
                        </a:rPr>
                        <a:t>（</a:t>
                      </a:r>
                      <a:r>
                        <a:rPr lang="en-US" sz="800" kern="100" dirty="0">
                          <a:effectLst/>
                        </a:rPr>
                        <a:t>R5</a:t>
                      </a:r>
                      <a:r>
                        <a:rPr lang="ja-JP" sz="800" kern="100" dirty="0">
                          <a:effectLst/>
                        </a:rPr>
                        <a:t>までの合計）</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28800" marT="0" marB="0" anchor="ctr"/>
                </a:tc>
                <a:tc>
                  <a:txBody>
                    <a:bodyPr/>
                    <a:lstStyle/>
                    <a:p>
                      <a:pPr algn="ctr">
                        <a:lnSpc>
                          <a:spcPts val="1300"/>
                        </a:lnSpc>
                      </a:pPr>
                      <a:r>
                        <a:rPr lang="ja-JP" sz="1100" kern="100" dirty="0">
                          <a:solidFill>
                            <a:schemeClr val="tx1"/>
                          </a:solidFill>
                          <a:effectLst/>
                        </a:rPr>
                        <a:t>未達成</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7352044"/>
                  </a:ext>
                </a:extLst>
              </a:tr>
              <a:tr h="384280">
                <a:tc>
                  <a:txBody>
                    <a:bodyPr/>
                    <a:lstStyle/>
                    <a:p>
                      <a:pPr algn="just">
                        <a:lnSpc>
                          <a:spcPts val="1300"/>
                        </a:lnSpc>
                      </a:pPr>
                      <a:r>
                        <a:rPr lang="ja-JP" sz="1100" b="0" kern="100" dirty="0">
                          <a:solidFill>
                            <a:schemeClr val="tx1"/>
                          </a:solidFill>
                          <a:effectLst/>
                        </a:rPr>
                        <a:t>漁港海岸における海岸防潮堤の高潮対策整備の着手率</a:t>
                      </a:r>
                      <a:r>
                        <a:rPr lang="ja-JP" altLang="en-US" sz="1100" b="0" kern="100" dirty="0">
                          <a:solidFill>
                            <a:schemeClr val="tx1"/>
                          </a:solidFill>
                          <a:effectLst/>
                        </a:rPr>
                        <a:t>［実施設計含む］</a:t>
                      </a:r>
                      <a:endParaRPr lang="ja-JP" sz="11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C99"/>
                    </a:solidFill>
                  </a:tcPr>
                </a:tc>
                <a:tc>
                  <a:txBody>
                    <a:bodyPr/>
                    <a:lstStyle/>
                    <a:p>
                      <a:pPr algn="just">
                        <a:lnSpc>
                          <a:spcPts val="1300"/>
                        </a:lnSpc>
                      </a:pPr>
                      <a:r>
                        <a:rPr lang="en-US" sz="1000" kern="100" dirty="0">
                          <a:effectLst/>
                        </a:rPr>
                        <a:t>R6</a:t>
                      </a:r>
                      <a:r>
                        <a:rPr lang="ja-JP" sz="1000" kern="100" dirty="0">
                          <a:effectLst/>
                        </a:rPr>
                        <a:t>時点</a:t>
                      </a:r>
                      <a:endParaRPr lang="en-US" altLang="ja-JP" sz="1000" kern="100" dirty="0">
                        <a:effectLst/>
                      </a:endParaRPr>
                    </a:p>
                    <a:p>
                      <a:pPr algn="just">
                        <a:lnSpc>
                          <a:spcPts val="1300"/>
                        </a:lnSpc>
                      </a:pPr>
                      <a:r>
                        <a:rPr lang="en-US" sz="1000" kern="100" dirty="0">
                          <a:effectLst/>
                        </a:rPr>
                        <a:t>100%</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ts val="1300"/>
                        </a:lnSpc>
                        <a:spcBef>
                          <a:spcPts val="0"/>
                        </a:spcBef>
                        <a:spcAft>
                          <a:spcPts val="0"/>
                        </a:spcAft>
                        <a:buClrTx/>
                        <a:buSzTx/>
                        <a:buFontTx/>
                        <a:buNone/>
                        <a:tabLst/>
                        <a:defRPr/>
                      </a:pPr>
                      <a:r>
                        <a:rPr lang="en-US" altLang="ja-JP" sz="1000" kern="100" dirty="0">
                          <a:solidFill>
                            <a:srgbClr val="FF0000"/>
                          </a:solidFill>
                          <a:effectLst/>
                        </a:rPr>
                        <a:t>100</a:t>
                      </a:r>
                      <a:r>
                        <a:rPr lang="ja-JP" altLang="en-US" sz="1000" kern="100" dirty="0">
                          <a:solidFill>
                            <a:srgbClr val="FF0000"/>
                          </a:solidFill>
                          <a:effectLst/>
                        </a:rPr>
                        <a:t>％</a:t>
                      </a:r>
                      <a:r>
                        <a:rPr lang="ja-JP" altLang="ja-JP" sz="800" kern="100" dirty="0">
                          <a:solidFill>
                            <a:srgbClr val="FF0000"/>
                          </a:solidFill>
                          <a:effectLst/>
                        </a:rPr>
                        <a:t>（</a:t>
                      </a:r>
                      <a:r>
                        <a:rPr lang="en-US" altLang="ja-JP" sz="800" kern="100" dirty="0">
                          <a:solidFill>
                            <a:srgbClr val="FF0000"/>
                          </a:solidFill>
                          <a:effectLst/>
                        </a:rPr>
                        <a:t>R6</a:t>
                      </a:r>
                      <a:r>
                        <a:rPr lang="ja-JP" altLang="ja-JP" sz="800" kern="100" dirty="0">
                          <a:solidFill>
                            <a:srgbClr val="FF0000"/>
                          </a:solidFill>
                          <a:effectLst/>
                        </a:rPr>
                        <a:t>時点）</a:t>
                      </a:r>
                      <a:endParaRPr lang="ja-JP" altLang="ja-JP" sz="8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300"/>
                        </a:lnSpc>
                      </a:pPr>
                      <a:r>
                        <a:rPr lang="en-US" altLang="ja-JP" sz="1000" kern="100" dirty="0">
                          <a:solidFill>
                            <a:srgbClr val="FF0000"/>
                          </a:solidFill>
                          <a:effectLst/>
                        </a:rPr>
                        <a:t>※</a:t>
                      </a:r>
                      <a:r>
                        <a:rPr lang="ja-JP" altLang="en-US" sz="1000" kern="100" dirty="0">
                          <a:solidFill>
                            <a:srgbClr val="FF0000"/>
                          </a:solidFill>
                          <a:effectLst/>
                        </a:rPr>
                        <a:t>整備完了：</a:t>
                      </a:r>
                      <a:r>
                        <a:rPr lang="en-US" altLang="ja-JP" sz="1000" kern="100" dirty="0">
                          <a:solidFill>
                            <a:srgbClr val="FF0000"/>
                          </a:solidFill>
                          <a:effectLst/>
                        </a:rPr>
                        <a:t>28</a:t>
                      </a:r>
                      <a:r>
                        <a:rPr lang="ja-JP" altLang="ja-JP" sz="1000" kern="100" dirty="0">
                          <a:solidFill>
                            <a:srgbClr val="FF0000"/>
                          </a:solidFill>
                          <a:effectLst/>
                        </a:rPr>
                        <a:t>％</a:t>
                      </a:r>
                      <a:endParaRPr lang="en-US" altLang="ja-JP" sz="1000" kern="100" dirty="0">
                        <a:solidFill>
                          <a:srgbClr val="FF0000"/>
                        </a:solidFill>
                        <a:effectLst/>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ts val="1300"/>
                        </a:lnSpc>
                      </a:pPr>
                      <a:r>
                        <a:rPr lang="ja-JP" altLang="ja-JP" sz="1100" kern="100" dirty="0">
                          <a:solidFill>
                            <a:srgbClr val="FF0000"/>
                          </a:solidFill>
                          <a:effectLst/>
                        </a:rPr>
                        <a:t>達成</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66476"/>
                  </a:ext>
                </a:extLst>
              </a:tr>
            </a:tbl>
          </a:graphicData>
        </a:graphic>
      </p:graphicFrame>
      <p:graphicFrame>
        <p:nvGraphicFramePr>
          <p:cNvPr id="20" name="表 19">
            <a:extLst>
              <a:ext uri="{FF2B5EF4-FFF2-40B4-BE49-F238E27FC236}">
                <a16:creationId xmlns:a16="http://schemas.microsoft.com/office/drawing/2014/main" id="{9526F48D-67A7-418F-B5A4-9F817B7CD3A6}"/>
              </a:ext>
            </a:extLst>
          </p:cNvPr>
          <p:cNvGraphicFramePr>
            <a:graphicFrameLocks noGrp="1"/>
          </p:cNvGraphicFramePr>
          <p:nvPr>
            <p:extLst>
              <p:ext uri="{D42A27DB-BD31-4B8C-83A1-F6EECF244321}">
                <p14:modId xmlns:p14="http://schemas.microsoft.com/office/powerpoint/2010/main" val="176041245"/>
              </p:ext>
            </p:extLst>
          </p:nvPr>
        </p:nvGraphicFramePr>
        <p:xfrm>
          <a:off x="199111" y="1268727"/>
          <a:ext cx="4825896" cy="1781791"/>
        </p:xfrm>
        <a:graphic>
          <a:graphicData uri="http://schemas.openxmlformats.org/drawingml/2006/table">
            <a:tbl>
              <a:tblPr firstRow="1" firstCol="1" bandRow="1">
                <a:tableStyleId>{00A15C55-8517-42AA-B614-E9B94910E393}</a:tableStyleId>
              </a:tblPr>
              <a:tblGrid>
                <a:gridCol w="1717263">
                  <a:extLst>
                    <a:ext uri="{9D8B030D-6E8A-4147-A177-3AD203B41FA5}">
                      <a16:colId xmlns:a16="http://schemas.microsoft.com/office/drawing/2014/main" val="2216488549"/>
                    </a:ext>
                  </a:extLst>
                </a:gridCol>
                <a:gridCol w="804378">
                  <a:extLst>
                    <a:ext uri="{9D8B030D-6E8A-4147-A177-3AD203B41FA5}">
                      <a16:colId xmlns:a16="http://schemas.microsoft.com/office/drawing/2014/main" val="2718279279"/>
                    </a:ext>
                  </a:extLst>
                </a:gridCol>
                <a:gridCol w="1624226">
                  <a:extLst>
                    <a:ext uri="{9D8B030D-6E8A-4147-A177-3AD203B41FA5}">
                      <a16:colId xmlns:a16="http://schemas.microsoft.com/office/drawing/2014/main" val="2296421636"/>
                    </a:ext>
                  </a:extLst>
                </a:gridCol>
                <a:gridCol w="680029">
                  <a:extLst>
                    <a:ext uri="{9D8B030D-6E8A-4147-A177-3AD203B41FA5}">
                      <a16:colId xmlns:a16="http://schemas.microsoft.com/office/drawing/2014/main" val="836680970"/>
                    </a:ext>
                  </a:extLst>
                </a:gridCol>
              </a:tblGrid>
              <a:tr h="360041">
                <a:tc>
                  <a:txBody>
                    <a:bodyPr/>
                    <a:lstStyle/>
                    <a:p>
                      <a:pPr algn="ctr">
                        <a:lnSpc>
                          <a:spcPts val="1700"/>
                        </a:lnSpc>
                      </a:pPr>
                      <a:r>
                        <a:rPr lang="ja-JP" sz="1100" kern="100" dirty="0">
                          <a:solidFill>
                            <a:schemeClr val="tx1"/>
                          </a:solidFill>
                          <a:effectLst/>
                        </a:rPr>
                        <a:t>項目</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CC99"/>
                    </a:solidFill>
                  </a:tcPr>
                </a:tc>
                <a:tc>
                  <a:txBody>
                    <a:bodyPr/>
                    <a:lstStyle/>
                    <a:p>
                      <a:pPr algn="ctr">
                        <a:lnSpc>
                          <a:spcPts val="1700"/>
                        </a:lnSpc>
                      </a:pPr>
                      <a:r>
                        <a:rPr lang="en-US" sz="1100" kern="100" dirty="0">
                          <a:solidFill>
                            <a:schemeClr val="tx1"/>
                          </a:solidFill>
                          <a:effectLst/>
                        </a:rPr>
                        <a:t>R2-R6</a:t>
                      </a:r>
                      <a:r>
                        <a:rPr lang="ja-JP" sz="1100" kern="100" dirty="0">
                          <a:solidFill>
                            <a:schemeClr val="tx1"/>
                          </a:solidFill>
                          <a:effectLst/>
                        </a:rPr>
                        <a:t>の目標</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CC99"/>
                    </a:solidFill>
                  </a:tcPr>
                </a:tc>
                <a:tc>
                  <a:txBody>
                    <a:bodyPr/>
                    <a:lstStyle/>
                    <a:p>
                      <a:pPr algn="ctr">
                        <a:lnSpc>
                          <a:spcPts val="1700"/>
                        </a:lnSpc>
                      </a:pPr>
                      <a:r>
                        <a:rPr lang="ja-JP" sz="1100" kern="100" dirty="0">
                          <a:solidFill>
                            <a:schemeClr val="tx1"/>
                          </a:solidFill>
                          <a:effectLst/>
                        </a:rPr>
                        <a:t>結果</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CC99"/>
                    </a:solidFill>
                  </a:tcPr>
                </a:tc>
                <a:tc>
                  <a:txBody>
                    <a:bodyPr/>
                    <a:lstStyle/>
                    <a:p>
                      <a:pPr algn="ctr">
                        <a:lnSpc>
                          <a:spcPts val="1700"/>
                        </a:lnSpc>
                      </a:pPr>
                      <a:r>
                        <a:rPr lang="ja-JP" sz="1100" kern="100" dirty="0">
                          <a:solidFill>
                            <a:schemeClr val="tx1"/>
                          </a:solidFill>
                          <a:effectLst/>
                        </a:rPr>
                        <a:t>判定</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99"/>
                    </a:solidFill>
                  </a:tcPr>
                </a:tc>
                <a:extLst>
                  <a:ext uri="{0D108BD9-81ED-4DB2-BD59-A6C34878D82A}">
                    <a16:rowId xmlns:a16="http://schemas.microsoft.com/office/drawing/2014/main" val="3046212208"/>
                  </a:ext>
                </a:extLst>
              </a:tr>
              <a:tr h="342038">
                <a:tc>
                  <a:txBody>
                    <a:bodyPr/>
                    <a:lstStyle/>
                    <a:p>
                      <a:pPr algn="just">
                        <a:lnSpc>
                          <a:spcPts val="1300"/>
                        </a:lnSpc>
                      </a:pPr>
                      <a:r>
                        <a:rPr lang="ja-JP" sz="1100" b="0" kern="100" dirty="0">
                          <a:solidFill>
                            <a:schemeClr val="tx1"/>
                          </a:solidFill>
                          <a:effectLst/>
                        </a:rPr>
                        <a:t>漁場等における海ごみ回収実績</a:t>
                      </a:r>
                      <a:endParaRPr lang="ja-JP" sz="11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FFCC99"/>
                    </a:solidFill>
                  </a:tcPr>
                </a:tc>
                <a:tc>
                  <a:txBody>
                    <a:bodyPr/>
                    <a:lstStyle/>
                    <a:p>
                      <a:pPr algn="just">
                        <a:lnSpc>
                          <a:spcPts val="1300"/>
                        </a:lnSpc>
                      </a:pPr>
                      <a:r>
                        <a:rPr lang="ja-JP" sz="1000" kern="100" dirty="0">
                          <a:effectLst/>
                        </a:rPr>
                        <a:t>計</a:t>
                      </a:r>
                      <a:r>
                        <a:rPr lang="en-US" sz="1000" kern="100" dirty="0">
                          <a:effectLst/>
                        </a:rPr>
                        <a:t>3</a:t>
                      </a:r>
                      <a:r>
                        <a:rPr lang="ja-JP" sz="1000" kern="100" dirty="0">
                          <a:effectLst/>
                        </a:rPr>
                        <a:t>万㎥</a:t>
                      </a:r>
                    </a:p>
                  </a:txBody>
                  <a:tcPr marL="68580" marR="68580" marT="0" marB="0" anchor="ctr"/>
                </a:tc>
                <a:tc>
                  <a:txBody>
                    <a:bodyPr/>
                    <a:lstStyle/>
                    <a:p>
                      <a:pPr algn="just">
                        <a:lnSpc>
                          <a:spcPts val="1300"/>
                        </a:lnSpc>
                      </a:pPr>
                      <a:r>
                        <a:rPr lang="ja-JP" sz="1000" kern="100" dirty="0">
                          <a:solidFill>
                            <a:srgbClr val="FF0000"/>
                          </a:solidFill>
                          <a:effectLst/>
                        </a:rPr>
                        <a:t>計</a:t>
                      </a:r>
                      <a:r>
                        <a:rPr lang="en-US" altLang="ja-JP" sz="1000" kern="100" dirty="0">
                          <a:solidFill>
                            <a:srgbClr val="FF0000"/>
                          </a:solidFill>
                          <a:effectLst/>
                        </a:rPr>
                        <a:t>2.4</a:t>
                      </a:r>
                      <a:r>
                        <a:rPr lang="ja-JP" sz="1000" kern="100" dirty="0">
                          <a:solidFill>
                            <a:srgbClr val="FF0000"/>
                          </a:solidFill>
                          <a:effectLst/>
                        </a:rPr>
                        <a:t>万㎥</a:t>
                      </a:r>
                      <a:r>
                        <a:rPr lang="ja-JP" sz="800" kern="100" dirty="0">
                          <a:effectLst/>
                        </a:rPr>
                        <a:t>（</a:t>
                      </a:r>
                      <a:r>
                        <a:rPr lang="en-US" sz="800" kern="100" dirty="0">
                          <a:effectLst/>
                        </a:rPr>
                        <a:t>R</a:t>
                      </a:r>
                      <a:r>
                        <a:rPr lang="en-US" altLang="ja-JP" sz="800" kern="100" dirty="0">
                          <a:effectLst/>
                        </a:rPr>
                        <a:t>5</a:t>
                      </a:r>
                      <a:r>
                        <a:rPr lang="ja-JP" sz="800" kern="100" dirty="0">
                          <a:effectLst/>
                        </a:rPr>
                        <a:t>までの合計）</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300"/>
                        </a:lnSpc>
                      </a:pPr>
                      <a:r>
                        <a:rPr lang="ja-JP" sz="1100" kern="100" dirty="0">
                          <a:solidFill>
                            <a:srgbClr val="FF0000"/>
                          </a:solidFill>
                          <a:effectLst/>
                        </a:rPr>
                        <a:t>達成</a:t>
                      </a:r>
                      <a:endParaRPr lang="ja-JP" sz="10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79839515"/>
                  </a:ext>
                </a:extLst>
              </a:tr>
              <a:tr h="342038">
                <a:tc>
                  <a:txBody>
                    <a:bodyPr/>
                    <a:lstStyle/>
                    <a:p>
                      <a:pPr algn="just">
                        <a:lnSpc>
                          <a:spcPts val="1300"/>
                        </a:lnSpc>
                      </a:pPr>
                      <a:r>
                        <a:rPr lang="ja-JP" sz="1100" b="0" kern="100" dirty="0">
                          <a:solidFill>
                            <a:schemeClr val="tx1"/>
                          </a:solidFill>
                          <a:effectLst/>
                        </a:rPr>
                        <a:t>キジハタ等放流尾数</a:t>
                      </a:r>
                      <a:endParaRPr lang="ja-JP" sz="11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FFCC99"/>
                    </a:solidFill>
                  </a:tcPr>
                </a:tc>
                <a:tc>
                  <a:txBody>
                    <a:bodyPr/>
                    <a:lstStyle/>
                    <a:p>
                      <a:pPr algn="just">
                        <a:lnSpc>
                          <a:spcPts val="1300"/>
                        </a:lnSpc>
                      </a:pPr>
                      <a:r>
                        <a:rPr lang="ja-JP" sz="1000" kern="100" dirty="0">
                          <a:effectLst/>
                        </a:rPr>
                        <a:t>計</a:t>
                      </a:r>
                      <a:r>
                        <a:rPr lang="en-US" sz="1000" kern="100" dirty="0">
                          <a:effectLst/>
                        </a:rPr>
                        <a:t>150</a:t>
                      </a:r>
                      <a:r>
                        <a:rPr lang="ja-JP" sz="1000" kern="100" dirty="0">
                          <a:effectLst/>
                        </a:rPr>
                        <a:t>万尾</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lnSpc>
                          <a:spcPts val="1300"/>
                        </a:lnSpc>
                      </a:pPr>
                      <a:r>
                        <a:rPr lang="ja-JP" sz="1000" kern="100" dirty="0">
                          <a:solidFill>
                            <a:srgbClr val="FF0000"/>
                          </a:solidFill>
                          <a:effectLst/>
                        </a:rPr>
                        <a:t>計</a:t>
                      </a:r>
                      <a:r>
                        <a:rPr lang="en-US" sz="1000" kern="100" dirty="0">
                          <a:solidFill>
                            <a:srgbClr val="FF0000"/>
                          </a:solidFill>
                          <a:effectLst/>
                        </a:rPr>
                        <a:t>150.6</a:t>
                      </a:r>
                      <a:r>
                        <a:rPr lang="ja-JP" sz="1000" kern="100" dirty="0">
                          <a:solidFill>
                            <a:srgbClr val="FF0000"/>
                          </a:solidFill>
                          <a:effectLst/>
                        </a:rPr>
                        <a:t>万尾</a:t>
                      </a:r>
                      <a:r>
                        <a:rPr lang="ja-JP" sz="800" kern="100" dirty="0">
                          <a:effectLst/>
                        </a:rPr>
                        <a:t>（</a:t>
                      </a:r>
                      <a:r>
                        <a:rPr lang="en-US" sz="800" kern="100" dirty="0">
                          <a:effectLst/>
                        </a:rPr>
                        <a:t>R6</a:t>
                      </a:r>
                      <a:r>
                        <a:rPr lang="ja-JP" sz="800" kern="100" dirty="0">
                          <a:effectLst/>
                        </a:rPr>
                        <a:t>までの合計</a:t>
                      </a:r>
                      <a:r>
                        <a:rPr lang="ja-JP" sz="800" kern="100" spc="-300" baseline="0" dirty="0">
                          <a:effectLst/>
                        </a:rPr>
                        <a:t>）</a:t>
                      </a:r>
                      <a:endParaRPr lang="ja-JP" sz="1000" kern="100" spc="-300" baseline="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0" marT="0" marB="0" anchor="ctr"/>
                </a:tc>
                <a:tc>
                  <a:txBody>
                    <a:bodyPr/>
                    <a:lstStyle/>
                    <a:p>
                      <a:pPr algn="ctr">
                        <a:lnSpc>
                          <a:spcPts val="1300"/>
                        </a:lnSpc>
                      </a:pPr>
                      <a:r>
                        <a:rPr lang="ja-JP" sz="1100" kern="100" dirty="0">
                          <a:solidFill>
                            <a:srgbClr val="FF0000"/>
                          </a:solidFill>
                          <a:effectLst/>
                        </a:rPr>
                        <a:t>達成</a:t>
                      </a:r>
                      <a:endParaRPr lang="ja-JP" sz="10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31978325"/>
                  </a:ext>
                </a:extLst>
              </a:tr>
              <a:tr h="342038">
                <a:tc>
                  <a:txBody>
                    <a:bodyPr/>
                    <a:lstStyle/>
                    <a:p>
                      <a:pPr algn="just">
                        <a:lnSpc>
                          <a:spcPts val="1300"/>
                        </a:lnSpc>
                      </a:pPr>
                      <a:r>
                        <a:rPr lang="en-US" sz="1100" b="0" kern="100" dirty="0">
                          <a:solidFill>
                            <a:schemeClr val="tx1"/>
                          </a:solidFill>
                          <a:effectLst/>
                        </a:rPr>
                        <a:t>6</a:t>
                      </a:r>
                      <a:r>
                        <a:rPr lang="ja-JP" sz="1100" b="0" kern="100" dirty="0">
                          <a:solidFill>
                            <a:schemeClr val="tx1"/>
                          </a:solidFill>
                          <a:effectLst/>
                        </a:rPr>
                        <a:t>次産業化による加工品開発数</a:t>
                      </a:r>
                      <a:endParaRPr lang="ja-JP" sz="11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FFCC99"/>
                    </a:solidFill>
                  </a:tcPr>
                </a:tc>
                <a:tc>
                  <a:txBody>
                    <a:bodyPr/>
                    <a:lstStyle/>
                    <a:p>
                      <a:pPr algn="just">
                        <a:lnSpc>
                          <a:spcPts val="1300"/>
                        </a:lnSpc>
                      </a:pPr>
                      <a:r>
                        <a:rPr lang="ja-JP" sz="1000" kern="100" dirty="0">
                          <a:effectLst/>
                        </a:rPr>
                        <a:t>計</a:t>
                      </a:r>
                      <a:r>
                        <a:rPr lang="en-US" sz="1000" kern="100" dirty="0">
                          <a:effectLst/>
                        </a:rPr>
                        <a:t>20</a:t>
                      </a:r>
                      <a:r>
                        <a:rPr lang="ja-JP" sz="1000" kern="100" dirty="0">
                          <a:effectLst/>
                        </a:rPr>
                        <a:t>件</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lnSpc>
                          <a:spcPts val="1300"/>
                        </a:lnSpc>
                      </a:pPr>
                      <a:r>
                        <a:rPr lang="ja-JP" sz="1000" kern="100" dirty="0">
                          <a:effectLst/>
                        </a:rPr>
                        <a:t>計</a:t>
                      </a:r>
                      <a:r>
                        <a:rPr lang="en-US" sz="1000" kern="100" dirty="0">
                          <a:effectLst/>
                        </a:rPr>
                        <a:t>4</a:t>
                      </a:r>
                      <a:r>
                        <a:rPr lang="ja-JP" sz="1000" kern="100" dirty="0">
                          <a:effectLst/>
                        </a:rPr>
                        <a:t>件</a:t>
                      </a:r>
                      <a:r>
                        <a:rPr lang="ja-JP" sz="800" kern="100" dirty="0">
                          <a:effectLst/>
                        </a:rPr>
                        <a:t>（</a:t>
                      </a:r>
                      <a:r>
                        <a:rPr lang="en-US" sz="800" kern="100" dirty="0">
                          <a:effectLst/>
                        </a:rPr>
                        <a:t>R6</a:t>
                      </a:r>
                      <a:r>
                        <a:rPr lang="ja-JP" sz="800" kern="100" dirty="0">
                          <a:effectLst/>
                        </a:rPr>
                        <a:t>までの合計）</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300"/>
                        </a:lnSpc>
                      </a:pPr>
                      <a:r>
                        <a:rPr lang="ja-JP" sz="1100" kern="100" dirty="0">
                          <a:solidFill>
                            <a:schemeClr val="tx1"/>
                          </a:solidFill>
                          <a:effectLst/>
                        </a:rPr>
                        <a:t>未達成</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8990623"/>
                  </a:ext>
                </a:extLst>
              </a:tr>
              <a:tr h="342038">
                <a:tc>
                  <a:txBody>
                    <a:bodyPr/>
                    <a:lstStyle/>
                    <a:p>
                      <a:pPr algn="just">
                        <a:lnSpc>
                          <a:spcPts val="1300"/>
                        </a:lnSpc>
                      </a:pPr>
                      <a:r>
                        <a:rPr lang="ja-JP" sz="1100" b="0" kern="100" dirty="0">
                          <a:solidFill>
                            <a:schemeClr val="tx1"/>
                          </a:solidFill>
                          <a:effectLst/>
                        </a:rPr>
                        <a:t>後継者等新規参入者</a:t>
                      </a:r>
                      <a:endParaRPr lang="ja-JP" sz="11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C99"/>
                    </a:solidFill>
                  </a:tcPr>
                </a:tc>
                <a:tc>
                  <a:txBody>
                    <a:bodyPr/>
                    <a:lstStyle/>
                    <a:p>
                      <a:pPr algn="just">
                        <a:lnSpc>
                          <a:spcPts val="1300"/>
                        </a:lnSpc>
                      </a:pPr>
                      <a:r>
                        <a:rPr lang="ja-JP" sz="1000" kern="100" dirty="0">
                          <a:effectLst/>
                        </a:rPr>
                        <a:t>計</a:t>
                      </a:r>
                      <a:r>
                        <a:rPr lang="en-US" sz="1000" kern="100" dirty="0">
                          <a:effectLst/>
                        </a:rPr>
                        <a:t>75</a:t>
                      </a:r>
                      <a:r>
                        <a:rPr lang="ja-JP" sz="1000" kern="100" dirty="0">
                          <a:effectLst/>
                        </a:rPr>
                        <a:t>人</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ts val="1300"/>
                        </a:lnSpc>
                      </a:pPr>
                      <a:r>
                        <a:rPr lang="ja-JP" sz="1000" kern="100" dirty="0">
                          <a:solidFill>
                            <a:srgbClr val="FF0000"/>
                          </a:solidFill>
                          <a:effectLst/>
                        </a:rPr>
                        <a:t>計</a:t>
                      </a:r>
                      <a:r>
                        <a:rPr lang="en-US" sz="1000" kern="100" dirty="0">
                          <a:solidFill>
                            <a:srgbClr val="FF0000"/>
                          </a:solidFill>
                          <a:effectLst/>
                        </a:rPr>
                        <a:t>102</a:t>
                      </a:r>
                      <a:r>
                        <a:rPr lang="ja-JP" sz="1000" kern="100" dirty="0">
                          <a:solidFill>
                            <a:srgbClr val="FF0000"/>
                          </a:solidFill>
                          <a:effectLst/>
                        </a:rPr>
                        <a:t>人</a:t>
                      </a:r>
                      <a:r>
                        <a:rPr lang="ja-JP" sz="800" kern="100" dirty="0">
                          <a:effectLst/>
                        </a:rPr>
                        <a:t>（</a:t>
                      </a:r>
                      <a:r>
                        <a:rPr lang="en-US" sz="800" kern="100" dirty="0">
                          <a:effectLst/>
                        </a:rPr>
                        <a:t>R5</a:t>
                      </a:r>
                      <a:r>
                        <a:rPr lang="ja-JP" sz="800" kern="100" dirty="0">
                          <a:effectLst/>
                        </a:rPr>
                        <a:t>までの合計）</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ts val="1300"/>
                        </a:lnSpc>
                      </a:pPr>
                      <a:r>
                        <a:rPr lang="ja-JP" sz="1100" kern="100" dirty="0">
                          <a:solidFill>
                            <a:srgbClr val="FF0000"/>
                          </a:solidFill>
                          <a:effectLst/>
                        </a:rPr>
                        <a:t>達成</a:t>
                      </a:r>
                      <a:endParaRPr lang="ja-JP" sz="10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4583091"/>
                  </a:ext>
                </a:extLst>
              </a:tr>
            </a:tbl>
          </a:graphicData>
        </a:graphic>
      </p:graphicFrame>
      <p:sp>
        <p:nvSpPr>
          <p:cNvPr id="21" name="テキスト ボックス 20">
            <a:extLst>
              <a:ext uri="{FF2B5EF4-FFF2-40B4-BE49-F238E27FC236}">
                <a16:creationId xmlns:a16="http://schemas.microsoft.com/office/drawing/2014/main" id="{D701C575-C387-4E07-A036-C65AE86C2AFB}"/>
              </a:ext>
            </a:extLst>
          </p:cNvPr>
          <p:cNvSpPr txBox="1"/>
          <p:nvPr/>
        </p:nvSpPr>
        <p:spPr>
          <a:xfrm>
            <a:off x="-130211" y="974700"/>
            <a:ext cx="2016000" cy="300852"/>
          </a:xfrm>
          <a:prstGeom prst="rect">
            <a:avLst/>
          </a:prstGeom>
          <a:noFill/>
        </p:spPr>
        <p:txBody>
          <a:bodyPr wrap="square">
            <a:spAutoFit/>
          </a:bodyPr>
          <a:lstStyle/>
          <a:p>
            <a:pPr algn="just">
              <a:lnSpc>
                <a:spcPts val="1700"/>
              </a:lnSpc>
            </a:pPr>
            <a:r>
              <a:rPr lang="ja-JP" altLang="ja-JP" sz="1300" b="1" kern="100" dirty="0">
                <a:effectLst/>
                <a:latin typeface="游明朝" panose="02020400000000000000" pitchFamily="18" charset="-128"/>
                <a:ea typeface="ＭＳ 明朝" panose="02020609040205080304" pitchFamily="17" charset="-128"/>
                <a:cs typeface="Times New Roman" panose="02020603050405020304" pitchFamily="18" charset="0"/>
              </a:rPr>
              <a:t>「はま」が潤う！</a:t>
            </a:r>
            <a:endParaRPr lang="ja-JP" alt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0D4D1A14-AD1B-4FA0-A3A8-D6C43E3A11BB}"/>
              </a:ext>
            </a:extLst>
          </p:cNvPr>
          <p:cNvSpPr txBox="1"/>
          <p:nvPr/>
        </p:nvSpPr>
        <p:spPr>
          <a:xfrm>
            <a:off x="-96105" y="3177449"/>
            <a:ext cx="2016000" cy="297646"/>
          </a:xfrm>
          <a:prstGeom prst="rect">
            <a:avLst/>
          </a:prstGeom>
          <a:noFill/>
        </p:spPr>
        <p:txBody>
          <a:bodyPr wrap="square">
            <a:spAutoFit/>
          </a:bodyPr>
          <a:lstStyle/>
          <a:p>
            <a:pPr algn="just">
              <a:lnSpc>
                <a:spcPts val="1700"/>
              </a:lnSpc>
            </a:pPr>
            <a:r>
              <a:rPr lang="ja-JP" altLang="ja-JP" sz="1300" b="1" kern="100" dirty="0">
                <a:effectLst/>
                <a:latin typeface="游明朝" panose="02020400000000000000" pitchFamily="18" charset="-128"/>
                <a:ea typeface="ＭＳ 明朝" panose="02020609040205080304" pitchFamily="17" charset="-128"/>
                <a:cs typeface="Times New Roman" panose="02020603050405020304" pitchFamily="18" charset="0"/>
              </a:rPr>
              <a:t>「まち」に届ける！</a:t>
            </a:r>
            <a:endParaRPr lang="ja-JP" alt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3" name="AutoShape 37">
            <a:extLst>
              <a:ext uri="{FF2B5EF4-FFF2-40B4-BE49-F238E27FC236}">
                <a16:creationId xmlns:a16="http://schemas.microsoft.com/office/drawing/2014/main" id="{8AE79117-96D4-47CB-BD62-AA6448AEDC4B}"/>
              </a:ext>
            </a:extLst>
          </p:cNvPr>
          <p:cNvSpPr>
            <a:spLocks noChangeArrowheads="1"/>
          </p:cNvSpPr>
          <p:nvPr/>
        </p:nvSpPr>
        <p:spPr bwMode="auto">
          <a:xfrm>
            <a:off x="5725821" y="648320"/>
            <a:ext cx="2016000" cy="288000"/>
          </a:xfrm>
          <a:prstGeom prst="roundRect">
            <a:avLst>
              <a:gd name="adj" fmla="val 34139"/>
            </a:avLst>
          </a:prstGeom>
          <a:solidFill>
            <a:srgbClr val="0070C0"/>
          </a:solidFill>
          <a:ln w="19050">
            <a:solidFill>
              <a:srgbClr val="0000FF"/>
            </a:solidFill>
            <a:round/>
            <a:headEnd/>
            <a:tailEnd/>
          </a:ln>
          <a:effectLst>
            <a:outerShdw dist="35921" dir="2700000" algn="ctr" rotWithShape="0">
              <a:srgbClr val="808080">
                <a:alpha val="50000"/>
              </a:srgbClr>
            </a:outerShdw>
          </a:effectLst>
        </p:spPr>
        <p:txBody>
          <a:bodyPr vert="horz" wrap="square" lIns="41791" tIns="20250" rIns="41791" bIns="5001"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dirty="0">
                <a:solidFill>
                  <a:srgbClr val="FFFFFF"/>
                </a:solidFill>
                <a:latin typeface="Meiryo UI" panose="020B0604030504040204" pitchFamily="50" charset="-128"/>
                <a:ea typeface="Meiryo UI" panose="020B0604030504040204" pitchFamily="50" charset="-128"/>
              </a:rPr>
              <a:t>成果指標</a:t>
            </a:r>
          </a:p>
        </p:txBody>
      </p:sp>
      <p:graphicFrame>
        <p:nvGraphicFramePr>
          <p:cNvPr id="24" name="表 23">
            <a:extLst>
              <a:ext uri="{FF2B5EF4-FFF2-40B4-BE49-F238E27FC236}">
                <a16:creationId xmlns:a16="http://schemas.microsoft.com/office/drawing/2014/main" id="{97D1BD1D-655F-473E-A491-EAFAC692F6B0}"/>
              </a:ext>
            </a:extLst>
          </p:cNvPr>
          <p:cNvGraphicFramePr>
            <a:graphicFrameLocks noGrp="1"/>
          </p:cNvGraphicFramePr>
          <p:nvPr>
            <p:extLst>
              <p:ext uri="{D42A27DB-BD31-4B8C-83A1-F6EECF244321}">
                <p14:modId xmlns:p14="http://schemas.microsoft.com/office/powerpoint/2010/main" val="256047089"/>
              </p:ext>
            </p:extLst>
          </p:nvPr>
        </p:nvGraphicFramePr>
        <p:xfrm>
          <a:off x="5169024" y="1268727"/>
          <a:ext cx="4618323" cy="3528425"/>
        </p:xfrm>
        <a:graphic>
          <a:graphicData uri="http://schemas.openxmlformats.org/drawingml/2006/table">
            <a:tbl>
              <a:tblPr firstRow="1" firstCol="1" bandRow="1">
                <a:tableStyleId>{5C22544A-7EE6-4342-B048-85BDC9FD1C3A}</a:tableStyleId>
              </a:tblPr>
              <a:tblGrid>
                <a:gridCol w="1642249">
                  <a:extLst>
                    <a:ext uri="{9D8B030D-6E8A-4147-A177-3AD203B41FA5}">
                      <a16:colId xmlns:a16="http://schemas.microsoft.com/office/drawing/2014/main" val="1623183448"/>
                    </a:ext>
                  </a:extLst>
                </a:gridCol>
                <a:gridCol w="904061">
                  <a:extLst>
                    <a:ext uri="{9D8B030D-6E8A-4147-A177-3AD203B41FA5}">
                      <a16:colId xmlns:a16="http://schemas.microsoft.com/office/drawing/2014/main" val="3391395169"/>
                    </a:ext>
                  </a:extLst>
                </a:gridCol>
                <a:gridCol w="1198106">
                  <a:extLst>
                    <a:ext uri="{9D8B030D-6E8A-4147-A177-3AD203B41FA5}">
                      <a16:colId xmlns:a16="http://schemas.microsoft.com/office/drawing/2014/main" val="1725925176"/>
                    </a:ext>
                  </a:extLst>
                </a:gridCol>
                <a:gridCol w="873907">
                  <a:extLst>
                    <a:ext uri="{9D8B030D-6E8A-4147-A177-3AD203B41FA5}">
                      <a16:colId xmlns:a16="http://schemas.microsoft.com/office/drawing/2014/main" val="4201299109"/>
                    </a:ext>
                  </a:extLst>
                </a:gridCol>
              </a:tblGrid>
              <a:tr h="374867">
                <a:tc>
                  <a:txBody>
                    <a:bodyPr/>
                    <a:lstStyle/>
                    <a:p>
                      <a:pPr algn="ctr">
                        <a:lnSpc>
                          <a:spcPts val="1700"/>
                        </a:lnSpc>
                      </a:pPr>
                      <a:r>
                        <a:rPr lang="ja-JP" sz="1100" kern="100" dirty="0">
                          <a:solidFill>
                            <a:schemeClr val="tx1"/>
                          </a:solidFill>
                          <a:effectLst/>
                        </a:rPr>
                        <a:t>項目</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ts val="1700"/>
                        </a:lnSpc>
                      </a:pPr>
                      <a:r>
                        <a:rPr lang="ja-JP" sz="1100" kern="100" dirty="0">
                          <a:solidFill>
                            <a:schemeClr val="tx1"/>
                          </a:solidFill>
                          <a:effectLst/>
                        </a:rPr>
                        <a:t>目標</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ts val="1700"/>
                        </a:lnSpc>
                      </a:pPr>
                      <a:r>
                        <a:rPr lang="ja-JP" sz="1100" kern="100" dirty="0">
                          <a:solidFill>
                            <a:schemeClr val="tx1"/>
                          </a:solidFill>
                          <a:effectLst/>
                        </a:rPr>
                        <a:t>結果</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ts val="1700"/>
                        </a:lnSpc>
                      </a:pPr>
                      <a:r>
                        <a:rPr lang="ja-JP" altLang="ja-JP" sz="1100" kern="100" dirty="0">
                          <a:solidFill>
                            <a:schemeClr val="tx1"/>
                          </a:solidFill>
                          <a:effectLst/>
                        </a:rPr>
                        <a:t>判定</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84109687"/>
                  </a:ext>
                </a:extLst>
              </a:tr>
              <a:tr h="525593">
                <a:tc>
                  <a:txBody>
                    <a:bodyPr/>
                    <a:lstStyle/>
                    <a:p>
                      <a:pPr algn="just">
                        <a:lnSpc>
                          <a:spcPts val="1700"/>
                        </a:lnSpc>
                      </a:pPr>
                      <a:r>
                        <a:rPr lang="ja-JP" sz="1100" b="0" kern="100" dirty="0">
                          <a:solidFill>
                            <a:schemeClr val="tx1"/>
                          </a:solidFill>
                          <a:effectLst/>
                        </a:rPr>
                        <a:t>漁獲量</a:t>
                      </a:r>
                      <a:endParaRPr lang="ja-JP" sz="10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just">
                        <a:lnSpc>
                          <a:spcPts val="1700"/>
                        </a:lnSpc>
                      </a:pPr>
                      <a:r>
                        <a:rPr lang="en-US" sz="1200" kern="100" dirty="0">
                          <a:solidFill>
                            <a:schemeClr val="tx1"/>
                          </a:solidFill>
                          <a:effectLst/>
                        </a:rPr>
                        <a:t>19,000</a:t>
                      </a:r>
                      <a:r>
                        <a:rPr lang="ja-JP" sz="1200" kern="100" dirty="0">
                          <a:solidFill>
                            <a:schemeClr val="tx1"/>
                          </a:solidFill>
                          <a:effectLst/>
                        </a:rPr>
                        <a:t>トン</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lnSpc>
                          <a:spcPts val="1700"/>
                        </a:lnSpc>
                      </a:pPr>
                      <a:r>
                        <a:rPr lang="en-US" altLang="ja-JP" sz="1200" kern="100" dirty="0">
                          <a:solidFill>
                            <a:schemeClr val="tx1"/>
                          </a:solidFill>
                          <a:effectLst/>
                        </a:rPr>
                        <a:t>17,772</a:t>
                      </a:r>
                      <a:r>
                        <a:rPr lang="ja-JP" altLang="ja-JP" sz="1200" kern="100" dirty="0">
                          <a:solidFill>
                            <a:schemeClr val="tx1"/>
                          </a:solidFill>
                          <a:effectLst/>
                        </a:rPr>
                        <a:t>トン</a:t>
                      </a:r>
                      <a:endParaRPr lang="en-US" altLang="ja-JP" sz="1200" kern="100" dirty="0">
                        <a:solidFill>
                          <a:schemeClr val="tx1"/>
                        </a:solidFill>
                        <a:effectLst/>
                      </a:endParaRPr>
                    </a:p>
                    <a:p>
                      <a:pPr algn="just">
                        <a:lnSpc>
                          <a:spcPts val="1700"/>
                        </a:lnSpc>
                      </a:pPr>
                      <a:r>
                        <a:rPr lang="ja-JP" altLang="en-US" sz="1200" kern="100" dirty="0">
                          <a:solidFill>
                            <a:schemeClr val="tx1"/>
                          </a:solidFill>
                          <a:effectLst/>
                        </a:rPr>
                        <a:t>  </a:t>
                      </a:r>
                      <a:r>
                        <a:rPr lang="en-US" altLang="ja-JP" sz="1200" kern="100" dirty="0">
                          <a:solidFill>
                            <a:schemeClr val="tx1"/>
                          </a:solidFill>
                          <a:effectLst/>
                        </a:rPr>
                        <a:t>(R2-R4</a:t>
                      </a:r>
                      <a:r>
                        <a:rPr lang="ja-JP" altLang="en-US" sz="1200" kern="100" dirty="0">
                          <a:solidFill>
                            <a:schemeClr val="tx1"/>
                          </a:solidFill>
                          <a:effectLst/>
                        </a:rPr>
                        <a:t>平均</a:t>
                      </a:r>
                      <a:r>
                        <a:rPr lang="en-US" altLang="ja-JP" sz="1200" kern="100" dirty="0">
                          <a:solidFill>
                            <a:schemeClr val="tx1"/>
                          </a:solidFill>
                          <a:effectLst/>
                        </a:rPr>
                        <a:t>)</a:t>
                      </a:r>
                      <a:endParaRPr lang="ja-JP" alt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700"/>
                        </a:lnSpc>
                      </a:pPr>
                      <a:r>
                        <a:rPr lang="ja-JP" altLang="ja-JP" sz="1200" kern="100" dirty="0">
                          <a:solidFill>
                            <a:schemeClr val="tx1"/>
                          </a:solidFill>
                          <a:effectLst/>
                        </a:rPr>
                        <a:t>未達成</a:t>
                      </a:r>
                      <a:endParaRPr lang="ja-JP" alt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56608084"/>
                  </a:ext>
                </a:extLst>
              </a:tr>
              <a:tr h="525593">
                <a:tc>
                  <a:txBody>
                    <a:bodyPr/>
                    <a:lstStyle/>
                    <a:p>
                      <a:pPr algn="just">
                        <a:lnSpc>
                          <a:spcPts val="1700"/>
                        </a:lnSpc>
                      </a:pPr>
                      <a:r>
                        <a:rPr lang="ja-JP" sz="1100" b="0" kern="100" dirty="0">
                          <a:solidFill>
                            <a:schemeClr val="tx1"/>
                          </a:solidFill>
                          <a:effectLst/>
                        </a:rPr>
                        <a:t>漁業所得</a:t>
                      </a:r>
                      <a:endParaRPr lang="ja-JP" sz="10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just">
                        <a:lnSpc>
                          <a:spcPts val="1700"/>
                        </a:lnSpc>
                      </a:pPr>
                      <a:r>
                        <a:rPr lang="en-US" sz="1200" kern="100" dirty="0">
                          <a:effectLst/>
                        </a:rPr>
                        <a:t>220</a:t>
                      </a:r>
                      <a:r>
                        <a:rPr lang="ja-JP" sz="1200" kern="100" dirty="0">
                          <a:effectLst/>
                        </a:rPr>
                        <a:t>万円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lnSpc>
                          <a:spcPts val="1700"/>
                        </a:lnSpc>
                      </a:pPr>
                      <a:r>
                        <a:rPr lang="en-US" sz="1200" kern="100" dirty="0">
                          <a:solidFill>
                            <a:srgbClr val="FF0000"/>
                          </a:solidFill>
                          <a:effectLst/>
                        </a:rPr>
                        <a:t>244</a:t>
                      </a:r>
                      <a:r>
                        <a:rPr lang="ja-JP" sz="1200" kern="100" dirty="0">
                          <a:solidFill>
                            <a:srgbClr val="FF0000"/>
                          </a:solidFill>
                          <a:effectLst/>
                        </a:rPr>
                        <a:t>万円</a:t>
                      </a:r>
                      <a:r>
                        <a:rPr lang="ja-JP" altLang="en-US" sz="1200" kern="100" dirty="0">
                          <a:solidFill>
                            <a:srgbClr val="FF0000"/>
                          </a:solidFill>
                          <a:effectLst/>
                        </a:rPr>
                        <a:t>　</a:t>
                      </a:r>
                      <a:r>
                        <a:rPr lang="en-US" altLang="ja-JP" sz="1200" kern="100" dirty="0">
                          <a:effectLst/>
                        </a:rPr>
                        <a:t>(R4)</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700"/>
                        </a:lnSpc>
                      </a:pPr>
                      <a:r>
                        <a:rPr lang="ja-JP" sz="1200" kern="100" dirty="0">
                          <a:solidFill>
                            <a:srgbClr val="FF0000"/>
                          </a:solidFill>
                          <a:effectLst/>
                        </a:rPr>
                        <a:t>達成</a:t>
                      </a:r>
                      <a:endParaRPr lang="ja-JP" sz="105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2306437"/>
                  </a:ext>
                </a:extLst>
              </a:tr>
              <a:tr h="525593">
                <a:tc>
                  <a:txBody>
                    <a:bodyPr/>
                    <a:lstStyle/>
                    <a:p>
                      <a:pPr algn="just">
                        <a:lnSpc>
                          <a:spcPts val="1700"/>
                        </a:lnSpc>
                      </a:pPr>
                      <a:r>
                        <a:rPr lang="ja-JP" sz="1100" b="0" kern="100" dirty="0">
                          <a:solidFill>
                            <a:schemeClr val="tx1"/>
                          </a:solidFill>
                          <a:effectLst/>
                        </a:rPr>
                        <a:t>若手漁業者割合</a:t>
                      </a:r>
                      <a:endParaRPr lang="ja-JP" sz="10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just">
                        <a:lnSpc>
                          <a:spcPts val="1700"/>
                        </a:lnSpc>
                      </a:pPr>
                      <a:r>
                        <a:rPr lang="en-US" sz="1200" kern="100" dirty="0">
                          <a:effectLst/>
                        </a:rPr>
                        <a:t>30</a:t>
                      </a:r>
                      <a:r>
                        <a:rPr lang="ja-JP" sz="1200" kern="100" dirty="0">
                          <a:effectLst/>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lnSpc>
                          <a:spcPts val="1700"/>
                        </a:lnSpc>
                      </a:pPr>
                      <a:r>
                        <a:rPr lang="en-US" sz="1200" kern="100" dirty="0">
                          <a:effectLst/>
                        </a:rPr>
                        <a:t>25.7</a:t>
                      </a:r>
                      <a:r>
                        <a:rPr lang="ja-JP" sz="1200" kern="100" dirty="0">
                          <a:effectLst/>
                        </a:rPr>
                        <a:t>％</a:t>
                      </a:r>
                      <a:r>
                        <a:rPr lang="ja-JP" altLang="en-US" sz="1200" kern="100" dirty="0">
                          <a:effectLst/>
                        </a:rPr>
                        <a:t>　</a:t>
                      </a:r>
                      <a:r>
                        <a:rPr lang="en-US" altLang="ja-JP" sz="1200" kern="100" dirty="0">
                          <a:effectLst/>
                        </a:rPr>
                        <a:t>(R5)</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700"/>
                        </a:lnSpc>
                      </a:pPr>
                      <a:r>
                        <a:rPr lang="ja-JP" sz="1200" kern="100" dirty="0">
                          <a:solidFill>
                            <a:schemeClr val="tx1"/>
                          </a:solidFill>
                          <a:effectLst/>
                        </a:rPr>
                        <a:t>未達成</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6159573"/>
                  </a:ext>
                </a:extLst>
              </a:tr>
              <a:tr h="525593">
                <a:tc>
                  <a:txBody>
                    <a:bodyPr/>
                    <a:lstStyle/>
                    <a:p>
                      <a:pPr algn="just">
                        <a:lnSpc>
                          <a:spcPts val="1300"/>
                        </a:lnSpc>
                      </a:pPr>
                      <a:r>
                        <a:rPr lang="ja-JP" sz="1000" b="0" kern="100" dirty="0">
                          <a:solidFill>
                            <a:schemeClr val="tx1"/>
                          </a:solidFill>
                          <a:effectLst/>
                        </a:rPr>
                        <a:t>「大阪産魚介類を食べたことがある」人の割合</a:t>
                      </a:r>
                      <a:endParaRPr lang="ja-JP" sz="10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just">
                        <a:lnSpc>
                          <a:spcPts val="1700"/>
                        </a:lnSpc>
                      </a:pPr>
                      <a:r>
                        <a:rPr lang="en-US" sz="1200" kern="100" dirty="0">
                          <a:effectLst/>
                        </a:rPr>
                        <a:t>60</a:t>
                      </a:r>
                      <a:r>
                        <a:rPr lang="ja-JP" sz="1200" kern="100" dirty="0">
                          <a:effectLst/>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lnSpc>
                          <a:spcPts val="1700"/>
                        </a:lnSpc>
                      </a:pPr>
                      <a:r>
                        <a:rPr lang="en-US" sz="1200" kern="100" dirty="0">
                          <a:effectLst/>
                        </a:rPr>
                        <a:t>13.8</a:t>
                      </a:r>
                      <a:r>
                        <a:rPr lang="ja-JP" sz="1200" kern="100" dirty="0">
                          <a:effectLst/>
                        </a:rPr>
                        <a:t>％</a:t>
                      </a:r>
                      <a:r>
                        <a:rPr lang="ja-JP" altLang="en-US" sz="1200" kern="100" dirty="0">
                          <a:effectLst/>
                        </a:rPr>
                        <a:t>　</a:t>
                      </a:r>
                      <a:r>
                        <a:rPr lang="en-US" altLang="ja-JP" sz="1200" kern="100" dirty="0">
                          <a:effectLst/>
                        </a:rPr>
                        <a:t>(R6)</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700"/>
                        </a:lnSpc>
                      </a:pPr>
                      <a:r>
                        <a:rPr lang="ja-JP" sz="1200" kern="100" dirty="0">
                          <a:solidFill>
                            <a:schemeClr val="tx1"/>
                          </a:solidFill>
                          <a:effectLst/>
                        </a:rPr>
                        <a:t>未達成</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31208424"/>
                  </a:ext>
                </a:extLst>
              </a:tr>
              <a:tr h="525593">
                <a:tc>
                  <a:txBody>
                    <a:bodyPr/>
                    <a:lstStyle/>
                    <a:p>
                      <a:pPr algn="just">
                        <a:lnSpc>
                          <a:spcPts val="1300"/>
                        </a:lnSpc>
                      </a:pPr>
                      <a:r>
                        <a:rPr lang="ja-JP" sz="1000" b="0" kern="100" dirty="0">
                          <a:solidFill>
                            <a:schemeClr val="tx1"/>
                          </a:solidFill>
                          <a:effectLst/>
                        </a:rPr>
                        <a:t>大阪産魚介類を「新鮮でおいしい」と思う人の割合</a:t>
                      </a:r>
                      <a:endParaRPr lang="ja-JP" sz="10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just">
                        <a:lnSpc>
                          <a:spcPts val="1700"/>
                        </a:lnSpc>
                      </a:pPr>
                      <a:r>
                        <a:rPr lang="en-US" sz="1200" kern="100" dirty="0">
                          <a:effectLst/>
                        </a:rPr>
                        <a:t>60</a:t>
                      </a:r>
                      <a:r>
                        <a:rPr lang="ja-JP" sz="1200" kern="100" dirty="0">
                          <a:effectLst/>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lnSpc>
                          <a:spcPts val="1700"/>
                        </a:lnSpc>
                      </a:pPr>
                      <a:r>
                        <a:rPr lang="en-US" sz="1200" kern="100" dirty="0">
                          <a:effectLst/>
                        </a:rPr>
                        <a:t>23.9</a:t>
                      </a:r>
                      <a:r>
                        <a:rPr lang="ja-JP" sz="1200" kern="100" dirty="0">
                          <a:effectLst/>
                        </a:rPr>
                        <a:t>％</a:t>
                      </a:r>
                      <a:r>
                        <a:rPr lang="ja-JP" altLang="en-US" sz="1200" kern="100" dirty="0">
                          <a:effectLst/>
                        </a:rPr>
                        <a:t>　</a:t>
                      </a:r>
                      <a:r>
                        <a:rPr lang="en-US" altLang="ja-JP" sz="1200" kern="100" dirty="0">
                          <a:effectLst/>
                        </a:rPr>
                        <a:t>(R6)</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700"/>
                        </a:lnSpc>
                      </a:pPr>
                      <a:r>
                        <a:rPr lang="ja-JP" sz="1200" kern="100" dirty="0">
                          <a:solidFill>
                            <a:schemeClr val="tx1"/>
                          </a:solidFill>
                          <a:effectLst/>
                        </a:rPr>
                        <a:t>未達成</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04374480"/>
                  </a:ext>
                </a:extLst>
              </a:tr>
              <a:tr h="525593">
                <a:tc>
                  <a:txBody>
                    <a:bodyPr/>
                    <a:lstStyle/>
                    <a:p>
                      <a:pPr algn="just">
                        <a:lnSpc>
                          <a:spcPts val="1300"/>
                        </a:lnSpc>
                      </a:pPr>
                      <a:r>
                        <a:rPr lang="ja-JP" sz="1000" b="0" kern="100" dirty="0">
                          <a:solidFill>
                            <a:schemeClr val="tx1"/>
                          </a:solidFill>
                          <a:effectLst/>
                        </a:rPr>
                        <a:t>大阪湾・河川とのふれあい</a:t>
                      </a:r>
                      <a:endParaRPr lang="en-US" altLang="ja-JP" sz="1000" b="0" kern="100" dirty="0">
                        <a:solidFill>
                          <a:schemeClr val="tx1"/>
                        </a:solidFill>
                        <a:effectLst/>
                      </a:endParaRPr>
                    </a:p>
                    <a:p>
                      <a:pPr algn="just">
                        <a:lnSpc>
                          <a:spcPts val="1300"/>
                        </a:lnSpc>
                      </a:pPr>
                      <a:r>
                        <a:rPr lang="ja-JP" sz="1000" b="0" kern="100" dirty="0">
                          <a:solidFill>
                            <a:schemeClr val="tx1"/>
                          </a:solidFill>
                          <a:effectLst/>
                        </a:rPr>
                        <a:t>「よいイメージ」と思う人の割合</a:t>
                      </a:r>
                      <a:endParaRPr lang="ja-JP" sz="10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ts val="1700"/>
                        </a:lnSpc>
                      </a:pPr>
                      <a:r>
                        <a:rPr lang="en-US" sz="1200" kern="100" dirty="0">
                          <a:effectLst/>
                        </a:rPr>
                        <a:t>60</a:t>
                      </a:r>
                      <a:r>
                        <a:rPr lang="ja-JP" sz="1200" kern="100" dirty="0">
                          <a:effectLst/>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ts val="1700"/>
                        </a:lnSpc>
                      </a:pPr>
                      <a:r>
                        <a:rPr lang="en-US" sz="1200" kern="100" dirty="0">
                          <a:effectLst/>
                        </a:rPr>
                        <a:t>23.5</a:t>
                      </a:r>
                      <a:r>
                        <a:rPr lang="ja-JP" sz="1200" kern="100" dirty="0">
                          <a:effectLst/>
                        </a:rPr>
                        <a:t>％</a:t>
                      </a:r>
                      <a:r>
                        <a:rPr lang="ja-JP" altLang="en-US" sz="1200" kern="100" dirty="0">
                          <a:effectLst/>
                        </a:rPr>
                        <a:t>　</a:t>
                      </a:r>
                      <a:r>
                        <a:rPr lang="en-US" altLang="ja-JP" sz="1200" kern="100" dirty="0">
                          <a:effectLst/>
                        </a:rPr>
                        <a:t>(R6)</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ts val="1700"/>
                        </a:lnSpc>
                      </a:pPr>
                      <a:r>
                        <a:rPr lang="ja-JP" sz="1200" kern="100" dirty="0">
                          <a:solidFill>
                            <a:schemeClr val="tx1"/>
                          </a:solidFill>
                          <a:effectLst/>
                        </a:rPr>
                        <a:t>未達成</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6203996"/>
                  </a:ext>
                </a:extLst>
              </a:tr>
            </a:tbl>
          </a:graphicData>
        </a:graphic>
      </p:graphicFrame>
    </p:spTree>
    <p:extLst>
      <p:ext uri="{BB962C8B-B14F-4D97-AF65-F5344CB8AC3E}">
        <p14:creationId xmlns:p14="http://schemas.microsoft.com/office/powerpoint/2010/main" val="372833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8000" y="540000"/>
            <a:ext cx="8303965" cy="798984"/>
          </a:xfrm>
        </p:spPr>
        <p:txBody>
          <a:bodyPr>
            <a:noAutofit/>
          </a:bodyPr>
          <a:lstStyle/>
          <a:p>
            <a:r>
              <a:rPr kumimoji="1" lang="ja-JP" altLang="en-US" sz="4400" b="1" dirty="0"/>
              <a:t>新・大阪府豊かな海づくりプラン</a:t>
            </a:r>
          </a:p>
        </p:txBody>
      </p:sp>
      <p:sp>
        <p:nvSpPr>
          <p:cNvPr id="5" name="フリーフォーム: 図形 4">
            <a:extLst>
              <a:ext uri="{FF2B5EF4-FFF2-40B4-BE49-F238E27FC236}">
                <a16:creationId xmlns:a16="http://schemas.microsoft.com/office/drawing/2014/main" id="{5488F972-4727-4D24-8CAE-DA159925610F}"/>
              </a:ext>
            </a:extLst>
          </p:cNvPr>
          <p:cNvSpPr/>
          <p:nvPr/>
        </p:nvSpPr>
        <p:spPr>
          <a:xfrm>
            <a:off x="2915599" y="1628800"/>
            <a:ext cx="6023749" cy="1683228"/>
          </a:xfrm>
          <a:custGeom>
            <a:avLst/>
            <a:gdLst>
              <a:gd name="connsiteX0" fmla="*/ 280543 w 1683227"/>
              <a:gd name="connsiteY0" fmla="*/ 0 h 6023748"/>
              <a:gd name="connsiteX1" fmla="*/ 1402684 w 1683227"/>
              <a:gd name="connsiteY1" fmla="*/ 0 h 6023748"/>
              <a:gd name="connsiteX2" fmla="*/ 1683227 w 1683227"/>
              <a:gd name="connsiteY2" fmla="*/ 280543 h 6023748"/>
              <a:gd name="connsiteX3" fmla="*/ 1683227 w 1683227"/>
              <a:gd name="connsiteY3" fmla="*/ 6023748 h 6023748"/>
              <a:gd name="connsiteX4" fmla="*/ 1683227 w 1683227"/>
              <a:gd name="connsiteY4" fmla="*/ 6023748 h 6023748"/>
              <a:gd name="connsiteX5" fmla="*/ 0 w 1683227"/>
              <a:gd name="connsiteY5" fmla="*/ 6023748 h 6023748"/>
              <a:gd name="connsiteX6" fmla="*/ 0 w 1683227"/>
              <a:gd name="connsiteY6" fmla="*/ 6023748 h 6023748"/>
              <a:gd name="connsiteX7" fmla="*/ 0 w 1683227"/>
              <a:gd name="connsiteY7" fmla="*/ 280543 h 6023748"/>
              <a:gd name="connsiteX8" fmla="*/ 280543 w 1683227"/>
              <a:gd name="connsiteY8" fmla="*/ 0 h 602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227" h="6023748">
                <a:moveTo>
                  <a:pt x="1683227" y="1003978"/>
                </a:moveTo>
                <a:lnTo>
                  <a:pt x="1683227" y="5019770"/>
                </a:lnTo>
                <a:cubicBezTo>
                  <a:pt x="1683227" y="5574252"/>
                  <a:pt x="1648129" y="6023746"/>
                  <a:pt x="1604834" y="6023746"/>
                </a:cubicBezTo>
                <a:lnTo>
                  <a:pt x="0" y="6023746"/>
                </a:lnTo>
                <a:lnTo>
                  <a:pt x="0" y="6023746"/>
                </a:lnTo>
                <a:lnTo>
                  <a:pt x="0" y="2"/>
                </a:lnTo>
                <a:lnTo>
                  <a:pt x="0" y="2"/>
                </a:lnTo>
                <a:lnTo>
                  <a:pt x="1604834" y="2"/>
                </a:lnTo>
                <a:cubicBezTo>
                  <a:pt x="1648129" y="2"/>
                  <a:pt x="1683227" y="449496"/>
                  <a:pt x="1683227" y="1003978"/>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5993" rIns="329818" bIns="205994"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latin typeface="Meiryo UI" panose="020B0604030504040204" pitchFamily="50" charset="-128"/>
                <a:ea typeface="Meiryo UI" panose="020B0604030504040204" pitchFamily="50" charset="-128"/>
              </a:rPr>
              <a:t>府内の水産業の振興に関する施策を府が総合的かつ計画的に実施するための行動計画</a:t>
            </a:r>
            <a:endPar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711200">
              <a:lnSpc>
                <a:spcPct val="90000"/>
              </a:lnSpc>
              <a:spcBef>
                <a:spcPct val="0"/>
              </a:spcBef>
              <a:spcAft>
                <a:spcPct val="15000"/>
              </a:spcAft>
              <a:buChar char="•"/>
            </a:pPr>
            <a:r>
              <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rPr>
              <a:t>水産基本法、水産基本計画（</a:t>
            </a:r>
            <a:r>
              <a:rPr kumimoji="1" lang="en-US" altLang="ja-JP" sz="1600" kern="1200" dirty="0">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rPr>
              <a:t>変更）を踏まえ策定</a:t>
            </a:r>
          </a:p>
          <a:p>
            <a:pPr marL="171450" lvl="1" indent="-171450" algn="l" defTabSz="711200">
              <a:lnSpc>
                <a:spcPct val="90000"/>
              </a:lnSpc>
              <a:spcBef>
                <a:spcPct val="0"/>
              </a:spcBef>
              <a:spcAft>
                <a:spcPct val="15000"/>
              </a:spcAft>
              <a:buChar char="•"/>
            </a:pPr>
            <a:r>
              <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rPr>
              <a:t>府民及び漁業者アンケート結果を反映させ策定</a:t>
            </a:r>
          </a:p>
        </p:txBody>
      </p:sp>
      <p:sp>
        <p:nvSpPr>
          <p:cNvPr id="6" name="フリーフォーム: 図形 5">
            <a:extLst>
              <a:ext uri="{FF2B5EF4-FFF2-40B4-BE49-F238E27FC236}">
                <a16:creationId xmlns:a16="http://schemas.microsoft.com/office/drawing/2014/main" id="{75EB5C7D-204A-4483-B354-29CDD08D9EFF}"/>
              </a:ext>
            </a:extLst>
          </p:cNvPr>
          <p:cNvSpPr/>
          <p:nvPr/>
        </p:nvSpPr>
        <p:spPr>
          <a:xfrm>
            <a:off x="704528" y="1635536"/>
            <a:ext cx="1996651" cy="1683187"/>
          </a:xfrm>
          <a:custGeom>
            <a:avLst/>
            <a:gdLst>
              <a:gd name="connsiteX0" fmla="*/ 0 w 1996651"/>
              <a:gd name="connsiteY0" fmla="*/ 280537 h 1683187"/>
              <a:gd name="connsiteX1" fmla="*/ 280537 w 1996651"/>
              <a:gd name="connsiteY1" fmla="*/ 0 h 1683187"/>
              <a:gd name="connsiteX2" fmla="*/ 1716114 w 1996651"/>
              <a:gd name="connsiteY2" fmla="*/ 0 h 1683187"/>
              <a:gd name="connsiteX3" fmla="*/ 1996651 w 1996651"/>
              <a:gd name="connsiteY3" fmla="*/ 280537 h 1683187"/>
              <a:gd name="connsiteX4" fmla="*/ 1996651 w 1996651"/>
              <a:gd name="connsiteY4" fmla="*/ 1402650 h 1683187"/>
              <a:gd name="connsiteX5" fmla="*/ 1716114 w 1996651"/>
              <a:gd name="connsiteY5" fmla="*/ 1683187 h 1683187"/>
              <a:gd name="connsiteX6" fmla="*/ 280537 w 1996651"/>
              <a:gd name="connsiteY6" fmla="*/ 1683187 h 1683187"/>
              <a:gd name="connsiteX7" fmla="*/ 0 w 1996651"/>
              <a:gd name="connsiteY7" fmla="*/ 1402650 h 1683187"/>
              <a:gd name="connsiteX8" fmla="*/ 0 w 1996651"/>
              <a:gd name="connsiteY8" fmla="*/ 280537 h 168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651" h="1683187">
                <a:moveTo>
                  <a:pt x="0" y="280537"/>
                </a:moveTo>
                <a:cubicBezTo>
                  <a:pt x="0" y="125601"/>
                  <a:pt x="125601" y="0"/>
                  <a:pt x="280537" y="0"/>
                </a:cubicBezTo>
                <a:lnTo>
                  <a:pt x="1716114" y="0"/>
                </a:lnTo>
                <a:cubicBezTo>
                  <a:pt x="1871050" y="0"/>
                  <a:pt x="1996651" y="125601"/>
                  <a:pt x="1996651" y="280537"/>
                </a:cubicBezTo>
                <a:lnTo>
                  <a:pt x="1996651" y="1402650"/>
                </a:lnTo>
                <a:cubicBezTo>
                  <a:pt x="1996651" y="1557586"/>
                  <a:pt x="1871050" y="1683187"/>
                  <a:pt x="1716114" y="1683187"/>
                </a:cubicBezTo>
                <a:lnTo>
                  <a:pt x="280537" y="1683187"/>
                </a:lnTo>
                <a:cubicBezTo>
                  <a:pt x="125601" y="1683187"/>
                  <a:pt x="0" y="1557586"/>
                  <a:pt x="0" y="1402650"/>
                </a:cubicBezTo>
                <a:lnTo>
                  <a:pt x="0" y="2805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alpha val="90000"/>
              <a:hueOff val="0"/>
              <a:satOff val="0"/>
              <a:lumOff val="0"/>
              <a:alphaOff val="0"/>
            </a:schemeClr>
          </a:fillRef>
          <a:effectRef idx="1">
            <a:schemeClr val="accent1">
              <a:alpha val="90000"/>
              <a:hueOff val="0"/>
              <a:satOff val="0"/>
              <a:lumOff val="0"/>
              <a:alphaOff val="0"/>
            </a:schemeClr>
          </a:effectRef>
          <a:fontRef idx="minor">
            <a:schemeClr val="dk1"/>
          </a:fontRef>
        </p:style>
        <p:txBody>
          <a:bodyPr spcFirstLastPara="0" vert="horz" wrap="square" lIns="204086" tIns="143126" rIns="204086" bIns="143126"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latin typeface="Meiryo UI" panose="020B0604030504040204" pitchFamily="50" charset="-128"/>
                <a:ea typeface="Meiryo UI" panose="020B0604030504040204" pitchFamily="50" charset="-128"/>
                <a:cs typeface="Meiryo UI" panose="020B0604030504040204" pitchFamily="50" charset="-128"/>
              </a:rPr>
              <a:t>位置づけ</a:t>
            </a:r>
          </a:p>
        </p:txBody>
      </p:sp>
      <p:sp>
        <p:nvSpPr>
          <p:cNvPr id="7" name="フリーフォーム: 図形 6">
            <a:extLst>
              <a:ext uri="{FF2B5EF4-FFF2-40B4-BE49-F238E27FC236}">
                <a16:creationId xmlns:a16="http://schemas.microsoft.com/office/drawing/2014/main" id="{4038ACC0-37E8-4B5E-B018-4464603BD1E6}"/>
              </a:ext>
            </a:extLst>
          </p:cNvPr>
          <p:cNvSpPr/>
          <p:nvPr/>
        </p:nvSpPr>
        <p:spPr>
          <a:xfrm>
            <a:off x="2917496" y="3631715"/>
            <a:ext cx="6029636" cy="1607017"/>
          </a:xfrm>
          <a:custGeom>
            <a:avLst/>
            <a:gdLst>
              <a:gd name="connsiteX0" fmla="*/ 318562 w 1911332"/>
              <a:gd name="connsiteY0" fmla="*/ 0 h 6029636"/>
              <a:gd name="connsiteX1" fmla="*/ 1592770 w 1911332"/>
              <a:gd name="connsiteY1" fmla="*/ 0 h 6029636"/>
              <a:gd name="connsiteX2" fmla="*/ 1911332 w 1911332"/>
              <a:gd name="connsiteY2" fmla="*/ 318562 h 6029636"/>
              <a:gd name="connsiteX3" fmla="*/ 1911332 w 1911332"/>
              <a:gd name="connsiteY3" fmla="*/ 6029636 h 6029636"/>
              <a:gd name="connsiteX4" fmla="*/ 1911332 w 1911332"/>
              <a:gd name="connsiteY4" fmla="*/ 6029636 h 6029636"/>
              <a:gd name="connsiteX5" fmla="*/ 0 w 1911332"/>
              <a:gd name="connsiteY5" fmla="*/ 6029636 h 6029636"/>
              <a:gd name="connsiteX6" fmla="*/ 0 w 1911332"/>
              <a:gd name="connsiteY6" fmla="*/ 6029636 h 6029636"/>
              <a:gd name="connsiteX7" fmla="*/ 0 w 1911332"/>
              <a:gd name="connsiteY7" fmla="*/ 318562 h 6029636"/>
              <a:gd name="connsiteX8" fmla="*/ 318562 w 1911332"/>
              <a:gd name="connsiteY8" fmla="*/ 0 h 602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332" h="6029636">
                <a:moveTo>
                  <a:pt x="1911332" y="1004961"/>
                </a:moveTo>
                <a:lnTo>
                  <a:pt x="1911332" y="5024675"/>
                </a:lnTo>
                <a:cubicBezTo>
                  <a:pt x="1911332" y="5579699"/>
                  <a:pt x="1866121" y="6029634"/>
                  <a:pt x="1810351" y="6029634"/>
                </a:cubicBezTo>
                <a:lnTo>
                  <a:pt x="0" y="6029634"/>
                </a:lnTo>
                <a:lnTo>
                  <a:pt x="0" y="6029634"/>
                </a:lnTo>
                <a:lnTo>
                  <a:pt x="0" y="2"/>
                </a:lnTo>
                <a:lnTo>
                  <a:pt x="0" y="2"/>
                </a:lnTo>
                <a:lnTo>
                  <a:pt x="1810351" y="2"/>
                </a:lnTo>
                <a:cubicBezTo>
                  <a:pt x="1866121" y="2"/>
                  <a:pt x="1911332" y="449937"/>
                  <a:pt x="1911332" y="1004961"/>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217129" rIns="340954" bIns="217129" numCol="1" spcCol="1270" anchor="ctr" anchorCtr="0">
            <a:noAutofit/>
          </a:bodyPr>
          <a:lstStyle/>
          <a:p>
            <a:pPr marL="228600" lvl="1" indent="-228600" algn="l" defTabSz="889000">
              <a:lnSpc>
                <a:spcPct val="90000"/>
              </a:lnSpc>
              <a:spcBef>
                <a:spcPct val="0"/>
              </a:spcBef>
              <a:spcAft>
                <a:spcPct val="15000"/>
              </a:spcAft>
              <a:buChar char="•"/>
            </a:pP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2100" kern="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年度～令和６年度（</a:t>
            </a:r>
            <a:r>
              <a:rPr lang="en-US" altLang="ja-JP" sz="2100" kern="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年間）</a:t>
            </a:r>
            <a:endPar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endParaRPr>
          </a:p>
          <a:p>
            <a:pPr marL="228600" lvl="1" indent="-228600" algn="l" defTabSz="889000">
              <a:lnSpc>
                <a:spcPct val="90000"/>
              </a:lnSpc>
              <a:spcBef>
                <a:spcPct val="0"/>
              </a:spcBef>
              <a:spcAft>
                <a:spcPct val="15000"/>
              </a:spcAft>
              <a:buChar char="•"/>
            </a:pP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100" kern="12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年４月策定、令和２年５月改定</a:t>
            </a:r>
            <a:endParaRPr lang="en-US" altLang="ja-JP" sz="2100" dirty="0">
              <a:latin typeface="Meiryo UI" panose="020B0604030504040204" pitchFamily="50" charset="-128"/>
              <a:ea typeface="Meiryo UI" panose="020B0604030504040204" pitchFamily="50" charset="-128"/>
              <a:cs typeface="Meiryo UI" panose="020B0604030504040204" pitchFamily="50" charset="-128"/>
            </a:endParaRPr>
          </a:p>
          <a:p>
            <a:pPr marL="0" lvl="1" algn="l" defTabSz="889000">
              <a:lnSpc>
                <a:spcPct val="90000"/>
              </a:lnSpc>
              <a:spcBef>
                <a:spcPct val="0"/>
              </a:spcBef>
              <a:spcAft>
                <a:spcPct val="15000"/>
              </a:spcAft>
            </a:pP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（令和２年３月で策定後満５年を経過したため、　</a:t>
            </a:r>
            <a:br>
              <a:rPr kumimoji="1" lang="en-US" altLang="ja-JP" sz="2100" kern="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100" kern="1200" dirty="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等を踏まえた中間見直しを実施）</a:t>
            </a:r>
          </a:p>
        </p:txBody>
      </p:sp>
      <p:sp>
        <p:nvSpPr>
          <p:cNvPr id="8" name="フリーフォーム: 図形 7">
            <a:extLst>
              <a:ext uri="{FF2B5EF4-FFF2-40B4-BE49-F238E27FC236}">
                <a16:creationId xmlns:a16="http://schemas.microsoft.com/office/drawing/2014/main" id="{4FE9DBE5-7919-4F17-83CC-6ABB620A7BB2}"/>
              </a:ext>
            </a:extLst>
          </p:cNvPr>
          <p:cNvSpPr/>
          <p:nvPr/>
        </p:nvSpPr>
        <p:spPr>
          <a:xfrm>
            <a:off x="704528" y="3774591"/>
            <a:ext cx="1998603" cy="1316134"/>
          </a:xfrm>
          <a:custGeom>
            <a:avLst/>
            <a:gdLst>
              <a:gd name="connsiteX0" fmla="*/ 0 w 1998603"/>
              <a:gd name="connsiteY0" fmla="*/ 219360 h 1316134"/>
              <a:gd name="connsiteX1" fmla="*/ 219360 w 1998603"/>
              <a:gd name="connsiteY1" fmla="*/ 0 h 1316134"/>
              <a:gd name="connsiteX2" fmla="*/ 1779243 w 1998603"/>
              <a:gd name="connsiteY2" fmla="*/ 0 h 1316134"/>
              <a:gd name="connsiteX3" fmla="*/ 1998603 w 1998603"/>
              <a:gd name="connsiteY3" fmla="*/ 219360 h 1316134"/>
              <a:gd name="connsiteX4" fmla="*/ 1998603 w 1998603"/>
              <a:gd name="connsiteY4" fmla="*/ 1096774 h 1316134"/>
              <a:gd name="connsiteX5" fmla="*/ 1779243 w 1998603"/>
              <a:gd name="connsiteY5" fmla="*/ 1316134 h 1316134"/>
              <a:gd name="connsiteX6" fmla="*/ 219360 w 1998603"/>
              <a:gd name="connsiteY6" fmla="*/ 1316134 h 1316134"/>
              <a:gd name="connsiteX7" fmla="*/ 0 w 1998603"/>
              <a:gd name="connsiteY7" fmla="*/ 1096774 h 1316134"/>
              <a:gd name="connsiteX8" fmla="*/ 0 w 1998603"/>
              <a:gd name="connsiteY8" fmla="*/ 219360 h 13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603" h="1316134">
                <a:moveTo>
                  <a:pt x="0" y="219360"/>
                </a:moveTo>
                <a:cubicBezTo>
                  <a:pt x="0" y="98211"/>
                  <a:pt x="98211" y="0"/>
                  <a:pt x="219360" y="0"/>
                </a:cubicBezTo>
                <a:lnTo>
                  <a:pt x="1779243" y="0"/>
                </a:lnTo>
                <a:cubicBezTo>
                  <a:pt x="1900392" y="0"/>
                  <a:pt x="1998603" y="98211"/>
                  <a:pt x="1998603" y="219360"/>
                </a:cubicBezTo>
                <a:lnTo>
                  <a:pt x="1998603" y="1096774"/>
                </a:lnTo>
                <a:cubicBezTo>
                  <a:pt x="1998603" y="1217923"/>
                  <a:pt x="1900392" y="1316134"/>
                  <a:pt x="1779243" y="1316134"/>
                </a:cubicBezTo>
                <a:lnTo>
                  <a:pt x="219360" y="1316134"/>
                </a:lnTo>
                <a:cubicBezTo>
                  <a:pt x="98211" y="1316134"/>
                  <a:pt x="0" y="1217923"/>
                  <a:pt x="0" y="1096774"/>
                </a:cubicBezTo>
                <a:lnTo>
                  <a:pt x="0" y="21936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alpha val="90000"/>
              <a:hueOff val="0"/>
              <a:satOff val="0"/>
              <a:lumOff val="0"/>
              <a:alphaOff val="-20000"/>
            </a:schemeClr>
          </a:fillRef>
          <a:effectRef idx="1">
            <a:schemeClr val="accent1">
              <a:alpha val="90000"/>
              <a:hueOff val="0"/>
              <a:satOff val="0"/>
              <a:lumOff val="0"/>
              <a:alphaOff val="-20000"/>
            </a:schemeClr>
          </a:effectRef>
          <a:fontRef idx="minor">
            <a:schemeClr val="dk1"/>
          </a:fontRef>
        </p:style>
        <p:txBody>
          <a:bodyPr spcFirstLastPara="0" vert="horz" wrap="square" lIns="186168" tIns="125208" rIns="186168" bIns="125208"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latin typeface="Meiryo UI" panose="020B0604030504040204" pitchFamily="50" charset="-128"/>
                <a:ea typeface="Meiryo UI" panose="020B0604030504040204" pitchFamily="50" charset="-128"/>
                <a:cs typeface="Meiryo UI" panose="020B0604030504040204" pitchFamily="50" charset="-128"/>
              </a:rPr>
              <a:t>計画期間</a:t>
            </a:r>
          </a:p>
        </p:txBody>
      </p:sp>
      <p:sp>
        <p:nvSpPr>
          <p:cNvPr id="9" name="フリーフォーム: 図形 8">
            <a:extLst>
              <a:ext uri="{FF2B5EF4-FFF2-40B4-BE49-F238E27FC236}">
                <a16:creationId xmlns:a16="http://schemas.microsoft.com/office/drawing/2014/main" id="{BB1BB903-CC76-40BB-B5A8-5BD2233330F4}"/>
              </a:ext>
            </a:extLst>
          </p:cNvPr>
          <p:cNvSpPr/>
          <p:nvPr/>
        </p:nvSpPr>
        <p:spPr>
          <a:xfrm>
            <a:off x="2919395" y="5468651"/>
            <a:ext cx="6035530" cy="1123736"/>
          </a:xfrm>
          <a:custGeom>
            <a:avLst/>
            <a:gdLst>
              <a:gd name="connsiteX0" fmla="*/ 187293 w 1123736"/>
              <a:gd name="connsiteY0" fmla="*/ 0 h 6035530"/>
              <a:gd name="connsiteX1" fmla="*/ 936443 w 1123736"/>
              <a:gd name="connsiteY1" fmla="*/ 0 h 6035530"/>
              <a:gd name="connsiteX2" fmla="*/ 1123736 w 1123736"/>
              <a:gd name="connsiteY2" fmla="*/ 187293 h 6035530"/>
              <a:gd name="connsiteX3" fmla="*/ 1123736 w 1123736"/>
              <a:gd name="connsiteY3" fmla="*/ 6035530 h 6035530"/>
              <a:gd name="connsiteX4" fmla="*/ 1123736 w 1123736"/>
              <a:gd name="connsiteY4" fmla="*/ 6035530 h 6035530"/>
              <a:gd name="connsiteX5" fmla="*/ 0 w 1123736"/>
              <a:gd name="connsiteY5" fmla="*/ 6035530 h 6035530"/>
              <a:gd name="connsiteX6" fmla="*/ 0 w 1123736"/>
              <a:gd name="connsiteY6" fmla="*/ 6035530 h 6035530"/>
              <a:gd name="connsiteX7" fmla="*/ 0 w 1123736"/>
              <a:gd name="connsiteY7" fmla="*/ 187293 h 6035530"/>
              <a:gd name="connsiteX8" fmla="*/ 187293 w 1123736"/>
              <a:gd name="connsiteY8" fmla="*/ 0 h 603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736" h="6035530">
                <a:moveTo>
                  <a:pt x="1123736" y="1005943"/>
                </a:moveTo>
                <a:lnTo>
                  <a:pt x="1123736" y="5029587"/>
                </a:lnTo>
                <a:cubicBezTo>
                  <a:pt x="1123736" y="5585152"/>
                  <a:pt x="1108123" y="6035527"/>
                  <a:pt x="1088865" y="6035527"/>
                </a:cubicBezTo>
                <a:lnTo>
                  <a:pt x="0" y="6035527"/>
                </a:lnTo>
                <a:lnTo>
                  <a:pt x="0" y="6035527"/>
                </a:lnTo>
                <a:lnTo>
                  <a:pt x="0" y="3"/>
                </a:lnTo>
                <a:lnTo>
                  <a:pt x="0" y="3"/>
                </a:lnTo>
                <a:lnTo>
                  <a:pt x="1088865" y="3"/>
                </a:lnTo>
                <a:cubicBezTo>
                  <a:pt x="1108123" y="3"/>
                  <a:pt x="1123736" y="450378"/>
                  <a:pt x="1123736" y="1005943"/>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78681" rIns="302506" bIns="178681" numCol="1" spcCol="1270" anchor="ctr" anchorCtr="0">
            <a:noAutofit/>
          </a:bodyPr>
          <a:lstStyle/>
          <a:p>
            <a:pPr marL="228600" lvl="1" indent="-228600" algn="l" defTabSz="889000">
              <a:lnSpc>
                <a:spcPct val="90000"/>
              </a:lnSpc>
              <a:spcBef>
                <a:spcPct val="0"/>
              </a:spcBef>
              <a:spcAft>
                <a:spcPct val="15000"/>
              </a:spcAft>
              <a:buChar char="•"/>
            </a:pP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大阪府豊かな海づくりプラン推進懇話会にて</a:t>
            </a:r>
            <a:br>
              <a:rPr lang="en-US" altLang="ja-JP" sz="2100" kern="1200" dirty="0">
                <a:latin typeface="Meiryo UI" panose="020B0604030504040204" pitchFamily="50" charset="-128"/>
                <a:ea typeface="Meiryo UI" panose="020B0604030504040204" pitchFamily="50" charset="-128"/>
                <a:cs typeface="Meiryo UI" panose="020B0604030504040204" pitchFamily="50" charset="-128"/>
              </a:rPr>
            </a:b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毎年度進捗状況を報告し、意見を求める</a:t>
            </a:r>
            <a:endPar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フリーフォーム: 図形 9">
            <a:extLst>
              <a:ext uri="{FF2B5EF4-FFF2-40B4-BE49-F238E27FC236}">
                <a16:creationId xmlns:a16="http://schemas.microsoft.com/office/drawing/2014/main" id="{7306912B-F7A2-4C6A-B05C-F935D128FAC6}"/>
              </a:ext>
            </a:extLst>
          </p:cNvPr>
          <p:cNvSpPr/>
          <p:nvPr/>
        </p:nvSpPr>
        <p:spPr>
          <a:xfrm>
            <a:off x="704528" y="5467849"/>
            <a:ext cx="2000556" cy="1129502"/>
          </a:xfrm>
          <a:custGeom>
            <a:avLst/>
            <a:gdLst>
              <a:gd name="connsiteX0" fmla="*/ 0 w 2000556"/>
              <a:gd name="connsiteY0" fmla="*/ 188254 h 1129502"/>
              <a:gd name="connsiteX1" fmla="*/ 188254 w 2000556"/>
              <a:gd name="connsiteY1" fmla="*/ 0 h 1129502"/>
              <a:gd name="connsiteX2" fmla="*/ 1812302 w 2000556"/>
              <a:gd name="connsiteY2" fmla="*/ 0 h 1129502"/>
              <a:gd name="connsiteX3" fmla="*/ 2000556 w 2000556"/>
              <a:gd name="connsiteY3" fmla="*/ 188254 h 1129502"/>
              <a:gd name="connsiteX4" fmla="*/ 2000556 w 2000556"/>
              <a:gd name="connsiteY4" fmla="*/ 941248 h 1129502"/>
              <a:gd name="connsiteX5" fmla="*/ 1812302 w 2000556"/>
              <a:gd name="connsiteY5" fmla="*/ 1129502 h 1129502"/>
              <a:gd name="connsiteX6" fmla="*/ 188254 w 2000556"/>
              <a:gd name="connsiteY6" fmla="*/ 1129502 h 1129502"/>
              <a:gd name="connsiteX7" fmla="*/ 0 w 2000556"/>
              <a:gd name="connsiteY7" fmla="*/ 941248 h 1129502"/>
              <a:gd name="connsiteX8" fmla="*/ 0 w 2000556"/>
              <a:gd name="connsiteY8" fmla="*/ 188254 h 112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556" h="1129502">
                <a:moveTo>
                  <a:pt x="0" y="188254"/>
                </a:moveTo>
                <a:cubicBezTo>
                  <a:pt x="0" y="84284"/>
                  <a:pt x="84284" y="0"/>
                  <a:pt x="188254" y="0"/>
                </a:cubicBezTo>
                <a:lnTo>
                  <a:pt x="1812302" y="0"/>
                </a:lnTo>
                <a:cubicBezTo>
                  <a:pt x="1916272" y="0"/>
                  <a:pt x="2000556" y="84284"/>
                  <a:pt x="2000556" y="188254"/>
                </a:cubicBezTo>
                <a:lnTo>
                  <a:pt x="2000556" y="941248"/>
                </a:lnTo>
                <a:cubicBezTo>
                  <a:pt x="2000556" y="1045218"/>
                  <a:pt x="1916272" y="1129502"/>
                  <a:pt x="1812302" y="1129502"/>
                </a:cubicBezTo>
                <a:lnTo>
                  <a:pt x="188254" y="1129502"/>
                </a:lnTo>
                <a:cubicBezTo>
                  <a:pt x="84284" y="1129502"/>
                  <a:pt x="0" y="1045218"/>
                  <a:pt x="0" y="941248"/>
                </a:cubicBezTo>
                <a:lnTo>
                  <a:pt x="0" y="18825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spcFirstLastPara="0" vert="horz" wrap="square" lIns="177058" tIns="116098" rIns="177058" bIns="116098"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latin typeface="Meiryo UI" panose="020B0604030504040204" pitchFamily="50" charset="-128"/>
                <a:ea typeface="Meiryo UI" panose="020B0604030504040204" pitchFamily="50" charset="-128"/>
                <a:cs typeface="Meiryo UI" panose="020B0604030504040204" pitchFamily="50" charset="-128"/>
              </a:rPr>
              <a:t>進行管理</a:t>
            </a:r>
          </a:p>
        </p:txBody>
      </p:sp>
      <p:sp>
        <p:nvSpPr>
          <p:cNvPr id="4"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２</a:t>
            </a:r>
            <a:endParaRPr lang="zh-TW" altLang="en-US" sz="2000" dirty="0"/>
          </a:p>
        </p:txBody>
      </p:sp>
    </p:spTree>
    <p:extLst>
      <p:ext uri="{BB962C8B-B14F-4D97-AF65-F5344CB8AC3E}">
        <p14:creationId xmlns:p14="http://schemas.microsoft.com/office/powerpoint/2010/main" val="127396950"/>
      </p:ext>
    </p:extLst>
  </p:cSld>
  <p:clrMapOvr>
    <a:masterClrMapping/>
  </p:clrMapOvr>
  <mc:AlternateContent xmlns:mc="http://schemas.openxmlformats.org/markup-compatibility/2006" xmlns:p14="http://schemas.microsoft.com/office/powerpoint/2010/main">
    <mc:Choice Requires="p14">
      <p:transition spd="slow" p14:dur="2000" advTm="48143"/>
    </mc:Choice>
    <mc:Fallback xmlns="">
      <p:transition spd="slow" advTm="4814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8000" y="540000"/>
            <a:ext cx="8303965" cy="887898"/>
          </a:xfrm>
        </p:spPr>
        <p:txBody>
          <a:bodyPr>
            <a:noAutofit/>
          </a:bodyPr>
          <a:lstStyle/>
          <a:p>
            <a:r>
              <a:rPr kumimoji="1" lang="ja-JP" altLang="en-US" sz="4400" b="1" dirty="0"/>
              <a:t>プランの基本目標</a:t>
            </a:r>
          </a:p>
        </p:txBody>
      </p:sp>
      <p:sp>
        <p:nvSpPr>
          <p:cNvPr id="17" name="角丸四角形 16"/>
          <p:cNvSpPr/>
          <p:nvPr/>
        </p:nvSpPr>
        <p:spPr>
          <a:xfrm>
            <a:off x="1017106" y="1705364"/>
            <a:ext cx="7840256" cy="1598553"/>
          </a:xfrm>
          <a:prstGeom prst="roundRect">
            <a:avLst>
              <a:gd name="adj" fmla="val 14967"/>
            </a:avLst>
          </a:prstGeom>
          <a:solidFill>
            <a:srgbClr val="000066"/>
          </a:solidFill>
          <a:ln w="8890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ctr" anchorCtr="0" forceAA="0" compatLnSpc="1">
            <a:prstTxWarp prst="textNoShape">
              <a:avLst/>
            </a:prstTxWarp>
            <a:noAutofit/>
          </a:bodyPr>
          <a:lstStyle/>
          <a:p>
            <a:pPr algn="ctr">
              <a:spcAft>
                <a:spcPts val="0"/>
              </a:spcAft>
            </a:pPr>
            <a:r>
              <a:rPr lang="ja-JP" sz="3600" b="1" i="1" kern="100" dirty="0">
                <a:solidFill>
                  <a:srgbClr val="FFFFFF"/>
                </a:solidFill>
                <a:effectLst/>
                <a:ea typeface="HGP創英角ｺﾞｼｯｸUB"/>
                <a:cs typeface="Times New Roman"/>
              </a:rPr>
              <a:t>「はま」が潤い、豊かな恵みを</a:t>
            </a:r>
            <a:endParaRPr lang="en-US" altLang="ja-JP" sz="3600" b="1" i="1" kern="100" dirty="0">
              <a:solidFill>
                <a:srgbClr val="FFFFFF"/>
              </a:solidFill>
              <a:effectLst/>
              <a:ea typeface="HGP創英角ｺﾞｼｯｸUB"/>
              <a:cs typeface="Times New Roman"/>
            </a:endParaRPr>
          </a:p>
          <a:p>
            <a:pPr algn="ctr">
              <a:spcAft>
                <a:spcPts val="0"/>
              </a:spcAft>
            </a:pPr>
            <a:r>
              <a:rPr lang="ja-JP" sz="3600" b="1" i="1" kern="100" dirty="0">
                <a:solidFill>
                  <a:srgbClr val="FFFFFF"/>
                </a:solidFill>
                <a:effectLst/>
                <a:ea typeface="HGP創英角ｺﾞｼｯｸUB"/>
                <a:cs typeface="Times New Roman"/>
              </a:rPr>
              <a:t>「まち」に届ける海づくり</a:t>
            </a:r>
            <a:endParaRPr lang="ja-JP" sz="3600" kern="100" dirty="0">
              <a:effectLst/>
              <a:ea typeface="ＭＳ 明朝"/>
              <a:cs typeface="Times New Roman"/>
            </a:endParaRPr>
          </a:p>
        </p:txBody>
      </p:sp>
      <p:sp>
        <p:nvSpPr>
          <p:cNvPr id="25" name="テキスト ボックス 24"/>
          <p:cNvSpPr txBox="1"/>
          <p:nvPr/>
        </p:nvSpPr>
        <p:spPr>
          <a:xfrm>
            <a:off x="1208584" y="3492729"/>
            <a:ext cx="7699544" cy="830997"/>
          </a:xfrm>
          <a:prstGeom prst="rect">
            <a:avLst/>
          </a:prstGeom>
          <a:noFill/>
        </p:spPr>
        <p:txBody>
          <a:bodyPr wrap="none" rtlCol="0">
            <a:spAutoFit/>
          </a:bodyPr>
          <a:lstStyle/>
          <a:p>
            <a:r>
              <a:rPr lang="ja-JP" altLang="en-US" sz="2400" dirty="0">
                <a:latin typeface="+mn-ea"/>
              </a:rPr>
              <a:t>「はま」（漁業地区）の生活が豊かになり活性化するとともに、</a:t>
            </a:r>
            <a:endParaRPr lang="en-US" altLang="ja-JP" sz="2400" dirty="0">
              <a:latin typeface="+mn-ea"/>
            </a:endParaRPr>
          </a:p>
          <a:p>
            <a:r>
              <a:rPr lang="ja-JP" altLang="en-US" sz="2400" dirty="0">
                <a:latin typeface="+mn-ea"/>
              </a:rPr>
              <a:t>「まち」においても豊かな生活の実現をめざすもの</a:t>
            </a:r>
            <a:endParaRPr kumimoji="1" lang="ja-JP" altLang="en-US" sz="2400" dirty="0">
              <a:latin typeface="+mn-ea"/>
            </a:endParaRPr>
          </a:p>
        </p:txBody>
      </p:sp>
      <p:sp>
        <p:nvSpPr>
          <p:cNvPr id="12"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３</a:t>
            </a:r>
            <a:endParaRPr lang="zh-TW" altLang="en-US" sz="2000" dirty="0"/>
          </a:p>
        </p:txBody>
      </p:sp>
      <p:grpSp>
        <p:nvGrpSpPr>
          <p:cNvPr id="6" name="グループ化 3"/>
          <p:cNvGrpSpPr>
            <a:grpSpLocks/>
          </p:cNvGrpSpPr>
          <p:nvPr/>
        </p:nvGrpSpPr>
        <p:grpSpPr bwMode="auto">
          <a:xfrm>
            <a:off x="762956" y="5431299"/>
            <a:ext cx="8330538" cy="1293971"/>
            <a:chOff x="263083" y="5156667"/>
            <a:chExt cx="4563223" cy="938874"/>
          </a:xfrm>
        </p:grpSpPr>
        <p:sp>
          <p:nvSpPr>
            <p:cNvPr id="9" name="右矢印 8" descr="右矢印の図です。" title="右矢印の図"/>
            <p:cNvSpPr/>
            <p:nvPr/>
          </p:nvSpPr>
          <p:spPr>
            <a:xfrm>
              <a:off x="2578037" y="5398097"/>
              <a:ext cx="219111" cy="40344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ts val="0"/>
                </a:spcBef>
                <a:spcAft>
                  <a:spcPts val="0"/>
                </a:spcAft>
                <a:defRPr/>
              </a:pPr>
              <a:endParaRPr lang="ja-JP" altLang="en-US">
                <a:latin typeface="Meiryo UI" panose="020B0604030504040204" pitchFamily="50" charset="-128"/>
                <a:ea typeface="Meiryo UI" panose="020B0604030504040204" pitchFamily="50" charset="-128"/>
              </a:endParaRPr>
            </a:p>
          </p:txBody>
        </p:sp>
        <p:sp>
          <p:nvSpPr>
            <p:cNvPr id="10" name="テキスト ボックス 2" descr="１海の環境を豊かにする&#10;２水産資源を豊かにする&#10;３漁業者の生活を豊かにする" title="はまが潤うの取組方向"/>
            <p:cNvSpPr txBox="1">
              <a:spLocks noChangeArrowheads="1"/>
            </p:cNvSpPr>
            <p:nvPr/>
          </p:nvSpPr>
          <p:spPr bwMode="auto">
            <a:xfrm>
              <a:off x="263083" y="5156667"/>
              <a:ext cx="2256207" cy="938874"/>
            </a:xfrm>
            <a:prstGeom prst="roundRect">
              <a:avLst/>
            </a:prstGeom>
            <a:solidFill>
              <a:schemeClr val="tx2">
                <a:lumMod val="20000"/>
                <a:lumOff val="80000"/>
              </a:schemeClr>
            </a:solidFill>
            <a:ln w="9525">
              <a:solidFill>
                <a:srgbClr val="000000"/>
              </a:solidFill>
              <a:miter lim="800000"/>
              <a:headEnd/>
              <a:tailEnd/>
            </a:ln>
          </p:spPr>
          <p:txBody>
            <a:bodyPr lIns="54000" rIns="54000">
              <a:spAutoFit/>
            </a:bodyPr>
            <a:lstStyle/>
            <a:p>
              <a:pPr algn="just" eaLnBrk="1" hangingPunct="1">
                <a:spcBef>
                  <a:spcPts val="600"/>
                </a:spcBef>
                <a:spcAft>
                  <a:spcPts val="0"/>
                </a:spcAft>
                <a:defRPr/>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①海や川の環境を豊かにする</a:t>
              </a:r>
            </a:p>
            <a:p>
              <a:pPr algn="just" eaLnBrk="1" hangingPunct="1">
                <a:spcBef>
                  <a:spcPts val="600"/>
                </a:spcBef>
                <a:spcAft>
                  <a:spcPts val="0"/>
                </a:spcAft>
                <a:defRPr/>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②水産資源を豊かにする</a:t>
              </a:r>
            </a:p>
            <a:p>
              <a:pPr algn="just" eaLnBrk="1" hangingPunct="1">
                <a:spcBef>
                  <a:spcPts val="600"/>
                </a:spcBef>
                <a:spcAft>
                  <a:spcPts val="0"/>
                </a:spcAft>
                <a:defRPr/>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③漁業者の生活を豊かにする</a:t>
              </a:r>
            </a:p>
          </p:txBody>
        </p:sp>
        <p:sp>
          <p:nvSpPr>
            <p:cNvPr id="11" name="テキスト ボックス 2" descr="４新鮮な魚を届ける&#10;５海や川の魅力を届ける&#10;６安全・安心を届ける" title="まちに届けるの取組方向"/>
            <p:cNvSpPr txBox="1">
              <a:spLocks noChangeArrowheads="1"/>
            </p:cNvSpPr>
            <p:nvPr/>
          </p:nvSpPr>
          <p:spPr bwMode="auto">
            <a:xfrm>
              <a:off x="2838430" y="5156667"/>
              <a:ext cx="1987876" cy="938874"/>
            </a:xfrm>
            <a:prstGeom prst="roundRect">
              <a:avLst/>
            </a:prstGeom>
            <a:solidFill>
              <a:srgbClr val="FFC000"/>
            </a:solidFill>
            <a:ln w="9525">
              <a:solidFill>
                <a:srgbClr val="000000"/>
              </a:solidFill>
              <a:miter lim="800000"/>
              <a:headEnd/>
              <a:tailEnd/>
            </a:ln>
          </p:spPr>
          <p:txBody>
            <a:bodyPr lIns="54000" rIns="54000">
              <a:spAutoFit/>
            </a:bodyPr>
            <a:lstStyle/>
            <a:p>
              <a:pPr algn="just" eaLnBrk="1" hangingPunct="1">
                <a:spcBef>
                  <a:spcPts val="600"/>
                </a:spcBef>
                <a:spcAft>
                  <a:spcPts val="0"/>
                </a:spcAft>
                <a:defRPr/>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④新鮮な魚介類を届ける</a:t>
              </a:r>
            </a:p>
            <a:p>
              <a:pPr algn="just" eaLnBrk="1" hangingPunct="1">
                <a:spcBef>
                  <a:spcPts val="600"/>
                </a:spcBef>
                <a:spcAft>
                  <a:spcPts val="0"/>
                </a:spcAft>
                <a:defRPr/>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⑤海や川の魅力を届ける</a:t>
              </a:r>
            </a:p>
            <a:p>
              <a:pPr algn="just" eaLnBrk="1" hangingPunct="1">
                <a:spcBef>
                  <a:spcPts val="600"/>
                </a:spcBef>
                <a:spcAft>
                  <a:spcPts val="0"/>
                </a:spcAft>
                <a:defRPr/>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⑥安全・安心を届ける</a:t>
              </a:r>
            </a:p>
          </p:txBody>
        </p:sp>
      </p:grpSp>
      <p:sp>
        <p:nvSpPr>
          <p:cNvPr id="3" name="正方形/長方形 2"/>
          <p:cNvSpPr/>
          <p:nvPr/>
        </p:nvSpPr>
        <p:spPr>
          <a:xfrm>
            <a:off x="560512" y="4595061"/>
            <a:ext cx="4604146" cy="369332"/>
          </a:xfrm>
          <a:prstGeom prst="rect">
            <a:avLst/>
          </a:prstGeom>
        </p:spPr>
        <p:txBody>
          <a:bodyPr wrap="none">
            <a:spAutoFit/>
          </a:bodyPr>
          <a:lstStyle/>
          <a:p>
            <a:r>
              <a:rPr lang="ja-JP" altLang="en-US" b="1" dirty="0"/>
              <a:t>■基本目標を実現するための</a:t>
            </a:r>
            <a:r>
              <a:rPr lang="en-US" altLang="ja-JP" b="1" dirty="0"/>
              <a:t>6</a:t>
            </a:r>
            <a:r>
              <a:rPr lang="ja-JP" altLang="en-US" b="1" dirty="0" err="1"/>
              <a:t>つの</a:t>
            </a:r>
            <a:r>
              <a:rPr lang="ja-JP" altLang="en-US" b="1" dirty="0"/>
              <a:t>取組方向</a:t>
            </a:r>
            <a:endParaRPr lang="ja-JP" altLang="en-US" dirty="0"/>
          </a:p>
        </p:txBody>
      </p:sp>
      <p:sp>
        <p:nvSpPr>
          <p:cNvPr id="13" name="タイトル 1"/>
          <p:cNvSpPr txBox="1">
            <a:spLocks/>
          </p:cNvSpPr>
          <p:nvPr/>
        </p:nvSpPr>
        <p:spPr>
          <a:xfrm>
            <a:off x="1741945" y="4985557"/>
            <a:ext cx="2304256" cy="436375"/>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dirty="0">
                <a:solidFill>
                  <a:schemeClr val="tx2"/>
                </a:solidFill>
              </a:rPr>
              <a:t>「はま」が潤う！</a:t>
            </a:r>
          </a:p>
        </p:txBody>
      </p:sp>
      <p:sp>
        <p:nvSpPr>
          <p:cNvPr id="14" name="タイトル 1"/>
          <p:cNvSpPr txBox="1">
            <a:spLocks/>
          </p:cNvSpPr>
          <p:nvPr/>
        </p:nvSpPr>
        <p:spPr>
          <a:xfrm>
            <a:off x="6121058" y="4964393"/>
            <a:ext cx="2736304" cy="443337"/>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dirty="0">
                <a:solidFill>
                  <a:srgbClr val="FF6600"/>
                </a:solidFill>
              </a:rPr>
              <a:t>「まち」に届ける！</a:t>
            </a:r>
          </a:p>
        </p:txBody>
      </p:sp>
    </p:spTree>
    <p:custDataLst>
      <p:tags r:id="rId1"/>
    </p:custDataLst>
    <p:extLst>
      <p:ext uri="{BB962C8B-B14F-4D97-AF65-F5344CB8AC3E}">
        <p14:creationId xmlns:p14="http://schemas.microsoft.com/office/powerpoint/2010/main" val="1725953757"/>
      </p:ext>
    </p:extLst>
  </p:cSld>
  <p:clrMapOvr>
    <a:masterClrMapping/>
  </p:clrMapOvr>
  <mc:AlternateContent xmlns:mc="http://schemas.openxmlformats.org/markup-compatibility/2006" xmlns:p14="http://schemas.microsoft.com/office/powerpoint/2010/main">
    <mc:Choice Requires="p14">
      <p:transition spd="slow" p14:dur="2000" advTm="21262"/>
    </mc:Choice>
    <mc:Fallback xmlns="">
      <p:transition spd="slow" advTm="212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2640" y="537724"/>
            <a:ext cx="7579020" cy="790446"/>
          </a:xfrm>
        </p:spPr>
        <p:txBody>
          <a:bodyPr>
            <a:noAutofit/>
          </a:bodyPr>
          <a:lstStyle/>
          <a:p>
            <a:r>
              <a:rPr lang="ja-JP" altLang="en-US" sz="3600" b="1" dirty="0"/>
              <a:t>６つの取組方向及び主な施策</a:t>
            </a:r>
          </a:p>
        </p:txBody>
      </p:sp>
      <p:grpSp>
        <p:nvGrpSpPr>
          <p:cNvPr id="3" name="グループ化 2"/>
          <p:cNvGrpSpPr/>
          <p:nvPr/>
        </p:nvGrpSpPr>
        <p:grpSpPr>
          <a:xfrm>
            <a:off x="122643" y="1638003"/>
            <a:ext cx="10229437" cy="2592721"/>
            <a:chOff x="717210" y="1871754"/>
            <a:chExt cx="9380936" cy="2353633"/>
          </a:xfrm>
        </p:grpSpPr>
        <p:sp>
          <p:nvSpPr>
            <p:cNvPr id="9" name="テキスト ボックス 2" descr="１海の環境を豊かにする&#10;２水産資源を豊かにする&#10;３漁業者の生活を豊かにする" title="はまが潤うの取組方向"/>
            <p:cNvSpPr txBox="1">
              <a:spLocks noChangeArrowheads="1"/>
            </p:cNvSpPr>
            <p:nvPr/>
          </p:nvSpPr>
          <p:spPr bwMode="auto">
            <a:xfrm>
              <a:off x="1252167" y="2205771"/>
              <a:ext cx="3828701" cy="1896373"/>
            </a:xfrm>
            <a:prstGeom prst="roundRect">
              <a:avLst>
                <a:gd name="adj" fmla="val 13290"/>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marL="261938" indent="-261938" algn="just">
                <a:lnSpc>
                  <a:spcPts val="4400"/>
                </a:lnSpc>
                <a:spcAft>
                  <a:spcPts val="60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①海や川の環境を豊かにする</a:t>
              </a:r>
            </a:p>
            <a:p>
              <a:pPr marL="261938" indent="-261938" algn="just">
                <a:lnSpc>
                  <a:spcPts val="4400"/>
                </a:lnSpc>
                <a:spcAft>
                  <a:spcPts val="60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②水産資源を豊かにする</a:t>
              </a:r>
            </a:p>
            <a:p>
              <a:pPr marL="261938" indent="-261938" algn="just">
                <a:lnSpc>
                  <a:spcPts val="4400"/>
                </a:lnSpc>
                <a:spcAft>
                  <a:spcPts val="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③漁業者の生活を豊かにする</a:t>
              </a:r>
            </a:p>
          </p:txBody>
        </p:sp>
        <p:sp>
          <p:nvSpPr>
            <p:cNvPr id="15" name="テキスト ボックス 2" descr="はまが潤う！の見出しです" title="はまが潤う！"/>
            <p:cNvSpPr txBox="1">
              <a:spLocks noChangeArrowheads="1"/>
            </p:cNvSpPr>
            <p:nvPr/>
          </p:nvSpPr>
          <p:spPr bwMode="auto">
            <a:xfrm>
              <a:off x="717210" y="2167330"/>
              <a:ext cx="508045" cy="2058057"/>
            </a:xfrm>
            <a:prstGeom prst="rect">
              <a:avLst/>
            </a:prstGeom>
            <a:noFill/>
            <a:ln w="9525">
              <a:noFill/>
              <a:miter lim="800000"/>
              <a:headEnd/>
              <a:tailEnd/>
            </a:ln>
          </p:spPr>
          <p:txBody>
            <a:bodyPr rot="0" vert="eaVert" wrap="square" lIns="91440" tIns="45720" rIns="91440" bIns="45720" anchor="t" anchorCtr="0">
              <a:spAutoFit/>
            </a:bodyPr>
            <a:lstStyle/>
            <a:p>
              <a:pPr algn="ctr">
                <a:spcAft>
                  <a:spcPts val="0"/>
                </a:spcAft>
              </a:pPr>
              <a:r>
                <a:rPr lang="ja-JP" sz="2400" kern="100" dirty="0">
                  <a:solidFill>
                    <a:srgbClr val="17365D"/>
                  </a:solidFill>
                  <a:effectLst/>
                  <a:latin typeface="Century"/>
                  <a:ea typeface="HGP創英角ｺﾞｼｯｸUB"/>
                  <a:cs typeface="Times New Roman"/>
                </a:rPr>
                <a:t>「はま」が潤う！</a:t>
              </a:r>
              <a:endParaRPr lang="ja-JP" sz="2400" kern="100" dirty="0">
                <a:effectLst/>
                <a:latin typeface="Century"/>
                <a:ea typeface="ＭＳ 明朝"/>
                <a:cs typeface="Times New Roman"/>
              </a:endParaRPr>
            </a:p>
          </p:txBody>
        </p:sp>
        <p:sp>
          <p:nvSpPr>
            <p:cNvPr id="7" name="テキスト ボックス 2" descr="はまが潤う！の見出しです" title="はまが潤う！"/>
            <p:cNvSpPr txBox="1">
              <a:spLocks noChangeArrowheads="1"/>
            </p:cNvSpPr>
            <p:nvPr/>
          </p:nvSpPr>
          <p:spPr bwMode="auto">
            <a:xfrm>
              <a:off x="5807255" y="2435700"/>
              <a:ext cx="3960000" cy="369332"/>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漁場整備、栄養塩管理 等</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2" descr="はまが潤う！の見出しです" title="はまが潤う！"/>
            <p:cNvSpPr txBox="1">
              <a:spLocks noChangeArrowheads="1"/>
            </p:cNvSpPr>
            <p:nvPr/>
          </p:nvSpPr>
          <p:spPr bwMode="auto">
            <a:xfrm>
              <a:off x="5807255" y="3011692"/>
              <a:ext cx="4290891" cy="369332"/>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zh-TW" altLang="en-US" sz="2000" kern="100" dirty="0">
                  <a:latin typeface="Meiryo UI" panose="020B0604030504040204" pitchFamily="50" charset="-128"/>
                  <a:ea typeface="Meiryo UI" panose="020B0604030504040204" pitchFamily="50" charset="-128"/>
                  <a:cs typeface="Meiryo UI" panose="020B0604030504040204" pitchFamily="50" charset="-128"/>
                </a:rPr>
                <a:t>栽培漁業、資源管理</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2000" kern="100" dirty="0">
                  <a:latin typeface="Meiryo UI" panose="020B0604030504040204" pitchFamily="50" charset="-128"/>
                  <a:ea typeface="Meiryo UI" panose="020B0604030504040204" pitchFamily="50" charset="-128"/>
                  <a:cs typeface="Meiryo UI" panose="020B0604030504040204" pitchFamily="50" charset="-128"/>
                </a:rPr>
                <a:t>等</a:t>
              </a:r>
            </a:p>
          </p:txBody>
        </p:sp>
        <p:sp>
          <p:nvSpPr>
            <p:cNvPr id="12" name="テキスト ボックス 2" descr="はまが潤う！の見出しです" title="はまが潤う！"/>
            <p:cNvSpPr txBox="1">
              <a:spLocks noChangeArrowheads="1"/>
            </p:cNvSpPr>
            <p:nvPr/>
          </p:nvSpPr>
          <p:spPr bwMode="auto">
            <a:xfrm>
              <a:off x="5807255" y="3582779"/>
              <a:ext cx="3960000" cy="642608"/>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ブランド化、浜の活力再生プラン、</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６次産業化、担い手育成 等</a:t>
              </a:r>
              <a:endParaRPr lang="zh-TW" altLang="en-US"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2" descr="はまが潤う！の見出しです" title="はまが潤う！"/>
            <p:cNvSpPr txBox="1">
              <a:spLocks noChangeArrowheads="1"/>
            </p:cNvSpPr>
            <p:nvPr/>
          </p:nvSpPr>
          <p:spPr bwMode="auto">
            <a:xfrm>
              <a:off x="5281040" y="1871754"/>
              <a:ext cx="3960000" cy="419093"/>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altLang="en-US" sz="2400" kern="100" dirty="0">
                  <a:effectLst/>
                  <a:latin typeface="Meiryo UI" panose="020B0604030504040204" pitchFamily="50" charset="-128"/>
                  <a:ea typeface="Meiryo UI" panose="020B0604030504040204" pitchFamily="50" charset="-128"/>
                  <a:cs typeface="Meiryo UI" panose="020B0604030504040204" pitchFamily="50" charset="-128"/>
                </a:rPr>
                <a:t>（主な施策・全</a:t>
              </a:r>
              <a:r>
                <a:rPr lang="en-US" altLang="ja-JP" sz="2400" kern="100" dirty="0">
                  <a:effectLst/>
                  <a:latin typeface="Meiryo UI" panose="020B0604030504040204" pitchFamily="50" charset="-128"/>
                  <a:ea typeface="Meiryo UI" panose="020B0604030504040204" pitchFamily="50" charset="-128"/>
                  <a:cs typeface="Meiryo UI" panose="020B0604030504040204" pitchFamily="50" charset="-128"/>
                </a:rPr>
                <a:t>32</a:t>
              </a:r>
              <a:r>
                <a:rPr lang="ja-JP" altLang="en-US" sz="2400" kern="100" dirty="0">
                  <a:effectLst/>
                  <a:latin typeface="Meiryo UI" panose="020B0604030504040204" pitchFamily="50" charset="-128"/>
                  <a:ea typeface="Meiryo UI" panose="020B0604030504040204" pitchFamily="50" charset="-128"/>
                  <a:cs typeface="Meiryo UI" panose="020B0604030504040204" pitchFamily="50" charset="-128"/>
                </a:rPr>
                <a:t>施策）</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4808983" y="2665919"/>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808983" y="3789712"/>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808983" y="3205504"/>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7"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４</a:t>
            </a:r>
            <a:endParaRPr lang="zh-TW" altLang="en-US" sz="2000" dirty="0"/>
          </a:p>
        </p:txBody>
      </p:sp>
      <p:grpSp>
        <p:nvGrpSpPr>
          <p:cNvPr id="6" name="グループ化 5"/>
          <p:cNvGrpSpPr/>
          <p:nvPr/>
        </p:nvGrpSpPr>
        <p:grpSpPr>
          <a:xfrm>
            <a:off x="147616" y="3895715"/>
            <a:ext cx="11282429" cy="3125507"/>
            <a:chOff x="147616" y="3895715"/>
            <a:chExt cx="11282429" cy="3125507"/>
          </a:xfrm>
        </p:grpSpPr>
        <p:grpSp>
          <p:nvGrpSpPr>
            <p:cNvPr id="5" name="グループ化 4"/>
            <p:cNvGrpSpPr/>
            <p:nvPr/>
          </p:nvGrpSpPr>
          <p:grpSpPr>
            <a:xfrm>
              <a:off x="147616" y="3895715"/>
              <a:ext cx="11282429" cy="3125507"/>
              <a:chOff x="583267" y="3565182"/>
              <a:chExt cx="11282429" cy="3125507"/>
            </a:xfrm>
          </p:grpSpPr>
          <p:sp>
            <p:nvSpPr>
              <p:cNvPr id="18" name="テキスト ボックス 2" descr="４新鮮な魚を届ける&#10;５海や川の魅力を届ける&#10;６安全・安心を届ける" title="まちに届けるの取組方向"/>
              <p:cNvSpPr txBox="1">
                <a:spLocks noChangeArrowheads="1"/>
              </p:cNvSpPr>
              <p:nvPr/>
            </p:nvSpPr>
            <p:spPr bwMode="auto">
              <a:xfrm>
                <a:off x="1104371" y="3990140"/>
                <a:ext cx="4175005" cy="2295733"/>
              </a:xfrm>
              <a:prstGeom prst="roundRect">
                <a:avLst>
                  <a:gd name="adj" fmla="val 9912"/>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marL="261938" indent="-261938" algn="just">
                  <a:lnSpc>
                    <a:spcPts val="5000"/>
                  </a:lnSpc>
                  <a:spcAft>
                    <a:spcPts val="600"/>
                  </a:spcAft>
                </a:pPr>
                <a:r>
                  <a:rPr lang="ja-JP" sz="2800" kern="100" dirty="0">
                    <a:effectLst/>
                    <a:latin typeface="Meiryo UI" panose="020B0604030504040204" pitchFamily="50" charset="-128"/>
                    <a:ea typeface="Meiryo UI" panose="020B0604030504040204" pitchFamily="50" charset="-128"/>
                    <a:cs typeface="Meiryo UI" panose="020B0604030504040204" pitchFamily="50" charset="-128"/>
                  </a:rPr>
                  <a:t>④新鮮な魚介類を届ける</a:t>
                </a:r>
              </a:p>
              <a:p>
                <a:pPr marL="261938" indent="-261938" algn="just">
                  <a:lnSpc>
                    <a:spcPts val="5000"/>
                  </a:lnSpc>
                  <a:spcAft>
                    <a:spcPts val="600"/>
                  </a:spcAft>
                </a:pPr>
                <a:r>
                  <a:rPr lang="ja-JP" sz="2800" kern="100" dirty="0">
                    <a:effectLst/>
                    <a:latin typeface="Meiryo UI" panose="020B0604030504040204" pitchFamily="50" charset="-128"/>
                    <a:ea typeface="Meiryo UI" panose="020B0604030504040204" pitchFamily="50" charset="-128"/>
                    <a:cs typeface="Meiryo UI" panose="020B0604030504040204" pitchFamily="50" charset="-128"/>
                  </a:rPr>
                  <a:t>⑤海や川の魅力を届ける</a:t>
                </a:r>
              </a:p>
              <a:p>
                <a:pPr marL="261938" indent="-261938" algn="just">
                  <a:lnSpc>
                    <a:spcPts val="5000"/>
                  </a:lnSpc>
                  <a:spcAft>
                    <a:spcPts val="0"/>
                  </a:spcAft>
                </a:pPr>
                <a:r>
                  <a:rPr lang="ja-JP" sz="2800" kern="100" dirty="0">
                    <a:effectLst/>
                    <a:latin typeface="Meiryo UI" panose="020B0604030504040204" pitchFamily="50" charset="-128"/>
                    <a:ea typeface="Meiryo UI" panose="020B0604030504040204" pitchFamily="50" charset="-128"/>
                    <a:cs typeface="Meiryo UI" panose="020B0604030504040204" pitchFamily="50" charset="-128"/>
                  </a:rPr>
                  <a:t>⑥安全・安心を届ける</a:t>
                </a:r>
              </a:p>
            </p:txBody>
          </p:sp>
          <p:sp>
            <p:nvSpPr>
              <p:cNvPr id="19" name="テキスト ボックス 2" descr="まちに届けるの見出しです。" title="まちに届ける！"/>
              <p:cNvSpPr txBox="1">
                <a:spLocks noChangeArrowheads="1"/>
              </p:cNvSpPr>
              <p:nvPr/>
            </p:nvSpPr>
            <p:spPr bwMode="auto">
              <a:xfrm>
                <a:off x="583267" y="3565182"/>
                <a:ext cx="553998" cy="3125507"/>
              </a:xfrm>
              <a:prstGeom prst="rect">
                <a:avLst/>
              </a:prstGeom>
              <a:noFill/>
              <a:ln w="9525">
                <a:noFill/>
                <a:miter lim="800000"/>
                <a:headEnd/>
                <a:tailEnd/>
              </a:ln>
            </p:spPr>
            <p:txBody>
              <a:bodyPr rot="0" vert="eaVert" wrap="square" lIns="91440" tIns="45720" rIns="91440" bIns="45720" anchor="t" anchorCtr="0">
                <a:spAutoFit/>
              </a:bodyPr>
              <a:lstStyle/>
              <a:p>
                <a:pPr algn="ctr">
                  <a:spcAft>
                    <a:spcPts val="0"/>
                  </a:spcAft>
                </a:pPr>
                <a:r>
                  <a:rPr lang="ja-JP" sz="2400" kern="100" dirty="0">
                    <a:solidFill>
                      <a:srgbClr val="E36C0A"/>
                    </a:solidFill>
                    <a:effectLst/>
                    <a:latin typeface="Century"/>
                    <a:ea typeface="HGP創英角ｺﾞｼｯｸUB"/>
                    <a:cs typeface="Times New Roman"/>
                  </a:rPr>
                  <a:t>「まち」に届ける！</a:t>
                </a:r>
                <a:endParaRPr lang="ja-JP" sz="2400" kern="100" dirty="0">
                  <a:effectLst/>
                  <a:latin typeface="Century"/>
                  <a:ea typeface="ＭＳ 明朝"/>
                  <a:cs typeface="Times New Roman"/>
                </a:endParaRPr>
              </a:p>
            </p:txBody>
          </p:sp>
          <p:cxnSp>
            <p:nvCxnSpPr>
              <p:cNvPr id="21" name="直線コネクタ 20"/>
              <p:cNvCxnSpPr/>
              <p:nvPr/>
            </p:nvCxnSpPr>
            <p:spPr>
              <a:xfrm>
                <a:off x="5102873" y="5145637"/>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102873" y="4473676"/>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テキスト ボックス 2" descr="はまが潤う！の見出しです" title="はまが潤う！"/>
              <p:cNvSpPr txBox="1">
                <a:spLocks noChangeArrowheads="1"/>
              </p:cNvSpPr>
              <p:nvPr/>
            </p:nvSpPr>
            <p:spPr bwMode="auto">
              <a:xfrm>
                <a:off x="6088825" y="4241660"/>
                <a:ext cx="5336070" cy="400110"/>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イメージアップ、</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2000" kern="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新たな販路開拓 等</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 descr="はまが潤う！の見出しです" title="はまが潤う！"/>
              <p:cNvSpPr txBox="1">
                <a:spLocks noChangeArrowheads="1"/>
              </p:cNvSpPr>
              <p:nvPr/>
            </p:nvSpPr>
            <p:spPr bwMode="auto">
              <a:xfrm>
                <a:off x="6088825" y="4773992"/>
                <a:ext cx="5776871" cy="707886"/>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イベント開催、希少生物保護、</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観光漁業</a:t>
                </a:r>
                <a:r>
                  <a:rPr lang="zh-TW" altLang="en-US" sz="2000" kern="100" dirty="0">
                    <a:latin typeface="Meiryo UI" panose="020B0604030504040204" pitchFamily="50" charset="-128"/>
                    <a:ea typeface="Meiryo UI" panose="020B0604030504040204" pitchFamily="50" charset="-128"/>
                    <a:cs typeface="Meiryo UI" panose="020B0604030504040204" pitchFamily="50" charset="-128"/>
                  </a:rPr>
                  <a:t> 等</a:t>
                </a:r>
              </a:p>
            </p:txBody>
          </p:sp>
          <p:sp>
            <p:nvSpPr>
              <p:cNvPr id="25" name="テキスト ボックス 2" descr="はまが潤う！の見出しです" title="はまが潤う！"/>
              <p:cNvSpPr txBox="1">
                <a:spLocks noChangeArrowheads="1"/>
              </p:cNvSpPr>
              <p:nvPr/>
            </p:nvSpPr>
            <p:spPr bwMode="auto">
              <a:xfrm>
                <a:off x="6088825" y="5631138"/>
                <a:ext cx="3960000" cy="400110"/>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地震津波対策、貝毒対策 等</a:t>
                </a:r>
                <a:endParaRPr lang="zh-TW" altLang="en-US" sz="2000" kern="100"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34" name="直線コネクタ 33"/>
            <p:cNvCxnSpPr/>
            <p:nvPr/>
          </p:nvCxnSpPr>
          <p:spPr>
            <a:xfrm>
              <a:off x="4667222" y="6192715"/>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08119729"/>
      </p:ext>
    </p:extLst>
  </p:cSld>
  <p:clrMapOvr>
    <a:masterClrMapping/>
  </p:clrMapOvr>
  <mc:AlternateContent xmlns:mc="http://schemas.openxmlformats.org/markup-compatibility/2006" xmlns:p14="http://schemas.microsoft.com/office/powerpoint/2010/main">
    <mc:Choice Requires="p14">
      <p:transition spd="slow" p14:dur="2000" advTm="46206"/>
    </mc:Choice>
    <mc:Fallback xmlns="">
      <p:transition spd="slow" advTm="46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8000" y="396000"/>
            <a:ext cx="8136904" cy="870992"/>
          </a:xfrm>
        </p:spPr>
        <p:txBody>
          <a:bodyPr>
            <a:noAutofit/>
          </a:bodyPr>
          <a:lstStyle/>
          <a:p>
            <a:r>
              <a:rPr kumimoji="1" lang="ja-JP" altLang="en-US" sz="4400" b="1" dirty="0"/>
              <a:t>①海や川の環境を豊かにする</a:t>
            </a:r>
          </a:p>
        </p:txBody>
      </p:sp>
      <p:sp>
        <p:nvSpPr>
          <p:cNvPr id="3" name="テキスト ボックス 2"/>
          <p:cNvSpPr txBox="1"/>
          <p:nvPr/>
        </p:nvSpPr>
        <p:spPr>
          <a:xfrm>
            <a:off x="828000" y="580468"/>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43"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５</a:t>
            </a:r>
            <a:endParaRPr lang="zh-TW" altLang="en-US" sz="2000" dirty="0"/>
          </a:p>
        </p:txBody>
      </p:sp>
      <p:sp>
        <p:nvSpPr>
          <p:cNvPr id="41" name="テキスト ボックス 40"/>
          <p:cNvSpPr txBox="1"/>
          <p:nvPr/>
        </p:nvSpPr>
        <p:spPr>
          <a:xfrm>
            <a:off x="89769" y="2725124"/>
            <a:ext cx="7056784" cy="1107996"/>
          </a:xfrm>
          <a:prstGeom prst="rect">
            <a:avLst/>
          </a:prstGeom>
          <a:noFill/>
        </p:spPr>
        <p:txBody>
          <a:bodyPr wrap="square" rtlCol="0">
            <a:spAutoFit/>
          </a:bodyPr>
          <a:lstStyle/>
          <a:p>
            <a:r>
              <a:rPr lang="ja-JP" altLang="en-US" b="1" dirty="0"/>
              <a:t>■概要</a:t>
            </a:r>
            <a:endParaRPr lang="en-US" altLang="ja-JP" b="1" dirty="0"/>
          </a:p>
          <a:p>
            <a:r>
              <a:rPr lang="ja-JP" altLang="en-US" sz="1600" dirty="0">
                <a:latin typeface="+mn-ea"/>
              </a:rPr>
              <a:t>　泉佐野市以南の大阪府南部海域において、海底に着底基質（ブロック）を設置し、　</a:t>
            </a:r>
            <a:endParaRPr lang="en-US" altLang="ja-JP" sz="1600" dirty="0">
              <a:latin typeface="+mn-ea"/>
            </a:endParaRPr>
          </a:p>
          <a:p>
            <a:r>
              <a:rPr lang="ja-JP" altLang="en-US" sz="1600" dirty="0">
                <a:latin typeface="+mn-ea"/>
              </a:rPr>
              <a:t>　ハード・ソフトが一体となった取組みにより藻場の創造・保全、魚介類の生育環境の</a:t>
            </a:r>
            <a:endParaRPr lang="en-US" altLang="ja-JP" sz="1600" dirty="0">
              <a:latin typeface="+mn-ea"/>
            </a:endParaRPr>
          </a:p>
          <a:p>
            <a:r>
              <a:rPr lang="ja-JP" altLang="en-US" sz="1600" dirty="0">
                <a:latin typeface="+mn-ea"/>
              </a:rPr>
              <a:t>　向上を図る。</a:t>
            </a:r>
            <a:endParaRPr lang="en-US" altLang="ja-JP" sz="1600" dirty="0">
              <a:latin typeface="+mn-ea"/>
            </a:endParaRPr>
          </a:p>
        </p:txBody>
      </p:sp>
      <p:sp>
        <p:nvSpPr>
          <p:cNvPr id="45" name="テキスト ボックス 44"/>
          <p:cNvSpPr txBox="1"/>
          <p:nvPr/>
        </p:nvSpPr>
        <p:spPr>
          <a:xfrm>
            <a:off x="89769" y="3800254"/>
            <a:ext cx="4308606" cy="861774"/>
          </a:xfrm>
          <a:prstGeom prst="rect">
            <a:avLst/>
          </a:prstGeom>
          <a:noFill/>
        </p:spPr>
        <p:txBody>
          <a:bodyPr wrap="square" rtlCol="0">
            <a:spAutoFit/>
          </a:bodyPr>
          <a:lstStyle/>
          <a:p>
            <a:r>
              <a:rPr lang="ja-JP" altLang="en-US" b="1" dirty="0"/>
              <a:t>■目標　</a:t>
            </a:r>
            <a:r>
              <a:rPr kumimoji="1" lang="ja-JP" altLang="en-US" sz="1600" dirty="0">
                <a:latin typeface="+mn-ea"/>
              </a:rPr>
              <a:t>計画期間：</a:t>
            </a:r>
            <a:r>
              <a:rPr kumimoji="1" lang="en-US" altLang="ja-JP" sz="1600" dirty="0">
                <a:latin typeface="+mn-ea"/>
              </a:rPr>
              <a:t>R4</a:t>
            </a:r>
            <a:r>
              <a:rPr kumimoji="1" lang="ja-JP" altLang="en-US" sz="1600" dirty="0">
                <a:latin typeface="+mn-ea"/>
              </a:rPr>
              <a:t>～</a:t>
            </a:r>
            <a:r>
              <a:rPr kumimoji="1" lang="en-US" altLang="ja-JP" sz="1600" dirty="0">
                <a:latin typeface="+mn-ea"/>
              </a:rPr>
              <a:t>13</a:t>
            </a:r>
            <a:r>
              <a:rPr kumimoji="1" lang="ja-JP" altLang="en-US" sz="1600" dirty="0">
                <a:latin typeface="+mn-ea"/>
              </a:rPr>
              <a:t>年度</a:t>
            </a:r>
            <a:endParaRPr kumimoji="1" lang="en-US" altLang="ja-JP" sz="1600" dirty="0">
              <a:latin typeface="+mn-ea"/>
            </a:endParaRPr>
          </a:p>
          <a:p>
            <a:r>
              <a:rPr kumimoji="1" lang="ja-JP" altLang="en-US" sz="1600" dirty="0">
                <a:latin typeface="+mn-ea"/>
              </a:rPr>
              <a:t>　・今後</a:t>
            </a:r>
            <a:r>
              <a:rPr kumimoji="1" lang="en-US" altLang="ja-JP" sz="1600" dirty="0">
                <a:latin typeface="+mn-ea"/>
              </a:rPr>
              <a:t>10</a:t>
            </a:r>
            <a:r>
              <a:rPr kumimoji="1" lang="ja-JP" altLang="en-US" sz="1600" dirty="0">
                <a:latin typeface="+mn-ea"/>
              </a:rPr>
              <a:t>年間で新たに</a:t>
            </a:r>
            <a:r>
              <a:rPr kumimoji="1" lang="en-US" altLang="ja-JP" sz="1600" dirty="0">
                <a:latin typeface="+mn-ea"/>
              </a:rPr>
              <a:t>22</a:t>
            </a:r>
            <a:r>
              <a:rPr kumimoji="1" lang="ja-JP" altLang="en-US" sz="1600" dirty="0">
                <a:latin typeface="+mn-ea"/>
              </a:rPr>
              <a:t>㏊の藻場を創造し、</a:t>
            </a:r>
            <a:endParaRPr kumimoji="1" lang="en-US" altLang="ja-JP" sz="1600" dirty="0">
              <a:latin typeface="+mn-ea"/>
            </a:endParaRPr>
          </a:p>
          <a:p>
            <a:r>
              <a:rPr lang="ja-JP" altLang="en-US" sz="1600" dirty="0">
                <a:latin typeface="+mn-ea"/>
              </a:rPr>
              <a:t>　 </a:t>
            </a:r>
            <a:r>
              <a:rPr kumimoji="1" lang="ja-JP" altLang="en-US" sz="1600" dirty="0">
                <a:latin typeface="+mn-ea"/>
              </a:rPr>
              <a:t>藻場面積を</a:t>
            </a:r>
            <a:r>
              <a:rPr kumimoji="1" lang="en-US" altLang="ja-JP" sz="1600" dirty="0">
                <a:latin typeface="+mn-ea"/>
              </a:rPr>
              <a:t>95</a:t>
            </a:r>
            <a:r>
              <a:rPr kumimoji="1" lang="ja-JP" altLang="en-US" sz="1600" dirty="0">
                <a:latin typeface="+mn-ea"/>
              </a:rPr>
              <a:t>㏊まで回復させる</a:t>
            </a:r>
            <a:endParaRPr kumimoji="1" lang="en-US" altLang="ja-JP" sz="1600" dirty="0">
              <a:latin typeface="+mn-ea"/>
            </a:endParaRPr>
          </a:p>
        </p:txBody>
      </p:sp>
      <p:pic>
        <p:nvPicPr>
          <p:cNvPr id="12" name="図 11"/>
          <p:cNvPicPr/>
          <p:nvPr/>
        </p:nvPicPr>
        <p:blipFill rotWithShape="1">
          <a:blip r:embed="rId3"/>
          <a:srcRect l="38120" t="13177" r="39515" b="30663"/>
          <a:stretch/>
        </p:blipFill>
        <p:spPr bwMode="auto">
          <a:xfrm>
            <a:off x="7204184" y="1594477"/>
            <a:ext cx="2069296" cy="2844903"/>
          </a:xfrm>
          <a:prstGeom prst="rect">
            <a:avLst/>
          </a:prstGeom>
          <a:ln>
            <a:solidFill>
              <a:schemeClr val="tx1"/>
            </a:solidFill>
          </a:ln>
          <a:extLst>
            <a:ext uri="{53640926-AAD7-44D8-BBD7-CCE9431645EC}">
              <a14:shadowObscured xmlns:a14="http://schemas.microsoft.com/office/drawing/2010/main"/>
            </a:ext>
          </a:extLst>
        </p:spPr>
      </p:pic>
      <p:sp>
        <p:nvSpPr>
          <p:cNvPr id="11" name="テキスト ボックス 10">
            <a:extLst>
              <a:ext uri="{FF2B5EF4-FFF2-40B4-BE49-F238E27FC236}">
                <a16:creationId xmlns:a16="http://schemas.microsoft.com/office/drawing/2014/main" id="{21A40F41-7E99-44B0-B189-E038F9BA704C}"/>
              </a:ext>
            </a:extLst>
          </p:cNvPr>
          <p:cNvSpPr txBox="1"/>
          <p:nvPr/>
        </p:nvSpPr>
        <p:spPr>
          <a:xfrm>
            <a:off x="89769" y="4662028"/>
            <a:ext cx="6645718" cy="2092881"/>
          </a:xfrm>
          <a:prstGeom prst="rect">
            <a:avLst/>
          </a:prstGeom>
          <a:noFill/>
        </p:spPr>
        <p:txBody>
          <a:bodyPr wrap="square" rtlCol="0">
            <a:spAutoFit/>
          </a:bodyPr>
          <a:lstStyle/>
          <a:p>
            <a:pPr algn="just"/>
            <a:r>
              <a:rPr lang="ja-JP" altLang="en-US" b="1" dirty="0">
                <a:latin typeface="Meiryo UI" panose="020B0604030504040204" pitchFamily="50" charset="-128"/>
                <a:ea typeface="Meiryo UI" panose="020B0604030504040204" pitchFamily="50" charset="-128"/>
                <a:cs typeface="Meiryo UI" panose="020B0604030504040204" pitchFamily="50" charset="-128"/>
              </a:rPr>
              <a:t>■取組内容</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〇ハード対策（</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11ha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・底質、潮流、藻場の生育範囲から、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の３地区に分け、</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海底に着底基質（ブロック）を設置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〇ソフト対策（</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11ha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・効率的に藻場を繁茂させるため、漁業協同組合による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維持管理や海藻のタネの供給等のソフト対策を一体的に実施</a:t>
            </a:r>
          </a:p>
        </p:txBody>
      </p:sp>
      <p:pic>
        <p:nvPicPr>
          <p:cNvPr id="13" name="図 39">
            <a:extLst>
              <a:ext uri="{FF2B5EF4-FFF2-40B4-BE49-F238E27FC236}">
                <a16:creationId xmlns:a16="http://schemas.microsoft.com/office/drawing/2014/main" id="{0B831BD1-2F4B-491D-B6AE-92F8191B3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351" y="5255644"/>
            <a:ext cx="1446213" cy="1065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テキスト ボックス 22">
            <a:extLst>
              <a:ext uri="{FF2B5EF4-FFF2-40B4-BE49-F238E27FC236}">
                <a16:creationId xmlns:a16="http://schemas.microsoft.com/office/drawing/2014/main" id="{0DD69CB9-CE7E-4B1B-8527-F990E3F7E224}"/>
              </a:ext>
            </a:extLst>
          </p:cNvPr>
          <p:cNvSpPr txBox="1"/>
          <p:nvPr/>
        </p:nvSpPr>
        <p:spPr bwMode="auto">
          <a:xfrm>
            <a:off x="7012659" y="6320856"/>
            <a:ext cx="1038225" cy="3046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36000" rIns="36000"/>
          <a:lstStyle/>
          <a:p>
            <a:pPr marL="85725" indent="-72000">
              <a:spcAft>
                <a:spcPts val="0"/>
              </a:spcAft>
              <a:defRPr/>
            </a:pPr>
            <a:r>
              <a:rPr lang="ja-JP" altLang="en-US" sz="1600" b="0" i="0" kern="100" dirty="0">
                <a:latin typeface="Meiryo UI" panose="020B0604030504040204" pitchFamily="50" charset="-128"/>
                <a:ea typeface="Meiryo UI" panose="020B0604030504040204" pitchFamily="50" charset="-128"/>
                <a:cs typeface="Times New Roman" panose="02020603050405020304" pitchFamily="18" charset="0"/>
              </a:rPr>
              <a:t>カジメ</a:t>
            </a:r>
            <a:endParaRPr lang="ja-JP" altLang="ja-JP" sz="1600" b="0" i="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descr="クマ, テディ, 座る, 茶色 が含まれている画像&#10;&#10;自動的に生成された説明">
            <a:extLst>
              <a:ext uri="{FF2B5EF4-FFF2-40B4-BE49-F238E27FC236}">
                <a16:creationId xmlns:a16="http://schemas.microsoft.com/office/drawing/2014/main" id="{A480B670-021D-4116-9921-D982383BAF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0884" y="5272731"/>
            <a:ext cx="1381362" cy="1036021"/>
          </a:xfrm>
          <a:prstGeom prst="rect">
            <a:avLst/>
          </a:prstGeom>
          <a:ln>
            <a:solidFill>
              <a:schemeClr val="tx1"/>
            </a:solidFill>
          </a:ln>
        </p:spPr>
      </p:pic>
      <p:sp>
        <p:nvSpPr>
          <p:cNvPr id="16" name="テキスト ボックス 22">
            <a:extLst>
              <a:ext uri="{FF2B5EF4-FFF2-40B4-BE49-F238E27FC236}">
                <a16:creationId xmlns:a16="http://schemas.microsoft.com/office/drawing/2014/main" id="{1009D009-FA0A-4FC5-A5F7-1124B54A41D9}"/>
              </a:ext>
            </a:extLst>
          </p:cNvPr>
          <p:cNvSpPr txBox="1"/>
          <p:nvPr/>
        </p:nvSpPr>
        <p:spPr bwMode="auto">
          <a:xfrm>
            <a:off x="8090803" y="6308752"/>
            <a:ext cx="1503614" cy="4546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36000" rIns="36000"/>
          <a:lstStyle/>
          <a:p>
            <a:pPr marL="85725" indent="-72000" algn="ctr">
              <a:spcAft>
                <a:spcPts val="0"/>
              </a:spcAft>
              <a:defRPr/>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ガラモ</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85725" indent="-72000" algn="ctr">
              <a:spcAft>
                <a:spcPts val="0"/>
              </a:spcAft>
              <a:defRPr/>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（ホンダワラ属）</a:t>
            </a:r>
            <a:endParaRPr lang="ja-JP" altLang="ja-JP" sz="1600" b="0" i="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2"/>
          <p:cNvSpPr txBox="1">
            <a:spLocks noChangeArrowheads="1"/>
          </p:cNvSpPr>
          <p:nvPr/>
        </p:nvSpPr>
        <p:spPr bwMode="auto">
          <a:xfrm>
            <a:off x="321727" y="1567583"/>
            <a:ext cx="1163206" cy="648072"/>
          </a:xfrm>
          <a:prstGeom prst="roundRect">
            <a:avLst>
              <a:gd name="adj" fmla="val 24293"/>
            </a:avLst>
          </a:prstGeom>
          <a:solidFill>
            <a:srgbClr val="000099"/>
          </a:solidFill>
          <a:ln w="9525">
            <a:noFill/>
            <a:miter lim="800000"/>
            <a:headEnd/>
            <a:tailEnd/>
          </a:ln>
        </p:spPr>
        <p:txBody>
          <a:bodyPr rot="0" vert="horz" wrap="square" lIns="36000" tIns="45720" rIns="36000" bIns="45720" anchor="ctr" anchorCtr="0">
            <a:noAutofit/>
          </a:bodyPr>
          <a:lstStyle/>
          <a:p>
            <a:pPr algn="ctr">
              <a:spcAft>
                <a:spcPts val="0"/>
              </a:spcAft>
            </a:pPr>
            <a:r>
              <a:rPr lang="ja-JP" sz="2400" b="1" kern="100" dirty="0">
                <a:solidFill>
                  <a:schemeClr val="bg1"/>
                </a:solidFill>
                <a:effectLst/>
                <a:latin typeface="+mn-ea"/>
                <a:cs typeface="Times New Roman"/>
              </a:rPr>
              <a:t>施策１</a:t>
            </a:r>
          </a:p>
        </p:txBody>
      </p:sp>
      <p:sp>
        <p:nvSpPr>
          <p:cNvPr id="18" name="テキスト ボックス 17"/>
          <p:cNvSpPr txBox="1"/>
          <p:nvPr/>
        </p:nvSpPr>
        <p:spPr>
          <a:xfrm>
            <a:off x="1532976" y="1472604"/>
            <a:ext cx="5486063" cy="830997"/>
          </a:xfrm>
          <a:prstGeom prst="rect">
            <a:avLst/>
          </a:prstGeom>
          <a:noFill/>
        </p:spPr>
        <p:txBody>
          <a:bodyPr wrap="square" rtlCol="0">
            <a:spAutoFit/>
          </a:bodyPr>
          <a:lstStyle/>
          <a:p>
            <a:r>
              <a:rPr lang="ja-JP" altLang="ja-JP" sz="2400" b="1" dirty="0"/>
              <a:t>大阪湾の漁業生産力を底上げするための</a:t>
            </a:r>
            <a:endParaRPr lang="en-US" altLang="ja-JP" sz="2400" b="1" dirty="0"/>
          </a:p>
          <a:p>
            <a:r>
              <a:rPr lang="ja-JP" altLang="ja-JP" sz="2400" b="1" dirty="0"/>
              <a:t>広域的な漁場整備の推進</a:t>
            </a:r>
          </a:p>
        </p:txBody>
      </p:sp>
      <p:sp>
        <p:nvSpPr>
          <p:cNvPr id="19" name="正方形/長方形 18"/>
          <p:cNvSpPr/>
          <p:nvPr/>
        </p:nvSpPr>
        <p:spPr>
          <a:xfrm>
            <a:off x="74161" y="2359638"/>
            <a:ext cx="6246992" cy="369332"/>
          </a:xfrm>
          <a:prstGeom prst="rect">
            <a:avLst/>
          </a:prstGeom>
          <a:noFill/>
        </p:spPr>
        <p:txBody>
          <a:bodyPr wrap="square">
            <a:spAutoFit/>
          </a:bodyPr>
          <a:lstStyle/>
          <a:p>
            <a:r>
              <a:rPr lang="ja-JP" altLang="en-US" b="1" dirty="0"/>
              <a:t>＜大阪府海域ブルーカーボン生態系ビジョンに基づく漁場整備＞</a:t>
            </a:r>
            <a:endParaRPr lang="ja-JP" altLang="ja-JP" dirty="0"/>
          </a:p>
        </p:txBody>
      </p:sp>
      <p:sp>
        <p:nvSpPr>
          <p:cNvPr id="4" name="正方形/長方形 3"/>
          <p:cNvSpPr/>
          <p:nvPr/>
        </p:nvSpPr>
        <p:spPr>
          <a:xfrm>
            <a:off x="5616452" y="4418528"/>
            <a:ext cx="4953000" cy="738664"/>
          </a:xfrm>
          <a:prstGeom prst="rect">
            <a:avLst/>
          </a:prstGeom>
        </p:spPr>
        <p:txBody>
          <a:bodyPr>
            <a:spAutoFit/>
          </a:bodyPr>
          <a:lstStyle/>
          <a:p>
            <a:pPr algn="ctr"/>
            <a:r>
              <a:rPr lang="ja-JP" altLang="en-US" sz="1600" dirty="0">
                <a:latin typeface="+mn-ea"/>
              </a:rPr>
              <a:t>大阪府海域ブルーカーボン生態系ビジョン</a:t>
            </a:r>
            <a:endParaRPr lang="en-US" altLang="ja-JP" sz="1600" dirty="0">
              <a:latin typeface="+mn-ea"/>
            </a:endParaRPr>
          </a:p>
          <a:p>
            <a:pPr algn="ctr"/>
            <a:r>
              <a:rPr lang="ja-JP" altLang="en-US" sz="1200" dirty="0">
                <a:latin typeface="+mn-ea"/>
              </a:rPr>
              <a:t>～藻場の創造・保全による豊かな魚庭（なにわ）の海へ～</a:t>
            </a:r>
            <a:endParaRPr lang="en-US" altLang="ja-JP" sz="1200" dirty="0">
              <a:latin typeface="+mn-ea"/>
            </a:endParaRPr>
          </a:p>
          <a:p>
            <a:pPr algn="ctr"/>
            <a:r>
              <a:rPr lang="ja-JP" altLang="en-US" sz="1400" dirty="0">
                <a:latin typeface="+mn-ea"/>
              </a:rPr>
              <a:t>（令和４年１月策定）</a:t>
            </a:r>
            <a:endParaRPr lang="ja-JP" altLang="en-US" sz="1400" dirty="0"/>
          </a:p>
        </p:txBody>
      </p:sp>
    </p:spTree>
    <p:custDataLst>
      <p:tags r:id="rId1"/>
    </p:custDataLst>
    <p:extLst>
      <p:ext uri="{BB962C8B-B14F-4D97-AF65-F5344CB8AC3E}">
        <p14:creationId xmlns:p14="http://schemas.microsoft.com/office/powerpoint/2010/main" val="4050045144"/>
      </p:ext>
    </p:extLst>
  </p:cSld>
  <p:clrMapOvr>
    <a:masterClrMapping/>
  </p:clrMapOvr>
  <mc:AlternateContent xmlns:mc="http://schemas.openxmlformats.org/markup-compatibility/2006" xmlns:p14="http://schemas.microsoft.com/office/powerpoint/2010/main">
    <mc:Choice Requires="p14">
      <p:transition spd="slow" p14:dur="2000" advTm="51905"/>
    </mc:Choice>
    <mc:Fallback xmlns="">
      <p:transition spd="slow" advTm="5190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928767035"/>
              </p:ext>
            </p:extLst>
          </p:nvPr>
        </p:nvGraphicFramePr>
        <p:xfrm>
          <a:off x="759736" y="2354872"/>
          <a:ext cx="8245615" cy="2247583"/>
        </p:xfrm>
        <a:graphic>
          <a:graphicData uri="http://schemas.openxmlformats.org/drawingml/2006/table">
            <a:tbl>
              <a:tblPr firstRow="1" bandRow="1">
                <a:tableStyleId>{5940675A-B579-460E-94D1-54222C63F5DA}</a:tableStyleId>
              </a:tblPr>
              <a:tblGrid>
                <a:gridCol w="1348615">
                  <a:extLst>
                    <a:ext uri="{9D8B030D-6E8A-4147-A177-3AD203B41FA5}">
                      <a16:colId xmlns:a16="http://schemas.microsoft.com/office/drawing/2014/main" val="3696734044"/>
                    </a:ext>
                  </a:extLst>
                </a:gridCol>
                <a:gridCol w="2216479">
                  <a:extLst>
                    <a:ext uri="{9D8B030D-6E8A-4147-A177-3AD203B41FA5}">
                      <a16:colId xmlns:a16="http://schemas.microsoft.com/office/drawing/2014/main" val="2846479900"/>
                    </a:ext>
                  </a:extLst>
                </a:gridCol>
                <a:gridCol w="2619117">
                  <a:extLst>
                    <a:ext uri="{9D8B030D-6E8A-4147-A177-3AD203B41FA5}">
                      <a16:colId xmlns:a16="http://schemas.microsoft.com/office/drawing/2014/main" val="1159606653"/>
                    </a:ext>
                  </a:extLst>
                </a:gridCol>
                <a:gridCol w="2061404">
                  <a:extLst>
                    <a:ext uri="{9D8B030D-6E8A-4147-A177-3AD203B41FA5}">
                      <a16:colId xmlns:a16="http://schemas.microsoft.com/office/drawing/2014/main" val="2826336563"/>
                    </a:ext>
                  </a:extLst>
                </a:gridCol>
              </a:tblGrid>
              <a:tr h="771798">
                <a:tc>
                  <a:txBody>
                    <a:bodyPr/>
                    <a:lstStyle/>
                    <a:p>
                      <a:pPr algn="ctr"/>
                      <a:endParaRPr kumimoji="1" lang="ja-JP" altLang="en-US" dirty="0">
                        <a:ln w="28575">
                          <a:solidFill>
                            <a:schemeClr val="tx1"/>
                          </a:solidFill>
                        </a:ln>
                      </a:endParaRPr>
                    </a:p>
                  </a:txBody>
                  <a:tcPr/>
                </a:tc>
                <a:tc>
                  <a:txBody>
                    <a:bodyPr/>
                    <a:lstStyle/>
                    <a:p>
                      <a:endParaRPr kumimoji="1" lang="ja-JP" altLang="en-US" dirty="0">
                        <a:ln w="28575">
                          <a:solidFill>
                            <a:schemeClr val="tx1"/>
                          </a:solidFill>
                        </a:ln>
                      </a:endParaRPr>
                    </a:p>
                  </a:txBody>
                  <a:tcPr/>
                </a:tc>
                <a:tc>
                  <a:txBody>
                    <a:bodyPr/>
                    <a:lstStyle/>
                    <a:p>
                      <a:endParaRPr kumimoji="1" lang="ja-JP" altLang="en-US">
                        <a:ln w="28575">
                          <a:solidFill>
                            <a:schemeClr val="tx1"/>
                          </a:solidFill>
                        </a:ln>
                      </a:endParaRPr>
                    </a:p>
                  </a:txBody>
                  <a:tcPr/>
                </a:tc>
                <a:tc>
                  <a:txBody>
                    <a:bodyPr/>
                    <a:lstStyle/>
                    <a:p>
                      <a:endParaRPr kumimoji="1" lang="ja-JP" altLang="en-US">
                        <a:ln w="28575">
                          <a:solidFill>
                            <a:schemeClr val="tx1"/>
                          </a:solidFill>
                        </a:ln>
                      </a:endParaRPr>
                    </a:p>
                  </a:txBody>
                  <a:tcPr/>
                </a:tc>
                <a:extLst>
                  <a:ext uri="{0D108BD9-81ED-4DB2-BD59-A6C34878D82A}">
                    <a16:rowId xmlns:a16="http://schemas.microsoft.com/office/drawing/2014/main" val="2690927129"/>
                  </a:ext>
                </a:extLst>
              </a:tr>
              <a:tr h="336604">
                <a:tc>
                  <a:txBody>
                    <a:bodyPr/>
                    <a:lstStyle/>
                    <a:p>
                      <a:pPr algn="ctr"/>
                      <a:endParaRPr kumimoji="1" lang="ja-JP" altLang="en-US" dirty="0">
                        <a:ln w="28575">
                          <a:solidFill>
                            <a:schemeClr val="tx1"/>
                          </a:solidFill>
                        </a:ln>
                      </a:endParaRPr>
                    </a:p>
                  </a:txBody>
                  <a:tcPr/>
                </a:tc>
                <a:tc>
                  <a:txBody>
                    <a:bodyPr/>
                    <a:lstStyle/>
                    <a:p>
                      <a:endParaRPr kumimoji="1" lang="ja-JP" altLang="en-US" dirty="0">
                        <a:ln w="28575">
                          <a:solidFill>
                            <a:schemeClr val="tx1"/>
                          </a:solidFill>
                        </a:ln>
                      </a:endParaRPr>
                    </a:p>
                  </a:txBody>
                  <a:tcPr/>
                </a:tc>
                <a:tc>
                  <a:txBody>
                    <a:bodyPr/>
                    <a:lstStyle/>
                    <a:p>
                      <a:endParaRPr kumimoji="1" lang="ja-JP" altLang="en-US" dirty="0">
                        <a:ln w="28575">
                          <a:solidFill>
                            <a:schemeClr val="tx1"/>
                          </a:solidFill>
                        </a:ln>
                      </a:endParaRPr>
                    </a:p>
                  </a:txBody>
                  <a:tcPr/>
                </a:tc>
                <a:tc>
                  <a:txBody>
                    <a:bodyPr/>
                    <a:lstStyle/>
                    <a:p>
                      <a:endParaRPr kumimoji="1" lang="ja-JP" altLang="en-US" dirty="0">
                        <a:ln w="28575">
                          <a:solidFill>
                            <a:schemeClr val="tx1"/>
                          </a:solidFill>
                        </a:ln>
                      </a:endParaRPr>
                    </a:p>
                  </a:txBody>
                  <a:tcPr/>
                </a:tc>
                <a:extLst>
                  <a:ext uri="{0D108BD9-81ED-4DB2-BD59-A6C34878D82A}">
                    <a16:rowId xmlns:a16="http://schemas.microsoft.com/office/drawing/2014/main" val="3600102487"/>
                  </a:ext>
                </a:extLst>
              </a:tr>
              <a:tr h="1110025">
                <a:tc>
                  <a:txBody>
                    <a:bodyPr/>
                    <a:lstStyle/>
                    <a:p>
                      <a:pPr algn="ctr"/>
                      <a:endParaRPr kumimoji="1" lang="ja-JP" altLang="en-US" dirty="0">
                        <a:ln w="28575">
                          <a:solidFill>
                            <a:schemeClr val="tx1"/>
                          </a:solidFill>
                        </a:ln>
                      </a:endParaRPr>
                    </a:p>
                  </a:txBody>
                  <a:tcPr/>
                </a:tc>
                <a:tc gridSpan="2">
                  <a:txBody>
                    <a:bodyPr/>
                    <a:lstStyle/>
                    <a:p>
                      <a:endParaRPr kumimoji="1" lang="ja-JP" altLang="en-US" dirty="0">
                        <a:ln w="28575">
                          <a:solidFill>
                            <a:schemeClr val="tx1"/>
                          </a:solidFill>
                        </a:ln>
                      </a:endParaRPr>
                    </a:p>
                  </a:txBody>
                  <a:tcPr/>
                </a:tc>
                <a:tc hMerge="1">
                  <a:txBody>
                    <a:bodyPr/>
                    <a:lstStyle/>
                    <a:p>
                      <a:endParaRPr kumimoji="1" lang="ja-JP" altLang="en-US" dirty="0"/>
                    </a:p>
                  </a:txBody>
                  <a:tcPr/>
                </a:tc>
                <a:tc>
                  <a:txBody>
                    <a:bodyPr/>
                    <a:lstStyle/>
                    <a:p>
                      <a:endParaRPr kumimoji="1" lang="ja-JP" altLang="en-US" dirty="0">
                        <a:ln w="28575">
                          <a:solidFill>
                            <a:schemeClr val="tx1"/>
                          </a:solidFill>
                        </a:ln>
                      </a:endParaRPr>
                    </a:p>
                  </a:txBody>
                  <a:tcPr/>
                </a:tc>
                <a:extLst>
                  <a:ext uri="{0D108BD9-81ED-4DB2-BD59-A6C34878D82A}">
                    <a16:rowId xmlns:a16="http://schemas.microsoft.com/office/drawing/2014/main" val="177615520"/>
                  </a:ext>
                </a:extLst>
              </a:tr>
            </a:tbl>
          </a:graphicData>
        </a:graphic>
      </p:graphicFrame>
      <p:sp>
        <p:nvSpPr>
          <p:cNvPr id="43"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a:t>6</a:t>
            </a:r>
            <a:endParaRPr lang="zh-TW" altLang="en-US" sz="2000" dirty="0"/>
          </a:p>
        </p:txBody>
      </p:sp>
      <p:sp>
        <p:nvSpPr>
          <p:cNvPr id="22" name="テキスト ボックス 21"/>
          <p:cNvSpPr txBox="1"/>
          <p:nvPr/>
        </p:nvSpPr>
        <p:spPr>
          <a:xfrm>
            <a:off x="371213" y="1786012"/>
            <a:ext cx="1451038" cy="369332"/>
          </a:xfrm>
          <a:prstGeom prst="rect">
            <a:avLst/>
          </a:prstGeom>
          <a:noFill/>
        </p:spPr>
        <p:txBody>
          <a:bodyPr wrap="none" rtlCol="0">
            <a:spAutoFit/>
          </a:bodyPr>
          <a:lstStyle/>
          <a:p>
            <a:r>
              <a:rPr lang="ja-JP" altLang="en-US" b="1" dirty="0"/>
              <a:t>■ハード対策</a:t>
            </a:r>
            <a:endParaRPr lang="en-US" altLang="ja-JP" b="1" dirty="0"/>
          </a:p>
        </p:txBody>
      </p:sp>
      <p:sp>
        <p:nvSpPr>
          <p:cNvPr id="23" name="テキスト ボックス 22"/>
          <p:cNvSpPr txBox="1"/>
          <p:nvPr/>
        </p:nvSpPr>
        <p:spPr>
          <a:xfrm>
            <a:off x="921832" y="2236513"/>
            <a:ext cx="184731" cy="338554"/>
          </a:xfrm>
          <a:prstGeom prst="rect">
            <a:avLst/>
          </a:prstGeom>
          <a:noFill/>
        </p:spPr>
        <p:txBody>
          <a:bodyPr wrap="none" rtlCol="0">
            <a:spAutoFit/>
          </a:bodyPr>
          <a:lstStyle/>
          <a:p>
            <a:endParaRPr lang="en-US" altLang="ja-JP" sz="1600" b="1" dirty="0"/>
          </a:p>
        </p:txBody>
      </p:sp>
      <p:sp>
        <p:nvSpPr>
          <p:cNvPr id="60" name="テキスト ボックス 59"/>
          <p:cNvSpPr txBox="1"/>
          <p:nvPr/>
        </p:nvSpPr>
        <p:spPr>
          <a:xfrm>
            <a:off x="1004168" y="2554931"/>
            <a:ext cx="800219" cy="369332"/>
          </a:xfrm>
          <a:prstGeom prst="rect">
            <a:avLst/>
          </a:prstGeom>
          <a:noFill/>
        </p:spPr>
        <p:txBody>
          <a:bodyPr wrap="none" rtlCol="0">
            <a:spAutoFit/>
          </a:bodyPr>
          <a:lstStyle/>
          <a:p>
            <a:r>
              <a:rPr lang="ja-JP" altLang="en-US" dirty="0"/>
              <a:t>場　所</a:t>
            </a:r>
            <a:endParaRPr lang="en-US" altLang="ja-JP" dirty="0"/>
          </a:p>
        </p:txBody>
      </p:sp>
      <p:sp>
        <p:nvSpPr>
          <p:cNvPr id="61" name="テキスト ボックス 60"/>
          <p:cNvSpPr txBox="1"/>
          <p:nvPr/>
        </p:nvSpPr>
        <p:spPr>
          <a:xfrm>
            <a:off x="950818" y="3128424"/>
            <a:ext cx="1005403" cy="338554"/>
          </a:xfrm>
          <a:prstGeom prst="rect">
            <a:avLst/>
          </a:prstGeom>
          <a:noFill/>
        </p:spPr>
        <p:txBody>
          <a:bodyPr wrap="none" rtlCol="0">
            <a:spAutoFit/>
          </a:bodyPr>
          <a:lstStyle/>
          <a:p>
            <a:r>
              <a:rPr lang="ja-JP" altLang="en-US" sz="1600" dirty="0"/>
              <a:t>設置水深</a:t>
            </a:r>
            <a:endParaRPr lang="en-US" altLang="ja-JP" sz="1600" dirty="0"/>
          </a:p>
        </p:txBody>
      </p:sp>
      <p:sp>
        <p:nvSpPr>
          <p:cNvPr id="62" name="テキスト ボックス 61"/>
          <p:cNvSpPr txBox="1"/>
          <p:nvPr/>
        </p:nvSpPr>
        <p:spPr>
          <a:xfrm>
            <a:off x="915277" y="3854936"/>
            <a:ext cx="1008609" cy="646331"/>
          </a:xfrm>
          <a:prstGeom prst="rect">
            <a:avLst/>
          </a:prstGeom>
          <a:noFill/>
        </p:spPr>
        <p:txBody>
          <a:bodyPr wrap="none" rtlCol="0">
            <a:spAutoFit/>
          </a:bodyPr>
          <a:lstStyle/>
          <a:p>
            <a:r>
              <a:rPr lang="ja-JP" altLang="en-US" dirty="0"/>
              <a:t>ブロックの</a:t>
            </a:r>
            <a:endParaRPr lang="en-US" altLang="ja-JP" dirty="0"/>
          </a:p>
          <a:p>
            <a:r>
              <a:rPr lang="ja-JP" altLang="en-US" dirty="0"/>
              <a:t>イメージ</a:t>
            </a:r>
            <a:endParaRPr lang="en-US" altLang="ja-JP" dirty="0"/>
          </a:p>
        </p:txBody>
      </p:sp>
      <p:sp>
        <p:nvSpPr>
          <p:cNvPr id="63" name="テキスト ボックス 62"/>
          <p:cNvSpPr txBox="1"/>
          <p:nvPr/>
        </p:nvSpPr>
        <p:spPr>
          <a:xfrm>
            <a:off x="2281005" y="2382135"/>
            <a:ext cx="2332724" cy="738664"/>
          </a:xfrm>
          <a:prstGeom prst="rect">
            <a:avLst/>
          </a:prstGeom>
          <a:noFill/>
        </p:spPr>
        <p:txBody>
          <a:bodyPr wrap="square" rtlCol="0">
            <a:spAutoFit/>
          </a:bodyPr>
          <a:lstStyle/>
          <a:p>
            <a:r>
              <a:rPr lang="ja-JP" altLang="en-US" sz="1400" dirty="0"/>
              <a:t>　　　泉佐野、田尻</a:t>
            </a:r>
            <a:endParaRPr lang="en-US" altLang="ja-JP" sz="1400" dirty="0"/>
          </a:p>
          <a:p>
            <a:r>
              <a:rPr lang="ja-JP" altLang="en-US" sz="1400" dirty="0"/>
              <a:t>　　　岡田浦、樽井</a:t>
            </a:r>
            <a:endParaRPr lang="en-US" altLang="ja-JP" sz="1400" dirty="0"/>
          </a:p>
          <a:p>
            <a:r>
              <a:rPr lang="en-US" altLang="ja-JP" sz="1400" dirty="0"/>
              <a:t> (R8</a:t>
            </a:r>
            <a:r>
              <a:rPr lang="ja-JP" altLang="en-US" sz="1400" dirty="0"/>
              <a:t>～</a:t>
            </a:r>
            <a:r>
              <a:rPr lang="en-US" altLang="ja-JP" sz="1400" dirty="0"/>
              <a:t>R11</a:t>
            </a:r>
            <a:r>
              <a:rPr lang="ja-JP" altLang="en-US" sz="1400" dirty="0"/>
              <a:t>年度予定</a:t>
            </a:r>
            <a:r>
              <a:rPr lang="en-US" altLang="ja-JP" sz="1400" dirty="0"/>
              <a:t>)</a:t>
            </a:r>
          </a:p>
        </p:txBody>
      </p:sp>
      <p:sp>
        <p:nvSpPr>
          <p:cNvPr id="64" name="テキスト ボックス 63"/>
          <p:cNvSpPr txBox="1"/>
          <p:nvPr/>
        </p:nvSpPr>
        <p:spPr>
          <a:xfrm>
            <a:off x="4701200" y="2373933"/>
            <a:ext cx="1774845" cy="738664"/>
          </a:xfrm>
          <a:prstGeom prst="rect">
            <a:avLst/>
          </a:prstGeom>
          <a:noFill/>
        </p:spPr>
        <p:txBody>
          <a:bodyPr wrap="none" rtlCol="0">
            <a:spAutoFit/>
          </a:bodyPr>
          <a:lstStyle/>
          <a:p>
            <a:r>
              <a:rPr lang="ja-JP" altLang="en-US" sz="1400" dirty="0"/>
              <a:t>尾崎、西鳥取、下荘</a:t>
            </a:r>
            <a:endParaRPr lang="en-US" altLang="ja-JP" sz="1400" dirty="0"/>
          </a:p>
          <a:p>
            <a:r>
              <a:rPr lang="ja-JP" altLang="en-US" sz="1400" dirty="0"/>
              <a:t>　　　淡輪、深日</a:t>
            </a:r>
            <a:endParaRPr lang="en-US" altLang="ja-JP" sz="1400" dirty="0"/>
          </a:p>
          <a:p>
            <a:r>
              <a:rPr lang="en-US" altLang="ja-JP" sz="1400" dirty="0"/>
              <a:t>(R4</a:t>
            </a:r>
            <a:r>
              <a:rPr lang="ja-JP" altLang="en-US" sz="1400" dirty="0"/>
              <a:t>～</a:t>
            </a:r>
            <a:r>
              <a:rPr lang="en-US" altLang="ja-JP" sz="1400" dirty="0"/>
              <a:t>R</a:t>
            </a:r>
            <a:r>
              <a:rPr lang="ja-JP" altLang="en-US" sz="1400" dirty="0"/>
              <a:t>９年度予定</a:t>
            </a:r>
            <a:r>
              <a:rPr lang="en-US" altLang="ja-JP" sz="1400" dirty="0"/>
              <a:t>)</a:t>
            </a:r>
          </a:p>
        </p:txBody>
      </p:sp>
      <p:sp>
        <p:nvSpPr>
          <p:cNvPr id="65" name="テキスト ボックス 64"/>
          <p:cNvSpPr txBox="1"/>
          <p:nvPr/>
        </p:nvSpPr>
        <p:spPr>
          <a:xfrm>
            <a:off x="7113240" y="2492896"/>
            <a:ext cx="2332724" cy="523220"/>
          </a:xfrm>
          <a:prstGeom prst="rect">
            <a:avLst/>
          </a:prstGeom>
          <a:noFill/>
        </p:spPr>
        <p:txBody>
          <a:bodyPr wrap="square" rtlCol="0">
            <a:spAutoFit/>
          </a:bodyPr>
          <a:lstStyle/>
          <a:p>
            <a:r>
              <a:rPr lang="ja-JP" altLang="en-US" sz="1400" dirty="0"/>
              <a:t>　　　谷川、小島</a:t>
            </a:r>
            <a:endParaRPr lang="en-US" altLang="ja-JP" sz="1400" dirty="0"/>
          </a:p>
          <a:p>
            <a:r>
              <a:rPr lang="en-US" altLang="ja-JP" sz="1400" dirty="0"/>
              <a:t> (R4</a:t>
            </a:r>
            <a:r>
              <a:rPr lang="ja-JP" altLang="en-US" sz="1400" dirty="0"/>
              <a:t>～</a:t>
            </a:r>
            <a:r>
              <a:rPr lang="en-US" altLang="ja-JP" sz="1400" dirty="0"/>
              <a:t>R</a:t>
            </a:r>
            <a:r>
              <a:rPr lang="ja-JP" altLang="en-US" sz="1400" dirty="0"/>
              <a:t>６年度予定</a:t>
            </a:r>
            <a:r>
              <a:rPr lang="en-US" altLang="ja-JP" sz="1400" dirty="0"/>
              <a:t>)</a:t>
            </a:r>
          </a:p>
        </p:txBody>
      </p:sp>
      <p:sp>
        <p:nvSpPr>
          <p:cNvPr id="66" name="テキスト ボックス 65"/>
          <p:cNvSpPr txBox="1"/>
          <p:nvPr/>
        </p:nvSpPr>
        <p:spPr>
          <a:xfrm>
            <a:off x="2820222" y="3159201"/>
            <a:ext cx="827471" cy="307777"/>
          </a:xfrm>
          <a:prstGeom prst="rect">
            <a:avLst/>
          </a:prstGeom>
          <a:noFill/>
        </p:spPr>
        <p:txBody>
          <a:bodyPr wrap="none" rtlCol="0">
            <a:spAutoFit/>
          </a:bodyPr>
          <a:lstStyle/>
          <a:p>
            <a:r>
              <a:rPr lang="en-US" altLang="ja-JP" sz="1400" dirty="0"/>
              <a:t>5m</a:t>
            </a:r>
            <a:r>
              <a:rPr lang="ja-JP" altLang="en-US" sz="1400" dirty="0"/>
              <a:t>以浅</a:t>
            </a:r>
            <a:endParaRPr lang="en-US" altLang="ja-JP" sz="1400" dirty="0"/>
          </a:p>
        </p:txBody>
      </p:sp>
      <p:sp>
        <p:nvSpPr>
          <p:cNvPr id="67" name="テキスト ボックス 66"/>
          <p:cNvSpPr txBox="1"/>
          <p:nvPr/>
        </p:nvSpPr>
        <p:spPr>
          <a:xfrm>
            <a:off x="5087064" y="3154379"/>
            <a:ext cx="1074333" cy="307777"/>
          </a:xfrm>
          <a:prstGeom prst="rect">
            <a:avLst/>
          </a:prstGeom>
          <a:noFill/>
        </p:spPr>
        <p:txBody>
          <a:bodyPr wrap="none" rtlCol="0">
            <a:spAutoFit/>
          </a:bodyPr>
          <a:lstStyle/>
          <a:p>
            <a:r>
              <a:rPr lang="ja-JP" altLang="en-US" sz="1400" dirty="0"/>
              <a:t>１０</a:t>
            </a:r>
            <a:r>
              <a:rPr lang="en-US" altLang="ja-JP" sz="1400" dirty="0"/>
              <a:t>m</a:t>
            </a:r>
            <a:r>
              <a:rPr lang="ja-JP" altLang="en-US" sz="1400" dirty="0"/>
              <a:t>以浅</a:t>
            </a:r>
            <a:endParaRPr lang="en-US" altLang="ja-JP" sz="1400" dirty="0"/>
          </a:p>
        </p:txBody>
      </p:sp>
      <p:sp>
        <p:nvSpPr>
          <p:cNvPr id="68" name="テキスト ボックス 67"/>
          <p:cNvSpPr txBox="1"/>
          <p:nvPr/>
        </p:nvSpPr>
        <p:spPr>
          <a:xfrm>
            <a:off x="7534135" y="3152313"/>
            <a:ext cx="1074333" cy="307777"/>
          </a:xfrm>
          <a:prstGeom prst="rect">
            <a:avLst/>
          </a:prstGeom>
          <a:noFill/>
        </p:spPr>
        <p:txBody>
          <a:bodyPr wrap="none" rtlCol="0">
            <a:spAutoFit/>
          </a:bodyPr>
          <a:lstStyle/>
          <a:p>
            <a:r>
              <a:rPr lang="ja-JP" altLang="en-US" sz="1400" dirty="0"/>
              <a:t>１５</a:t>
            </a:r>
            <a:r>
              <a:rPr lang="en-US" altLang="ja-JP" sz="1400" dirty="0"/>
              <a:t>m</a:t>
            </a:r>
            <a:r>
              <a:rPr lang="ja-JP" altLang="en-US" sz="1400" dirty="0"/>
              <a:t>以浅</a:t>
            </a:r>
            <a:endParaRPr lang="en-US" altLang="ja-JP" sz="1400" dirty="0"/>
          </a:p>
        </p:txBody>
      </p:sp>
      <p:grpSp>
        <p:nvGrpSpPr>
          <p:cNvPr id="21" name="グループ化 20"/>
          <p:cNvGrpSpPr/>
          <p:nvPr/>
        </p:nvGrpSpPr>
        <p:grpSpPr>
          <a:xfrm>
            <a:off x="3342027" y="3631426"/>
            <a:ext cx="1800200" cy="919275"/>
            <a:chOff x="9139859" y="1633796"/>
            <a:chExt cx="1556868" cy="820039"/>
          </a:xfrm>
        </p:grpSpPr>
        <p:pic>
          <p:nvPicPr>
            <p:cNvPr id="24" name="図 23"/>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29153" y1="53405" x2="29153" y2="53405"/>
                          <a14:foregroundMark x1="30293" y1="34767" x2="30293" y2="34767"/>
                          <a14:foregroundMark x1="31922" y1="29749" x2="31922" y2="29749"/>
                          <a14:foregroundMark x1="36971" y1="69892" x2="36971" y2="69892"/>
                          <a14:foregroundMark x1="58958" y1="46237" x2="58958" y2="46237"/>
                          <a14:foregroundMark x1="67264" y1="9319" x2="67264" y2="9319"/>
                          <a14:foregroundMark x1="68078" y1="41935" x2="68078" y2="41935"/>
                          <a14:foregroundMark x1="72964" y1="53405" x2="72964" y2="53405"/>
                          <a14:foregroundMark x1="71336" y1="49462" x2="71336" y2="49462"/>
                          <a14:foregroundMark x1="81759" y1="62724" x2="81759" y2="62724"/>
                          <a14:foregroundMark x1="67427" y1="61290" x2="67427" y2="61290"/>
                          <a14:foregroundMark x1="68893" y1="71685" x2="68893" y2="71685"/>
                          <a14:foregroundMark x1="66124" y1="71326" x2="64658" y2="71326"/>
                          <a14:foregroundMark x1="44300" y1="73835" x2="44300" y2="73835"/>
                          <a14:foregroundMark x1="23941" y1="63799" x2="23941" y2="63799"/>
                          <a14:foregroundMark x1="28827" y1="54122" x2="28827" y2="54122"/>
                          <a14:backgroundMark x1="33550" y1="36201" x2="33550" y2="36201"/>
                          <a14:backgroundMark x1="65309" y1="13978" x2="65309" y2="13978"/>
                        </a14:backgroundRemoval>
                      </a14:imgEffect>
                    </a14:imgLayer>
                  </a14:imgProps>
                </a:ext>
                <a:ext uri="{28A0092B-C50C-407E-A947-70E740481C1C}">
                  <a14:useLocalDpi xmlns:a14="http://schemas.microsoft.com/office/drawing/2010/main" val="0"/>
                </a:ext>
              </a:extLst>
            </a:blip>
            <a:srcRect l="15450" r="12703" b="19696"/>
            <a:stretch/>
          </p:blipFill>
          <p:spPr bwMode="auto">
            <a:xfrm>
              <a:off x="9460113" y="1633796"/>
              <a:ext cx="1137119" cy="635349"/>
            </a:xfrm>
            <a:prstGeom prst="rect">
              <a:avLst/>
            </a:prstGeom>
            <a:noFill/>
            <a:ln>
              <a:noFill/>
            </a:ln>
            <a:extLst>
              <a:ext uri="{53640926-AAD7-44D8-BBD7-CCE9431645EC}">
                <a14:shadowObscured xmlns:a14="http://schemas.microsoft.com/office/drawing/2010/main"/>
              </a:ext>
            </a:extLst>
          </p:spPr>
        </p:pic>
        <p:cxnSp>
          <p:nvCxnSpPr>
            <p:cNvPr id="25" name="直線コネクタ 24"/>
            <p:cNvCxnSpPr/>
            <p:nvPr/>
          </p:nvCxnSpPr>
          <p:spPr>
            <a:xfrm flipH="1">
              <a:off x="9327356" y="1751440"/>
              <a:ext cx="41195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H="1">
              <a:off x="9327356" y="2105025"/>
              <a:ext cx="13275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9327356" y="1771650"/>
              <a:ext cx="0" cy="314325"/>
            </a:xfrm>
            <a:prstGeom prst="line">
              <a:avLst/>
            </a:prstGeom>
            <a:ln w="3175"/>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rot="16200000">
              <a:off x="9050251" y="1850914"/>
              <a:ext cx="394660" cy="215444"/>
            </a:xfrm>
            <a:prstGeom prst="rect">
              <a:avLst/>
            </a:prstGeom>
            <a:noFill/>
          </p:spPr>
          <p:txBody>
            <a:bodyPr wrap="none" rtlCol="0">
              <a:spAutoFit/>
            </a:bodyPr>
            <a:lstStyle/>
            <a:p>
              <a:r>
                <a:rPr kumimoji="1" lang="en-US" altLang="ja-JP" sz="800" dirty="0"/>
                <a:t>2.0m</a:t>
              </a:r>
              <a:endParaRPr kumimoji="1" lang="ja-JP" altLang="en-US" sz="800" dirty="0"/>
            </a:p>
          </p:txBody>
        </p:sp>
        <p:cxnSp>
          <p:nvCxnSpPr>
            <p:cNvPr id="29" name="直線コネクタ 28"/>
            <p:cNvCxnSpPr/>
            <p:nvPr/>
          </p:nvCxnSpPr>
          <p:spPr>
            <a:xfrm flipH="1">
              <a:off x="9383298" y="2105025"/>
              <a:ext cx="93187" cy="85286"/>
            </a:xfrm>
            <a:prstGeom prst="line">
              <a:avLst/>
            </a:prstGeom>
            <a:ln w="3175"/>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flipH="1">
              <a:off x="10220325" y="2210617"/>
              <a:ext cx="207169" cy="192677"/>
            </a:xfrm>
            <a:prstGeom prst="line">
              <a:avLst/>
            </a:prstGeom>
            <a:ln w="3175"/>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9397237" y="2191378"/>
              <a:ext cx="823088" cy="211916"/>
            </a:xfrm>
            <a:prstGeom prst="line">
              <a:avLst/>
            </a:prstGeom>
            <a:ln w="3175"/>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rot="932454">
              <a:off x="9564449" y="2238391"/>
              <a:ext cx="394660" cy="215444"/>
            </a:xfrm>
            <a:prstGeom prst="rect">
              <a:avLst/>
            </a:prstGeom>
            <a:noFill/>
          </p:spPr>
          <p:txBody>
            <a:bodyPr wrap="none" rtlCol="0">
              <a:spAutoFit/>
            </a:bodyPr>
            <a:lstStyle/>
            <a:p>
              <a:r>
                <a:rPr kumimoji="1" lang="en-US" altLang="ja-JP" sz="800" dirty="0"/>
                <a:t>5.5m</a:t>
              </a:r>
              <a:endParaRPr kumimoji="1" lang="ja-JP" altLang="en-US" sz="800" dirty="0"/>
            </a:p>
          </p:txBody>
        </p:sp>
        <p:cxnSp>
          <p:nvCxnSpPr>
            <p:cNvPr id="33" name="直線コネクタ 32"/>
            <p:cNvCxnSpPr/>
            <p:nvPr/>
          </p:nvCxnSpPr>
          <p:spPr>
            <a:xfrm>
              <a:off x="10051726" y="2261525"/>
              <a:ext cx="314163" cy="78263"/>
            </a:xfrm>
            <a:prstGeom prst="line">
              <a:avLst/>
            </a:prstGeom>
            <a:ln w="3175"/>
          </p:spPr>
          <p:style>
            <a:lnRef idx="1">
              <a:schemeClr val="dk1"/>
            </a:lnRef>
            <a:fillRef idx="0">
              <a:schemeClr val="dk1"/>
            </a:fillRef>
            <a:effectRef idx="0">
              <a:schemeClr val="dk1"/>
            </a:effectRef>
            <a:fontRef idx="minor">
              <a:schemeClr val="tx1"/>
            </a:fontRef>
          </p:style>
        </p:cxnSp>
        <p:cxnSp>
          <p:nvCxnSpPr>
            <p:cNvPr id="34" name="直線コネクタ 33"/>
            <p:cNvCxnSpPr/>
            <p:nvPr/>
          </p:nvCxnSpPr>
          <p:spPr>
            <a:xfrm>
              <a:off x="10414690" y="1928812"/>
              <a:ext cx="275425" cy="82213"/>
            </a:xfrm>
            <a:prstGeom prst="line">
              <a:avLst/>
            </a:prstGeom>
            <a:ln w="3175"/>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flipH="1">
              <a:off x="10380365" y="2036972"/>
              <a:ext cx="309750" cy="294094"/>
            </a:xfrm>
            <a:prstGeom prst="line">
              <a:avLst/>
            </a:prstGeom>
            <a:ln w="3175"/>
          </p:spPr>
          <p:style>
            <a:lnRef idx="1">
              <a:schemeClr val="dk1"/>
            </a:lnRef>
            <a:fillRef idx="0">
              <a:schemeClr val="dk1"/>
            </a:fillRef>
            <a:effectRef idx="0">
              <a:schemeClr val="dk1"/>
            </a:effectRef>
            <a:fontRef idx="minor">
              <a:schemeClr val="tx1"/>
            </a:fontRef>
          </p:style>
        </p:cxnSp>
        <p:sp>
          <p:nvSpPr>
            <p:cNvPr id="36" name="テキスト ボックス 35"/>
            <p:cNvSpPr txBox="1"/>
            <p:nvPr/>
          </p:nvSpPr>
          <p:spPr>
            <a:xfrm rot="18570074">
              <a:off x="10391675" y="2102894"/>
              <a:ext cx="394660" cy="215444"/>
            </a:xfrm>
            <a:prstGeom prst="rect">
              <a:avLst/>
            </a:prstGeom>
            <a:noFill/>
          </p:spPr>
          <p:txBody>
            <a:bodyPr wrap="none" rtlCol="0">
              <a:spAutoFit/>
            </a:bodyPr>
            <a:lstStyle/>
            <a:p>
              <a:r>
                <a:rPr kumimoji="1" lang="en-US" altLang="ja-JP" sz="800" dirty="0"/>
                <a:t>5.5m</a:t>
              </a:r>
              <a:endParaRPr kumimoji="1" lang="ja-JP" altLang="en-US" sz="800" dirty="0"/>
            </a:p>
          </p:txBody>
        </p:sp>
      </p:grpSp>
      <p:grpSp>
        <p:nvGrpSpPr>
          <p:cNvPr id="37" name="グループ化 36"/>
          <p:cNvGrpSpPr/>
          <p:nvPr/>
        </p:nvGrpSpPr>
        <p:grpSpPr>
          <a:xfrm>
            <a:off x="7232297" y="3520913"/>
            <a:ext cx="1678008" cy="1163015"/>
            <a:chOff x="9187115" y="2846557"/>
            <a:chExt cx="1300645" cy="823579"/>
          </a:xfrm>
        </p:grpSpPr>
        <p:pic>
          <p:nvPicPr>
            <p:cNvPr id="38" name="図 37" descr="D:\InoueMi\Desktop\あ.png"/>
            <p:cNvPicPr/>
            <p:nvPr/>
          </p:nvPicPr>
          <p:blipFill>
            <a:blip r:embed="rId5" cstate="print">
              <a:extLst>
                <a:ext uri="{BEBA8EAE-BF5A-486C-A8C5-ECC9F3942E4B}">
                  <a14:imgProps xmlns:a14="http://schemas.microsoft.com/office/drawing/2010/main">
                    <a14:imgLayer r:embed="rId6">
                      <a14:imgEffect>
                        <a14:backgroundRemoval t="431" b="100000" l="1648" r="100000">
                          <a14:foregroundMark x1="30220" y1="59052" x2="30220" y2="59052"/>
                          <a14:backgroundMark x1="54670" y1="91379" x2="54670" y2="91379"/>
                          <a14:backgroundMark x1="54396" y1="91810" x2="54121" y2="89224"/>
                          <a14:backgroundMark x1="82418" y1="79310" x2="82418" y2="79310"/>
                          <a14:backgroundMark x1="82692" y1="80603" x2="82692" y2="80603"/>
                          <a14:backgroundMark x1="82692" y1="78879" x2="81593" y2="75862"/>
                          <a14:backgroundMark x1="31593" y1="87069" x2="31319" y2="84483"/>
                          <a14:backgroundMark x1="8516" y1="63793" x2="7418" y2="61638"/>
                          <a14:backgroundMark x1="10714" y1="62500" x2="10714" y2="60345"/>
                          <a14:backgroundMark x1="38736" y1="18966" x2="39835" y2="20259"/>
                          <a14:backgroundMark x1="43407" y1="15948" x2="43407" y2="17672"/>
                          <a14:backgroundMark x1="89560" y1="69828" x2="90110" y2="70690"/>
                          <a14:backgroundMark x1="86813" y1="61638" x2="86813" y2="62931"/>
                          <a14:backgroundMark x1="64560" y1="54741" x2="64560" y2="57328"/>
                          <a14:backgroundMark x1="65934" y1="64224" x2="67857" y2="63793"/>
                          <a14:backgroundMark x1="48352" y1="33190" x2="50000" y2="34052"/>
                          <a14:backgroundMark x1="12637" y1="50862" x2="12637" y2="50862"/>
                          <a14:backgroundMark x1="16209" y1="28879" x2="16209" y2="28879"/>
                          <a14:backgroundMark x1="9341" y1="56034" x2="9341" y2="56034"/>
                          <a14:backgroundMark x1="39835" y1="78017" x2="39835" y2="78017"/>
                          <a14:backgroundMark x1="37088" y1="68103" x2="37088" y2="68103"/>
                          <a14:backgroundMark x1="26374" y1="83190" x2="26648" y2="84914"/>
                          <a14:backgroundMark x1="23352" y1="84052" x2="23352" y2="84052"/>
                          <a14:backgroundMark x1="25549" y1="78448" x2="25549" y2="78448"/>
                          <a14:backgroundMark x1="16758" y1="74138" x2="17857" y2="74569"/>
                          <a14:backgroundMark x1="21429" y1="76293" x2="21703" y2="77155"/>
                          <a14:backgroundMark x1="25275" y1="71121" x2="25824" y2="71121"/>
                          <a14:backgroundMark x1="28022" y1="74569" x2="28571" y2="74138"/>
                          <a14:backgroundMark x1="61538" y1="82328" x2="62088" y2="83190"/>
                          <a14:backgroundMark x1="59066" y1="73707" x2="59066" y2="75000"/>
                          <a14:backgroundMark x1="54396" y1="78879" x2="54670" y2="77155"/>
                          <a14:backgroundMark x1="94505" y1="52155" x2="95604" y2="50862"/>
                          <a14:backgroundMark x1="96429" y1="65948" x2="96429" y2="65948"/>
                          <a14:backgroundMark x1="93681" y1="66810" x2="93681" y2="68534"/>
                          <a14:backgroundMark x1="91758" y1="56034" x2="92582" y2="56034"/>
                          <a14:backgroundMark x1="45330" y1="88362" x2="45879" y2="89224"/>
                        </a14:backgroundRemoval>
                      </a14:imgEffect>
                    </a14:imgLayer>
                  </a14:imgProps>
                </a:ext>
                <a:ext uri="{28A0092B-C50C-407E-A947-70E740481C1C}">
                  <a14:useLocalDpi xmlns:a14="http://schemas.microsoft.com/office/drawing/2010/main" val="0"/>
                </a:ext>
              </a:extLst>
            </a:blip>
            <a:srcRect/>
            <a:stretch>
              <a:fillRect/>
            </a:stretch>
          </p:blipFill>
          <p:spPr bwMode="auto">
            <a:xfrm>
              <a:off x="9291325" y="2846557"/>
              <a:ext cx="977162" cy="632931"/>
            </a:xfrm>
            <a:prstGeom prst="rect">
              <a:avLst/>
            </a:prstGeom>
            <a:noFill/>
            <a:ln>
              <a:noFill/>
            </a:ln>
          </p:spPr>
        </p:pic>
        <p:cxnSp>
          <p:nvCxnSpPr>
            <p:cNvPr id="39" name="直線コネクタ 38"/>
            <p:cNvCxnSpPr/>
            <p:nvPr/>
          </p:nvCxnSpPr>
          <p:spPr>
            <a:xfrm>
              <a:off x="9570940" y="3447879"/>
              <a:ext cx="135122" cy="106176"/>
            </a:xfrm>
            <a:prstGeom prst="line">
              <a:avLst/>
            </a:prstGeom>
            <a:ln w="3175"/>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a:off x="10246087" y="3237562"/>
              <a:ext cx="104863" cy="90954"/>
            </a:xfrm>
            <a:prstGeom prst="line">
              <a:avLst/>
            </a:prstGeom>
            <a:ln w="3175"/>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V="1">
              <a:off x="9733785" y="3349132"/>
              <a:ext cx="595396" cy="197493"/>
            </a:xfrm>
            <a:prstGeom prst="line">
              <a:avLst/>
            </a:prstGeom>
            <a:ln w="3175"/>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flipH="1">
              <a:off x="9570940" y="3481334"/>
              <a:ext cx="206698" cy="72721"/>
            </a:xfrm>
            <a:prstGeom prst="line">
              <a:avLst/>
            </a:prstGeom>
            <a:ln w="3175"/>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flipH="1">
              <a:off x="9187115" y="3150492"/>
              <a:ext cx="129333" cy="43356"/>
            </a:xfrm>
            <a:prstGeom prst="line">
              <a:avLst/>
            </a:prstGeom>
            <a:ln w="3175"/>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a:off x="9195658" y="3221152"/>
              <a:ext cx="366522" cy="322493"/>
            </a:xfrm>
            <a:prstGeom prst="line">
              <a:avLst/>
            </a:prstGeom>
            <a:ln w="3175"/>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V="1">
              <a:off x="10259190" y="3193848"/>
              <a:ext cx="69991" cy="30583"/>
            </a:xfrm>
            <a:prstGeom prst="line">
              <a:avLst/>
            </a:prstGeom>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flipV="1">
              <a:off x="10180850" y="3021947"/>
              <a:ext cx="117668" cy="36284"/>
            </a:xfrm>
            <a:prstGeom prst="line">
              <a:avLst/>
            </a:prstGeom>
            <a:ln/>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10329181" y="3021947"/>
              <a:ext cx="0" cy="156995"/>
            </a:xfrm>
            <a:prstGeom prst="line">
              <a:avLst/>
            </a:prstGeom>
            <a:ln w="3175"/>
          </p:spPr>
          <p:style>
            <a:lnRef idx="1">
              <a:schemeClr val="dk1"/>
            </a:lnRef>
            <a:fillRef idx="0">
              <a:schemeClr val="dk1"/>
            </a:fillRef>
            <a:effectRef idx="0">
              <a:schemeClr val="dk1"/>
            </a:effectRef>
            <a:fontRef idx="minor">
              <a:schemeClr val="tx1"/>
            </a:fontRef>
          </p:style>
        </p:cxnSp>
        <p:sp>
          <p:nvSpPr>
            <p:cNvPr id="49" name="テキスト ボックス 48"/>
            <p:cNvSpPr txBox="1"/>
            <p:nvPr/>
          </p:nvSpPr>
          <p:spPr>
            <a:xfrm rot="16200000">
              <a:off x="10194411" y="2985746"/>
              <a:ext cx="386644" cy="200055"/>
            </a:xfrm>
            <a:prstGeom prst="rect">
              <a:avLst/>
            </a:prstGeom>
            <a:noFill/>
          </p:spPr>
          <p:txBody>
            <a:bodyPr wrap="none" rtlCol="0">
              <a:spAutoFit/>
            </a:bodyPr>
            <a:lstStyle/>
            <a:p>
              <a:r>
                <a:rPr kumimoji="1" lang="en-US" altLang="ja-JP" sz="700" dirty="0"/>
                <a:t>3.3</a:t>
              </a:r>
              <a:r>
                <a:rPr kumimoji="1" lang="ja-JP" altLang="en-US" sz="700" dirty="0"/>
                <a:t>ｍ</a:t>
              </a:r>
            </a:p>
          </p:txBody>
        </p:sp>
        <p:sp>
          <p:nvSpPr>
            <p:cNvPr id="50" name="テキスト ボックス 49"/>
            <p:cNvSpPr txBox="1"/>
            <p:nvPr/>
          </p:nvSpPr>
          <p:spPr>
            <a:xfrm rot="20101849">
              <a:off x="9848127" y="3400940"/>
              <a:ext cx="431528" cy="200055"/>
            </a:xfrm>
            <a:prstGeom prst="rect">
              <a:avLst/>
            </a:prstGeom>
            <a:noFill/>
          </p:spPr>
          <p:txBody>
            <a:bodyPr wrap="none" rtlCol="0">
              <a:spAutoFit/>
            </a:bodyPr>
            <a:lstStyle/>
            <a:p>
              <a:r>
                <a:rPr kumimoji="1" lang="en-US" altLang="ja-JP" sz="700" dirty="0"/>
                <a:t>11.0</a:t>
              </a:r>
              <a:r>
                <a:rPr kumimoji="1" lang="ja-JP" altLang="en-US" sz="700" dirty="0"/>
                <a:t>ｍ</a:t>
              </a:r>
            </a:p>
          </p:txBody>
        </p:sp>
        <p:sp>
          <p:nvSpPr>
            <p:cNvPr id="51" name="テキスト ボックス 50"/>
            <p:cNvSpPr txBox="1"/>
            <p:nvPr/>
          </p:nvSpPr>
          <p:spPr>
            <a:xfrm rot="2766374">
              <a:off x="9153628" y="3354344"/>
              <a:ext cx="431528" cy="200055"/>
            </a:xfrm>
            <a:prstGeom prst="rect">
              <a:avLst/>
            </a:prstGeom>
            <a:noFill/>
          </p:spPr>
          <p:txBody>
            <a:bodyPr wrap="none" rtlCol="0">
              <a:spAutoFit/>
            </a:bodyPr>
            <a:lstStyle/>
            <a:p>
              <a:r>
                <a:rPr kumimoji="1" lang="en-US" altLang="ja-JP" sz="700" dirty="0"/>
                <a:t>11.0</a:t>
              </a:r>
              <a:r>
                <a:rPr kumimoji="1" lang="ja-JP" altLang="en-US" sz="700" dirty="0"/>
                <a:t>ｍ</a:t>
              </a:r>
            </a:p>
          </p:txBody>
        </p:sp>
      </p:grpSp>
      <p:sp>
        <p:nvSpPr>
          <p:cNvPr id="56" name="テキスト ボックス 55">
            <a:extLst>
              <a:ext uri="{FF2B5EF4-FFF2-40B4-BE49-F238E27FC236}">
                <a16:creationId xmlns:a16="http://schemas.microsoft.com/office/drawing/2014/main" id="{E327B585-018B-4607-9A6C-8EAD41F2EE56}"/>
              </a:ext>
            </a:extLst>
          </p:cNvPr>
          <p:cNvSpPr txBox="1"/>
          <p:nvPr/>
        </p:nvSpPr>
        <p:spPr>
          <a:xfrm>
            <a:off x="759736" y="5277659"/>
            <a:ext cx="8245615" cy="923330"/>
          </a:xfrm>
          <a:prstGeom prst="rect">
            <a:avLst/>
          </a:prstGeom>
          <a:noFill/>
        </p:spPr>
        <p:txBody>
          <a:bodyPr wrap="square" rtlCol="0">
            <a:spAutoFit/>
          </a:bodyPr>
          <a:lstStyle/>
          <a:p>
            <a:r>
              <a:rPr lang="ja-JP" altLang="en-US" dirty="0"/>
              <a:t>・令和４年度：岬町沖３工区の測量・設計</a:t>
            </a:r>
            <a:endParaRPr lang="en-US" altLang="ja-JP" dirty="0"/>
          </a:p>
          <a:p>
            <a:r>
              <a:rPr lang="ja-JP" altLang="en-US" dirty="0"/>
              <a:t>・令和５年度：岬町沖の１工区（小島）において、着底基質を</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基製作、７基設置</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t>・令和６年度：岬町沖の１工区（小島）において、着底基質を</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基製作、</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基設置</a:t>
            </a:r>
            <a:endParaRPr lang="ja-JP" altLang="en-US" dirty="0"/>
          </a:p>
        </p:txBody>
      </p:sp>
      <p:sp>
        <p:nvSpPr>
          <p:cNvPr id="57" name="テキスト ボックス 56">
            <a:extLst>
              <a:ext uri="{FF2B5EF4-FFF2-40B4-BE49-F238E27FC236}">
                <a16:creationId xmlns:a16="http://schemas.microsoft.com/office/drawing/2014/main" id="{2FE1321E-3FA8-4C85-99FF-000128665B69}"/>
              </a:ext>
            </a:extLst>
          </p:cNvPr>
          <p:cNvSpPr txBox="1"/>
          <p:nvPr/>
        </p:nvSpPr>
        <p:spPr>
          <a:xfrm>
            <a:off x="2820221" y="2016680"/>
            <a:ext cx="911045" cy="369332"/>
          </a:xfrm>
          <a:prstGeom prst="rect">
            <a:avLst/>
          </a:prstGeom>
          <a:noFill/>
        </p:spPr>
        <p:txBody>
          <a:bodyPr wrap="square" rtlCol="0">
            <a:spAutoFit/>
          </a:bodyPr>
          <a:lstStyle/>
          <a:p>
            <a:r>
              <a:rPr lang="en-US" altLang="ja-JP" dirty="0"/>
              <a:t>A</a:t>
            </a:r>
            <a:r>
              <a:rPr lang="ja-JP" altLang="en-US" dirty="0"/>
              <a:t>地区</a:t>
            </a:r>
            <a:endParaRPr lang="en-US" altLang="ja-JP" dirty="0"/>
          </a:p>
        </p:txBody>
      </p:sp>
      <p:sp>
        <p:nvSpPr>
          <p:cNvPr id="58" name="テキスト ボックス 57">
            <a:extLst>
              <a:ext uri="{FF2B5EF4-FFF2-40B4-BE49-F238E27FC236}">
                <a16:creationId xmlns:a16="http://schemas.microsoft.com/office/drawing/2014/main" id="{A0378A11-474B-4866-8517-1919FAD6C75A}"/>
              </a:ext>
            </a:extLst>
          </p:cNvPr>
          <p:cNvSpPr txBox="1"/>
          <p:nvPr/>
        </p:nvSpPr>
        <p:spPr>
          <a:xfrm>
            <a:off x="5152945" y="2016680"/>
            <a:ext cx="911045" cy="369332"/>
          </a:xfrm>
          <a:prstGeom prst="rect">
            <a:avLst/>
          </a:prstGeom>
          <a:noFill/>
        </p:spPr>
        <p:txBody>
          <a:bodyPr wrap="square" rtlCol="0">
            <a:spAutoFit/>
          </a:bodyPr>
          <a:lstStyle/>
          <a:p>
            <a:r>
              <a:rPr lang="en-US" altLang="ja-JP" dirty="0"/>
              <a:t>B</a:t>
            </a:r>
            <a:r>
              <a:rPr lang="ja-JP" altLang="en-US" dirty="0"/>
              <a:t>地区</a:t>
            </a:r>
            <a:endParaRPr lang="en-US" altLang="ja-JP" dirty="0"/>
          </a:p>
        </p:txBody>
      </p:sp>
      <p:sp>
        <p:nvSpPr>
          <p:cNvPr id="59" name="テキスト ボックス 58">
            <a:extLst>
              <a:ext uri="{FF2B5EF4-FFF2-40B4-BE49-F238E27FC236}">
                <a16:creationId xmlns:a16="http://schemas.microsoft.com/office/drawing/2014/main" id="{5B06FAB7-7A20-49E7-B3B8-E3AFF77A4BB6}"/>
              </a:ext>
            </a:extLst>
          </p:cNvPr>
          <p:cNvSpPr txBox="1"/>
          <p:nvPr/>
        </p:nvSpPr>
        <p:spPr>
          <a:xfrm>
            <a:off x="7534135" y="2016680"/>
            <a:ext cx="911045" cy="369332"/>
          </a:xfrm>
          <a:prstGeom prst="rect">
            <a:avLst/>
          </a:prstGeom>
          <a:noFill/>
        </p:spPr>
        <p:txBody>
          <a:bodyPr wrap="square" rtlCol="0">
            <a:spAutoFit/>
          </a:bodyPr>
          <a:lstStyle/>
          <a:p>
            <a:r>
              <a:rPr lang="en-US" altLang="ja-JP" dirty="0"/>
              <a:t>C</a:t>
            </a:r>
            <a:r>
              <a:rPr lang="ja-JP" altLang="en-US" dirty="0"/>
              <a:t>地区</a:t>
            </a:r>
            <a:endParaRPr lang="en-US" altLang="ja-JP" dirty="0"/>
          </a:p>
        </p:txBody>
      </p:sp>
      <p:sp>
        <p:nvSpPr>
          <p:cNvPr id="52" name="テキスト ボックス 51">
            <a:extLst>
              <a:ext uri="{FF2B5EF4-FFF2-40B4-BE49-F238E27FC236}">
                <a16:creationId xmlns:a16="http://schemas.microsoft.com/office/drawing/2014/main" id="{8CF2B4DB-EE04-4D33-A8ED-8A2FBC634D7D}"/>
              </a:ext>
            </a:extLst>
          </p:cNvPr>
          <p:cNvSpPr txBox="1"/>
          <p:nvPr/>
        </p:nvSpPr>
        <p:spPr>
          <a:xfrm>
            <a:off x="460199" y="4912047"/>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sp>
        <p:nvSpPr>
          <p:cNvPr id="55" name="正方形/長方形 54"/>
          <p:cNvSpPr/>
          <p:nvPr/>
        </p:nvSpPr>
        <p:spPr>
          <a:xfrm>
            <a:off x="77086" y="1079829"/>
            <a:ext cx="7826159" cy="369332"/>
          </a:xfrm>
          <a:prstGeom prst="rect">
            <a:avLst/>
          </a:prstGeom>
        </p:spPr>
        <p:txBody>
          <a:bodyPr wrap="square">
            <a:spAutoFit/>
          </a:bodyPr>
          <a:lstStyle/>
          <a:p>
            <a:r>
              <a:rPr lang="ja-JP" altLang="en-US" b="1" dirty="0"/>
              <a:t>＜大阪府海域ブルーカーボン生態系ビジョンに基づく漁場整備（つづき）＞</a:t>
            </a:r>
            <a:endParaRPr lang="ja-JP" altLang="ja-JP" dirty="0"/>
          </a:p>
        </p:txBody>
      </p:sp>
    </p:spTree>
    <p:custDataLst>
      <p:tags r:id="rId1"/>
    </p:custDataLst>
    <p:extLst>
      <p:ext uri="{BB962C8B-B14F-4D97-AF65-F5344CB8AC3E}">
        <p14:creationId xmlns:p14="http://schemas.microsoft.com/office/powerpoint/2010/main" val="1408255090"/>
      </p:ext>
    </p:extLst>
  </p:cSld>
  <p:clrMapOvr>
    <a:masterClrMapping/>
  </p:clrMapOvr>
  <mc:AlternateContent xmlns:mc="http://schemas.openxmlformats.org/markup-compatibility/2006" xmlns:p14="http://schemas.microsoft.com/office/powerpoint/2010/main">
    <mc:Choice Requires="p14">
      <p:transition spd="slow" p14:dur="2000" advTm="51905"/>
    </mc:Choice>
    <mc:Fallback xmlns="">
      <p:transition spd="slow" advTm="5190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064568" y="2331724"/>
            <a:ext cx="8841432" cy="646331"/>
          </a:xfrm>
          <a:prstGeom prst="rect">
            <a:avLst/>
          </a:prstGeom>
          <a:noFill/>
        </p:spPr>
        <p:txBody>
          <a:bodyPr wrap="square" rtlCol="0">
            <a:spAutoFit/>
          </a:bodyPr>
          <a:lstStyle/>
          <a:p>
            <a:pPr marL="125413" indent="-125413"/>
            <a:r>
              <a:rPr lang="ja-JP" altLang="en-US" dirty="0"/>
              <a:t>「第８次大阪府栽培漁業基本計画」（令和４年４月策定）に基づき、栽培</a:t>
            </a:r>
            <a:r>
              <a:rPr lang="en-US" altLang="ja-JP" dirty="0"/>
              <a:t>C</a:t>
            </a:r>
            <a:r>
              <a:rPr lang="ja-JP" altLang="en-US" dirty="0"/>
              <a:t>でヒラメ等</a:t>
            </a:r>
            <a:endParaRPr lang="en-US" altLang="ja-JP" dirty="0"/>
          </a:p>
          <a:p>
            <a:pPr marL="125413" indent="-125413"/>
            <a:r>
              <a:rPr lang="ja-JP" altLang="en-US" dirty="0"/>
              <a:t>の種苗の生産と放流を、水技</a:t>
            </a:r>
            <a:r>
              <a:rPr lang="en-US" altLang="ja-JP" dirty="0"/>
              <a:t>C</a:t>
            </a:r>
            <a:r>
              <a:rPr lang="ja-JP" altLang="en-US" dirty="0"/>
              <a:t>でトラフグとメバルの生産・放流の技術開発を実施</a:t>
            </a:r>
          </a:p>
        </p:txBody>
      </p:sp>
      <p:sp>
        <p:nvSpPr>
          <p:cNvPr id="2" name="タイトル 1"/>
          <p:cNvSpPr>
            <a:spLocks noGrp="1"/>
          </p:cNvSpPr>
          <p:nvPr>
            <p:ph type="title"/>
          </p:nvPr>
        </p:nvSpPr>
        <p:spPr>
          <a:xfrm>
            <a:off x="1548000" y="396000"/>
            <a:ext cx="8136904" cy="917208"/>
          </a:xfrm>
        </p:spPr>
        <p:txBody>
          <a:bodyPr>
            <a:noAutofit/>
          </a:bodyPr>
          <a:lstStyle/>
          <a:p>
            <a:r>
              <a:rPr kumimoji="1" lang="ja-JP" altLang="en-US" sz="4400" b="1" dirty="0"/>
              <a:t>②水産資源を豊かにする</a:t>
            </a:r>
          </a:p>
        </p:txBody>
      </p:sp>
      <p:sp>
        <p:nvSpPr>
          <p:cNvPr id="8" name="テキスト ボックス 2"/>
          <p:cNvSpPr txBox="1">
            <a:spLocks noChangeArrowheads="1"/>
          </p:cNvSpPr>
          <p:nvPr/>
        </p:nvSpPr>
        <p:spPr bwMode="auto">
          <a:xfrm>
            <a:off x="894467" y="1571549"/>
            <a:ext cx="1163206" cy="648072"/>
          </a:xfrm>
          <a:prstGeom prst="roundRect">
            <a:avLst>
              <a:gd name="adj" fmla="val 24293"/>
            </a:avLst>
          </a:prstGeom>
          <a:solidFill>
            <a:srgbClr val="000099"/>
          </a:solidFill>
          <a:ln w="9525">
            <a:noFill/>
            <a:miter lim="800000"/>
            <a:headEnd/>
            <a:tailEnd/>
          </a:ln>
        </p:spPr>
        <p:txBody>
          <a:bodyPr rot="0" vert="horz" wrap="square" lIns="36000" tIns="45720" rIns="3600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ja-JP" altLang="en-US" sz="2400" b="1" kern="100" dirty="0">
                <a:solidFill>
                  <a:schemeClr val="bg1"/>
                </a:solidFill>
                <a:latin typeface="+mn-ea"/>
                <a:cs typeface="Times New Roman"/>
              </a:rPr>
              <a:t>８</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187173" y="1499545"/>
            <a:ext cx="6991016" cy="830997"/>
          </a:xfrm>
          <a:prstGeom prst="rect">
            <a:avLst/>
          </a:prstGeom>
          <a:noFill/>
        </p:spPr>
        <p:txBody>
          <a:bodyPr wrap="none" rtlCol="0">
            <a:spAutoFit/>
          </a:bodyPr>
          <a:lstStyle/>
          <a:p>
            <a:r>
              <a:rPr lang="ja-JP" altLang="en-US" sz="2400" b="1" dirty="0"/>
              <a:t>大阪湾の水産資源の増大とブランド化をめざした</a:t>
            </a:r>
            <a:endParaRPr lang="en-US" altLang="ja-JP" sz="2400" b="1" dirty="0"/>
          </a:p>
          <a:p>
            <a:r>
              <a:rPr lang="ja-JP" altLang="en-US" sz="2400" b="1" dirty="0"/>
              <a:t>栽培漁業の推進</a:t>
            </a:r>
          </a:p>
        </p:txBody>
      </p:sp>
      <p:sp>
        <p:nvSpPr>
          <p:cNvPr id="23" name="テキスト ボックス 22"/>
          <p:cNvSpPr txBox="1"/>
          <p:nvPr/>
        </p:nvSpPr>
        <p:spPr>
          <a:xfrm>
            <a:off x="234465" y="2337559"/>
            <a:ext cx="877163" cy="369332"/>
          </a:xfrm>
          <a:prstGeom prst="rect">
            <a:avLst/>
          </a:prstGeom>
          <a:noFill/>
        </p:spPr>
        <p:txBody>
          <a:bodyPr wrap="none" rtlCol="0">
            <a:spAutoFit/>
          </a:bodyPr>
          <a:lstStyle/>
          <a:p>
            <a:r>
              <a:rPr lang="en-US" altLang="ja-JP" b="1" dirty="0"/>
              <a:t>【</a:t>
            </a:r>
            <a:r>
              <a:rPr lang="ja-JP" altLang="en-US" b="1" dirty="0"/>
              <a:t>内容</a:t>
            </a:r>
            <a:r>
              <a:rPr lang="en-US" altLang="ja-JP" b="1" dirty="0"/>
              <a:t>】</a:t>
            </a:r>
            <a:endParaRPr lang="ja-JP" altLang="ja-JP" b="1" dirty="0"/>
          </a:p>
        </p:txBody>
      </p:sp>
      <p:sp>
        <p:nvSpPr>
          <p:cNvPr id="20"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a:t>7</a:t>
            </a:r>
            <a:endParaRPr lang="zh-TW" altLang="en-US" sz="2000" dirty="0"/>
          </a:p>
        </p:txBody>
      </p:sp>
      <p:sp>
        <p:nvSpPr>
          <p:cNvPr id="21" name="テキスト ボックス 20"/>
          <p:cNvSpPr txBox="1"/>
          <p:nvPr/>
        </p:nvSpPr>
        <p:spPr>
          <a:xfrm>
            <a:off x="828000" y="580468"/>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28" name="テキスト ボックス 27"/>
          <p:cNvSpPr txBox="1"/>
          <p:nvPr/>
        </p:nvSpPr>
        <p:spPr>
          <a:xfrm>
            <a:off x="7347594" y="2979726"/>
            <a:ext cx="2337310" cy="369332"/>
          </a:xfrm>
          <a:prstGeom prst="rect">
            <a:avLst/>
          </a:prstGeom>
          <a:noFill/>
        </p:spPr>
        <p:txBody>
          <a:bodyPr wrap="square" rtlCol="0">
            <a:spAutoFit/>
          </a:bodyPr>
          <a:lstStyle/>
          <a:p>
            <a:pPr algn="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（千尾・千個）</a:t>
            </a:r>
          </a:p>
        </p:txBody>
      </p:sp>
      <p:sp>
        <p:nvSpPr>
          <p:cNvPr id="31" name="テキスト ボックス 30"/>
          <p:cNvSpPr txBox="1"/>
          <p:nvPr/>
        </p:nvSpPr>
        <p:spPr>
          <a:xfrm>
            <a:off x="240185" y="2903898"/>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sp>
        <p:nvSpPr>
          <p:cNvPr id="42" name="テキスト ボックス 41"/>
          <p:cNvSpPr txBox="1"/>
          <p:nvPr/>
        </p:nvSpPr>
        <p:spPr>
          <a:xfrm>
            <a:off x="4736976" y="2979726"/>
            <a:ext cx="324036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■放流尾数</a:t>
            </a:r>
          </a:p>
        </p:txBody>
      </p:sp>
      <p:graphicFrame>
        <p:nvGraphicFramePr>
          <p:cNvPr id="32" name="表 31"/>
          <p:cNvGraphicFramePr>
            <a:graphicFrameLocks noGrp="1"/>
          </p:cNvGraphicFramePr>
          <p:nvPr>
            <p:extLst>
              <p:ext uri="{D42A27DB-BD31-4B8C-83A1-F6EECF244321}">
                <p14:modId xmlns:p14="http://schemas.microsoft.com/office/powerpoint/2010/main" val="2343940767"/>
              </p:ext>
            </p:extLst>
          </p:nvPr>
        </p:nvGraphicFramePr>
        <p:xfrm>
          <a:off x="4933774" y="3345947"/>
          <a:ext cx="4843762" cy="1955261"/>
        </p:xfrm>
        <a:graphic>
          <a:graphicData uri="http://schemas.openxmlformats.org/drawingml/2006/table">
            <a:tbl>
              <a:tblPr firstRow="1" bandRow="1">
                <a:tableStyleId>{69CF1AB2-1976-4502-BF36-3FF5EA218861}</a:tableStyleId>
              </a:tblPr>
              <a:tblGrid>
                <a:gridCol w="1055097">
                  <a:extLst>
                    <a:ext uri="{9D8B030D-6E8A-4147-A177-3AD203B41FA5}">
                      <a16:colId xmlns:a16="http://schemas.microsoft.com/office/drawing/2014/main" val="20000"/>
                    </a:ext>
                  </a:extLst>
                </a:gridCol>
                <a:gridCol w="612354">
                  <a:extLst>
                    <a:ext uri="{9D8B030D-6E8A-4147-A177-3AD203B41FA5}">
                      <a16:colId xmlns:a16="http://schemas.microsoft.com/office/drawing/2014/main" val="20003"/>
                    </a:ext>
                  </a:extLst>
                </a:gridCol>
                <a:gridCol w="612354">
                  <a:extLst>
                    <a:ext uri="{9D8B030D-6E8A-4147-A177-3AD203B41FA5}">
                      <a16:colId xmlns:a16="http://schemas.microsoft.com/office/drawing/2014/main" val="20004"/>
                    </a:ext>
                  </a:extLst>
                </a:gridCol>
                <a:gridCol w="612354">
                  <a:extLst>
                    <a:ext uri="{9D8B030D-6E8A-4147-A177-3AD203B41FA5}">
                      <a16:colId xmlns:a16="http://schemas.microsoft.com/office/drawing/2014/main" val="20005"/>
                    </a:ext>
                  </a:extLst>
                </a:gridCol>
                <a:gridCol w="612354">
                  <a:extLst>
                    <a:ext uri="{9D8B030D-6E8A-4147-A177-3AD203B41FA5}">
                      <a16:colId xmlns:a16="http://schemas.microsoft.com/office/drawing/2014/main" val="1129986812"/>
                    </a:ext>
                  </a:extLst>
                </a:gridCol>
                <a:gridCol w="612354">
                  <a:extLst>
                    <a:ext uri="{9D8B030D-6E8A-4147-A177-3AD203B41FA5}">
                      <a16:colId xmlns:a16="http://schemas.microsoft.com/office/drawing/2014/main" val="3703194103"/>
                    </a:ext>
                  </a:extLst>
                </a:gridCol>
                <a:gridCol w="726895">
                  <a:extLst>
                    <a:ext uri="{9D8B030D-6E8A-4147-A177-3AD203B41FA5}">
                      <a16:colId xmlns:a16="http://schemas.microsoft.com/office/drawing/2014/main" val="2279996815"/>
                    </a:ext>
                  </a:extLst>
                </a:gridCol>
              </a:tblGrid>
              <a:tr h="2990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年度</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1600" dirty="0"/>
                        <a:t>2</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1600" b="1" dirty="0">
                          <a:solidFill>
                            <a:schemeClr val="dk1"/>
                          </a:solidFill>
                          <a:latin typeface="+mn-lt"/>
                          <a:ea typeface="+mn-ea"/>
                          <a:cs typeface="+mn-cs"/>
                        </a:rPr>
                        <a:t>3</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p>
                  </a:txBody>
                  <a:tcPr marL="36000" marR="36000" marT="0" marB="0" anchor="ctr"/>
                </a:tc>
                <a:extLst>
                  <a:ext uri="{0D108BD9-81ED-4DB2-BD59-A6C34878D82A}">
                    <a16:rowId xmlns:a16="http://schemas.microsoft.com/office/drawing/2014/main" val="10000"/>
                  </a:ext>
                </a:extLst>
              </a:tr>
              <a:tr h="276812">
                <a:tc>
                  <a:txBody>
                    <a:bodyPr/>
                    <a:lstStyle/>
                    <a:p>
                      <a:pPr algn="ctr"/>
                      <a:r>
                        <a:rPr kumimoji="1" lang="ja-JP" altLang="en-US" sz="1800" b="1" dirty="0">
                          <a:solidFill>
                            <a:schemeClr val="tx1"/>
                          </a:solidFill>
                        </a:rPr>
                        <a:t>ヒラメ</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dirty="0"/>
                        <a:t>104</a:t>
                      </a:r>
                      <a:endParaRPr lang="ja-JP" altLang="en-US" sz="1600" dirty="0"/>
                    </a:p>
                  </a:txBody>
                  <a:tcPr marL="36000" marT="0" marB="0" anchor="ctr"/>
                </a:tc>
                <a:tc>
                  <a:txBody>
                    <a:bodyPr/>
                    <a:lstStyle/>
                    <a:p>
                      <a:pPr algn="ctr"/>
                      <a:r>
                        <a:rPr lang="en-US" altLang="ja-JP" sz="1600" dirty="0"/>
                        <a:t>123</a:t>
                      </a:r>
                      <a:endParaRPr lang="ja-JP" altLang="en-US" sz="1600" dirty="0"/>
                    </a:p>
                  </a:txBody>
                  <a:tcPr marL="36000" marT="0" marB="0" anchor="ctr"/>
                </a:tc>
                <a:tc>
                  <a:txBody>
                    <a:bodyPr/>
                    <a:lstStyle/>
                    <a:p>
                      <a:pPr algn="ctr"/>
                      <a:r>
                        <a:rPr lang="en-US" altLang="ja-JP" sz="1600" dirty="0"/>
                        <a:t>113</a:t>
                      </a:r>
                      <a:endParaRPr lang="ja-JP" altLang="en-US" sz="1600" dirty="0"/>
                    </a:p>
                  </a:txBody>
                  <a:tcPr marL="36000" marT="0" marB="0" anchor="ctr"/>
                </a:tc>
                <a:tc>
                  <a:txBody>
                    <a:bodyPr/>
                    <a:lstStyle/>
                    <a:p>
                      <a:pPr algn="ctr"/>
                      <a:r>
                        <a:rPr lang="en-US" altLang="ja-JP" sz="1600" dirty="0"/>
                        <a:t>101</a:t>
                      </a:r>
                      <a:endParaRPr lang="ja-JP" altLang="en-US" sz="1600" dirty="0"/>
                    </a:p>
                  </a:txBody>
                  <a:tcPr marL="36000" marT="0" marB="0" anchor="ctr"/>
                </a:tc>
                <a:tc>
                  <a:txBody>
                    <a:bodyPr/>
                    <a:lstStyle/>
                    <a:p>
                      <a:pPr algn="ctr"/>
                      <a:r>
                        <a:rPr lang="en-US" altLang="ja-JP" sz="1600" dirty="0"/>
                        <a:t>100</a:t>
                      </a:r>
                      <a:endParaRPr lang="ja-JP" altLang="en-US" sz="1600" dirty="0"/>
                    </a:p>
                  </a:txBody>
                  <a:tcPr marL="36000" marT="0" marB="0" anchor="ctr"/>
                </a:tc>
                <a:tc>
                  <a:txBody>
                    <a:bodyPr/>
                    <a:lstStyle/>
                    <a:p>
                      <a:pPr algn="ctr"/>
                      <a:r>
                        <a:rPr lang="en-US" altLang="ja-JP" sz="1600" b="1" dirty="0"/>
                        <a:t>541</a:t>
                      </a:r>
                      <a:endParaRPr lang="ja-JP" altLang="en-US" sz="1600" b="1" dirty="0"/>
                    </a:p>
                  </a:txBody>
                  <a:tcPr marL="36000" marT="0" marB="0" anchor="ctr"/>
                </a:tc>
                <a:extLst>
                  <a:ext uri="{0D108BD9-81ED-4DB2-BD59-A6C34878D82A}">
                    <a16:rowId xmlns:a16="http://schemas.microsoft.com/office/drawing/2014/main" val="10001"/>
                  </a:ext>
                </a:extLst>
              </a:tr>
              <a:tr h="346014">
                <a:tc>
                  <a:txBody>
                    <a:bodyPr/>
                    <a:lstStyle/>
                    <a:p>
                      <a:pPr algn="ctr"/>
                      <a:r>
                        <a:rPr kumimoji="1" lang="ja-JP" altLang="en-US" sz="1800" b="1" dirty="0">
                          <a:solidFill>
                            <a:schemeClr val="tx1"/>
                          </a:solidFill>
                        </a:rPr>
                        <a:t>キジハタ</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dirty="0"/>
                        <a:t>100</a:t>
                      </a:r>
                      <a:endParaRPr lang="ja-JP" altLang="en-US" sz="1600" dirty="0"/>
                    </a:p>
                  </a:txBody>
                  <a:tcPr marL="36000" marT="0" marB="0" anchor="ctr"/>
                </a:tc>
                <a:tc>
                  <a:txBody>
                    <a:bodyPr/>
                    <a:lstStyle/>
                    <a:p>
                      <a:pPr algn="ctr"/>
                      <a:r>
                        <a:rPr lang="en-US" altLang="ja-JP" sz="1600" dirty="0"/>
                        <a:t>100</a:t>
                      </a:r>
                      <a:endParaRPr lang="ja-JP" altLang="en-US" sz="1600" dirty="0"/>
                    </a:p>
                  </a:txBody>
                  <a:tcPr marL="36000" marT="0" marB="0" anchor="ctr"/>
                </a:tc>
                <a:tc>
                  <a:txBody>
                    <a:bodyPr/>
                    <a:lstStyle/>
                    <a:p>
                      <a:pPr algn="ctr"/>
                      <a:r>
                        <a:rPr lang="en-US" altLang="ja-JP" sz="1600" dirty="0"/>
                        <a:t>100</a:t>
                      </a:r>
                      <a:endParaRPr lang="ja-JP" altLang="en-US" sz="1600" dirty="0"/>
                    </a:p>
                  </a:txBody>
                  <a:tcPr marL="36000" marT="0" marB="0" anchor="ctr"/>
                </a:tc>
                <a:tc>
                  <a:txBody>
                    <a:bodyPr/>
                    <a:lstStyle/>
                    <a:p>
                      <a:pPr algn="ctr"/>
                      <a:r>
                        <a:rPr lang="en-US" altLang="ja-JP" sz="1600" dirty="0"/>
                        <a:t>140</a:t>
                      </a:r>
                      <a:endParaRPr lang="ja-JP" altLang="en-US" sz="1600" dirty="0"/>
                    </a:p>
                  </a:txBody>
                  <a:tcPr marL="36000" marT="0" marB="0" anchor="ctr"/>
                </a:tc>
                <a:tc>
                  <a:txBody>
                    <a:bodyPr/>
                    <a:lstStyle/>
                    <a:p>
                      <a:pPr algn="ctr"/>
                      <a:r>
                        <a:rPr lang="en-US" altLang="ja-JP" sz="1600" dirty="0"/>
                        <a:t>122</a:t>
                      </a:r>
                      <a:endParaRPr lang="ja-JP" altLang="en-US" sz="1600" dirty="0"/>
                    </a:p>
                  </a:txBody>
                  <a:tcPr marL="36000" marT="0" marB="0" anchor="ctr"/>
                </a:tc>
                <a:tc>
                  <a:txBody>
                    <a:bodyPr/>
                    <a:lstStyle/>
                    <a:p>
                      <a:pPr algn="ctr"/>
                      <a:r>
                        <a:rPr lang="en-US" altLang="ja-JP" sz="1600" b="1" dirty="0"/>
                        <a:t>562</a:t>
                      </a:r>
                      <a:endParaRPr lang="ja-JP" altLang="en-US" sz="1600" b="1" dirty="0"/>
                    </a:p>
                  </a:txBody>
                  <a:tcPr marL="36000" marT="0" marB="0" anchor="ctr"/>
                </a:tc>
                <a:extLst>
                  <a:ext uri="{0D108BD9-81ED-4DB2-BD59-A6C34878D82A}">
                    <a16:rowId xmlns:a16="http://schemas.microsoft.com/office/drawing/2014/main" val="10003"/>
                  </a:ext>
                </a:extLst>
              </a:tr>
              <a:tr h="346014">
                <a:tc>
                  <a:txBody>
                    <a:bodyPr/>
                    <a:lstStyle/>
                    <a:p>
                      <a:pPr algn="ctr"/>
                      <a:r>
                        <a:rPr kumimoji="1" lang="ja-JP" altLang="en-US" sz="1800" b="1" dirty="0">
                          <a:solidFill>
                            <a:schemeClr val="tx1"/>
                          </a:solidFill>
                        </a:rPr>
                        <a:t>アカガイ</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dirty="0"/>
                        <a:t>80</a:t>
                      </a:r>
                      <a:endParaRPr lang="ja-JP" altLang="en-US" sz="1600" dirty="0">
                        <a:solidFill>
                          <a:schemeClr val="tx1"/>
                        </a:solidFill>
                      </a:endParaRPr>
                    </a:p>
                  </a:txBody>
                  <a:tcPr marL="36000" marT="0" marB="0" anchor="ctr"/>
                </a:tc>
                <a:tc>
                  <a:txBody>
                    <a:bodyPr/>
                    <a:lstStyle/>
                    <a:p>
                      <a:pPr algn="ctr"/>
                      <a:r>
                        <a:rPr lang="en-US" altLang="ja-JP" sz="1600" dirty="0">
                          <a:solidFill>
                            <a:schemeClr val="dk1"/>
                          </a:solidFill>
                        </a:rPr>
                        <a:t>100</a:t>
                      </a:r>
                      <a:endParaRPr lang="ja-JP" altLang="en-US" sz="1600" dirty="0">
                        <a:solidFill>
                          <a:schemeClr val="tx1"/>
                        </a:solidFill>
                      </a:endParaRPr>
                    </a:p>
                  </a:txBody>
                  <a:tcPr marL="36000" marT="0" marB="0" anchor="ctr"/>
                </a:tc>
                <a:tc>
                  <a:txBody>
                    <a:bodyPr/>
                    <a:lstStyle/>
                    <a:p>
                      <a:pPr algn="ctr"/>
                      <a:r>
                        <a:rPr lang="en-US" altLang="ja-JP" sz="1600" dirty="0">
                          <a:solidFill>
                            <a:schemeClr val="dk1"/>
                          </a:solidFill>
                        </a:rPr>
                        <a:t>65</a:t>
                      </a:r>
                      <a:endParaRPr lang="ja-JP" altLang="en-US" sz="1600" dirty="0">
                        <a:solidFill>
                          <a:schemeClr val="tx1"/>
                        </a:solidFill>
                      </a:endParaRPr>
                    </a:p>
                  </a:txBody>
                  <a:tcPr marL="36000" marT="0" marB="0" anchor="ctr"/>
                </a:tc>
                <a:tc>
                  <a:txBody>
                    <a:bodyPr/>
                    <a:lstStyle/>
                    <a:p>
                      <a:pPr algn="ctr"/>
                      <a:r>
                        <a:rPr lang="en-US" altLang="ja-JP" sz="1600" dirty="0">
                          <a:solidFill>
                            <a:schemeClr val="tx1"/>
                          </a:solidFill>
                        </a:rPr>
                        <a:t>50</a:t>
                      </a:r>
                      <a:endParaRPr lang="ja-JP" altLang="en-US" sz="1600" dirty="0">
                        <a:solidFill>
                          <a:schemeClr val="tx1"/>
                        </a:solidFill>
                      </a:endParaRPr>
                    </a:p>
                  </a:txBody>
                  <a:tcPr marL="36000" marT="0" marB="0" anchor="ctr"/>
                </a:tc>
                <a:tc>
                  <a:txBody>
                    <a:bodyPr/>
                    <a:lstStyle/>
                    <a:p>
                      <a:pPr algn="ctr"/>
                      <a:r>
                        <a:rPr lang="en-US" altLang="ja-JP" sz="1600" dirty="0">
                          <a:solidFill>
                            <a:schemeClr val="tx1"/>
                          </a:solidFill>
                        </a:rPr>
                        <a:t>50</a:t>
                      </a:r>
                      <a:endParaRPr lang="ja-JP" altLang="en-US" sz="1600" dirty="0">
                        <a:solidFill>
                          <a:schemeClr val="tx1"/>
                        </a:solidFill>
                      </a:endParaRPr>
                    </a:p>
                  </a:txBody>
                  <a:tcPr marL="36000" marT="0" marB="0" anchor="ctr"/>
                </a:tc>
                <a:tc>
                  <a:txBody>
                    <a:bodyPr/>
                    <a:lstStyle/>
                    <a:p>
                      <a:pPr algn="ctr"/>
                      <a:r>
                        <a:rPr lang="en-US" altLang="ja-JP" sz="1600" b="1" dirty="0">
                          <a:solidFill>
                            <a:schemeClr val="tx1"/>
                          </a:solidFill>
                        </a:rPr>
                        <a:t>345</a:t>
                      </a:r>
                      <a:endParaRPr lang="ja-JP" altLang="en-US" sz="1600" b="1" dirty="0">
                        <a:solidFill>
                          <a:schemeClr val="tx1"/>
                        </a:solidFill>
                      </a:endParaRPr>
                    </a:p>
                  </a:txBody>
                  <a:tcPr marL="36000" marT="0" marB="0" anchor="ctr"/>
                </a:tc>
                <a:extLst>
                  <a:ext uri="{0D108BD9-81ED-4DB2-BD59-A6C34878D82A}">
                    <a16:rowId xmlns:a16="http://schemas.microsoft.com/office/drawing/2014/main" val="10004"/>
                  </a:ext>
                </a:extLst>
              </a:tr>
              <a:tr h="346014">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トラフグ</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dirty="0">
                          <a:solidFill>
                            <a:schemeClr val="tx1"/>
                          </a:solidFill>
                        </a:rPr>
                        <a:t>-</a:t>
                      </a:r>
                      <a:endParaRPr lang="ja-JP" altLang="en-US" sz="1600" dirty="0">
                        <a:solidFill>
                          <a:schemeClr val="tx1"/>
                        </a:solidFill>
                      </a:endParaRPr>
                    </a:p>
                  </a:txBody>
                  <a:tcPr marL="36000" marT="0" marB="0" anchor="ctr"/>
                </a:tc>
                <a:tc>
                  <a:txBody>
                    <a:bodyPr/>
                    <a:lstStyle/>
                    <a:p>
                      <a:pPr algn="ctr"/>
                      <a:r>
                        <a:rPr lang="en-US" altLang="ja-JP" sz="1600" dirty="0">
                          <a:solidFill>
                            <a:schemeClr val="tx1"/>
                          </a:solidFill>
                        </a:rPr>
                        <a:t>-</a:t>
                      </a:r>
                      <a:endParaRPr lang="ja-JP" altLang="en-US" sz="1600" dirty="0">
                        <a:solidFill>
                          <a:schemeClr val="tx1"/>
                        </a:solidFill>
                      </a:endParaRPr>
                    </a:p>
                  </a:txBody>
                  <a:tcPr marL="36000" marT="0" marB="0" anchor="ctr"/>
                </a:tc>
                <a:tc>
                  <a:txBody>
                    <a:bodyPr/>
                    <a:lstStyle/>
                    <a:p>
                      <a:pPr algn="ctr"/>
                      <a:r>
                        <a:rPr lang="en-US" altLang="ja-JP" sz="1600" dirty="0">
                          <a:solidFill>
                            <a:schemeClr val="tx1"/>
                          </a:solidFill>
                        </a:rPr>
                        <a:t>16</a:t>
                      </a:r>
                      <a:endParaRPr lang="ja-JP" altLang="en-US" sz="1600" dirty="0">
                        <a:solidFill>
                          <a:schemeClr val="tx1"/>
                        </a:solidFill>
                      </a:endParaRPr>
                    </a:p>
                  </a:txBody>
                  <a:tcPr marL="36000" marT="0" marB="0" anchor="ctr"/>
                </a:tc>
                <a:tc>
                  <a:txBody>
                    <a:bodyPr/>
                    <a:lstStyle/>
                    <a:p>
                      <a:pPr algn="ctr"/>
                      <a:r>
                        <a:rPr lang="en-US" altLang="ja-JP" sz="1600" dirty="0">
                          <a:solidFill>
                            <a:schemeClr val="tx1"/>
                          </a:solidFill>
                        </a:rPr>
                        <a:t>24</a:t>
                      </a:r>
                      <a:endParaRPr lang="ja-JP" altLang="en-US" sz="1600" dirty="0">
                        <a:solidFill>
                          <a:schemeClr val="tx1"/>
                        </a:solidFill>
                      </a:endParaRPr>
                    </a:p>
                  </a:txBody>
                  <a:tcPr marL="36000" marT="0" marB="0" anchor="ctr"/>
                </a:tc>
                <a:tc>
                  <a:txBody>
                    <a:bodyPr/>
                    <a:lstStyle/>
                    <a:p>
                      <a:pPr algn="ctr"/>
                      <a:r>
                        <a:rPr lang="en-US" altLang="ja-JP" sz="1600" dirty="0">
                          <a:solidFill>
                            <a:schemeClr val="tx1"/>
                          </a:solidFill>
                        </a:rPr>
                        <a:t>24</a:t>
                      </a:r>
                      <a:endParaRPr lang="ja-JP" altLang="en-US" sz="1600" dirty="0">
                        <a:solidFill>
                          <a:schemeClr val="tx1"/>
                        </a:solidFill>
                      </a:endParaRPr>
                    </a:p>
                  </a:txBody>
                  <a:tcPr marL="36000" marT="0" marB="0" anchor="ctr"/>
                </a:tc>
                <a:tc>
                  <a:txBody>
                    <a:bodyPr/>
                    <a:lstStyle/>
                    <a:p>
                      <a:pPr algn="ctr"/>
                      <a:r>
                        <a:rPr lang="en-US" altLang="ja-JP" sz="1600" b="1" dirty="0">
                          <a:solidFill>
                            <a:schemeClr val="tx1"/>
                          </a:solidFill>
                        </a:rPr>
                        <a:t>64</a:t>
                      </a:r>
                      <a:endParaRPr lang="ja-JP" altLang="en-US" sz="1600" b="1" dirty="0">
                        <a:solidFill>
                          <a:schemeClr val="tx1"/>
                        </a:solidFill>
                      </a:endParaRPr>
                    </a:p>
                  </a:txBody>
                  <a:tcPr marL="36000" marT="0" marB="0" anchor="ctr"/>
                </a:tc>
                <a:extLst>
                  <a:ext uri="{0D108BD9-81ED-4DB2-BD59-A6C34878D82A}">
                    <a16:rowId xmlns:a16="http://schemas.microsoft.com/office/drawing/2014/main" val="3669975294"/>
                  </a:ext>
                </a:extLst>
              </a:tr>
              <a:tr h="341330">
                <a:tc>
                  <a:txBody>
                    <a:bodyPr/>
                    <a:lstStyle/>
                    <a:p>
                      <a:pPr algn="ctr"/>
                      <a:r>
                        <a:rPr kumimoji="1" lang="ja-JP" altLang="en-US" sz="1600" dirty="0"/>
                        <a:t>（計）</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b="1" dirty="0">
                          <a:solidFill>
                            <a:schemeClr val="tx1"/>
                          </a:solidFill>
                        </a:rPr>
                        <a:t>284</a:t>
                      </a:r>
                      <a:endParaRPr lang="ja-JP" altLang="en-US" sz="1600" b="1" dirty="0">
                        <a:solidFill>
                          <a:schemeClr val="tx1"/>
                        </a:solidFill>
                      </a:endParaRPr>
                    </a:p>
                  </a:txBody>
                  <a:tcPr marL="36000" marT="0" marB="0" anchor="ctr"/>
                </a:tc>
                <a:tc>
                  <a:txBody>
                    <a:bodyPr/>
                    <a:lstStyle/>
                    <a:p>
                      <a:pPr algn="ctr"/>
                      <a:r>
                        <a:rPr lang="en-US" altLang="ja-JP" sz="1600" b="1" dirty="0">
                          <a:solidFill>
                            <a:schemeClr val="tx1"/>
                          </a:solidFill>
                        </a:rPr>
                        <a:t>323</a:t>
                      </a:r>
                      <a:endParaRPr lang="ja-JP" altLang="en-US" sz="1600" b="1" dirty="0">
                        <a:solidFill>
                          <a:schemeClr val="tx1"/>
                        </a:solidFill>
                      </a:endParaRPr>
                    </a:p>
                  </a:txBody>
                  <a:tcPr marL="36000" marT="0" marB="0" anchor="ctr"/>
                </a:tc>
                <a:tc>
                  <a:txBody>
                    <a:bodyPr/>
                    <a:lstStyle/>
                    <a:p>
                      <a:pPr algn="ctr"/>
                      <a:r>
                        <a:rPr lang="en-US" altLang="ja-JP" sz="1600" b="1" dirty="0">
                          <a:solidFill>
                            <a:schemeClr val="tx1"/>
                          </a:solidFill>
                        </a:rPr>
                        <a:t>294</a:t>
                      </a:r>
                      <a:endParaRPr lang="ja-JP" altLang="en-US" sz="1600" b="1" dirty="0">
                        <a:solidFill>
                          <a:schemeClr val="tx1"/>
                        </a:solidFill>
                      </a:endParaRPr>
                    </a:p>
                  </a:txBody>
                  <a:tcPr marL="36000" marT="0" marB="0" anchor="ctr"/>
                </a:tc>
                <a:tc>
                  <a:txBody>
                    <a:bodyPr/>
                    <a:lstStyle/>
                    <a:p>
                      <a:pPr algn="ctr"/>
                      <a:r>
                        <a:rPr lang="en-US" altLang="ja-JP" sz="1600" b="1" dirty="0">
                          <a:solidFill>
                            <a:schemeClr val="tx1"/>
                          </a:solidFill>
                        </a:rPr>
                        <a:t>315</a:t>
                      </a:r>
                      <a:endParaRPr lang="ja-JP" altLang="en-US" sz="1600" b="1" dirty="0">
                        <a:solidFill>
                          <a:schemeClr val="tx1"/>
                        </a:solidFill>
                      </a:endParaRPr>
                    </a:p>
                  </a:txBody>
                  <a:tcPr marL="36000" marT="0" marB="0" anchor="ctr"/>
                </a:tc>
                <a:tc>
                  <a:txBody>
                    <a:bodyPr/>
                    <a:lstStyle/>
                    <a:p>
                      <a:pPr algn="ctr"/>
                      <a:r>
                        <a:rPr lang="en-US" altLang="ja-JP" sz="1600" b="1" dirty="0">
                          <a:solidFill>
                            <a:schemeClr val="tx1"/>
                          </a:solidFill>
                        </a:rPr>
                        <a:t>296</a:t>
                      </a:r>
                      <a:endParaRPr lang="ja-JP" altLang="en-US" sz="1600" b="1" dirty="0">
                        <a:solidFill>
                          <a:schemeClr val="tx1"/>
                        </a:solidFill>
                      </a:endParaRPr>
                    </a:p>
                  </a:txBody>
                  <a:tcPr marL="36000" marT="0" marB="0" anchor="ctr"/>
                </a:tc>
                <a:tc>
                  <a:txBody>
                    <a:bodyPr/>
                    <a:lstStyle/>
                    <a:p>
                      <a:pPr marL="0" indent="0" algn="ctr">
                        <a:tabLst>
                          <a:tab pos="539750" algn="l"/>
                        </a:tabLst>
                      </a:pPr>
                      <a:r>
                        <a:rPr lang="en-US" altLang="ja-JP" sz="1600" b="1" dirty="0">
                          <a:solidFill>
                            <a:schemeClr val="tx1"/>
                          </a:solidFill>
                        </a:rPr>
                        <a:t>1,512</a:t>
                      </a:r>
                      <a:endParaRPr lang="ja-JP" altLang="en-US" sz="1600" b="1" dirty="0">
                        <a:solidFill>
                          <a:schemeClr val="tx1"/>
                        </a:solidFill>
                      </a:endParaRPr>
                    </a:p>
                  </a:txBody>
                  <a:tcPr marL="18000" marR="18000" marT="0" marB="0" anchor="ctr"/>
                </a:tc>
                <a:extLst>
                  <a:ext uri="{0D108BD9-81ED-4DB2-BD59-A6C34878D82A}">
                    <a16:rowId xmlns:a16="http://schemas.microsoft.com/office/drawing/2014/main" val="10005"/>
                  </a:ext>
                </a:extLst>
              </a:tr>
            </a:tbl>
          </a:graphicData>
        </a:graphic>
      </p:graphicFrame>
      <p:sp>
        <p:nvSpPr>
          <p:cNvPr id="33" name="テキスト ボックス 32"/>
          <p:cNvSpPr txBox="1"/>
          <p:nvPr/>
        </p:nvSpPr>
        <p:spPr>
          <a:xfrm>
            <a:off x="274806" y="3222262"/>
            <a:ext cx="5863134" cy="3639458"/>
          </a:xfrm>
          <a:prstGeom prst="rect">
            <a:avLst/>
          </a:prstGeom>
          <a:noFill/>
        </p:spPr>
        <p:txBody>
          <a:bodyPr wrap="square" rtlCol="0">
            <a:spAutoFit/>
          </a:bodyPr>
          <a:lstStyle/>
          <a:p>
            <a:pPr marL="125413" indent="-125413"/>
            <a:r>
              <a:rPr lang="ja-JP" altLang="en-US" sz="2000" dirty="0"/>
              <a:t>令和６年度は </a:t>
            </a:r>
            <a:r>
              <a:rPr lang="en-US" altLang="ja-JP" sz="2000" b="1" dirty="0"/>
              <a:t>29</a:t>
            </a:r>
            <a:r>
              <a:rPr lang="ja-JP" altLang="en-US" sz="2000" b="1" dirty="0"/>
              <a:t>万</a:t>
            </a:r>
            <a:r>
              <a:rPr lang="en-US" altLang="ja-JP" sz="2000" b="1" dirty="0"/>
              <a:t>6</a:t>
            </a:r>
            <a:r>
              <a:rPr lang="ja-JP" altLang="en-US" sz="2000" b="1" dirty="0"/>
              <a:t>千尾</a:t>
            </a:r>
            <a:r>
              <a:rPr lang="ja-JP" altLang="en-US" sz="2000" dirty="0"/>
              <a:t>を放流</a:t>
            </a:r>
            <a:endParaRPr lang="en-US" altLang="ja-JP" sz="2000" dirty="0"/>
          </a:p>
          <a:p>
            <a:pPr marL="125413" indent="-125413"/>
            <a:r>
              <a:rPr lang="ja-JP" altLang="en-US" sz="2000" dirty="0"/>
              <a:t>・ヒラメ　　</a:t>
            </a:r>
            <a:r>
              <a:rPr lang="ja-JP" altLang="en-US" sz="1400" dirty="0"/>
              <a:t>　</a:t>
            </a:r>
            <a:r>
              <a:rPr lang="en-US" altLang="ja-JP" sz="2000" dirty="0"/>
              <a:t>10</a:t>
            </a:r>
            <a:r>
              <a:rPr lang="ja-JP" altLang="en-US" sz="2000" dirty="0"/>
              <a:t>万尾を６月に放流</a:t>
            </a:r>
          </a:p>
          <a:p>
            <a:pPr marL="125413" indent="-125413"/>
            <a:r>
              <a:rPr lang="ja-JP" altLang="en-US" sz="2000" dirty="0"/>
              <a:t>・キジハタ　</a:t>
            </a:r>
            <a:r>
              <a:rPr lang="en-US" altLang="ja-JP" sz="2000" dirty="0"/>
              <a:t>8</a:t>
            </a:r>
            <a:r>
              <a:rPr lang="ja-JP" altLang="en-US" sz="2000" dirty="0"/>
              <a:t>万尾を</a:t>
            </a:r>
            <a:r>
              <a:rPr lang="en-US" altLang="ja-JP" sz="2000" dirty="0"/>
              <a:t>4</a:t>
            </a:r>
            <a:r>
              <a:rPr lang="ja-JP" altLang="en-US" sz="2000" dirty="0"/>
              <a:t>月に放流</a:t>
            </a:r>
            <a:endParaRPr lang="en-US" altLang="ja-JP" sz="2000" dirty="0"/>
          </a:p>
          <a:p>
            <a:pPr marL="125413" indent="-125413"/>
            <a:r>
              <a:rPr lang="ja-JP" altLang="en-US" sz="2000" dirty="0"/>
              <a:t>　　</a:t>
            </a:r>
            <a:r>
              <a:rPr lang="en-US" altLang="ja-JP" sz="2000" dirty="0"/>
              <a:t>〃</a:t>
            </a:r>
            <a:r>
              <a:rPr lang="ja-JP" altLang="en-US" sz="2000" dirty="0"/>
              <a:t>　　　</a:t>
            </a:r>
            <a:r>
              <a:rPr lang="en-US" altLang="ja-JP" sz="2000" dirty="0"/>
              <a:t>4.2</a:t>
            </a:r>
            <a:r>
              <a:rPr lang="ja-JP" altLang="en-US" sz="2000" dirty="0"/>
              <a:t>万尾を９～</a:t>
            </a:r>
            <a:r>
              <a:rPr lang="en-US" altLang="ja-JP" sz="2000" dirty="0"/>
              <a:t>10</a:t>
            </a:r>
            <a:r>
              <a:rPr lang="ja-JP" altLang="en-US" sz="2000" dirty="0"/>
              <a:t>月に放流</a:t>
            </a:r>
          </a:p>
          <a:p>
            <a:pPr marL="125413" indent="-125413"/>
            <a:r>
              <a:rPr lang="ja-JP" altLang="en-US" sz="2000" dirty="0"/>
              <a:t>・アカガイ　 </a:t>
            </a:r>
            <a:r>
              <a:rPr lang="en-US" altLang="ja-JP" sz="2000" dirty="0"/>
              <a:t>5.0</a:t>
            </a:r>
            <a:r>
              <a:rPr lang="ja-JP" altLang="en-US" sz="2000" dirty="0"/>
              <a:t>万個を７月に放流</a:t>
            </a:r>
          </a:p>
          <a:p>
            <a:pPr marL="125413" indent="-125413"/>
            <a:r>
              <a:rPr lang="ja-JP" altLang="en-US" sz="2000" dirty="0"/>
              <a:t>・トラフグ　 </a:t>
            </a:r>
            <a:r>
              <a:rPr lang="en-US" altLang="ja-JP" sz="2000" dirty="0"/>
              <a:t>2.4</a:t>
            </a:r>
            <a:r>
              <a:rPr lang="ja-JP" altLang="en-US" sz="2000" dirty="0"/>
              <a:t>万尾を７月に放流</a:t>
            </a:r>
            <a:endParaRPr lang="en-US" altLang="ja-JP" sz="2000" dirty="0"/>
          </a:p>
          <a:p>
            <a:pPr marL="125413" indent="-125413"/>
            <a:endParaRPr lang="en-US" altLang="ja-JP" sz="2000" dirty="0"/>
          </a:p>
          <a:p>
            <a:pPr marL="125413" indent="-125413"/>
            <a:endParaRPr lang="en-US" altLang="ja-JP" sz="2000" dirty="0"/>
          </a:p>
          <a:p>
            <a:pPr marL="125413" indent="-125413"/>
            <a:endParaRPr lang="en-US" altLang="ja-JP" sz="2000" dirty="0"/>
          </a:p>
          <a:p>
            <a:pPr marL="125413" indent="-125413"/>
            <a:endParaRPr lang="en-US" altLang="ja-JP" sz="2000" dirty="0"/>
          </a:p>
          <a:p>
            <a:pPr marL="125413" indent="-125413">
              <a:lnSpc>
                <a:spcPts val="1500"/>
              </a:lnSpc>
            </a:pPr>
            <a:endParaRPr lang="en-US" altLang="ja-JP" sz="2000" dirty="0"/>
          </a:p>
          <a:p>
            <a:pPr marL="125413" indent="-125413"/>
            <a:r>
              <a:rPr lang="ja-JP" altLang="en-US" dirty="0"/>
              <a:t>　令和２年度～令和６年度：計</a:t>
            </a:r>
            <a:r>
              <a:rPr lang="en-US" altLang="ja-JP" dirty="0"/>
              <a:t>151.2</a:t>
            </a:r>
            <a:r>
              <a:rPr lang="ja-JP" altLang="en-US" dirty="0"/>
              <a:t>万尾</a:t>
            </a:r>
            <a:endParaRPr lang="en-US" altLang="ja-JP" dirty="0"/>
          </a:p>
        </p:txBody>
      </p:sp>
      <p:sp>
        <p:nvSpPr>
          <p:cNvPr id="34" name="テキスト ボックス 33"/>
          <p:cNvSpPr txBox="1"/>
          <p:nvPr/>
        </p:nvSpPr>
        <p:spPr>
          <a:xfrm>
            <a:off x="274807" y="5220919"/>
            <a:ext cx="4488926" cy="939990"/>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数値目標</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放流累積尾数</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（令和２年度～令和６年度：計</a:t>
            </a:r>
            <a:r>
              <a:rPr lang="en-US" altLang="ja-JP" dirty="0">
                <a:latin typeface="Meiryo UI" panose="020B0604030504040204" pitchFamily="50" charset="-128"/>
                <a:ea typeface="Meiryo UI" panose="020B0604030504040204" pitchFamily="50" charset="-128"/>
                <a:cs typeface="Meiryo UI" panose="020B0604030504040204" pitchFamily="50" charset="-128"/>
              </a:rPr>
              <a:t>150</a:t>
            </a:r>
            <a:r>
              <a:rPr lang="ja-JP" altLang="en-US" dirty="0">
                <a:latin typeface="Meiryo UI" panose="020B0604030504040204" pitchFamily="50" charset="-128"/>
                <a:ea typeface="Meiryo UI" panose="020B0604030504040204" pitchFamily="50" charset="-128"/>
                <a:cs typeface="Meiryo UI" panose="020B0604030504040204" pitchFamily="50" charset="-128"/>
              </a:rPr>
              <a:t>万尾）</a:t>
            </a:r>
          </a:p>
        </p:txBody>
      </p:sp>
      <p:sp>
        <p:nvSpPr>
          <p:cNvPr id="35" name="ストライプ矢印 34"/>
          <p:cNvSpPr/>
          <p:nvPr/>
        </p:nvSpPr>
        <p:spPr>
          <a:xfrm rot="5400000">
            <a:off x="2372931" y="6127978"/>
            <a:ext cx="285707" cy="454161"/>
          </a:xfrm>
          <a:prstGeom prst="striped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テキスト ボックス 18">
            <a:extLst>
              <a:ext uri="{FF2B5EF4-FFF2-40B4-BE49-F238E27FC236}">
                <a16:creationId xmlns:a16="http://schemas.microsoft.com/office/drawing/2014/main" id="{87A745B6-7689-40E3-86EA-0D8D66C3283A}"/>
              </a:ext>
            </a:extLst>
          </p:cNvPr>
          <p:cNvSpPr txBox="1"/>
          <p:nvPr/>
        </p:nvSpPr>
        <p:spPr>
          <a:xfrm>
            <a:off x="5800966" y="6519446"/>
            <a:ext cx="3867923" cy="338554"/>
          </a:xfrm>
          <a:prstGeom prst="rect">
            <a:avLst/>
          </a:prstGeom>
          <a:noFill/>
        </p:spPr>
        <p:txBody>
          <a:bodyPr wrap="square">
            <a:spAutoFit/>
          </a:bodyPr>
          <a:lstStyle/>
          <a:p>
            <a:pPr marL="92075" indent="-88900" algn="just"/>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メバルは第</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次計画からの新規対象魚種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4077" y="5594999"/>
            <a:ext cx="1215347" cy="67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7689179" y="6236773"/>
            <a:ext cx="641522"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メバル</a:t>
            </a:r>
            <a:endParaRPr lang="ja-JP" altLang="en-US" sz="1400" b="1" dirty="0"/>
          </a:p>
        </p:txBody>
      </p:sp>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259" y="5754414"/>
            <a:ext cx="1542810" cy="366417"/>
          </a:xfrm>
          <a:prstGeom prst="rect">
            <a:avLst/>
          </a:prstGeom>
        </p:spPr>
      </p:pic>
      <p:sp>
        <p:nvSpPr>
          <p:cNvPr id="26" name="正方形/長方形 25"/>
          <p:cNvSpPr/>
          <p:nvPr/>
        </p:nvSpPr>
        <p:spPr>
          <a:xfrm>
            <a:off x="5592964" y="6236773"/>
            <a:ext cx="744114"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トラフグ</a:t>
            </a:r>
            <a:endParaRPr lang="ja-JP" altLang="en-US" sz="1400" b="1" dirty="0"/>
          </a:p>
        </p:txBody>
      </p:sp>
      <p:sp>
        <p:nvSpPr>
          <p:cNvPr id="27" name="テキスト ボックス 26"/>
          <p:cNvSpPr txBox="1"/>
          <p:nvPr/>
        </p:nvSpPr>
        <p:spPr>
          <a:xfrm>
            <a:off x="4991944" y="5373298"/>
            <a:ext cx="324036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＜技術開発魚種＞</a:t>
            </a:r>
          </a:p>
        </p:txBody>
      </p:sp>
    </p:spTree>
    <p:extLst>
      <p:ext uri="{BB962C8B-B14F-4D97-AF65-F5344CB8AC3E}">
        <p14:creationId xmlns:p14="http://schemas.microsoft.com/office/powerpoint/2010/main" val="1560913488"/>
      </p:ext>
    </p:extLst>
  </p:cSld>
  <p:clrMapOvr>
    <a:masterClrMapping/>
  </p:clrMapOvr>
  <mc:AlternateContent xmlns:mc="http://schemas.openxmlformats.org/markup-compatibility/2006" xmlns:p14="http://schemas.microsoft.com/office/powerpoint/2010/main">
    <mc:Choice Requires="p14">
      <p:transition spd="slow" p14:dur="2000" advTm="70347"/>
    </mc:Choice>
    <mc:Fallback xmlns="">
      <p:transition spd="slow" advTm="703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D411E-5D7C-6C52-EF3F-57EA1D4AA50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CE7DC24-70DC-9AA3-DF71-54F16EC9191B}"/>
              </a:ext>
            </a:extLst>
          </p:cNvPr>
          <p:cNvSpPr>
            <a:spLocks noGrp="1"/>
          </p:cNvSpPr>
          <p:nvPr>
            <p:ph type="title"/>
          </p:nvPr>
        </p:nvSpPr>
        <p:spPr>
          <a:xfrm>
            <a:off x="1548000" y="396000"/>
            <a:ext cx="8136904" cy="917208"/>
          </a:xfrm>
        </p:spPr>
        <p:txBody>
          <a:bodyPr>
            <a:noAutofit/>
          </a:bodyPr>
          <a:lstStyle/>
          <a:p>
            <a:r>
              <a:rPr kumimoji="1" lang="ja-JP" altLang="en-US" sz="4400" b="1" dirty="0"/>
              <a:t>②水産資源を豊かにする</a:t>
            </a:r>
          </a:p>
        </p:txBody>
      </p:sp>
      <p:sp>
        <p:nvSpPr>
          <p:cNvPr id="4" name="テキスト ボックス 3">
            <a:extLst>
              <a:ext uri="{FF2B5EF4-FFF2-40B4-BE49-F238E27FC236}">
                <a16:creationId xmlns:a16="http://schemas.microsoft.com/office/drawing/2014/main" id="{497FFD4F-E513-7F78-CF51-B0CF72894E8A}"/>
              </a:ext>
            </a:extLst>
          </p:cNvPr>
          <p:cNvSpPr txBox="1"/>
          <p:nvPr/>
        </p:nvSpPr>
        <p:spPr>
          <a:xfrm>
            <a:off x="2062402" y="1680983"/>
            <a:ext cx="6091732" cy="461665"/>
          </a:xfrm>
          <a:prstGeom prst="rect">
            <a:avLst/>
          </a:prstGeom>
          <a:noFill/>
        </p:spPr>
        <p:txBody>
          <a:bodyPr wrap="none" rtlCol="0">
            <a:spAutoFit/>
          </a:bodyPr>
          <a:lstStyle/>
          <a:p>
            <a:r>
              <a:rPr lang="ja-JP" altLang="en-US" sz="2400" b="1" dirty="0"/>
              <a:t>適正な漁業秩序の維持による水産資源の保護</a:t>
            </a:r>
          </a:p>
        </p:txBody>
      </p:sp>
      <p:sp>
        <p:nvSpPr>
          <p:cNvPr id="20" name="サブタイトル 2">
            <a:extLst>
              <a:ext uri="{FF2B5EF4-FFF2-40B4-BE49-F238E27FC236}">
                <a16:creationId xmlns:a16="http://schemas.microsoft.com/office/drawing/2014/main" id="{3A71D789-2E91-DC6A-B9EB-99F4A389E1D0}"/>
              </a:ext>
            </a:extLst>
          </p:cNvPr>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a:t>8</a:t>
            </a:r>
            <a:endParaRPr lang="zh-TW" altLang="en-US" sz="2000" dirty="0"/>
          </a:p>
        </p:txBody>
      </p:sp>
      <p:sp>
        <p:nvSpPr>
          <p:cNvPr id="21" name="テキスト ボックス 20">
            <a:extLst>
              <a:ext uri="{FF2B5EF4-FFF2-40B4-BE49-F238E27FC236}">
                <a16:creationId xmlns:a16="http://schemas.microsoft.com/office/drawing/2014/main" id="{56458569-DB11-16A6-3A60-E7D780E663E8}"/>
              </a:ext>
            </a:extLst>
          </p:cNvPr>
          <p:cNvSpPr txBox="1"/>
          <p:nvPr/>
        </p:nvSpPr>
        <p:spPr>
          <a:xfrm>
            <a:off x="828000" y="580468"/>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5" name="テキスト ボックス 2">
            <a:extLst>
              <a:ext uri="{FF2B5EF4-FFF2-40B4-BE49-F238E27FC236}">
                <a16:creationId xmlns:a16="http://schemas.microsoft.com/office/drawing/2014/main" id="{ADC5879E-1A72-3AD7-5C82-5905A70CAAA8}"/>
              </a:ext>
            </a:extLst>
          </p:cNvPr>
          <p:cNvSpPr txBox="1">
            <a:spLocks noChangeArrowheads="1"/>
          </p:cNvSpPr>
          <p:nvPr/>
        </p:nvSpPr>
        <p:spPr bwMode="auto">
          <a:xfrm>
            <a:off x="704528" y="1574896"/>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10</a:t>
            </a:r>
            <a:endParaRPr lang="ja-JP" sz="2400" b="1" kern="100" dirty="0">
              <a:solidFill>
                <a:schemeClr val="bg1"/>
              </a:solidFill>
              <a:effectLst/>
              <a:latin typeface="+mn-ea"/>
              <a:cs typeface="Times New Roman"/>
            </a:endParaRPr>
          </a:p>
        </p:txBody>
      </p:sp>
      <p:sp>
        <p:nvSpPr>
          <p:cNvPr id="12" name="テキスト ボックス 11">
            <a:extLst>
              <a:ext uri="{FF2B5EF4-FFF2-40B4-BE49-F238E27FC236}">
                <a16:creationId xmlns:a16="http://schemas.microsoft.com/office/drawing/2014/main" id="{4B36B19E-49D2-4953-A309-2EE94FC5CF41}"/>
              </a:ext>
            </a:extLst>
          </p:cNvPr>
          <p:cNvSpPr txBox="1"/>
          <p:nvPr/>
        </p:nvSpPr>
        <p:spPr>
          <a:xfrm>
            <a:off x="670837" y="2419975"/>
            <a:ext cx="877163" cy="369332"/>
          </a:xfrm>
          <a:prstGeom prst="rect">
            <a:avLst/>
          </a:prstGeom>
          <a:noFill/>
        </p:spPr>
        <p:txBody>
          <a:bodyPr wrap="none" rtlCol="0">
            <a:spAutoFit/>
          </a:bodyPr>
          <a:lstStyle/>
          <a:p>
            <a:r>
              <a:rPr lang="en-US" altLang="ja-JP" b="1" dirty="0"/>
              <a:t>【</a:t>
            </a:r>
            <a:r>
              <a:rPr lang="ja-JP" altLang="en-US" b="1" dirty="0"/>
              <a:t>内容</a:t>
            </a:r>
            <a:r>
              <a:rPr lang="en-US" altLang="ja-JP" b="1" dirty="0"/>
              <a:t>】</a:t>
            </a:r>
            <a:endParaRPr lang="ja-JP" altLang="ja-JP" b="1" dirty="0"/>
          </a:p>
        </p:txBody>
      </p:sp>
      <p:sp>
        <p:nvSpPr>
          <p:cNvPr id="13" name="テキスト ボックス 12">
            <a:extLst>
              <a:ext uri="{FF2B5EF4-FFF2-40B4-BE49-F238E27FC236}">
                <a16:creationId xmlns:a16="http://schemas.microsoft.com/office/drawing/2014/main" id="{A528A71C-948E-4A0D-BB03-568194B05B7F}"/>
              </a:ext>
            </a:extLst>
          </p:cNvPr>
          <p:cNvSpPr txBox="1"/>
          <p:nvPr/>
        </p:nvSpPr>
        <p:spPr>
          <a:xfrm>
            <a:off x="1867734" y="6257914"/>
            <a:ext cx="2016224" cy="307777"/>
          </a:xfrm>
          <a:prstGeom prst="rect">
            <a:avLst/>
          </a:prstGeom>
          <a:noFill/>
        </p:spPr>
        <p:txBody>
          <a:bodyPr wrap="square" lIns="0" rIns="0" rtlCol="0">
            <a:spAutoFit/>
          </a:bodyPr>
          <a:lstStyle>
            <a:defPPr>
              <a:defRPr lang="ja-JP"/>
            </a:defPPr>
            <a:lvl1pPr marL="180975" indent="-180975">
              <a:defRPr sz="900" b="1">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400" dirty="0"/>
              <a:t>■漁業取締船　「はやなみ」</a:t>
            </a:r>
            <a:endParaRPr lang="en-US" altLang="ja-JP" sz="1400" dirty="0"/>
          </a:p>
        </p:txBody>
      </p:sp>
      <p:sp>
        <p:nvSpPr>
          <p:cNvPr id="14" name="テキスト ボックス 13">
            <a:extLst>
              <a:ext uri="{FF2B5EF4-FFF2-40B4-BE49-F238E27FC236}">
                <a16:creationId xmlns:a16="http://schemas.microsoft.com/office/drawing/2014/main" id="{2C56237D-0D58-438E-9DD2-B67E275C7BEE}"/>
              </a:ext>
            </a:extLst>
          </p:cNvPr>
          <p:cNvSpPr txBox="1"/>
          <p:nvPr/>
        </p:nvSpPr>
        <p:spPr>
          <a:xfrm>
            <a:off x="1366803" y="2381810"/>
            <a:ext cx="7482930" cy="1200329"/>
          </a:xfrm>
          <a:prstGeom prst="rect">
            <a:avLst/>
          </a:prstGeom>
          <a:noFill/>
        </p:spPr>
        <p:txBody>
          <a:bodyPr wrap="square">
            <a:spAutoFit/>
          </a:bodyPr>
          <a:lstStyle/>
          <a:p>
            <a:pPr marL="126000" indent="-64800" algn="just"/>
            <a:r>
              <a:rPr lang="ja-JP" altLang="en-US" dirty="0">
                <a:latin typeface="Meiryo UI" panose="020B0604030504040204" pitchFamily="50" charset="-128"/>
                <a:ea typeface="Meiryo UI" panose="020B0604030504040204" pitchFamily="50" charset="-128"/>
                <a:cs typeface="Meiryo UI" panose="020B0604030504040204" pitchFamily="50" charset="-128"/>
              </a:rPr>
              <a:t>･大阪湾における漁業秩序の維持を目的とし、漁業</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取締船「はやなみ」により</a:t>
            </a:r>
            <a:r>
              <a:rPr lang="ja-JP" altLang="en-US" dirty="0">
                <a:latin typeface="Meiryo UI" panose="020B0604030504040204" pitchFamily="50" charset="-128"/>
                <a:ea typeface="Meiryo UI" panose="020B0604030504040204" pitchFamily="50" charset="-128"/>
                <a:cs typeface="Meiryo UI" panose="020B0604030504040204" pitchFamily="50" charset="-128"/>
              </a:rPr>
              <a:t>、海上において操業する漁船を監督し、大阪</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湾における漁業関係法令違反行為に対し検挙・指導等の取締りを実施</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8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月、新しい漁業取締船「はやなみ」</a:t>
            </a:r>
            <a:r>
              <a:rPr lang="ja-JP" altLang="en-US"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就航</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2933AE4E-883D-4F73-88E7-E12B2038EA98}"/>
              </a:ext>
            </a:extLst>
          </p:cNvPr>
          <p:cNvSpPr txBox="1"/>
          <p:nvPr/>
        </p:nvSpPr>
        <p:spPr>
          <a:xfrm>
            <a:off x="5673080" y="3933056"/>
            <a:ext cx="3528392" cy="1826141"/>
          </a:xfrm>
          <a:prstGeom prst="rect">
            <a:avLst/>
          </a:prstGeom>
          <a:noFill/>
          <a:ln>
            <a:solidFill>
              <a:schemeClr val="tx1"/>
            </a:solidFill>
          </a:ln>
        </p:spPr>
        <p:txBody>
          <a:bodyPr wrap="square" rtlCol="0">
            <a:spAutoFit/>
          </a:bodyPr>
          <a:lstStyle/>
          <a:p>
            <a:pPr algn="l">
              <a:spcAft>
                <a:spcPts val="375"/>
              </a:spcAft>
              <a:buNone/>
            </a:pPr>
            <a:r>
              <a:rPr lang="en-US" altLang="ja-JP" sz="1600" b="0" i="0" dirty="0">
                <a:solidFill>
                  <a:srgbClr val="222222"/>
                </a:solidFill>
                <a:effectLst/>
                <a:latin typeface="游ゴシック" panose="020B0400000000000000" pitchFamily="50" charset="-128"/>
                <a:ea typeface="游ゴシック" panose="020B0400000000000000" pitchFamily="50" charset="-128"/>
              </a:rPr>
              <a:t>【</a:t>
            </a:r>
            <a:r>
              <a:rPr lang="ja-JP" altLang="en-US" sz="1600" b="0" i="0" dirty="0">
                <a:solidFill>
                  <a:srgbClr val="222222"/>
                </a:solidFill>
                <a:effectLst/>
                <a:latin typeface="游ゴシック" panose="020B0400000000000000" pitchFamily="50" charset="-128"/>
                <a:ea typeface="游ゴシック" panose="020B0400000000000000" pitchFamily="50" charset="-128"/>
              </a:rPr>
              <a:t> 漁業取締船「はやなみ」の仕様</a:t>
            </a:r>
            <a:r>
              <a:rPr lang="en-US" altLang="ja-JP" sz="1600" b="0" i="0" dirty="0">
                <a:solidFill>
                  <a:srgbClr val="222222"/>
                </a:solidFill>
                <a:effectLst/>
                <a:latin typeface="游ゴシック" panose="020B0400000000000000" pitchFamily="50" charset="-128"/>
                <a:ea typeface="游ゴシック" panose="020B0400000000000000" pitchFamily="50" charset="-128"/>
              </a:rPr>
              <a:t>】</a:t>
            </a:r>
            <a:endParaRPr lang="ja-JP" altLang="en-US" sz="1600" b="0" i="0" dirty="0">
              <a:solidFill>
                <a:srgbClr val="222222"/>
              </a:solidFill>
              <a:effectLst/>
              <a:latin typeface="游ゴシック" panose="020B0400000000000000" pitchFamily="50" charset="-128"/>
              <a:ea typeface="游ゴシック" panose="020B0400000000000000" pitchFamily="50" charset="-128"/>
            </a:endParaRPr>
          </a:p>
          <a:p>
            <a:pPr algn="l">
              <a:spcAft>
                <a:spcPts val="375"/>
              </a:spcAft>
              <a:buNone/>
            </a:pPr>
            <a:r>
              <a:rPr lang="ja-JP" altLang="en-US" sz="1600" b="0" i="0" dirty="0">
                <a:solidFill>
                  <a:srgbClr val="222222"/>
                </a:solidFill>
                <a:effectLst/>
                <a:latin typeface="游ゴシック" panose="020B0400000000000000" pitchFamily="50" charset="-128"/>
                <a:ea typeface="游ゴシック" panose="020B0400000000000000" pitchFamily="50" charset="-128"/>
              </a:rPr>
              <a:t> ・竣　工：令和</a:t>
            </a:r>
            <a:r>
              <a:rPr lang="en-US" altLang="ja-JP" sz="1600" b="0" i="0" dirty="0">
                <a:solidFill>
                  <a:srgbClr val="222222"/>
                </a:solidFill>
                <a:effectLst/>
                <a:latin typeface="游ゴシック" panose="020B0400000000000000" pitchFamily="50" charset="-128"/>
                <a:ea typeface="游ゴシック" panose="020B0400000000000000" pitchFamily="50" charset="-128"/>
              </a:rPr>
              <a:t>6</a:t>
            </a:r>
            <a:r>
              <a:rPr lang="ja-JP" altLang="en-US" sz="1600" b="0" i="0" dirty="0">
                <a:solidFill>
                  <a:srgbClr val="222222"/>
                </a:solidFill>
                <a:effectLst/>
                <a:latin typeface="游ゴシック" panose="020B0400000000000000" pitchFamily="50" charset="-128"/>
                <a:ea typeface="游ゴシック" panose="020B0400000000000000" pitchFamily="50" charset="-128"/>
              </a:rPr>
              <a:t>年</a:t>
            </a:r>
            <a:r>
              <a:rPr lang="en-US" altLang="ja-JP" sz="1600" b="0" i="0" dirty="0">
                <a:solidFill>
                  <a:srgbClr val="222222"/>
                </a:solidFill>
                <a:effectLst/>
                <a:latin typeface="游ゴシック" panose="020B0400000000000000" pitchFamily="50" charset="-128"/>
                <a:ea typeface="游ゴシック" panose="020B0400000000000000" pitchFamily="50" charset="-128"/>
              </a:rPr>
              <a:t>2</a:t>
            </a:r>
            <a:r>
              <a:rPr lang="ja-JP" altLang="en-US" sz="1600" b="0" i="0" dirty="0">
                <a:solidFill>
                  <a:srgbClr val="222222"/>
                </a:solidFill>
                <a:effectLst/>
                <a:latin typeface="游ゴシック" panose="020B0400000000000000" pitchFamily="50" charset="-128"/>
                <a:ea typeface="游ゴシック" panose="020B0400000000000000" pitchFamily="50" charset="-128"/>
              </a:rPr>
              <a:t>月</a:t>
            </a:r>
          </a:p>
          <a:p>
            <a:pPr algn="l">
              <a:spcAft>
                <a:spcPts val="375"/>
              </a:spcAft>
              <a:buNone/>
            </a:pPr>
            <a:r>
              <a:rPr lang="ja-JP" altLang="en-US" sz="1600" b="0" i="0" dirty="0">
                <a:solidFill>
                  <a:srgbClr val="222222"/>
                </a:solidFill>
                <a:effectLst/>
                <a:latin typeface="游ゴシック" panose="020B0400000000000000" pitchFamily="50" charset="-128"/>
                <a:ea typeface="游ゴシック" panose="020B0400000000000000" pitchFamily="50" charset="-128"/>
              </a:rPr>
              <a:t> ・寸法等：長さ</a:t>
            </a:r>
            <a:r>
              <a:rPr lang="en-US" altLang="ja-JP" sz="1600" b="0" i="0" dirty="0">
                <a:solidFill>
                  <a:srgbClr val="222222"/>
                </a:solidFill>
                <a:effectLst/>
                <a:latin typeface="游ゴシック" panose="020B0400000000000000" pitchFamily="50" charset="-128"/>
                <a:ea typeface="游ゴシック" panose="020B0400000000000000" pitchFamily="50" charset="-128"/>
              </a:rPr>
              <a:t>23.00m</a:t>
            </a:r>
            <a:r>
              <a:rPr lang="ja-JP" altLang="en-US" sz="1600" b="0" i="0" dirty="0">
                <a:solidFill>
                  <a:srgbClr val="222222"/>
                </a:solidFill>
                <a:effectLst/>
                <a:latin typeface="游ゴシック" panose="020B0400000000000000" pitchFamily="50" charset="-128"/>
                <a:ea typeface="游ゴシック" panose="020B0400000000000000" pitchFamily="50" charset="-128"/>
              </a:rPr>
              <a:t>、幅</a:t>
            </a:r>
            <a:r>
              <a:rPr lang="en-US" altLang="ja-JP" sz="1600" b="0" i="0" dirty="0">
                <a:solidFill>
                  <a:srgbClr val="222222"/>
                </a:solidFill>
                <a:effectLst/>
                <a:latin typeface="游ゴシック" panose="020B0400000000000000" pitchFamily="50" charset="-128"/>
                <a:ea typeface="游ゴシック" panose="020B0400000000000000" pitchFamily="50" charset="-128"/>
              </a:rPr>
              <a:t>5.00m</a:t>
            </a:r>
          </a:p>
          <a:p>
            <a:pPr algn="l">
              <a:spcAft>
                <a:spcPts val="375"/>
              </a:spcAft>
              <a:buNone/>
            </a:pPr>
            <a:r>
              <a:rPr lang="ja-JP" altLang="en-US" sz="1600" dirty="0">
                <a:solidFill>
                  <a:srgbClr val="222222"/>
                </a:solidFill>
                <a:latin typeface="游ゴシック" panose="020B0400000000000000" pitchFamily="50" charset="-128"/>
                <a:ea typeface="游ゴシック" panose="020B0400000000000000" pitchFamily="50" charset="-128"/>
              </a:rPr>
              <a:t>　　　　　 </a:t>
            </a:r>
            <a:r>
              <a:rPr lang="ja-JP" altLang="en-US" sz="1600" b="0" i="0" dirty="0">
                <a:solidFill>
                  <a:srgbClr val="222222"/>
                </a:solidFill>
                <a:effectLst/>
                <a:latin typeface="游ゴシック" panose="020B0400000000000000" pitchFamily="50" charset="-128"/>
                <a:ea typeface="游ゴシック" panose="020B0400000000000000" pitchFamily="50" charset="-128"/>
              </a:rPr>
              <a:t>深さ</a:t>
            </a:r>
            <a:r>
              <a:rPr lang="en-US" altLang="ja-JP" sz="1600" b="0" i="0" dirty="0">
                <a:solidFill>
                  <a:srgbClr val="222222"/>
                </a:solidFill>
                <a:effectLst/>
                <a:latin typeface="游ゴシック" panose="020B0400000000000000" pitchFamily="50" charset="-128"/>
                <a:ea typeface="游ゴシック" panose="020B0400000000000000" pitchFamily="50" charset="-128"/>
              </a:rPr>
              <a:t>2.50m</a:t>
            </a:r>
          </a:p>
          <a:p>
            <a:pPr algn="l">
              <a:spcAft>
                <a:spcPts val="375"/>
              </a:spcAft>
              <a:buNone/>
            </a:pPr>
            <a:r>
              <a:rPr lang="ja-JP" altLang="en-US" sz="1600" b="0" i="0" dirty="0">
                <a:solidFill>
                  <a:srgbClr val="222222"/>
                </a:solidFill>
                <a:effectLst/>
                <a:latin typeface="游ゴシック" panose="020B0400000000000000" pitchFamily="50" charset="-128"/>
                <a:ea typeface="游ゴシック" panose="020B0400000000000000" pitchFamily="50" charset="-128"/>
              </a:rPr>
              <a:t> ・総トン数：</a:t>
            </a:r>
            <a:r>
              <a:rPr lang="en-US" altLang="ja-JP" sz="1600" b="0" i="0" dirty="0">
                <a:solidFill>
                  <a:srgbClr val="222222"/>
                </a:solidFill>
                <a:effectLst/>
                <a:latin typeface="游ゴシック" panose="020B0400000000000000" pitchFamily="50" charset="-128"/>
                <a:ea typeface="游ゴシック" panose="020B0400000000000000" pitchFamily="50" charset="-128"/>
              </a:rPr>
              <a:t>35</a:t>
            </a:r>
            <a:r>
              <a:rPr lang="ja-JP" altLang="en-US" sz="1600" b="0" i="0" dirty="0">
                <a:solidFill>
                  <a:srgbClr val="222222"/>
                </a:solidFill>
                <a:effectLst/>
                <a:latin typeface="游ゴシック" panose="020B0400000000000000" pitchFamily="50" charset="-128"/>
                <a:ea typeface="游ゴシック" panose="020B0400000000000000" pitchFamily="50" charset="-128"/>
              </a:rPr>
              <a:t>トン</a:t>
            </a:r>
          </a:p>
          <a:p>
            <a:pPr algn="l">
              <a:spcAft>
                <a:spcPts val="375"/>
              </a:spcAft>
            </a:pPr>
            <a:r>
              <a:rPr lang="ja-JP" altLang="en-US" sz="1600" b="0" i="0" dirty="0">
                <a:solidFill>
                  <a:srgbClr val="222222"/>
                </a:solidFill>
                <a:effectLst/>
                <a:latin typeface="游ゴシック" panose="020B0400000000000000" pitchFamily="50" charset="-128"/>
                <a:ea typeface="游ゴシック" panose="020B0400000000000000" pitchFamily="50" charset="-128"/>
              </a:rPr>
              <a:t> ・最高速度：</a:t>
            </a:r>
            <a:r>
              <a:rPr lang="en-US" altLang="ja-JP" sz="1600" b="0" i="0" dirty="0">
                <a:solidFill>
                  <a:srgbClr val="222222"/>
                </a:solidFill>
                <a:effectLst/>
                <a:latin typeface="游ゴシック" panose="020B0400000000000000" pitchFamily="50" charset="-128"/>
                <a:ea typeface="游ゴシック" panose="020B0400000000000000" pitchFamily="50" charset="-128"/>
              </a:rPr>
              <a:t>33</a:t>
            </a:r>
            <a:r>
              <a:rPr lang="ja-JP" altLang="en-US" sz="1600" b="0" i="0" dirty="0">
                <a:solidFill>
                  <a:srgbClr val="222222"/>
                </a:solidFill>
                <a:effectLst/>
                <a:latin typeface="游ゴシック" panose="020B0400000000000000" pitchFamily="50" charset="-128"/>
                <a:ea typeface="游ゴシック" panose="020B0400000000000000" pitchFamily="50" charset="-128"/>
              </a:rPr>
              <a:t>ノット以上</a:t>
            </a:r>
          </a:p>
        </p:txBody>
      </p:sp>
      <p:pic>
        <p:nvPicPr>
          <p:cNvPr id="16" name="図 15">
            <a:extLst>
              <a:ext uri="{FF2B5EF4-FFF2-40B4-BE49-F238E27FC236}">
                <a16:creationId xmlns:a16="http://schemas.microsoft.com/office/drawing/2014/main" id="{0EBC57AF-1168-45AE-9134-FBC4B837419A}"/>
              </a:ext>
            </a:extLst>
          </p:cNvPr>
          <p:cNvPicPr>
            <a:picLocks noChangeAspect="1"/>
          </p:cNvPicPr>
          <p:nvPr/>
        </p:nvPicPr>
        <p:blipFill rotWithShape="1">
          <a:blip r:embed="rId2"/>
          <a:srcRect l="1608" r="6003"/>
          <a:stretch/>
        </p:blipFill>
        <p:spPr>
          <a:xfrm>
            <a:off x="1041356" y="3582139"/>
            <a:ext cx="4054253" cy="2623682"/>
          </a:xfrm>
          <a:prstGeom prst="rect">
            <a:avLst/>
          </a:prstGeom>
          <a:ln w="15875">
            <a:solidFill>
              <a:schemeClr val="tx1"/>
            </a:solidFill>
          </a:ln>
        </p:spPr>
      </p:pic>
    </p:spTree>
    <p:extLst>
      <p:ext uri="{BB962C8B-B14F-4D97-AF65-F5344CB8AC3E}">
        <p14:creationId xmlns:p14="http://schemas.microsoft.com/office/powerpoint/2010/main" val="487396810"/>
      </p:ext>
    </p:extLst>
  </p:cSld>
  <p:clrMapOvr>
    <a:masterClrMapping/>
  </p:clrMapOvr>
  <mc:AlternateContent xmlns:mc="http://schemas.openxmlformats.org/markup-compatibility/2006" xmlns:p14="http://schemas.microsoft.com/office/powerpoint/2010/main">
    <mc:Choice Requires="p14">
      <p:transition spd="slow" p14:dur="2000" advTm="70347"/>
    </mc:Choice>
    <mc:Fallback xmlns="">
      <p:transition spd="slow" advTm="7034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C31C601F-0706-41D4-B025-CD3843038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5440" y="4914157"/>
            <a:ext cx="2229968" cy="1440000"/>
          </a:xfrm>
          <a:prstGeom prst="rect">
            <a:avLst/>
          </a:prstGeom>
          <a:ln>
            <a:solidFill>
              <a:schemeClr val="tx1"/>
            </a:solidFill>
          </a:ln>
        </p:spPr>
      </p:pic>
      <p:pic>
        <p:nvPicPr>
          <p:cNvPr id="32" name="図 31">
            <a:extLst>
              <a:ext uri="{FF2B5EF4-FFF2-40B4-BE49-F238E27FC236}">
                <a16:creationId xmlns:a16="http://schemas.microsoft.com/office/drawing/2014/main" id="{DCE471D5-6740-49BE-B2F9-7EF4C48880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446" y="4911101"/>
            <a:ext cx="1394706" cy="1440000"/>
          </a:xfrm>
          <a:prstGeom prst="rect">
            <a:avLst/>
          </a:prstGeom>
          <a:ln>
            <a:solidFill>
              <a:schemeClr val="tx1"/>
            </a:solidFill>
          </a:ln>
        </p:spPr>
      </p:pic>
      <p:sp>
        <p:nvSpPr>
          <p:cNvPr id="24" name="テキスト ボックス 23"/>
          <p:cNvSpPr txBox="1"/>
          <p:nvPr/>
        </p:nvSpPr>
        <p:spPr>
          <a:xfrm>
            <a:off x="1662382" y="2294976"/>
            <a:ext cx="7128000" cy="369332"/>
          </a:xfrm>
          <a:prstGeom prst="rect">
            <a:avLst/>
          </a:prstGeom>
          <a:noFill/>
        </p:spPr>
        <p:txBody>
          <a:bodyPr wrap="square" rtlCol="0">
            <a:spAutoFit/>
          </a:bodyPr>
          <a:lstStyle/>
          <a:p>
            <a:pPr marL="125413" indent="-125413"/>
            <a:r>
              <a:rPr lang="ja-JP" altLang="en-US" dirty="0"/>
              <a:t>　</a:t>
            </a:r>
            <a:endParaRPr lang="en-US" altLang="ja-JP" dirty="0"/>
          </a:p>
        </p:txBody>
      </p:sp>
      <p:sp>
        <p:nvSpPr>
          <p:cNvPr id="2" name="タイトル 1"/>
          <p:cNvSpPr>
            <a:spLocks noGrp="1"/>
          </p:cNvSpPr>
          <p:nvPr>
            <p:ph type="title"/>
          </p:nvPr>
        </p:nvSpPr>
        <p:spPr>
          <a:xfrm>
            <a:off x="1548000" y="395999"/>
            <a:ext cx="8136904" cy="918000"/>
          </a:xfrm>
        </p:spPr>
        <p:txBody>
          <a:bodyPr>
            <a:noAutofit/>
          </a:bodyPr>
          <a:lstStyle/>
          <a:p>
            <a:r>
              <a:rPr kumimoji="1" lang="ja-JP" altLang="en-US" sz="4400" b="1" dirty="0"/>
              <a:t>③漁業者の生活を豊かにする</a:t>
            </a:r>
          </a:p>
        </p:txBody>
      </p:sp>
      <p:sp>
        <p:nvSpPr>
          <p:cNvPr id="8" name="テキスト ボックス 2"/>
          <p:cNvSpPr txBox="1">
            <a:spLocks noChangeArrowheads="1"/>
          </p:cNvSpPr>
          <p:nvPr/>
        </p:nvSpPr>
        <p:spPr bwMode="auto">
          <a:xfrm>
            <a:off x="704528" y="1574896"/>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13</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1902639" y="1668103"/>
            <a:ext cx="7608173" cy="461665"/>
          </a:xfrm>
          <a:prstGeom prst="rect">
            <a:avLst/>
          </a:prstGeom>
          <a:noFill/>
        </p:spPr>
        <p:txBody>
          <a:bodyPr wrap="none" rtlCol="0">
            <a:spAutoFit/>
          </a:bodyPr>
          <a:lstStyle/>
          <a:p>
            <a:r>
              <a:rPr lang="ja-JP" altLang="en-US" sz="2400" b="1" dirty="0"/>
              <a:t>ブランド化や６次産業化の推進による「攻めの漁業」展開</a:t>
            </a:r>
          </a:p>
        </p:txBody>
      </p:sp>
      <p:sp>
        <p:nvSpPr>
          <p:cNvPr id="25"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a:t>9</a:t>
            </a:r>
            <a:endParaRPr lang="zh-TW" altLang="en-US" sz="2000" dirty="0"/>
          </a:p>
        </p:txBody>
      </p:sp>
      <p:sp>
        <p:nvSpPr>
          <p:cNvPr id="26" name="テキスト ボックス 25"/>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20" name="テキスト ボックス 19">
            <a:extLst>
              <a:ext uri="{FF2B5EF4-FFF2-40B4-BE49-F238E27FC236}">
                <a16:creationId xmlns:a16="http://schemas.microsoft.com/office/drawing/2014/main" id="{F3752371-38A5-483F-8C38-9E046244F330}"/>
              </a:ext>
            </a:extLst>
          </p:cNvPr>
          <p:cNvSpPr txBox="1"/>
          <p:nvPr/>
        </p:nvSpPr>
        <p:spPr>
          <a:xfrm>
            <a:off x="589981" y="2315216"/>
            <a:ext cx="1493008" cy="369332"/>
          </a:xfrm>
          <a:prstGeom prst="rect">
            <a:avLst/>
          </a:prstGeom>
          <a:noFill/>
        </p:spPr>
        <p:txBody>
          <a:bodyPr wrap="square" rtlCol="0">
            <a:spAutoFit/>
          </a:bodyPr>
          <a:lstStyle/>
          <a:p>
            <a:r>
              <a:rPr lang="en-US" altLang="ja-JP" b="1" dirty="0"/>
              <a:t>【</a:t>
            </a:r>
            <a:r>
              <a:rPr lang="ja-JP" altLang="en-US" b="1" dirty="0"/>
              <a:t>トピックス</a:t>
            </a:r>
            <a:r>
              <a:rPr lang="en-US" altLang="ja-JP" b="1" dirty="0"/>
              <a:t>】</a:t>
            </a:r>
            <a:endParaRPr lang="ja-JP" altLang="ja-JP" b="1" dirty="0"/>
          </a:p>
        </p:txBody>
      </p:sp>
      <p:sp>
        <p:nvSpPr>
          <p:cNvPr id="28" name="テキスト ボックス 27">
            <a:extLst>
              <a:ext uri="{FF2B5EF4-FFF2-40B4-BE49-F238E27FC236}">
                <a16:creationId xmlns:a16="http://schemas.microsoft.com/office/drawing/2014/main" id="{0FE74B95-1576-480E-9776-F6701FAB4CFB}"/>
              </a:ext>
            </a:extLst>
          </p:cNvPr>
          <p:cNvSpPr txBox="1"/>
          <p:nvPr/>
        </p:nvSpPr>
        <p:spPr>
          <a:xfrm>
            <a:off x="1738218" y="2341142"/>
            <a:ext cx="8438617" cy="646331"/>
          </a:xfrm>
          <a:prstGeom prst="rect">
            <a:avLst/>
          </a:prstGeom>
          <a:noFill/>
        </p:spPr>
        <p:txBody>
          <a:bodyPr wrap="square">
            <a:spAutoFit/>
          </a:bodyPr>
          <a:lstStyle/>
          <a:p>
            <a:pPr marL="92075" indent="-61913" algn="just"/>
            <a:r>
              <a:rPr lang="ja-JP" altLang="en-US" sz="1800" dirty="0">
                <a:latin typeface="Meiryo UI" panose="020B0604030504040204" pitchFamily="50" charset="-128"/>
                <a:ea typeface="Meiryo UI" panose="020B0604030504040204" pitchFamily="50" charset="-128"/>
                <a:cs typeface="Meiryo UI" panose="020B0604030504040204" pitchFamily="50" charset="-128"/>
              </a:rPr>
              <a:t>・令和５年度、泉佐野漁業協同組合において、</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92075" indent="-61913" algn="just"/>
            <a:r>
              <a:rPr lang="ja-JP" altLang="en-US" sz="1800" dirty="0">
                <a:latin typeface="Meiryo UI" panose="020B0604030504040204" pitchFamily="50" charset="-128"/>
                <a:ea typeface="Meiryo UI" panose="020B0604030504040204" pitchFamily="50" charset="-128"/>
                <a:cs typeface="Meiryo UI" panose="020B0604030504040204" pitchFamily="50" charset="-128"/>
              </a:rPr>
              <a:t>アカガイ及びトリガイがブランド化された</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07480A9F-8A3D-AC8C-6B4D-7653A6E23649}"/>
              </a:ext>
            </a:extLst>
          </p:cNvPr>
          <p:cNvSpPr txBox="1">
            <a:spLocks noChangeArrowheads="1"/>
          </p:cNvSpPr>
          <p:nvPr/>
        </p:nvSpPr>
        <p:spPr bwMode="auto">
          <a:xfrm>
            <a:off x="669623" y="3203832"/>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14</a:t>
            </a:r>
            <a:endParaRPr lang="ja-JP" sz="2400" b="1" kern="100" dirty="0">
              <a:solidFill>
                <a:schemeClr val="bg1"/>
              </a:solidFill>
              <a:effectLst/>
              <a:latin typeface="+mn-ea"/>
              <a:cs typeface="Times New Roman"/>
            </a:endParaRPr>
          </a:p>
        </p:txBody>
      </p:sp>
      <p:sp>
        <p:nvSpPr>
          <p:cNvPr id="6" name="テキスト ボックス 5">
            <a:extLst>
              <a:ext uri="{FF2B5EF4-FFF2-40B4-BE49-F238E27FC236}">
                <a16:creationId xmlns:a16="http://schemas.microsoft.com/office/drawing/2014/main" id="{A7C0E9D6-14B9-B0E1-D096-AC4A76AF3890}"/>
              </a:ext>
            </a:extLst>
          </p:cNvPr>
          <p:cNvSpPr txBox="1"/>
          <p:nvPr/>
        </p:nvSpPr>
        <p:spPr>
          <a:xfrm>
            <a:off x="1867734" y="3297039"/>
            <a:ext cx="5926622" cy="461665"/>
          </a:xfrm>
          <a:prstGeom prst="rect">
            <a:avLst/>
          </a:prstGeom>
          <a:noFill/>
        </p:spPr>
        <p:txBody>
          <a:bodyPr wrap="none" rtlCol="0">
            <a:spAutoFit/>
          </a:bodyPr>
          <a:lstStyle/>
          <a:p>
            <a:r>
              <a:rPr lang="ja-JP" altLang="en-US" sz="2400" b="1" dirty="0"/>
              <a:t>「はま」の特徴を活かした漁業振興策の取組み</a:t>
            </a:r>
          </a:p>
        </p:txBody>
      </p:sp>
      <p:pic>
        <p:nvPicPr>
          <p:cNvPr id="7" name="図 6">
            <a:extLst>
              <a:ext uri="{FF2B5EF4-FFF2-40B4-BE49-F238E27FC236}">
                <a16:creationId xmlns:a16="http://schemas.microsoft.com/office/drawing/2014/main" id="{95A54BCD-D497-9EE2-2B2F-5A0EF6894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3723" y="2107684"/>
            <a:ext cx="3162052" cy="1202239"/>
          </a:xfrm>
          <a:prstGeom prst="rect">
            <a:avLst/>
          </a:prstGeom>
        </p:spPr>
      </p:pic>
      <p:pic>
        <p:nvPicPr>
          <p:cNvPr id="10" name="Picture 4" descr="海鮮バーベキュー施設">
            <a:extLst>
              <a:ext uri="{FF2B5EF4-FFF2-40B4-BE49-F238E27FC236}">
                <a16:creationId xmlns:a16="http://schemas.microsoft.com/office/drawing/2014/main" id="{65128A2B-5FFD-7774-6F38-35F713607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857" y="4872490"/>
            <a:ext cx="2280665" cy="15172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6CF32CA0-0051-826F-334A-CB5A32180584}"/>
              </a:ext>
            </a:extLst>
          </p:cNvPr>
          <p:cNvGrpSpPr/>
          <p:nvPr/>
        </p:nvGrpSpPr>
        <p:grpSpPr>
          <a:xfrm>
            <a:off x="1516078" y="4797152"/>
            <a:ext cx="756000" cy="576000"/>
            <a:chOff x="4154698" y="7731239"/>
            <a:chExt cx="510678" cy="370762"/>
          </a:xfrm>
        </p:grpSpPr>
        <p:sp>
          <p:nvSpPr>
            <p:cNvPr id="14" name="上リボン 59">
              <a:extLst>
                <a:ext uri="{FF2B5EF4-FFF2-40B4-BE49-F238E27FC236}">
                  <a16:creationId xmlns:a16="http://schemas.microsoft.com/office/drawing/2014/main" id="{BE596A91-AFC2-BBEB-1C48-A956DF0FB26E}"/>
                </a:ext>
              </a:extLst>
            </p:cNvPr>
            <p:cNvSpPr/>
            <p:nvPr/>
          </p:nvSpPr>
          <p:spPr>
            <a:xfrm>
              <a:off x="4154698" y="7866977"/>
              <a:ext cx="510678" cy="235024"/>
            </a:xfrm>
            <a:prstGeom prst="ribbon2">
              <a:avLst>
                <a:gd name="adj1" fmla="val 33333"/>
                <a:gd name="adj2" fmla="val 50000"/>
              </a:avLst>
            </a:prstGeom>
            <a:gradFill>
              <a:gsLst>
                <a:gs pos="0">
                  <a:srgbClr val="CC0000"/>
                </a:gs>
                <a:gs pos="50000">
                  <a:srgbClr val="FF0000"/>
                </a:gs>
                <a:gs pos="100000">
                  <a:srgbClr val="FF0000"/>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5" name="円/楕円 37">
              <a:extLst>
                <a:ext uri="{FF2B5EF4-FFF2-40B4-BE49-F238E27FC236}">
                  <a16:creationId xmlns:a16="http://schemas.microsoft.com/office/drawing/2014/main" id="{39613A55-B276-BF65-E548-DE3E286CDAAE}"/>
                </a:ext>
              </a:extLst>
            </p:cNvPr>
            <p:cNvSpPr/>
            <p:nvPr/>
          </p:nvSpPr>
          <p:spPr>
            <a:xfrm>
              <a:off x="4248894" y="7731239"/>
              <a:ext cx="322287" cy="308384"/>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13" name="テキスト ボックス 12">
            <a:extLst>
              <a:ext uri="{FF2B5EF4-FFF2-40B4-BE49-F238E27FC236}">
                <a16:creationId xmlns:a16="http://schemas.microsoft.com/office/drawing/2014/main" id="{74253E39-8E20-F511-4493-B431ED11592B}"/>
              </a:ext>
            </a:extLst>
          </p:cNvPr>
          <p:cNvSpPr txBox="1"/>
          <p:nvPr/>
        </p:nvSpPr>
        <p:spPr>
          <a:xfrm>
            <a:off x="1571164" y="4888907"/>
            <a:ext cx="653169" cy="338554"/>
          </a:xfrm>
          <a:prstGeom prst="rect">
            <a:avLst/>
          </a:prstGeom>
          <a:noFill/>
        </p:spPr>
        <p:txBody>
          <a:bodyPr wrap="square" rtlCol="0">
            <a:spAutoFit/>
          </a:bodyPr>
          <a:lstStyle/>
          <a:p>
            <a:pPr algn="ctr"/>
            <a:r>
              <a:rPr kumimoji="1" lang="ja-JP" altLang="en-US" sz="800" b="1" dirty="0">
                <a:latin typeface="メイリオ" panose="020B0604030504040204" pitchFamily="50" charset="-128"/>
                <a:ea typeface="メイリオ" panose="020B0604030504040204" pitchFamily="50" charset="-128"/>
              </a:rPr>
              <a:t>農林水産大臣賞</a:t>
            </a:r>
          </a:p>
        </p:txBody>
      </p:sp>
      <p:grpSp>
        <p:nvGrpSpPr>
          <p:cNvPr id="16" name="グループ化 15">
            <a:extLst>
              <a:ext uri="{FF2B5EF4-FFF2-40B4-BE49-F238E27FC236}">
                <a16:creationId xmlns:a16="http://schemas.microsoft.com/office/drawing/2014/main" id="{4DD83120-58CB-A80A-5F9A-DB1B1EE5B88E}"/>
              </a:ext>
            </a:extLst>
          </p:cNvPr>
          <p:cNvGrpSpPr/>
          <p:nvPr/>
        </p:nvGrpSpPr>
        <p:grpSpPr>
          <a:xfrm>
            <a:off x="4439903" y="4797152"/>
            <a:ext cx="756000" cy="576000"/>
            <a:chOff x="4154698" y="7731239"/>
            <a:chExt cx="510678" cy="370762"/>
          </a:xfrm>
        </p:grpSpPr>
        <p:sp>
          <p:nvSpPr>
            <p:cNvPr id="17" name="上リボン 59">
              <a:extLst>
                <a:ext uri="{FF2B5EF4-FFF2-40B4-BE49-F238E27FC236}">
                  <a16:creationId xmlns:a16="http://schemas.microsoft.com/office/drawing/2014/main" id="{76B25BF1-89E6-4A5B-16AF-7E1740E0805B}"/>
                </a:ext>
              </a:extLst>
            </p:cNvPr>
            <p:cNvSpPr/>
            <p:nvPr/>
          </p:nvSpPr>
          <p:spPr>
            <a:xfrm>
              <a:off x="4154698" y="7866977"/>
              <a:ext cx="510678" cy="235024"/>
            </a:xfrm>
            <a:prstGeom prst="ribbon2">
              <a:avLst>
                <a:gd name="adj1" fmla="val 33333"/>
                <a:gd name="adj2" fmla="val 50000"/>
              </a:avLst>
            </a:prstGeom>
            <a:gradFill>
              <a:gsLst>
                <a:gs pos="0">
                  <a:srgbClr val="CC0000"/>
                </a:gs>
                <a:gs pos="50000">
                  <a:srgbClr val="FF0000"/>
                </a:gs>
                <a:gs pos="100000">
                  <a:srgbClr val="FF0000"/>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8" name="円/楕円 37">
              <a:extLst>
                <a:ext uri="{FF2B5EF4-FFF2-40B4-BE49-F238E27FC236}">
                  <a16:creationId xmlns:a16="http://schemas.microsoft.com/office/drawing/2014/main" id="{99A1F596-8462-DF33-865E-A39F813C9169}"/>
                </a:ext>
              </a:extLst>
            </p:cNvPr>
            <p:cNvSpPr/>
            <p:nvPr/>
          </p:nvSpPr>
          <p:spPr>
            <a:xfrm>
              <a:off x="4248894" y="7731239"/>
              <a:ext cx="322287" cy="308384"/>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22" name="テキスト ボックス 21">
            <a:extLst>
              <a:ext uri="{FF2B5EF4-FFF2-40B4-BE49-F238E27FC236}">
                <a16:creationId xmlns:a16="http://schemas.microsoft.com/office/drawing/2014/main" id="{15734A6F-4C13-8316-654F-208DC8DD0312}"/>
              </a:ext>
            </a:extLst>
          </p:cNvPr>
          <p:cNvSpPr txBox="1"/>
          <p:nvPr/>
        </p:nvSpPr>
        <p:spPr>
          <a:xfrm>
            <a:off x="4492369" y="4877545"/>
            <a:ext cx="653169" cy="338554"/>
          </a:xfrm>
          <a:prstGeom prst="rect">
            <a:avLst/>
          </a:prstGeom>
          <a:noFill/>
        </p:spPr>
        <p:txBody>
          <a:bodyPr wrap="square" rtlCol="0">
            <a:spAutoFit/>
          </a:bodyPr>
          <a:lstStyle/>
          <a:p>
            <a:pPr algn="ctr"/>
            <a:r>
              <a:rPr kumimoji="1" lang="ja-JP" altLang="en-US" sz="800" b="1" dirty="0">
                <a:latin typeface="メイリオ" panose="020B0604030504040204" pitchFamily="50" charset="-128"/>
                <a:ea typeface="メイリオ" panose="020B0604030504040204" pitchFamily="50" charset="-128"/>
              </a:rPr>
              <a:t>水産庁</a:t>
            </a:r>
            <a:endParaRPr kumimoji="1" lang="en-US" altLang="ja-JP" sz="800" b="1" dirty="0">
              <a:latin typeface="メイリオ" panose="020B0604030504040204" pitchFamily="50" charset="-128"/>
              <a:ea typeface="メイリオ" panose="020B0604030504040204" pitchFamily="50" charset="-128"/>
            </a:endParaRPr>
          </a:p>
          <a:p>
            <a:pPr algn="ctr"/>
            <a:r>
              <a:rPr kumimoji="1" lang="ja-JP" altLang="en-US" sz="800" b="1" dirty="0">
                <a:latin typeface="メイリオ" panose="020B0604030504040204" pitchFamily="50" charset="-128"/>
                <a:ea typeface="メイリオ" panose="020B0604030504040204" pitchFamily="50" charset="-128"/>
              </a:rPr>
              <a:t>長官賞</a:t>
            </a:r>
          </a:p>
        </p:txBody>
      </p:sp>
      <p:sp>
        <p:nvSpPr>
          <p:cNvPr id="27" name="テキスト ボックス 26">
            <a:extLst>
              <a:ext uri="{FF2B5EF4-FFF2-40B4-BE49-F238E27FC236}">
                <a16:creationId xmlns:a16="http://schemas.microsoft.com/office/drawing/2014/main" id="{06E832CC-F803-DFC4-FCC7-083E0228380F}"/>
              </a:ext>
            </a:extLst>
          </p:cNvPr>
          <p:cNvSpPr txBox="1"/>
          <p:nvPr/>
        </p:nvSpPr>
        <p:spPr>
          <a:xfrm>
            <a:off x="1170697" y="3862093"/>
            <a:ext cx="8665063" cy="923330"/>
          </a:xfrm>
          <a:prstGeom prst="rect">
            <a:avLst/>
          </a:prstGeom>
          <a:noFill/>
        </p:spPr>
        <p:txBody>
          <a:bodyPr wrap="square">
            <a:spAutoFit/>
          </a:bodyPr>
          <a:lstStyle/>
          <a:p>
            <a:pPr marL="92075" indent="-61913" algn="just"/>
            <a:r>
              <a:rPr lang="ja-JP" altLang="en-US" sz="1800" dirty="0">
                <a:latin typeface="Meiryo UI" panose="020B0604030504040204" pitchFamily="50" charset="-128"/>
                <a:ea typeface="Meiryo UI" panose="020B0604030504040204" pitchFamily="50" charset="-128"/>
                <a:cs typeface="Meiryo UI" panose="020B0604030504040204" pitchFamily="50" charset="-128"/>
              </a:rPr>
              <a:t>・浜の活力再生プランは</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委</a:t>
            </a:r>
            <a:r>
              <a:rPr lang="ja-JP" altLang="en-US" dirty="0">
                <a:latin typeface="Meiryo UI" panose="020B0604030504040204" pitchFamily="50" charset="-128"/>
                <a:ea typeface="Meiryo UI" panose="020B0604030504040204" pitchFamily="50" charset="-128"/>
              </a:rPr>
              <a:t>員会が、浜の活力再生広域プランは</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委員会が策定</a:t>
            </a:r>
            <a:endParaRPr lang="en-US" altLang="ja-JP" dirty="0">
              <a:latin typeface="Meiryo UI" panose="020B0604030504040204" pitchFamily="50" charset="-128"/>
              <a:ea typeface="Meiryo UI" panose="020B0604030504040204" pitchFamily="50" charset="-128"/>
            </a:endParaRPr>
          </a:p>
          <a:p>
            <a:pPr marL="92075" indent="-61913" algn="just"/>
            <a:r>
              <a:rPr lang="ja-JP" altLang="en-US" sz="1800" dirty="0">
                <a:latin typeface="Meiryo UI" panose="020B0604030504040204" pitchFamily="50" charset="-128"/>
                <a:ea typeface="Meiryo UI" panose="020B0604030504040204" pitchFamily="50" charset="-128"/>
                <a:cs typeface="Meiryo UI" panose="020B0604030504040204" pitchFamily="50" charset="-128"/>
              </a:rPr>
              <a:t>・浜の活力再生プラン表彰制度により、令和４年度に田尻地区が農林水産大臣賞、</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92075" indent="-61913" algn="just"/>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令和６年度に大阪市地区が水産庁長官賞を受賞した。</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59A0444F-BE65-7847-B132-D93EB642B2EA}"/>
              </a:ext>
            </a:extLst>
          </p:cNvPr>
          <p:cNvSpPr txBox="1"/>
          <p:nvPr/>
        </p:nvSpPr>
        <p:spPr>
          <a:xfrm>
            <a:off x="1352600" y="6357212"/>
            <a:ext cx="3350254" cy="523220"/>
          </a:xfrm>
          <a:prstGeom prst="rect">
            <a:avLst/>
          </a:prstGeom>
          <a:noFill/>
        </p:spPr>
        <p:txBody>
          <a:bodyPr wrap="square" rtlCol="0">
            <a:spAutoFit/>
          </a:bodyPr>
          <a:lstStyle>
            <a:defPPr>
              <a:defRPr lang="ja-JP"/>
            </a:defPPr>
            <a:lvl1pPr marL="180975" indent="-180975" algn="ctr">
              <a:defRPr sz="1400" b="1">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年度受賞</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田尻地区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a:t>※</a:t>
            </a:r>
            <a:r>
              <a:rPr lang="ja-JP" altLang="en-US" dirty="0"/>
              <a:t>写真は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牡蠣小屋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DB1FAC57-981E-A2DF-222E-4C2CA0296FF8}"/>
              </a:ext>
            </a:extLst>
          </p:cNvPr>
          <p:cNvSpPr txBox="1"/>
          <p:nvPr/>
        </p:nvSpPr>
        <p:spPr>
          <a:xfrm>
            <a:off x="4390941" y="6357212"/>
            <a:ext cx="4653701" cy="523220"/>
          </a:xfrm>
          <a:prstGeom prst="rect">
            <a:avLst/>
          </a:prstGeom>
          <a:noFill/>
        </p:spPr>
        <p:txBody>
          <a:bodyPr wrap="square" rtlCol="0">
            <a:spAutoFit/>
          </a:bodyPr>
          <a:lstStyle>
            <a:defPPr>
              <a:defRPr lang="ja-JP"/>
            </a:defPPr>
            <a:lvl1pPr marL="180975" indent="-180975" algn="ctr">
              <a:defRPr sz="1400" b="1">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dirty="0"/>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年度受賞</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大阪市</a:t>
            </a:r>
            <a:r>
              <a:rPr lang="ja-JP" altLang="en-US" dirty="0"/>
              <a:t>地区</a:t>
            </a:r>
            <a:endParaRPr lang="en-US" altLang="ja-JP" dirty="0"/>
          </a:p>
          <a:p>
            <a:r>
              <a:rPr lang="en-US" altLang="ja-JP" dirty="0"/>
              <a:t>※</a:t>
            </a:r>
            <a:r>
              <a:rPr lang="ja-JP" altLang="en-US" dirty="0"/>
              <a:t>写真は天然ハゼを使用した料理と淀川産天然ウナギ料理</a:t>
            </a:r>
            <a:endParaRPr lang="en-US" altLang="ja-JP" dirty="0"/>
          </a:p>
        </p:txBody>
      </p:sp>
    </p:spTree>
    <p:extLst>
      <p:ext uri="{BB962C8B-B14F-4D97-AF65-F5344CB8AC3E}">
        <p14:creationId xmlns:p14="http://schemas.microsoft.com/office/powerpoint/2010/main" val="1265077124"/>
      </p:ext>
    </p:extLst>
  </p:cSld>
  <p:clrMapOvr>
    <a:masterClrMapping/>
  </p:clrMapOvr>
  <mc:AlternateContent xmlns:mc="http://schemas.openxmlformats.org/markup-compatibility/2006" xmlns:p14="http://schemas.microsoft.com/office/powerpoint/2010/main">
    <mc:Choice Requires="p14">
      <p:transition spd="slow" p14:dur="2000" advTm="46339"/>
    </mc:Choice>
    <mc:Fallback xmlns="">
      <p:transition spd="slow" advTm="4633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
</p:tagLst>
</file>

<file path=ppt/tags/tag2.xml><?xml version="1.0" encoding="utf-8"?>
<p:tagLst xmlns:a="http://schemas.openxmlformats.org/drawingml/2006/main" xmlns:r="http://schemas.openxmlformats.org/officeDocument/2006/relationships" xmlns:p="http://schemas.openxmlformats.org/presentationml/2006/main">
  <p:tag name="TIMING" val="|8.5|10.2"/>
</p:tagLst>
</file>

<file path=ppt/tags/tag3.xml><?xml version="1.0" encoding="utf-8"?>
<p:tagLst xmlns:a="http://schemas.openxmlformats.org/drawingml/2006/main" xmlns:r="http://schemas.openxmlformats.org/officeDocument/2006/relationships" xmlns:p="http://schemas.openxmlformats.org/presentationml/2006/main">
  <p:tag name="TIMING" val="|23.2|9"/>
</p:tagLst>
</file>

<file path=ppt/tags/tag4.xml><?xml version="1.0" encoding="utf-8"?>
<p:tagLst xmlns:a="http://schemas.openxmlformats.org/drawingml/2006/main" xmlns:r="http://schemas.openxmlformats.org/officeDocument/2006/relationships" xmlns:p="http://schemas.openxmlformats.org/presentationml/2006/main">
  <p:tag name="TIMING" val="|23.2|9"/>
</p:tagLst>
</file>

<file path=ppt/tags/tag5.xml><?xml version="1.0" encoding="utf-8"?>
<p:tagLst xmlns:a="http://schemas.openxmlformats.org/drawingml/2006/main" xmlns:r="http://schemas.openxmlformats.org/officeDocument/2006/relationships" xmlns:p="http://schemas.openxmlformats.org/presentationml/2006/main">
  <p:tag name="TIMING" val="|11.3|8.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ユーザー定義 1">
      <a:majorFont>
        <a:latin typeface="Meiryo UI"/>
        <a:ea typeface="Meiryo UI"/>
        <a:cs typeface=""/>
      </a:majorFont>
      <a:minorFont>
        <a:latin typeface="Meiryo UI"/>
        <a:ea typeface="Meiryo UI"/>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7990</TotalTime>
  <Words>2473</Words>
  <Application>Microsoft Office PowerPoint</Application>
  <PresentationFormat>A4 210 x 297 mm</PresentationFormat>
  <Paragraphs>425</Paragraphs>
  <Slides>14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14</vt:i4>
      </vt:variant>
    </vt:vector>
  </HeadingPairs>
  <TitlesOfParts>
    <vt:vector size="23" baseType="lpstr">
      <vt:lpstr>Meiryo UI</vt:lpstr>
      <vt:lpstr>メイリオ</vt:lpstr>
      <vt:lpstr>游ゴシック</vt:lpstr>
      <vt:lpstr>游明朝</vt:lpstr>
      <vt:lpstr>Arial</vt:lpstr>
      <vt:lpstr>Calibri</vt:lpstr>
      <vt:lpstr>Century</vt:lpstr>
      <vt:lpstr>NewsPrint</vt:lpstr>
      <vt:lpstr>デザインの設定</vt:lpstr>
      <vt:lpstr>新・大阪府豊かな海づくりプラン 取組結果</vt:lpstr>
      <vt:lpstr>新・大阪府豊かな海づくりプラン</vt:lpstr>
      <vt:lpstr>プランの基本目標</vt:lpstr>
      <vt:lpstr>６つの取組方向及び主な施策</vt:lpstr>
      <vt:lpstr>①海や川の環境を豊かにする</vt:lpstr>
      <vt:lpstr>PowerPoint プレゼンテーション</vt:lpstr>
      <vt:lpstr>②水産資源を豊かにする</vt:lpstr>
      <vt:lpstr>②水産資源を豊かにする</vt:lpstr>
      <vt:lpstr>③漁業者の生活を豊かにする</vt:lpstr>
      <vt:lpstr>④新鮮な魚介類を届ける</vt:lpstr>
      <vt:lpstr>PowerPoint プレゼンテーション</vt:lpstr>
      <vt:lpstr>⑤海や川の魅力を届ける</vt:lpstr>
      <vt:lpstr>⑥安全・安心を届ける</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新・大阪府豊かな海づくりプラン 進捗状況</dc:title>
  <dc:creator>新瀬　幾恵</dc:creator>
  <cp:lastModifiedBy>福原　敬介</cp:lastModifiedBy>
  <cp:revision>561</cp:revision>
  <cp:lastPrinted>2025-03-14T08:49:12Z</cp:lastPrinted>
  <dcterms:created xsi:type="dcterms:W3CDTF">2016-03-22T11:37:19Z</dcterms:created>
  <dcterms:modified xsi:type="dcterms:W3CDTF">2025-03-17T03:26:32Z</dcterms:modified>
</cp:coreProperties>
</file>