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8" r:id="rId1"/>
    <p:sldMasterId id="2147484020" r:id="rId2"/>
  </p:sldMasterIdLst>
  <p:notesMasterIdLst>
    <p:notesMasterId r:id="rId20"/>
  </p:notesMasterIdLst>
  <p:handoutMasterIdLst>
    <p:handoutMasterId r:id="rId21"/>
  </p:handoutMasterIdLst>
  <p:sldIdLst>
    <p:sldId id="256" r:id="rId3"/>
    <p:sldId id="257" r:id="rId4"/>
    <p:sldId id="258" r:id="rId5"/>
    <p:sldId id="261" r:id="rId6"/>
    <p:sldId id="260" r:id="rId7"/>
    <p:sldId id="301" r:id="rId8"/>
    <p:sldId id="264" r:id="rId9"/>
    <p:sldId id="277" r:id="rId10"/>
    <p:sldId id="275" r:id="rId11"/>
    <p:sldId id="268" r:id="rId12"/>
    <p:sldId id="269" r:id="rId13"/>
    <p:sldId id="272" r:id="rId14"/>
    <p:sldId id="296" r:id="rId15"/>
    <p:sldId id="292" r:id="rId16"/>
    <p:sldId id="293" r:id="rId17"/>
    <p:sldId id="294" r:id="rId18"/>
    <p:sldId id="297" r:id="rId19"/>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66"/>
    <a:srgbClr val="339966"/>
    <a:srgbClr val="008080"/>
    <a:srgbClr val="66CCFF"/>
    <a:srgbClr val="FF9900"/>
    <a:srgbClr val="FF3300"/>
    <a:srgbClr val="99CCFF"/>
    <a:srgbClr val="FFCC00"/>
    <a:srgbClr val="E4E4E4"/>
    <a:srgbClr val="E0E0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27" autoAdjust="0"/>
    <p:restoredTop sz="94434" autoAdjust="0"/>
  </p:normalViewPr>
  <p:slideViewPr>
    <p:cSldViewPr>
      <p:cViewPr varScale="1">
        <p:scale>
          <a:sx n="74" d="100"/>
          <a:sy n="74" d="100"/>
        </p:scale>
        <p:origin x="1080" y="72"/>
      </p:cViewPr>
      <p:guideLst>
        <p:guide orient="horz" pos="2160"/>
        <p:guide pos="3120"/>
      </p:guideLst>
    </p:cSldViewPr>
  </p:slideViewPr>
  <p:notesTextViewPr>
    <p:cViewPr>
      <p:scale>
        <a:sx n="1" d="1"/>
        <a:sy n="1" d="1"/>
      </p:scale>
      <p:origin x="0" y="0"/>
    </p:cViewPr>
  </p:notesTextViewPr>
  <p:notesViewPr>
    <p:cSldViewPr>
      <p:cViewPr varScale="1">
        <p:scale>
          <a:sx n="44" d="100"/>
          <a:sy n="44" d="100"/>
        </p:scale>
        <p:origin x="-2406" y="-108"/>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605BFD-FFD6-47B0-A614-F9E3DDE7E723}" type="doc">
      <dgm:prSet loTypeId="urn:microsoft.com/office/officeart/2005/8/layout/vList5" loCatId="list" qsTypeId="urn:microsoft.com/office/officeart/2005/8/quickstyle/simple3" qsCatId="simple" csTypeId="urn:microsoft.com/office/officeart/2005/8/colors/accent1_5" csCatId="accent1" phldr="1"/>
      <dgm:spPr/>
      <dgm:t>
        <a:bodyPr/>
        <a:lstStyle/>
        <a:p>
          <a:endParaRPr kumimoji="1" lang="ja-JP" altLang="en-US"/>
        </a:p>
      </dgm:t>
    </dgm:pt>
    <dgm:pt modelId="{3E2B20EA-26D8-4572-9916-F7E14CCC5C82}">
      <dgm:prSet phldrT="[テキスト]"/>
      <dgm:spPr/>
      <dgm:t>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位置づけ</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dgm:t>
    </dgm:pt>
    <dgm:pt modelId="{E184C31A-FD6E-48D9-85EA-160E09F4B267}" type="parTrans" cxnId="{96097546-1674-4C72-8F4A-3F4614760DDD}">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A9147EF7-780A-4369-B406-84383AB9C14E}" type="sibTrans" cxnId="{96097546-1674-4C72-8F4A-3F4614760DDD}">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56BF29CB-4C21-4D64-A89D-287AB3728C24}">
      <dgm:prSet phldrT="[テキスト]"/>
      <dgm:spPr/>
      <dgm:t>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水産基本法、水産基本計画（</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H24.3</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変更）を踏まえ策定</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dgm:t>
    </dgm:pt>
    <dgm:pt modelId="{919D5BC7-5E36-4947-9192-483D34685ED0}" type="parTrans" cxnId="{38C84EA1-34E7-4649-AE69-B52B2A0FB92F}">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09CC63E0-2372-4E4D-B6C1-7ECBEC7C9FBD}" type="sibTrans" cxnId="{38C84EA1-34E7-4649-AE69-B52B2A0FB92F}">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47D969B2-F916-42C6-9615-043851A61ED8}">
      <dgm:prSet phldrT="[テキスト]"/>
      <dgm:spPr/>
      <dgm:t>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計画期間</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dgm:t>
    </dgm:pt>
    <dgm:pt modelId="{BB019179-0CD6-45EA-B6BA-71A3FF3CBDFC}" type="parTrans" cxnId="{B023C242-D646-4DD1-AD75-22D5BAF13A6F}">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8C59902B-7D91-41BD-B644-0EE04F5E51C0}" type="sibTrans" cxnId="{B023C242-D646-4DD1-AD75-22D5BAF13A6F}">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F2EC7536-4390-4904-B476-2F776D40DC54}">
      <dgm:prSet phldrT="[テキスト]" custT="1"/>
      <dgm:spPr/>
      <dgm:t>
        <a:body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～令和６年度（</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年間）</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dgm:t>
    </dgm:pt>
    <dgm:pt modelId="{3B148A64-7151-4DEE-B822-BFC42DC8987E}" type="parTrans" cxnId="{90A54092-BCD4-42B6-A840-22F0B01F31CB}">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D53D79FC-DF05-4876-9CED-48CAE94F9D11}" type="sibTrans" cxnId="{90A54092-BCD4-42B6-A840-22F0B01F31CB}">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C6F7F4A5-0022-43E9-924E-67EE02CDA527}">
      <dgm:prSet phldrT="[テキスト]"/>
      <dgm:spPr/>
      <dgm:t>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進行管理</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dgm:t>
    </dgm:pt>
    <dgm:pt modelId="{25A3CF5C-CC15-4C04-ABF4-1474BCAC6E64}" type="parTrans" cxnId="{11D34A7F-2E35-456E-A839-3EC8BE482006}">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80606A83-8AB4-4266-B773-66825D2BDFF3}" type="sibTrans" cxnId="{11D34A7F-2E35-456E-A839-3EC8BE482006}">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98A34926-E21C-48F4-810B-4D6DFE00E9E1}">
      <dgm:prSet phldrT="[テキスト]" custT="1"/>
      <dgm:spPr/>
      <dgm: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大阪府豊かな海づくりプラン推進懇話会にて</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毎年度進捗状況を報告し、意見を求める</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dgm:t>
    </dgm:pt>
    <dgm:pt modelId="{3E5C9296-A4FF-40F9-A759-B407CE7360BB}" type="parTrans" cxnId="{B268C02D-32B1-4D14-BD64-BBC6913D1131}">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5F521CB2-A9DD-4FCB-9937-76785BEB74B8}" type="sibTrans" cxnId="{B268C02D-32B1-4D14-BD64-BBC6913D1131}">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34BFDAE3-47D2-4BBE-A2F1-3759AAFA2791}">
      <dgm:prSet phldrT="[テキスト]"/>
      <dgm:spPr/>
      <dgm:t>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府民及び漁業者アンケート結果を反映させ策定</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dgm:t>
    </dgm:pt>
    <dgm:pt modelId="{B55AD4A0-D714-48DA-975B-350E5FEECD9B}" type="parTrans" cxnId="{A69CB8D7-25F3-444B-A6CE-335B6A81F355}">
      <dgm:prSet/>
      <dgm:spPr/>
      <dgm:t>
        <a:bodyPr/>
        <a:lstStyle/>
        <a:p>
          <a:endParaRPr kumimoji="1" lang="ja-JP" altLang="en-US"/>
        </a:p>
      </dgm:t>
    </dgm:pt>
    <dgm:pt modelId="{F18B9B5D-97F8-4D6C-A3CF-807EBEDBB874}" type="sibTrans" cxnId="{A69CB8D7-25F3-444B-A6CE-335B6A81F355}">
      <dgm:prSet/>
      <dgm:spPr/>
      <dgm:t>
        <a:bodyPr/>
        <a:lstStyle/>
        <a:p>
          <a:endParaRPr kumimoji="1" lang="ja-JP" altLang="en-US"/>
        </a:p>
      </dgm:t>
    </dgm:pt>
    <dgm:pt modelId="{6B8410E1-ACF4-466B-A3C6-EDCFCFED2E4D}">
      <dgm:prSet phldrT="[テキスト]" custT="1"/>
      <dgm:spPr/>
      <dgm:t>
        <a:bodyPr/>
        <a:lstStyle/>
        <a:p>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年４月１日策定</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dgm:t>
    </dgm:pt>
    <dgm:pt modelId="{B4B50903-3A21-4FE3-AC60-0345FCBA6EBA}" type="parTrans" cxnId="{5B825E41-FA03-4AB6-ABB4-AEF1403D4DBD}">
      <dgm:prSet/>
      <dgm:spPr/>
      <dgm:t>
        <a:bodyPr/>
        <a:lstStyle/>
        <a:p>
          <a:endParaRPr kumimoji="1" lang="ja-JP" altLang="en-US"/>
        </a:p>
      </dgm:t>
    </dgm:pt>
    <dgm:pt modelId="{6C7F48AE-9E9A-4E98-84FE-6745B8AC0E5D}" type="sibTrans" cxnId="{5B825E41-FA03-4AB6-ABB4-AEF1403D4DBD}">
      <dgm:prSet/>
      <dgm:spPr/>
      <dgm:t>
        <a:bodyPr/>
        <a:lstStyle/>
        <a:p>
          <a:endParaRPr kumimoji="1" lang="ja-JP" altLang="en-US"/>
        </a:p>
      </dgm:t>
    </dgm:pt>
    <dgm:pt modelId="{B1D411E9-4810-4A5E-B1AB-4DB3254D206B}">
      <dgm:prSet phldrT="[テキスト]" custT="1"/>
      <dgm:spPr/>
      <dgm:t>
        <a:bodyPr/>
        <a:lstStyle/>
        <a:p>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dgm:t>
    </dgm:pt>
    <dgm:pt modelId="{2E2CE09F-5AEE-4F3E-BB78-1C9586E560A1}" type="parTrans" cxnId="{4AC4CAAB-FA80-4DD2-AF80-BDFD56A5A759}">
      <dgm:prSet/>
      <dgm:spPr/>
      <dgm:t>
        <a:bodyPr/>
        <a:lstStyle/>
        <a:p>
          <a:endParaRPr kumimoji="1" lang="ja-JP" altLang="en-US"/>
        </a:p>
      </dgm:t>
    </dgm:pt>
    <dgm:pt modelId="{C48659DA-873F-48A8-A37D-6E6A75F81EFB}" type="sibTrans" cxnId="{4AC4CAAB-FA80-4DD2-AF80-BDFD56A5A759}">
      <dgm:prSet/>
      <dgm:spPr/>
      <dgm:t>
        <a:bodyPr/>
        <a:lstStyle/>
        <a:p>
          <a:endParaRPr kumimoji="1" lang="ja-JP" altLang="en-US"/>
        </a:p>
      </dgm:t>
    </dgm:pt>
    <dgm:pt modelId="{ACE029CF-5631-4EDA-BF67-EF6906A51D75}">
      <dgm:prSet phldrT="[テキスト]" custT="1"/>
      <dgm:spPr/>
      <dgm:t>
        <a:bodyPr/>
        <a:lstStyle/>
        <a:p>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令和２年３月で策定後満５年を経過したため、</a:t>
          </a:r>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SDGs</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等を踏まえた中間見直しを実施。</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dgm:t>
    </dgm:pt>
    <dgm:pt modelId="{67A33A84-4CA5-4307-B817-79953FA1540A}" type="parTrans" cxnId="{ECBE7505-501F-4E42-BCDC-77D991691A48}">
      <dgm:prSet/>
      <dgm:spPr/>
      <dgm:t>
        <a:bodyPr/>
        <a:lstStyle/>
        <a:p>
          <a:endParaRPr kumimoji="1" lang="ja-JP" altLang="en-US"/>
        </a:p>
      </dgm:t>
    </dgm:pt>
    <dgm:pt modelId="{DC36F19E-BCFD-4C57-8CAC-076E650468B0}" type="sibTrans" cxnId="{ECBE7505-501F-4E42-BCDC-77D991691A48}">
      <dgm:prSet/>
      <dgm:spPr/>
      <dgm:t>
        <a:bodyPr/>
        <a:lstStyle/>
        <a:p>
          <a:endParaRPr kumimoji="1" lang="ja-JP" altLang="en-US"/>
        </a:p>
      </dgm:t>
    </dgm:pt>
    <dgm:pt modelId="{E5B1D5BC-28A9-4B00-8839-B4CC19B0C9B6}">
      <dgm:prSet phldrT="[テキスト]" custT="1"/>
      <dgm:spPr/>
      <dgm:t>
        <a:bodyPr/>
        <a:lstStyle/>
        <a:p>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dgm:t>
    </dgm:pt>
    <dgm:pt modelId="{A16869B2-D97D-4DF3-AE58-6738DC66C17B}" type="parTrans" cxnId="{316281DB-439A-41BC-B183-CE4B77341D9A}">
      <dgm:prSet/>
      <dgm:spPr/>
      <dgm:t>
        <a:bodyPr/>
        <a:lstStyle/>
        <a:p>
          <a:endParaRPr kumimoji="1" lang="ja-JP" altLang="en-US"/>
        </a:p>
      </dgm:t>
    </dgm:pt>
    <dgm:pt modelId="{43CF8198-E947-4EA9-AD93-9B2F0A272830}" type="sibTrans" cxnId="{316281DB-439A-41BC-B183-CE4B77341D9A}">
      <dgm:prSet/>
      <dgm:spPr/>
      <dgm:t>
        <a:bodyPr/>
        <a:lstStyle/>
        <a:p>
          <a:endParaRPr kumimoji="1" lang="ja-JP" altLang="en-US"/>
        </a:p>
      </dgm:t>
    </dgm:pt>
    <dgm:pt modelId="{4F3A07F4-54A9-4BA0-9C58-D8DB18F049E5}" type="pres">
      <dgm:prSet presAssocID="{3A605BFD-FFD6-47B0-A614-F9E3DDE7E723}" presName="Name0" presStyleCnt="0">
        <dgm:presLayoutVars>
          <dgm:dir/>
          <dgm:animLvl val="lvl"/>
          <dgm:resizeHandles val="exact"/>
        </dgm:presLayoutVars>
      </dgm:prSet>
      <dgm:spPr/>
      <dgm:t>
        <a:bodyPr/>
        <a:lstStyle/>
        <a:p>
          <a:endParaRPr kumimoji="1" lang="ja-JP" altLang="en-US"/>
        </a:p>
      </dgm:t>
    </dgm:pt>
    <dgm:pt modelId="{C224BFCB-E4E4-490E-B317-8A43392A0128}" type="pres">
      <dgm:prSet presAssocID="{3E2B20EA-26D8-4572-9916-F7E14CCC5C82}" presName="linNode" presStyleCnt="0"/>
      <dgm:spPr/>
    </dgm:pt>
    <dgm:pt modelId="{1BA3CEFC-0AC8-4439-A339-55393AF2BBF9}" type="pres">
      <dgm:prSet presAssocID="{3E2B20EA-26D8-4572-9916-F7E14CCC5C82}" presName="parentText" presStyleLbl="node1" presStyleIdx="0" presStyleCnt="3" custScaleX="67998" custLinFactNeighborX="-9937" custLinFactNeighborY="399">
        <dgm:presLayoutVars>
          <dgm:chMax val="1"/>
          <dgm:bulletEnabled val="1"/>
        </dgm:presLayoutVars>
      </dgm:prSet>
      <dgm:spPr/>
      <dgm:t>
        <a:bodyPr/>
        <a:lstStyle/>
        <a:p>
          <a:endParaRPr kumimoji="1" lang="ja-JP" altLang="en-US"/>
        </a:p>
      </dgm:t>
    </dgm:pt>
    <dgm:pt modelId="{6433E3F5-78A9-419A-83E8-5DD2B411B495}" type="pres">
      <dgm:prSet presAssocID="{3E2B20EA-26D8-4572-9916-F7E14CCC5C82}" presName="descendantText" presStyleLbl="alignAccFollowNode1" presStyleIdx="0" presStyleCnt="3" custScaleX="115394" custScaleY="125003" custLinFactNeighborX="-1920">
        <dgm:presLayoutVars>
          <dgm:bulletEnabled val="1"/>
        </dgm:presLayoutVars>
      </dgm:prSet>
      <dgm:spPr/>
      <dgm:t>
        <a:bodyPr/>
        <a:lstStyle/>
        <a:p>
          <a:endParaRPr kumimoji="1" lang="ja-JP" altLang="en-US"/>
        </a:p>
      </dgm:t>
    </dgm:pt>
    <dgm:pt modelId="{5E3D8B4F-CD8B-43FF-AA1B-0DDE39B87DEA}" type="pres">
      <dgm:prSet presAssocID="{A9147EF7-780A-4369-B406-84383AB9C14E}" presName="sp" presStyleCnt="0"/>
      <dgm:spPr/>
    </dgm:pt>
    <dgm:pt modelId="{16150FA7-FDF5-46DA-826D-05C04DCE109C}" type="pres">
      <dgm:prSet presAssocID="{47D969B2-F916-42C6-9615-043851A61ED8}" presName="linNode" presStyleCnt="0"/>
      <dgm:spPr/>
    </dgm:pt>
    <dgm:pt modelId="{78C526B4-CA9D-4BE1-85A7-C121B2F83016}" type="pres">
      <dgm:prSet presAssocID="{47D969B2-F916-42C6-9615-043851A61ED8}" presName="parentText" presStyleLbl="node1" presStyleIdx="1" presStyleCnt="3" custScaleX="67998" custScaleY="78193" custLinFactNeighborX="-9937" custLinFactNeighborY="399">
        <dgm:presLayoutVars>
          <dgm:chMax val="1"/>
          <dgm:bulletEnabled val="1"/>
        </dgm:presLayoutVars>
      </dgm:prSet>
      <dgm:spPr/>
      <dgm:t>
        <a:bodyPr/>
        <a:lstStyle/>
        <a:p>
          <a:endParaRPr kumimoji="1" lang="ja-JP" altLang="en-US"/>
        </a:p>
      </dgm:t>
    </dgm:pt>
    <dgm:pt modelId="{47D77C76-295C-49B5-9707-50B0F95B2264}" type="pres">
      <dgm:prSet presAssocID="{47D969B2-F916-42C6-9615-043851A61ED8}" presName="descendantText" presStyleLbl="alignAccFollowNode1" presStyleIdx="1" presStyleCnt="3" custScaleX="115394" custScaleY="141943" custLinFactNeighborX="-1920">
        <dgm:presLayoutVars>
          <dgm:bulletEnabled val="1"/>
        </dgm:presLayoutVars>
      </dgm:prSet>
      <dgm:spPr/>
      <dgm:t>
        <a:bodyPr/>
        <a:lstStyle/>
        <a:p>
          <a:endParaRPr kumimoji="1" lang="ja-JP" altLang="en-US"/>
        </a:p>
      </dgm:t>
    </dgm:pt>
    <dgm:pt modelId="{11F56D1B-D250-49A1-8F42-0EE5E972557C}" type="pres">
      <dgm:prSet presAssocID="{8C59902B-7D91-41BD-B644-0EE04F5E51C0}" presName="sp" presStyleCnt="0"/>
      <dgm:spPr/>
    </dgm:pt>
    <dgm:pt modelId="{E5B5A81C-906A-409E-B7B6-16FD2113C8C2}" type="pres">
      <dgm:prSet presAssocID="{C6F7F4A5-0022-43E9-924E-67EE02CDA527}" presName="linNode" presStyleCnt="0"/>
      <dgm:spPr/>
    </dgm:pt>
    <dgm:pt modelId="{CBC47524-B18B-469B-A891-EDCCBC39A349}" type="pres">
      <dgm:prSet presAssocID="{C6F7F4A5-0022-43E9-924E-67EE02CDA527}" presName="parentText" presStyleLbl="node1" presStyleIdx="2" presStyleCnt="3" custScaleX="67998" custScaleY="67105" custLinFactNeighborX="-9937" custLinFactNeighborY="152">
        <dgm:presLayoutVars>
          <dgm:chMax val="1"/>
          <dgm:bulletEnabled val="1"/>
        </dgm:presLayoutVars>
      </dgm:prSet>
      <dgm:spPr/>
      <dgm:t>
        <a:bodyPr/>
        <a:lstStyle/>
        <a:p>
          <a:endParaRPr kumimoji="1" lang="ja-JP" altLang="en-US"/>
        </a:p>
      </dgm:t>
    </dgm:pt>
    <dgm:pt modelId="{628A55A4-A858-4594-B231-29C8DA15D5BA}" type="pres">
      <dgm:prSet presAssocID="{C6F7F4A5-0022-43E9-924E-67EE02CDA527}" presName="descendantText" presStyleLbl="alignAccFollowNode1" presStyleIdx="2" presStyleCnt="3" custScaleX="115394" custScaleY="83453" custLinFactNeighborX="-1920">
        <dgm:presLayoutVars>
          <dgm:bulletEnabled val="1"/>
        </dgm:presLayoutVars>
      </dgm:prSet>
      <dgm:spPr/>
      <dgm:t>
        <a:bodyPr/>
        <a:lstStyle/>
        <a:p>
          <a:endParaRPr kumimoji="1" lang="ja-JP" altLang="en-US"/>
        </a:p>
      </dgm:t>
    </dgm:pt>
  </dgm:ptLst>
  <dgm:cxnLst>
    <dgm:cxn modelId="{B023C242-D646-4DD1-AD75-22D5BAF13A6F}" srcId="{3A605BFD-FFD6-47B0-A614-F9E3DDE7E723}" destId="{47D969B2-F916-42C6-9615-043851A61ED8}" srcOrd="1" destOrd="0" parTransId="{BB019179-0CD6-45EA-B6BA-71A3FF3CBDFC}" sibTransId="{8C59902B-7D91-41BD-B644-0EE04F5E51C0}"/>
    <dgm:cxn modelId="{4AC4CAAB-FA80-4DD2-AF80-BDFD56A5A759}" srcId="{47D969B2-F916-42C6-9615-043851A61ED8}" destId="{B1D411E9-4810-4A5E-B1AB-4DB3254D206B}" srcOrd="4" destOrd="0" parTransId="{2E2CE09F-5AEE-4F3E-BB78-1C9586E560A1}" sibTransId="{C48659DA-873F-48A8-A37D-6E6A75F81EFB}"/>
    <dgm:cxn modelId="{E2133E34-0BE6-4F9F-8084-6D46C2BAF2A9}" type="presOf" srcId="{34BFDAE3-47D2-4BBE-A2F1-3759AAFA2791}" destId="{6433E3F5-78A9-419A-83E8-5DD2B411B495}" srcOrd="0" destOrd="1" presId="urn:microsoft.com/office/officeart/2005/8/layout/vList5"/>
    <dgm:cxn modelId="{A69CB8D7-25F3-444B-A6CE-335B6A81F355}" srcId="{3E2B20EA-26D8-4572-9916-F7E14CCC5C82}" destId="{34BFDAE3-47D2-4BBE-A2F1-3759AAFA2791}" srcOrd="1" destOrd="0" parTransId="{B55AD4A0-D714-48DA-975B-350E5FEECD9B}" sibTransId="{F18B9B5D-97F8-4D6C-A3CF-807EBEDBB874}"/>
    <dgm:cxn modelId="{9DA6A745-0542-4697-8AEE-C3962565CFF1}" type="presOf" srcId="{B1D411E9-4810-4A5E-B1AB-4DB3254D206B}" destId="{47D77C76-295C-49B5-9707-50B0F95B2264}" srcOrd="0" destOrd="4" presId="urn:microsoft.com/office/officeart/2005/8/layout/vList5"/>
    <dgm:cxn modelId="{316281DB-439A-41BC-B183-CE4B77341D9A}" srcId="{47D969B2-F916-42C6-9615-043851A61ED8}" destId="{E5B1D5BC-28A9-4B00-8839-B4CC19B0C9B6}" srcOrd="0" destOrd="0" parTransId="{A16869B2-D97D-4DF3-AE58-6738DC66C17B}" sibTransId="{43CF8198-E947-4EA9-AD93-9B2F0A272830}"/>
    <dgm:cxn modelId="{96097546-1674-4C72-8F4A-3F4614760DDD}" srcId="{3A605BFD-FFD6-47B0-A614-F9E3DDE7E723}" destId="{3E2B20EA-26D8-4572-9916-F7E14CCC5C82}" srcOrd="0" destOrd="0" parTransId="{E184C31A-FD6E-48D9-85EA-160E09F4B267}" sibTransId="{A9147EF7-780A-4369-B406-84383AB9C14E}"/>
    <dgm:cxn modelId="{2DB40AB9-AB7D-4989-9903-B9A5CF1F710F}" type="presOf" srcId="{F2EC7536-4390-4904-B476-2F776D40DC54}" destId="{47D77C76-295C-49B5-9707-50B0F95B2264}" srcOrd="0" destOrd="2" presId="urn:microsoft.com/office/officeart/2005/8/layout/vList5"/>
    <dgm:cxn modelId="{38C84EA1-34E7-4649-AE69-B52B2A0FB92F}" srcId="{3E2B20EA-26D8-4572-9916-F7E14CCC5C82}" destId="{56BF29CB-4C21-4D64-A89D-287AB3728C24}" srcOrd="0" destOrd="0" parTransId="{919D5BC7-5E36-4947-9192-483D34685ED0}" sibTransId="{09CC63E0-2372-4E4D-B6C1-7ECBEC7C9FBD}"/>
    <dgm:cxn modelId="{5B825E41-FA03-4AB6-ABB4-AEF1403D4DBD}" srcId="{47D969B2-F916-42C6-9615-043851A61ED8}" destId="{6B8410E1-ACF4-466B-A3C6-EDCFCFED2E4D}" srcOrd="1" destOrd="0" parTransId="{B4B50903-3A21-4FE3-AC60-0345FCBA6EBA}" sibTransId="{6C7F48AE-9E9A-4E98-84FE-6745B8AC0E5D}"/>
    <dgm:cxn modelId="{59212368-302A-4A06-87A7-8295ED7C2DD3}" type="presOf" srcId="{3A605BFD-FFD6-47B0-A614-F9E3DDE7E723}" destId="{4F3A07F4-54A9-4BA0-9C58-D8DB18F049E5}" srcOrd="0" destOrd="0" presId="urn:microsoft.com/office/officeart/2005/8/layout/vList5"/>
    <dgm:cxn modelId="{FD9F0C31-9BDA-48E9-9DD4-8D3541A9EFFD}" type="presOf" srcId="{56BF29CB-4C21-4D64-A89D-287AB3728C24}" destId="{6433E3F5-78A9-419A-83E8-5DD2B411B495}" srcOrd="0" destOrd="0" presId="urn:microsoft.com/office/officeart/2005/8/layout/vList5"/>
    <dgm:cxn modelId="{ECBE7505-501F-4E42-BCDC-77D991691A48}" srcId="{47D969B2-F916-42C6-9615-043851A61ED8}" destId="{ACE029CF-5631-4EDA-BF67-EF6906A51D75}" srcOrd="3" destOrd="0" parTransId="{67A33A84-4CA5-4307-B817-79953FA1540A}" sibTransId="{DC36F19E-BCFD-4C57-8CAC-076E650468B0}"/>
    <dgm:cxn modelId="{EEE74ACF-BF37-41D5-ADFD-899CA3C5892E}" type="presOf" srcId="{E5B1D5BC-28A9-4B00-8839-B4CC19B0C9B6}" destId="{47D77C76-295C-49B5-9707-50B0F95B2264}" srcOrd="0" destOrd="0" presId="urn:microsoft.com/office/officeart/2005/8/layout/vList5"/>
    <dgm:cxn modelId="{B268C02D-32B1-4D14-BD64-BBC6913D1131}" srcId="{C6F7F4A5-0022-43E9-924E-67EE02CDA527}" destId="{98A34926-E21C-48F4-810B-4D6DFE00E9E1}" srcOrd="0" destOrd="0" parTransId="{3E5C9296-A4FF-40F9-A759-B407CE7360BB}" sibTransId="{5F521CB2-A9DD-4FCB-9937-76785BEB74B8}"/>
    <dgm:cxn modelId="{C878A239-84BC-4A24-A0A9-DFD73FB9872A}" type="presOf" srcId="{C6F7F4A5-0022-43E9-924E-67EE02CDA527}" destId="{CBC47524-B18B-469B-A891-EDCCBC39A349}" srcOrd="0" destOrd="0" presId="urn:microsoft.com/office/officeart/2005/8/layout/vList5"/>
    <dgm:cxn modelId="{3827EC17-DAD8-490E-AE27-9B4B32AB7D21}" type="presOf" srcId="{ACE029CF-5631-4EDA-BF67-EF6906A51D75}" destId="{47D77C76-295C-49B5-9707-50B0F95B2264}" srcOrd="0" destOrd="3" presId="urn:microsoft.com/office/officeart/2005/8/layout/vList5"/>
    <dgm:cxn modelId="{2CF90909-824C-4022-B3F8-8E4E972BADAD}" type="presOf" srcId="{98A34926-E21C-48F4-810B-4D6DFE00E9E1}" destId="{628A55A4-A858-4594-B231-29C8DA15D5BA}" srcOrd="0" destOrd="0" presId="urn:microsoft.com/office/officeart/2005/8/layout/vList5"/>
    <dgm:cxn modelId="{B7FE4264-893A-4C1A-8335-3A2B8C813793}" type="presOf" srcId="{3E2B20EA-26D8-4572-9916-F7E14CCC5C82}" destId="{1BA3CEFC-0AC8-4439-A339-55393AF2BBF9}" srcOrd="0" destOrd="0" presId="urn:microsoft.com/office/officeart/2005/8/layout/vList5"/>
    <dgm:cxn modelId="{51A4D0BF-F8F2-4FF9-9E34-5556E14D9EFD}" type="presOf" srcId="{47D969B2-F916-42C6-9615-043851A61ED8}" destId="{78C526B4-CA9D-4BE1-85A7-C121B2F83016}" srcOrd="0" destOrd="0" presId="urn:microsoft.com/office/officeart/2005/8/layout/vList5"/>
    <dgm:cxn modelId="{11D34A7F-2E35-456E-A839-3EC8BE482006}" srcId="{3A605BFD-FFD6-47B0-A614-F9E3DDE7E723}" destId="{C6F7F4A5-0022-43E9-924E-67EE02CDA527}" srcOrd="2" destOrd="0" parTransId="{25A3CF5C-CC15-4C04-ABF4-1474BCAC6E64}" sibTransId="{80606A83-8AB4-4266-B773-66825D2BDFF3}"/>
    <dgm:cxn modelId="{5245564E-077F-4361-BAED-D376B9875D0F}" type="presOf" srcId="{6B8410E1-ACF4-466B-A3C6-EDCFCFED2E4D}" destId="{47D77C76-295C-49B5-9707-50B0F95B2264}" srcOrd="0" destOrd="1" presId="urn:microsoft.com/office/officeart/2005/8/layout/vList5"/>
    <dgm:cxn modelId="{90A54092-BCD4-42B6-A840-22F0B01F31CB}" srcId="{47D969B2-F916-42C6-9615-043851A61ED8}" destId="{F2EC7536-4390-4904-B476-2F776D40DC54}" srcOrd="2" destOrd="0" parTransId="{3B148A64-7151-4DEE-B822-BFC42DC8987E}" sibTransId="{D53D79FC-DF05-4876-9CED-48CAE94F9D11}"/>
    <dgm:cxn modelId="{12CF81BE-2D6D-466C-A31E-8EA9E6D36009}" type="presParOf" srcId="{4F3A07F4-54A9-4BA0-9C58-D8DB18F049E5}" destId="{C224BFCB-E4E4-490E-B317-8A43392A0128}" srcOrd="0" destOrd="0" presId="urn:microsoft.com/office/officeart/2005/8/layout/vList5"/>
    <dgm:cxn modelId="{C5D13FC1-129F-4F2A-B9F7-83964D8E88CE}" type="presParOf" srcId="{C224BFCB-E4E4-490E-B317-8A43392A0128}" destId="{1BA3CEFC-0AC8-4439-A339-55393AF2BBF9}" srcOrd="0" destOrd="0" presId="urn:microsoft.com/office/officeart/2005/8/layout/vList5"/>
    <dgm:cxn modelId="{6C1C5573-8B38-4869-ABCE-DD10248738CE}" type="presParOf" srcId="{C224BFCB-E4E4-490E-B317-8A43392A0128}" destId="{6433E3F5-78A9-419A-83E8-5DD2B411B495}" srcOrd="1" destOrd="0" presId="urn:microsoft.com/office/officeart/2005/8/layout/vList5"/>
    <dgm:cxn modelId="{EB8143D1-A024-4D54-98D7-13C4E1ADC04A}" type="presParOf" srcId="{4F3A07F4-54A9-4BA0-9C58-D8DB18F049E5}" destId="{5E3D8B4F-CD8B-43FF-AA1B-0DDE39B87DEA}" srcOrd="1" destOrd="0" presId="urn:microsoft.com/office/officeart/2005/8/layout/vList5"/>
    <dgm:cxn modelId="{ACF63CF6-46D5-468D-93EB-0195FE1B2613}" type="presParOf" srcId="{4F3A07F4-54A9-4BA0-9C58-D8DB18F049E5}" destId="{16150FA7-FDF5-46DA-826D-05C04DCE109C}" srcOrd="2" destOrd="0" presId="urn:microsoft.com/office/officeart/2005/8/layout/vList5"/>
    <dgm:cxn modelId="{2FF1CE6C-00C1-4679-B996-D2FC065BE25A}" type="presParOf" srcId="{16150FA7-FDF5-46DA-826D-05C04DCE109C}" destId="{78C526B4-CA9D-4BE1-85A7-C121B2F83016}" srcOrd="0" destOrd="0" presId="urn:microsoft.com/office/officeart/2005/8/layout/vList5"/>
    <dgm:cxn modelId="{FB2563B0-92DF-453D-94A1-9A028FEEF6EC}" type="presParOf" srcId="{16150FA7-FDF5-46DA-826D-05C04DCE109C}" destId="{47D77C76-295C-49B5-9707-50B0F95B2264}" srcOrd="1" destOrd="0" presId="urn:microsoft.com/office/officeart/2005/8/layout/vList5"/>
    <dgm:cxn modelId="{9FD11004-7076-4E2C-B632-10E7165AEB11}" type="presParOf" srcId="{4F3A07F4-54A9-4BA0-9C58-D8DB18F049E5}" destId="{11F56D1B-D250-49A1-8F42-0EE5E972557C}" srcOrd="3" destOrd="0" presId="urn:microsoft.com/office/officeart/2005/8/layout/vList5"/>
    <dgm:cxn modelId="{BB0412DB-38FB-429A-AF92-218105292B44}" type="presParOf" srcId="{4F3A07F4-54A9-4BA0-9C58-D8DB18F049E5}" destId="{E5B5A81C-906A-409E-B7B6-16FD2113C8C2}" srcOrd="4" destOrd="0" presId="urn:microsoft.com/office/officeart/2005/8/layout/vList5"/>
    <dgm:cxn modelId="{1F0330F7-C55C-4DBE-B780-5DAA29CCF92C}" type="presParOf" srcId="{E5B5A81C-906A-409E-B7B6-16FD2113C8C2}" destId="{CBC47524-B18B-469B-A891-EDCCBC39A349}" srcOrd="0" destOrd="0" presId="urn:microsoft.com/office/officeart/2005/8/layout/vList5"/>
    <dgm:cxn modelId="{56BB18EC-51F9-42F4-8999-DBF9B96C8443}" type="presParOf" srcId="{E5B5A81C-906A-409E-B7B6-16FD2113C8C2}" destId="{628A55A4-A858-4594-B231-29C8DA15D5B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33E3F5-78A9-419A-83E8-5DD2B411B495}">
      <dsp:nvSpPr>
        <dsp:cNvPr id="0" name=""/>
        <dsp:cNvSpPr/>
      </dsp:nvSpPr>
      <dsp:spPr>
        <a:xfrm rot="5400000">
          <a:off x="4215845" y="-2205401"/>
          <a:ext cx="1608967" cy="6023748"/>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kumimoji="1" lang="ja-JP" altLang="en-US" sz="2200" kern="1200" dirty="0" smtClean="0">
              <a:latin typeface="Meiryo UI" panose="020B0604030504040204" pitchFamily="50" charset="-128"/>
              <a:ea typeface="Meiryo UI" panose="020B0604030504040204" pitchFamily="50" charset="-128"/>
              <a:cs typeface="Meiryo UI" panose="020B0604030504040204" pitchFamily="50" charset="-128"/>
            </a:rPr>
            <a:t>水産基本法、水産基本計画（</a:t>
          </a:r>
          <a:r>
            <a:rPr kumimoji="1" lang="en-US" altLang="ja-JP" sz="2200" kern="1200" dirty="0" smtClean="0">
              <a:latin typeface="Meiryo UI" panose="020B0604030504040204" pitchFamily="50" charset="-128"/>
              <a:ea typeface="Meiryo UI" panose="020B0604030504040204" pitchFamily="50" charset="-128"/>
              <a:cs typeface="Meiryo UI" panose="020B0604030504040204" pitchFamily="50" charset="-128"/>
            </a:rPr>
            <a:t>H24.3</a:t>
          </a:r>
          <a:r>
            <a:rPr kumimoji="1" lang="ja-JP" altLang="en-US" sz="2200" kern="1200" dirty="0" smtClean="0">
              <a:latin typeface="Meiryo UI" panose="020B0604030504040204" pitchFamily="50" charset="-128"/>
              <a:ea typeface="Meiryo UI" panose="020B0604030504040204" pitchFamily="50" charset="-128"/>
              <a:cs typeface="Meiryo UI" panose="020B0604030504040204" pitchFamily="50" charset="-128"/>
            </a:rPr>
            <a:t>変更）を踏まえ策定</a:t>
          </a:r>
          <a:endParaRPr kumimoji="1" lang="ja-JP" altLang="en-US" sz="2200" kern="1200" dirty="0">
            <a:latin typeface="Meiryo UI" panose="020B0604030504040204" pitchFamily="50" charset="-128"/>
            <a:ea typeface="Meiryo UI" panose="020B0604030504040204" pitchFamily="50" charset="-128"/>
            <a:cs typeface="Meiryo UI" panose="020B0604030504040204" pitchFamily="50" charset="-128"/>
          </a:endParaRPr>
        </a:p>
        <a:p>
          <a:pPr marL="228600" lvl="1" indent="-228600" algn="l" defTabSz="977900">
            <a:lnSpc>
              <a:spcPct val="90000"/>
            </a:lnSpc>
            <a:spcBef>
              <a:spcPct val="0"/>
            </a:spcBef>
            <a:spcAft>
              <a:spcPct val="15000"/>
            </a:spcAft>
            <a:buChar char="••"/>
          </a:pPr>
          <a:r>
            <a:rPr kumimoji="1" lang="ja-JP" altLang="en-US" sz="2200" kern="1200" dirty="0" smtClean="0">
              <a:latin typeface="Meiryo UI" panose="020B0604030504040204" pitchFamily="50" charset="-128"/>
              <a:ea typeface="Meiryo UI" panose="020B0604030504040204" pitchFamily="50" charset="-128"/>
              <a:cs typeface="Meiryo UI" panose="020B0604030504040204" pitchFamily="50" charset="-128"/>
            </a:rPr>
            <a:t>府民及び漁業者アンケート結果を反映させ策定</a:t>
          </a:r>
          <a:endParaRPr kumimoji="1" lang="ja-JP" altLang="en-US" sz="2200" kern="1200" dirty="0">
            <a:latin typeface="Meiryo UI" panose="020B0604030504040204" pitchFamily="50" charset="-128"/>
            <a:ea typeface="Meiryo UI" panose="020B0604030504040204" pitchFamily="50" charset="-128"/>
            <a:cs typeface="Meiryo UI" panose="020B0604030504040204" pitchFamily="50" charset="-128"/>
          </a:endParaRPr>
        </a:p>
      </dsp:txBody>
      <dsp:txXfrm rot="-5400000">
        <a:off x="2008455" y="80532"/>
        <a:ext cx="5945205" cy="1451881"/>
      </dsp:txXfrm>
    </dsp:sp>
    <dsp:sp modelId="{1BA3CEFC-0AC8-4439-A339-55393AF2BBF9}">
      <dsp:nvSpPr>
        <dsp:cNvPr id="0" name=""/>
        <dsp:cNvSpPr/>
      </dsp:nvSpPr>
      <dsp:spPr>
        <a:xfrm>
          <a:off x="0" y="8428"/>
          <a:ext cx="1996651" cy="1608928"/>
        </a:xfrm>
        <a:prstGeom prst="roundRect">
          <a:avLst/>
        </a:prstGeom>
        <a:gradFill rotWithShape="0">
          <a:gsLst>
            <a:gs pos="0">
              <a:schemeClr val="accent1">
                <a:alpha val="90000"/>
                <a:hueOff val="0"/>
                <a:satOff val="0"/>
                <a:lumOff val="0"/>
                <a:alphaOff val="0"/>
                <a:tint val="37000"/>
                <a:hueMod val="100000"/>
                <a:satMod val="200000"/>
                <a:lumMod val="88000"/>
              </a:schemeClr>
            </a:gs>
            <a:gs pos="100000">
              <a:schemeClr val="accent1">
                <a:alpha val="90000"/>
                <a:hueOff val="0"/>
                <a:satOff val="0"/>
                <a:lumOff val="0"/>
                <a:alphaOff val="0"/>
                <a:tint val="53000"/>
                <a:shade val="100000"/>
                <a:hueMod val="100000"/>
                <a:satMod val="350000"/>
                <a:lumMod val="79000"/>
              </a:schemeClr>
            </a:gs>
          </a:gsLst>
          <a:lin ang="5400000" scaled="1"/>
        </a:gradFill>
        <a:ln>
          <a:noFill/>
        </a:ln>
        <a:effectLst>
          <a:outerShdw blurRad="50800" dist="12700" dir="528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kumimoji="1" lang="ja-JP" altLang="en-US" sz="3200" kern="1200" dirty="0" smtClean="0">
              <a:latin typeface="Meiryo UI" panose="020B0604030504040204" pitchFamily="50" charset="-128"/>
              <a:ea typeface="Meiryo UI" panose="020B0604030504040204" pitchFamily="50" charset="-128"/>
              <a:cs typeface="Meiryo UI" panose="020B0604030504040204" pitchFamily="50" charset="-128"/>
            </a:rPr>
            <a:t>位置づけ</a:t>
          </a:r>
          <a:endParaRPr kumimoji="1" lang="ja-JP" altLang="en-US" sz="3200"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78541" y="86969"/>
        <a:ext cx="1839569" cy="1451846"/>
      </dsp:txXfrm>
    </dsp:sp>
    <dsp:sp modelId="{47D77C76-295C-49B5-9707-50B0F95B2264}">
      <dsp:nvSpPr>
        <dsp:cNvPr id="0" name=""/>
        <dsp:cNvSpPr/>
      </dsp:nvSpPr>
      <dsp:spPr>
        <a:xfrm rot="5400000">
          <a:off x="4111665" y="-409910"/>
          <a:ext cx="1827009" cy="6029636"/>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171450" lvl="1" indent="-171450" algn="l" defTabSz="800100">
            <a:lnSpc>
              <a:spcPct val="90000"/>
            </a:lnSpc>
            <a:spcBef>
              <a:spcPct val="0"/>
            </a:spcBef>
            <a:spcAft>
              <a:spcPct val="15000"/>
            </a:spcAft>
            <a:buChar char="••"/>
          </a:pPr>
          <a:endParaRPr kumimoji="1" lang="ja-JP" altLang="en-US" sz="1800" kern="1200" dirty="0">
            <a:latin typeface="Meiryo UI" panose="020B0604030504040204" pitchFamily="50" charset="-128"/>
            <a:ea typeface="Meiryo UI" panose="020B0604030504040204" pitchFamily="50" charset="-128"/>
            <a:cs typeface="Meiryo UI" panose="020B0604030504040204" pitchFamily="50" charset="-128"/>
          </a:endParaRPr>
        </a:p>
        <a:p>
          <a:pPr marL="228600" lvl="1" indent="-228600" algn="l" defTabSz="889000">
            <a:lnSpc>
              <a:spcPct val="90000"/>
            </a:lnSpc>
            <a:spcBef>
              <a:spcPct val="0"/>
            </a:spcBef>
            <a:spcAft>
              <a:spcPct val="15000"/>
            </a:spcAft>
            <a:buChar char="••"/>
          </a:pPr>
          <a:r>
            <a:rPr kumimoji="1" lang="ja-JP" altLang="en-US" sz="2000" kern="1200"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2000" kern="1200" dirty="0" smtClean="0">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2000" kern="1200" dirty="0" smtClean="0">
              <a:latin typeface="Meiryo UI" panose="020B0604030504040204" pitchFamily="50" charset="-128"/>
              <a:ea typeface="Meiryo UI" panose="020B0604030504040204" pitchFamily="50" charset="-128"/>
              <a:cs typeface="Meiryo UI" panose="020B0604030504040204" pitchFamily="50" charset="-128"/>
            </a:rPr>
            <a:t>年４月１日策定</a:t>
          </a:r>
          <a:endParaRPr kumimoji="1" lang="ja-JP" altLang="en-US" sz="2000" kern="1200" dirty="0">
            <a:latin typeface="Meiryo UI" panose="020B0604030504040204" pitchFamily="50" charset="-128"/>
            <a:ea typeface="Meiryo UI" panose="020B0604030504040204" pitchFamily="50" charset="-128"/>
            <a:cs typeface="Meiryo UI" panose="020B0604030504040204" pitchFamily="50" charset="-128"/>
          </a:endParaRPr>
        </a:p>
        <a:p>
          <a:pPr marL="228600" lvl="1" indent="-228600" algn="l" defTabSz="889000">
            <a:lnSpc>
              <a:spcPct val="90000"/>
            </a:lnSpc>
            <a:spcBef>
              <a:spcPct val="0"/>
            </a:spcBef>
            <a:spcAft>
              <a:spcPct val="15000"/>
            </a:spcAft>
            <a:buChar char="••"/>
          </a:pPr>
          <a:r>
            <a:rPr lang="ja-JP" altLang="en-US" sz="2000" kern="12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2000" kern="120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2000" kern="1200" dirty="0" smtClean="0">
              <a:latin typeface="Meiryo UI" panose="020B0604030504040204" pitchFamily="50" charset="-128"/>
              <a:ea typeface="Meiryo UI" panose="020B0604030504040204" pitchFamily="50" charset="-128"/>
              <a:cs typeface="Meiryo UI" panose="020B0604030504040204" pitchFamily="50" charset="-128"/>
            </a:rPr>
            <a:t>～令和６年度（</a:t>
          </a:r>
          <a:r>
            <a:rPr lang="en-US" altLang="ja-JP" sz="2000" kern="120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2000" kern="1200" dirty="0" smtClean="0">
              <a:latin typeface="Meiryo UI" panose="020B0604030504040204" pitchFamily="50" charset="-128"/>
              <a:ea typeface="Meiryo UI" panose="020B0604030504040204" pitchFamily="50" charset="-128"/>
              <a:cs typeface="Meiryo UI" panose="020B0604030504040204" pitchFamily="50" charset="-128"/>
            </a:rPr>
            <a:t>年間）</a:t>
          </a:r>
          <a:endParaRPr kumimoji="1" lang="ja-JP" altLang="en-US" sz="2000" kern="1200" dirty="0">
            <a:latin typeface="Meiryo UI" panose="020B0604030504040204" pitchFamily="50" charset="-128"/>
            <a:ea typeface="Meiryo UI" panose="020B0604030504040204" pitchFamily="50" charset="-128"/>
            <a:cs typeface="Meiryo UI" panose="020B0604030504040204" pitchFamily="50" charset="-128"/>
          </a:endParaRPr>
        </a:p>
        <a:p>
          <a:pPr marL="228600" lvl="1" indent="-228600" algn="l" defTabSz="889000">
            <a:lnSpc>
              <a:spcPct val="90000"/>
            </a:lnSpc>
            <a:spcBef>
              <a:spcPct val="0"/>
            </a:spcBef>
            <a:spcAft>
              <a:spcPct val="15000"/>
            </a:spcAft>
            <a:buChar char="••"/>
          </a:pPr>
          <a:r>
            <a:rPr kumimoji="1" lang="ja-JP" altLang="en-US" sz="2000" kern="1200" dirty="0" smtClean="0">
              <a:latin typeface="Meiryo UI" panose="020B0604030504040204" pitchFamily="50" charset="-128"/>
              <a:ea typeface="Meiryo UI" panose="020B0604030504040204" pitchFamily="50" charset="-128"/>
              <a:cs typeface="Meiryo UI" panose="020B0604030504040204" pitchFamily="50" charset="-128"/>
            </a:rPr>
            <a:t>令和２年３月で策定後満５年を経過したため、</a:t>
          </a:r>
          <a:r>
            <a:rPr kumimoji="1" lang="en-US" altLang="ja-JP" sz="2000" kern="1200" dirty="0" smtClean="0">
              <a:latin typeface="Meiryo UI" panose="020B0604030504040204" pitchFamily="50" charset="-128"/>
              <a:ea typeface="Meiryo UI" panose="020B0604030504040204" pitchFamily="50" charset="-128"/>
              <a:cs typeface="Meiryo UI" panose="020B0604030504040204" pitchFamily="50" charset="-128"/>
            </a:rPr>
            <a:t>SDGs</a:t>
          </a:r>
          <a:r>
            <a:rPr kumimoji="1" lang="ja-JP" altLang="en-US" sz="2000" kern="1200" dirty="0" smtClean="0">
              <a:latin typeface="Meiryo UI" panose="020B0604030504040204" pitchFamily="50" charset="-128"/>
              <a:ea typeface="Meiryo UI" panose="020B0604030504040204" pitchFamily="50" charset="-128"/>
              <a:cs typeface="Meiryo UI" panose="020B0604030504040204" pitchFamily="50" charset="-128"/>
            </a:rPr>
            <a:t>等を踏まえた中間見直しを実施。</a:t>
          </a:r>
          <a:endParaRPr kumimoji="1" lang="ja-JP" altLang="en-US" sz="2000" kern="1200" dirty="0">
            <a:latin typeface="Meiryo UI" panose="020B0604030504040204" pitchFamily="50" charset="-128"/>
            <a:ea typeface="Meiryo UI" panose="020B0604030504040204" pitchFamily="50" charset="-128"/>
            <a:cs typeface="Meiryo UI" panose="020B0604030504040204" pitchFamily="50" charset="-128"/>
          </a:endParaRPr>
        </a:p>
        <a:p>
          <a:pPr marL="228600" lvl="1" indent="-228600" algn="l" defTabSz="1066800">
            <a:lnSpc>
              <a:spcPct val="90000"/>
            </a:lnSpc>
            <a:spcBef>
              <a:spcPct val="0"/>
            </a:spcBef>
            <a:spcAft>
              <a:spcPct val="15000"/>
            </a:spcAft>
            <a:buChar char="••"/>
          </a:pPr>
          <a:endParaRPr kumimoji="1" lang="ja-JP" altLang="en-US" sz="2400" kern="1200" dirty="0">
            <a:latin typeface="Meiryo UI" panose="020B0604030504040204" pitchFamily="50" charset="-128"/>
            <a:ea typeface="Meiryo UI" panose="020B0604030504040204" pitchFamily="50" charset="-128"/>
            <a:cs typeface="Meiryo UI" panose="020B0604030504040204" pitchFamily="50" charset="-128"/>
          </a:endParaRPr>
        </a:p>
      </dsp:txBody>
      <dsp:txXfrm rot="-5400000">
        <a:off x="2010352" y="1780590"/>
        <a:ext cx="5940449" cy="1648635"/>
      </dsp:txXfrm>
    </dsp:sp>
    <dsp:sp modelId="{78C526B4-CA9D-4BE1-85A7-C121B2F83016}">
      <dsp:nvSpPr>
        <dsp:cNvPr id="0" name=""/>
        <dsp:cNvSpPr/>
      </dsp:nvSpPr>
      <dsp:spPr>
        <a:xfrm>
          <a:off x="0" y="1982292"/>
          <a:ext cx="1998603" cy="1258069"/>
        </a:xfrm>
        <a:prstGeom prst="roundRect">
          <a:avLst/>
        </a:prstGeom>
        <a:gradFill rotWithShape="0">
          <a:gsLst>
            <a:gs pos="0">
              <a:schemeClr val="accent1">
                <a:alpha val="90000"/>
                <a:hueOff val="0"/>
                <a:satOff val="0"/>
                <a:lumOff val="0"/>
                <a:alphaOff val="-20000"/>
                <a:tint val="37000"/>
                <a:hueMod val="100000"/>
                <a:satMod val="200000"/>
                <a:lumMod val="88000"/>
              </a:schemeClr>
            </a:gs>
            <a:gs pos="100000">
              <a:schemeClr val="accent1">
                <a:alpha val="90000"/>
                <a:hueOff val="0"/>
                <a:satOff val="0"/>
                <a:lumOff val="0"/>
                <a:alphaOff val="-20000"/>
                <a:tint val="53000"/>
                <a:shade val="100000"/>
                <a:hueMod val="100000"/>
                <a:satMod val="350000"/>
                <a:lumMod val="79000"/>
              </a:schemeClr>
            </a:gs>
          </a:gsLst>
          <a:lin ang="5400000" scaled="1"/>
        </a:gradFill>
        <a:ln>
          <a:noFill/>
        </a:ln>
        <a:effectLst>
          <a:outerShdw blurRad="50800" dist="12700" dir="528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kumimoji="1" lang="ja-JP" altLang="en-US" sz="3200" kern="1200" dirty="0" smtClean="0">
              <a:latin typeface="Meiryo UI" panose="020B0604030504040204" pitchFamily="50" charset="-128"/>
              <a:ea typeface="Meiryo UI" panose="020B0604030504040204" pitchFamily="50" charset="-128"/>
              <a:cs typeface="Meiryo UI" panose="020B0604030504040204" pitchFamily="50" charset="-128"/>
            </a:rPr>
            <a:t>計画期間</a:t>
          </a:r>
          <a:endParaRPr kumimoji="1" lang="ja-JP" altLang="en-US" sz="3200"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61414" y="2043706"/>
        <a:ext cx="1875775" cy="1135241"/>
      </dsp:txXfrm>
    </dsp:sp>
    <dsp:sp modelId="{628A55A4-A858-4594-B231-29C8DA15D5BA}">
      <dsp:nvSpPr>
        <dsp:cNvPr id="0" name=""/>
        <dsp:cNvSpPr/>
      </dsp:nvSpPr>
      <dsp:spPr>
        <a:xfrm rot="5400000">
          <a:off x="4492935" y="1120929"/>
          <a:ext cx="1074159" cy="6035530"/>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1066800">
            <a:lnSpc>
              <a:spcPct val="90000"/>
            </a:lnSpc>
            <a:spcBef>
              <a:spcPct val="0"/>
            </a:spcBef>
            <a:spcAft>
              <a:spcPct val="15000"/>
            </a:spcAft>
            <a:buChar char="••"/>
          </a:pPr>
          <a:r>
            <a:rPr lang="ja-JP" altLang="en-US" sz="2400" kern="1200" dirty="0" smtClean="0">
              <a:latin typeface="Meiryo UI" panose="020B0604030504040204" pitchFamily="50" charset="-128"/>
              <a:ea typeface="Meiryo UI" panose="020B0604030504040204" pitchFamily="50" charset="-128"/>
              <a:cs typeface="Meiryo UI" panose="020B0604030504040204" pitchFamily="50" charset="-128"/>
            </a:rPr>
            <a:t>大阪府豊かな海づくりプラン推進懇話会にて</a:t>
          </a:r>
          <a:r>
            <a:rPr lang="en-US" altLang="ja-JP" sz="2400" kern="12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2400" kern="12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2400" kern="1200" dirty="0" smtClean="0">
              <a:latin typeface="Meiryo UI" panose="020B0604030504040204" pitchFamily="50" charset="-128"/>
              <a:ea typeface="Meiryo UI" panose="020B0604030504040204" pitchFamily="50" charset="-128"/>
              <a:cs typeface="Meiryo UI" panose="020B0604030504040204" pitchFamily="50" charset="-128"/>
            </a:rPr>
            <a:t>毎年度進捗状況を報告し、意見を求める</a:t>
          </a:r>
          <a:endParaRPr kumimoji="1" lang="ja-JP" altLang="en-US" sz="2400" kern="1200" dirty="0">
            <a:latin typeface="Meiryo UI" panose="020B0604030504040204" pitchFamily="50" charset="-128"/>
            <a:ea typeface="Meiryo UI" panose="020B0604030504040204" pitchFamily="50" charset="-128"/>
            <a:cs typeface="Meiryo UI" panose="020B0604030504040204" pitchFamily="50" charset="-128"/>
          </a:endParaRPr>
        </a:p>
      </dsp:txBody>
      <dsp:txXfrm rot="-5400000">
        <a:off x="2012250" y="3654050"/>
        <a:ext cx="5983094" cy="969287"/>
      </dsp:txXfrm>
    </dsp:sp>
    <dsp:sp modelId="{CBC47524-B18B-469B-A891-EDCCBC39A349}">
      <dsp:nvSpPr>
        <dsp:cNvPr id="0" name=""/>
        <dsp:cNvSpPr/>
      </dsp:nvSpPr>
      <dsp:spPr>
        <a:xfrm>
          <a:off x="0" y="3600848"/>
          <a:ext cx="2000556" cy="1079671"/>
        </a:xfrm>
        <a:prstGeom prst="roundRect">
          <a:avLst/>
        </a:prstGeom>
        <a:gradFill rotWithShape="0">
          <a:gsLst>
            <a:gs pos="0">
              <a:schemeClr val="accent1">
                <a:alpha val="90000"/>
                <a:hueOff val="0"/>
                <a:satOff val="0"/>
                <a:lumOff val="0"/>
                <a:alphaOff val="-40000"/>
                <a:tint val="37000"/>
                <a:hueMod val="100000"/>
                <a:satMod val="200000"/>
                <a:lumMod val="88000"/>
              </a:schemeClr>
            </a:gs>
            <a:gs pos="100000">
              <a:schemeClr val="accent1">
                <a:alpha val="90000"/>
                <a:hueOff val="0"/>
                <a:satOff val="0"/>
                <a:lumOff val="0"/>
                <a:alphaOff val="-40000"/>
                <a:tint val="53000"/>
                <a:shade val="100000"/>
                <a:hueMod val="100000"/>
                <a:satMod val="350000"/>
                <a:lumMod val="79000"/>
              </a:schemeClr>
            </a:gs>
          </a:gsLst>
          <a:lin ang="5400000" scaled="1"/>
        </a:gradFill>
        <a:ln>
          <a:noFill/>
        </a:ln>
        <a:effectLst>
          <a:outerShdw blurRad="50800" dist="12700" dir="528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kumimoji="1" lang="ja-JP" altLang="en-US" sz="3200" kern="1200" dirty="0" smtClean="0">
              <a:latin typeface="Meiryo UI" panose="020B0604030504040204" pitchFamily="50" charset="-128"/>
              <a:ea typeface="Meiryo UI" panose="020B0604030504040204" pitchFamily="50" charset="-128"/>
              <a:cs typeface="Meiryo UI" panose="020B0604030504040204" pitchFamily="50" charset="-128"/>
            </a:rPr>
            <a:t>進行管理</a:t>
          </a:r>
          <a:endParaRPr kumimoji="1" lang="ja-JP" altLang="en-US" sz="3200"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52705" y="3653553"/>
        <a:ext cx="1895146" cy="97426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3"/>
          </p:nvPr>
        </p:nvSpPr>
        <p:spPr>
          <a:xfrm>
            <a:off x="4" y="9002122"/>
            <a:ext cx="6805613" cy="498475"/>
          </a:xfrm>
          <a:prstGeom prst="rect">
            <a:avLst/>
          </a:prstGeom>
        </p:spPr>
        <p:txBody>
          <a:bodyPr vert="horz" lIns="91420" tIns="45708" rIns="91420" bIns="45708" rtlCol="0" anchor="b"/>
          <a:lstStyle>
            <a:lvl1pPr algn="r">
              <a:defRPr sz="1200"/>
            </a:lvl1pPr>
          </a:lstStyle>
          <a:p>
            <a:pPr algn="ctr"/>
            <a:fld id="{BC6DD3F5-BEE6-4042-9CB4-BA2C51574849}"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pPr algn="ctr"/>
              <a:t>‹#›</a:t>
            </a:fld>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596311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1"/>
            <a:ext cx="2949575" cy="496888"/>
          </a:xfrm>
          <a:prstGeom prst="rect">
            <a:avLst/>
          </a:prstGeom>
        </p:spPr>
        <p:txBody>
          <a:bodyPr vert="horz" lIns="91420" tIns="45708" rIns="91420" bIns="4570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2" y="1"/>
            <a:ext cx="2949575" cy="496888"/>
          </a:xfrm>
          <a:prstGeom prst="rect">
            <a:avLst/>
          </a:prstGeom>
        </p:spPr>
        <p:txBody>
          <a:bodyPr vert="horz" lIns="91420" tIns="45708" rIns="91420" bIns="45708" rtlCol="0"/>
          <a:lstStyle>
            <a:lvl1pPr algn="r">
              <a:defRPr sz="1200"/>
            </a:lvl1pPr>
          </a:lstStyle>
          <a:p>
            <a:fld id="{2978E7AE-C2A0-4B6C-86F2-838D93913B21}" type="datetimeFigureOut">
              <a:rPr kumimoji="1" lang="ja-JP" altLang="en-US" smtClean="0"/>
              <a:t>2021/5/25</a:t>
            </a:fld>
            <a:endParaRPr kumimoji="1" lang="ja-JP" altLang="en-US"/>
          </a:p>
        </p:txBody>
      </p:sp>
      <p:sp>
        <p:nvSpPr>
          <p:cNvPr id="4" name="スライド イメージ プレースホルダー 3"/>
          <p:cNvSpPr>
            <a:spLocks noGrp="1" noRot="1" noChangeAspect="1"/>
          </p:cNvSpPr>
          <p:nvPr>
            <p:ph type="sldImg" idx="2"/>
          </p:nvPr>
        </p:nvSpPr>
        <p:spPr>
          <a:xfrm>
            <a:off x="712788" y="746125"/>
            <a:ext cx="5381625" cy="3725863"/>
          </a:xfrm>
          <a:prstGeom prst="rect">
            <a:avLst/>
          </a:prstGeom>
          <a:noFill/>
          <a:ln w="12700">
            <a:solidFill>
              <a:prstClr val="black"/>
            </a:solidFill>
          </a:ln>
        </p:spPr>
        <p:txBody>
          <a:bodyPr vert="horz" lIns="91420" tIns="45708" rIns="91420" bIns="45708" rtlCol="0" anchor="ctr"/>
          <a:lstStyle/>
          <a:p>
            <a:endParaRPr lang="ja-JP" altLang="en-US"/>
          </a:p>
        </p:txBody>
      </p:sp>
      <p:sp>
        <p:nvSpPr>
          <p:cNvPr id="5" name="ノート プレースホルダー 4"/>
          <p:cNvSpPr>
            <a:spLocks noGrp="1"/>
          </p:cNvSpPr>
          <p:nvPr>
            <p:ph type="body" sz="quarter" idx="3"/>
          </p:nvPr>
        </p:nvSpPr>
        <p:spPr>
          <a:xfrm>
            <a:off x="681041" y="4721226"/>
            <a:ext cx="5445125" cy="4471988"/>
          </a:xfrm>
          <a:prstGeom prst="rect">
            <a:avLst/>
          </a:prstGeom>
        </p:spPr>
        <p:txBody>
          <a:bodyPr vert="horz" lIns="91420" tIns="45708" rIns="91420" bIns="45708"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4" y="9440865"/>
            <a:ext cx="2949575" cy="496887"/>
          </a:xfrm>
          <a:prstGeom prst="rect">
            <a:avLst/>
          </a:prstGeom>
        </p:spPr>
        <p:txBody>
          <a:bodyPr vert="horz" lIns="91420" tIns="45708" rIns="91420" bIns="4570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2" y="9440865"/>
            <a:ext cx="2949575" cy="496887"/>
          </a:xfrm>
          <a:prstGeom prst="rect">
            <a:avLst/>
          </a:prstGeom>
        </p:spPr>
        <p:txBody>
          <a:bodyPr vert="horz" lIns="91420" tIns="45708" rIns="91420" bIns="45708" rtlCol="0" anchor="b"/>
          <a:lstStyle>
            <a:lvl1pPr algn="r">
              <a:defRPr sz="1200"/>
            </a:lvl1pPr>
          </a:lstStyle>
          <a:p>
            <a:fld id="{52D2A778-C9CA-44C2-834A-5EF6811EAA1E}" type="slidenum">
              <a:rPr kumimoji="1" lang="ja-JP" altLang="en-US" smtClean="0"/>
              <a:t>‹#›</a:t>
            </a:fld>
            <a:endParaRPr kumimoji="1" lang="ja-JP" altLang="en-US"/>
          </a:p>
        </p:txBody>
      </p:sp>
    </p:spTree>
    <p:extLst>
      <p:ext uri="{BB962C8B-B14F-4D97-AF65-F5344CB8AC3E}">
        <p14:creationId xmlns:p14="http://schemas.microsoft.com/office/powerpoint/2010/main" val="40009516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D2A778-C9CA-44C2-834A-5EF6811EAA1E}" type="slidenum">
              <a:rPr kumimoji="1" lang="ja-JP" altLang="en-US" smtClean="0"/>
              <a:t>1</a:t>
            </a:fld>
            <a:endParaRPr kumimoji="1" lang="ja-JP" altLang="en-US" dirty="0"/>
          </a:p>
        </p:txBody>
      </p:sp>
    </p:spTree>
    <p:extLst>
      <p:ext uri="{BB962C8B-B14F-4D97-AF65-F5344CB8AC3E}">
        <p14:creationId xmlns:p14="http://schemas.microsoft.com/office/powerpoint/2010/main" val="1146062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8" name="Rectangle 7"/>
          <p:cNvSpPr/>
          <p:nvPr/>
        </p:nvSpPr>
        <p:spPr>
          <a:xfrm>
            <a:off x="842010" y="0"/>
            <a:ext cx="817245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25500" y="3200400"/>
            <a:ext cx="8172450" cy="1524000"/>
          </a:xfrm>
        </p:spPr>
        <p:txBody>
          <a:bodyPr>
            <a:noAutofit/>
          </a:bodyPr>
          <a:lstStyle>
            <a:lvl1pPr>
              <a:defRPr sz="8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25500" y="4724400"/>
            <a:ext cx="74295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BC16C0D4-ECF8-42CB-97DE-2AEF463B520E}" type="datetimeFigureOut">
              <a:rPr kumimoji="1" lang="ja-JP" altLang="en-US" smtClean="0"/>
              <a:t>2021/5/25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D7E6572-6BF1-4906-AF5D-D39ED7DBAABC}" type="slidenum">
              <a:rPr kumimoji="1" lang="ja-JP" altLang="en-US" smtClean="0"/>
              <a:t>‹#›</a:t>
            </a:fld>
            <a:endParaRPr kumimoji="1" lang="ja-JP" altLang="en-US"/>
          </a:p>
        </p:txBody>
      </p:sp>
      <p:sp>
        <p:nvSpPr>
          <p:cNvPr id="7" name="Rectangle 6"/>
          <p:cNvSpPr/>
          <p:nvPr/>
        </p:nvSpPr>
        <p:spPr>
          <a:xfrm>
            <a:off x="842010" y="6172200"/>
            <a:ext cx="817245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990600" y="685800"/>
            <a:ext cx="7842250" cy="3886200"/>
          </a:xfrm>
        </p:spPr>
        <p:txBody>
          <a:bodyPr vert="eaVert" anchor="t" anchorCtr="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BC16C0D4-ECF8-42CB-97DE-2AEF463B520E}" type="datetimeFigureOut">
              <a:rPr kumimoji="1" lang="ja-JP" altLang="en-US" smtClean="0"/>
              <a:t>2021/5/25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D7E6572-6BF1-4906-AF5D-D39ED7DBAABC}"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25500" y="685802"/>
            <a:ext cx="1981200" cy="5410199"/>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2806700" y="685801"/>
            <a:ext cx="6191250" cy="4876800"/>
          </a:xfrm>
        </p:spPr>
        <p:txBody>
          <a:bodyPr vert="eaVert" anchor="t" anchorCtr="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BC16C0D4-ECF8-42CB-97DE-2AEF463B520E}" type="datetimeFigureOut">
              <a:rPr kumimoji="1" lang="ja-JP" altLang="en-US" smtClean="0"/>
              <a:t>2021/5/25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D7E6572-6BF1-4906-AF5D-D39ED7DBAABC}" type="slidenum">
              <a:rPr kumimoji="1" lang="ja-JP" altLang="en-US" smtClean="0"/>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480D7D8E-A32E-47D1-8657-862FADC78554}" type="datetimeFigureOut">
              <a:rPr kumimoji="1" lang="ja-JP" altLang="en-US" smtClean="0"/>
              <a:t>2021/5/25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1C86FC1-A4E2-4114-89C6-93859C6FC700}" type="slidenum">
              <a:rPr kumimoji="1" lang="ja-JP" altLang="en-US" smtClean="0"/>
              <a:t>‹#›</a:t>
            </a:fld>
            <a:endParaRPr kumimoji="1" lang="ja-JP" altLang="en-US"/>
          </a:p>
        </p:txBody>
      </p:sp>
    </p:spTree>
    <p:extLst>
      <p:ext uri="{BB962C8B-B14F-4D97-AF65-F5344CB8AC3E}">
        <p14:creationId xmlns:p14="http://schemas.microsoft.com/office/powerpoint/2010/main" val="10522888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80D7D8E-A32E-47D1-8657-862FADC78554}" type="datetimeFigureOut">
              <a:rPr kumimoji="1" lang="ja-JP" altLang="en-US" smtClean="0"/>
              <a:t>2021/5/25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1C86FC1-A4E2-4114-89C6-93859C6FC700}" type="slidenum">
              <a:rPr kumimoji="1" lang="ja-JP" altLang="en-US" smtClean="0"/>
              <a:t>‹#›</a:t>
            </a:fld>
            <a:endParaRPr kumimoji="1" lang="ja-JP" altLang="en-US"/>
          </a:p>
        </p:txBody>
      </p:sp>
    </p:spTree>
    <p:extLst>
      <p:ext uri="{BB962C8B-B14F-4D97-AF65-F5344CB8AC3E}">
        <p14:creationId xmlns:p14="http://schemas.microsoft.com/office/powerpoint/2010/main" val="26625224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638"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480D7D8E-A32E-47D1-8657-862FADC78554}" type="datetimeFigureOut">
              <a:rPr kumimoji="1" lang="ja-JP" altLang="en-US" smtClean="0"/>
              <a:t>2021/5/25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1C86FC1-A4E2-4114-89C6-93859C6FC700}" type="slidenum">
              <a:rPr kumimoji="1" lang="ja-JP" altLang="en-US" smtClean="0"/>
              <a:t>‹#›</a:t>
            </a:fld>
            <a:endParaRPr kumimoji="1" lang="ja-JP" altLang="en-US"/>
          </a:p>
        </p:txBody>
      </p:sp>
    </p:spTree>
    <p:extLst>
      <p:ext uri="{BB962C8B-B14F-4D97-AF65-F5344CB8AC3E}">
        <p14:creationId xmlns:p14="http://schemas.microsoft.com/office/powerpoint/2010/main" val="17712179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480D7D8E-A32E-47D1-8657-862FADC78554}" type="datetimeFigureOut">
              <a:rPr kumimoji="1" lang="ja-JP" altLang="en-US" smtClean="0"/>
              <a:t>2021/5/25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1C86FC1-A4E2-4114-89C6-93859C6FC700}" type="slidenum">
              <a:rPr kumimoji="1" lang="ja-JP" altLang="en-US" smtClean="0"/>
              <a:t>‹#›</a:t>
            </a:fld>
            <a:endParaRPr kumimoji="1" lang="ja-JP" altLang="en-US"/>
          </a:p>
        </p:txBody>
      </p:sp>
    </p:spTree>
    <p:extLst>
      <p:ext uri="{BB962C8B-B14F-4D97-AF65-F5344CB8AC3E}">
        <p14:creationId xmlns:p14="http://schemas.microsoft.com/office/powerpoint/2010/main" val="3481865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480D7D8E-A32E-47D1-8657-862FADC78554}" type="datetimeFigureOut">
              <a:rPr kumimoji="1" lang="ja-JP" altLang="en-US" smtClean="0"/>
              <a:t>2021/5/25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1C86FC1-A4E2-4114-89C6-93859C6FC700}" type="slidenum">
              <a:rPr kumimoji="1" lang="ja-JP" altLang="en-US" smtClean="0"/>
              <a:t>‹#›</a:t>
            </a:fld>
            <a:endParaRPr kumimoji="1" lang="ja-JP" altLang="en-US"/>
          </a:p>
        </p:txBody>
      </p:sp>
    </p:spTree>
    <p:extLst>
      <p:ext uri="{BB962C8B-B14F-4D97-AF65-F5344CB8AC3E}">
        <p14:creationId xmlns:p14="http://schemas.microsoft.com/office/powerpoint/2010/main" val="18901396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480D7D8E-A32E-47D1-8657-862FADC78554}" type="datetimeFigureOut">
              <a:rPr kumimoji="1" lang="ja-JP" altLang="en-US" smtClean="0"/>
              <a:t>2021/5/25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1C86FC1-A4E2-4114-89C6-93859C6FC700}" type="slidenum">
              <a:rPr kumimoji="1" lang="ja-JP" altLang="en-US" smtClean="0"/>
              <a:t>‹#›</a:t>
            </a:fld>
            <a:endParaRPr kumimoji="1" lang="ja-JP" altLang="en-US"/>
          </a:p>
        </p:txBody>
      </p:sp>
    </p:spTree>
    <p:extLst>
      <p:ext uri="{BB962C8B-B14F-4D97-AF65-F5344CB8AC3E}">
        <p14:creationId xmlns:p14="http://schemas.microsoft.com/office/powerpoint/2010/main" val="1341534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80D7D8E-A32E-47D1-8657-862FADC78554}" type="datetimeFigureOut">
              <a:rPr kumimoji="1" lang="ja-JP" altLang="en-US" smtClean="0"/>
              <a:t>2021/5/25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1C86FC1-A4E2-4114-89C6-93859C6FC700}" type="slidenum">
              <a:rPr kumimoji="1" lang="ja-JP" altLang="en-US" smtClean="0"/>
              <a:t>‹#›</a:t>
            </a:fld>
            <a:endParaRPr kumimoji="1" lang="ja-JP" altLang="en-US"/>
          </a:p>
        </p:txBody>
      </p:sp>
    </p:spTree>
    <p:extLst>
      <p:ext uri="{BB962C8B-B14F-4D97-AF65-F5344CB8AC3E}">
        <p14:creationId xmlns:p14="http://schemas.microsoft.com/office/powerpoint/2010/main" val="42680662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80D7D8E-A32E-47D1-8657-862FADC78554}" type="datetimeFigureOut">
              <a:rPr kumimoji="1" lang="ja-JP" altLang="en-US" smtClean="0"/>
              <a:t>2021/5/25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1C86FC1-A4E2-4114-89C6-93859C6FC700}" type="slidenum">
              <a:rPr kumimoji="1" lang="ja-JP" altLang="en-US" smtClean="0"/>
              <a:t>‹#›</a:t>
            </a:fld>
            <a:endParaRPr kumimoji="1" lang="ja-JP" altLang="en-US"/>
          </a:p>
        </p:txBody>
      </p:sp>
    </p:spTree>
    <p:extLst>
      <p:ext uri="{BB962C8B-B14F-4D97-AF65-F5344CB8AC3E}">
        <p14:creationId xmlns:p14="http://schemas.microsoft.com/office/powerpoint/2010/main" val="3520829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0" name="正方形/長方形 9"/>
          <p:cNvSpPr/>
          <p:nvPr userDrawn="1"/>
        </p:nvSpPr>
        <p:spPr>
          <a:xfrm>
            <a:off x="688762" y="6165304"/>
            <a:ext cx="8512710" cy="3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title"/>
          </p:nvPr>
        </p:nvSpPr>
        <p:spPr/>
        <p:txBody>
          <a:bodyPr/>
          <a:lstStyle/>
          <a:p>
            <a:r>
              <a:rPr lang="ja-JP" altLang="en-US" dirty="0" smtClean="0"/>
              <a:t>マスター タイトルの書式設定</a:t>
            </a:r>
            <a:endParaRPr lang="en-US" dirty="0"/>
          </a:p>
        </p:txBody>
      </p:sp>
      <p:sp>
        <p:nvSpPr>
          <p:cNvPr id="3" name="Content Placeholder 2"/>
          <p:cNvSpPr>
            <a:spLocks noGrp="1"/>
          </p:cNvSpPr>
          <p:nvPr>
            <p:ph idx="1"/>
          </p:nvPr>
        </p:nvSpPr>
        <p:spPr>
          <a:xfrm>
            <a:off x="858892" y="1988840"/>
            <a:ext cx="8172450" cy="3886200"/>
          </a:xfrm>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cxnSp>
        <p:nvCxnSpPr>
          <p:cNvPr id="9" name="直線コネクタ 8"/>
          <p:cNvCxnSpPr/>
          <p:nvPr userDrawn="1"/>
        </p:nvCxnSpPr>
        <p:spPr>
          <a:xfrm>
            <a:off x="832778" y="1484784"/>
            <a:ext cx="8172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80D7D8E-A32E-47D1-8657-862FADC78554}" type="datetimeFigureOut">
              <a:rPr kumimoji="1" lang="ja-JP" altLang="en-US" smtClean="0"/>
              <a:t>2021/5/25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1C86FC1-A4E2-4114-89C6-93859C6FC700}" type="slidenum">
              <a:rPr kumimoji="1" lang="ja-JP" altLang="en-US" smtClean="0"/>
              <a:t>‹#›</a:t>
            </a:fld>
            <a:endParaRPr kumimoji="1" lang="ja-JP" altLang="en-US"/>
          </a:p>
        </p:txBody>
      </p:sp>
    </p:spTree>
    <p:extLst>
      <p:ext uri="{BB962C8B-B14F-4D97-AF65-F5344CB8AC3E}">
        <p14:creationId xmlns:p14="http://schemas.microsoft.com/office/powerpoint/2010/main" val="3561070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80D7D8E-A32E-47D1-8657-862FADC78554}" type="datetimeFigureOut">
              <a:rPr kumimoji="1" lang="ja-JP" altLang="en-US" smtClean="0"/>
              <a:t>2021/5/25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1C86FC1-A4E2-4114-89C6-93859C6FC700}" type="slidenum">
              <a:rPr kumimoji="1" lang="ja-JP" altLang="en-US" smtClean="0"/>
              <a:t>‹#›</a:t>
            </a:fld>
            <a:endParaRPr kumimoji="1" lang="ja-JP" altLang="en-US"/>
          </a:p>
        </p:txBody>
      </p:sp>
    </p:spTree>
    <p:extLst>
      <p:ext uri="{BB962C8B-B14F-4D97-AF65-F5344CB8AC3E}">
        <p14:creationId xmlns:p14="http://schemas.microsoft.com/office/powerpoint/2010/main" val="28705464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8"/>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8"/>
            <a:ext cx="65341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80D7D8E-A32E-47D1-8657-862FADC78554}" type="datetimeFigureOut">
              <a:rPr kumimoji="1" lang="ja-JP" altLang="en-US" smtClean="0"/>
              <a:t>2021/5/25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1C86FC1-A4E2-4114-89C6-93859C6FC700}" type="slidenum">
              <a:rPr kumimoji="1" lang="ja-JP" altLang="en-US" smtClean="0"/>
              <a:t>‹#›</a:t>
            </a:fld>
            <a:endParaRPr kumimoji="1" lang="ja-JP" altLang="en-US"/>
          </a:p>
        </p:txBody>
      </p:sp>
    </p:spTree>
    <p:extLst>
      <p:ext uri="{BB962C8B-B14F-4D97-AF65-F5344CB8AC3E}">
        <p14:creationId xmlns:p14="http://schemas.microsoft.com/office/powerpoint/2010/main" val="24817112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480D7D8E-A32E-47D1-8657-862FADC78554}" type="datetimeFigureOut">
              <a:rPr kumimoji="1" lang="ja-JP" altLang="en-US" smtClean="0"/>
              <a:t>2021/5/25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1C86FC1-A4E2-4114-89C6-93859C6FC700}" type="slidenum">
              <a:rPr kumimoji="1" lang="ja-JP" altLang="en-US" smtClean="0"/>
              <a:t>‹#›</a:t>
            </a:fld>
            <a:endParaRPr kumimoji="1" lang="ja-JP" altLang="en-US"/>
          </a:p>
        </p:txBody>
      </p:sp>
    </p:spTree>
    <p:extLst>
      <p:ext uri="{BB962C8B-B14F-4D97-AF65-F5344CB8AC3E}">
        <p14:creationId xmlns:p14="http://schemas.microsoft.com/office/powerpoint/2010/main" val="121759382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7" name="Rectangle 6"/>
          <p:cNvSpPr/>
          <p:nvPr/>
        </p:nvSpPr>
        <p:spPr>
          <a:xfrm>
            <a:off x="842010" y="0"/>
            <a:ext cx="817245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5500" y="3276600"/>
            <a:ext cx="8172450" cy="1676400"/>
          </a:xfrm>
        </p:spPr>
        <p:txBody>
          <a:bodyPr anchor="b" anchorCtr="0"/>
          <a:lstStyle>
            <a:lvl1pPr algn="l">
              <a:defRPr sz="5400" b="0" cap="all"/>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25500" y="4953000"/>
            <a:ext cx="74295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C16C0D4-ECF8-42CB-97DE-2AEF463B520E}" type="datetimeFigureOut">
              <a:rPr kumimoji="1" lang="ja-JP" altLang="en-US" smtClean="0"/>
              <a:t>2021/5/25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D7E6572-6BF1-4906-AF5D-D39ED7DBAABC}" type="slidenum">
              <a:rPr kumimoji="1" lang="ja-JP" altLang="en-US" smtClean="0"/>
              <a:t>‹#›</a:t>
            </a:fld>
            <a:endParaRPr kumimoji="1" lang="ja-JP" altLang="en-US"/>
          </a:p>
        </p:txBody>
      </p:sp>
      <p:sp>
        <p:nvSpPr>
          <p:cNvPr id="8" name="Rectangle 7"/>
          <p:cNvSpPr/>
          <p:nvPr/>
        </p:nvSpPr>
        <p:spPr>
          <a:xfrm>
            <a:off x="842010" y="6172200"/>
            <a:ext cx="817245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sz="half" idx="1"/>
          </p:nvPr>
        </p:nvSpPr>
        <p:spPr>
          <a:xfrm>
            <a:off x="825500" y="609601"/>
            <a:ext cx="39624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35550" y="609601"/>
            <a:ext cx="39624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Date Placeholder 4"/>
          <p:cNvSpPr>
            <a:spLocks noGrp="1"/>
          </p:cNvSpPr>
          <p:nvPr>
            <p:ph type="dt" sz="half" idx="10"/>
          </p:nvPr>
        </p:nvSpPr>
        <p:spPr/>
        <p:txBody>
          <a:bodyPr/>
          <a:lstStyle/>
          <a:p>
            <a:fld id="{BC16C0D4-ECF8-42CB-97DE-2AEF463B520E}" type="datetimeFigureOut">
              <a:rPr kumimoji="1" lang="ja-JP" altLang="en-US" smtClean="0"/>
              <a:t>2021/5/25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D7E6572-6BF1-4906-AF5D-D39ED7DBAABC}"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22198" y="609600"/>
            <a:ext cx="39624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822198" y="1329264"/>
            <a:ext cx="39624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32248" y="609600"/>
            <a:ext cx="39624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32248" y="1329264"/>
            <a:ext cx="39624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Date Placeholder 6"/>
          <p:cNvSpPr>
            <a:spLocks noGrp="1"/>
          </p:cNvSpPr>
          <p:nvPr>
            <p:ph type="dt" sz="half" idx="10"/>
          </p:nvPr>
        </p:nvSpPr>
        <p:spPr/>
        <p:txBody>
          <a:bodyPr/>
          <a:lstStyle/>
          <a:p>
            <a:fld id="{BC16C0D4-ECF8-42CB-97DE-2AEF463B520E}" type="datetimeFigureOut">
              <a:rPr kumimoji="1" lang="ja-JP" altLang="en-US" smtClean="0"/>
              <a:t>2021/5/25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D7E6572-6BF1-4906-AF5D-D39ED7DBAABC}" type="slidenum">
              <a:rPr kumimoji="1" lang="ja-JP" altLang="en-US" smtClean="0"/>
              <a:t>‹#›</a:t>
            </a:fld>
            <a:endParaRPr kumimoji="1" lang="ja-JP" altLang="en-US"/>
          </a:p>
        </p:txBody>
      </p:sp>
      <p:cxnSp>
        <p:nvCxnSpPr>
          <p:cNvPr id="11" name="Straight Connector 10"/>
          <p:cNvCxnSpPr/>
          <p:nvPr/>
        </p:nvCxnSpPr>
        <p:spPr>
          <a:xfrm>
            <a:off x="822198" y="1249362"/>
            <a:ext cx="3962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32248" y="1249362"/>
            <a:ext cx="39624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BC16C0D4-ECF8-42CB-97DE-2AEF463B520E}" type="datetimeFigureOut">
              <a:rPr kumimoji="1" lang="ja-JP" altLang="en-US" smtClean="0"/>
              <a:t>2021/5/25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D7E6572-6BF1-4906-AF5D-D39ED7DBAABC}"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16C0D4-ECF8-42CB-97DE-2AEF463B520E}" type="datetimeFigureOut">
              <a:rPr kumimoji="1" lang="ja-JP" altLang="en-US" smtClean="0"/>
              <a:t>2021/5/25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D7E6572-6BF1-4906-AF5D-D39ED7DBAABC}"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25500" y="4572000"/>
            <a:ext cx="7350252" cy="1600200"/>
          </a:xfrm>
        </p:spPr>
        <p:txBody>
          <a:bodyPr anchor="b">
            <a:normAutofit/>
          </a:bodyPr>
          <a:lstStyle>
            <a:lvl1pPr algn="l">
              <a:defRPr sz="5400" b="0"/>
            </a:lvl1pPr>
          </a:lstStyle>
          <a:p>
            <a:r>
              <a:rPr lang="ja-JP" altLang="en-US" smtClean="0"/>
              <a:t>マスター タイトルの書式設定</a:t>
            </a:r>
            <a:endParaRPr lang="en-US"/>
          </a:p>
        </p:txBody>
      </p:sp>
      <p:sp>
        <p:nvSpPr>
          <p:cNvPr id="3" name="Content Placeholder 2"/>
          <p:cNvSpPr>
            <a:spLocks noGrp="1"/>
          </p:cNvSpPr>
          <p:nvPr>
            <p:ph idx="1"/>
          </p:nvPr>
        </p:nvSpPr>
        <p:spPr>
          <a:xfrm>
            <a:off x="4020105" y="457201"/>
            <a:ext cx="4977845"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25502" y="457200"/>
            <a:ext cx="2896462"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C16C0D4-ECF8-42CB-97DE-2AEF463B520E}" type="datetimeFigureOut">
              <a:rPr kumimoji="1" lang="ja-JP" altLang="en-US" smtClean="0"/>
              <a:t>2021/5/25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D7E6572-6BF1-4906-AF5D-D39ED7DBAABC}" type="slidenum">
              <a:rPr kumimoji="1" lang="ja-JP" altLang="en-US" smtClean="0"/>
              <a:t>‹#›</a:t>
            </a:fld>
            <a:endParaRPr kumimoji="1" lang="ja-JP" altLang="en-US"/>
          </a:p>
        </p:txBody>
      </p:sp>
      <p:cxnSp>
        <p:nvCxnSpPr>
          <p:cNvPr id="10" name="Straight Connector 9"/>
          <p:cNvCxnSpPr/>
          <p:nvPr/>
        </p:nvCxnSpPr>
        <p:spPr>
          <a:xfrm rot="5400000">
            <a:off x="1975710" y="2514534"/>
            <a:ext cx="3810000" cy="1720"/>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22198" y="4572000"/>
            <a:ext cx="7350252" cy="1600200"/>
          </a:xfrm>
        </p:spPr>
        <p:txBody>
          <a:bodyPr anchor="b">
            <a:normAutofit/>
          </a:bodyPr>
          <a:lstStyle>
            <a:lvl1pPr algn="l">
              <a:defRPr sz="5400" b="0"/>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842010" y="457200"/>
            <a:ext cx="817245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a:p>
        </p:txBody>
      </p:sp>
      <p:sp>
        <p:nvSpPr>
          <p:cNvPr id="4" name="Text Placeholder 3"/>
          <p:cNvSpPr>
            <a:spLocks noGrp="1"/>
          </p:cNvSpPr>
          <p:nvPr>
            <p:ph type="body" sz="half" idx="2"/>
          </p:nvPr>
        </p:nvSpPr>
        <p:spPr>
          <a:xfrm>
            <a:off x="921258" y="3505200"/>
            <a:ext cx="800735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C16C0D4-ECF8-42CB-97DE-2AEF463B520E}" type="datetimeFigureOut">
              <a:rPr kumimoji="1" lang="ja-JP" altLang="en-US" smtClean="0"/>
              <a:t>2021/5/25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D7E6572-6BF1-4906-AF5D-D39ED7DBAABC}"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5500" y="381000"/>
            <a:ext cx="7346950" cy="1600200"/>
          </a:xfrm>
          <a:prstGeom prst="rect">
            <a:avLst/>
          </a:prstGeom>
        </p:spPr>
        <p:txBody>
          <a:bodyPr vert="horz" lIns="91440" tIns="45720" rIns="91440" bIns="45720" rtlCol="0" anchor="b" anchorCtr="0">
            <a:normAutofit/>
          </a:bodyPr>
          <a:lstStyle/>
          <a:p>
            <a:r>
              <a:rPr lang="ja-JP" altLang="en-US" dirty="0" smtClean="0"/>
              <a:t>マスター タイトルの書式設定</a:t>
            </a:r>
            <a:endParaRPr lang="en-US" dirty="0"/>
          </a:p>
        </p:txBody>
      </p:sp>
      <p:sp>
        <p:nvSpPr>
          <p:cNvPr id="3" name="Text Placeholder 2"/>
          <p:cNvSpPr>
            <a:spLocks noGrp="1"/>
          </p:cNvSpPr>
          <p:nvPr>
            <p:ph type="body" idx="1"/>
          </p:nvPr>
        </p:nvSpPr>
        <p:spPr>
          <a:xfrm>
            <a:off x="825500" y="2286000"/>
            <a:ext cx="8172450" cy="3886200"/>
          </a:xfrm>
          <a:prstGeom prst="rect">
            <a:avLst/>
          </a:prstGeom>
        </p:spPr>
        <p:txBody>
          <a:bodyPr vert="horz" lIns="91440" tIns="45720" rIns="91440" bIns="45720" rtlCol="0" anchor="ctr" anchorCtr="0">
            <a:normAutofit/>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Date Placeholder 3"/>
          <p:cNvSpPr>
            <a:spLocks noGrp="1"/>
          </p:cNvSpPr>
          <p:nvPr>
            <p:ph type="dt" sz="half" idx="2"/>
          </p:nvPr>
        </p:nvSpPr>
        <p:spPr>
          <a:xfrm>
            <a:off x="10091836" y="6208777"/>
            <a:ext cx="23114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BC16C0D4-ECF8-42CB-97DE-2AEF463B520E}" type="datetimeFigureOut">
              <a:rPr kumimoji="1" lang="ja-JP" altLang="en-US" smtClean="0"/>
              <a:t>2021/5/25</a:t>
            </a:fld>
            <a:endParaRPr kumimoji="1" lang="ja-JP" altLang="en-US"/>
          </a:p>
        </p:txBody>
      </p:sp>
      <p:sp>
        <p:nvSpPr>
          <p:cNvPr id="5" name="Footer Placeholder 4"/>
          <p:cNvSpPr>
            <a:spLocks noGrp="1"/>
          </p:cNvSpPr>
          <p:nvPr>
            <p:ph type="ftr" sz="quarter" idx="3"/>
          </p:nvPr>
        </p:nvSpPr>
        <p:spPr>
          <a:xfrm>
            <a:off x="825499" y="6208777"/>
            <a:ext cx="5280025"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kumimoji="1" lang="ja-JP" altLang="en-US" dirty="0"/>
          </a:p>
        </p:txBody>
      </p:sp>
      <p:sp>
        <p:nvSpPr>
          <p:cNvPr id="6" name="Slide Number Placeholder 5"/>
          <p:cNvSpPr>
            <a:spLocks noGrp="1"/>
          </p:cNvSpPr>
          <p:nvPr>
            <p:ph type="sldNum" sz="quarter" idx="4"/>
          </p:nvPr>
        </p:nvSpPr>
        <p:spPr>
          <a:xfrm>
            <a:off x="10065568" y="5687569"/>
            <a:ext cx="8255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CD7E6572-6BF1-4906-AF5D-D39ED7DBAABC}" type="slidenum">
              <a:rPr kumimoji="1" lang="ja-JP" altLang="en-US" smtClean="0"/>
              <a:t>‹#›</a:t>
            </a:fld>
            <a:endParaRPr kumimoji="1" lang="ja-JP" altLang="en-US" dirty="0"/>
          </a:p>
        </p:txBody>
      </p:sp>
      <p:sp>
        <p:nvSpPr>
          <p:cNvPr id="8" name="Rectangle 7"/>
          <p:cNvSpPr/>
          <p:nvPr/>
        </p:nvSpPr>
        <p:spPr>
          <a:xfrm>
            <a:off x="842010" y="0"/>
            <a:ext cx="817245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42010" y="6172200"/>
            <a:ext cx="817245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直線コネクタ 9"/>
          <p:cNvCxnSpPr/>
          <p:nvPr userDrawn="1"/>
        </p:nvCxnSpPr>
        <p:spPr>
          <a:xfrm>
            <a:off x="832778" y="1484784"/>
            <a:ext cx="8172000" cy="0"/>
          </a:xfrm>
          <a:prstGeom prst="line">
            <a:avLst/>
          </a:prstGeom>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iming>
    <p:tnLst>
      <p:par>
        <p:cTn id="1" dur="indefinite" restart="never" nodeType="tmRoot"/>
      </p:par>
    </p:tnLst>
  </p:timing>
  <p:txStyles>
    <p:titleStyle>
      <a:lvl1pPr algn="l" defTabSz="914400" rtl="0" eaLnBrk="1" latinLnBrk="0" hangingPunct="1">
        <a:spcBef>
          <a:spcPct val="0"/>
        </a:spcBef>
        <a:buNone/>
        <a:defRPr kumimoji="1" sz="54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kumimoji="1"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kumimoji="1"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kumimoji="1"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kumimoji="1"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0"/>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0D7D8E-A32E-47D1-8657-862FADC78554}" type="datetimeFigureOut">
              <a:rPr kumimoji="1" lang="ja-JP" altLang="en-US" smtClean="0"/>
              <a:t>2021/5/25</a:t>
            </a:fld>
            <a:endParaRPr kumimoji="1" lang="ja-JP" altLang="en-US"/>
          </a:p>
        </p:txBody>
      </p:sp>
      <p:sp>
        <p:nvSpPr>
          <p:cNvPr id="5" name="フッター プレースホルダー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C86FC1-A4E2-4114-89C6-93859C6FC700}" type="slidenum">
              <a:rPr kumimoji="1" lang="ja-JP" altLang="en-US" smtClean="0"/>
              <a:t>‹#›</a:t>
            </a:fld>
            <a:endParaRPr kumimoji="1" lang="ja-JP" altLang="en-US"/>
          </a:p>
        </p:txBody>
      </p:sp>
    </p:spTree>
    <p:extLst>
      <p:ext uri="{BB962C8B-B14F-4D97-AF65-F5344CB8AC3E}">
        <p14:creationId xmlns:p14="http://schemas.microsoft.com/office/powerpoint/2010/main" val="1829658242"/>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 id="2147484032" r:id="rId12"/>
  </p:sldLayoutIdLst>
  <p:timing>
    <p:tnLst>
      <p:par>
        <p:cTn id="1" dur="indefinite" restart="never" nodeType="tmRoot"/>
      </p:par>
    </p:tnLst>
  </p:timing>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4.emf"/><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Autofit/>
          </a:bodyPr>
          <a:lstStyle/>
          <a:p>
            <a:r>
              <a:rPr lang="ja-JP" altLang="en-US" sz="4800" b="1" dirty="0" smtClean="0"/>
              <a:t>新・大阪府</a:t>
            </a:r>
            <a:r>
              <a:rPr lang="ja-JP" altLang="en-US" sz="4800" b="1" dirty="0"/>
              <a:t>豊かな海づくり</a:t>
            </a:r>
            <a:r>
              <a:rPr lang="ja-JP" altLang="en-US" sz="4800" b="1" dirty="0" smtClean="0"/>
              <a:t>プラン</a:t>
            </a:r>
            <a:r>
              <a:rPr lang="en-US" altLang="ja-JP" sz="4800" b="1" dirty="0" smtClean="0"/>
              <a:t/>
            </a:r>
            <a:br>
              <a:rPr lang="en-US" altLang="ja-JP" sz="4800" b="1" dirty="0" smtClean="0"/>
            </a:br>
            <a:r>
              <a:rPr lang="ja-JP" altLang="en-US" sz="4800" b="1" dirty="0" smtClean="0"/>
              <a:t>進捗状況</a:t>
            </a:r>
            <a:endParaRPr kumimoji="1" lang="ja-JP" altLang="en-US" sz="4800" b="1" dirty="0"/>
          </a:p>
        </p:txBody>
      </p:sp>
      <p:sp>
        <p:nvSpPr>
          <p:cNvPr id="5" name="テキスト ボックス 4"/>
          <p:cNvSpPr txBox="1"/>
          <p:nvPr/>
        </p:nvSpPr>
        <p:spPr>
          <a:xfrm>
            <a:off x="8193360" y="271171"/>
            <a:ext cx="1440160" cy="585356"/>
          </a:xfrm>
          <a:prstGeom prst="rect">
            <a:avLst/>
          </a:prstGeom>
          <a:solidFill>
            <a:schemeClr val="bg1"/>
          </a:solidFill>
          <a:ln w="12700">
            <a:solidFill>
              <a:schemeClr val="tx1"/>
            </a:solidFill>
          </a:ln>
        </p:spPr>
        <p:txBody>
          <a:bodyPr wrap="square" rtlCol="0" anchor="ctr" anchorCtr="0">
            <a:noAutofit/>
          </a:bodyPr>
          <a:lstStyle/>
          <a:p>
            <a:pPr algn="ctr"/>
            <a:r>
              <a:rPr kumimoji="1" lang="ja-JP" altLang="en-US" sz="2400" dirty="0" smtClean="0">
                <a:latin typeface="+mn-ea"/>
              </a:rPr>
              <a:t>資料１</a:t>
            </a:r>
            <a:endParaRPr kumimoji="1" lang="ja-JP" altLang="en-US" sz="2400" dirty="0">
              <a:latin typeface="+mn-ea"/>
            </a:endParaRPr>
          </a:p>
        </p:txBody>
      </p:sp>
      <p:sp>
        <p:nvSpPr>
          <p:cNvPr id="6" name="サブタイトル 2"/>
          <p:cNvSpPr txBox="1">
            <a:spLocks/>
          </p:cNvSpPr>
          <p:nvPr/>
        </p:nvSpPr>
        <p:spPr>
          <a:xfrm>
            <a:off x="798282" y="6221873"/>
            <a:ext cx="8331183" cy="587140"/>
          </a:xfrm>
          <a:prstGeom prst="rect">
            <a:avLst/>
          </a:prstGeom>
        </p:spPr>
        <p:txBody>
          <a:bodyPr vert="horz" lIns="91440" tIns="45720" rIns="91440" bIns="45720" rtlCol="0" anchor="t" anchorCtr="0">
            <a:normAutofit/>
          </a:bodyPr>
          <a:lstStyle>
            <a:lvl1pPr marL="0" indent="0" algn="l" defTabSz="914400" rtl="0" eaLnBrk="1" latinLnBrk="0" hangingPunct="1">
              <a:spcBef>
                <a:spcPct val="20000"/>
              </a:spcBef>
              <a:buClr>
                <a:schemeClr val="accent1"/>
              </a:buClr>
              <a:buFont typeface="Arial" pitchFamily="34" charset="0"/>
              <a:buNone/>
              <a:defRPr kumimoji="1" sz="2800" kern="1200">
                <a:solidFill>
                  <a:schemeClr val="tx2"/>
                </a:solidFill>
                <a:latin typeface="+mn-lt"/>
                <a:ea typeface="+mn-ea"/>
                <a:cs typeface="+mn-cs"/>
              </a:defRPr>
            </a:lvl1pPr>
            <a:lvl2pPr marL="457200" indent="0" algn="ctr" defTabSz="914400" rtl="0" eaLnBrk="1" latinLnBrk="0" hangingPunct="1">
              <a:spcBef>
                <a:spcPct val="20000"/>
              </a:spcBef>
              <a:buClr>
                <a:schemeClr val="accent1"/>
              </a:buClr>
              <a:buFont typeface="Arial" pitchFamily="34" charset="0"/>
              <a:buNone/>
              <a:defRPr kumimoji="1"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Arial" pitchFamily="34" charset="0"/>
              <a:buNone/>
              <a:defRPr kumimoji="1"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kumimoji="1"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Arial" pitchFamily="34" charset="0"/>
              <a:buNone/>
              <a:defRPr kumimoji="1"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9pPr>
          </a:lstStyle>
          <a:p>
            <a:r>
              <a:rPr lang="ja-JP" altLang="en-US" sz="2000" dirty="0" smtClean="0"/>
              <a:t>令和２年度大阪府豊かな海づくりプラン推進懇話会（</a:t>
            </a:r>
            <a:r>
              <a:rPr lang="ja-JP" altLang="en-US" sz="2000" dirty="0"/>
              <a:t>令和</a:t>
            </a:r>
            <a:r>
              <a:rPr lang="en-US" altLang="ja-JP" sz="2000" dirty="0" smtClean="0"/>
              <a:t>3</a:t>
            </a:r>
            <a:r>
              <a:rPr lang="ja-JP" altLang="en-US" sz="2000" dirty="0" smtClean="0"/>
              <a:t>年</a:t>
            </a:r>
            <a:r>
              <a:rPr lang="en-US" altLang="ja-JP" sz="2000" dirty="0" smtClean="0"/>
              <a:t>3</a:t>
            </a:r>
            <a:r>
              <a:rPr lang="ja-JP" altLang="en-US" sz="2000" dirty="0" smtClean="0"/>
              <a:t>月</a:t>
            </a:r>
            <a:r>
              <a:rPr lang="en-US" altLang="ja-JP" sz="2000" dirty="0" smtClean="0"/>
              <a:t>2</a:t>
            </a:r>
            <a:r>
              <a:rPr lang="ja-JP" altLang="en-US" sz="2000" dirty="0"/>
              <a:t>３</a:t>
            </a:r>
            <a:r>
              <a:rPr lang="ja-JP" altLang="en-US" sz="2000" dirty="0" smtClean="0"/>
              <a:t>日）</a:t>
            </a:r>
            <a:endParaRPr lang="zh-TW" altLang="en-US" sz="2000" dirty="0"/>
          </a:p>
        </p:txBody>
      </p:sp>
      <p:sp>
        <p:nvSpPr>
          <p:cNvPr id="7" name="サブタイトル 2"/>
          <p:cNvSpPr txBox="1">
            <a:spLocks/>
          </p:cNvSpPr>
          <p:nvPr/>
        </p:nvSpPr>
        <p:spPr>
          <a:xfrm>
            <a:off x="9129464" y="6381331"/>
            <a:ext cx="766472" cy="474983"/>
          </a:xfrm>
          <a:prstGeom prst="rect">
            <a:avLst/>
          </a:prstGeom>
        </p:spPr>
        <p:txBody>
          <a:bodyPr vert="horz" lIns="91440" tIns="45720" rIns="91440" bIns="45720" rtlCol="0" anchor="t" anchorCtr="0">
            <a:normAutofit/>
          </a:bodyPr>
          <a:lstStyle>
            <a:lvl1pPr marL="0" indent="0" algn="l" defTabSz="914400" rtl="0" eaLnBrk="1" latinLnBrk="0" hangingPunct="1">
              <a:spcBef>
                <a:spcPct val="20000"/>
              </a:spcBef>
              <a:buClr>
                <a:schemeClr val="accent1"/>
              </a:buClr>
              <a:buFont typeface="Arial" pitchFamily="34" charset="0"/>
              <a:buNone/>
              <a:defRPr kumimoji="1" sz="2800" kern="1200">
                <a:solidFill>
                  <a:schemeClr val="tx2"/>
                </a:solidFill>
                <a:latin typeface="+mn-lt"/>
                <a:ea typeface="+mn-ea"/>
                <a:cs typeface="+mn-cs"/>
              </a:defRPr>
            </a:lvl1pPr>
            <a:lvl2pPr marL="457200" indent="0" algn="ctr" defTabSz="914400" rtl="0" eaLnBrk="1" latinLnBrk="0" hangingPunct="1">
              <a:spcBef>
                <a:spcPct val="20000"/>
              </a:spcBef>
              <a:buClr>
                <a:schemeClr val="accent1"/>
              </a:buClr>
              <a:buFont typeface="Arial" pitchFamily="34" charset="0"/>
              <a:buNone/>
              <a:defRPr kumimoji="1"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Arial" pitchFamily="34" charset="0"/>
              <a:buNone/>
              <a:defRPr kumimoji="1"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kumimoji="1"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Arial" pitchFamily="34" charset="0"/>
              <a:buNone/>
              <a:defRPr kumimoji="1"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9pPr>
          </a:lstStyle>
          <a:p>
            <a:pPr algn="r"/>
            <a:r>
              <a:rPr lang="ja-JP" altLang="en-US" sz="2000" dirty="0" smtClean="0"/>
              <a:t>１</a:t>
            </a:r>
            <a:endParaRPr lang="zh-TW" altLang="en-US" sz="2000" dirty="0"/>
          </a:p>
        </p:txBody>
      </p:sp>
      <p:sp>
        <p:nvSpPr>
          <p:cNvPr id="8" name="サブタイトル 2"/>
          <p:cNvSpPr>
            <a:spLocks noGrp="1"/>
          </p:cNvSpPr>
          <p:nvPr>
            <p:ph type="subTitle" idx="1"/>
          </p:nvPr>
        </p:nvSpPr>
        <p:spPr>
          <a:xfrm>
            <a:off x="825500" y="5645065"/>
            <a:ext cx="7429500" cy="576808"/>
          </a:xfrm>
        </p:spPr>
        <p:txBody>
          <a:bodyPr>
            <a:normAutofit/>
          </a:bodyPr>
          <a:lstStyle/>
          <a:p>
            <a:r>
              <a:rPr lang="ja-JP" altLang="en-US" b="1" dirty="0" smtClean="0"/>
              <a:t>大阪府環境農林水産部水産課</a:t>
            </a:r>
            <a:endParaRPr lang="zh-TW" altLang="en-US" b="1" dirty="0"/>
          </a:p>
        </p:txBody>
      </p:sp>
    </p:spTree>
    <p:extLst>
      <p:ext uri="{BB962C8B-B14F-4D97-AF65-F5344CB8AC3E}">
        <p14:creationId xmlns:p14="http://schemas.microsoft.com/office/powerpoint/2010/main" val="830222678"/>
      </p:ext>
    </p:extLst>
  </p:cSld>
  <p:clrMapOvr>
    <a:masterClrMapping/>
  </p:clrMapOvr>
  <mc:AlternateContent xmlns:mc="http://schemas.openxmlformats.org/markup-compatibility/2006" xmlns:p14="http://schemas.microsoft.com/office/powerpoint/2010/main">
    <mc:Choice Requires="p14">
      <p:transition spd="slow" p14:dur="2000" advTm="19881"/>
    </mc:Choice>
    <mc:Fallback xmlns="">
      <p:transition spd="slow" advTm="19881"/>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テキスト ボックス 23"/>
          <p:cNvSpPr txBox="1"/>
          <p:nvPr/>
        </p:nvSpPr>
        <p:spPr>
          <a:xfrm>
            <a:off x="1852321" y="2304215"/>
            <a:ext cx="7128000" cy="923330"/>
          </a:xfrm>
          <a:prstGeom prst="rect">
            <a:avLst/>
          </a:prstGeom>
          <a:noFill/>
        </p:spPr>
        <p:txBody>
          <a:bodyPr wrap="square" rtlCol="0">
            <a:spAutoFit/>
          </a:bodyPr>
          <a:lstStyle/>
          <a:p>
            <a:pPr marL="125413" indent="-125413"/>
            <a:r>
              <a:rPr lang="ja-JP" altLang="en-US" dirty="0"/>
              <a:t>・インターネットやイベントを活用して、大阪産魚介類の魅力の</a:t>
            </a:r>
            <a:r>
              <a:rPr lang="en-US" altLang="ja-JP" dirty="0"/>
              <a:t>PR</a:t>
            </a:r>
            <a:r>
              <a:rPr lang="ja-JP" altLang="en-US" dirty="0" smtClean="0"/>
              <a:t>を実施</a:t>
            </a:r>
            <a:endParaRPr lang="en-US" altLang="ja-JP" dirty="0" smtClean="0"/>
          </a:p>
          <a:p>
            <a:pPr marL="125413" indent="-125413"/>
            <a:r>
              <a:rPr lang="ja-JP" altLang="en-US" dirty="0" smtClean="0"/>
              <a:t>・令和２年度は、コロナ関係の国支援事業を活用し、動画及びパワーポイントの食育教材を作成。</a:t>
            </a:r>
            <a:endParaRPr lang="en-US" altLang="ja-JP" dirty="0"/>
          </a:p>
        </p:txBody>
      </p:sp>
      <p:sp>
        <p:nvSpPr>
          <p:cNvPr id="2" name="タイトル 1"/>
          <p:cNvSpPr>
            <a:spLocks noGrp="1"/>
          </p:cNvSpPr>
          <p:nvPr>
            <p:ph type="title"/>
          </p:nvPr>
        </p:nvSpPr>
        <p:spPr>
          <a:xfrm>
            <a:off x="1548000" y="396000"/>
            <a:ext cx="8136904" cy="918000"/>
          </a:xfrm>
        </p:spPr>
        <p:txBody>
          <a:bodyPr>
            <a:noAutofit/>
          </a:bodyPr>
          <a:lstStyle/>
          <a:p>
            <a:r>
              <a:rPr kumimoji="1" lang="ja-JP" altLang="en-US" sz="4400" b="1" dirty="0" smtClean="0"/>
              <a:t>④新鮮な魚介類を届ける</a:t>
            </a:r>
            <a:endParaRPr kumimoji="1" lang="ja-JP" altLang="en-US" sz="4400" b="1" dirty="0"/>
          </a:p>
        </p:txBody>
      </p:sp>
      <p:sp>
        <p:nvSpPr>
          <p:cNvPr id="8" name="テキスト ボックス 2"/>
          <p:cNvSpPr txBox="1">
            <a:spLocks noChangeArrowheads="1"/>
          </p:cNvSpPr>
          <p:nvPr/>
        </p:nvSpPr>
        <p:spPr bwMode="auto">
          <a:xfrm>
            <a:off x="894467" y="1584135"/>
            <a:ext cx="1163206" cy="648072"/>
          </a:xfrm>
          <a:prstGeom prst="roundRect">
            <a:avLst>
              <a:gd name="adj" fmla="val 24293"/>
            </a:avLst>
          </a:prstGeom>
          <a:solidFill>
            <a:srgbClr val="000099"/>
          </a:solidFill>
          <a:ln w="9525">
            <a:noFill/>
            <a:miter lim="800000"/>
            <a:headEnd/>
            <a:tailEnd/>
          </a:ln>
        </p:spPr>
        <p:txBody>
          <a:bodyPr rot="0" vert="horz" wrap="square" lIns="0" tIns="45720" rIns="0" bIns="45720" anchor="ctr" anchorCtr="0">
            <a:noAutofit/>
          </a:bodyPr>
          <a:lstStyle/>
          <a:p>
            <a:pPr algn="ctr">
              <a:spcAft>
                <a:spcPts val="0"/>
              </a:spcAft>
            </a:pPr>
            <a:r>
              <a:rPr lang="ja-JP" sz="2400" b="1" kern="100" dirty="0" smtClean="0">
                <a:solidFill>
                  <a:schemeClr val="bg1"/>
                </a:solidFill>
                <a:effectLst/>
                <a:latin typeface="+mn-ea"/>
                <a:cs typeface="Times New Roman"/>
              </a:rPr>
              <a:t>施策</a:t>
            </a:r>
            <a:r>
              <a:rPr lang="en-US" altLang="ja-JP" sz="2400" b="1" kern="100" dirty="0" smtClean="0">
                <a:solidFill>
                  <a:schemeClr val="bg1"/>
                </a:solidFill>
                <a:effectLst/>
                <a:latin typeface="+mn-ea"/>
                <a:cs typeface="Times New Roman"/>
              </a:rPr>
              <a:t>21</a:t>
            </a:r>
            <a:endParaRPr lang="ja-JP" sz="2400" b="1" kern="100" dirty="0">
              <a:solidFill>
                <a:schemeClr val="bg1"/>
              </a:solidFill>
              <a:effectLst/>
              <a:latin typeface="+mn-ea"/>
              <a:cs typeface="Times New Roman"/>
            </a:endParaRPr>
          </a:p>
        </p:txBody>
      </p:sp>
      <p:sp>
        <p:nvSpPr>
          <p:cNvPr id="4" name="テキスト ボックス 3"/>
          <p:cNvSpPr txBox="1"/>
          <p:nvPr/>
        </p:nvSpPr>
        <p:spPr>
          <a:xfrm>
            <a:off x="2092578" y="1677342"/>
            <a:ext cx="5666936" cy="461665"/>
          </a:xfrm>
          <a:prstGeom prst="rect">
            <a:avLst/>
          </a:prstGeom>
          <a:noFill/>
        </p:spPr>
        <p:txBody>
          <a:bodyPr wrap="none" rtlCol="0">
            <a:spAutoFit/>
          </a:bodyPr>
          <a:lstStyle/>
          <a:p>
            <a:r>
              <a:rPr lang="en-US" altLang="ja-JP" sz="2400" b="1" dirty="0"/>
              <a:t>｢</a:t>
            </a:r>
            <a:r>
              <a:rPr lang="ja-JP" altLang="en-US" sz="2400" b="1" dirty="0"/>
              <a:t>大阪うみ・かわ・</a:t>
            </a:r>
            <a:r>
              <a:rPr lang="ja-JP" altLang="en-US" sz="2400" b="1" dirty="0" smtClean="0"/>
              <a:t>さかな</a:t>
            </a:r>
            <a:r>
              <a:rPr lang="en-US" altLang="ja-JP" sz="2400" b="1" dirty="0" smtClean="0"/>
              <a:t>｣</a:t>
            </a:r>
            <a:r>
              <a:rPr lang="ja-JP" altLang="en-US" sz="2400" b="1" dirty="0" smtClean="0"/>
              <a:t>の魅力発信の推進</a:t>
            </a:r>
            <a:endParaRPr lang="ja-JP" altLang="en-US" sz="2400" b="1" dirty="0"/>
          </a:p>
        </p:txBody>
      </p:sp>
      <p:sp>
        <p:nvSpPr>
          <p:cNvPr id="23" name="テキスト ボックス 22"/>
          <p:cNvSpPr txBox="1"/>
          <p:nvPr/>
        </p:nvSpPr>
        <p:spPr>
          <a:xfrm>
            <a:off x="975159" y="2304215"/>
            <a:ext cx="1107996" cy="369332"/>
          </a:xfrm>
          <a:prstGeom prst="rect">
            <a:avLst/>
          </a:prstGeom>
          <a:noFill/>
        </p:spPr>
        <p:txBody>
          <a:bodyPr wrap="none" rtlCol="0">
            <a:spAutoFit/>
          </a:bodyPr>
          <a:lstStyle/>
          <a:p>
            <a:r>
              <a:rPr lang="en-US" altLang="ja-JP" dirty="0" smtClean="0"/>
              <a:t>【</a:t>
            </a:r>
            <a:r>
              <a:rPr lang="ja-JP" altLang="en-US" dirty="0" smtClean="0"/>
              <a:t>内容</a:t>
            </a:r>
            <a:r>
              <a:rPr lang="en-US" altLang="ja-JP" dirty="0" smtClean="0"/>
              <a:t>】</a:t>
            </a:r>
            <a:endParaRPr lang="ja-JP" altLang="ja-JP" dirty="0"/>
          </a:p>
        </p:txBody>
      </p:sp>
      <p:sp>
        <p:nvSpPr>
          <p:cNvPr id="19" name="サブタイトル 2"/>
          <p:cNvSpPr txBox="1">
            <a:spLocks/>
          </p:cNvSpPr>
          <p:nvPr/>
        </p:nvSpPr>
        <p:spPr>
          <a:xfrm>
            <a:off x="9129464" y="6381331"/>
            <a:ext cx="766472" cy="474983"/>
          </a:xfrm>
          <a:prstGeom prst="rect">
            <a:avLst/>
          </a:prstGeom>
        </p:spPr>
        <p:txBody>
          <a:bodyPr vert="horz" lIns="91440" tIns="45720" rIns="91440" bIns="45720" rtlCol="0" anchor="t" anchorCtr="0">
            <a:normAutofit/>
          </a:bodyPr>
          <a:lstStyle>
            <a:lvl1pPr marL="0" indent="0" algn="l" defTabSz="914400" rtl="0" eaLnBrk="1" latinLnBrk="0" hangingPunct="1">
              <a:spcBef>
                <a:spcPct val="20000"/>
              </a:spcBef>
              <a:buClr>
                <a:schemeClr val="accent1"/>
              </a:buClr>
              <a:buFont typeface="Arial" pitchFamily="34" charset="0"/>
              <a:buNone/>
              <a:defRPr kumimoji="1" sz="2800" kern="1200">
                <a:solidFill>
                  <a:schemeClr val="tx2"/>
                </a:solidFill>
                <a:latin typeface="+mn-lt"/>
                <a:ea typeface="+mn-ea"/>
                <a:cs typeface="+mn-cs"/>
              </a:defRPr>
            </a:lvl1pPr>
            <a:lvl2pPr marL="457200" indent="0" algn="ctr" defTabSz="914400" rtl="0" eaLnBrk="1" latinLnBrk="0" hangingPunct="1">
              <a:spcBef>
                <a:spcPct val="20000"/>
              </a:spcBef>
              <a:buClr>
                <a:schemeClr val="accent1"/>
              </a:buClr>
              <a:buFont typeface="Arial" pitchFamily="34" charset="0"/>
              <a:buNone/>
              <a:defRPr kumimoji="1"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Arial" pitchFamily="34" charset="0"/>
              <a:buNone/>
              <a:defRPr kumimoji="1"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kumimoji="1"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Arial" pitchFamily="34" charset="0"/>
              <a:buNone/>
              <a:defRPr kumimoji="1"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9pPr>
          </a:lstStyle>
          <a:p>
            <a:pPr algn="r"/>
            <a:r>
              <a:rPr lang="ja-JP" altLang="en-US" sz="2000" dirty="0" smtClean="0"/>
              <a:t>１</a:t>
            </a:r>
            <a:r>
              <a:rPr lang="ja-JP" altLang="en-US" sz="2000" dirty="0"/>
              <a:t>０</a:t>
            </a:r>
            <a:endParaRPr lang="zh-TW" altLang="en-US" sz="2000" dirty="0"/>
          </a:p>
        </p:txBody>
      </p:sp>
      <p:sp>
        <p:nvSpPr>
          <p:cNvPr id="18" name="テキスト ボックス 17"/>
          <p:cNvSpPr txBox="1"/>
          <p:nvPr/>
        </p:nvSpPr>
        <p:spPr>
          <a:xfrm>
            <a:off x="828000" y="627766"/>
            <a:ext cx="700833" cy="707886"/>
          </a:xfrm>
          <a:prstGeom prst="rect">
            <a:avLst/>
          </a:prstGeom>
          <a:noFill/>
        </p:spPr>
        <p:txBody>
          <a:bodyPr wrap="none" rtlCol="0">
            <a:spAutoFit/>
          </a:bodyPr>
          <a:lstStyle/>
          <a:p>
            <a:r>
              <a:rPr kumimoji="1" lang="ja-JP" altLang="en-US" sz="2000" b="1" dirty="0" smtClean="0"/>
              <a:t>取組</a:t>
            </a:r>
            <a:endParaRPr kumimoji="1" lang="en-US" altLang="ja-JP" sz="2000" b="1" dirty="0" smtClean="0"/>
          </a:p>
          <a:p>
            <a:r>
              <a:rPr lang="ja-JP" altLang="en-US" sz="2000" b="1" dirty="0"/>
              <a:t>方向</a:t>
            </a:r>
            <a:endParaRPr kumimoji="1" lang="ja-JP" altLang="en-US" sz="2000" b="1" dirty="0"/>
          </a:p>
        </p:txBody>
      </p:sp>
      <p:pic>
        <p:nvPicPr>
          <p:cNvPr id="16" name="図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0096" y="3864838"/>
            <a:ext cx="3503351" cy="1971219"/>
          </a:xfrm>
          <a:prstGeom prst="rect">
            <a:avLst/>
          </a:prstGeom>
          <a:ln w="3175">
            <a:solidFill>
              <a:schemeClr val="bg1">
                <a:lumMod val="50000"/>
              </a:schemeClr>
            </a:solidFill>
          </a:ln>
        </p:spPr>
      </p:pic>
      <p:sp>
        <p:nvSpPr>
          <p:cNvPr id="20" name="テキスト ボックス 19"/>
          <p:cNvSpPr txBox="1"/>
          <p:nvPr/>
        </p:nvSpPr>
        <p:spPr>
          <a:xfrm>
            <a:off x="984582" y="3310840"/>
            <a:ext cx="877163" cy="369332"/>
          </a:xfrm>
          <a:prstGeom prst="rect">
            <a:avLst/>
          </a:prstGeom>
          <a:noFill/>
        </p:spPr>
        <p:txBody>
          <a:bodyPr wrap="none" rtlCol="0">
            <a:spAutoFit/>
          </a:bodyPr>
          <a:lstStyle/>
          <a:p>
            <a:r>
              <a:rPr lang="en-US" altLang="ja-JP" dirty="0" smtClean="0"/>
              <a:t>【</a:t>
            </a:r>
            <a:r>
              <a:rPr lang="ja-JP" altLang="en-US" dirty="0"/>
              <a:t>実績</a:t>
            </a:r>
            <a:r>
              <a:rPr lang="en-US" altLang="ja-JP" dirty="0" smtClean="0"/>
              <a:t>】</a:t>
            </a:r>
            <a:endParaRPr lang="ja-JP" altLang="ja-JP" dirty="0"/>
          </a:p>
        </p:txBody>
      </p:sp>
      <p:sp>
        <p:nvSpPr>
          <p:cNvPr id="25" name="テキスト ボックス 24"/>
          <p:cNvSpPr txBox="1"/>
          <p:nvPr/>
        </p:nvSpPr>
        <p:spPr>
          <a:xfrm>
            <a:off x="948089" y="6020723"/>
            <a:ext cx="4566672" cy="646331"/>
          </a:xfrm>
          <a:prstGeom prst="rect">
            <a:avLst/>
          </a:prstGeom>
          <a:noFill/>
        </p:spPr>
        <p:txBody>
          <a:bodyPr wrap="square" rtlCol="0">
            <a:spAutoFit/>
          </a:bodyPr>
          <a:lstStyle/>
          <a:p>
            <a:pPr marL="180975" indent="-180975"/>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食育動画教材「大阪湾ってすごいやん</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約</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分</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多言語）</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府内の全小中学校及び図書館に</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DVD</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を配布。</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en-US" altLang="ja-JP" sz="1200" b="1" dirty="0" err="1" smtClean="0">
                <a:latin typeface="Meiryo UI" panose="020B0604030504040204" pitchFamily="50" charset="-128"/>
                <a:ea typeface="Meiryo UI" panose="020B0604030504040204" pitchFamily="50" charset="-128"/>
                <a:cs typeface="Meiryo UI" panose="020B0604030504040204" pitchFamily="50" charset="-128"/>
              </a:rPr>
              <a:t>Youtube</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でも公開 </a:t>
            </a:r>
            <a:r>
              <a:rPr lang="en-US" altLang="ja-JP" sz="1050" b="1" dirty="0" smtClean="0">
                <a:latin typeface="Meiryo UI" panose="020B0604030504040204" pitchFamily="50" charset="-128"/>
                <a:ea typeface="Meiryo UI" panose="020B0604030504040204" pitchFamily="50" charset="-128"/>
                <a:cs typeface="Meiryo UI" panose="020B0604030504040204" pitchFamily="50" charset="-128"/>
              </a:rPr>
              <a:t>https</a:t>
            </a:r>
            <a:r>
              <a:rPr lang="en-US" altLang="ja-JP" sz="1050" b="1" dirty="0">
                <a:latin typeface="Meiryo UI" panose="020B0604030504040204" pitchFamily="50" charset="-128"/>
                <a:ea typeface="Meiryo UI" panose="020B0604030504040204" pitchFamily="50" charset="-128"/>
                <a:cs typeface="Meiryo UI" panose="020B0604030504040204" pitchFamily="50" charset="-128"/>
              </a:rPr>
              <a:t>://youtu.be/WMijvK5oDtc</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6" name="図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1032" y="3795101"/>
            <a:ext cx="3888432" cy="2186966"/>
          </a:xfrm>
          <a:prstGeom prst="rect">
            <a:avLst/>
          </a:prstGeom>
          <a:ln w="3175">
            <a:solidFill>
              <a:schemeClr val="bg1">
                <a:lumMod val="50000"/>
              </a:schemeClr>
            </a:solidFill>
          </a:ln>
        </p:spPr>
      </p:pic>
      <p:sp>
        <p:nvSpPr>
          <p:cNvPr id="28" name="テキスト ボックス 27"/>
          <p:cNvSpPr txBox="1"/>
          <p:nvPr/>
        </p:nvSpPr>
        <p:spPr>
          <a:xfrm>
            <a:off x="5102526" y="6037052"/>
            <a:ext cx="4910810" cy="492443"/>
          </a:xfrm>
          <a:prstGeom prst="rect">
            <a:avLst/>
          </a:prstGeom>
          <a:noFill/>
        </p:spPr>
        <p:txBody>
          <a:bodyPr wrap="square" rtlCol="0">
            <a:spAutoFit/>
          </a:bodyPr>
          <a:lstStyle/>
          <a:p>
            <a:pPr marL="180975" indent="-180975"/>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食育ウェブ教材「お魚探検隊」 </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ファイル</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を府</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HP</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で公開）</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HP</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http</a:t>
            </a:r>
            <a:r>
              <a:rPr lang="en-US" altLang="ja-JP" sz="1100" b="1" dirty="0">
                <a:latin typeface="Meiryo UI" panose="020B0604030504040204" pitchFamily="50" charset="-128"/>
                <a:ea typeface="Meiryo UI" panose="020B0604030504040204" pitchFamily="50" charset="-128"/>
                <a:cs typeface="Meiryo UI" panose="020B0604030504040204" pitchFamily="50" charset="-128"/>
              </a:rPr>
              <a:t>://www.pref.osaka.lg.jp/ryutai/osaka_mon/edu.html</a:t>
            </a:r>
          </a:p>
        </p:txBody>
      </p:sp>
      <p:sp>
        <p:nvSpPr>
          <p:cNvPr id="30" name="テキスト ボックス 29"/>
          <p:cNvSpPr txBox="1"/>
          <p:nvPr/>
        </p:nvSpPr>
        <p:spPr>
          <a:xfrm>
            <a:off x="1861745" y="3310840"/>
            <a:ext cx="7128000" cy="369332"/>
          </a:xfrm>
          <a:prstGeom prst="rect">
            <a:avLst/>
          </a:prstGeom>
          <a:noFill/>
        </p:spPr>
        <p:txBody>
          <a:bodyPr wrap="square" rtlCol="0">
            <a:spAutoFit/>
          </a:bodyPr>
          <a:lstStyle/>
          <a:p>
            <a:pPr marL="126000" indent="-64800" algn="just"/>
            <a:r>
              <a:rPr lang="ja-JP" altLang="en-US" dirty="0" smtClean="0"/>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小中</a:t>
            </a:r>
            <a:r>
              <a:rPr lang="ja-JP" altLang="en-US" dirty="0">
                <a:latin typeface="Meiryo UI" panose="020B0604030504040204" pitchFamily="50" charset="-128"/>
                <a:ea typeface="Meiryo UI" panose="020B0604030504040204" pitchFamily="50" charset="-128"/>
                <a:cs typeface="Meiryo UI" panose="020B0604030504040204" pitchFamily="50" charset="-128"/>
              </a:rPr>
              <a:t>学生向けの食育教材「なにわの海・大阪の漁業」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の作成</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93172966"/>
      </p:ext>
    </p:extLst>
  </p:cSld>
  <p:clrMapOvr>
    <a:masterClrMapping/>
  </p:clrMapOvr>
  <mc:AlternateContent xmlns:mc="http://schemas.openxmlformats.org/markup-compatibility/2006" xmlns:p14="http://schemas.microsoft.com/office/powerpoint/2010/main">
    <mc:Choice Requires="p14">
      <p:transition spd="slow" p14:dur="2000" advTm="38293"/>
    </mc:Choice>
    <mc:Fallback xmlns="">
      <p:transition spd="slow" advTm="38293"/>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テキスト ボックス 23"/>
          <p:cNvSpPr txBox="1"/>
          <p:nvPr/>
        </p:nvSpPr>
        <p:spPr>
          <a:xfrm>
            <a:off x="1852320" y="2299737"/>
            <a:ext cx="7349151" cy="646331"/>
          </a:xfrm>
          <a:prstGeom prst="rect">
            <a:avLst/>
          </a:prstGeom>
          <a:noFill/>
        </p:spPr>
        <p:txBody>
          <a:bodyPr wrap="square" rtlCol="0">
            <a:spAutoFit/>
          </a:bodyPr>
          <a:lstStyle/>
          <a:p>
            <a:pPr marL="125413" indent="-125413"/>
            <a:r>
              <a:rPr lang="ja-JP" altLang="en-US" dirty="0" smtClean="0"/>
              <a:t>・ホテルや料理店、企業の社員食堂、スーパで企画される大阪産フェアについて、情報提供やＰＲ支援を行った。</a:t>
            </a:r>
            <a:endParaRPr lang="en-US" altLang="ja-JP" dirty="0"/>
          </a:p>
        </p:txBody>
      </p:sp>
      <p:sp>
        <p:nvSpPr>
          <p:cNvPr id="2" name="タイトル 1"/>
          <p:cNvSpPr>
            <a:spLocks noGrp="1"/>
          </p:cNvSpPr>
          <p:nvPr>
            <p:ph type="title"/>
          </p:nvPr>
        </p:nvSpPr>
        <p:spPr>
          <a:xfrm>
            <a:off x="1548000" y="396000"/>
            <a:ext cx="8136904" cy="918000"/>
          </a:xfrm>
        </p:spPr>
        <p:txBody>
          <a:bodyPr>
            <a:noAutofit/>
          </a:bodyPr>
          <a:lstStyle/>
          <a:p>
            <a:r>
              <a:rPr kumimoji="1" lang="ja-JP" altLang="en-US" sz="4400" b="1" dirty="0" smtClean="0"/>
              <a:t>④</a:t>
            </a:r>
            <a:r>
              <a:rPr kumimoji="1" lang="en-US" altLang="ja-JP" sz="4400" b="1" dirty="0" smtClean="0"/>
              <a:t>-</a:t>
            </a:r>
            <a:r>
              <a:rPr kumimoji="1" lang="en-US" altLang="ja-JP" sz="3600" b="1" dirty="0" smtClean="0"/>
              <a:t>2</a:t>
            </a:r>
            <a:r>
              <a:rPr kumimoji="1" lang="ja-JP" altLang="en-US" sz="3600" b="1" dirty="0" smtClean="0"/>
              <a:t>　</a:t>
            </a:r>
            <a:r>
              <a:rPr kumimoji="1" lang="ja-JP" altLang="en-US" sz="4400" b="1" dirty="0" smtClean="0"/>
              <a:t>新鮮な魚介類を届ける</a:t>
            </a:r>
            <a:endParaRPr kumimoji="1" lang="ja-JP" altLang="en-US" sz="4400" b="1" dirty="0"/>
          </a:p>
        </p:txBody>
      </p:sp>
      <p:sp>
        <p:nvSpPr>
          <p:cNvPr id="8" name="テキスト ボックス 2"/>
          <p:cNvSpPr txBox="1">
            <a:spLocks noChangeArrowheads="1"/>
          </p:cNvSpPr>
          <p:nvPr/>
        </p:nvSpPr>
        <p:spPr bwMode="auto">
          <a:xfrm>
            <a:off x="894467" y="1579657"/>
            <a:ext cx="1163206" cy="648072"/>
          </a:xfrm>
          <a:prstGeom prst="roundRect">
            <a:avLst>
              <a:gd name="adj" fmla="val 24293"/>
            </a:avLst>
          </a:prstGeom>
          <a:solidFill>
            <a:srgbClr val="000099"/>
          </a:solidFill>
          <a:ln w="9525">
            <a:noFill/>
            <a:miter lim="800000"/>
            <a:headEnd/>
            <a:tailEnd/>
          </a:ln>
        </p:spPr>
        <p:txBody>
          <a:bodyPr rot="0" vert="horz" wrap="square" lIns="0" tIns="45720" rIns="0" bIns="45720" anchor="ctr" anchorCtr="0">
            <a:noAutofit/>
          </a:bodyPr>
          <a:lstStyle/>
          <a:p>
            <a:pPr algn="ctr">
              <a:spcAft>
                <a:spcPts val="0"/>
              </a:spcAft>
            </a:pPr>
            <a:r>
              <a:rPr lang="ja-JP" sz="2400" b="1" kern="100" dirty="0" smtClean="0">
                <a:solidFill>
                  <a:schemeClr val="bg1"/>
                </a:solidFill>
                <a:effectLst/>
                <a:latin typeface="+mn-ea"/>
                <a:cs typeface="Times New Roman"/>
              </a:rPr>
              <a:t>施策</a:t>
            </a:r>
            <a:r>
              <a:rPr lang="en-US" altLang="ja-JP" sz="2400" b="1" kern="100" dirty="0" smtClean="0">
                <a:solidFill>
                  <a:schemeClr val="bg1"/>
                </a:solidFill>
                <a:effectLst/>
                <a:latin typeface="+mn-ea"/>
                <a:cs typeface="Times New Roman"/>
              </a:rPr>
              <a:t>23</a:t>
            </a:r>
            <a:endParaRPr lang="ja-JP" sz="2400" b="1" kern="100" dirty="0">
              <a:solidFill>
                <a:schemeClr val="bg1"/>
              </a:solidFill>
              <a:effectLst/>
              <a:latin typeface="+mn-ea"/>
              <a:cs typeface="Times New Roman"/>
            </a:endParaRPr>
          </a:p>
        </p:txBody>
      </p:sp>
      <p:sp>
        <p:nvSpPr>
          <p:cNvPr id="4" name="テキスト ボックス 3"/>
          <p:cNvSpPr txBox="1"/>
          <p:nvPr/>
        </p:nvSpPr>
        <p:spPr>
          <a:xfrm>
            <a:off x="2092577" y="1672864"/>
            <a:ext cx="7919156" cy="461665"/>
          </a:xfrm>
          <a:prstGeom prst="rect">
            <a:avLst/>
          </a:prstGeom>
          <a:noFill/>
        </p:spPr>
        <p:txBody>
          <a:bodyPr wrap="none" rtlCol="0">
            <a:spAutoFit/>
          </a:bodyPr>
          <a:lstStyle/>
          <a:p>
            <a:r>
              <a:rPr lang="ja-JP" altLang="en-US" sz="2400" b="1" dirty="0"/>
              <a:t>大消費地店舗と漁港とをつなぐ“お魚の架け橋”づくり</a:t>
            </a:r>
          </a:p>
        </p:txBody>
      </p:sp>
      <p:sp>
        <p:nvSpPr>
          <p:cNvPr id="23" name="テキスト ボックス 22"/>
          <p:cNvSpPr txBox="1"/>
          <p:nvPr/>
        </p:nvSpPr>
        <p:spPr>
          <a:xfrm>
            <a:off x="975159" y="2299737"/>
            <a:ext cx="1107996" cy="369332"/>
          </a:xfrm>
          <a:prstGeom prst="rect">
            <a:avLst/>
          </a:prstGeom>
          <a:noFill/>
        </p:spPr>
        <p:txBody>
          <a:bodyPr wrap="none" rtlCol="0">
            <a:spAutoFit/>
          </a:bodyPr>
          <a:lstStyle/>
          <a:p>
            <a:r>
              <a:rPr lang="en-US" altLang="ja-JP" dirty="0" smtClean="0"/>
              <a:t>【</a:t>
            </a:r>
            <a:r>
              <a:rPr lang="ja-JP" altLang="en-US" dirty="0" smtClean="0"/>
              <a:t>内容</a:t>
            </a:r>
            <a:r>
              <a:rPr lang="en-US" altLang="ja-JP" dirty="0" smtClean="0"/>
              <a:t>】</a:t>
            </a:r>
            <a:endParaRPr lang="ja-JP" altLang="ja-JP" dirty="0"/>
          </a:p>
        </p:txBody>
      </p:sp>
      <p:sp>
        <p:nvSpPr>
          <p:cNvPr id="17" name="サブタイトル 2"/>
          <p:cNvSpPr txBox="1">
            <a:spLocks/>
          </p:cNvSpPr>
          <p:nvPr/>
        </p:nvSpPr>
        <p:spPr>
          <a:xfrm>
            <a:off x="9129464" y="6381331"/>
            <a:ext cx="766472" cy="474983"/>
          </a:xfrm>
          <a:prstGeom prst="rect">
            <a:avLst/>
          </a:prstGeom>
        </p:spPr>
        <p:txBody>
          <a:bodyPr vert="horz" lIns="91440" tIns="45720" rIns="91440" bIns="45720" rtlCol="0" anchor="t" anchorCtr="0">
            <a:normAutofit/>
          </a:bodyPr>
          <a:lstStyle>
            <a:lvl1pPr marL="0" indent="0" algn="l" defTabSz="914400" rtl="0" eaLnBrk="1" latinLnBrk="0" hangingPunct="1">
              <a:spcBef>
                <a:spcPct val="20000"/>
              </a:spcBef>
              <a:buClr>
                <a:schemeClr val="accent1"/>
              </a:buClr>
              <a:buFont typeface="Arial" pitchFamily="34" charset="0"/>
              <a:buNone/>
              <a:defRPr kumimoji="1" sz="2800" kern="1200">
                <a:solidFill>
                  <a:schemeClr val="tx2"/>
                </a:solidFill>
                <a:latin typeface="+mn-lt"/>
                <a:ea typeface="+mn-ea"/>
                <a:cs typeface="+mn-cs"/>
              </a:defRPr>
            </a:lvl1pPr>
            <a:lvl2pPr marL="457200" indent="0" algn="ctr" defTabSz="914400" rtl="0" eaLnBrk="1" latinLnBrk="0" hangingPunct="1">
              <a:spcBef>
                <a:spcPct val="20000"/>
              </a:spcBef>
              <a:buClr>
                <a:schemeClr val="accent1"/>
              </a:buClr>
              <a:buFont typeface="Arial" pitchFamily="34" charset="0"/>
              <a:buNone/>
              <a:defRPr kumimoji="1"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Arial" pitchFamily="34" charset="0"/>
              <a:buNone/>
              <a:defRPr kumimoji="1"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kumimoji="1"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Arial" pitchFamily="34" charset="0"/>
              <a:buNone/>
              <a:defRPr kumimoji="1"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9pPr>
          </a:lstStyle>
          <a:p>
            <a:pPr algn="r"/>
            <a:r>
              <a:rPr lang="en-US" altLang="zh-TW" sz="2000" dirty="0" smtClean="0"/>
              <a:t>11</a:t>
            </a:r>
            <a:endParaRPr lang="zh-TW" altLang="en-US" sz="2000" dirty="0"/>
          </a:p>
        </p:txBody>
      </p:sp>
      <p:sp>
        <p:nvSpPr>
          <p:cNvPr id="18" name="テキスト ボックス 17"/>
          <p:cNvSpPr txBox="1"/>
          <p:nvPr/>
        </p:nvSpPr>
        <p:spPr>
          <a:xfrm>
            <a:off x="828000" y="627766"/>
            <a:ext cx="700833" cy="707886"/>
          </a:xfrm>
          <a:prstGeom prst="rect">
            <a:avLst/>
          </a:prstGeom>
          <a:noFill/>
        </p:spPr>
        <p:txBody>
          <a:bodyPr wrap="none" rtlCol="0">
            <a:spAutoFit/>
          </a:bodyPr>
          <a:lstStyle/>
          <a:p>
            <a:r>
              <a:rPr kumimoji="1" lang="ja-JP" altLang="en-US" sz="2000" b="1" dirty="0" smtClean="0"/>
              <a:t>取組</a:t>
            </a:r>
            <a:endParaRPr kumimoji="1" lang="en-US" altLang="ja-JP" sz="2000" b="1" dirty="0" smtClean="0"/>
          </a:p>
          <a:p>
            <a:r>
              <a:rPr lang="ja-JP" altLang="en-US" sz="2000" b="1" dirty="0"/>
              <a:t>方向</a:t>
            </a:r>
            <a:endParaRPr kumimoji="1" lang="ja-JP" altLang="en-US" sz="2000" b="1" dirty="0"/>
          </a:p>
        </p:txBody>
      </p:sp>
      <p:sp>
        <p:nvSpPr>
          <p:cNvPr id="26" name="テキスト ボックス 25"/>
          <p:cNvSpPr txBox="1"/>
          <p:nvPr/>
        </p:nvSpPr>
        <p:spPr>
          <a:xfrm>
            <a:off x="975157" y="3083563"/>
            <a:ext cx="877163" cy="369332"/>
          </a:xfrm>
          <a:prstGeom prst="rect">
            <a:avLst/>
          </a:prstGeom>
          <a:noFill/>
        </p:spPr>
        <p:txBody>
          <a:bodyPr wrap="none" rtlCol="0">
            <a:spAutoFit/>
          </a:bodyPr>
          <a:lstStyle/>
          <a:p>
            <a:r>
              <a:rPr lang="en-US" altLang="ja-JP" dirty="0" smtClean="0"/>
              <a:t>【</a:t>
            </a:r>
            <a:r>
              <a:rPr lang="ja-JP" altLang="en-US" dirty="0"/>
              <a:t>実績</a:t>
            </a:r>
            <a:r>
              <a:rPr lang="en-US" altLang="ja-JP" dirty="0" smtClean="0"/>
              <a:t>】</a:t>
            </a:r>
            <a:endParaRPr lang="ja-JP" altLang="ja-JP" dirty="0"/>
          </a:p>
        </p:txBody>
      </p:sp>
      <p:sp>
        <p:nvSpPr>
          <p:cNvPr id="32" name="テキスト ボックス 31"/>
          <p:cNvSpPr txBox="1"/>
          <p:nvPr/>
        </p:nvSpPr>
        <p:spPr>
          <a:xfrm>
            <a:off x="1852320" y="3111276"/>
            <a:ext cx="7349151" cy="369332"/>
          </a:xfrm>
          <a:prstGeom prst="rect">
            <a:avLst/>
          </a:prstGeom>
          <a:noFill/>
        </p:spPr>
        <p:txBody>
          <a:bodyPr wrap="square" rtlCol="0">
            <a:spAutoFit/>
          </a:bodyPr>
          <a:lstStyle/>
          <a:p>
            <a:pPr marL="125413" indent="-125413"/>
            <a:r>
              <a:rPr lang="ja-JP" altLang="en-US" dirty="0" smtClean="0"/>
              <a:t>・大阪産魚介類の活用促進、ＰＲ</a:t>
            </a:r>
            <a:endParaRPr lang="en-US" altLang="ja-JP" dirty="0"/>
          </a:p>
        </p:txBody>
      </p:sp>
      <p:grpSp>
        <p:nvGrpSpPr>
          <p:cNvPr id="3" name="グループ化 2"/>
          <p:cNvGrpSpPr/>
          <p:nvPr/>
        </p:nvGrpSpPr>
        <p:grpSpPr>
          <a:xfrm>
            <a:off x="930479" y="3607755"/>
            <a:ext cx="4122181" cy="2861932"/>
            <a:chOff x="930479" y="3607755"/>
            <a:chExt cx="4122181" cy="2861932"/>
          </a:xfrm>
        </p:grpSpPr>
        <p:pic>
          <p:nvPicPr>
            <p:cNvPr id="29" name="図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8738" y="3607755"/>
              <a:ext cx="3274625" cy="2183852"/>
            </a:xfrm>
            <a:prstGeom prst="rect">
              <a:avLst/>
            </a:prstGeom>
          </p:spPr>
        </p:pic>
        <p:sp>
          <p:nvSpPr>
            <p:cNvPr id="33" name="テキスト ボックス 32"/>
            <p:cNvSpPr txBox="1"/>
            <p:nvPr/>
          </p:nvSpPr>
          <p:spPr>
            <a:xfrm>
              <a:off x="930479" y="5946467"/>
              <a:ext cx="4122181" cy="523220"/>
            </a:xfrm>
            <a:prstGeom prst="rect">
              <a:avLst/>
            </a:prstGeom>
            <a:noFill/>
          </p:spPr>
          <p:txBody>
            <a:bodyPr wrap="square" rtlCol="0">
              <a:spAutoFit/>
            </a:bodyPr>
            <a:lstStyle/>
            <a:p>
              <a:pPr marL="268288" indent="-241200"/>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リーベルホテル アット ユニバーサル・スタジオ・</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ジャパン</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marL="268288" indent="-241200"/>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（大阪府産スズキのアクアパッツァ</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,R2.10-11</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月）</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5" name="グループ化 4"/>
          <p:cNvGrpSpPr/>
          <p:nvPr/>
        </p:nvGrpSpPr>
        <p:grpSpPr>
          <a:xfrm>
            <a:off x="4759787" y="3627734"/>
            <a:ext cx="4600057" cy="2978634"/>
            <a:chOff x="4759787" y="3627734"/>
            <a:chExt cx="4600057" cy="2978634"/>
          </a:xfrm>
        </p:grpSpPr>
        <p:pic>
          <p:nvPicPr>
            <p:cNvPr id="34" name="図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33441" y="3627734"/>
              <a:ext cx="3326403" cy="2217601"/>
            </a:xfrm>
            <a:prstGeom prst="rect">
              <a:avLst/>
            </a:prstGeom>
          </p:spPr>
        </p:pic>
        <p:pic>
          <p:nvPicPr>
            <p:cNvPr id="36" name="図 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59787" y="3627734"/>
              <a:ext cx="1534215" cy="2217601"/>
            </a:xfrm>
            <a:prstGeom prst="rect">
              <a:avLst/>
            </a:prstGeom>
            <a:ln w="3175">
              <a:solidFill>
                <a:schemeClr val="bg1">
                  <a:lumMod val="50000"/>
                </a:schemeClr>
              </a:solidFill>
            </a:ln>
          </p:spPr>
        </p:pic>
        <p:cxnSp>
          <p:nvCxnSpPr>
            <p:cNvPr id="35" name="直線矢印コネクタ 34"/>
            <p:cNvCxnSpPr/>
            <p:nvPr/>
          </p:nvCxnSpPr>
          <p:spPr>
            <a:xfrm>
              <a:off x="5905684" y="4577882"/>
              <a:ext cx="996332" cy="16472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5052660" y="5867704"/>
              <a:ext cx="4307184" cy="738664"/>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日本生命保険相互会社の社員</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食堂</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釜揚げしらす丼</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・サワラの</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幽庵焼き</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泉</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だこと胡瓜の酢の物</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 R2.6</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と</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11</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各</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日ずつ）</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grpSp>
    </p:spTree>
    <p:custDataLst>
      <p:tags r:id="rId1"/>
    </p:custDataLst>
    <p:extLst>
      <p:ext uri="{BB962C8B-B14F-4D97-AF65-F5344CB8AC3E}">
        <p14:creationId xmlns:p14="http://schemas.microsoft.com/office/powerpoint/2010/main" val="2696174284"/>
      </p:ext>
    </p:extLst>
  </p:cSld>
  <p:clrMapOvr>
    <a:masterClrMapping/>
  </p:clrMapOvr>
  <mc:AlternateContent xmlns:mc="http://schemas.openxmlformats.org/markup-compatibility/2006" xmlns:p14="http://schemas.microsoft.com/office/powerpoint/2010/main">
    <mc:Choice Requires="p14">
      <p:transition spd="slow" p14:dur="2000" advTm="28198"/>
    </mc:Choice>
    <mc:Fallback xmlns="">
      <p:transition spd="slow" advTm="2819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62809" y="3194813"/>
            <a:ext cx="4160912" cy="3490371"/>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1784648" y="2409714"/>
            <a:ext cx="7704856" cy="400110"/>
          </a:xfrm>
          <a:prstGeom prst="rect">
            <a:avLst/>
          </a:prstGeom>
          <a:noFill/>
        </p:spPr>
        <p:txBody>
          <a:bodyPr wrap="square" rtlCol="0">
            <a:spAutoFit/>
          </a:bodyPr>
          <a:lstStyle/>
          <a:p>
            <a:pPr marL="125413" indent="-125413"/>
            <a:r>
              <a:rPr lang="ja-JP" altLang="en-US" sz="2000" dirty="0" smtClean="0"/>
              <a:t>　漁協が運営する観光漁業や、青空市場・朝市の情報について</a:t>
            </a:r>
            <a:r>
              <a:rPr lang="en-US" altLang="ja-JP" sz="2000" dirty="0" smtClean="0"/>
              <a:t>PR</a:t>
            </a:r>
            <a:r>
              <a:rPr lang="ja-JP" altLang="en-US" sz="2000" dirty="0" smtClean="0"/>
              <a:t>を実施</a:t>
            </a:r>
            <a:endParaRPr lang="en-US" altLang="ja-JP" sz="2000" dirty="0"/>
          </a:p>
        </p:txBody>
      </p:sp>
      <p:sp>
        <p:nvSpPr>
          <p:cNvPr id="31" name="テキスト ボックス 30"/>
          <p:cNvSpPr txBox="1"/>
          <p:nvPr/>
        </p:nvSpPr>
        <p:spPr>
          <a:xfrm>
            <a:off x="4476491" y="3194813"/>
            <a:ext cx="5215000" cy="3490372"/>
          </a:xfrm>
          <a:prstGeom prst="foldedCorner">
            <a:avLst>
              <a:gd name="adj" fmla="val 1952"/>
            </a:avLst>
          </a:prstGeom>
          <a:solidFill>
            <a:schemeClr val="accent5">
              <a:lumMod val="20000"/>
              <a:lumOff val="80000"/>
            </a:schemeClr>
          </a:solidFill>
          <a:ln w="6350">
            <a:solidFill>
              <a:schemeClr val="tx1"/>
            </a:solidFill>
            <a:prstDash val="solid"/>
          </a:ln>
        </p:spPr>
        <p:txBody>
          <a:bodyPr wrap="square" lIns="36000" tIns="36000" bIns="36000" rtlCol="0">
            <a:no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2000" b="1"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後半</a:t>
            </a:r>
            <a:r>
              <a:rPr lang="en-US" altLang="ja-JP" sz="2000" b="1"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2000" b="1"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年間の数値</a:t>
            </a:r>
            <a:r>
              <a:rPr lang="ja-JP" altLang="en-US" sz="20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目標</a:t>
            </a:r>
            <a:r>
              <a:rPr lang="en-US" altLang="ja-JP" sz="20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2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①青空</a:t>
            </a:r>
            <a:r>
              <a:rPr lang="ja-JP" altLang="en-US" sz="2200" dirty="0">
                <a:latin typeface="Meiryo UI" panose="020B0604030504040204" pitchFamily="50" charset="-128"/>
                <a:ea typeface="Meiryo UI" panose="020B0604030504040204" pitchFamily="50" charset="-128"/>
                <a:cs typeface="Meiryo UI" panose="020B0604030504040204" pitchFamily="50" charset="-128"/>
              </a:rPr>
              <a:t>市場開設数</a:t>
            </a:r>
            <a:endParaRPr lang="en-US" altLang="ja-JP" sz="2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200" dirty="0">
                <a:latin typeface="Meiryo UI" panose="020B0604030504040204" pitchFamily="50" charset="-128"/>
                <a:ea typeface="Meiryo UI" panose="020B0604030504040204" pitchFamily="50" charset="-128"/>
                <a:cs typeface="Meiryo UI" panose="020B0604030504040204" pitchFamily="50" charset="-128"/>
              </a:rPr>
              <a:t>Ｒ</a:t>
            </a:r>
            <a:r>
              <a:rPr lang="en-US" altLang="ja-JP" sz="22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200" dirty="0">
                <a:latin typeface="Meiryo UI" panose="020B0604030504040204" pitchFamily="50" charset="-128"/>
                <a:ea typeface="Meiryo UI" panose="020B0604030504040204" pitchFamily="50" charset="-128"/>
                <a:cs typeface="Meiryo UI" panose="020B0604030504040204" pitchFamily="50" charset="-128"/>
              </a:rPr>
              <a:t>Ｒ</a:t>
            </a:r>
            <a:r>
              <a:rPr lang="en-US" altLang="ja-JP" sz="2200" dirty="0" smtClean="0">
                <a:latin typeface="Meiryo UI" panose="020B0604030504040204" pitchFamily="50" charset="-128"/>
                <a:ea typeface="Meiryo UI" panose="020B0604030504040204" pitchFamily="50" charset="-128"/>
                <a:cs typeface="Meiryo UI" panose="020B0604030504040204" pitchFamily="50" charset="-128"/>
              </a:rPr>
              <a:t>6</a:t>
            </a: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22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2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箇所</a:t>
            </a: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2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endParaRPr lang="en-US" altLang="ja-JP" sz="2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②青空市場来場者数</a:t>
            </a:r>
            <a:r>
              <a:rPr lang="ja-JP" altLang="en-US" sz="2200" b="1" dirty="0"/>
              <a:t>　</a:t>
            </a:r>
            <a:endParaRPr lang="en-US" altLang="ja-JP" sz="2200" dirty="0"/>
          </a:p>
          <a:p>
            <a:r>
              <a:rPr lang="en-US" altLang="ja-JP" sz="2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2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200" dirty="0">
                <a:latin typeface="Meiryo UI" panose="020B0604030504040204" pitchFamily="50" charset="-128"/>
                <a:ea typeface="Meiryo UI" panose="020B0604030504040204" pitchFamily="50" charset="-128"/>
                <a:cs typeface="Meiryo UI" panose="020B0604030504040204" pitchFamily="50" charset="-128"/>
              </a:rPr>
              <a:t>Ｒ</a:t>
            </a:r>
            <a:r>
              <a:rPr lang="en-US" altLang="ja-JP" sz="22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～Ｒ６：</a:t>
            </a:r>
            <a:r>
              <a:rPr lang="ja-JP" altLang="en-US" sz="22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計</a:t>
            </a:r>
            <a:r>
              <a:rPr lang="en-US" altLang="ja-JP" sz="22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250</a:t>
            </a:r>
            <a:r>
              <a:rPr lang="ja-JP" altLang="en-US" sz="22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万</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b="1" dirty="0" smtClean="0"/>
              <a:t>※</a:t>
            </a:r>
            <a:r>
              <a:rPr lang="ja-JP" altLang="en-US" b="1" dirty="0"/>
              <a:t>Ｒ２集計中</a:t>
            </a:r>
            <a:endParaRPr lang="en-US" altLang="ja-JP" sz="20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300"/>
              </a:lnSpc>
            </a:pP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③内水面</a:t>
            </a:r>
            <a:r>
              <a:rPr lang="ja-JP" altLang="en-US" sz="2200" dirty="0">
                <a:latin typeface="Meiryo UI" panose="020B0604030504040204" pitchFamily="50" charset="-128"/>
                <a:ea typeface="Meiryo UI" panose="020B0604030504040204" pitchFamily="50" charset="-128"/>
                <a:cs typeface="Meiryo UI" panose="020B0604030504040204" pitchFamily="50" charset="-128"/>
              </a:rPr>
              <a:t>漁業権河川</a:t>
            </a: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利用者数</a:t>
            </a:r>
            <a:endParaRPr lang="en-US" altLang="ja-JP" sz="2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200" dirty="0">
                <a:latin typeface="Meiryo UI" panose="020B0604030504040204" pitchFamily="50" charset="-128"/>
                <a:ea typeface="Meiryo UI" panose="020B0604030504040204" pitchFamily="50" charset="-128"/>
                <a:cs typeface="Meiryo UI" panose="020B0604030504040204" pitchFamily="50" charset="-128"/>
              </a:rPr>
              <a:t>Ｒ</a:t>
            </a:r>
            <a:r>
              <a:rPr lang="en-US" altLang="ja-JP" sz="22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2200" dirty="0">
                <a:latin typeface="Meiryo UI" panose="020B0604030504040204" pitchFamily="50" charset="-128"/>
                <a:ea typeface="Meiryo UI" panose="020B0604030504040204" pitchFamily="50" charset="-128"/>
                <a:cs typeface="Meiryo UI" panose="020B0604030504040204" pitchFamily="50" charset="-128"/>
              </a:rPr>
              <a:t>～Ｒ６：</a:t>
            </a:r>
            <a:r>
              <a:rPr lang="ja-JP" altLang="en-US" sz="22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計</a:t>
            </a:r>
            <a:r>
              <a:rPr lang="en-US" altLang="ja-JP" sz="22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18</a:t>
            </a:r>
            <a:r>
              <a:rPr lang="ja-JP" altLang="en-US" sz="22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万人</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lang="en-US" altLang="ja-JP" b="1" dirty="0" smtClean="0"/>
              <a:t>※</a:t>
            </a:r>
            <a:r>
              <a:rPr lang="ja-JP" altLang="en-US" b="1" dirty="0"/>
              <a:t>Ｒ２集計中</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タイトル 1"/>
          <p:cNvSpPr>
            <a:spLocks noGrp="1"/>
          </p:cNvSpPr>
          <p:nvPr>
            <p:ph type="title"/>
          </p:nvPr>
        </p:nvSpPr>
        <p:spPr>
          <a:xfrm>
            <a:off x="1548000" y="396000"/>
            <a:ext cx="8136904" cy="918000"/>
          </a:xfrm>
        </p:spPr>
        <p:txBody>
          <a:bodyPr>
            <a:noAutofit/>
          </a:bodyPr>
          <a:lstStyle/>
          <a:p>
            <a:r>
              <a:rPr kumimoji="1" lang="ja-JP" altLang="en-US" sz="4400" b="1" dirty="0" smtClean="0"/>
              <a:t>⑤海や川の魅力を届ける</a:t>
            </a:r>
            <a:endParaRPr kumimoji="1" lang="ja-JP" altLang="en-US" sz="4400" b="1" dirty="0"/>
          </a:p>
        </p:txBody>
      </p:sp>
      <p:sp>
        <p:nvSpPr>
          <p:cNvPr id="8" name="テキスト ボックス 2"/>
          <p:cNvSpPr txBox="1">
            <a:spLocks noChangeArrowheads="1"/>
          </p:cNvSpPr>
          <p:nvPr/>
        </p:nvSpPr>
        <p:spPr bwMode="auto">
          <a:xfrm>
            <a:off x="894467" y="1594406"/>
            <a:ext cx="1163206" cy="648072"/>
          </a:xfrm>
          <a:prstGeom prst="roundRect">
            <a:avLst>
              <a:gd name="adj" fmla="val 24293"/>
            </a:avLst>
          </a:prstGeom>
          <a:solidFill>
            <a:srgbClr val="000099"/>
          </a:solidFill>
          <a:ln w="9525">
            <a:noFill/>
            <a:miter lim="800000"/>
            <a:headEnd/>
            <a:tailEnd/>
          </a:ln>
        </p:spPr>
        <p:txBody>
          <a:bodyPr rot="0" vert="horz" wrap="square" lIns="0" tIns="45720" rIns="0" bIns="45720" anchor="ctr" anchorCtr="0">
            <a:noAutofit/>
          </a:bodyPr>
          <a:lstStyle/>
          <a:p>
            <a:pPr algn="ctr">
              <a:spcAft>
                <a:spcPts val="0"/>
              </a:spcAft>
            </a:pPr>
            <a:r>
              <a:rPr lang="ja-JP" sz="2400" b="1" kern="100" dirty="0" smtClean="0">
                <a:solidFill>
                  <a:schemeClr val="bg1"/>
                </a:solidFill>
                <a:effectLst/>
                <a:latin typeface="+mn-ea"/>
                <a:cs typeface="Times New Roman"/>
              </a:rPr>
              <a:t>施策</a:t>
            </a:r>
            <a:r>
              <a:rPr lang="en-US" altLang="ja-JP" sz="2400" b="1" kern="100" dirty="0" smtClean="0">
                <a:solidFill>
                  <a:schemeClr val="bg1"/>
                </a:solidFill>
                <a:effectLst/>
                <a:latin typeface="+mn-ea"/>
                <a:cs typeface="Times New Roman"/>
              </a:rPr>
              <a:t>25</a:t>
            </a:r>
            <a:endParaRPr lang="ja-JP" sz="2400" b="1" kern="100" dirty="0">
              <a:solidFill>
                <a:schemeClr val="bg1"/>
              </a:solidFill>
              <a:effectLst/>
              <a:latin typeface="+mn-ea"/>
              <a:cs typeface="Times New Roman"/>
            </a:endParaRPr>
          </a:p>
        </p:txBody>
      </p:sp>
      <p:sp>
        <p:nvSpPr>
          <p:cNvPr id="4" name="テキスト ボックス 3"/>
          <p:cNvSpPr txBox="1"/>
          <p:nvPr/>
        </p:nvSpPr>
        <p:spPr>
          <a:xfrm>
            <a:off x="2092578" y="1687613"/>
            <a:ext cx="5447325" cy="461665"/>
          </a:xfrm>
          <a:prstGeom prst="rect">
            <a:avLst/>
          </a:prstGeom>
          <a:noFill/>
        </p:spPr>
        <p:txBody>
          <a:bodyPr wrap="none" rtlCol="0">
            <a:spAutoFit/>
          </a:bodyPr>
          <a:lstStyle/>
          <a:p>
            <a:r>
              <a:rPr lang="en-US" altLang="ja-JP" sz="2400" b="1" dirty="0"/>
              <a:t>｢</a:t>
            </a:r>
            <a:r>
              <a:rPr lang="ja-JP" altLang="en-US" sz="2400" b="1" dirty="0"/>
              <a:t>はま</a:t>
            </a:r>
            <a:r>
              <a:rPr lang="en-US" altLang="ja-JP" sz="2400" b="1" dirty="0"/>
              <a:t>｣</a:t>
            </a:r>
            <a:r>
              <a:rPr lang="ja-JP" altLang="en-US" sz="2400" b="1" dirty="0"/>
              <a:t>と</a:t>
            </a:r>
            <a:r>
              <a:rPr lang="en-US" altLang="ja-JP" sz="2400" b="1" dirty="0"/>
              <a:t>｢</a:t>
            </a:r>
            <a:r>
              <a:rPr lang="ja-JP" altLang="en-US" sz="2400" b="1" dirty="0"/>
              <a:t>まち</a:t>
            </a:r>
            <a:r>
              <a:rPr lang="en-US" altLang="ja-JP" sz="2400" b="1" dirty="0"/>
              <a:t>｣</a:t>
            </a:r>
            <a:r>
              <a:rPr lang="ja-JP" altLang="en-US" sz="2400" b="1" dirty="0"/>
              <a:t>のふれあいの場の創出</a:t>
            </a:r>
          </a:p>
        </p:txBody>
      </p:sp>
      <p:sp>
        <p:nvSpPr>
          <p:cNvPr id="30" name="テキスト ボックス 29"/>
          <p:cNvSpPr txBox="1"/>
          <p:nvPr/>
        </p:nvSpPr>
        <p:spPr>
          <a:xfrm>
            <a:off x="975159" y="2386494"/>
            <a:ext cx="1031321" cy="400110"/>
          </a:xfrm>
          <a:prstGeom prst="rect">
            <a:avLst/>
          </a:prstGeom>
          <a:noFill/>
        </p:spPr>
        <p:txBody>
          <a:bodyPr wrap="square" rtlCol="0">
            <a:spAutoFit/>
          </a:bodyPr>
          <a:lstStyle/>
          <a:p>
            <a:r>
              <a:rPr lang="en-US" altLang="ja-JP" sz="2000" dirty="0" smtClean="0"/>
              <a:t>【</a:t>
            </a:r>
            <a:r>
              <a:rPr lang="ja-JP" altLang="en-US" sz="2000" dirty="0" smtClean="0"/>
              <a:t>内容</a:t>
            </a:r>
            <a:r>
              <a:rPr lang="en-US" altLang="ja-JP" sz="2000" dirty="0" smtClean="0"/>
              <a:t>】</a:t>
            </a:r>
            <a:endParaRPr lang="ja-JP" altLang="ja-JP" sz="2000" dirty="0"/>
          </a:p>
        </p:txBody>
      </p:sp>
      <p:grpSp>
        <p:nvGrpSpPr>
          <p:cNvPr id="3" name="グループ化 2"/>
          <p:cNvGrpSpPr/>
          <p:nvPr/>
        </p:nvGrpSpPr>
        <p:grpSpPr>
          <a:xfrm>
            <a:off x="117460" y="3194813"/>
            <a:ext cx="3950236" cy="3437885"/>
            <a:chOff x="5961112" y="3034566"/>
            <a:chExt cx="3950236" cy="3437885"/>
          </a:xfrm>
        </p:grpSpPr>
        <p:sp>
          <p:nvSpPr>
            <p:cNvPr id="33" name="テキスト ボックス 32"/>
            <p:cNvSpPr txBox="1"/>
            <p:nvPr/>
          </p:nvSpPr>
          <p:spPr>
            <a:xfrm>
              <a:off x="5961112" y="3034566"/>
              <a:ext cx="2388795" cy="400110"/>
            </a:xfrm>
            <a:prstGeom prst="rect">
              <a:avLst/>
            </a:prstGeom>
            <a:noFill/>
          </p:spPr>
          <p:txBody>
            <a:bodyPr wrap="none" rtlCol="0">
              <a:spAutoFit/>
            </a:bodyPr>
            <a:lstStyle/>
            <a:p>
              <a:r>
                <a:rPr lang="en-US" altLang="ja-JP" sz="2000" b="1" dirty="0" smtClean="0">
                  <a:solidFill>
                    <a:srgbClr val="0070C0"/>
                  </a:solidFill>
                </a:rPr>
                <a:t>【</a:t>
              </a:r>
              <a:r>
                <a:rPr lang="ja-JP" altLang="en-US" sz="2000" b="1" dirty="0" smtClean="0">
                  <a:solidFill>
                    <a:srgbClr val="0070C0"/>
                  </a:solidFill>
                </a:rPr>
                <a:t>前半</a:t>
              </a:r>
              <a:r>
                <a:rPr lang="en-US" altLang="ja-JP" sz="2000" b="1" dirty="0" smtClean="0">
                  <a:solidFill>
                    <a:srgbClr val="0070C0"/>
                  </a:solidFill>
                </a:rPr>
                <a:t>5</a:t>
              </a:r>
              <a:r>
                <a:rPr lang="ja-JP" altLang="en-US" sz="2000" b="1" dirty="0" smtClean="0">
                  <a:solidFill>
                    <a:srgbClr val="0070C0"/>
                  </a:solidFill>
                </a:rPr>
                <a:t>年間の実績</a:t>
              </a:r>
              <a:r>
                <a:rPr lang="en-US" altLang="ja-JP" sz="2000" b="1" dirty="0" smtClean="0">
                  <a:solidFill>
                    <a:srgbClr val="0070C0"/>
                  </a:solidFill>
                </a:rPr>
                <a:t>】</a:t>
              </a:r>
              <a:endParaRPr lang="ja-JP" altLang="ja-JP" sz="2000" b="1" dirty="0">
                <a:solidFill>
                  <a:srgbClr val="0070C0"/>
                </a:solidFill>
              </a:endParaRPr>
            </a:p>
          </p:txBody>
        </p:sp>
        <p:sp>
          <p:nvSpPr>
            <p:cNvPr id="16" name="テキスト ボックス 15"/>
            <p:cNvSpPr txBox="1"/>
            <p:nvPr/>
          </p:nvSpPr>
          <p:spPr>
            <a:xfrm>
              <a:off x="5961112" y="3481392"/>
              <a:ext cx="3934824" cy="769441"/>
            </a:xfrm>
            <a:prstGeom prst="rect">
              <a:avLst/>
            </a:prstGeom>
            <a:noFill/>
          </p:spPr>
          <p:txBody>
            <a:bodyPr wrap="square" rtlCol="0">
              <a:spAutoFit/>
            </a:bodyPr>
            <a:lstStyle/>
            <a:p>
              <a:r>
                <a:rPr lang="ja-JP" altLang="en-US" sz="2200" dirty="0">
                  <a:latin typeface="Meiryo UI" panose="020B0604030504040204" pitchFamily="50" charset="-128"/>
                  <a:ea typeface="Meiryo UI" panose="020B0604030504040204" pitchFamily="50" charset="-128"/>
                  <a:cs typeface="Meiryo UI" panose="020B0604030504040204" pitchFamily="50" charset="-128"/>
                </a:rPr>
                <a:t>①青空市場開設数</a:t>
              </a:r>
              <a:endParaRPr lang="en-US" altLang="ja-JP" sz="2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200" dirty="0" smtClean="0"/>
                <a:t>　　　 </a:t>
              </a:r>
              <a:r>
                <a:rPr lang="en-US" altLang="ja-JP" sz="2200" dirty="0" smtClean="0"/>
                <a:t>R</a:t>
              </a:r>
              <a:r>
                <a:rPr lang="ja-JP" altLang="en-US" sz="2200" dirty="0" smtClean="0"/>
                <a:t>２・</a:t>
              </a:r>
              <a:r>
                <a:rPr lang="en-US" altLang="ja-JP" sz="2200" dirty="0" smtClean="0"/>
                <a:t>3</a:t>
              </a:r>
              <a:r>
                <a:rPr lang="ja-JP" altLang="en-US" sz="2200" dirty="0" smtClean="0"/>
                <a:t>月現在：</a:t>
              </a:r>
              <a:r>
                <a:rPr lang="en-US" altLang="ja-JP" sz="2200" b="1" dirty="0">
                  <a:solidFill>
                    <a:srgbClr val="FF0000"/>
                  </a:solidFill>
                </a:rPr>
                <a:t>7</a:t>
              </a:r>
              <a:r>
                <a:rPr lang="ja-JP" altLang="en-US" sz="2200" b="1" dirty="0" smtClean="0">
                  <a:solidFill>
                    <a:srgbClr val="FF0000"/>
                  </a:solidFill>
                </a:rPr>
                <a:t>箇所</a:t>
              </a:r>
              <a:endParaRPr lang="en-US" altLang="ja-JP" sz="2200" b="1" dirty="0" smtClean="0">
                <a:solidFill>
                  <a:srgbClr val="FF0000"/>
                </a:solidFill>
              </a:endParaRPr>
            </a:p>
          </p:txBody>
        </p:sp>
        <p:sp>
          <p:nvSpPr>
            <p:cNvPr id="22" name="テキスト ボックス 21"/>
            <p:cNvSpPr txBox="1"/>
            <p:nvPr/>
          </p:nvSpPr>
          <p:spPr>
            <a:xfrm>
              <a:off x="6001303" y="4456204"/>
              <a:ext cx="3908375" cy="769441"/>
            </a:xfrm>
            <a:prstGeom prst="rect">
              <a:avLst/>
            </a:prstGeom>
            <a:noFill/>
          </p:spPr>
          <p:txBody>
            <a:bodyPr wrap="square" rtlCol="0">
              <a:spAutoFit/>
            </a:bodyPr>
            <a:lstStyle/>
            <a:p>
              <a:r>
                <a:rPr lang="ja-JP" altLang="en-US" sz="2200" dirty="0">
                  <a:latin typeface="Meiryo UI" panose="020B0604030504040204" pitchFamily="50" charset="-128"/>
                  <a:ea typeface="Meiryo UI" panose="020B0604030504040204" pitchFamily="50" charset="-128"/>
                  <a:cs typeface="Meiryo UI" panose="020B0604030504040204" pitchFamily="50" charset="-128"/>
                </a:rPr>
                <a:t>②青空市場来場者数</a:t>
              </a:r>
              <a:endParaRPr lang="en-US" altLang="ja-JP" sz="2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200" b="1" dirty="0" smtClean="0"/>
                <a:t>　　</a:t>
              </a:r>
              <a:r>
                <a:rPr lang="ja-JP" altLang="en-US" sz="2200" dirty="0" smtClean="0"/>
                <a:t>　Ｈ</a:t>
              </a:r>
              <a:r>
                <a:rPr lang="en-US" altLang="ja-JP" sz="2200" dirty="0" smtClean="0"/>
                <a:t>27</a:t>
              </a:r>
              <a:r>
                <a:rPr lang="ja-JP" altLang="en-US" sz="2200" dirty="0" smtClean="0"/>
                <a:t>～Ｒ元：</a:t>
              </a:r>
              <a:r>
                <a:rPr lang="ja-JP" altLang="en-US" sz="2200" b="1" dirty="0" smtClean="0">
                  <a:solidFill>
                    <a:srgbClr val="FF0000"/>
                  </a:solidFill>
                </a:rPr>
                <a:t>約</a:t>
              </a:r>
              <a:r>
                <a:rPr lang="en-US" altLang="ja-JP" sz="2200" b="1" dirty="0" smtClean="0">
                  <a:solidFill>
                    <a:srgbClr val="FF0000"/>
                  </a:solidFill>
                </a:rPr>
                <a:t>218</a:t>
              </a:r>
              <a:r>
                <a:rPr lang="ja-JP" altLang="en-US" sz="2200" b="1" dirty="0" smtClean="0">
                  <a:solidFill>
                    <a:srgbClr val="FF0000"/>
                  </a:solidFill>
                </a:rPr>
                <a:t>万人</a:t>
              </a:r>
              <a:r>
                <a:rPr lang="ja-JP" altLang="en-US" sz="2200" b="1" dirty="0" smtClean="0"/>
                <a:t>　</a:t>
              </a:r>
              <a:endParaRPr lang="en-US" altLang="ja-JP" sz="2200" b="1" dirty="0" smtClean="0"/>
            </a:p>
          </p:txBody>
        </p:sp>
        <p:sp>
          <p:nvSpPr>
            <p:cNvPr id="23" name="テキスト ボックス 22"/>
            <p:cNvSpPr txBox="1"/>
            <p:nvPr/>
          </p:nvSpPr>
          <p:spPr>
            <a:xfrm>
              <a:off x="6001303" y="5364455"/>
              <a:ext cx="3910045" cy="1107996"/>
            </a:xfrm>
            <a:prstGeom prst="rect">
              <a:avLst/>
            </a:prstGeom>
            <a:noFill/>
          </p:spPr>
          <p:txBody>
            <a:bodyPr wrap="none" rtlCol="0">
              <a:spAutoFit/>
            </a:bodyPr>
            <a:lstStyle/>
            <a:p>
              <a:r>
                <a:rPr lang="ja-JP" altLang="en-US" sz="2200" dirty="0">
                  <a:latin typeface="Meiryo UI" panose="020B0604030504040204" pitchFamily="50" charset="-128"/>
                  <a:ea typeface="Meiryo UI" panose="020B0604030504040204" pitchFamily="50" charset="-128"/>
                  <a:cs typeface="Meiryo UI" panose="020B0604030504040204" pitchFamily="50" charset="-128"/>
                </a:rPr>
                <a:t>③内水面漁業権河川利用者数</a:t>
              </a:r>
              <a:endParaRPr lang="en-US" altLang="ja-JP" sz="2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200" dirty="0"/>
                <a:t>　</a:t>
              </a:r>
              <a:r>
                <a:rPr lang="ja-JP" altLang="en-US" sz="2200" dirty="0" smtClean="0"/>
                <a:t>　　Ｈ</a:t>
              </a:r>
              <a:r>
                <a:rPr lang="en-US" altLang="ja-JP" sz="2200" dirty="0"/>
                <a:t>27</a:t>
              </a:r>
              <a:r>
                <a:rPr lang="ja-JP" altLang="en-US" sz="2200" dirty="0"/>
                <a:t>～</a:t>
              </a:r>
              <a:r>
                <a:rPr lang="ja-JP" altLang="en-US" sz="2200" dirty="0" smtClean="0"/>
                <a:t>Ｒ元：</a:t>
              </a:r>
              <a:r>
                <a:rPr lang="ja-JP" altLang="en-US" sz="2200" b="1" dirty="0" smtClean="0">
                  <a:solidFill>
                    <a:srgbClr val="FF0000"/>
                  </a:solidFill>
                </a:rPr>
                <a:t>約</a:t>
              </a:r>
              <a:r>
                <a:rPr lang="en-US" altLang="ja-JP" sz="2200" b="1" dirty="0" smtClean="0">
                  <a:solidFill>
                    <a:srgbClr val="FF0000"/>
                  </a:solidFill>
                </a:rPr>
                <a:t>13</a:t>
              </a:r>
              <a:r>
                <a:rPr lang="ja-JP" altLang="en-US" sz="2200" b="1" dirty="0" smtClean="0">
                  <a:solidFill>
                    <a:srgbClr val="FF0000"/>
                  </a:solidFill>
                </a:rPr>
                <a:t>万人</a:t>
              </a:r>
              <a:endParaRPr lang="en-US" altLang="ja-JP" sz="2200" b="1" dirty="0" smtClean="0">
                <a:solidFill>
                  <a:srgbClr val="FF0000"/>
                </a:solidFill>
              </a:endParaRPr>
            </a:p>
            <a:p>
              <a:r>
                <a:rPr lang="ja-JP" altLang="en-US" sz="2200" dirty="0"/>
                <a:t>　</a:t>
              </a:r>
              <a:r>
                <a:rPr lang="ja-JP" altLang="en-US" sz="2200" dirty="0" smtClean="0"/>
                <a:t>　　　　　　　　　　 </a:t>
              </a:r>
              <a:endParaRPr lang="en-US" altLang="ja-JP" sz="2200" b="1" dirty="0" smtClean="0"/>
            </a:p>
          </p:txBody>
        </p:sp>
      </p:grpSp>
      <p:sp>
        <p:nvSpPr>
          <p:cNvPr id="25" name="テキスト ボックス 24"/>
          <p:cNvSpPr txBox="1"/>
          <p:nvPr/>
        </p:nvSpPr>
        <p:spPr>
          <a:xfrm>
            <a:off x="7620299" y="2017965"/>
            <a:ext cx="1721659" cy="276999"/>
          </a:xfrm>
          <a:prstGeom prst="rect">
            <a:avLst/>
          </a:prstGeom>
          <a:noFill/>
        </p:spPr>
        <p:txBody>
          <a:bodyPr wrap="square" rtlCol="0">
            <a:spAutoFit/>
          </a:bodyPr>
          <a:lstStyle/>
          <a:p>
            <a:pPr marL="85725" indent="-63500" algn="ct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日曜</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朝市</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サブタイトル 2"/>
          <p:cNvSpPr txBox="1">
            <a:spLocks/>
          </p:cNvSpPr>
          <p:nvPr/>
        </p:nvSpPr>
        <p:spPr>
          <a:xfrm>
            <a:off x="9129464" y="6381331"/>
            <a:ext cx="766472" cy="474983"/>
          </a:xfrm>
          <a:prstGeom prst="rect">
            <a:avLst/>
          </a:prstGeom>
        </p:spPr>
        <p:txBody>
          <a:bodyPr vert="horz" lIns="91440" tIns="45720" rIns="91440" bIns="45720" rtlCol="0" anchor="t" anchorCtr="0">
            <a:normAutofit/>
          </a:bodyPr>
          <a:lstStyle>
            <a:lvl1pPr marL="0" indent="0" algn="l" defTabSz="914400" rtl="0" eaLnBrk="1" latinLnBrk="0" hangingPunct="1">
              <a:spcBef>
                <a:spcPct val="20000"/>
              </a:spcBef>
              <a:buClr>
                <a:schemeClr val="accent1"/>
              </a:buClr>
              <a:buFont typeface="Arial" pitchFamily="34" charset="0"/>
              <a:buNone/>
              <a:defRPr kumimoji="1" sz="2800" kern="1200">
                <a:solidFill>
                  <a:schemeClr val="tx2"/>
                </a:solidFill>
                <a:latin typeface="+mn-lt"/>
                <a:ea typeface="+mn-ea"/>
                <a:cs typeface="+mn-cs"/>
              </a:defRPr>
            </a:lvl1pPr>
            <a:lvl2pPr marL="457200" indent="0" algn="ctr" defTabSz="914400" rtl="0" eaLnBrk="1" latinLnBrk="0" hangingPunct="1">
              <a:spcBef>
                <a:spcPct val="20000"/>
              </a:spcBef>
              <a:buClr>
                <a:schemeClr val="accent1"/>
              </a:buClr>
              <a:buFont typeface="Arial" pitchFamily="34" charset="0"/>
              <a:buNone/>
              <a:defRPr kumimoji="1"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Arial" pitchFamily="34" charset="0"/>
              <a:buNone/>
              <a:defRPr kumimoji="1"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kumimoji="1"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Arial" pitchFamily="34" charset="0"/>
              <a:buNone/>
              <a:defRPr kumimoji="1"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9pPr>
          </a:lstStyle>
          <a:p>
            <a:pPr algn="r"/>
            <a:r>
              <a:rPr lang="en-US" altLang="ja-JP" sz="2000" dirty="0" smtClean="0"/>
              <a:t>12</a:t>
            </a:r>
            <a:endParaRPr lang="zh-TW" altLang="en-US" sz="2000" dirty="0"/>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1514" y="644994"/>
            <a:ext cx="2129977" cy="1597483"/>
          </a:xfrm>
          <a:prstGeom prst="rect">
            <a:avLst/>
          </a:prstGeom>
        </p:spPr>
      </p:pic>
      <p:sp>
        <p:nvSpPr>
          <p:cNvPr id="17" name="テキスト ボックス 16"/>
          <p:cNvSpPr txBox="1"/>
          <p:nvPr/>
        </p:nvSpPr>
        <p:spPr>
          <a:xfrm>
            <a:off x="828000" y="627766"/>
            <a:ext cx="700833" cy="707886"/>
          </a:xfrm>
          <a:prstGeom prst="rect">
            <a:avLst/>
          </a:prstGeom>
          <a:noFill/>
        </p:spPr>
        <p:txBody>
          <a:bodyPr wrap="none" rtlCol="0">
            <a:spAutoFit/>
          </a:bodyPr>
          <a:lstStyle/>
          <a:p>
            <a:r>
              <a:rPr kumimoji="1" lang="ja-JP" altLang="en-US" sz="2000" b="1" dirty="0" smtClean="0"/>
              <a:t>取組</a:t>
            </a:r>
            <a:endParaRPr kumimoji="1" lang="en-US" altLang="ja-JP" sz="2000" b="1" dirty="0" smtClean="0"/>
          </a:p>
          <a:p>
            <a:r>
              <a:rPr lang="ja-JP" altLang="en-US" sz="2000" b="1" dirty="0"/>
              <a:t>方向</a:t>
            </a:r>
            <a:endParaRPr kumimoji="1" lang="ja-JP" altLang="en-US" sz="2000" b="1" dirty="0"/>
          </a:p>
        </p:txBody>
      </p:sp>
      <p:sp>
        <p:nvSpPr>
          <p:cNvPr id="7" name="右矢印 6"/>
          <p:cNvSpPr/>
          <p:nvPr/>
        </p:nvSpPr>
        <p:spPr>
          <a:xfrm>
            <a:off x="4078001" y="3756549"/>
            <a:ext cx="454106" cy="1909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右矢印 19"/>
          <p:cNvSpPr/>
          <p:nvPr/>
        </p:nvSpPr>
        <p:spPr>
          <a:xfrm>
            <a:off x="4123053" y="4721732"/>
            <a:ext cx="454106" cy="1909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右矢印 20"/>
          <p:cNvSpPr/>
          <p:nvPr/>
        </p:nvSpPr>
        <p:spPr>
          <a:xfrm>
            <a:off x="4123053" y="5627045"/>
            <a:ext cx="454106" cy="1909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85360832"/>
      </p:ext>
    </p:extLst>
  </p:cSld>
  <p:clrMapOvr>
    <a:masterClrMapping/>
  </p:clrMapOvr>
  <mc:AlternateContent xmlns:mc="http://schemas.openxmlformats.org/markup-compatibility/2006" xmlns:p14="http://schemas.microsoft.com/office/powerpoint/2010/main">
    <mc:Choice Requires="p14">
      <p:transition spd="slow" p14:dur="2000" advTm="57183"/>
    </mc:Choice>
    <mc:Fallback xmlns="">
      <p:transition spd="slow" advTm="5718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barn(inVertical)">
                                      <p:cBhvr>
                                        <p:cTn id="16" dur="500"/>
                                        <p:tgtEl>
                                          <p:spTgt spid="20"/>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inVertical)">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barn(inVertical)">
                                      <p:cBhvr>
                                        <p:cTn id="2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1" grpId="0" animBg="1"/>
      <p:bldP spid="7" grpId="0" animBg="1"/>
      <p:bldP spid="20"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48000" y="396000"/>
            <a:ext cx="8136904" cy="918000"/>
          </a:xfrm>
        </p:spPr>
        <p:txBody>
          <a:bodyPr>
            <a:noAutofit/>
          </a:bodyPr>
          <a:lstStyle/>
          <a:p>
            <a:r>
              <a:rPr kumimoji="1" lang="ja-JP" altLang="en-US" sz="4400" b="1" dirty="0" smtClean="0"/>
              <a:t>⑥安全・安心を届ける</a:t>
            </a:r>
            <a:endParaRPr kumimoji="1" lang="ja-JP" altLang="en-US" sz="4400" b="1" dirty="0"/>
          </a:p>
        </p:txBody>
      </p:sp>
      <p:sp>
        <p:nvSpPr>
          <p:cNvPr id="18" name="テキスト ボックス 17"/>
          <p:cNvSpPr txBox="1"/>
          <p:nvPr/>
        </p:nvSpPr>
        <p:spPr>
          <a:xfrm>
            <a:off x="272480" y="2813741"/>
            <a:ext cx="8856984" cy="646331"/>
          </a:xfrm>
          <a:prstGeom prst="rect">
            <a:avLst/>
          </a:prstGeom>
          <a:noFill/>
        </p:spPr>
        <p:txBody>
          <a:bodyPr wrap="square" rtlCol="0">
            <a:spAutoFit/>
          </a:bodyPr>
          <a:lstStyle/>
          <a:p>
            <a:pPr marL="125413" indent="-125413"/>
            <a:r>
              <a:rPr lang="ja-JP" altLang="en-US" dirty="0" smtClean="0"/>
              <a:t>　〇高潮対策が未了となっている７漁港海岸のうち、まず湾奥部に位置する堺</a:t>
            </a:r>
            <a:r>
              <a:rPr lang="en-US" altLang="ja-JP" dirty="0" smtClean="0"/>
              <a:t>(</a:t>
            </a:r>
            <a:r>
              <a:rPr lang="ja-JP" altLang="en-US" dirty="0" smtClean="0"/>
              <a:t>出島</a:t>
            </a:r>
            <a:r>
              <a:rPr lang="en-US" altLang="ja-JP" dirty="0" smtClean="0"/>
              <a:t>)</a:t>
            </a:r>
            <a:r>
              <a:rPr lang="ja-JP" altLang="en-US" dirty="0" smtClean="0"/>
              <a:t>漁港海岸</a:t>
            </a:r>
            <a:endParaRPr lang="en-US" altLang="ja-JP" dirty="0" smtClean="0"/>
          </a:p>
          <a:p>
            <a:pPr marL="125413" indent="-125413"/>
            <a:r>
              <a:rPr lang="ja-JP" altLang="en-US" dirty="0"/>
              <a:t>　</a:t>
            </a:r>
            <a:r>
              <a:rPr lang="ja-JP" altLang="en-US" dirty="0" smtClean="0"/>
              <a:t>　 の防潮堤の嵩上げ工事を令和２年度に実施。</a:t>
            </a:r>
            <a:endParaRPr lang="en-US" altLang="ja-JP" dirty="0"/>
          </a:p>
        </p:txBody>
      </p:sp>
      <p:sp>
        <p:nvSpPr>
          <p:cNvPr id="19" name="テキスト ボックス 2"/>
          <p:cNvSpPr txBox="1">
            <a:spLocks noChangeArrowheads="1"/>
          </p:cNvSpPr>
          <p:nvPr/>
        </p:nvSpPr>
        <p:spPr bwMode="auto">
          <a:xfrm>
            <a:off x="430441" y="1628789"/>
            <a:ext cx="1163206" cy="648072"/>
          </a:xfrm>
          <a:prstGeom prst="roundRect">
            <a:avLst>
              <a:gd name="adj" fmla="val 24293"/>
            </a:avLst>
          </a:prstGeom>
          <a:solidFill>
            <a:srgbClr val="000099"/>
          </a:solidFill>
          <a:ln w="9525">
            <a:noFill/>
            <a:miter lim="800000"/>
            <a:headEnd/>
            <a:tailEnd/>
          </a:ln>
        </p:spPr>
        <p:txBody>
          <a:bodyPr rot="0" vert="horz" wrap="square" lIns="0" tIns="45720" rIns="0" bIns="45720" anchor="ctr" anchorCtr="0">
            <a:noAutofit/>
          </a:bodyPr>
          <a:lstStyle/>
          <a:p>
            <a:pPr algn="ctr">
              <a:spcAft>
                <a:spcPts val="0"/>
              </a:spcAft>
            </a:pPr>
            <a:r>
              <a:rPr lang="ja-JP" sz="2400" b="1" kern="100" dirty="0" smtClean="0">
                <a:solidFill>
                  <a:schemeClr val="bg1"/>
                </a:solidFill>
                <a:effectLst/>
                <a:latin typeface="+mn-ea"/>
                <a:cs typeface="Times New Roman"/>
              </a:rPr>
              <a:t>施策</a:t>
            </a:r>
            <a:r>
              <a:rPr lang="en-US" altLang="ja-JP" sz="2400" b="1" kern="100" dirty="0" smtClean="0">
                <a:solidFill>
                  <a:schemeClr val="bg1"/>
                </a:solidFill>
                <a:latin typeface="+mn-ea"/>
                <a:cs typeface="Times New Roman"/>
              </a:rPr>
              <a:t>28</a:t>
            </a:r>
            <a:endParaRPr lang="ja-JP" sz="2400" b="1" kern="100" dirty="0">
              <a:solidFill>
                <a:schemeClr val="bg1"/>
              </a:solidFill>
              <a:effectLst/>
              <a:latin typeface="+mn-ea"/>
              <a:cs typeface="Times New Roman"/>
            </a:endParaRPr>
          </a:p>
        </p:txBody>
      </p:sp>
      <p:sp>
        <p:nvSpPr>
          <p:cNvPr id="20" name="テキスト ボックス 19"/>
          <p:cNvSpPr txBox="1"/>
          <p:nvPr/>
        </p:nvSpPr>
        <p:spPr>
          <a:xfrm>
            <a:off x="1632672" y="1721992"/>
            <a:ext cx="7601761" cy="523220"/>
          </a:xfrm>
          <a:prstGeom prst="rect">
            <a:avLst/>
          </a:prstGeom>
          <a:noFill/>
        </p:spPr>
        <p:txBody>
          <a:bodyPr wrap="none" rtlCol="0">
            <a:spAutoFit/>
          </a:bodyPr>
          <a:lstStyle/>
          <a:p>
            <a:r>
              <a:rPr lang="ja-JP" altLang="en-US" sz="2800" b="1" dirty="0" smtClean="0"/>
              <a:t>大規模な地震、津波等に備えた漁港、海岸の整備</a:t>
            </a:r>
            <a:endParaRPr lang="en-US" altLang="ja-JP" sz="2800" b="1" dirty="0" smtClean="0"/>
          </a:p>
        </p:txBody>
      </p:sp>
      <p:sp>
        <p:nvSpPr>
          <p:cNvPr id="21" name="テキスト ボックス 20"/>
          <p:cNvSpPr txBox="1"/>
          <p:nvPr/>
        </p:nvSpPr>
        <p:spPr>
          <a:xfrm>
            <a:off x="420837" y="2360635"/>
            <a:ext cx="877163" cy="369332"/>
          </a:xfrm>
          <a:prstGeom prst="rect">
            <a:avLst/>
          </a:prstGeom>
          <a:noFill/>
        </p:spPr>
        <p:txBody>
          <a:bodyPr wrap="none" rtlCol="0">
            <a:spAutoFit/>
          </a:bodyPr>
          <a:lstStyle/>
          <a:p>
            <a:r>
              <a:rPr lang="en-US" altLang="ja-JP" dirty="0" smtClean="0"/>
              <a:t>【</a:t>
            </a:r>
            <a:r>
              <a:rPr lang="ja-JP" altLang="en-US" dirty="0"/>
              <a:t>内容</a:t>
            </a:r>
            <a:r>
              <a:rPr lang="en-US" altLang="ja-JP" dirty="0" smtClean="0"/>
              <a:t>】</a:t>
            </a:r>
            <a:endParaRPr lang="ja-JP" altLang="ja-JP" dirty="0"/>
          </a:p>
        </p:txBody>
      </p:sp>
      <p:sp>
        <p:nvSpPr>
          <p:cNvPr id="24" name="サブタイトル 2"/>
          <p:cNvSpPr txBox="1">
            <a:spLocks/>
          </p:cNvSpPr>
          <p:nvPr/>
        </p:nvSpPr>
        <p:spPr>
          <a:xfrm>
            <a:off x="9129464" y="6381331"/>
            <a:ext cx="766472" cy="474983"/>
          </a:xfrm>
          <a:prstGeom prst="rect">
            <a:avLst/>
          </a:prstGeom>
        </p:spPr>
        <p:txBody>
          <a:bodyPr vert="horz" lIns="91440" tIns="45720" rIns="91440" bIns="45720" rtlCol="0" anchor="t" anchorCtr="0">
            <a:normAutofit/>
          </a:bodyPr>
          <a:lstStyle>
            <a:lvl1pPr marL="0" indent="0" algn="l" defTabSz="914400" rtl="0" eaLnBrk="1" latinLnBrk="0" hangingPunct="1">
              <a:spcBef>
                <a:spcPct val="20000"/>
              </a:spcBef>
              <a:buClr>
                <a:schemeClr val="accent1"/>
              </a:buClr>
              <a:buFont typeface="Arial" pitchFamily="34" charset="0"/>
              <a:buNone/>
              <a:defRPr kumimoji="1" sz="2800" kern="1200">
                <a:solidFill>
                  <a:schemeClr val="tx2"/>
                </a:solidFill>
                <a:latin typeface="+mn-lt"/>
                <a:ea typeface="+mn-ea"/>
                <a:cs typeface="+mn-cs"/>
              </a:defRPr>
            </a:lvl1pPr>
            <a:lvl2pPr marL="457200" indent="0" algn="ctr" defTabSz="914400" rtl="0" eaLnBrk="1" latinLnBrk="0" hangingPunct="1">
              <a:spcBef>
                <a:spcPct val="20000"/>
              </a:spcBef>
              <a:buClr>
                <a:schemeClr val="accent1"/>
              </a:buClr>
              <a:buFont typeface="Arial" pitchFamily="34" charset="0"/>
              <a:buNone/>
              <a:defRPr kumimoji="1"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Arial" pitchFamily="34" charset="0"/>
              <a:buNone/>
              <a:defRPr kumimoji="1"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kumimoji="1"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Arial" pitchFamily="34" charset="0"/>
              <a:buNone/>
              <a:defRPr kumimoji="1"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9pPr>
          </a:lstStyle>
          <a:p>
            <a:pPr algn="r"/>
            <a:r>
              <a:rPr lang="en-US" altLang="ja-JP" sz="2000" dirty="0" smtClean="0"/>
              <a:t>13</a:t>
            </a:r>
            <a:endParaRPr lang="zh-TW" altLang="en-US" sz="2000" dirty="0"/>
          </a:p>
        </p:txBody>
      </p:sp>
      <p:sp>
        <p:nvSpPr>
          <p:cNvPr id="25" name="テキスト ボックス 24"/>
          <p:cNvSpPr txBox="1"/>
          <p:nvPr/>
        </p:nvSpPr>
        <p:spPr>
          <a:xfrm>
            <a:off x="828000" y="627766"/>
            <a:ext cx="700833" cy="707886"/>
          </a:xfrm>
          <a:prstGeom prst="rect">
            <a:avLst/>
          </a:prstGeom>
          <a:noFill/>
        </p:spPr>
        <p:txBody>
          <a:bodyPr wrap="none" rtlCol="0">
            <a:spAutoFit/>
          </a:bodyPr>
          <a:lstStyle/>
          <a:p>
            <a:r>
              <a:rPr kumimoji="1" lang="ja-JP" altLang="en-US" sz="2000" b="1" dirty="0" smtClean="0"/>
              <a:t>取組</a:t>
            </a:r>
            <a:endParaRPr kumimoji="1" lang="en-US" altLang="ja-JP" sz="2000" b="1" dirty="0" smtClean="0"/>
          </a:p>
          <a:p>
            <a:r>
              <a:rPr lang="ja-JP" altLang="en-US" sz="2000" b="1" dirty="0"/>
              <a:t>方向</a:t>
            </a:r>
            <a:endParaRPr kumimoji="1" lang="ja-JP" altLang="en-US" sz="2000" b="1" dirty="0"/>
          </a:p>
        </p:txBody>
      </p:sp>
      <p:sp>
        <p:nvSpPr>
          <p:cNvPr id="13" name="テキスト ボックス 12"/>
          <p:cNvSpPr txBox="1"/>
          <p:nvPr/>
        </p:nvSpPr>
        <p:spPr>
          <a:xfrm>
            <a:off x="418071" y="3483966"/>
            <a:ext cx="1031051" cy="369332"/>
          </a:xfrm>
          <a:prstGeom prst="rect">
            <a:avLst/>
          </a:prstGeom>
          <a:noFill/>
        </p:spPr>
        <p:txBody>
          <a:bodyPr wrap="none" rtlCol="0">
            <a:spAutoFit/>
          </a:bodyPr>
          <a:lstStyle/>
          <a:p>
            <a:r>
              <a:rPr lang="en-US" altLang="ja-JP" dirty="0" smtClean="0"/>
              <a:t>【</a:t>
            </a:r>
            <a:r>
              <a:rPr lang="ja-JP" altLang="en-US" dirty="0"/>
              <a:t>実績</a:t>
            </a:r>
            <a:r>
              <a:rPr lang="en-US" altLang="ja-JP" dirty="0" smtClean="0"/>
              <a:t>】</a:t>
            </a:r>
            <a:r>
              <a:rPr lang="ja-JP" altLang="en-US" dirty="0" smtClean="0"/>
              <a:t>　</a:t>
            </a:r>
            <a:endParaRPr lang="en-US" altLang="ja-JP" dirty="0" smtClean="0"/>
          </a:p>
        </p:txBody>
      </p:sp>
      <p:graphicFrame>
        <p:nvGraphicFramePr>
          <p:cNvPr id="16" name="表 15"/>
          <p:cNvGraphicFramePr>
            <a:graphicFrameLocks noGrp="1"/>
          </p:cNvGraphicFramePr>
          <p:nvPr>
            <p:extLst>
              <p:ext uri="{D42A27DB-BD31-4B8C-83A1-F6EECF244321}">
                <p14:modId xmlns:p14="http://schemas.microsoft.com/office/powerpoint/2010/main" val="3040549094"/>
              </p:ext>
            </p:extLst>
          </p:nvPr>
        </p:nvGraphicFramePr>
        <p:xfrm>
          <a:off x="327530" y="5402532"/>
          <a:ext cx="5956959" cy="1077460"/>
        </p:xfrm>
        <a:graphic>
          <a:graphicData uri="http://schemas.openxmlformats.org/drawingml/2006/table">
            <a:tbl>
              <a:tblPr firstRow="1" bandRow="1">
                <a:tableStyleId>{3B4B98B0-60AC-42C2-AFA5-B58CD77FA1E5}</a:tableStyleId>
              </a:tblPr>
              <a:tblGrid>
                <a:gridCol w="2156609">
                  <a:extLst>
                    <a:ext uri="{9D8B030D-6E8A-4147-A177-3AD203B41FA5}">
                      <a16:colId xmlns:a16="http://schemas.microsoft.com/office/drawing/2014/main" val="20000"/>
                    </a:ext>
                  </a:extLst>
                </a:gridCol>
                <a:gridCol w="542907">
                  <a:extLst>
                    <a:ext uri="{9D8B030D-6E8A-4147-A177-3AD203B41FA5}">
                      <a16:colId xmlns:a16="http://schemas.microsoft.com/office/drawing/2014/main" val="20001"/>
                    </a:ext>
                  </a:extLst>
                </a:gridCol>
                <a:gridCol w="1830695">
                  <a:extLst>
                    <a:ext uri="{9D8B030D-6E8A-4147-A177-3AD203B41FA5}">
                      <a16:colId xmlns:a16="http://schemas.microsoft.com/office/drawing/2014/main" val="20002"/>
                    </a:ext>
                  </a:extLst>
                </a:gridCol>
                <a:gridCol w="1426748">
                  <a:extLst>
                    <a:ext uri="{9D8B030D-6E8A-4147-A177-3AD203B41FA5}">
                      <a16:colId xmlns:a16="http://schemas.microsoft.com/office/drawing/2014/main" val="20003"/>
                    </a:ext>
                  </a:extLst>
                </a:gridCol>
              </a:tblGrid>
              <a:tr h="41061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事業名</a:t>
                      </a:r>
                    </a:p>
                  </a:txBody>
                  <a:tcPr marL="36000" marR="36000" marT="0" marB="0" anchor="ctr">
                    <a:lnR>
                      <a:noFill/>
                    </a:lnR>
                    <a:lnB w="12700" cap="flat" cmpd="sng" algn="ctr">
                      <a:solidFill>
                        <a:schemeClr val="accent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区分</a:t>
                      </a:r>
                    </a:p>
                  </a:txBody>
                  <a:tcPr marL="0" marR="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16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漁港名</a:t>
                      </a:r>
                      <a:endParaRPr kumimoji="1" lang="ja-JP" altLang="en-US"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16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事業内容</a:t>
                      </a:r>
                      <a:endParaRPr kumimoji="1" lang="ja-JP" altLang="en-US"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666842">
                <a:tc>
                  <a:txBody>
                    <a:bodyPr/>
                    <a:lstStyle/>
                    <a:p>
                      <a:pPr algn="ctr"/>
                      <a:r>
                        <a:rPr kumimoji="1"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緊急自然災害防止対策事業債</a:t>
                      </a:r>
                      <a:endParaRPr kumimoji="1"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単独</a:t>
                      </a:r>
                      <a:endParaRPr kumimoji="1"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堺</a:t>
                      </a:r>
                      <a:r>
                        <a:rPr kumimoji="1"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出島）</a:t>
                      </a:r>
                      <a:endParaRPr kumimoji="1"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ctr"/>
                      <a:r>
                        <a:rPr kumimoji="1"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漁港海岸</a:t>
                      </a:r>
                      <a:endParaRPr kumimoji="1"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ja-JP" altLang="en-US" sz="18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高潮対策</a:t>
                      </a:r>
                      <a:endParaRPr kumimoji="1" lang="en-US" altLang="ja-JP" sz="18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ctr"/>
                      <a:r>
                        <a:rPr kumimoji="1" lang="ja-JP" altLang="en-US" sz="18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a:t>
                      </a:r>
                      <a:endParaRPr kumimoji="1" lang="en-US" altLang="ja-JP" sz="18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7" name="テキスト ボックス 16"/>
          <p:cNvSpPr txBox="1"/>
          <p:nvPr/>
        </p:nvSpPr>
        <p:spPr>
          <a:xfrm>
            <a:off x="327530" y="3777203"/>
            <a:ext cx="2954506" cy="369332"/>
          </a:xfrm>
          <a:prstGeom prst="rect">
            <a:avLst/>
          </a:prstGeom>
          <a:noFill/>
        </p:spPr>
        <p:txBody>
          <a:bodyPr wrap="square" rtlCol="0">
            <a:spAutoFit/>
          </a:bodyPr>
          <a:lstStyle/>
          <a:p>
            <a:pPr marL="125413" indent="-125413"/>
            <a:r>
              <a:rPr lang="ja-JP" altLang="en-US" dirty="0" smtClean="0"/>
              <a:t>　■高潮対策</a:t>
            </a:r>
            <a:r>
              <a:rPr lang="en-US" altLang="ja-JP" dirty="0" smtClean="0"/>
              <a:t>(</a:t>
            </a:r>
            <a:r>
              <a:rPr lang="ja-JP" altLang="en-US" dirty="0" smtClean="0"/>
              <a:t>令和</a:t>
            </a:r>
            <a:r>
              <a:rPr lang="en-US" altLang="ja-JP" dirty="0" smtClean="0"/>
              <a:t>2</a:t>
            </a:r>
            <a:r>
              <a:rPr lang="ja-JP" altLang="en-US" dirty="0" smtClean="0"/>
              <a:t>年度</a:t>
            </a:r>
            <a:r>
              <a:rPr lang="en-US" altLang="ja-JP" dirty="0" smtClean="0"/>
              <a:t>)</a:t>
            </a:r>
            <a:endParaRPr lang="en-US" altLang="ja-JP" dirty="0"/>
          </a:p>
        </p:txBody>
      </p:sp>
      <p:pic>
        <p:nvPicPr>
          <p:cNvPr id="22" name="図 21" descr="南海トラフ地震・津波対策の防潮堤の写真です。" title="防潮堤の写真"/>
          <p:cNvPicPr/>
          <p:nvPr/>
        </p:nvPicPr>
        <p:blipFill>
          <a:blip r:embed="rId2" cstate="print">
            <a:extLst>
              <a:ext uri="{28A0092B-C50C-407E-A947-70E740481C1C}">
                <a14:useLocalDpi xmlns:a14="http://schemas.microsoft.com/office/drawing/2010/main"/>
              </a:ext>
            </a:extLst>
          </a:blip>
          <a:stretch>
            <a:fillRect/>
          </a:stretch>
        </p:blipFill>
        <p:spPr>
          <a:xfrm>
            <a:off x="6488364" y="3743085"/>
            <a:ext cx="3024336" cy="2433455"/>
          </a:xfrm>
          <a:prstGeom prst="rect">
            <a:avLst/>
          </a:prstGeom>
        </p:spPr>
      </p:pic>
      <p:sp>
        <p:nvSpPr>
          <p:cNvPr id="23" name="テキスト ボックス 22"/>
          <p:cNvSpPr txBox="1"/>
          <p:nvPr/>
        </p:nvSpPr>
        <p:spPr>
          <a:xfrm>
            <a:off x="7423378" y="6274887"/>
            <a:ext cx="1490062" cy="461665"/>
          </a:xfrm>
          <a:prstGeom prst="rect">
            <a:avLst/>
          </a:prstGeom>
          <a:noFill/>
        </p:spPr>
        <p:txBody>
          <a:bodyPr wrap="square" rtlCol="0">
            <a:spAutoFit/>
          </a:bodyPr>
          <a:lstStyle/>
          <a:p>
            <a:pPr marL="125413" indent="-125413"/>
            <a:r>
              <a:rPr lang="ja-JP" altLang="en-US" sz="2400" b="1" dirty="0" smtClean="0"/>
              <a:t>　</a:t>
            </a:r>
            <a:r>
              <a:rPr lang="ja-JP" altLang="en-US" sz="2400" b="1" dirty="0"/>
              <a:t>防潮堤</a:t>
            </a:r>
            <a:endParaRPr lang="en-US" altLang="ja-JP" sz="2400" b="1" dirty="0"/>
          </a:p>
        </p:txBody>
      </p:sp>
      <p:sp>
        <p:nvSpPr>
          <p:cNvPr id="26" name="テキスト ボックス 25"/>
          <p:cNvSpPr txBox="1"/>
          <p:nvPr/>
        </p:nvSpPr>
        <p:spPr>
          <a:xfrm>
            <a:off x="527797" y="4229708"/>
            <a:ext cx="5376086" cy="916565"/>
          </a:xfrm>
          <a:prstGeom prst="foldedCorner">
            <a:avLst/>
          </a:prstGeom>
          <a:solidFill>
            <a:srgbClr val="FFFF66"/>
          </a:solidFill>
          <a:ln w="6350">
            <a:solidFill>
              <a:schemeClr val="tx1"/>
            </a:solidFill>
            <a:prstDash val="solid"/>
          </a:ln>
        </p:spPr>
        <p:txBody>
          <a:bodyPr wrap="square" lIns="36000" tIns="36000" bIns="36000" rtlCol="0">
            <a:noAutofit/>
          </a:bodyPr>
          <a:lstStyle/>
          <a:p>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数値</a:t>
            </a:r>
            <a:r>
              <a:rPr lang="ja-JP" altLang="en-US" dirty="0">
                <a:latin typeface="Meiryo UI" panose="020B0604030504040204" pitchFamily="50" charset="-128"/>
                <a:ea typeface="Meiryo UI" panose="020B0604030504040204" pitchFamily="50" charset="-128"/>
                <a:cs typeface="Meiryo UI" panose="020B0604030504040204" pitchFamily="50" charset="-128"/>
              </a:rPr>
              <a:t>目標</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漁港海岸における防潮堤の高潮対策整備の着手率</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dirty="0" smtClean="0">
                <a:latin typeface="Meiryo UI" panose="020B0604030504040204" pitchFamily="50" charset="-128"/>
                <a:ea typeface="Meiryo UI" panose="020B0604030504040204" pitchFamily="50" charset="-128"/>
                <a:cs typeface="Meiryo UI" panose="020B0604030504040204" pitchFamily="50" charset="-128"/>
              </a:rPr>
              <a:t>  (R6</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時点</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:100%)</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48222833"/>
      </p:ext>
    </p:extLst>
  </p:cSld>
  <p:clrMapOvr>
    <a:masterClrMapping/>
  </p:clrMapOvr>
  <mc:AlternateContent xmlns:mc="http://schemas.openxmlformats.org/markup-compatibility/2006" xmlns:p14="http://schemas.microsoft.com/office/powerpoint/2010/main">
    <mc:Choice Requires="p14">
      <p:transition spd="slow" p14:dur="2000" advTm="57355"/>
    </mc:Choice>
    <mc:Fallback xmlns="">
      <p:transition spd="slow" advTm="57355"/>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48000" y="396000"/>
            <a:ext cx="8136904" cy="918000"/>
          </a:xfrm>
        </p:spPr>
        <p:txBody>
          <a:bodyPr>
            <a:noAutofit/>
          </a:bodyPr>
          <a:lstStyle/>
          <a:p>
            <a:r>
              <a:rPr kumimoji="1" lang="ja-JP" altLang="en-US" sz="4400" b="1" dirty="0" smtClean="0"/>
              <a:t>⑥安全・安心を届ける</a:t>
            </a:r>
            <a:endParaRPr kumimoji="1" lang="ja-JP" altLang="en-US" sz="4400" b="1" dirty="0"/>
          </a:p>
        </p:txBody>
      </p:sp>
      <p:sp>
        <p:nvSpPr>
          <p:cNvPr id="18" name="テキスト ボックス 17"/>
          <p:cNvSpPr txBox="1"/>
          <p:nvPr/>
        </p:nvSpPr>
        <p:spPr>
          <a:xfrm>
            <a:off x="272480" y="2620474"/>
            <a:ext cx="8856984" cy="1669688"/>
          </a:xfrm>
          <a:prstGeom prst="rect">
            <a:avLst/>
          </a:prstGeom>
          <a:noFill/>
        </p:spPr>
        <p:txBody>
          <a:bodyPr wrap="square" rtlCol="0">
            <a:spAutoFit/>
          </a:bodyPr>
          <a:lstStyle/>
          <a:p>
            <a:pPr marL="125413" indent="-125413"/>
            <a:r>
              <a:rPr lang="ja-JP" altLang="en-US" dirty="0" smtClean="0"/>
              <a:t>　〇貝毒とは、主に二枚貝が有毒プランクトンを餌として摂取することにより体内に毒を蓄積させる</a:t>
            </a:r>
            <a:endParaRPr lang="en-US" altLang="ja-JP" dirty="0" smtClean="0"/>
          </a:p>
          <a:p>
            <a:pPr marL="125413" indent="-125413"/>
            <a:r>
              <a:rPr lang="en-US" altLang="ja-JP" dirty="0"/>
              <a:t> </a:t>
            </a:r>
            <a:r>
              <a:rPr lang="en-US" altLang="ja-JP" dirty="0" smtClean="0"/>
              <a:t>    </a:t>
            </a:r>
            <a:r>
              <a:rPr lang="ja-JP" altLang="en-US" dirty="0" smtClean="0"/>
              <a:t>現象。⇒大阪府では、麻痺性貝毒が問題となっている。</a:t>
            </a:r>
            <a:endParaRPr lang="en-US" altLang="ja-JP" dirty="0" smtClean="0"/>
          </a:p>
          <a:p>
            <a:pPr marL="125413" indent="-125413">
              <a:lnSpc>
                <a:spcPts val="1500"/>
              </a:lnSpc>
            </a:pPr>
            <a:endParaRPr lang="en-US" altLang="ja-JP" dirty="0"/>
          </a:p>
          <a:p>
            <a:pPr marL="125413" indent="-125413"/>
            <a:r>
              <a:rPr lang="en-US" altLang="ja-JP" dirty="0" smtClean="0"/>
              <a:t> </a:t>
            </a:r>
            <a:r>
              <a:rPr lang="ja-JP" altLang="en-US" dirty="0"/>
              <a:t> </a:t>
            </a:r>
            <a:r>
              <a:rPr lang="ja-JP" altLang="en-US" dirty="0" smtClean="0"/>
              <a:t>〇大阪湾では、貝毒による二枚貝の出荷規制の長期化により、二枚貝の漁業収入が</a:t>
            </a:r>
            <a:r>
              <a:rPr lang="en-US" altLang="ja-JP" dirty="0" smtClean="0"/>
              <a:t>5</a:t>
            </a:r>
            <a:r>
              <a:rPr lang="ja-JP" altLang="en-US" dirty="0" smtClean="0"/>
              <a:t>割程　</a:t>
            </a:r>
            <a:endParaRPr lang="en-US" altLang="ja-JP" dirty="0" smtClean="0"/>
          </a:p>
          <a:p>
            <a:pPr marL="125413" indent="-125413"/>
            <a:r>
              <a:rPr lang="ja-JP" altLang="en-US" dirty="0"/>
              <a:t>　</a:t>
            </a:r>
            <a:r>
              <a:rPr lang="ja-JP" altLang="en-US" dirty="0" smtClean="0"/>
              <a:t>　 度減少するといった影響を及ぼしており、漁業者から、漁業経営への影響を軽減するための　</a:t>
            </a:r>
            <a:endParaRPr lang="en-US" altLang="ja-JP" dirty="0" smtClean="0"/>
          </a:p>
          <a:p>
            <a:pPr marL="125413" indent="-125413"/>
            <a:r>
              <a:rPr lang="ja-JP" altLang="en-US" dirty="0"/>
              <a:t>　</a:t>
            </a:r>
            <a:r>
              <a:rPr lang="ja-JP" altLang="en-US" dirty="0" smtClean="0"/>
              <a:t>　 方策が強く求められている。</a:t>
            </a:r>
            <a:endParaRPr lang="en-US" altLang="ja-JP" dirty="0" smtClean="0"/>
          </a:p>
        </p:txBody>
      </p:sp>
      <p:sp>
        <p:nvSpPr>
          <p:cNvPr id="19" name="テキスト ボックス 2"/>
          <p:cNvSpPr txBox="1">
            <a:spLocks noChangeArrowheads="1"/>
          </p:cNvSpPr>
          <p:nvPr/>
        </p:nvSpPr>
        <p:spPr bwMode="auto">
          <a:xfrm>
            <a:off x="430441" y="1628789"/>
            <a:ext cx="1163206" cy="648072"/>
          </a:xfrm>
          <a:prstGeom prst="roundRect">
            <a:avLst>
              <a:gd name="adj" fmla="val 24293"/>
            </a:avLst>
          </a:prstGeom>
          <a:solidFill>
            <a:srgbClr val="000099"/>
          </a:solidFill>
          <a:ln w="9525">
            <a:noFill/>
            <a:miter lim="800000"/>
            <a:headEnd/>
            <a:tailEnd/>
          </a:ln>
        </p:spPr>
        <p:txBody>
          <a:bodyPr rot="0" vert="horz" wrap="square" lIns="0" tIns="45720" rIns="0" bIns="45720" anchor="ctr" anchorCtr="0">
            <a:noAutofit/>
          </a:bodyPr>
          <a:lstStyle/>
          <a:p>
            <a:pPr algn="ctr">
              <a:spcAft>
                <a:spcPts val="0"/>
              </a:spcAft>
            </a:pPr>
            <a:r>
              <a:rPr lang="ja-JP" sz="2400" b="1" kern="100" dirty="0" smtClean="0">
                <a:solidFill>
                  <a:schemeClr val="bg1"/>
                </a:solidFill>
                <a:effectLst/>
                <a:latin typeface="+mn-ea"/>
                <a:cs typeface="Times New Roman"/>
              </a:rPr>
              <a:t>施策</a:t>
            </a:r>
            <a:r>
              <a:rPr lang="en-US" altLang="ja-JP" sz="2400" b="1" kern="100" dirty="0" smtClean="0">
                <a:solidFill>
                  <a:schemeClr val="bg1"/>
                </a:solidFill>
                <a:latin typeface="+mn-ea"/>
                <a:cs typeface="Times New Roman"/>
              </a:rPr>
              <a:t>29</a:t>
            </a:r>
            <a:endParaRPr lang="ja-JP" sz="2400" b="1" kern="100" dirty="0">
              <a:solidFill>
                <a:schemeClr val="bg1"/>
              </a:solidFill>
              <a:effectLst/>
              <a:latin typeface="+mn-ea"/>
              <a:cs typeface="Times New Roman"/>
            </a:endParaRPr>
          </a:p>
        </p:txBody>
      </p:sp>
      <p:sp>
        <p:nvSpPr>
          <p:cNvPr id="20" name="テキスト ボックス 19"/>
          <p:cNvSpPr txBox="1"/>
          <p:nvPr/>
        </p:nvSpPr>
        <p:spPr>
          <a:xfrm>
            <a:off x="1691140" y="1707001"/>
            <a:ext cx="6755375" cy="523220"/>
          </a:xfrm>
          <a:prstGeom prst="rect">
            <a:avLst/>
          </a:prstGeom>
          <a:noFill/>
        </p:spPr>
        <p:txBody>
          <a:bodyPr wrap="none" rtlCol="0">
            <a:spAutoFit/>
          </a:bodyPr>
          <a:lstStyle/>
          <a:p>
            <a:r>
              <a:rPr lang="ja-JP" altLang="en-US" sz="2800" b="1" dirty="0"/>
              <a:t>貝毒の発生による健康被害防止対策の徹底</a:t>
            </a:r>
          </a:p>
        </p:txBody>
      </p:sp>
      <p:sp>
        <p:nvSpPr>
          <p:cNvPr id="21" name="テキスト ボックス 20"/>
          <p:cNvSpPr txBox="1"/>
          <p:nvPr/>
        </p:nvSpPr>
        <p:spPr>
          <a:xfrm>
            <a:off x="430441" y="2311642"/>
            <a:ext cx="877163" cy="369332"/>
          </a:xfrm>
          <a:prstGeom prst="rect">
            <a:avLst/>
          </a:prstGeom>
          <a:noFill/>
        </p:spPr>
        <p:txBody>
          <a:bodyPr wrap="none" rtlCol="0">
            <a:spAutoFit/>
          </a:bodyPr>
          <a:lstStyle/>
          <a:p>
            <a:r>
              <a:rPr lang="en-US" altLang="ja-JP" dirty="0" smtClean="0"/>
              <a:t>【</a:t>
            </a:r>
            <a:r>
              <a:rPr lang="ja-JP" altLang="en-US" dirty="0"/>
              <a:t>内容</a:t>
            </a:r>
            <a:r>
              <a:rPr lang="en-US" altLang="ja-JP" dirty="0" smtClean="0"/>
              <a:t>】</a:t>
            </a:r>
            <a:endParaRPr lang="ja-JP" altLang="ja-JP" dirty="0"/>
          </a:p>
        </p:txBody>
      </p:sp>
      <p:sp>
        <p:nvSpPr>
          <p:cNvPr id="24" name="サブタイトル 2"/>
          <p:cNvSpPr txBox="1">
            <a:spLocks/>
          </p:cNvSpPr>
          <p:nvPr/>
        </p:nvSpPr>
        <p:spPr>
          <a:xfrm>
            <a:off x="9129464" y="6381331"/>
            <a:ext cx="766472" cy="474983"/>
          </a:xfrm>
          <a:prstGeom prst="rect">
            <a:avLst/>
          </a:prstGeom>
        </p:spPr>
        <p:txBody>
          <a:bodyPr vert="horz" lIns="91440" tIns="45720" rIns="91440" bIns="45720" rtlCol="0" anchor="t" anchorCtr="0">
            <a:normAutofit/>
          </a:bodyPr>
          <a:lstStyle>
            <a:lvl1pPr marL="0" indent="0" algn="l" defTabSz="914400" rtl="0" eaLnBrk="1" latinLnBrk="0" hangingPunct="1">
              <a:spcBef>
                <a:spcPct val="20000"/>
              </a:spcBef>
              <a:buClr>
                <a:schemeClr val="accent1"/>
              </a:buClr>
              <a:buFont typeface="Arial" pitchFamily="34" charset="0"/>
              <a:buNone/>
              <a:defRPr kumimoji="1" sz="2800" kern="1200">
                <a:solidFill>
                  <a:schemeClr val="tx2"/>
                </a:solidFill>
                <a:latin typeface="+mn-lt"/>
                <a:ea typeface="+mn-ea"/>
                <a:cs typeface="+mn-cs"/>
              </a:defRPr>
            </a:lvl1pPr>
            <a:lvl2pPr marL="457200" indent="0" algn="ctr" defTabSz="914400" rtl="0" eaLnBrk="1" latinLnBrk="0" hangingPunct="1">
              <a:spcBef>
                <a:spcPct val="20000"/>
              </a:spcBef>
              <a:buClr>
                <a:schemeClr val="accent1"/>
              </a:buClr>
              <a:buFont typeface="Arial" pitchFamily="34" charset="0"/>
              <a:buNone/>
              <a:defRPr kumimoji="1"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Arial" pitchFamily="34" charset="0"/>
              <a:buNone/>
              <a:defRPr kumimoji="1"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kumimoji="1"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Arial" pitchFamily="34" charset="0"/>
              <a:buNone/>
              <a:defRPr kumimoji="1"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9pPr>
          </a:lstStyle>
          <a:p>
            <a:pPr algn="r"/>
            <a:r>
              <a:rPr lang="en-US" altLang="ja-JP" sz="2000" dirty="0" smtClean="0"/>
              <a:t>14</a:t>
            </a:r>
            <a:endParaRPr lang="zh-TW" altLang="en-US" sz="2000" dirty="0"/>
          </a:p>
        </p:txBody>
      </p:sp>
      <p:sp>
        <p:nvSpPr>
          <p:cNvPr id="25" name="テキスト ボックス 24"/>
          <p:cNvSpPr txBox="1"/>
          <p:nvPr/>
        </p:nvSpPr>
        <p:spPr>
          <a:xfrm>
            <a:off x="828000" y="627766"/>
            <a:ext cx="700833" cy="707886"/>
          </a:xfrm>
          <a:prstGeom prst="rect">
            <a:avLst/>
          </a:prstGeom>
          <a:noFill/>
        </p:spPr>
        <p:txBody>
          <a:bodyPr wrap="none" rtlCol="0">
            <a:spAutoFit/>
          </a:bodyPr>
          <a:lstStyle/>
          <a:p>
            <a:r>
              <a:rPr kumimoji="1" lang="ja-JP" altLang="en-US" sz="2000" b="1" dirty="0" smtClean="0"/>
              <a:t>取組</a:t>
            </a:r>
            <a:endParaRPr kumimoji="1" lang="en-US" altLang="ja-JP" sz="2000" b="1" dirty="0" smtClean="0"/>
          </a:p>
          <a:p>
            <a:r>
              <a:rPr lang="ja-JP" altLang="en-US" sz="2000" b="1" dirty="0"/>
              <a:t>方向</a:t>
            </a:r>
            <a:endParaRPr kumimoji="1" lang="ja-JP" altLang="en-US" sz="20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172" y="4331703"/>
            <a:ext cx="4535591" cy="248133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3" name="テキスト ボックス 12"/>
          <p:cNvSpPr txBox="1"/>
          <p:nvPr/>
        </p:nvSpPr>
        <p:spPr>
          <a:xfrm>
            <a:off x="4833653" y="3962371"/>
            <a:ext cx="3262432" cy="369332"/>
          </a:xfrm>
          <a:prstGeom prst="rect">
            <a:avLst/>
          </a:prstGeom>
          <a:noFill/>
        </p:spPr>
        <p:txBody>
          <a:bodyPr wrap="none" rtlCol="0">
            <a:spAutoFit/>
          </a:bodyPr>
          <a:lstStyle/>
          <a:p>
            <a:r>
              <a:rPr lang="ja-JP" altLang="en-US" b="1" dirty="0" smtClean="0"/>
              <a:t>■年別貝種別採取禁止期間　　</a:t>
            </a:r>
            <a:endParaRPr lang="ja-JP" altLang="ja-JP" b="1" dirty="0"/>
          </a:p>
        </p:txBody>
      </p:sp>
      <p:graphicFrame>
        <p:nvGraphicFramePr>
          <p:cNvPr id="3" name="表 2"/>
          <p:cNvGraphicFramePr>
            <a:graphicFrameLocks noGrp="1"/>
          </p:cNvGraphicFramePr>
          <p:nvPr>
            <p:extLst>
              <p:ext uri="{D42A27DB-BD31-4B8C-83A1-F6EECF244321}">
                <p14:modId xmlns:p14="http://schemas.microsoft.com/office/powerpoint/2010/main" val="1656263068"/>
              </p:ext>
            </p:extLst>
          </p:nvPr>
        </p:nvGraphicFramePr>
        <p:xfrm>
          <a:off x="4833653" y="4331703"/>
          <a:ext cx="4616076" cy="2409666"/>
        </p:xfrm>
        <a:graphic>
          <a:graphicData uri="http://schemas.openxmlformats.org/drawingml/2006/table">
            <a:tbl>
              <a:tblPr firstRow="1" bandRow="1">
                <a:tableStyleId>{C4B1156A-380E-4F78-BDF5-A606A8083BF9}</a:tableStyleId>
              </a:tblPr>
              <a:tblGrid>
                <a:gridCol w="1154019">
                  <a:extLst>
                    <a:ext uri="{9D8B030D-6E8A-4147-A177-3AD203B41FA5}">
                      <a16:colId xmlns:a16="http://schemas.microsoft.com/office/drawing/2014/main" val="1607984633"/>
                    </a:ext>
                  </a:extLst>
                </a:gridCol>
                <a:gridCol w="1154019">
                  <a:extLst>
                    <a:ext uri="{9D8B030D-6E8A-4147-A177-3AD203B41FA5}">
                      <a16:colId xmlns:a16="http://schemas.microsoft.com/office/drawing/2014/main" val="3566842348"/>
                    </a:ext>
                  </a:extLst>
                </a:gridCol>
                <a:gridCol w="1154019">
                  <a:extLst>
                    <a:ext uri="{9D8B030D-6E8A-4147-A177-3AD203B41FA5}">
                      <a16:colId xmlns:a16="http://schemas.microsoft.com/office/drawing/2014/main" val="2397566767"/>
                    </a:ext>
                  </a:extLst>
                </a:gridCol>
                <a:gridCol w="1154019">
                  <a:extLst>
                    <a:ext uri="{9D8B030D-6E8A-4147-A177-3AD203B41FA5}">
                      <a16:colId xmlns:a16="http://schemas.microsoft.com/office/drawing/2014/main" val="3260956026"/>
                    </a:ext>
                  </a:extLst>
                </a:gridCol>
              </a:tblGrid>
              <a:tr h="401611">
                <a:tc>
                  <a:txBody>
                    <a:bodyPr/>
                    <a:lstStyle/>
                    <a:p>
                      <a:pPr algn="ctr"/>
                      <a:r>
                        <a:rPr kumimoji="1" lang="ja-JP" altLang="en-US" dirty="0" smtClean="0"/>
                        <a:t>貝種</a:t>
                      </a:r>
                      <a:endParaRPr kumimoji="1" lang="ja-JP" altLang="en-US" dirty="0"/>
                    </a:p>
                  </a:txBody>
                  <a:tcPr/>
                </a:tc>
                <a:tc>
                  <a:txBody>
                    <a:bodyPr/>
                    <a:lstStyle/>
                    <a:p>
                      <a:pPr algn="ctr"/>
                      <a:r>
                        <a:rPr kumimoji="1" lang="ja-JP" altLang="en-US" dirty="0" smtClean="0"/>
                        <a:t>Ｈ</a:t>
                      </a:r>
                      <a:r>
                        <a:rPr kumimoji="1" lang="en-US" altLang="ja-JP" dirty="0" smtClean="0"/>
                        <a:t>30</a:t>
                      </a:r>
                      <a:endParaRPr kumimoji="1" lang="ja-JP" altLang="en-US" dirty="0"/>
                    </a:p>
                  </a:txBody>
                  <a:tcPr/>
                </a:tc>
                <a:tc>
                  <a:txBody>
                    <a:bodyPr/>
                    <a:lstStyle/>
                    <a:p>
                      <a:pPr algn="ctr"/>
                      <a:r>
                        <a:rPr kumimoji="1" lang="en-US" altLang="ja-JP" dirty="0" smtClean="0"/>
                        <a:t>R</a:t>
                      </a:r>
                      <a:r>
                        <a:rPr kumimoji="1" lang="ja-JP" altLang="en-US" dirty="0" smtClean="0"/>
                        <a:t>元</a:t>
                      </a:r>
                      <a:endParaRPr kumimoji="1" lang="ja-JP" altLang="en-US" dirty="0"/>
                    </a:p>
                  </a:txBody>
                  <a:tcPr/>
                </a:tc>
                <a:tc>
                  <a:txBody>
                    <a:bodyPr/>
                    <a:lstStyle/>
                    <a:p>
                      <a:pPr algn="ctr"/>
                      <a:r>
                        <a:rPr kumimoji="1" lang="ja-JP" altLang="en-US" dirty="0" smtClean="0"/>
                        <a:t>Ｒ２</a:t>
                      </a:r>
                      <a:endParaRPr kumimoji="1" lang="ja-JP" altLang="en-US" dirty="0"/>
                    </a:p>
                  </a:txBody>
                  <a:tcPr/>
                </a:tc>
                <a:extLst>
                  <a:ext uri="{0D108BD9-81ED-4DB2-BD59-A6C34878D82A}">
                    <a16:rowId xmlns:a16="http://schemas.microsoft.com/office/drawing/2014/main" val="619581024"/>
                  </a:ext>
                </a:extLst>
              </a:tr>
              <a:tr h="401611">
                <a:tc>
                  <a:txBody>
                    <a:bodyPr/>
                    <a:lstStyle/>
                    <a:p>
                      <a:pPr algn="ctr"/>
                      <a:r>
                        <a:rPr kumimoji="1" lang="ja-JP" altLang="en-US" dirty="0" smtClean="0"/>
                        <a:t>アカガイ</a:t>
                      </a:r>
                      <a:endParaRPr kumimoji="1" lang="ja-JP" altLang="en-US" dirty="0"/>
                    </a:p>
                  </a:txBody>
                  <a:tcPr anchor="ctr"/>
                </a:tc>
                <a:tc>
                  <a:txBody>
                    <a:bodyPr/>
                    <a:lstStyle/>
                    <a:p>
                      <a:pPr algn="ctr"/>
                      <a:r>
                        <a:rPr kumimoji="1" lang="en-US" altLang="ja-JP" sz="1200" dirty="0" smtClean="0"/>
                        <a:t>2/15</a:t>
                      </a:r>
                      <a:r>
                        <a:rPr kumimoji="1" lang="ja-JP" altLang="en-US" sz="1200" dirty="0" smtClean="0"/>
                        <a:t>～</a:t>
                      </a:r>
                      <a:r>
                        <a:rPr kumimoji="1" lang="en-US" altLang="ja-JP" sz="1200" dirty="0" smtClean="0"/>
                        <a:t>9/18</a:t>
                      </a:r>
                      <a:endParaRPr kumimoji="1" lang="ja-JP" altLang="en-US"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u="none" strike="noStrike" kern="1200" cap="none" spc="0" normalizeH="0" baseline="0" noProof="0" dirty="0" smtClean="0">
                          <a:ln>
                            <a:noFill/>
                          </a:ln>
                          <a:effectLst/>
                          <a:uLnTx/>
                          <a:uFillTx/>
                        </a:rPr>
                        <a:t>2/22</a:t>
                      </a:r>
                      <a:r>
                        <a:rPr kumimoji="1" lang="ja-JP" altLang="en-US" sz="1200" u="none" strike="noStrike" kern="1200" cap="none" spc="0" normalizeH="0" baseline="0" noProof="0" dirty="0" smtClean="0">
                          <a:ln>
                            <a:noFill/>
                          </a:ln>
                          <a:effectLst/>
                          <a:uLnTx/>
                          <a:uFillTx/>
                        </a:rPr>
                        <a:t>～</a:t>
                      </a:r>
                      <a:r>
                        <a:rPr kumimoji="1" lang="en-US" altLang="ja-JP" sz="1200" u="none" strike="noStrike" kern="1200" cap="none" spc="0" normalizeH="0" baseline="0" noProof="0" dirty="0" smtClean="0">
                          <a:ln>
                            <a:noFill/>
                          </a:ln>
                          <a:effectLst/>
                          <a:uLnTx/>
                          <a:uFillTx/>
                        </a:rPr>
                        <a:t>8/22</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u="none" strike="noStrike" kern="1200" cap="none" spc="0" normalizeH="0" baseline="0" noProof="0" dirty="0" smtClean="0">
                          <a:ln>
                            <a:noFill/>
                          </a:ln>
                          <a:effectLst/>
                          <a:uLnTx/>
                          <a:uFillTx/>
                        </a:rPr>
                        <a:t>3/11</a:t>
                      </a:r>
                      <a:r>
                        <a:rPr kumimoji="1" lang="ja-JP" altLang="en-US" sz="1200" u="none" strike="noStrike" kern="1200" cap="none" spc="0" normalizeH="0" baseline="0" noProof="0" dirty="0" smtClean="0">
                          <a:ln>
                            <a:noFill/>
                          </a:ln>
                          <a:effectLst/>
                          <a:uLnTx/>
                          <a:uFillTx/>
                        </a:rPr>
                        <a:t>～</a:t>
                      </a:r>
                      <a:r>
                        <a:rPr kumimoji="1" lang="en-US" altLang="ja-JP" sz="1200" u="none" strike="noStrike" kern="1200" cap="none" spc="0" normalizeH="0" baseline="0" noProof="0" dirty="0" smtClean="0">
                          <a:ln>
                            <a:noFill/>
                          </a:ln>
                          <a:effectLst/>
                          <a:uLnTx/>
                          <a:uFillTx/>
                        </a:rPr>
                        <a:t>5/13</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anchor="ctr"/>
                </a:tc>
                <a:extLst>
                  <a:ext uri="{0D108BD9-81ED-4DB2-BD59-A6C34878D82A}">
                    <a16:rowId xmlns:a16="http://schemas.microsoft.com/office/drawing/2014/main" val="3826773210"/>
                  </a:ext>
                </a:extLst>
              </a:tr>
              <a:tr h="401611">
                <a:tc>
                  <a:txBody>
                    <a:bodyPr/>
                    <a:lstStyle/>
                    <a:p>
                      <a:pPr algn="ctr"/>
                      <a:r>
                        <a:rPr kumimoji="1" lang="ja-JP" altLang="en-US" dirty="0" smtClean="0"/>
                        <a:t>トリガイ</a:t>
                      </a:r>
                      <a:endParaRPr kumimoji="1" lang="ja-JP"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u="none" strike="noStrike" kern="1200" cap="none" spc="0" normalizeH="0" baseline="0" noProof="0" dirty="0" smtClean="0">
                          <a:ln>
                            <a:noFill/>
                          </a:ln>
                          <a:effectLst/>
                          <a:uLnTx/>
                          <a:uFillTx/>
                        </a:rPr>
                        <a:t>2/15</a:t>
                      </a:r>
                      <a:r>
                        <a:rPr kumimoji="1" lang="ja-JP" altLang="en-US" sz="1200" u="none" strike="noStrike" kern="1200" cap="none" spc="0" normalizeH="0" baseline="0" noProof="0" dirty="0" smtClean="0">
                          <a:ln>
                            <a:noFill/>
                          </a:ln>
                          <a:effectLst/>
                          <a:uLnTx/>
                          <a:uFillTx/>
                        </a:rPr>
                        <a:t>～</a:t>
                      </a:r>
                      <a:r>
                        <a:rPr kumimoji="1" lang="en-US" altLang="ja-JP" sz="1200" u="none" strike="noStrike" kern="1200" cap="none" spc="0" normalizeH="0" baseline="0" noProof="0" dirty="0" smtClean="0">
                          <a:ln>
                            <a:noFill/>
                          </a:ln>
                          <a:effectLst/>
                          <a:uLnTx/>
                          <a:uFillTx/>
                        </a:rPr>
                        <a:t>9/12</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u="none" strike="noStrike" kern="1200" cap="none" spc="0" normalizeH="0" baseline="0" noProof="0" dirty="0" smtClean="0">
                          <a:ln>
                            <a:noFill/>
                          </a:ln>
                          <a:effectLst/>
                          <a:uLnTx/>
                          <a:uFillTx/>
                        </a:rPr>
                        <a:t>2/27</a:t>
                      </a:r>
                      <a:r>
                        <a:rPr kumimoji="1" lang="ja-JP" altLang="en-US" sz="1200" u="none" strike="noStrike" kern="1200" cap="none" spc="0" normalizeH="0" baseline="0" noProof="0" dirty="0" smtClean="0">
                          <a:ln>
                            <a:noFill/>
                          </a:ln>
                          <a:effectLst/>
                          <a:uLnTx/>
                          <a:uFillTx/>
                        </a:rPr>
                        <a:t>～</a:t>
                      </a:r>
                      <a:r>
                        <a:rPr kumimoji="1" lang="en-US" altLang="ja-JP" sz="1200" u="none" strike="noStrike" kern="1200" cap="none" spc="0" normalizeH="0" baseline="0" noProof="0" dirty="0" smtClean="0">
                          <a:ln>
                            <a:noFill/>
                          </a:ln>
                          <a:effectLst/>
                          <a:uLnTx/>
                          <a:uFillTx/>
                        </a:rPr>
                        <a:t>7/19</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u="none" strike="noStrike" kern="1200" cap="none" spc="0" normalizeH="0" baseline="0" noProof="0" dirty="0" smtClean="0">
                          <a:ln>
                            <a:noFill/>
                          </a:ln>
                          <a:effectLst/>
                          <a:uLnTx/>
                          <a:uFillTx/>
                        </a:rPr>
                        <a:t>3/26</a:t>
                      </a:r>
                      <a:r>
                        <a:rPr kumimoji="1" lang="ja-JP" altLang="en-US" sz="1200" u="none" strike="noStrike" kern="1200" cap="none" spc="0" normalizeH="0" baseline="0" noProof="0" dirty="0" smtClean="0">
                          <a:ln>
                            <a:noFill/>
                          </a:ln>
                          <a:effectLst/>
                          <a:uLnTx/>
                          <a:uFillTx/>
                        </a:rPr>
                        <a:t>～</a:t>
                      </a:r>
                      <a:r>
                        <a:rPr kumimoji="1" lang="en-US" altLang="ja-JP" sz="1200" u="none" strike="noStrike" kern="1200" cap="none" spc="0" normalizeH="0" baseline="0" noProof="0" dirty="0" smtClean="0">
                          <a:ln>
                            <a:noFill/>
                          </a:ln>
                          <a:effectLst/>
                          <a:uLnTx/>
                          <a:uFillTx/>
                        </a:rPr>
                        <a:t>5/13</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anchor="ctr"/>
                </a:tc>
                <a:extLst>
                  <a:ext uri="{0D108BD9-81ED-4DB2-BD59-A6C34878D82A}">
                    <a16:rowId xmlns:a16="http://schemas.microsoft.com/office/drawing/2014/main" val="2555984984"/>
                  </a:ext>
                </a:extLst>
              </a:tr>
              <a:tr h="401611">
                <a:tc>
                  <a:txBody>
                    <a:bodyPr/>
                    <a:lstStyle/>
                    <a:p>
                      <a:pPr algn="ctr"/>
                      <a:r>
                        <a:rPr kumimoji="1" lang="ja-JP" altLang="en-US" dirty="0" smtClean="0"/>
                        <a:t>アサリ</a:t>
                      </a:r>
                      <a:endParaRPr kumimoji="1" lang="ja-JP"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u="none" strike="noStrike" kern="1200" cap="none" spc="0" normalizeH="0" baseline="0" noProof="0" smtClean="0">
                          <a:ln>
                            <a:noFill/>
                          </a:ln>
                          <a:effectLst/>
                          <a:uLnTx/>
                          <a:uFillTx/>
                        </a:rPr>
                        <a:t>2/14</a:t>
                      </a:r>
                      <a:r>
                        <a:rPr kumimoji="1" lang="ja-JP" altLang="en-US" sz="1200" u="none" strike="noStrike" kern="1200" cap="none" spc="0" normalizeH="0" baseline="0" noProof="0" smtClean="0">
                          <a:ln>
                            <a:noFill/>
                          </a:ln>
                          <a:effectLst/>
                          <a:uLnTx/>
                          <a:uFillTx/>
                        </a:rPr>
                        <a:t>～</a:t>
                      </a:r>
                      <a:r>
                        <a:rPr kumimoji="1" lang="en-US" altLang="ja-JP" sz="1200" u="none" strike="noStrike" kern="1200" cap="none" spc="0" normalizeH="0" baseline="0" noProof="0" smtClean="0">
                          <a:ln>
                            <a:noFill/>
                          </a:ln>
                          <a:effectLst/>
                          <a:uLnTx/>
                          <a:uFillTx/>
                        </a:rPr>
                        <a:t>8/29</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u="none" strike="noStrike" kern="1200" cap="none" spc="0" normalizeH="0" baseline="0" noProof="0" dirty="0" smtClean="0">
                          <a:ln>
                            <a:noFill/>
                          </a:ln>
                          <a:effectLst/>
                          <a:uLnTx/>
                          <a:uFillTx/>
                        </a:rPr>
                        <a:t>2/22</a:t>
                      </a:r>
                      <a:r>
                        <a:rPr kumimoji="1" lang="ja-JP" altLang="en-US" sz="1200" u="none" strike="noStrike" kern="1200" cap="none" spc="0" normalizeH="0" baseline="0" noProof="0" dirty="0" smtClean="0">
                          <a:ln>
                            <a:noFill/>
                          </a:ln>
                          <a:effectLst/>
                          <a:uLnTx/>
                          <a:uFillTx/>
                        </a:rPr>
                        <a:t>～</a:t>
                      </a:r>
                      <a:r>
                        <a:rPr kumimoji="1" lang="en-US" altLang="ja-JP" sz="1200" u="none" strike="noStrike" kern="1200" cap="none" spc="0" normalizeH="0" baseline="0" noProof="0" dirty="0" smtClean="0">
                          <a:ln>
                            <a:noFill/>
                          </a:ln>
                          <a:effectLst/>
                          <a:uLnTx/>
                          <a:uFillTx/>
                        </a:rPr>
                        <a:t>8/22</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u="none" strike="noStrike" kern="1200" cap="none" spc="0" normalizeH="0" baseline="0" noProof="0" dirty="0" smtClean="0">
                          <a:ln>
                            <a:noFill/>
                          </a:ln>
                          <a:effectLst/>
                          <a:uLnTx/>
                          <a:uFillTx/>
                        </a:rPr>
                        <a:t>3/11</a:t>
                      </a:r>
                      <a:r>
                        <a:rPr kumimoji="1" lang="ja-JP" altLang="en-US" sz="1200" u="none" strike="noStrike" kern="1200" cap="none" spc="0" normalizeH="0" baseline="0" noProof="0" dirty="0" smtClean="0">
                          <a:ln>
                            <a:noFill/>
                          </a:ln>
                          <a:effectLst/>
                          <a:uLnTx/>
                          <a:uFillTx/>
                        </a:rPr>
                        <a:t>～</a:t>
                      </a:r>
                      <a:r>
                        <a:rPr kumimoji="1" lang="en-US" altLang="ja-JP" sz="1200" u="none" strike="noStrike" kern="1200" cap="none" spc="0" normalizeH="0" baseline="0" noProof="0" dirty="0" smtClean="0">
                          <a:ln>
                            <a:noFill/>
                          </a:ln>
                          <a:effectLst/>
                          <a:uLnTx/>
                          <a:uFillTx/>
                        </a:rPr>
                        <a:t>5/13</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anchor="ctr"/>
                </a:tc>
                <a:extLst>
                  <a:ext uri="{0D108BD9-81ED-4DB2-BD59-A6C34878D82A}">
                    <a16:rowId xmlns:a16="http://schemas.microsoft.com/office/drawing/2014/main" val="1745123471"/>
                  </a:ext>
                </a:extLst>
              </a:tr>
              <a:tr h="401611">
                <a:tc>
                  <a:txBody>
                    <a:bodyPr/>
                    <a:lstStyle/>
                    <a:p>
                      <a:pPr algn="ctr"/>
                      <a:r>
                        <a:rPr kumimoji="1" lang="ja-JP" altLang="en-US" dirty="0" smtClean="0"/>
                        <a:t>タイラギ</a:t>
                      </a:r>
                      <a:endParaRPr kumimoji="1" lang="ja-JP"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u="none" strike="noStrike" kern="1200" cap="none" spc="0" normalizeH="0" baseline="0" noProof="0" dirty="0" err="1" smtClean="0">
                          <a:ln>
                            <a:noFill/>
                          </a:ln>
                          <a:effectLst/>
                          <a:uLnTx/>
                          <a:uFillTx/>
                        </a:rPr>
                        <a:t>ー</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u="none" strike="noStrike" kern="1200" cap="none" spc="0" normalizeH="0" baseline="0" noProof="0" dirty="0" smtClean="0">
                          <a:ln>
                            <a:noFill/>
                          </a:ln>
                          <a:effectLst/>
                          <a:uLnTx/>
                          <a:uFillTx/>
                        </a:rPr>
                        <a:t>3/20</a:t>
                      </a:r>
                      <a:r>
                        <a:rPr kumimoji="1" lang="ja-JP" altLang="en-US" sz="1200" u="none" strike="noStrike" kern="1200" cap="none" spc="0" normalizeH="0" baseline="0" noProof="0" dirty="0" smtClean="0">
                          <a:ln>
                            <a:noFill/>
                          </a:ln>
                          <a:effectLst/>
                          <a:uLnTx/>
                          <a:uFillTx/>
                        </a:rPr>
                        <a:t>～</a:t>
                      </a:r>
                      <a:r>
                        <a:rPr kumimoji="1" lang="en-US" altLang="ja-JP" sz="1200" u="none" strike="noStrike" kern="1200" cap="none" spc="0" normalizeH="0" baseline="0" noProof="0" dirty="0" smtClean="0">
                          <a:ln>
                            <a:noFill/>
                          </a:ln>
                          <a:effectLst/>
                          <a:uLnTx/>
                          <a:uFillTx/>
                        </a:rPr>
                        <a:t>7/19</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u="none" strike="noStrike" kern="1200" cap="none" spc="0" normalizeH="0" baseline="0" noProof="0" dirty="0" err="1" smtClean="0">
                          <a:ln>
                            <a:noFill/>
                          </a:ln>
                          <a:effectLst/>
                          <a:uLnTx/>
                          <a:uFillTx/>
                        </a:rPr>
                        <a:t>ー</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anchor="ctr"/>
                </a:tc>
                <a:extLst>
                  <a:ext uri="{0D108BD9-81ED-4DB2-BD59-A6C34878D82A}">
                    <a16:rowId xmlns:a16="http://schemas.microsoft.com/office/drawing/2014/main" val="3534728177"/>
                  </a:ext>
                </a:extLst>
              </a:tr>
              <a:tr h="401611">
                <a:tc>
                  <a:txBody>
                    <a:bodyPr/>
                    <a:lstStyle/>
                    <a:p>
                      <a:pPr algn="ctr"/>
                      <a:r>
                        <a:rPr kumimoji="1" lang="ja-JP" altLang="en-US" dirty="0" smtClean="0"/>
                        <a:t>シジミ</a:t>
                      </a:r>
                      <a:endParaRPr kumimoji="1" lang="ja-JP"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u="none" strike="noStrike" kern="1200" cap="none" spc="0" normalizeH="0" baseline="0" noProof="0" dirty="0" smtClean="0">
                          <a:ln>
                            <a:noFill/>
                          </a:ln>
                          <a:effectLst/>
                          <a:uLnTx/>
                          <a:uFillTx/>
                        </a:rPr>
                        <a:t>3/7</a:t>
                      </a:r>
                      <a:r>
                        <a:rPr kumimoji="1" lang="ja-JP" altLang="en-US" sz="1200" u="none" strike="noStrike" kern="1200" cap="none" spc="0" normalizeH="0" baseline="0" noProof="0" dirty="0" smtClean="0">
                          <a:ln>
                            <a:noFill/>
                          </a:ln>
                          <a:effectLst/>
                          <a:uLnTx/>
                          <a:uFillTx/>
                        </a:rPr>
                        <a:t>～</a:t>
                      </a:r>
                      <a:r>
                        <a:rPr kumimoji="1" lang="en-US" altLang="ja-JP" sz="1200" u="none" strike="noStrike" kern="1200" cap="none" spc="0" normalizeH="0" baseline="0" noProof="0" dirty="0" smtClean="0">
                          <a:ln>
                            <a:noFill/>
                          </a:ln>
                          <a:effectLst/>
                          <a:uLnTx/>
                          <a:uFillTx/>
                        </a:rPr>
                        <a:t>4/25</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u="none" strike="noStrike" kern="1200" cap="none" spc="0" normalizeH="0" baseline="0" noProof="0" dirty="0" smtClean="0">
                          <a:ln>
                            <a:noFill/>
                          </a:ln>
                          <a:effectLst/>
                          <a:uLnTx/>
                          <a:uFillTx/>
                        </a:rPr>
                        <a:t>2/27</a:t>
                      </a:r>
                      <a:r>
                        <a:rPr kumimoji="1" lang="ja-JP" altLang="en-US" sz="1200" u="none" strike="noStrike" kern="1200" cap="none" spc="0" normalizeH="0" baseline="0" noProof="0" dirty="0" smtClean="0">
                          <a:ln>
                            <a:noFill/>
                          </a:ln>
                          <a:effectLst/>
                          <a:uLnTx/>
                          <a:uFillTx/>
                        </a:rPr>
                        <a:t>～</a:t>
                      </a:r>
                      <a:r>
                        <a:rPr kumimoji="1" lang="en-US" altLang="ja-JP" sz="1200" u="none" strike="noStrike" kern="1200" cap="none" spc="0" normalizeH="0" baseline="0" noProof="0" dirty="0" smtClean="0">
                          <a:ln>
                            <a:noFill/>
                          </a:ln>
                          <a:effectLst/>
                          <a:uLnTx/>
                          <a:uFillTx/>
                        </a:rPr>
                        <a:t>5/8</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u="none" strike="noStrike" kern="1200" cap="none" spc="0" normalizeH="0" baseline="0" noProof="0" dirty="0" err="1" smtClean="0">
                          <a:ln>
                            <a:noFill/>
                          </a:ln>
                          <a:effectLst/>
                          <a:uLnTx/>
                          <a:uFillTx/>
                        </a:rPr>
                        <a:t>ー</a:t>
                      </a:r>
                      <a:endParaRPr kumimoji="1" lang="ja-JP" altLang="en-US" sz="1200" b="0" i="0" u="none" strike="noStrike" kern="1200" cap="none" spc="0" normalizeH="0" baseline="0" noProof="0" dirty="0" smtClean="0">
                        <a:ln>
                          <a:noFill/>
                        </a:ln>
                        <a:solidFill>
                          <a:prstClr val="black"/>
                        </a:solidFill>
                        <a:effectLst/>
                        <a:uLnTx/>
                        <a:uFillTx/>
                        <a:latin typeface="+mn-lt"/>
                        <a:ea typeface="+mn-ea"/>
                        <a:cs typeface="+mn-cs"/>
                      </a:endParaRPr>
                    </a:p>
                  </a:txBody>
                  <a:tcPr anchor="ctr"/>
                </a:tc>
                <a:extLst>
                  <a:ext uri="{0D108BD9-81ED-4DB2-BD59-A6C34878D82A}">
                    <a16:rowId xmlns:a16="http://schemas.microsoft.com/office/drawing/2014/main" val="104845778"/>
                  </a:ext>
                </a:extLst>
              </a:tr>
            </a:tbl>
          </a:graphicData>
        </a:graphic>
      </p:graphicFrame>
    </p:spTree>
    <p:custDataLst>
      <p:tags r:id="rId1"/>
    </p:custDataLst>
    <p:extLst>
      <p:ext uri="{BB962C8B-B14F-4D97-AF65-F5344CB8AC3E}">
        <p14:creationId xmlns:p14="http://schemas.microsoft.com/office/powerpoint/2010/main" val="245383193"/>
      </p:ext>
    </p:extLst>
  </p:cSld>
  <p:clrMapOvr>
    <a:masterClrMapping/>
  </p:clrMapOvr>
  <mc:AlternateContent xmlns:mc="http://schemas.openxmlformats.org/markup-compatibility/2006" xmlns:p14="http://schemas.microsoft.com/office/powerpoint/2010/main">
    <mc:Choice Requires="p14">
      <p:transition spd="slow" p14:dur="2000" advTm="18504"/>
    </mc:Choice>
    <mc:Fallback xmlns="">
      <p:transition spd="slow" advTm="1850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テキスト ボックス 20"/>
          <p:cNvSpPr txBox="1"/>
          <p:nvPr/>
        </p:nvSpPr>
        <p:spPr>
          <a:xfrm>
            <a:off x="594532" y="548680"/>
            <a:ext cx="877163" cy="369332"/>
          </a:xfrm>
          <a:prstGeom prst="rect">
            <a:avLst/>
          </a:prstGeom>
          <a:noFill/>
        </p:spPr>
        <p:txBody>
          <a:bodyPr wrap="none" rtlCol="0">
            <a:spAutoFit/>
          </a:bodyPr>
          <a:lstStyle/>
          <a:p>
            <a:r>
              <a:rPr lang="en-US" altLang="ja-JP" dirty="0" smtClean="0"/>
              <a:t>【</a:t>
            </a:r>
            <a:r>
              <a:rPr lang="ja-JP" altLang="en-US" dirty="0"/>
              <a:t>実績</a:t>
            </a:r>
            <a:r>
              <a:rPr lang="en-US" altLang="ja-JP" dirty="0" smtClean="0"/>
              <a:t>】</a:t>
            </a:r>
            <a:endParaRPr lang="ja-JP" altLang="ja-JP" dirty="0"/>
          </a:p>
        </p:txBody>
      </p:sp>
      <p:sp>
        <p:nvSpPr>
          <p:cNvPr id="24" name="サブタイトル 2"/>
          <p:cNvSpPr txBox="1">
            <a:spLocks/>
          </p:cNvSpPr>
          <p:nvPr/>
        </p:nvSpPr>
        <p:spPr>
          <a:xfrm>
            <a:off x="9129464" y="6381331"/>
            <a:ext cx="766472" cy="474983"/>
          </a:xfrm>
          <a:prstGeom prst="rect">
            <a:avLst/>
          </a:prstGeom>
        </p:spPr>
        <p:txBody>
          <a:bodyPr vert="horz" lIns="91440" tIns="45720" rIns="91440" bIns="45720" rtlCol="0" anchor="t" anchorCtr="0">
            <a:normAutofit/>
          </a:bodyPr>
          <a:lstStyle>
            <a:lvl1pPr marL="0" indent="0" algn="l" defTabSz="914400" rtl="0" eaLnBrk="1" latinLnBrk="0" hangingPunct="1">
              <a:spcBef>
                <a:spcPct val="20000"/>
              </a:spcBef>
              <a:buClr>
                <a:schemeClr val="accent1"/>
              </a:buClr>
              <a:buFont typeface="Arial" pitchFamily="34" charset="0"/>
              <a:buNone/>
              <a:defRPr kumimoji="1" sz="2800" kern="1200">
                <a:solidFill>
                  <a:schemeClr val="tx2"/>
                </a:solidFill>
                <a:latin typeface="+mn-lt"/>
                <a:ea typeface="+mn-ea"/>
                <a:cs typeface="+mn-cs"/>
              </a:defRPr>
            </a:lvl1pPr>
            <a:lvl2pPr marL="457200" indent="0" algn="ctr" defTabSz="914400" rtl="0" eaLnBrk="1" latinLnBrk="0" hangingPunct="1">
              <a:spcBef>
                <a:spcPct val="20000"/>
              </a:spcBef>
              <a:buClr>
                <a:schemeClr val="accent1"/>
              </a:buClr>
              <a:buFont typeface="Arial" pitchFamily="34" charset="0"/>
              <a:buNone/>
              <a:defRPr kumimoji="1"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Arial" pitchFamily="34" charset="0"/>
              <a:buNone/>
              <a:defRPr kumimoji="1"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kumimoji="1"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Arial" pitchFamily="34" charset="0"/>
              <a:buNone/>
              <a:defRPr kumimoji="1"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9pPr>
          </a:lstStyle>
          <a:p>
            <a:pPr algn="r"/>
            <a:r>
              <a:rPr lang="en-US" altLang="ja-JP" sz="2000" dirty="0" smtClean="0"/>
              <a:t>15</a:t>
            </a:r>
            <a:endParaRPr lang="zh-TW" altLang="en-US" sz="2000" dirty="0"/>
          </a:p>
        </p:txBody>
      </p:sp>
      <p:sp>
        <p:nvSpPr>
          <p:cNvPr id="10" name="テキスト ボックス 9"/>
          <p:cNvSpPr txBox="1"/>
          <p:nvPr/>
        </p:nvSpPr>
        <p:spPr>
          <a:xfrm>
            <a:off x="435216" y="899989"/>
            <a:ext cx="8856984" cy="923330"/>
          </a:xfrm>
          <a:prstGeom prst="rect">
            <a:avLst/>
          </a:prstGeom>
          <a:noFill/>
        </p:spPr>
        <p:txBody>
          <a:bodyPr wrap="square" rtlCol="0">
            <a:spAutoFit/>
          </a:bodyPr>
          <a:lstStyle/>
          <a:p>
            <a:pPr marL="125413" indent="-125413"/>
            <a:r>
              <a:rPr lang="ja-JP" altLang="en-US" dirty="0" smtClean="0"/>
              <a:t>　〇トリガイは有毒部と無毒部の分離が可能とされており、国のガイドラインにおいて、無毒部位に　</a:t>
            </a:r>
            <a:endParaRPr lang="en-US" altLang="ja-JP" dirty="0" smtClean="0"/>
          </a:p>
          <a:p>
            <a:pPr marL="125413" indent="-125413"/>
            <a:r>
              <a:rPr lang="ja-JP" altLang="en-US" dirty="0"/>
              <a:t>　</a:t>
            </a:r>
            <a:r>
              <a:rPr lang="ja-JP" altLang="en-US" dirty="0" smtClean="0"/>
              <a:t>　ついては各府県が定めるガイドライン等に従い適切に処理することにより出荷可能という見解が　　</a:t>
            </a:r>
            <a:endParaRPr lang="en-US" altLang="ja-JP" dirty="0" smtClean="0"/>
          </a:p>
          <a:p>
            <a:pPr marL="125413" indent="-125413"/>
            <a:r>
              <a:rPr lang="ja-JP" altLang="en-US" dirty="0" smtClean="0"/>
              <a:t>　　示されていることから、大阪府で「トリガイ出荷についてのガイドライン」を作成予定。</a:t>
            </a:r>
            <a:endParaRPr lang="en-US" altLang="ja-JP" dirty="0" smtClean="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807" y="2052600"/>
            <a:ext cx="2473775" cy="1534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3242" y="2025054"/>
            <a:ext cx="2431036" cy="1573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5938" y="2025054"/>
            <a:ext cx="2571786" cy="1544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759" y="3695840"/>
            <a:ext cx="2443824" cy="1602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62019" y="3695839"/>
            <a:ext cx="2456098" cy="1584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29110" y="3695840"/>
            <a:ext cx="2508614" cy="1567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テキスト ボックス 21"/>
          <p:cNvSpPr txBox="1"/>
          <p:nvPr/>
        </p:nvSpPr>
        <p:spPr>
          <a:xfrm>
            <a:off x="331753" y="2020759"/>
            <a:ext cx="701360" cy="369332"/>
          </a:xfrm>
          <a:prstGeom prst="rect">
            <a:avLst/>
          </a:prstGeom>
          <a:noFill/>
        </p:spPr>
        <p:txBody>
          <a:bodyPr wrap="square" rtlCol="0">
            <a:spAutoFit/>
          </a:bodyPr>
          <a:lstStyle/>
          <a:p>
            <a:pPr marL="125413" indent="-125413"/>
            <a:r>
              <a:rPr lang="ja-JP" altLang="en-US" dirty="0" smtClean="0"/>
              <a:t>　</a:t>
            </a:r>
            <a:r>
              <a:rPr lang="ja-JP" altLang="en-US" b="1" dirty="0" smtClean="0"/>
              <a:t>①</a:t>
            </a:r>
            <a:endParaRPr lang="en-US" altLang="ja-JP" b="1" dirty="0" smtClean="0"/>
          </a:p>
        </p:txBody>
      </p:sp>
      <p:sp>
        <p:nvSpPr>
          <p:cNvPr id="23" name="テキスト ボックス 22"/>
          <p:cNvSpPr txBox="1"/>
          <p:nvPr/>
        </p:nvSpPr>
        <p:spPr>
          <a:xfrm>
            <a:off x="3198845" y="2050738"/>
            <a:ext cx="701360" cy="369332"/>
          </a:xfrm>
          <a:prstGeom prst="rect">
            <a:avLst/>
          </a:prstGeom>
          <a:noFill/>
        </p:spPr>
        <p:txBody>
          <a:bodyPr wrap="square" rtlCol="0">
            <a:spAutoFit/>
          </a:bodyPr>
          <a:lstStyle/>
          <a:p>
            <a:pPr marL="125413" indent="-125413"/>
            <a:r>
              <a:rPr lang="ja-JP" altLang="en-US" dirty="0" smtClean="0"/>
              <a:t>　</a:t>
            </a:r>
            <a:r>
              <a:rPr lang="ja-JP" altLang="en-US" b="1" dirty="0"/>
              <a:t>②</a:t>
            </a:r>
            <a:endParaRPr lang="en-US" altLang="ja-JP" b="1" dirty="0" smtClean="0"/>
          </a:p>
        </p:txBody>
      </p:sp>
      <p:sp>
        <p:nvSpPr>
          <p:cNvPr id="26" name="テキスト ボックス 25"/>
          <p:cNvSpPr txBox="1"/>
          <p:nvPr/>
        </p:nvSpPr>
        <p:spPr>
          <a:xfrm>
            <a:off x="5931706" y="1989962"/>
            <a:ext cx="701360" cy="369332"/>
          </a:xfrm>
          <a:prstGeom prst="rect">
            <a:avLst/>
          </a:prstGeom>
          <a:noFill/>
        </p:spPr>
        <p:txBody>
          <a:bodyPr wrap="square" rtlCol="0">
            <a:spAutoFit/>
          </a:bodyPr>
          <a:lstStyle/>
          <a:p>
            <a:pPr marL="125413" indent="-125413"/>
            <a:r>
              <a:rPr lang="ja-JP" altLang="en-US" dirty="0" smtClean="0"/>
              <a:t>　</a:t>
            </a:r>
            <a:r>
              <a:rPr lang="ja-JP" altLang="en-US" b="1" dirty="0" smtClean="0"/>
              <a:t>③</a:t>
            </a:r>
            <a:endParaRPr lang="en-US" altLang="ja-JP" b="1" dirty="0" smtClean="0"/>
          </a:p>
        </p:txBody>
      </p:sp>
      <p:sp>
        <p:nvSpPr>
          <p:cNvPr id="27" name="テキスト ボックス 26"/>
          <p:cNvSpPr txBox="1"/>
          <p:nvPr/>
        </p:nvSpPr>
        <p:spPr>
          <a:xfrm>
            <a:off x="331753" y="3695840"/>
            <a:ext cx="701360" cy="369332"/>
          </a:xfrm>
          <a:prstGeom prst="rect">
            <a:avLst/>
          </a:prstGeom>
          <a:noFill/>
        </p:spPr>
        <p:txBody>
          <a:bodyPr wrap="square" rtlCol="0">
            <a:spAutoFit/>
          </a:bodyPr>
          <a:lstStyle/>
          <a:p>
            <a:pPr marL="125413" indent="-125413"/>
            <a:r>
              <a:rPr lang="ja-JP" altLang="en-US" dirty="0" smtClean="0"/>
              <a:t>　</a:t>
            </a:r>
            <a:r>
              <a:rPr lang="ja-JP" altLang="en-US" b="1" dirty="0" smtClean="0"/>
              <a:t>④</a:t>
            </a:r>
            <a:endParaRPr lang="en-US" altLang="ja-JP" b="1" dirty="0" smtClean="0"/>
          </a:p>
        </p:txBody>
      </p:sp>
      <p:sp>
        <p:nvSpPr>
          <p:cNvPr id="28" name="テキスト ボックス 27"/>
          <p:cNvSpPr txBox="1"/>
          <p:nvPr/>
        </p:nvSpPr>
        <p:spPr>
          <a:xfrm>
            <a:off x="3198845" y="3699276"/>
            <a:ext cx="701360" cy="369332"/>
          </a:xfrm>
          <a:prstGeom prst="rect">
            <a:avLst/>
          </a:prstGeom>
          <a:noFill/>
        </p:spPr>
        <p:txBody>
          <a:bodyPr wrap="square" rtlCol="0">
            <a:spAutoFit/>
          </a:bodyPr>
          <a:lstStyle/>
          <a:p>
            <a:pPr marL="125413" indent="-125413"/>
            <a:r>
              <a:rPr lang="ja-JP" altLang="en-US" dirty="0" smtClean="0"/>
              <a:t>　</a:t>
            </a:r>
            <a:r>
              <a:rPr lang="ja-JP" altLang="en-US" b="1" dirty="0"/>
              <a:t>⑤</a:t>
            </a:r>
            <a:endParaRPr lang="en-US" altLang="ja-JP" b="1" dirty="0" smtClean="0"/>
          </a:p>
        </p:txBody>
      </p:sp>
      <p:sp>
        <p:nvSpPr>
          <p:cNvPr id="29" name="テキスト ボックス 28"/>
          <p:cNvSpPr txBox="1"/>
          <p:nvPr/>
        </p:nvSpPr>
        <p:spPr>
          <a:xfrm>
            <a:off x="5931706" y="3695840"/>
            <a:ext cx="701360" cy="369332"/>
          </a:xfrm>
          <a:prstGeom prst="rect">
            <a:avLst/>
          </a:prstGeom>
          <a:noFill/>
        </p:spPr>
        <p:txBody>
          <a:bodyPr wrap="square" rtlCol="0">
            <a:spAutoFit/>
          </a:bodyPr>
          <a:lstStyle/>
          <a:p>
            <a:pPr marL="125413" indent="-125413"/>
            <a:r>
              <a:rPr lang="ja-JP" altLang="en-US" dirty="0" smtClean="0"/>
              <a:t>　</a:t>
            </a:r>
            <a:r>
              <a:rPr lang="ja-JP" altLang="en-US" b="1" dirty="0" smtClean="0"/>
              <a:t>⑥</a:t>
            </a:r>
            <a:endParaRPr lang="en-US" altLang="ja-JP" b="1" dirty="0" smtClean="0"/>
          </a:p>
        </p:txBody>
      </p:sp>
      <p:cxnSp>
        <p:nvCxnSpPr>
          <p:cNvPr id="8" name="直線コネクタ 7"/>
          <p:cNvCxnSpPr/>
          <p:nvPr/>
        </p:nvCxnSpPr>
        <p:spPr>
          <a:xfrm>
            <a:off x="771517" y="1484784"/>
            <a:ext cx="835794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角丸四角形 12"/>
          <p:cNvSpPr/>
          <p:nvPr/>
        </p:nvSpPr>
        <p:spPr>
          <a:xfrm>
            <a:off x="771517" y="5661248"/>
            <a:ext cx="8588979" cy="939021"/>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1" lang="ja-JP" altLang="en-US" sz="2000"/>
          </a:p>
        </p:txBody>
      </p:sp>
      <p:sp>
        <p:nvSpPr>
          <p:cNvPr id="32" name="テキスト ボックス 31"/>
          <p:cNvSpPr txBox="1"/>
          <p:nvPr/>
        </p:nvSpPr>
        <p:spPr>
          <a:xfrm>
            <a:off x="1155753" y="5792300"/>
            <a:ext cx="7820505" cy="1015663"/>
          </a:xfrm>
          <a:prstGeom prst="rect">
            <a:avLst/>
          </a:prstGeom>
          <a:noFill/>
        </p:spPr>
        <p:txBody>
          <a:bodyPr wrap="square" rtlCol="0">
            <a:spAutoFit/>
          </a:bodyPr>
          <a:lstStyle/>
          <a:p>
            <a:r>
              <a:rPr lang="ja-JP" altLang="en-US" sz="2000" dirty="0"/>
              <a:t>〇</a:t>
            </a:r>
            <a:r>
              <a:rPr lang="ja-JP" altLang="ja-JP" sz="2000" dirty="0" smtClean="0"/>
              <a:t>利用</a:t>
            </a:r>
            <a:r>
              <a:rPr lang="ja-JP" altLang="ja-JP" sz="2000" dirty="0"/>
              <a:t>しやすい形状に加工することにより付加価値をつける。</a:t>
            </a:r>
          </a:p>
          <a:p>
            <a:r>
              <a:rPr lang="ja-JP" altLang="en-US" sz="2000" dirty="0"/>
              <a:t>〇</a:t>
            </a:r>
            <a:r>
              <a:rPr lang="ja-JP" altLang="ja-JP" sz="2000" dirty="0" smtClean="0"/>
              <a:t>大阪産</a:t>
            </a:r>
            <a:r>
              <a:rPr lang="ja-JP" altLang="ja-JP" sz="2000" dirty="0"/>
              <a:t>の高品質なトリガイの魅力を</a:t>
            </a:r>
            <a:r>
              <a:rPr lang="en-US" altLang="ja-JP" sz="2000" dirty="0"/>
              <a:t>PR</a:t>
            </a:r>
            <a:r>
              <a:rPr lang="ja-JP" altLang="ja-JP" sz="2000" dirty="0"/>
              <a:t>する</a:t>
            </a:r>
            <a:r>
              <a:rPr lang="ja-JP" altLang="ja-JP" sz="2000" dirty="0" smtClean="0"/>
              <a:t>チャンス⇒</a:t>
            </a:r>
            <a:r>
              <a:rPr lang="ja-JP" altLang="ja-JP" sz="2000" dirty="0"/>
              <a:t>ブランド化を</a:t>
            </a:r>
            <a:r>
              <a:rPr lang="ja-JP" altLang="ja-JP" sz="2000" dirty="0" smtClean="0"/>
              <a:t>図る</a:t>
            </a:r>
            <a:endParaRPr lang="ja-JP" altLang="ja-JP" sz="2000" dirty="0"/>
          </a:p>
          <a:p>
            <a:pPr marL="125413" indent="-125413"/>
            <a:endParaRPr lang="en-US" altLang="ja-JP" sz="2000" dirty="0" smtClean="0"/>
          </a:p>
        </p:txBody>
      </p:sp>
    </p:spTree>
    <p:extLst>
      <p:ext uri="{BB962C8B-B14F-4D97-AF65-F5344CB8AC3E}">
        <p14:creationId xmlns:p14="http://schemas.microsoft.com/office/powerpoint/2010/main" val="964343429"/>
      </p:ext>
    </p:extLst>
  </p:cSld>
  <p:clrMapOvr>
    <a:masterClrMapping/>
  </p:clrMapOvr>
  <mc:AlternateContent xmlns:mc="http://schemas.openxmlformats.org/markup-compatibility/2006" xmlns:p14="http://schemas.microsoft.com/office/powerpoint/2010/main">
    <mc:Choice Requires="p14">
      <p:transition spd="slow" p14:dur="2000" advTm="64769"/>
    </mc:Choice>
    <mc:Fallback xmlns="">
      <p:transition spd="slow" advTm="64769"/>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1424608" y="692696"/>
            <a:ext cx="8136904" cy="918000"/>
          </a:xfrm>
          <a:prstGeom prst="rect">
            <a:avLst/>
          </a:prstGeom>
        </p:spPr>
        <p:txBody>
          <a:bodyPr>
            <a:noAutofit/>
          </a:bodyPr>
          <a:lstStyle>
            <a:lvl1pPr algn="l" defTabSz="914400" rtl="0" eaLnBrk="1" latinLnBrk="0" hangingPunct="1">
              <a:spcBef>
                <a:spcPct val="0"/>
              </a:spcBef>
              <a:buNone/>
              <a:defRPr kumimoji="1" sz="54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600" b="1" dirty="0" smtClean="0"/>
              <a:t>コロナがプランの施策に及ぼした影響</a:t>
            </a:r>
            <a:endParaRPr lang="ja-JP" altLang="en-US" sz="3600" b="1" dirty="0"/>
          </a:p>
        </p:txBody>
      </p:sp>
      <p:sp>
        <p:nvSpPr>
          <p:cNvPr id="3" name="テキスト ボックス 2"/>
          <p:cNvSpPr txBox="1">
            <a:spLocks noChangeArrowheads="1"/>
          </p:cNvSpPr>
          <p:nvPr/>
        </p:nvSpPr>
        <p:spPr bwMode="auto">
          <a:xfrm>
            <a:off x="874293" y="1610696"/>
            <a:ext cx="993105" cy="404705"/>
          </a:xfrm>
          <a:prstGeom prst="roundRect">
            <a:avLst>
              <a:gd name="adj" fmla="val 24293"/>
            </a:avLst>
          </a:prstGeom>
          <a:solidFill>
            <a:srgbClr val="000099"/>
          </a:solidFill>
          <a:ln w="9525">
            <a:noFill/>
            <a:miter lim="800000"/>
            <a:headEnd/>
            <a:tailEnd/>
          </a:ln>
        </p:spPr>
        <p:txBody>
          <a:bodyPr rot="0" vert="horz" wrap="square" lIns="0" tIns="45720" rIns="0" bIns="45720" anchor="ctr" anchorCtr="0">
            <a:noAutofit/>
          </a:bodyPr>
          <a:lstStyle/>
          <a:p>
            <a:pPr algn="ctr">
              <a:spcAft>
                <a:spcPts val="0"/>
              </a:spcAft>
            </a:pPr>
            <a:r>
              <a:rPr lang="ja-JP" b="1" kern="100" dirty="0" smtClean="0">
                <a:solidFill>
                  <a:schemeClr val="bg1"/>
                </a:solidFill>
                <a:effectLst/>
                <a:latin typeface="+mn-ea"/>
                <a:cs typeface="Times New Roman"/>
              </a:rPr>
              <a:t>施策</a:t>
            </a:r>
            <a:r>
              <a:rPr lang="en-US" altLang="ja-JP" b="1" kern="100" dirty="0" smtClean="0">
                <a:solidFill>
                  <a:schemeClr val="bg1"/>
                </a:solidFill>
                <a:effectLst/>
                <a:latin typeface="+mn-ea"/>
                <a:cs typeface="Times New Roman"/>
              </a:rPr>
              <a:t>21</a:t>
            </a:r>
            <a:endParaRPr lang="ja-JP" b="1" kern="100" dirty="0">
              <a:solidFill>
                <a:schemeClr val="bg1"/>
              </a:solidFill>
              <a:effectLst/>
              <a:latin typeface="+mn-ea"/>
              <a:cs typeface="Times New Roman"/>
            </a:endParaRPr>
          </a:p>
        </p:txBody>
      </p:sp>
      <p:pic>
        <p:nvPicPr>
          <p:cNvPr id="4" name="図 3"/>
          <p:cNvPicPr>
            <a:picLocks noChangeAspect="1"/>
          </p:cNvPicPr>
          <p:nvPr/>
        </p:nvPicPr>
        <p:blipFill>
          <a:blip r:embed="rId3"/>
          <a:stretch>
            <a:fillRect/>
          </a:stretch>
        </p:blipFill>
        <p:spPr>
          <a:xfrm>
            <a:off x="6094051" y="2467328"/>
            <a:ext cx="2345075" cy="1761412"/>
          </a:xfrm>
          <a:prstGeom prst="rect">
            <a:avLst/>
          </a:prstGeom>
        </p:spPr>
      </p:pic>
      <p:sp>
        <p:nvSpPr>
          <p:cNvPr id="6" name="テキスト ボックス 5"/>
          <p:cNvSpPr txBox="1"/>
          <p:nvPr/>
        </p:nvSpPr>
        <p:spPr>
          <a:xfrm>
            <a:off x="1901498" y="1632817"/>
            <a:ext cx="4410560" cy="338554"/>
          </a:xfrm>
          <a:prstGeom prst="rect">
            <a:avLst/>
          </a:prstGeom>
          <a:noFill/>
        </p:spPr>
        <p:txBody>
          <a:bodyPr wrap="square" rtlCol="0">
            <a:spAutoFit/>
          </a:bodyPr>
          <a:lstStyle/>
          <a:p>
            <a:r>
              <a:rPr lang="en-US" altLang="ja-JP" sz="1600" b="1" dirty="0"/>
              <a:t>｢</a:t>
            </a:r>
            <a:r>
              <a:rPr lang="ja-JP" altLang="en-US" sz="1600" b="1" dirty="0"/>
              <a:t>大阪うみ・かわ・さかな</a:t>
            </a:r>
            <a:r>
              <a:rPr lang="en-US" altLang="ja-JP" sz="1600" b="1" dirty="0"/>
              <a:t>｣</a:t>
            </a:r>
            <a:r>
              <a:rPr lang="ja-JP" altLang="en-US" sz="1600" b="1" dirty="0"/>
              <a:t>の魅力発信の</a:t>
            </a:r>
            <a:r>
              <a:rPr lang="ja-JP" altLang="en-US" sz="1600" b="1" dirty="0" smtClean="0"/>
              <a:t>推進</a:t>
            </a:r>
            <a:endParaRPr lang="ja-JP" altLang="en-US" sz="1600" b="1" dirty="0"/>
          </a:p>
        </p:txBody>
      </p:sp>
      <p:sp>
        <p:nvSpPr>
          <p:cNvPr id="7" name="テキスト ボックス 6"/>
          <p:cNvSpPr txBox="1"/>
          <p:nvPr/>
        </p:nvSpPr>
        <p:spPr>
          <a:xfrm>
            <a:off x="1434549" y="2068791"/>
            <a:ext cx="8985597" cy="338554"/>
          </a:xfrm>
          <a:prstGeom prst="rect">
            <a:avLst/>
          </a:prstGeom>
          <a:noFill/>
        </p:spPr>
        <p:txBody>
          <a:bodyPr wrap="square" rtlCol="0">
            <a:spAutoFit/>
          </a:bodyPr>
          <a:lstStyle/>
          <a:p>
            <a:pPr marL="125413" indent="-125413"/>
            <a:r>
              <a:rPr lang="ja-JP" altLang="en-US" sz="1600" dirty="0" smtClean="0"/>
              <a:t>　〇 府漁連・学校給食会・水産技術センターと連携して小学校での出前授業</a:t>
            </a:r>
            <a:r>
              <a:rPr lang="en-US" altLang="ja-JP" sz="1600" dirty="0" smtClean="0"/>
              <a:t>(</a:t>
            </a:r>
            <a:r>
              <a:rPr lang="ja-JP" altLang="en-US" sz="1600" dirty="0" smtClean="0"/>
              <a:t>魚講習会</a:t>
            </a:r>
            <a:r>
              <a:rPr lang="en-US" altLang="ja-JP" sz="1600" dirty="0" smtClean="0"/>
              <a:t>)</a:t>
            </a:r>
            <a:r>
              <a:rPr lang="ja-JP" altLang="en-US" sz="1600" dirty="0" smtClean="0"/>
              <a:t>を実施</a:t>
            </a:r>
            <a:endParaRPr lang="en-US" altLang="ja-JP" sz="1600" dirty="0" smtClean="0"/>
          </a:p>
        </p:txBody>
      </p:sp>
      <p:sp>
        <p:nvSpPr>
          <p:cNvPr id="8" name="テキスト ボックス 7"/>
          <p:cNvSpPr txBox="1"/>
          <p:nvPr/>
        </p:nvSpPr>
        <p:spPr>
          <a:xfrm>
            <a:off x="874293" y="2047987"/>
            <a:ext cx="800219" cy="338554"/>
          </a:xfrm>
          <a:prstGeom prst="rect">
            <a:avLst/>
          </a:prstGeom>
          <a:noFill/>
        </p:spPr>
        <p:txBody>
          <a:bodyPr wrap="none" rtlCol="0">
            <a:spAutoFit/>
          </a:bodyPr>
          <a:lstStyle/>
          <a:p>
            <a:r>
              <a:rPr lang="en-US" altLang="ja-JP" sz="1600" dirty="0" smtClean="0"/>
              <a:t>【</a:t>
            </a:r>
            <a:r>
              <a:rPr lang="ja-JP" altLang="en-US" sz="1600" dirty="0"/>
              <a:t>内容</a:t>
            </a:r>
            <a:r>
              <a:rPr lang="en-US" altLang="ja-JP" sz="1600" dirty="0" smtClean="0"/>
              <a:t>】</a:t>
            </a:r>
            <a:endParaRPr lang="ja-JP" altLang="ja-JP" sz="1600" dirty="0"/>
          </a:p>
        </p:txBody>
      </p:sp>
      <p:sp>
        <p:nvSpPr>
          <p:cNvPr id="10" name="テキスト ボックス 9"/>
          <p:cNvSpPr txBox="1"/>
          <p:nvPr/>
        </p:nvSpPr>
        <p:spPr>
          <a:xfrm>
            <a:off x="874292" y="5879539"/>
            <a:ext cx="4004353" cy="307777"/>
          </a:xfrm>
          <a:prstGeom prst="rect">
            <a:avLst/>
          </a:prstGeom>
          <a:noFill/>
        </p:spPr>
        <p:txBody>
          <a:bodyPr wrap="square" rtlCol="0">
            <a:spAutoFit/>
          </a:bodyPr>
          <a:lstStyle/>
          <a:p>
            <a:pPr marL="268288" indent="-241200"/>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写真①出前授業　写真②魚庭の海づくり大会</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918550" y="2944483"/>
            <a:ext cx="4134799" cy="916565"/>
          </a:xfrm>
          <a:prstGeom prst="foldedCorner">
            <a:avLst/>
          </a:prstGeom>
          <a:solidFill>
            <a:srgbClr val="FFFF66"/>
          </a:solidFill>
          <a:ln w="6350">
            <a:solidFill>
              <a:schemeClr val="tx1"/>
            </a:solidFill>
            <a:prstDash val="solid"/>
          </a:ln>
        </p:spPr>
        <p:txBody>
          <a:bodyPr wrap="square" lIns="36000" tIns="36000" bIns="36000" rtlCol="0">
            <a:noAutofit/>
          </a:bodyPr>
          <a:lstStyle/>
          <a:p>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数値</a:t>
            </a:r>
            <a:r>
              <a:rPr lang="ja-JP" altLang="en-US" dirty="0">
                <a:latin typeface="Meiryo UI" panose="020B0604030504040204" pitchFamily="50" charset="-128"/>
                <a:ea typeface="Meiryo UI" panose="020B0604030504040204" pitchFamily="50" charset="-128"/>
                <a:cs typeface="Meiryo UI" panose="020B0604030504040204" pitchFamily="50" charset="-128"/>
              </a:rPr>
              <a:t>目標</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出前講習会等の開催</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（令和</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年度～令和</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6</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年度：計４５回）</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874293" y="2460735"/>
            <a:ext cx="800219" cy="338554"/>
          </a:xfrm>
          <a:prstGeom prst="rect">
            <a:avLst/>
          </a:prstGeom>
          <a:noFill/>
        </p:spPr>
        <p:txBody>
          <a:bodyPr wrap="none" rtlCol="0">
            <a:spAutoFit/>
          </a:bodyPr>
          <a:lstStyle/>
          <a:p>
            <a:r>
              <a:rPr lang="en-US" altLang="ja-JP" sz="1600" dirty="0" smtClean="0"/>
              <a:t>【</a:t>
            </a:r>
            <a:r>
              <a:rPr lang="ja-JP" altLang="en-US" sz="1600" dirty="0"/>
              <a:t>影響</a:t>
            </a:r>
            <a:r>
              <a:rPr lang="en-US" altLang="ja-JP" sz="1600" dirty="0" smtClean="0"/>
              <a:t>】</a:t>
            </a:r>
            <a:endParaRPr lang="ja-JP" altLang="ja-JP" sz="1600" dirty="0"/>
          </a:p>
        </p:txBody>
      </p:sp>
      <p:sp>
        <p:nvSpPr>
          <p:cNvPr id="13" name="テキスト ボックス 12"/>
          <p:cNvSpPr txBox="1"/>
          <p:nvPr/>
        </p:nvSpPr>
        <p:spPr>
          <a:xfrm>
            <a:off x="1445121" y="2467328"/>
            <a:ext cx="3645850" cy="338554"/>
          </a:xfrm>
          <a:prstGeom prst="rect">
            <a:avLst/>
          </a:prstGeom>
          <a:noFill/>
        </p:spPr>
        <p:txBody>
          <a:bodyPr wrap="square" rtlCol="0">
            <a:spAutoFit/>
          </a:bodyPr>
          <a:lstStyle/>
          <a:p>
            <a:pPr marL="125413" indent="-125413"/>
            <a:r>
              <a:rPr lang="ja-JP" altLang="en-US" sz="1600" dirty="0" smtClean="0"/>
              <a:t>　〇 </a:t>
            </a:r>
            <a:r>
              <a:rPr lang="ja-JP" altLang="en-US" sz="1600" b="1" dirty="0" smtClean="0">
                <a:solidFill>
                  <a:srgbClr val="FF0000"/>
                </a:solidFill>
              </a:rPr>
              <a:t>出前授業</a:t>
            </a:r>
            <a:r>
              <a:rPr lang="en-US" altLang="ja-JP" sz="1600" b="1" dirty="0" smtClean="0">
                <a:solidFill>
                  <a:srgbClr val="FF0000"/>
                </a:solidFill>
              </a:rPr>
              <a:t>(</a:t>
            </a:r>
            <a:r>
              <a:rPr lang="ja-JP" altLang="en-US" sz="1600" b="1" dirty="0" smtClean="0">
                <a:solidFill>
                  <a:srgbClr val="FF0000"/>
                </a:solidFill>
              </a:rPr>
              <a:t>魚講習会</a:t>
            </a:r>
            <a:r>
              <a:rPr lang="en-US" altLang="ja-JP" sz="1600" b="1" dirty="0" smtClean="0">
                <a:solidFill>
                  <a:srgbClr val="FF0000"/>
                </a:solidFill>
              </a:rPr>
              <a:t>)</a:t>
            </a:r>
            <a:r>
              <a:rPr lang="ja-JP" altLang="en-US" sz="1600" b="1" dirty="0" smtClean="0">
                <a:solidFill>
                  <a:srgbClr val="FF0000"/>
                </a:solidFill>
              </a:rPr>
              <a:t>の中止</a:t>
            </a:r>
            <a:endParaRPr lang="en-US" altLang="ja-JP" sz="1600" b="1" dirty="0" smtClean="0">
              <a:solidFill>
                <a:srgbClr val="FF0000"/>
              </a:solidFill>
            </a:endParaRPr>
          </a:p>
        </p:txBody>
      </p:sp>
      <p:sp>
        <p:nvSpPr>
          <p:cNvPr id="15" name="テキスト ボックス 14"/>
          <p:cNvSpPr txBox="1">
            <a:spLocks noChangeArrowheads="1"/>
          </p:cNvSpPr>
          <p:nvPr/>
        </p:nvSpPr>
        <p:spPr bwMode="auto">
          <a:xfrm>
            <a:off x="874292" y="4341400"/>
            <a:ext cx="993105" cy="404705"/>
          </a:xfrm>
          <a:prstGeom prst="roundRect">
            <a:avLst>
              <a:gd name="adj" fmla="val 24293"/>
            </a:avLst>
          </a:prstGeom>
          <a:solidFill>
            <a:srgbClr val="000099"/>
          </a:solidFill>
          <a:ln w="9525">
            <a:noFill/>
            <a:miter lim="800000"/>
            <a:headEnd/>
            <a:tailEnd/>
          </a:ln>
        </p:spPr>
        <p:txBody>
          <a:bodyPr rot="0" vert="horz" wrap="square" lIns="0" tIns="45720" rIns="0" bIns="45720" anchor="ctr" anchorCtr="0">
            <a:noAutofit/>
          </a:bodyPr>
          <a:lstStyle/>
          <a:p>
            <a:pPr algn="ctr">
              <a:spcAft>
                <a:spcPts val="0"/>
              </a:spcAft>
            </a:pPr>
            <a:r>
              <a:rPr lang="ja-JP" b="1" kern="100" dirty="0" smtClean="0">
                <a:solidFill>
                  <a:schemeClr val="bg1"/>
                </a:solidFill>
                <a:effectLst/>
                <a:latin typeface="+mn-ea"/>
                <a:cs typeface="Times New Roman"/>
              </a:rPr>
              <a:t>施策</a:t>
            </a:r>
            <a:r>
              <a:rPr lang="en-US" altLang="ja-JP" b="1" kern="100" dirty="0" smtClean="0">
                <a:solidFill>
                  <a:schemeClr val="bg1"/>
                </a:solidFill>
                <a:effectLst/>
                <a:latin typeface="+mn-ea"/>
                <a:cs typeface="Times New Roman"/>
              </a:rPr>
              <a:t>24</a:t>
            </a:r>
            <a:endParaRPr lang="ja-JP" b="1" kern="100" dirty="0">
              <a:solidFill>
                <a:schemeClr val="bg1"/>
              </a:solidFill>
              <a:effectLst/>
              <a:latin typeface="+mn-ea"/>
              <a:cs typeface="Times New Roman"/>
            </a:endParaRPr>
          </a:p>
        </p:txBody>
      </p:sp>
      <p:sp>
        <p:nvSpPr>
          <p:cNvPr id="16" name="テキスト ボックス 15"/>
          <p:cNvSpPr txBox="1"/>
          <p:nvPr/>
        </p:nvSpPr>
        <p:spPr>
          <a:xfrm>
            <a:off x="874292" y="4824373"/>
            <a:ext cx="5052986" cy="584775"/>
          </a:xfrm>
          <a:prstGeom prst="rect">
            <a:avLst/>
          </a:prstGeom>
          <a:noFill/>
        </p:spPr>
        <p:txBody>
          <a:bodyPr wrap="none" rtlCol="0">
            <a:spAutoFit/>
          </a:bodyPr>
          <a:lstStyle/>
          <a:p>
            <a:r>
              <a:rPr lang="en-US" altLang="ja-JP" sz="1600" dirty="0" smtClean="0"/>
              <a:t>【</a:t>
            </a:r>
            <a:r>
              <a:rPr lang="ja-JP" altLang="en-US" sz="1600" dirty="0"/>
              <a:t>内容</a:t>
            </a:r>
            <a:r>
              <a:rPr lang="en-US" altLang="ja-JP" sz="1600" dirty="0" smtClean="0"/>
              <a:t>】</a:t>
            </a:r>
            <a:r>
              <a:rPr lang="ja-JP" altLang="en-US" sz="1600" dirty="0" smtClean="0"/>
              <a:t>　〇 平成１４年から「魚庭の海づくり大会」を実施</a:t>
            </a:r>
            <a:endParaRPr lang="en-US" altLang="ja-JP" sz="1600" dirty="0" smtClean="0"/>
          </a:p>
          <a:p>
            <a:r>
              <a:rPr lang="en-US" altLang="ja-JP" sz="1600" dirty="0" smtClean="0"/>
              <a:t>【</a:t>
            </a:r>
            <a:r>
              <a:rPr lang="ja-JP" altLang="en-US" sz="1600" dirty="0" smtClean="0"/>
              <a:t>実績</a:t>
            </a:r>
            <a:r>
              <a:rPr lang="en-US" altLang="ja-JP" sz="1600" dirty="0" smtClean="0"/>
              <a:t>】</a:t>
            </a:r>
            <a:r>
              <a:rPr lang="ja-JP" altLang="en-US" sz="1600" dirty="0" smtClean="0"/>
              <a:t>　〇 </a:t>
            </a:r>
            <a:r>
              <a:rPr lang="ja-JP" altLang="en-US" sz="1600" b="1" dirty="0" smtClean="0">
                <a:solidFill>
                  <a:srgbClr val="FF0000"/>
                </a:solidFill>
              </a:rPr>
              <a:t>令和２年度は開催中止</a:t>
            </a:r>
            <a:r>
              <a:rPr lang="en-US" altLang="ja-JP" sz="1600" b="1" dirty="0" smtClean="0">
                <a:solidFill>
                  <a:srgbClr val="FF0000"/>
                </a:solidFill>
              </a:rPr>
              <a:t>(</a:t>
            </a:r>
            <a:r>
              <a:rPr lang="ja-JP" altLang="en-US" sz="1600" b="1" dirty="0" smtClean="0">
                <a:solidFill>
                  <a:srgbClr val="FF0000"/>
                </a:solidFill>
              </a:rPr>
              <a:t>第</a:t>
            </a:r>
            <a:r>
              <a:rPr lang="en-US" altLang="ja-JP" sz="1600" b="1" dirty="0" smtClean="0">
                <a:solidFill>
                  <a:srgbClr val="FF0000"/>
                </a:solidFill>
              </a:rPr>
              <a:t>18</a:t>
            </a:r>
            <a:r>
              <a:rPr lang="ja-JP" altLang="en-US" sz="1600" b="1" dirty="0" smtClean="0">
                <a:solidFill>
                  <a:srgbClr val="FF0000"/>
                </a:solidFill>
              </a:rPr>
              <a:t>回大会</a:t>
            </a:r>
            <a:r>
              <a:rPr lang="en-US" altLang="ja-JP" sz="1600" b="1" dirty="0" smtClean="0">
                <a:solidFill>
                  <a:srgbClr val="FF0000"/>
                </a:solidFill>
              </a:rPr>
              <a:t>)</a:t>
            </a:r>
          </a:p>
        </p:txBody>
      </p:sp>
      <p:pic>
        <p:nvPicPr>
          <p:cNvPr id="19" name="図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0953" y="4288723"/>
            <a:ext cx="2407197" cy="1805398"/>
          </a:xfrm>
          <a:prstGeom prst="rect">
            <a:avLst/>
          </a:prstGeom>
        </p:spPr>
      </p:pic>
      <p:sp>
        <p:nvSpPr>
          <p:cNvPr id="20" name="テキスト ボックス 19"/>
          <p:cNvSpPr txBox="1"/>
          <p:nvPr/>
        </p:nvSpPr>
        <p:spPr>
          <a:xfrm>
            <a:off x="5588676" y="2386541"/>
            <a:ext cx="701360" cy="369332"/>
          </a:xfrm>
          <a:prstGeom prst="rect">
            <a:avLst/>
          </a:prstGeom>
          <a:noFill/>
        </p:spPr>
        <p:txBody>
          <a:bodyPr wrap="square" rtlCol="0">
            <a:spAutoFit/>
          </a:bodyPr>
          <a:lstStyle/>
          <a:p>
            <a:pPr marL="125413" indent="-125413"/>
            <a:r>
              <a:rPr lang="ja-JP" altLang="en-US" dirty="0" smtClean="0"/>
              <a:t>　</a:t>
            </a:r>
            <a:r>
              <a:rPr lang="ja-JP" altLang="en-US" b="1" dirty="0" smtClean="0"/>
              <a:t>①</a:t>
            </a:r>
            <a:endParaRPr lang="en-US" altLang="ja-JP" b="1" dirty="0" smtClean="0"/>
          </a:p>
        </p:txBody>
      </p:sp>
      <p:sp>
        <p:nvSpPr>
          <p:cNvPr id="21" name="テキスト ボックス 20"/>
          <p:cNvSpPr txBox="1"/>
          <p:nvPr/>
        </p:nvSpPr>
        <p:spPr>
          <a:xfrm>
            <a:off x="5576598" y="4174420"/>
            <a:ext cx="701360" cy="369332"/>
          </a:xfrm>
          <a:prstGeom prst="rect">
            <a:avLst/>
          </a:prstGeom>
          <a:noFill/>
        </p:spPr>
        <p:txBody>
          <a:bodyPr wrap="square" rtlCol="0">
            <a:spAutoFit/>
          </a:bodyPr>
          <a:lstStyle/>
          <a:p>
            <a:pPr marL="125413" indent="-125413"/>
            <a:r>
              <a:rPr lang="ja-JP" altLang="en-US" dirty="0" smtClean="0"/>
              <a:t>　</a:t>
            </a:r>
            <a:r>
              <a:rPr lang="ja-JP" altLang="en-US" b="1" dirty="0"/>
              <a:t>②</a:t>
            </a:r>
            <a:endParaRPr lang="en-US" altLang="ja-JP" b="1" dirty="0" smtClean="0"/>
          </a:p>
        </p:txBody>
      </p:sp>
      <p:sp>
        <p:nvSpPr>
          <p:cNvPr id="22" name="テキスト ボックス 21"/>
          <p:cNvSpPr txBox="1"/>
          <p:nvPr/>
        </p:nvSpPr>
        <p:spPr>
          <a:xfrm>
            <a:off x="1901498" y="4251364"/>
            <a:ext cx="3254417" cy="584775"/>
          </a:xfrm>
          <a:prstGeom prst="rect">
            <a:avLst/>
          </a:prstGeom>
          <a:noFill/>
        </p:spPr>
        <p:txBody>
          <a:bodyPr wrap="none" rtlCol="0">
            <a:spAutoFit/>
          </a:bodyPr>
          <a:lstStyle/>
          <a:p>
            <a:r>
              <a:rPr lang="en-US" altLang="ja-JP" sz="1600" b="1" dirty="0" smtClean="0"/>
              <a:t>｢</a:t>
            </a:r>
            <a:r>
              <a:rPr lang="ja-JP" altLang="en-US" sz="1600" b="1" dirty="0" smtClean="0"/>
              <a:t>魚庭</a:t>
            </a:r>
            <a:r>
              <a:rPr lang="en-US" altLang="ja-JP" sz="1600" b="1" dirty="0" smtClean="0"/>
              <a:t>(</a:t>
            </a:r>
            <a:r>
              <a:rPr lang="ja-JP" altLang="en-US" sz="1600" b="1" dirty="0" smtClean="0"/>
              <a:t>なにわ</a:t>
            </a:r>
            <a:r>
              <a:rPr lang="en-US" altLang="ja-JP" sz="1600" b="1" dirty="0" smtClean="0"/>
              <a:t>)</a:t>
            </a:r>
            <a:r>
              <a:rPr lang="ja-JP" altLang="en-US" sz="1600" b="1" dirty="0" smtClean="0"/>
              <a:t>の海づくり大会」など</a:t>
            </a:r>
            <a:endParaRPr lang="en-US" altLang="ja-JP" sz="1600" b="1" dirty="0" smtClean="0"/>
          </a:p>
          <a:p>
            <a:r>
              <a:rPr lang="ja-JP" altLang="en-US" sz="1600" b="1" dirty="0" smtClean="0"/>
              <a:t>イベントを活用した大阪漁業の発信</a:t>
            </a:r>
            <a:endParaRPr lang="ja-JP" altLang="en-US" sz="1600" b="1" dirty="0"/>
          </a:p>
        </p:txBody>
      </p:sp>
      <p:sp>
        <p:nvSpPr>
          <p:cNvPr id="18" name="サブタイトル 2"/>
          <p:cNvSpPr txBox="1">
            <a:spLocks/>
          </p:cNvSpPr>
          <p:nvPr/>
        </p:nvSpPr>
        <p:spPr>
          <a:xfrm>
            <a:off x="9129464" y="6381331"/>
            <a:ext cx="766472" cy="474983"/>
          </a:xfrm>
          <a:prstGeom prst="rect">
            <a:avLst/>
          </a:prstGeom>
        </p:spPr>
        <p:txBody>
          <a:bodyPr vert="horz" lIns="91440" tIns="45720" rIns="91440" bIns="45720" rtlCol="0" anchor="t" anchorCtr="0">
            <a:normAutofit/>
          </a:bodyPr>
          <a:lstStyle>
            <a:lvl1pPr marL="0" indent="0" algn="l" defTabSz="914400" rtl="0" eaLnBrk="1" latinLnBrk="0" hangingPunct="1">
              <a:spcBef>
                <a:spcPct val="20000"/>
              </a:spcBef>
              <a:buClr>
                <a:schemeClr val="accent1"/>
              </a:buClr>
              <a:buFont typeface="Arial" pitchFamily="34" charset="0"/>
              <a:buNone/>
              <a:defRPr kumimoji="1" sz="2800" kern="1200">
                <a:solidFill>
                  <a:schemeClr val="tx2"/>
                </a:solidFill>
                <a:latin typeface="+mn-lt"/>
                <a:ea typeface="+mn-ea"/>
                <a:cs typeface="+mn-cs"/>
              </a:defRPr>
            </a:lvl1pPr>
            <a:lvl2pPr marL="457200" indent="0" algn="ctr" defTabSz="914400" rtl="0" eaLnBrk="1" latinLnBrk="0" hangingPunct="1">
              <a:spcBef>
                <a:spcPct val="20000"/>
              </a:spcBef>
              <a:buClr>
                <a:schemeClr val="accent1"/>
              </a:buClr>
              <a:buFont typeface="Arial" pitchFamily="34" charset="0"/>
              <a:buNone/>
              <a:defRPr kumimoji="1"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Arial" pitchFamily="34" charset="0"/>
              <a:buNone/>
              <a:defRPr kumimoji="1"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kumimoji="1"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Arial" pitchFamily="34" charset="0"/>
              <a:buNone/>
              <a:defRPr kumimoji="1"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9pPr>
          </a:lstStyle>
          <a:p>
            <a:pPr algn="r"/>
            <a:r>
              <a:rPr lang="en-US" altLang="ja-JP" sz="2000" dirty="0" smtClean="0"/>
              <a:t>16</a:t>
            </a:r>
            <a:endParaRPr lang="zh-TW" altLang="en-US" sz="2000" dirty="0"/>
          </a:p>
        </p:txBody>
      </p:sp>
    </p:spTree>
    <p:custDataLst>
      <p:tags r:id="rId1"/>
    </p:custDataLst>
    <p:extLst>
      <p:ext uri="{BB962C8B-B14F-4D97-AF65-F5344CB8AC3E}">
        <p14:creationId xmlns:p14="http://schemas.microsoft.com/office/powerpoint/2010/main" val="289667487"/>
      </p:ext>
    </p:extLst>
  </p:cSld>
  <p:clrMapOvr>
    <a:masterClrMapping/>
  </p:clrMapOvr>
  <mc:AlternateContent xmlns:mc="http://schemas.openxmlformats.org/markup-compatibility/2006" xmlns:p14="http://schemas.microsoft.com/office/powerpoint/2010/main">
    <mc:Choice Requires="p14">
      <p:transition spd="slow" p14:dur="2000" advTm="50141"/>
    </mc:Choice>
    <mc:Fallback xmlns="">
      <p:transition spd="slow" advTm="5014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arn(inVertical)">
                                      <p:cBhvr>
                                        <p:cTn id="15" dur="500"/>
                                        <p:tgtEl>
                                          <p:spTgt spid="21"/>
                                        </p:tgtEl>
                                      </p:cBhvr>
                                    </p:animEffect>
                                  </p:childTnLst>
                                </p:cTn>
                              </p:par>
                              <p:par>
                                <p:cTn id="16" presetID="16" presetClass="entr" presetSubtype="21"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628142" y="5933617"/>
            <a:ext cx="8717346" cy="7528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24" name="サブタイトル 2"/>
          <p:cNvSpPr txBox="1">
            <a:spLocks/>
          </p:cNvSpPr>
          <p:nvPr/>
        </p:nvSpPr>
        <p:spPr>
          <a:xfrm>
            <a:off x="9129464" y="6381331"/>
            <a:ext cx="766472" cy="474983"/>
          </a:xfrm>
          <a:prstGeom prst="rect">
            <a:avLst/>
          </a:prstGeom>
        </p:spPr>
        <p:txBody>
          <a:bodyPr vert="horz" lIns="91440" tIns="45720" rIns="91440" bIns="45720" rtlCol="0" anchor="t" anchorCtr="0">
            <a:normAutofit/>
          </a:bodyPr>
          <a:lstStyle>
            <a:lvl1pPr marL="0" indent="0" algn="l" defTabSz="914400" rtl="0" eaLnBrk="1" latinLnBrk="0" hangingPunct="1">
              <a:spcBef>
                <a:spcPct val="20000"/>
              </a:spcBef>
              <a:buClr>
                <a:schemeClr val="accent1"/>
              </a:buClr>
              <a:buFont typeface="Arial" pitchFamily="34" charset="0"/>
              <a:buNone/>
              <a:defRPr kumimoji="1" sz="2800" kern="1200">
                <a:solidFill>
                  <a:schemeClr val="tx2"/>
                </a:solidFill>
                <a:latin typeface="+mn-lt"/>
                <a:ea typeface="+mn-ea"/>
                <a:cs typeface="+mn-cs"/>
              </a:defRPr>
            </a:lvl1pPr>
            <a:lvl2pPr marL="457200" indent="0" algn="ctr" defTabSz="914400" rtl="0" eaLnBrk="1" latinLnBrk="0" hangingPunct="1">
              <a:spcBef>
                <a:spcPct val="20000"/>
              </a:spcBef>
              <a:buClr>
                <a:schemeClr val="accent1"/>
              </a:buClr>
              <a:buFont typeface="Arial" pitchFamily="34" charset="0"/>
              <a:buNone/>
              <a:defRPr kumimoji="1"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Arial" pitchFamily="34" charset="0"/>
              <a:buNone/>
              <a:defRPr kumimoji="1"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kumimoji="1"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Arial" pitchFamily="34" charset="0"/>
              <a:buNone/>
              <a:defRPr kumimoji="1"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9pPr>
          </a:lstStyle>
          <a:p>
            <a:pPr algn="r"/>
            <a:r>
              <a:rPr lang="en-US" altLang="ja-JP" sz="2000" dirty="0" smtClean="0"/>
              <a:t>17</a:t>
            </a:r>
            <a:endParaRPr lang="zh-TW" altLang="en-US" sz="2000" dirty="0"/>
          </a:p>
        </p:txBody>
      </p:sp>
      <p:sp>
        <p:nvSpPr>
          <p:cNvPr id="13" name="タイトル 1"/>
          <p:cNvSpPr txBox="1">
            <a:spLocks/>
          </p:cNvSpPr>
          <p:nvPr/>
        </p:nvSpPr>
        <p:spPr>
          <a:xfrm>
            <a:off x="1729957" y="324386"/>
            <a:ext cx="8136904" cy="918000"/>
          </a:xfrm>
          <a:prstGeom prst="rect">
            <a:avLst/>
          </a:prstGeom>
        </p:spPr>
        <p:txBody>
          <a:bodyPr>
            <a:noAutofit/>
          </a:bodyPr>
          <a:lstStyle>
            <a:lvl1pPr algn="l" defTabSz="914400" rtl="0" eaLnBrk="1" latinLnBrk="0" hangingPunct="1">
              <a:spcBef>
                <a:spcPct val="0"/>
              </a:spcBef>
              <a:buNone/>
              <a:defRPr kumimoji="1" sz="54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600" b="1" dirty="0" smtClean="0"/>
              <a:t>進捗状況の全体的な成果と課題　</a:t>
            </a:r>
            <a:endParaRPr lang="ja-JP" altLang="en-US" sz="3600" b="1" dirty="0"/>
          </a:p>
        </p:txBody>
      </p:sp>
      <p:sp>
        <p:nvSpPr>
          <p:cNvPr id="17" name="テキスト ボックス 16"/>
          <p:cNvSpPr txBox="1"/>
          <p:nvPr/>
        </p:nvSpPr>
        <p:spPr>
          <a:xfrm>
            <a:off x="107749" y="5746536"/>
            <a:ext cx="492443" cy="1118255"/>
          </a:xfrm>
          <a:prstGeom prst="rect">
            <a:avLst/>
          </a:prstGeom>
          <a:noFill/>
        </p:spPr>
        <p:txBody>
          <a:bodyPr vert="eaVert" wrap="none" rtlCol="0">
            <a:spAutoFit/>
          </a:bodyPr>
          <a:lstStyle/>
          <a:p>
            <a:r>
              <a:rPr lang="en-US" altLang="ja-JP" sz="2000" b="1" dirty="0" smtClean="0"/>
              <a:t>【</a:t>
            </a:r>
            <a:r>
              <a:rPr lang="ja-JP" altLang="en-US" sz="2000" b="1" dirty="0" smtClean="0"/>
              <a:t>課題</a:t>
            </a:r>
            <a:r>
              <a:rPr lang="en-US" altLang="ja-JP" sz="2000" b="1" dirty="0" smtClean="0"/>
              <a:t>】</a:t>
            </a:r>
            <a:endParaRPr lang="ja-JP" altLang="en-US" sz="2000" b="1" dirty="0"/>
          </a:p>
        </p:txBody>
      </p:sp>
      <p:sp>
        <p:nvSpPr>
          <p:cNvPr id="22" name="テキスト ボックス 21"/>
          <p:cNvSpPr txBox="1"/>
          <p:nvPr/>
        </p:nvSpPr>
        <p:spPr>
          <a:xfrm>
            <a:off x="488504" y="5982499"/>
            <a:ext cx="8856984" cy="646331"/>
          </a:xfrm>
          <a:prstGeom prst="rect">
            <a:avLst/>
          </a:prstGeom>
          <a:noFill/>
        </p:spPr>
        <p:txBody>
          <a:bodyPr wrap="square" rtlCol="0">
            <a:spAutoFit/>
          </a:bodyPr>
          <a:lstStyle/>
          <a:p>
            <a:pPr marL="125413" indent="-125413"/>
            <a:r>
              <a:rPr lang="ja-JP" altLang="en-US" dirty="0" smtClean="0"/>
              <a:t>　数値目標のうち、３項目に遅れが生じている。また、新型コロナウイルスの影響で、青空市場や河川利用者数の減少が考えられるため、今後、数値目標の検討等が必要になる可能性がある。 </a:t>
            </a:r>
            <a:endParaRPr lang="en-US" altLang="ja-JP" dirty="0"/>
          </a:p>
        </p:txBody>
      </p:sp>
      <p:graphicFrame>
        <p:nvGraphicFramePr>
          <p:cNvPr id="3" name="表 2"/>
          <p:cNvGraphicFramePr>
            <a:graphicFrameLocks noGrp="1"/>
          </p:cNvGraphicFramePr>
          <p:nvPr>
            <p:extLst>
              <p:ext uri="{D42A27DB-BD31-4B8C-83A1-F6EECF244321}">
                <p14:modId xmlns:p14="http://schemas.microsoft.com/office/powerpoint/2010/main" val="3425013780"/>
              </p:ext>
            </p:extLst>
          </p:nvPr>
        </p:nvGraphicFramePr>
        <p:xfrm>
          <a:off x="190414" y="967086"/>
          <a:ext cx="9453164" cy="2047240"/>
        </p:xfrm>
        <a:graphic>
          <a:graphicData uri="http://schemas.openxmlformats.org/drawingml/2006/table">
            <a:tbl>
              <a:tblPr firstRow="1" bandRow="1">
                <a:tableStyleId>{7DF18680-E054-41AD-8BC1-D1AEF772440D}</a:tableStyleId>
              </a:tblPr>
              <a:tblGrid>
                <a:gridCol w="3188468">
                  <a:extLst>
                    <a:ext uri="{9D8B030D-6E8A-4147-A177-3AD203B41FA5}">
                      <a16:colId xmlns:a16="http://schemas.microsoft.com/office/drawing/2014/main" val="20000"/>
                    </a:ext>
                  </a:extLst>
                </a:gridCol>
                <a:gridCol w="2088232">
                  <a:extLst>
                    <a:ext uri="{9D8B030D-6E8A-4147-A177-3AD203B41FA5}">
                      <a16:colId xmlns:a16="http://schemas.microsoft.com/office/drawing/2014/main" val="20001"/>
                    </a:ext>
                  </a:extLst>
                </a:gridCol>
                <a:gridCol w="2088232">
                  <a:extLst>
                    <a:ext uri="{9D8B030D-6E8A-4147-A177-3AD203B41FA5}">
                      <a16:colId xmlns:a16="http://schemas.microsoft.com/office/drawing/2014/main" val="20002"/>
                    </a:ext>
                  </a:extLst>
                </a:gridCol>
                <a:gridCol w="2088232">
                  <a:extLst>
                    <a:ext uri="{9D8B030D-6E8A-4147-A177-3AD203B41FA5}">
                      <a16:colId xmlns:a16="http://schemas.microsoft.com/office/drawing/2014/main" val="20003"/>
                    </a:ext>
                  </a:extLst>
                </a:gridCol>
              </a:tblGrid>
              <a:tr h="370840">
                <a:tc>
                  <a:txBody>
                    <a:bodyPr/>
                    <a:lstStyle/>
                    <a:p>
                      <a:pPr algn="ctr"/>
                      <a:r>
                        <a:rPr kumimoji="1" lang="ja-JP" altLang="en-US" sz="1600" dirty="0" smtClean="0">
                          <a:solidFill>
                            <a:schemeClr val="tx1"/>
                          </a:solidFill>
                        </a:rPr>
                        <a:t>項目</a:t>
                      </a:r>
                      <a:endParaRPr kumimoji="1" lang="ja-JP" alt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600" dirty="0" smtClean="0">
                          <a:solidFill>
                            <a:schemeClr val="tx1"/>
                          </a:solidFill>
                        </a:rPr>
                        <a:t>R2-R6</a:t>
                      </a:r>
                      <a:r>
                        <a:rPr kumimoji="1" lang="ja-JP" altLang="en-US" sz="1600" dirty="0" smtClean="0">
                          <a:solidFill>
                            <a:schemeClr val="tx1"/>
                          </a:solidFill>
                        </a:rPr>
                        <a:t>の目標</a:t>
                      </a:r>
                      <a:endParaRPr kumimoji="1" lang="ja-JP" alt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600" dirty="0" smtClean="0">
                          <a:solidFill>
                            <a:schemeClr val="tx1"/>
                          </a:solidFill>
                        </a:rPr>
                        <a:t>R2</a:t>
                      </a:r>
                      <a:r>
                        <a:rPr kumimoji="1" lang="ja-JP" altLang="en-US" sz="1600" dirty="0" smtClean="0">
                          <a:solidFill>
                            <a:schemeClr val="tx1"/>
                          </a:solidFill>
                        </a:rPr>
                        <a:t>年度</a:t>
                      </a:r>
                      <a:endParaRPr kumimoji="1" lang="en-US" altLang="ja-JP" sz="160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600" dirty="0" smtClean="0">
                          <a:solidFill>
                            <a:schemeClr val="tx1"/>
                          </a:solidFill>
                        </a:rPr>
                        <a:t>判定</a:t>
                      </a:r>
                      <a:r>
                        <a:rPr kumimoji="1" lang="en-US" altLang="ja-JP" sz="1600" dirty="0" smtClean="0">
                          <a:solidFill>
                            <a:schemeClr val="tx1"/>
                          </a:solidFill>
                        </a:rPr>
                        <a:t>(</a:t>
                      </a:r>
                      <a:r>
                        <a:rPr kumimoji="1" lang="ja-JP" altLang="en-US" sz="1600" dirty="0" smtClean="0">
                          <a:solidFill>
                            <a:schemeClr val="tx1"/>
                          </a:solidFill>
                        </a:rPr>
                        <a:t>対応</a:t>
                      </a:r>
                      <a:r>
                        <a:rPr kumimoji="1" lang="en-US" altLang="ja-JP" sz="1600" dirty="0" smtClean="0">
                          <a:solidFill>
                            <a:schemeClr val="tx1"/>
                          </a:solidFill>
                        </a:rPr>
                        <a:t>)</a:t>
                      </a:r>
                      <a:endParaRPr kumimoji="1" lang="ja-JP" alt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dirty="0" smtClean="0"/>
                        <a:t>①キジハタ等放流尾数</a:t>
                      </a:r>
                      <a:endParaRPr kumimoji="1" lang="en-US" altLang="ja-JP" sz="16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800" dirty="0" smtClean="0"/>
                        <a:t>計</a:t>
                      </a:r>
                      <a:r>
                        <a:rPr kumimoji="1" lang="en-US" altLang="ja-JP" sz="1800" dirty="0" smtClean="0"/>
                        <a:t>150</a:t>
                      </a:r>
                      <a:r>
                        <a:rPr kumimoji="1" lang="ja-JP" altLang="en-US" sz="1800" dirty="0" smtClean="0"/>
                        <a:t>万尾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800" dirty="0" smtClean="0"/>
                        <a:t>295</a:t>
                      </a:r>
                      <a:r>
                        <a:rPr kumimoji="1" lang="ja-JP" altLang="en-US" sz="1800" dirty="0" smtClean="0"/>
                        <a:t>千尾</a:t>
                      </a:r>
                      <a:endParaRPr kumimoji="1" lang="ja-JP" alt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2400" b="0" dirty="0" smtClean="0">
                          <a:solidFill>
                            <a:srgbClr val="002060"/>
                          </a:solidFill>
                        </a:rPr>
                        <a:t>順調</a:t>
                      </a:r>
                      <a:endParaRPr kumimoji="1" lang="ja-JP" altLang="en-US" sz="2400" b="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dirty="0" smtClean="0"/>
                        <a:t>②水産関係の大阪産ロゴマーク</a:t>
                      </a:r>
                      <a:endParaRPr kumimoji="1" lang="en-US" altLang="ja-JP" sz="1600" dirty="0" smtClean="0"/>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dirty="0" smtClean="0"/>
                        <a:t>登録件数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dirty="0" smtClean="0"/>
                        <a:t>計</a:t>
                      </a:r>
                      <a:r>
                        <a:rPr kumimoji="1" lang="en-US" altLang="ja-JP" sz="1800" dirty="0" smtClean="0"/>
                        <a:t>130</a:t>
                      </a:r>
                      <a:r>
                        <a:rPr kumimoji="1" lang="ja-JP" altLang="en-US" sz="1800" dirty="0" smtClean="0"/>
                        <a:t>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800" dirty="0" smtClean="0"/>
                        <a:t>96</a:t>
                      </a:r>
                      <a:r>
                        <a:rPr kumimoji="1" lang="ja-JP" altLang="en-US" sz="1800" dirty="0" smtClean="0"/>
                        <a:t>店</a:t>
                      </a:r>
                      <a:endParaRPr kumimoji="1" lang="ja-JP" alt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dirty="0" smtClean="0">
                          <a:solidFill>
                            <a:srgbClr val="002060"/>
                          </a:solidFill>
                        </a:rPr>
                        <a:t>順調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pPr algn="ctr" fontAlgn="ctr"/>
                      <a:r>
                        <a:rPr kumimoji="1" lang="ja-JP" altLang="en-US" sz="1600" dirty="0" smtClean="0"/>
                        <a:t>③漁港海岸における海岸防潮堤の</a:t>
                      </a:r>
                      <a:endParaRPr kumimoji="1" lang="en-US" altLang="ja-JP" sz="1600" dirty="0" smtClean="0"/>
                    </a:p>
                    <a:p>
                      <a:pPr algn="ctr" fontAlgn="ctr"/>
                      <a:r>
                        <a:rPr kumimoji="1" lang="ja-JP" altLang="en-US" sz="1600" dirty="0" smtClean="0"/>
                        <a:t>高潮対策整備の着手率</a:t>
                      </a: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800" dirty="0" smtClean="0"/>
                        <a:t>R6</a:t>
                      </a:r>
                      <a:r>
                        <a:rPr kumimoji="1" lang="ja-JP" altLang="en-US" sz="1800" dirty="0" err="1" smtClean="0"/>
                        <a:t>までに</a:t>
                      </a:r>
                      <a:r>
                        <a:rPr kumimoji="1" lang="en-US" altLang="ja-JP" sz="1800" dirty="0" smtClean="0"/>
                        <a:t>7</a:t>
                      </a:r>
                      <a:r>
                        <a:rPr kumimoji="1" lang="ja-JP" altLang="en-US" sz="1800" dirty="0" smtClean="0"/>
                        <a:t>箇所</a:t>
                      </a:r>
                      <a:endParaRPr kumimoji="1" lang="ja-JP" alt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smtClean="0"/>
                        <a:t>1</a:t>
                      </a:r>
                      <a:r>
                        <a:rPr kumimoji="1" lang="ja-JP" altLang="en-US" sz="1800" dirty="0" smtClean="0"/>
                        <a:t>箇所着手</a:t>
                      </a:r>
                      <a:r>
                        <a:rPr kumimoji="1" lang="en-US" altLang="ja-JP" sz="1800" dirty="0" smtClean="0"/>
                        <a:t>(</a:t>
                      </a:r>
                      <a:r>
                        <a:rPr kumimoji="1" lang="ja-JP" altLang="en-US" sz="1800" dirty="0" smtClean="0"/>
                        <a:t>堺市</a:t>
                      </a:r>
                      <a:r>
                        <a:rPr kumimoji="1" lang="en-US" altLang="ja-JP" sz="1800" dirty="0" smtClean="0"/>
                        <a:t>)</a:t>
                      </a:r>
                      <a:endParaRPr kumimoji="1" lang="ja-JP" altLang="en-US" sz="1800" dirty="0" smtClean="0"/>
                    </a:p>
                    <a:p>
                      <a:pPr algn="ctr"/>
                      <a:r>
                        <a:rPr kumimoji="1" lang="ja-JP" altLang="en-US" sz="1800" dirty="0" smtClean="0"/>
                        <a:t>⇒残り</a:t>
                      </a:r>
                      <a:r>
                        <a:rPr kumimoji="1" lang="en-US" altLang="ja-JP" sz="1800" dirty="0" smtClean="0"/>
                        <a:t>6</a:t>
                      </a:r>
                      <a:r>
                        <a:rPr kumimoji="1" lang="ja-JP" altLang="en-US" sz="1800" dirty="0" smtClean="0"/>
                        <a:t>箇所</a:t>
                      </a:r>
                      <a:endParaRPr kumimoji="1" lang="en-US" altLang="ja-JP" sz="18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dirty="0" smtClean="0">
                          <a:solidFill>
                            <a:srgbClr val="002060"/>
                          </a:solidFill>
                        </a:rPr>
                        <a:t>順調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1653724719"/>
              </p:ext>
            </p:extLst>
          </p:nvPr>
        </p:nvGraphicFramePr>
        <p:xfrm>
          <a:off x="190414" y="3148767"/>
          <a:ext cx="9453164" cy="1371600"/>
        </p:xfrm>
        <a:graphic>
          <a:graphicData uri="http://schemas.openxmlformats.org/drawingml/2006/table">
            <a:tbl>
              <a:tblPr firstRow="1" bandRow="1">
                <a:tableStyleId>{5C22544A-7EE6-4342-B048-85BDC9FD1C3A}</a:tableStyleId>
              </a:tblPr>
              <a:tblGrid>
                <a:gridCol w="3178410">
                  <a:extLst>
                    <a:ext uri="{9D8B030D-6E8A-4147-A177-3AD203B41FA5}">
                      <a16:colId xmlns:a16="http://schemas.microsoft.com/office/drawing/2014/main" val="20000"/>
                    </a:ext>
                  </a:extLst>
                </a:gridCol>
                <a:gridCol w="2088232">
                  <a:extLst>
                    <a:ext uri="{9D8B030D-6E8A-4147-A177-3AD203B41FA5}">
                      <a16:colId xmlns:a16="http://schemas.microsoft.com/office/drawing/2014/main" val="20001"/>
                    </a:ext>
                  </a:extLst>
                </a:gridCol>
                <a:gridCol w="2088232">
                  <a:extLst>
                    <a:ext uri="{9D8B030D-6E8A-4147-A177-3AD203B41FA5}">
                      <a16:colId xmlns:a16="http://schemas.microsoft.com/office/drawing/2014/main" val="20002"/>
                    </a:ext>
                  </a:extLst>
                </a:gridCol>
                <a:gridCol w="2098290">
                  <a:extLst>
                    <a:ext uri="{9D8B030D-6E8A-4147-A177-3AD203B41FA5}">
                      <a16:colId xmlns:a16="http://schemas.microsoft.com/office/drawing/2014/main" val="20003"/>
                    </a:ext>
                  </a:extLst>
                </a:gridCol>
              </a:tblGrid>
              <a:tr h="37084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600" b="0" dirty="0" smtClean="0">
                          <a:solidFill>
                            <a:schemeClr val="tx1"/>
                          </a:solidFill>
                        </a:rPr>
                        <a:t>④</a:t>
                      </a:r>
                      <a:r>
                        <a:rPr kumimoji="1" lang="en-US" altLang="ja-JP" sz="1600" b="0" dirty="0" smtClean="0">
                          <a:solidFill>
                            <a:schemeClr val="tx1"/>
                          </a:solidFill>
                        </a:rPr>
                        <a:t>6</a:t>
                      </a:r>
                      <a:r>
                        <a:rPr kumimoji="1" lang="ja-JP" altLang="en-US" sz="1600" b="0" dirty="0" smtClean="0">
                          <a:solidFill>
                            <a:schemeClr val="tx1"/>
                          </a:solidFill>
                        </a:rPr>
                        <a:t>次産業化による加工品開発数</a:t>
                      </a:r>
                      <a:endParaRPr kumimoji="1" lang="en-US" altLang="ja-JP" sz="1600" b="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dirty="0" smtClean="0">
                          <a:solidFill>
                            <a:schemeClr val="tx1"/>
                          </a:solidFill>
                        </a:rPr>
                        <a:t>計</a:t>
                      </a:r>
                      <a:r>
                        <a:rPr kumimoji="1" lang="en-US" altLang="ja-JP" sz="1800" b="0" dirty="0" smtClean="0">
                          <a:solidFill>
                            <a:schemeClr val="tx1"/>
                          </a:solidFill>
                        </a:rPr>
                        <a:t>20</a:t>
                      </a:r>
                      <a:r>
                        <a:rPr kumimoji="1" lang="ja-JP" altLang="en-US" sz="1800" b="0" dirty="0" smtClean="0">
                          <a:solidFill>
                            <a:schemeClr val="tx1"/>
                          </a:solidFill>
                        </a:rPr>
                        <a:t>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800" b="0" dirty="0" smtClean="0">
                          <a:solidFill>
                            <a:schemeClr val="tx1"/>
                          </a:solidFill>
                        </a:rPr>
                        <a:t>1</a:t>
                      </a:r>
                      <a:r>
                        <a:rPr kumimoji="1" lang="ja-JP" altLang="en-US" sz="1800" b="0" dirty="0" smtClean="0">
                          <a:solidFill>
                            <a:schemeClr val="tx1"/>
                          </a:solidFill>
                        </a:rPr>
                        <a:t>件</a:t>
                      </a:r>
                      <a:endParaRPr kumimoji="1" lang="ja-JP" altLang="en-US" sz="18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400" b="0" dirty="0" smtClean="0">
                          <a:solidFill>
                            <a:srgbClr val="FF0000"/>
                          </a:solidFill>
                        </a:rPr>
                        <a:t>遅れ</a:t>
                      </a:r>
                      <a:endParaRPr kumimoji="1" lang="ja-JP" altLang="en-US" sz="2400" b="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dirty="0" smtClean="0"/>
                        <a:t>⑤後継者等新規参入者</a:t>
                      </a:r>
                      <a:endParaRPr kumimoji="1" lang="en-US" altLang="ja-JP" sz="16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dirty="0" smtClean="0"/>
                        <a:t>計</a:t>
                      </a:r>
                      <a:r>
                        <a:rPr kumimoji="1" lang="en-US" altLang="ja-JP" sz="1800" dirty="0" smtClean="0"/>
                        <a:t>75</a:t>
                      </a:r>
                      <a:r>
                        <a:rPr kumimoji="1" lang="ja-JP" altLang="en-US" sz="1800" dirty="0" smtClean="0"/>
                        <a:t>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800" dirty="0" smtClean="0"/>
                        <a:t>5</a:t>
                      </a:r>
                      <a:r>
                        <a:rPr kumimoji="1" lang="ja-JP" altLang="en-US" sz="1800" dirty="0" smtClean="0"/>
                        <a:t>名</a:t>
                      </a:r>
                      <a:endParaRPr kumimoji="1" lang="ja-JP" alt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dirty="0" smtClean="0">
                          <a:solidFill>
                            <a:srgbClr val="FF0000"/>
                          </a:solidFill>
                        </a:rPr>
                        <a:t>遅れ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dirty="0" smtClean="0"/>
                        <a:t>⑥出前講習会等の開催</a:t>
                      </a:r>
                      <a:endParaRPr kumimoji="1" lang="en-US" altLang="ja-JP" sz="16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dirty="0" smtClean="0"/>
                        <a:t>計</a:t>
                      </a:r>
                      <a:r>
                        <a:rPr kumimoji="1" lang="en-US" altLang="ja-JP" sz="1800" dirty="0" smtClean="0"/>
                        <a:t>45</a:t>
                      </a:r>
                      <a:r>
                        <a:rPr kumimoji="1" lang="ja-JP" altLang="en-US" sz="1800" dirty="0" smtClean="0"/>
                        <a:t>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800" dirty="0" smtClean="0"/>
                        <a:t>0</a:t>
                      </a:r>
                      <a:r>
                        <a:rPr kumimoji="1" lang="ja-JP" altLang="en-US" sz="1800" dirty="0" smtClean="0"/>
                        <a:t>回</a:t>
                      </a:r>
                      <a:endParaRPr kumimoji="1" lang="ja-JP" alt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400" b="0" dirty="0" smtClean="0">
                          <a:solidFill>
                            <a:srgbClr val="FF0000"/>
                          </a:solidFill>
                        </a:rPr>
                        <a:t>遅れ</a:t>
                      </a:r>
                      <a:endParaRPr kumimoji="1" lang="en-US" altLang="ja-JP" sz="2400" b="0" dirty="0" smtClean="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15" name="表 14"/>
          <p:cNvGraphicFramePr>
            <a:graphicFrameLocks noGrp="1"/>
          </p:cNvGraphicFramePr>
          <p:nvPr>
            <p:extLst>
              <p:ext uri="{D42A27DB-BD31-4B8C-83A1-F6EECF244321}">
                <p14:modId xmlns:p14="http://schemas.microsoft.com/office/powerpoint/2010/main" val="2233775050"/>
              </p:ext>
            </p:extLst>
          </p:nvPr>
        </p:nvGraphicFramePr>
        <p:xfrm>
          <a:off x="190414" y="4665798"/>
          <a:ext cx="9453164" cy="1112520"/>
        </p:xfrm>
        <a:graphic>
          <a:graphicData uri="http://schemas.openxmlformats.org/drawingml/2006/table">
            <a:tbl>
              <a:tblPr firstRow="1" bandRow="1">
                <a:tableStyleId>{F5AB1C69-6EDB-4FF4-983F-18BD219EF322}</a:tableStyleId>
              </a:tblPr>
              <a:tblGrid>
                <a:gridCol w="3178410">
                  <a:extLst>
                    <a:ext uri="{9D8B030D-6E8A-4147-A177-3AD203B41FA5}">
                      <a16:colId xmlns:a16="http://schemas.microsoft.com/office/drawing/2014/main" val="20000"/>
                    </a:ext>
                  </a:extLst>
                </a:gridCol>
                <a:gridCol w="2088232">
                  <a:extLst>
                    <a:ext uri="{9D8B030D-6E8A-4147-A177-3AD203B41FA5}">
                      <a16:colId xmlns:a16="http://schemas.microsoft.com/office/drawing/2014/main" val="20001"/>
                    </a:ext>
                  </a:extLst>
                </a:gridCol>
                <a:gridCol w="2088232">
                  <a:extLst>
                    <a:ext uri="{9D8B030D-6E8A-4147-A177-3AD203B41FA5}">
                      <a16:colId xmlns:a16="http://schemas.microsoft.com/office/drawing/2014/main" val="20002"/>
                    </a:ext>
                  </a:extLst>
                </a:gridCol>
                <a:gridCol w="2098290">
                  <a:extLst>
                    <a:ext uri="{9D8B030D-6E8A-4147-A177-3AD203B41FA5}">
                      <a16:colId xmlns:a16="http://schemas.microsoft.com/office/drawing/2014/main" val="20003"/>
                    </a:ext>
                  </a:extLst>
                </a:gridCol>
              </a:tblGrid>
              <a:tr h="37084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dirty="0" smtClean="0">
                          <a:solidFill>
                            <a:schemeClr val="tx1"/>
                          </a:solidFill>
                        </a:rPr>
                        <a:t>⑦漁場等における海ごみ回収実績</a:t>
                      </a:r>
                      <a:endParaRPr kumimoji="1" lang="en-US" altLang="ja-JP" sz="1600" b="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800" b="0" dirty="0" smtClean="0">
                          <a:solidFill>
                            <a:schemeClr val="tx1"/>
                          </a:solidFill>
                        </a:rPr>
                        <a:t>計</a:t>
                      </a:r>
                      <a:r>
                        <a:rPr kumimoji="1" lang="en-US" altLang="ja-JP" sz="1800" b="0" dirty="0" smtClean="0">
                          <a:solidFill>
                            <a:schemeClr val="tx1"/>
                          </a:solidFill>
                        </a:rPr>
                        <a:t>3</a:t>
                      </a:r>
                      <a:r>
                        <a:rPr kumimoji="1" lang="ja-JP" altLang="en-US" sz="1800" b="0" dirty="0" smtClean="0">
                          <a:solidFill>
                            <a:schemeClr val="tx1"/>
                          </a:solidFill>
                        </a:rPr>
                        <a:t>万㎥</a:t>
                      </a:r>
                      <a:endParaRPr kumimoji="1" lang="ja-JP" altLang="en-US" sz="18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800" b="0" dirty="0" smtClean="0">
                          <a:solidFill>
                            <a:schemeClr val="tx1"/>
                          </a:solidFill>
                        </a:rPr>
                        <a:t>Ｒ２集計中</a:t>
                      </a:r>
                      <a:endParaRPr kumimoji="1" lang="ja-JP" altLang="en-US" sz="18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b="0" dirty="0" err="1" smtClean="0">
                          <a:solidFill>
                            <a:schemeClr val="tx1"/>
                          </a:solidFill>
                        </a:rPr>
                        <a:t>ー</a:t>
                      </a:r>
                      <a:endParaRPr kumimoji="1" lang="ja-JP"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fontAlgn="ctr"/>
                      <a:r>
                        <a:rPr kumimoji="1" lang="ja-JP" altLang="en-US" sz="1600" dirty="0" smtClean="0"/>
                        <a:t>⑧青空市場年間来場者数</a:t>
                      </a: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800" dirty="0" smtClean="0"/>
                        <a:t>計</a:t>
                      </a:r>
                      <a:r>
                        <a:rPr kumimoji="1" lang="en-US" altLang="ja-JP" sz="1800" dirty="0" smtClean="0"/>
                        <a:t>250</a:t>
                      </a:r>
                      <a:r>
                        <a:rPr kumimoji="1" lang="ja-JP" altLang="en-US" sz="1800" dirty="0" smtClean="0"/>
                        <a:t>万人</a:t>
                      </a:r>
                      <a:endParaRPr kumimoji="1" lang="ja-JP" alt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dirty="0" smtClean="0"/>
                        <a:t>Ｒ２集計中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800" dirty="0" err="1" smtClean="0"/>
                        <a:t>ー</a:t>
                      </a:r>
                      <a:endParaRPr kumimoji="1" lang="ja-JP" altLang="en-US" sz="18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fontAlgn="ctr"/>
                      <a:r>
                        <a:rPr kumimoji="1" lang="ja-JP" altLang="en-US" sz="1600" dirty="0" smtClean="0"/>
                        <a:t>⑨内水面漁業河川年間利用者数</a:t>
                      </a: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800" dirty="0" smtClean="0"/>
                        <a:t>計</a:t>
                      </a:r>
                      <a:r>
                        <a:rPr kumimoji="1" lang="en-US" altLang="ja-JP" sz="1800" dirty="0" smtClean="0"/>
                        <a:t>18</a:t>
                      </a:r>
                      <a:r>
                        <a:rPr kumimoji="1" lang="ja-JP" altLang="en-US" sz="1800" dirty="0" smtClean="0"/>
                        <a:t>万人</a:t>
                      </a:r>
                      <a:endParaRPr kumimoji="1" lang="ja-JP" alt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dirty="0" smtClean="0"/>
                        <a:t>Ｒ２集計中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dirty="0" err="1" smtClean="0"/>
                        <a:t>ー</a:t>
                      </a:r>
                      <a:endParaRPr kumimoji="1" lang="ja-JP" altLang="en-US" sz="1800" b="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ustDataLst>
      <p:tags r:id="rId1"/>
    </p:custDataLst>
    <p:extLst>
      <p:ext uri="{BB962C8B-B14F-4D97-AF65-F5344CB8AC3E}">
        <p14:creationId xmlns:p14="http://schemas.microsoft.com/office/powerpoint/2010/main" val="2300790944"/>
      </p:ext>
    </p:extLst>
  </p:cSld>
  <p:clrMapOvr>
    <a:masterClrMapping/>
  </p:clrMapOvr>
  <mc:AlternateContent xmlns:mc="http://schemas.openxmlformats.org/markup-compatibility/2006" xmlns:p14="http://schemas.microsoft.com/office/powerpoint/2010/main">
    <mc:Choice Requires="p14">
      <p:transition spd="slow" p14:dur="2000" advTm="103456"/>
    </mc:Choice>
    <mc:Fallback xmlns="">
      <p:transition spd="slow" advTm="10345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barn(inVertical)">
                                      <p:cBhvr>
                                        <p:cTn id="2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8000" y="540000"/>
            <a:ext cx="8303965" cy="798984"/>
          </a:xfrm>
        </p:spPr>
        <p:txBody>
          <a:bodyPr>
            <a:noAutofit/>
          </a:bodyPr>
          <a:lstStyle/>
          <a:p>
            <a:r>
              <a:rPr kumimoji="1" lang="ja-JP" altLang="en-US" sz="4400" b="1" dirty="0" smtClean="0"/>
              <a:t>新・大阪府豊かな海づくりプラン</a:t>
            </a:r>
            <a:endParaRPr kumimoji="1" lang="ja-JP" altLang="en-US" sz="4400" b="1" dirty="0"/>
          </a:p>
        </p:txBody>
      </p:sp>
      <p:graphicFrame>
        <p:nvGraphicFramePr>
          <p:cNvPr id="12" name="コンテンツ プレースホルダー 11"/>
          <p:cNvGraphicFramePr>
            <a:graphicFrameLocks noGrp="1"/>
          </p:cNvGraphicFramePr>
          <p:nvPr>
            <p:ph idx="1"/>
            <p:extLst>
              <p:ext uri="{D42A27DB-BD31-4B8C-83A1-F6EECF244321}">
                <p14:modId xmlns:p14="http://schemas.microsoft.com/office/powerpoint/2010/main" val="2173132420"/>
              </p:ext>
            </p:extLst>
          </p:nvPr>
        </p:nvGraphicFramePr>
        <p:xfrm>
          <a:off x="907145" y="1916832"/>
          <a:ext cx="8172450"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サブタイトル 2"/>
          <p:cNvSpPr txBox="1">
            <a:spLocks/>
          </p:cNvSpPr>
          <p:nvPr/>
        </p:nvSpPr>
        <p:spPr>
          <a:xfrm>
            <a:off x="9129464" y="6381331"/>
            <a:ext cx="766472" cy="474983"/>
          </a:xfrm>
          <a:prstGeom prst="rect">
            <a:avLst/>
          </a:prstGeom>
        </p:spPr>
        <p:txBody>
          <a:bodyPr vert="horz" lIns="91440" tIns="45720" rIns="91440" bIns="45720" rtlCol="0" anchor="t" anchorCtr="0">
            <a:normAutofit/>
          </a:bodyPr>
          <a:lstStyle>
            <a:lvl1pPr marL="0" indent="0" algn="l" defTabSz="914400" rtl="0" eaLnBrk="1" latinLnBrk="0" hangingPunct="1">
              <a:spcBef>
                <a:spcPct val="20000"/>
              </a:spcBef>
              <a:buClr>
                <a:schemeClr val="accent1"/>
              </a:buClr>
              <a:buFont typeface="Arial" pitchFamily="34" charset="0"/>
              <a:buNone/>
              <a:defRPr kumimoji="1" sz="2800" kern="1200">
                <a:solidFill>
                  <a:schemeClr val="tx2"/>
                </a:solidFill>
                <a:latin typeface="+mn-lt"/>
                <a:ea typeface="+mn-ea"/>
                <a:cs typeface="+mn-cs"/>
              </a:defRPr>
            </a:lvl1pPr>
            <a:lvl2pPr marL="457200" indent="0" algn="ctr" defTabSz="914400" rtl="0" eaLnBrk="1" latinLnBrk="0" hangingPunct="1">
              <a:spcBef>
                <a:spcPct val="20000"/>
              </a:spcBef>
              <a:buClr>
                <a:schemeClr val="accent1"/>
              </a:buClr>
              <a:buFont typeface="Arial" pitchFamily="34" charset="0"/>
              <a:buNone/>
              <a:defRPr kumimoji="1"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Arial" pitchFamily="34" charset="0"/>
              <a:buNone/>
              <a:defRPr kumimoji="1"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kumimoji="1"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Arial" pitchFamily="34" charset="0"/>
              <a:buNone/>
              <a:defRPr kumimoji="1"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9pPr>
          </a:lstStyle>
          <a:p>
            <a:pPr algn="r"/>
            <a:r>
              <a:rPr lang="ja-JP" altLang="en-US" sz="2000" dirty="0" smtClean="0"/>
              <a:t>２</a:t>
            </a:r>
            <a:endParaRPr lang="zh-TW" altLang="en-US" sz="2000" dirty="0"/>
          </a:p>
        </p:txBody>
      </p:sp>
    </p:spTree>
    <p:extLst>
      <p:ext uri="{BB962C8B-B14F-4D97-AF65-F5344CB8AC3E}">
        <p14:creationId xmlns:p14="http://schemas.microsoft.com/office/powerpoint/2010/main" val="127396950"/>
      </p:ext>
    </p:extLst>
  </p:cSld>
  <p:clrMapOvr>
    <a:masterClrMapping/>
  </p:clrMapOvr>
  <mc:AlternateContent xmlns:mc="http://schemas.openxmlformats.org/markup-compatibility/2006" xmlns:p14="http://schemas.microsoft.com/office/powerpoint/2010/main">
    <mc:Choice Requires="p14">
      <p:transition spd="slow" p14:dur="2000" advTm="48143"/>
    </mc:Choice>
    <mc:Fallback xmlns="">
      <p:transition spd="slow" advTm="48143"/>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8000" y="540000"/>
            <a:ext cx="8303965" cy="887898"/>
          </a:xfrm>
        </p:spPr>
        <p:txBody>
          <a:bodyPr>
            <a:noAutofit/>
          </a:bodyPr>
          <a:lstStyle/>
          <a:p>
            <a:r>
              <a:rPr kumimoji="1" lang="ja-JP" altLang="en-US" sz="4400" b="1" dirty="0" smtClean="0"/>
              <a:t>プランの目標</a:t>
            </a:r>
            <a:endParaRPr kumimoji="1" lang="ja-JP" altLang="en-US" sz="4400" b="1" dirty="0"/>
          </a:p>
        </p:txBody>
      </p:sp>
      <p:sp>
        <p:nvSpPr>
          <p:cNvPr id="17" name="角丸四角形 16"/>
          <p:cNvSpPr/>
          <p:nvPr/>
        </p:nvSpPr>
        <p:spPr>
          <a:xfrm>
            <a:off x="1017106" y="2394814"/>
            <a:ext cx="7840256" cy="1598553"/>
          </a:xfrm>
          <a:prstGeom prst="roundRect">
            <a:avLst>
              <a:gd name="adj" fmla="val 14967"/>
            </a:avLst>
          </a:prstGeom>
          <a:solidFill>
            <a:srgbClr val="000066"/>
          </a:solidFill>
          <a:ln w="88900" cmpd="tri">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6800" numCol="1" spcCol="0" rtlCol="0" fromWordArt="0" anchor="ctr" anchorCtr="0" forceAA="0" compatLnSpc="1">
            <a:prstTxWarp prst="textNoShape">
              <a:avLst/>
            </a:prstTxWarp>
            <a:noAutofit/>
          </a:bodyPr>
          <a:lstStyle/>
          <a:p>
            <a:pPr algn="ctr">
              <a:spcAft>
                <a:spcPts val="0"/>
              </a:spcAft>
            </a:pPr>
            <a:r>
              <a:rPr lang="ja-JP" sz="3600" b="1" i="1" kern="100" dirty="0">
                <a:solidFill>
                  <a:srgbClr val="FFFFFF"/>
                </a:solidFill>
                <a:effectLst/>
                <a:ea typeface="HGP創英角ｺﾞｼｯｸUB"/>
                <a:cs typeface="Times New Roman"/>
              </a:rPr>
              <a:t>「はま」が潤い、豊かな恵み</a:t>
            </a:r>
            <a:r>
              <a:rPr lang="ja-JP" sz="3600" b="1" i="1" kern="100" dirty="0" smtClean="0">
                <a:solidFill>
                  <a:srgbClr val="FFFFFF"/>
                </a:solidFill>
                <a:effectLst/>
                <a:ea typeface="HGP創英角ｺﾞｼｯｸUB"/>
                <a:cs typeface="Times New Roman"/>
              </a:rPr>
              <a:t>を</a:t>
            </a:r>
            <a:endParaRPr lang="en-US" altLang="ja-JP" sz="3600" b="1" i="1" kern="100" dirty="0" smtClean="0">
              <a:solidFill>
                <a:srgbClr val="FFFFFF"/>
              </a:solidFill>
              <a:effectLst/>
              <a:ea typeface="HGP創英角ｺﾞｼｯｸUB"/>
              <a:cs typeface="Times New Roman"/>
            </a:endParaRPr>
          </a:p>
          <a:p>
            <a:pPr algn="ctr">
              <a:spcAft>
                <a:spcPts val="0"/>
              </a:spcAft>
            </a:pPr>
            <a:r>
              <a:rPr lang="ja-JP" sz="3600" b="1" i="1" kern="100" dirty="0" smtClean="0">
                <a:solidFill>
                  <a:srgbClr val="FFFFFF"/>
                </a:solidFill>
                <a:effectLst/>
                <a:ea typeface="HGP創英角ｺﾞｼｯｸUB"/>
                <a:cs typeface="Times New Roman"/>
              </a:rPr>
              <a:t>「</a:t>
            </a:r>
            <a:r>
              <a:rPr lang="ja-JP" sz="3600" b="1" i="1" kern="100" dirty="0">
                <a:solidFill>
                  <a:srgbClr val="FFFFFF"/>
                </a:solidFill>
                <a:effectLst/>
                <a:ea typeface="HGP創英角ｺﾞｼｯｸUB"/>
                <a:cs typeface="Times New Roman"/>
              </a:rPr>
              <a:t>まち」に届ける</a:t>
            </a:r>
            <a:r>
              <a:rPr lang="ja-JP" sz="3600" b="1" i="1" kern="100" dirty="0" smtClean="0">
                <a:solidFill>
                  <a:srgbClr val="FFFFFF"/>
                </a:solidFill>
                <a:effectLst/>
                <a:ea typeface="HGP創英角ｺﾞｼｯｸUB"/>
                <a:cs typeface="Times New Roman"/>
              </a:rPr>
              <a:t>海づくり</a:t>
            </a:r>
            <a:endParaRPr lang="ja-JP" sz="3600" kern="100" dirty="0">
              <a:effectLst/>
              <a:ea typeface="ＭＳ 明朝"/>
              <a:cs typeface="Times New Roman"/>
            </a:endParaRPr>
          </a:p>
        </p:txBody>
      </p:sp>
      <p:sp>
        <p:nvSpPr>
          <p:cNvPr id="25" name="テキスト ボックス 24"/>
          <p:cNvSpPr txBox="1"/>
          <p:nvPr/>
        </p:nvSpPr>
        <p:spPr>
          <a:xfrm>
            <a:off x="1208584" y="4182179"/>
            <a:ext cx="7699544" cy="830997"/>
          </a:xfrm>
          <a:prstGeom prst="rect">
            <a:avLst/>
          </a:prstGeom>
          <a:noFill/>
        </p:spPr>
        <p:txBody>
          <a:bodyPr wrap="none" rtlCol="0">
            <a:spAutoFit/>
          </a:bodyPr>
          <a:lstStyle/>
          <a:p>
            <a:r>
              <a:rPr lang="ja-JP" altLang="en-US" sz="2400" dirty="0" smtClean="0">
                <a:latin typeface="+mn-ea"/>
              </a:rPr>
              <a:t>「はま」（漁業地区）の生活が豊かになり活性化するとともに、</a:t>
            </a:r>
            <a:endParaRPr lang="en-US" altLang="ja-JP" sz="2400" dirty="0" smtClean="0">
              <a:latin typeface="+mn-ea"/>
            </a:endParaRPr>
          </a:p>
          <a:p>
            <a:r>
              <a:rPr lang="ja-JP" altLang="en-US" sz="2400" dirty="0" smtClean="0">
                <a:latin typeface="+mn-ea"/>
              </a:rPr>
              <a:t>「まち」においても豊かな生活の実現をめざすもの</a:t>
            </a:r>
            <a:endParaRPr kumimoji="1" lang="ja-JP" altLang="en-US" sz="2400" dirty="0">
              <a:latin typeface="+mn-ea"/>
            </a:endParaRPr>
          </a:p>
        </p:txBody>
      </p:sp>
      <p:sp>
        <p:nvSpPr>
          <p:cNvPr id="12" name="サブタイトル 2"/>
          <p:cNvSpPr txBox="1">
            <a:spLocks/>
          </p:cNvSpPr>
          <p:nvPr/>
        </p:nvSpPr>
        <p:spPr>
          <a:xfrm>
            <a:off x="9129464" y="6381331"/>
            <a:ext cx="766472" cy="474983"/>
          </a:xfrm>
          <a:prstGeom prst="rect">
            <a:avLst/>
          </a:prstGeom>
        </p:spPr>
        <p:txBody>
          <a:bodyPr vert="horz" lIns="91440" tIns="45720" rIns="91440" bIns="45720" rtlCol="0" anchor="t" anchorCtr="0">
            <a:normAutofit/>
          </a:bodyPr>
          <a:lstStyle>
            <a:lvl1pPr marL="0" indent="0" algn="l" defTabSz="914400" rtl="0" eaLnBrk="1" latinLnBrk="0" hangingPunct="1">
              <a:spcBef>
                <a:spcPct val="20000"/>
              </a:spcBef>
              <a:buClr>
                <a:schemeClr val="accent1"/>
              </a:buClr>
              <a:buFont typeface="Arial" pitchFamily="34" charset="0"/>
              <a:buNone/>
              <a:defRPr kumimoji="1" sz="2800" kern="1200">
                <a:solidFill>
                  <a:schemeClr val="tx2"/>
                </a:solidFill>
                <a:latin typeface="+mn-lt"/>
                <a:ea typeface="+mn-ea"/>
                <a:cs typeface="+mn-cs"/>
              </a:defRPr>
            </a:lvl1pPr>
            <a:lvl2pPr marL="457200" indent="0" algn="ctr" defTabSz="914400" rtl="0" eaLnBrk="1" latinLnBrk="0" hangingPunct="1">
              <a:spcBef>
                <a:spcPct val="20000"/>
              </a:spcBef>
              <a:buClr>
                <a:schemeClr val="accent1"/>
              </a:buClr>
              <a:buFont typeface="Arial" pitchFamily="34" charset="0"/>
              <a:buNone/>
              <a:defRPr kumimoji="1"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Arial" pitchFamily="34" charset="0"/>
              <a:buNone/>
              <a:defRPr kumimoji="1"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kumimoji="1"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Arial" pitchFamily="34" charset="0"/>
              <a:buNone/>
              <a:defRPr kumimoji="1"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9pPr>
          </a:lstStyle>
          <a:p>
            <a:pPr algn="r"/>
            <a:r>
              <a:rPr lang="ja-JP" altLang="en-US" sz="2000" dirty="0" smtClean="0"/>
              <a:t>３</a:t>
            </a:r>
            <a:endParaRPr lang="zh-TW" altLang="en-US" sz="2000" dirty="0"/>
          </a:p>
        </p:txBody>
      </p:sp>
    </p:spTree>
    <p:custDataLst>
      <p:tags r:id="rId1"/>
    </p:custDataLst>
    <p:extLst>
      <p:ext uri="{BB962C8B-B14F-4D97-AF65-F5344CB8AC3E}">
        <p14:creationId xmlns:p14="http://schemas.microsoft.com/office/powerpoint/2010/main" val="1725953757"/>
      </p:ext>
    </p:extLst>
  </p:cSld>
  <p:clrMapOvr>
    <a:masterClrMapping/>
  </p:clrMapOvr>
  <mc:AlternateContent xmlns:mc="http://schemas.openxmlformats.org/markup-compatibility/2006" xmlns:p14="http://schemas.microsoft.com/office/powerpoint/2010/main">
    <mc:Choice Requires="p14">
      <p:transition spd="slow" p14:dur="2000" advTm="21262"/>
    </mc:Choice>
    <mc:Fallback xmlns="">
      <p:transition spd="slow" advTm="2126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1632" y="537724"/>
            <a:ext cx="8880028" cy="790446"/>
          </a:xfrm>
        </p:spPr>
        <p:txBody>
          <a:bodyPr>
            <a:noAutofit/>
          </a:bodyPr>
          <a:lstStyle/>
          <a:p>
            <a:r>
              <a:rPr lang="ja-JP" altLang="en-US" sz="3600" b="1" dirty="0"/>
              <a:t>目標を実現するための取組方向及び主な施策</a:t>
            </a:r>
          </a:p>
        </p:txBody>
      </p:sp>
      <p:grpSp>
        <p:nvGrpSpPr>
          <p:cNvPr id="3" name="グループ化 2"/>
          <p:cNvGrpSpPr/>
          <p:nvPr/>
        </p:nvGrpSpPr>
        <p:grpSpPr>
          <a:xfrm>
            <a:off x="122643" y="1638003"/>
            <a:ext cx="10432172" cy="2592721"/>
            <a:chOff x="717210" y="1871754"/>
            <a:chExt cx="9566854" cy="2353633"/>
          </a:xfrm>
        </p:grpSpPr>
        <p:sp>
          <p:nvSpPr>
            <p:cNvPr id="9" name="テキスト ボックス 2" descr="１海の環境を豊かにする&#10;２水産資源を豊かにする&#10;３漁業者の生活を豊かにする" title="はまが潤うの取組方向"/>
            <p:cNvSpPr txBox="1">
              <a:spLocks noChangeArrowheads="1"/>
            </p:cNvSpPr>
            <p:nvPr/>
          </p:nvSpPr>
          <p:spPr bwMode="auto">
            <a:xfrm>
              <a:off x="1252167" y="2205771"/>
              <a:ext cx="3828701" cy="1896373"/>
            </a:xfrm>
            <a:prstGeom prst="roundRect">
              <a:avLst>
                <a:gd name="adj" fmla="val 13290"/>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5400000" scaled="1"/>
              <a:tileRect/>
            </a:gradFill>
            <a:ln w="9525">
              <a:solidFill>
                <a:srgbClr val="000000"/>
              </a:solidFill>
              <a:miter lim="800000"/>
              <a:headEnd/>
              <a:tailEnd/>
            </a:ln>
          </p:spPr>
          <p:txBody>
            <a:bodyPr rot="0" vert="horz" wrap="square" lIns="91440" tIns="45720" rIns="91440" bIns="45720" anchor="t" anchorCtr="0">
              <a:spAutoFit/>
            </a:bodyPr>
            <a:lstStyle/>
            <a:p>
              <a:pPr marL="261938" indent="-261938" algn="just">
                <a:lnSpc>
                  <a:spcPts val="4400"/>
                </a:lnSpc>
                <a:spcAft>
                  <a:spcPts val="600"/>
                </a:spcAft>
              </a:pPr>
              <a:r>
                <a:rPr lang="ja-JP" sz="2400" b="1" kern="100" dirty="0">
                  <a:effectLst/>
                  <a:latin typeface="Meiryo UI" panose="020B0604030504040204" pitchFamily="50" charset="-128"/>
                  <a:ea typeface="Meiryo UI" panose="020B0604030504040204" pitchFamily="50" charset="-128"/>
                  <a:cs typeface="Meiryo UI" panose="020B0604030504040204" pitchFamily="50" charset="-128"/>
                </a:rPr>
                <a:t>①海や川の</a:t>
              </a:r>
              <a:r>
                <a:rPr lang="ja-JP" sz="2400" b="1" kern="100" dirty="0" smtClean="0">
                  <a:effectLst/>
                  <a:latin typeface="Meiryo UI" panose="020B0604030504040204" pitchFamily="50" charset="-128"/>
                  <a:ea typeface="Meiryo UI" panose="020B0604030504040204" pitchFamily="50" charset="-128"/>
                  <a:cs typeface="Meiryo UI" panose="020B0604030504040204" pitchFamily="50" charset="-128"/>
                </a:rPr>
                <a:t>環境を</a:t>
              </a:r>
              <a:r>
                <a:rPr lang="ja-JP" sz="2400" b="1" kern="100" dirty="0">
                  <a:effectLst/>
                  <a:latin typeface="Meiryo UI" panose="020B0604030504040204" pitchFamily="50" charset="-128"/>
                  <a:ea typeface="Meiryo UI" panose="020B0604030504040204" pitchFamily="50" charset="-128"/>
                  <a:cs typeface="Meiryo UI" panose="020B0604030504040204" pitchFamily="50" charset="-128"/>
                </a:rPr>
                <a:t>豊かにする</a:t>
              </a:r>
            </a:p>
            <a:p>
              <a:pPr marL="261938" indent="-261938" algn="just">
                <a:lnSpc>
                  <a:spcPts val="4400"/>
                </a:lnSpc>
                <a:spcAft>
                  <a:spcPts val="600"/>
                </a:spcAft>
              </a:pPr>
              <a:r>
                <a:rPr lang="ja-JP" sz="2400" b="1" kern="100" dirty="0">
                  <a:effectLst/>
                  <a:latin typeface="Meiryo UI" panose="020B0604030504040204" pitchFamily="50" charset="-128"/>
                  <a:ea typeface="Meiryo UI" panose="020B0604030504040204" pitchFamily="50" charset="-128"/>
                  <a:cs typeface="Meiryo UI" panose="020B0604030504040204" pitchFamily="50" charset="-128"/>
                </a:rPr>
                <a:t>②水産資源</a:t>
              </a:r>
              <a:r>
                <a:rPr lang="ja-JP" sz="2400" b="1" kern="100" dirty="0" smtClean="0">
                  <a:effectLst/>
                  <a:latin typeface="Meiryo UI" panose="020B0604030504040204" pitchFamily="50" charset="-128"/>
                  <a:ea typeface="Meiryo UI" panose="020B0604030504040204" pitchFamily="50" charset="-128"/>
                  <a:cs typeface="Meiryo UI" panose="020B0604030504040204" pitchFamily="50" charset="-128"/>
                </a:rPr>
                <a:t>を豊か</a:t>
              </a:r>
              <a:r>
                <a:rPr lang="ja-JP" sz="2400" b="1" kern="100" dirty="0">
                  <a:effectLst/>
                  <a:latin typeface="Meiryo UI" panose="020B0604030504040204" pitchFamily="50" charset="-128"/>
                  <a:ea typeface="Meiryo UI" panose="020B0604030504040204" pitchFamily="50" charset="-128"/>
                  <a:cs typeface="Meiryo UI" panose="020B0604030504040204" pitchFamily="50" charset="-128"/>
                </a:rPr>
                <a:t>にする</a:t>
              </a:r>
            </a:p>
            <a:p>
              <a:pPr marL="261938" indent="-261938" algn="just">
                <a:lnSpc>
                  <a:spcPts val="4400"/>
                </a:lnSpc>
                <a:spcAft>
                  <a:spcPts val="0"/>
                </a:spcAft>
              </a:pPr>
              <a:r>
                <a:rPr lang="ja-JP" sz="2400" b="1" kern="100" dirty="0">
                  <a:effectLst/>
                  <a:latin typeface="Meiryo UI" panose="020B0604030504040204" pitchFamily="50" charset="-128"/>
                  <a:ea typeface="Meiryo UI" panose="020B0604030504040204" pitchFamily="50" charset="-128"/>
                  <a:cs typeface="Meiryo UI" panose="020B0604030504040204" pitchFamily="50" charset="-128"/>
                </a:rPr>
                <a:t>③漁業者の</a:t>
              </a:r>
              <a:r>
                <a:rPr lang="ja-JP" sz="2400" b="1" kern="100" dirty="0" smtClean="0">
                  <a:effectLst/>
                  <a:latin typeface="Meiryo UI" panose="020B0604030504040204" pitchFamily="50" charset="-128"/>
                  <a:ea typeface="Meiryo UI" panose="020B0604030504040204" pitchFamily="50" charset="-128"/>
                  <a:cs typeface="Meiryo UI" panose="020B0604030504040204" pitchFamily="50" charset="-128"/>
                </a:rPr>
                <a:t>生活を</a:t>
              </a:r>
              <a:r>
                <a:rPr lang="ja-JP" sz="2400" b="1" kern="100" dirty="0">
                  <a:effectLst/>
                  <a:latin typeface="Meiryo UI" panose="020B0604030504040204" pitchFamily="50" charset="-128"/>
                  <a:ea typeface="Meiryo UI" panose="020B0604030504040204" pitchFamily="50" charset="-128"/>
                  <a:cs typeface="Meiryo UI" panose="020B0604030504040204" pitchFamily="50" charset="-128"/>
                </a:rPr>
                <a:t>豊かにする</a:t>
              </a:r>
            </a:p>
          </p:txBody>
        </p:sp>
        <p:sp>
          <p:nvSpPr>
            <p:cNvPr id="15" name="テキスト ボックス 2" descr="はまが潤う！の見出しです" title="はまが潤う！"/>
            <p:cNvSpPr txBox="1">
              <a:spLocks noChangeArrowheads="1"/>
            </p:cNvSpPr>
            <p:nvPr/>
          </p:nvSpPr>
          <p:spPr bwMode="auto">
            <a:xfrm>
              <a:off x="717210" y="2167330"/>
              <a:ext cx="508045" cy="2058057"/>
            </a:xfrm>
            <a:prstGeom prst="rect">
              <a:avLst/>
            </a:prstGeom>
            <a:noFill/>
            <a:ln w="9525">
              <a:noFill/>
              <a:miter lim="800000"/>
              <a:headEnd/>
              <a:tailEnd/>
            </a:ln>
          </p:spPr>
          <p:txBody>
            <a:bodyPr rot="0" vert="eaVert" wrap="square" lIns="91440" tIns="45720" rIns="91440" bIns="45720" anchor="t" anchorCtr="0">
              <a:spAutoFit/>
            </a:bodyPr>
            <a:lstStyle/>
            <a:p>
              <a:pPr algn="ctr">
                <a:spcAft>
                  <a:spcPts val="0"/>
                </a:spcAft>
              </a:pPr>
              <a:r>
                <a:rPr lang="ja-JP" sz="2400" kern="100" dirty="0">
                  <a:solidFill>
                    <a:srgbClr val="17365D"/>
                  </a:solidFill>
                  <a:effectLst/>
                  <a:latin typeface="Century"/>
                  <a:ea typeface="HGP創英角ｺﾞｼｯｸUB"/>
                  <a:cs typeface="Times New Roman"/>
                </a:rPr>
                <a:t>「はま」が潤う！</a:t>
              </a:r>
              <a:endParaRPr lang="ja-JP" sz="2400" kern="100" dirty="0">
                <a:effectLst/>
                <a:latin typeface="Century"/>
                <a:ea typeface="ＭＳ 明朝"/>
                <a:cs typeface="Times New Roman"/>
              </a:endParaRPr>
            </a:p>
          </p:txBody>
        </p:sp>
        <p:sp>
          <p:nvSpPr>
            <p:cNvPr id="7" name="テキスト ボックス 2" descr="はまが潤う！の見出しです" title="はまが潤う！"/>
            <p:cNvSpPr txBox="1">
              <a:spLocks noChangeArrowheads="1"/>
            </p:cNvSpPr>
            <p:nvPr/>
          </p:nvSpPr>
          <p:spPr bwMode="auto">
            <a:xfrm>
              <a:off x="5976370" y="2435700"/>
              <a:ext cx="3960000" cy="369332"/>
            </a:xfrm>
            <a:prstGeom prst="rect">
              <a:avLst/>
            </a:prstGeom>
            <a:noFill/>
            <a:ln w="9525">
              <a:noFill/>
              <a:miter lim="800000"/>
              <a:headEnd/>
              <a:tailEnd/>
            </a:ln>
          </p:spPr>
          <p:txBody>
            <a:bodyPr rot="0" vert="horz" wrap="square" lIns="91440" tIns="45720" rIns="91440" bIns="45720" anchor="t" anchorCtr="0">
              <a:spAutoFit/>
            </a:bodyPr>
            <a:lstStyle/>
            <a:p>
              <a:pPr>
                <a:spcAft>
                  <a:spcPts val="0"/>
                </a:spcAft>
              </a:pPr>
              <a:r>
                <a:rPr lang="ja-JP" altLang="en-US" sz="2000" kern="100" dirty="0" smtClean="0">
                  <a:latin typeface="Meiryo UI" panose="020B0604030504040204" pitchFamily="50" charset="-128"/>
                  <a:ea typeface="Meiryo UI" panose="020B0604030504040204" pitchFamily="50" charset="-128"/>
                  <a:cs typeface="Meiryo UI" panose="020B0604030504040204" pitchFamily="50" charset="-128"/>
                </a:rPr>
                <a:t>漁場</a:t>
              </a:r>
              <a:r>
                <a:rPr lang="ja-JP" altLang="en-US" sz="2000" kern="100" dirty="0">
                  <a:latin typeface="Meiryo UI" panose="020B0604030504040204" pitchFamily="50" charset="-128"/>
                  <a:ea typeface="Meiryo UI" panose="020B0604030504040204" pitchFamily="50" charset="-128"/>
                  <a:cs typeface="Meiryo UI" panose="020B0604030504040204" pitchFamily="50" charset="-128"/>
                </a:rPr>
                <a:t>整備</a:t>
              </a:r>
              <a:r>
                <a:rPr lang="ja-JP" altLang="en-US" sz="2000" kern="100" dirty="0" smtClean="0">
                  <a:latin typeface="Meiryo UI" panose="020B0604030504040204" pitchFamily="50" charset="-128"/>
                  <a:ea typeface="Meiryo UI" panose="020B0604030504040204" pitchFamily="50" charset="-128"/>
                  <a:cs typeface="Meiryo UI" panose="020B0604030504040204" pitchFamily="50" charset="-128"/>
                </a:rPr>
                <a:t>、栄養塩管理 等</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2" descr="はまが潤う！の見出しです" title="はまが潤う！"/>
            <p:cNvSpPr txBox="1">
              <a:spLocks noChangeArrowheads="1"/>
            </p:cNvSpPr>
            <p:nvPr/>
          </p:nvSpPr>
          <p:spPr bwMode="auto">
            <a:xfrm>
              <a:off x="5993173" y="3011692"/>
              <a:ext cx="4290891" cy="369332"/>
            </a:xfrm>
            <a:prstGeom prst="rect">
              <a:avLst/>
            </a:prstGeom>
            <a:noFill/>
            <a:ln w="9525">
              <a:noFill/>
              <a:miter lim="800000"/>
              <a:headEnd/>
              <a:tailEnd/>
            </a:ln>
          </p:spPr>
          <p:txBody>
            <a:bodyPr rot="0" vert="horz" wrap="square" lIns="91440" tIns="45720" rIns="91440" bIns="45720" anchor="t" anchorCtr="0">
              <a:spAutoFit/>
            </a:bodyPr>
            <a:lstStyle/>
            <a:p>
              <a:pPr>
                <a:spcAft>
                  <a:spcPts val="0"/>
                </a:spcAft>
              </a:pPr>
              <a:r>
                <a:rPr lang="zh-TW" altLang="en-US" sz="2000" kern="100" dirty="0">
                  <a:latin typeface="Meiryo UI" panose="020B0604030504040204" pitchFamily="50" charset="-128"/>
                  <a:ea typeface="Meiryo UI" panose="020B0604030504040204" pitchFamily="50" charset="-128"/>
                  <a:cs typeface="Meiryo UI" panose="020B0604030504040204" pitchFamily="50" charset="-128"/>
                </a:rPr>
                <a:t>栽培漁業、資源</a:t>
              </a:r>
              <a:r>
                <a:rPr lang="zh-TW" altLang="en-US" sz="2000" kern="100" dirty="0" smtClean="0">
                  <a:latin typeface="Meiryo UI" panose="020B0604030504040204" pitchFamily="50" charset="-128"/>
                  <a:ea typeface="Meiryo UI" panose="020B0604030504040204" pitchFamily="50" charset="-128"/>
                  <a:cs typeface="Meiryo UI" panose="020B0604030504040204" pitchFamily="50" charset="-128"/>
                </a:rPr>
                <a:t>管理</a:t>
              </a:r>
              <a:r>
                <a:rPr lang="ja-JP" altLang="en-US" sz="2000" kern="100" dirty="0" smtClean="0">
                  <a:latin typeface="Meiryo UI" panose="020B0604030504040204" pitchFamily="50" charset="-128"/>
                  <a:ea typeface="Meiryo UI" panose="020B0604030504040204" pitchFamily="50" charset="-128"/>
                  <a:cs typeface="Meiryo UI" panose="020B0604030504040204" pitchFamily="50" charset="-128"/>
                </a:rPr>
                <a:t> </a:t>
              </a:r>
              <a:r>
                <a:rPr lang="zh-TW" altLang="en-US" sz="2000" kern="100" dirty="0" smtClean="0">
                  <a:latin typeface="Meiryo UI" panose="020B0604030504040204" pitchFamily="50" charset="-128"/>
                  <a:ea typeface="Meiryo UI" panose="020B0604030504040204" pitchFamily="50" charset="-128"/>
                  <a:cs typeface="Meiryo UI" panose="020B0604030504040204" pitchFamily="50" charset="-128"/>
                </a:rPr>
                <a:t>等</a:t>
              </a:r>
              <a:endParaRPr lang="zh-TW" altLang="en-US" sz="20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2" descr="はまが潤う！の見出しです" title="はまが潤う！"/>
            <p:cNvSpPr txBox="1">
              <a:spLocks noChangeArrowheads="1"/>
            </p:cNvSpPr>
            <p:nvPr/>
          </p:nvSpPr>
          <p:spPr bwMode="auto">
            <a:xfrm>
              <a:off x="5993173" y="3582779"/>
              <a:ext cx="3960000" cy="642608"/>
            </a:xfrm>
            <a:prstGeom prst="rect">
              <a:avLst/>
            </a:prstGeom>
            <a:noFill/>
            <a:ln w="9525">
              <a:noFill/>
              <a:miter lim="800000"/>
              <a:headEnd/>
              <a:tailEnd/>
            </a:ln>
          </p:spPr>
          <p:txBody>
            <a:bodyPr rot="0" vert="horz" wrap="square" lIns="91440" tIns="45720" rIns="91440" bIns="45720" anchor="t" anchorCtr="0">
              <a:spAutoFit/>
            </a:bodyPr>
            <a:lstStyle/>
            <a:p>
              <a:pPr>
                <a:spcAft>
                  <a:spcPts val="0"/>
                </a:spcAft>
              </a:pPr>
              <a:r>
                <a:rPr lang="ja-JP" altLang="en-US" sz="2000" kern="100" dirty="0" smtClean="0">
                  <a:latin typeface="Meiryo UI" panose="020B0604030504040204" pitchFamily="50" charset="-128"/>
                  <a:ea typeface="Meiryo UI" panose="020B0604030504040204" pitchFamily="50" charset="-128"/>
                  <a:cs typeface="Meiryo UI" panose="020B0604030504040204" pitchFamily="50" charset="-128"/>
                </a:rPr>
                <a:t>ブランド化、浜の活力再生プラン、</a:t>
              </a:r>
              <a:endParaRPr lang="en-US" altLang="ja-JP" sz="2000" kern="100" dirty="0" smtClean="0">
                <a:latin typeface="Meiryo UI" panose="020B0604030504040204" pitchFamily="50" charset="-128"/>
                <a:ea typeface="Meiryo UI" panose="020B0604030504040204" pitchFamily="50" charset="-128"/>
                <a:cs typeface="Meiryo UI" panose="020B0604030504040204" pitchFamily="50" charset="-128"/>
              </a:endParaRPr>
            </a:p>
            <a:p>
              <a:pPr>
                <a:spcAft>
                  <a:spcPts val="0"/>
                </a:spcAft>
              </a:pPr>
              <a:r>
                <a:rPr lang="ja-JP" altLang="en-US" sz="2000" kern="100" dirty="0" smtClean="0">
                  <a:latin typeface="Meiryo UI" panose="020B0604030504040204" pitchFamily="50" charset="-128"/>
                  <a:ea typeface="Meiryo UI" panose="020B0604030504040204" pitchFamily="50" charset="-128"/>
                  <a:cs typeface="Meiryo UI" panose="020B0604030504040204" pitchFamily="50" charset="-128"/>
                </a:rPr>
                <a:t>６次産業化、担い手育成 等</a:t>
              </a:r>
              <a:endParaRPr lang="zh-TW" altLang="en-US" sz="20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2" descr="はまが潤う！の見出しです" title="はまが潤う！"/>
            <p:cNvSpPr txBox="1">
              <a:spLocks noChangeArrowheads="1"/>
            </p:cNvSpPr>
            <p:nvPr/>
          </p:nvSpPr>
          <p:spPr bwMode="auto">
            <a:xfrm>
              <a:off x="5281040" y="1871754"/>
              <a:ext cx="3960000" cy="419093"/>
            </a:xfrm>
            <a:prstGeom prst="rect">
              <a:avLst/>
            </a:prstGeom>
            <a:noFill/>
            <a:ln w="9525">
              <a:noFill/>
              <a:miter lim="800000"/>
              <a:headEnd/>
              <a:tailEnd/>
            </a:ln>
          </p:spPr>
          <p:txBody>
            <a:bodyPr rot="0" vert="horz" wrap="square" lIns="91440" tIns="45720" rIns="91440" bIns="45720" anchor="t" anchorCtr="0">
              <a:spAutoFit/>
            </a:bodyPr>
            <a:lstStyle/>
            <a:p>
              <a:pPr algn="ctr">
                <a:spcAft>
                  <a:spcPts val="0"/>
                </a:spcAft>
              </a:pPr>
              <a:r>
                <a:rPr lang="ja-JP" altLang="en-US" sz="2400" kern="100" dirty="0" smtClean="0">
                  <a:effectLst/>
                  <a:latin typeface="Meiryo UI" panose="020B0604030504040204" pitchFamily="50" charset="-128"/>
                  <a:ea typeface="Meiryo UI" panose="020B0604030504040204" pitchFamily="50" charset="-128"/>
                  <a:cs typeface="Meiryo UI" panose="020B0604030504040204" pitchFamily="50" charset="-128"/>
                </a:rPr>
                <a:t>（主な施策・全</a:t>
              </a:r>
              <a:r>
                <a:rPr lang="en-US" altLang="ja-JP" sz="2400" kern="100" dirty="0" smtClean="0">
                  <a:effectLst/>
                  <a:latin typeface="Meiryo UI" panose="020B0604030504040204" pitchFamily="50" charset="-128"/>
                  <a:ea typeface="Meiryo UI" panose="020B0604030504040204" pitchFamily="50" charset="-128"/>
                  <a:cs typeface="Meiryo UI" panose="020B0604030504040204" pitchFamily="50" charset="-128"/>
                </a:rPr>
                <a:t>32</a:t>
              </a:r>
              <a:r>
                <a:rPr lang="ja-JP" altLang="en-US" sz="2400" kern="100" dirty="0" smtClean="0">
                  <a:effectLst/>
                  <a:latin typeface="Meiryo UI" panose="020B0604030504040204" pitchFamily="50" charset="-128"/>
                  <a:ea typeface="Meiryo UI" panose="020B0604030504040204" pitchFamily="50" charset="-128"/>
                  <a:cs typeface="Meiryo UI" panose="020B0604030504040204" pitchFamily="50" charset="-128"/>
                </a:rPr>
                <a:t>施策）</a:t>
              </a:r>
              <a:endParaRPr lang="ja-JP" sz="2400"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コネクタ 3"/>
            <p:cNvCxnSpPr/>
            <p:nvPr/>
          </p:nvCxnSpPr>
          <p:spPr>
            <a:xfrm>
              <a:off x="4808983" y="2665919"/>
              <a:ext cx="864096" cy="0"/>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4884830" y="3789712"/>
              <a:ext cx="864096" cy="0"/>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4848992" y="3205504"/>
              <a:ext cx="864096" cy="0"/>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27" name="サブタイトル 2"/>
          <p:cNvSpPr txBox="1">
            <a:spLocks/>
          </p:cNvSpPr>
          <p:nvPr/>
        </p:nvSpPr>
        <p:spPr>
          <a:xfrm>
            <a:off x="9129464" y="6381331"/>
            <a:ext cx="766472" cy="474983"/>
          </a:xfrm>
          <a:prstGeom prst="rect">
            <a:avLst/>
          </a:prstGeom>
        </p:spPr>
        <p:txBody>
          <a:bodyPr vert="horz" lIns="91440" tIns="45720" rIns="91440" bIns="45720" rtlCol="0" anchor="t" anchorCtr="0">
            <a:normAutofit/>
          </a:bodyPr>
          <a:lstStyle>
            <a:lvl1pPr marL="0" indent="0" algn="l" defTabSz="914400" rtl="0" eaLnBrk="1" latinLnBrk="0" hangingPunct="1">
              <a:spcBef>
                <a:spcPct val="20000"/>
              </a:spcBef>
              <a:buClr>
                <a:schemeClr val="accent1"/>
              </a:buClr>
              <a:buFont typeface="Arial" pitchFamily="34" charset="0"/>
              <a:buNone/>
              <a:defRPr kumimoji="1" sz="2800" kern="1200">
                <a:solidFill>
                  <a:schemeClr val="tx2"/>
                </a:solidFill>
                <a:latin typeface="+mn-lt"/>
                <a:ea typeface="+mn-ea"/>
                <a:cs typeface="+mn-cs"/>
              </a:defRPr>
            </a:lvl1pPr>
            <a:lvl2pPr marL="457200" indent="0" algn="ctr" defTabSz="914400" rtl="0" eaLnBrk="1" latinLnBrk="0" hangingPunct="1">
              <a:spcBef>
                <a:spcPct val="20000"/>
              </a:spcBef>
              <a:buClr>
                <a:schemeClr val="accent1"/>
              </a:buClr>
              <a:buFont typeface="Arial" pitchFamily="34" charset="0"/>
              <a:buNone/>
              <a:defRPr kumimoji="1"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Arial" pitchFamily="34" charset="0"/>
              <a:buNone/>
              <a:defRPr kumimoji="1"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kumimoji="1"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Arial" pitchFamily="34" charset="0"/>
              <a:buNone/>
              <a:defRPr kumimoji="1"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9pPr>
          </a:lstStyle>
          <a:p>
            <a:pPr algn="r"/>
            <a:r>
              <a:rPr lang="ja-JP" altLang="en-US" sz="2000" dirty="0"/>
              <a:t>４</a:t>
            </a:r>
            <a:endParaRPr lang="zh-TW" altLang="en-US" sz="2000" dirty="0"/>
          </a:p>
        </p:txBody>
      </p:sp>
      <p:grpSp>
        <p:nvGrpSpPr>
          <p:cNvPr id="6" name="グループ化 5"/>
          <p:cNvGrpSpPr/>
          <p:nvPr/>
        </p:nvGrpSpPr>
        <p:grpSpPr>
          <a:xfrm>
            <a:off x="147616" y="3895715"/>
            <a:ext cx="11421528" cy="3125507"/>
            <a:chOff x="147616" y="3895715"/>
            <a:chExt cx="11421528" cy="3125507"/>
          </a:xfrm>
        </p:grpSpPr>
        <p:grpSp>
          <p:nvGrpSpPr>
            <p:cNvPr id="5" name="グループ化 4"/>
            <p:cNvGrpSpPr/>
            <p:nvPr/>
          </p:nvGrpSpPr>
          <p:grpSpPr>
            <a:xfrm>
              <a:off x="147616" y="3895715"/>
              <a:ext cx="11421528" cy="3125507"/>
              <a:chOff x="583267" y="3565182"/>
              <a:chExt cx="11421528" cy="3125507"/>
            </a:xfrm>
          </p:grpSpPr>
          <p:sp>
            <p:nvSpPr>
              <p:cNvPr id="18" name="テキスト ボックス 2" descr="４新鮮な魚を届ける&#10;５海や川の魅力を届ける&#10;６安全・安心を届ける" title="まちに届けるの取組方向"/>
              <p:cNvSpPr txBox="1">
                <a:spLocks noChangeArrowheads="1"/>
              </p:cNvSpPr>
              <p:nvPr/>
            </p:nvSpPr>
            <p:spPr bwMode="auto">
              <a:xfrm>
                <a:off x="1104371" y="3990140"/>
                <a:ext cx="4175005" cy="2295733"/>
              </a:xfrm>
              <a:prstGeom prst="roundRect">
                <a:avLst>
                  <a:gd name="adj" fmla="val 9912"/>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ln w="9525">
                <a:solidFill>
                  <a:srgbClr val="000000"/>
                </a:solidFill>
                <a:miter lim="800000"/>
                <a:headEnd/>
                <a:tailEnd/>
              </a:ln>
            </p:spPr>
            <p:txBody>
              <a:bodyPr rot="0" vert="horz" wrap="square" lIns="91440" tIns="45720" rIns="91440" bIns="45720" anchor="t" anchorCtr="0">
                <a:spAutoFit/>
              </a:bodyPr>
              <a:lstStyle/>
              <a:p>
                <a:pPr marL="261938" indent="-261938" algn="just">
                  <a:lnSpc>
                    <a:spcPts val="5000"/>
                  </a:lnSpc>
                  <a:spcAft>
                    <a:spcPts val="600"/>
                  </a:spcAft>
                </a:pPr>
                <a:r>
                  <a:rPr lang="ja-JP" sz="2800" b="1" kern="100" dirty="0">
                    <a:effectLst/>
                    <a:latin typeface="Meiryo UI" panose="020B0604030504040204" pitchFamily="50" charset="-128"/>
                    <a:ea typeface="Meiryo UI" panose="020B0604030504040204" pitchFamily="50" charset="-128"/>
                    <a:cs typeface="Meiryo UI" panose="020B0604030504040204" pitchFamily="50" charset="-128"/>
                  </a:rPr>
                  <a:t>④新鮮な</a:t>
                </a:r>
                <a:r>
                  <a:rPr lang="ja-JP" sz="2800" b="1" kern="100" dirty="0" smtClean="0">
                    <a:effectLst/>
                    <a:latin typeface="Meiryo UI" panose="020B0604030504040204" pitchFamily="50" charset="-128"/>
                    <a:ea typeface="Meiryo UI" panose="020B0604030504040204" pitchFamily="50" charset="-128"/>
                    <a:cs typeface="Meiryo UI" panose="020B0604030504040204" pitchFamily="50" charset="-128"/>
                  </a:rPr>
                  <a:t>魚介類を</a:t>
                </a:r>
                <a:r>
                  <a:rPr lang="ja-JP" sz="2800" b="1" kern="100" dirty="0">
                    <a:effectLst/>
                    <a:latin typeface="Meiryo UI" panose="020B0604030504040204" pitchFamily="50" charset="-128"/>
                    <a:ea typeface="Meiryo UI" panose="020B0604030504040204" pitchFamily="50" charset="-128"/>
                    <a:cs typeface="Meiryo UI" panose="020B0604030504040204" pitchFamily="50" charset="-128"/>
                  </a:rPr>
                  <a:t>届ける</a:t>
                </a:r>
              </a:p>
              <a:p>
                <a:pPr marL="261938" indent="-261938" algn="just">
                  <a:lnSpc>
                    <a:spcPts val="5000"/>
                  </a:lnSpc>
                  <a:spcAft>
                    <a:spcPts val="600"/>
                  </a:spcAft>
                </a:pPr>
                <a:r>
                  <a:rPr lang="ja-JP" sz="2800" b="1" kern="100" dirty="0">
                    <a:effectLst/>
                    <a:latin typeface="Meiryo UI" panose="020B0604030504040204" pitchFamily="50" charset="-128"/>
                    <a:ea typeface="Meiryo UI" panose="020B0604030504040204" pitchFamily="50" charset="-128"/>
                    <a:cs typeface="Meiryo UI" panose="020B0604030504040204" pitchFamily="50" charset="-128"/>
                  </a:rPr>
                  <a:t>⑤海や川の</a:t>
                </a:r>
                <a:r>
                  <a:rPr lang="ja-JP" sz="2800" b="1" kern="100" dirty="0" smtClean="0">
                    <a:effectLst/>
                    <a:latin typeface="Meiryo UI" panose="020B0604030504040204" pitchFamily="50" charset="-128"/>
                    <a:ea typeface="Meiryo UI" panose="020B0604030504040204" pitchFamily="50" charset="-128"/>
                    <a:cs typeface="Meiryo UI" panose="020B0604030504040204" pitchFamily="50" charset="-128"/>
                  </a:rPr>
                  <a:t>魅力を</a:t>
                </a:r>
                <a:r>
                  <a:rPr lang="ja-JP" sz="2800" b="1" kern="100" dirty="0">
                    <a:effectLst/>
                    <a:latin typeface="Meiryo UI" panose="020B0604030504040204" pitchFamily="50" charset="-128"/>
                    <a:ea typeface="Meiryo UI" panose="020B0604030504040204" pitchFamily="50" charset="-128"/>
                    <a:cs typeface="Meiryo UI" panose="020B0604030504040204" pitchFamily="50" charset="-128"/>
                  </a:rPr>
                  <a:t>届ける</a:t>
                </a:r>
              </a:p>
              <a:p>
                <a:pPr marL="261938" indent="-261938" algn="just">
                  <a:lnSpc>
                    <a:spcPts val="5000"/>
                  </a:lnSpc>
                  <a:spcAft>
                    <a:spcPts val="0"/>
                  </a:spcAft>
                </a:pPr>
                <a:r>
                  <a:rPr lang="ja-JP" sz="2800" b="1" kern="100" dirty="0">
                    <a:effectLst/>
                    <a:latin typeface="Meiryo UI" panose="020B0604030504040204" pitchFamily="50" charset="-128"/>
                    <a:ea typeface="Meiryo UI" panose="020B0604030504040204" pitchFamily="50" charset="-128"/>
                    <a:cs typeface="Meiryo UI" panose="020B0604030504040204" pitchFamily="50" charset="-128"/>
                  </a:rPr>
                  <a:t>⑥安全・安心</a:t>
                </a:r>
                <a:r>
                  <a:rPr lang="ja-JP" sz="2800" b="1" kern="100" dirty="0" smtClean="0">
                    <a:effectLst/>
                    <a:latin typeface="Meiryo UI" panose="020B0604030504040204" pitchFamily="50" charset="-128"/>
                    <a:ea typeface="Meiryo UI" panose="020B0604030504040204" pitchFamily="50" charset="-128"/>
                    <a:cs typeface="Meiryo UI" panose="020B0604030504040204" pitchFamily="50" charset="-128"/>
                  </a:rPr>
                  <a:t>を届ける</a:t>
                </a:r>
                <a:endParaRPr lang="ja-JP" sz="2800" b="1"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2" descr="まちに届けるの見出しです。" title="まちに届ける！"/>
              <p:cNvSpPr txBox="1">
                <a:spLocks noChangeArrowheads="1"/>
              </p:cNvSpPr>
              <p:nvPr/>
            </p:nvSpPr>
            <p:spPr bwMode="auto">
              <a:xfrm>
                <a:off x="583267" y="3565182"/>
                <a:ext cx="553998" cy="3125507"/>
              </a:xfrm>
              <a:prstGeom prst="rect">
                <a:avLst/>
              </a:prstGeom>
              <a:noFill/>
              <a:ln w="9525">
                <a:noFill/>
                <a:miter lim="800000"/>
                <a:headEnd/>
                <a:tailEnd/>
              </a:ln>
            </p:spPr>
            <p:txBody>
              <a:bodyPr rot="0" vert="eaVert" wrap="square" lIns="91440" tIns="45720" rIns="91440" bIns="45720" anchor="t" anchorCtr="0">
                <a:spAutoFit/>
              </a:bodyPr>
              <a:lstStyle/>
              <a:p>
                <a:pPr algn="ctr">
                  <a:spcAft>
                    <a:spcPts val="0"/>
                  </a:spcAft>
                </a:pPr>
                <a:r>
                  <a:rPr lang="ja-JP" sz="2400" kern="100" dirty="0">
                    <a:solidFill>
                      <a:srgbClr val="E36C0A"/>
                    </a:solidFill>
                    <a:effectLst/>
                    <a:latin typeface="Century"/>
                    <a:ea typeface="HGP創英角ｺﾞｼｯｸUB"/>
                    <a:cs typeface="Times New Roman"/>
                  </a:rPr>
                  <a:t>「まち」に届ける！</a:t>
                </a:r>
                <a:endParaRPr lang="ja-JP" sz="2400" kern="100" dirty="0">
                  <a:effectLst/>
                  <a:latin typeface="Century"/>
                  <a:ea typeface="ＭＳ 明朝"/>
                  <a:cs typeface="Times New Roman"/>
                </a:endParaRPr>
              </a:p>
            </p:txBody>
          </p:sp>
          <p:cxnSp>
            <p:nvCxnSpPr>
              <p:cNvPr id="21" name="直線コネクタ 20"/>
              <p:cNvCxnSpPr/>
              <p:nvPr/>
            </p:nvCxnSpPr>
            <p:spPr>
              <a:xfrm>
                <a:off x="5102873" y="5145637"/>
                <a:ext cx="864096" cy="0"/>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5102873" y="4473676"/>
                <a:ext cx="864096" cy="0"/>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3" name="テキスト ボックス 2" descr="はまが潤う！の見出しです" title="はまが潤う！"/>
              <p:cNvSpPr txBox="1">
                <a:spLocks noChangeArrowheads="1"/>
              </p:cNvSpPr>
              <p:nvPr/>
            </p:nvSpPr>
            <p:spPr bwMode="auto">
              <a:xfrm>
                <a:off x="6088825" y="4241660"/>
                <a:ext cx="5336070" cy="400110"/>
              </a:xfrm>
              <a:prstGeom prst="rect">
                <a:avLst/>
              </a:prstGeom>
              <a:noFill/>
              <a:ln w="9525">
                <a:noFill/>
                <a:miter lim="800000"/>
                <a:headEnd/>
                <a:tailEnd/>
              </a:ln>
            </p:spPr>
            <p:txBody>
              <a:bodyPr rot="0" vert="horz" wrap="square" lIns="91440" tIns="45720" rIns="91440" bIns="45720" anchor="t" anchorCtr="0">
                <a:spAutoFit/>
              </a:bodyPr>
              <a:lstStyle/>
              <a:p>
                <a:pPr>
                  <a:spcAft>
                    <a:spcPts val="0"/>
                  </a:spcAft>
                </a:pPr>
                <a:r>
                  <a:rPr lang="ja-JP" altLang="en-US" sz="2000" kern="100" dirty="0" smtClean="0">
                    <a:latin typeface="Meiryo UI" panose="020B0604030504040204" pitchFamily="50" charset="-128"/>
                    <a:ea typeface="Meiryo UI" panose="020B0604030504040204" pitchFamily="50" charset="-128"/>
                    <a:cs typeface="Meiryo UI" panose="020B0604030504040204" pitchFamily="50" charset="-128"/>
                  </a:rPr>
                  <a:t>イメージアップ、</a:t>
                </a:r>
                <a:r>
                  <a:rPr lang="en-US" altLang="ja-JP" sz="2000" kern="100" dirty="0" smtClean="0">
                    <a:latin typeface="Meiryo UI" panose="020B0604030504040204" pitchFamily="50" charset="-128"/>
                    <a:ea typeface="Meiryo UI" panose="020B0604030504040204" pitchFamily="50" charset="-128"/>
                    <a:cs typeface="Meiryo UI" panose="020B0604030504040204" pitchFamily="50" charset="-128"/>
                  </a:rPr>
                  <a:t>PR</a:t>
                </a:r>
                <a:r>
                  <a:rPr lang="ja-JP" altLang="en-US" sz="2000" kern="100" dirty="0" err="1"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latin typeface="Meiryo UI" panose="020B0604030504040204" pitchFamily="50" charset="-128"/>
                    <a:ea typeface="Meiryo UI" panose="020B0604030504040204" pitchFamily="50" charset="-128"/>
                    <a:cs typeface="Meiryo UI" panose="020B0604030504040204" pitchFamily="50" charset="-128"/>
                  </a:rPr>
                  <a:t>新たな</a:t>
                </a:r>
                <a:r>
                  <a:rPr lang="ja-JP" altLang="en-US" sz="2000" kern="100" dirty="0">
                    <a:latin typeface="Meiryo UI" panose="020B0604030504040204" pitchFamily="50" charset="-128"/>
                    <a:ea typeface="Meiryo UI" panose="020B0604030504040204" pitchFamily="50" charset="-128"/>
                    <a:cs typeface="Meiryo UI" panose="020B0604030504040204" pitchFamily="50" charset="-128"/>
                  </a:rPr>
                  <a:t>販路開拓</a:t>
                </a:r>
                <a:r>
                  <a:rPr lang="ja-JP" altLang="en-US" sz="2000" kern="100" dirty="0" smtClean="0">
                    <a:latin typeface="Meiryo UI" panose="020B0604030504040204" pitchFamily="50" charset="-128"/>
                    <a:ea typeface="Meiryo UI" panose="020B0604030504040204" pitchFamily="50" charset="-128"/>
                    <a:cs typeface="Meiryo UI" panose="020B0604030504040204" pitchFamily="50" charset="-128"/>
                  </a:rPr>
                  <a:t> 等</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 descr="はまが潤う！の見出しです" title="はまが潤う！"/>
              <p:cNvSpPr txBox="1">
                <a:spLocks noChangeArrowheads="1"/>
              </p:cNvSpPr>
              <p:nvPr/>
            </p:nvSpPr>
            <p:spPr bwMode="auto">
              <a:xfrm>
                <a:off x="6227924" y="4773992"/>
                <a:ext cx="5776871" cy="707886"/>
              </a:xfrm>
              <a:prstGeom prst="rect">
                <a:avLst/>
              </a:prstGeom>
              <a:noFill/>
              <a:ln w="9525">
                <a:noFill/>
                <a:miter lim="800000"/>
                <a:headEnd/>
                <a:tailEnd/>
              </a:ln>
            </p:spPr>
            <p:txBody>
              <a:bodyPr rot="0" vert="horz" wrap="square" lIns="91440" tIns="45720" rIns="91440" bIns="45720" anchor="t" anchorCtr="0">
                <a:spAutoFit/>
              </a:bodyPr>
              <a:lstStyle/>
              <a:p>
                <a:pPr>
                  <a:spcAft>
                    <a:spcPts val="0"/>
                  </a:spcAft>
                </a:pPr>
                <a:r>
                  <a:rPr lang="ja-JP" altLang="en-US" sz="2000" kern="100" dirty="0" smtClean="0">
                    <a:latin typeface="Meiryo UI" panose="020B0604030504040204" pitchFamily="50" charset="-128"/>
                    <a:ea typeface="Meiryo UI" panose="020B0604030504040204" pitchFamily="50" charset="-128"/>
                    <a:cs typeface="Meiryo UI" panose="020B0604030504040204" pitchFamily="50" charset="-128"/>
                  </a:rPr>
                  <a:t>イベント開催、希少生物保護、</a:t>
                </a:r>
                <a:endParaRPr lang="en-US" altLang="ja-JP" sz="2000" kern="100" dirty="0" smtClean="0">
                  <a:latin typeface="Meiryo UI" panose="020B0604030504040204" pitchFamily="50" charset="-128"/>
                  <a:ea typeface="Meiryo UI" panose="020B0604030504040204" pitchFamily="50" charset="-128"/>
                  <a:cs typeface="Meiryo UI" panose="020B0604030504040204" pitchFamily="50" charset="-128"/>
                </a:endParaRPr>
              </a:p>
              <a:p>
                <a:pPr>
                  <a:spcAft>
                    <a:spcPts val="0"/>
                  </a:spcAft>
                </a:pPr>
                <a:r>
                  <a:rPr lang="ja-JP" altLang="en-US" sz="2000" kern="100" dirty="0" smtClean="0">
                    <a:latin typeface="Meiryo UI" panose="020B0604030504040204" pitchFamily="50" charset="-128"/>
                    <a:ea typeface="Meiryo UI" panose="020B0604030504040204" pitchFamily="50" charset="-128"/>
                    <a:cs typeface="Meiryo UI" panose="020B0604030504040204" pitchFamily="50" charset="-128"/>
                  </a:rPr>
                  <a:t>観光漁業</a:t>
                </a:r>
                <a:r>
                  <a:rPr lang="zh-TW" altLang="en-US" sz="2000" kern="100" dirty="0" smtClean="0">
                    <a:latin typeface="Meiryo UI" panose="020B0604030504040204" pitchFamily="50" charset="-128"/>
                    <a:ea typeface="Meiryo UI" panose="020B0604030504040204" pitchFamily="50" charset="-128"/>
                    <a:cs typeface="Meiryo UI" panose="020B0604030504040204" pitchFamily="50" charset="-128"/>
                  </a:rPr>
                  <a:t> </a:t>
                </a:r>
                <a:r>
                  <a:rPr lang="zh-TW" altLang="en-US" sz="2000" kern="100" dirty="0">
                    <a:latin typeface="Meiryo UI" panose="020B0604030504040204" pitchFamily="50" charset="-128"/>
                    <a:ea typeface="Meiryo UI" panose="020B0604030504040204" pitchFamily="50" charset="-128"/>
                    <a:cs typeface="Meiryo UI" panose="020B0604030504040204" pitchFamily="50" charset="-128"/>
                  </a:rPr>
                  <a:t>等</a:t>
                </a:r>
              </a:p>
            </p:txBody>
          </p:sp>
          <p:sp>
            <p:nvSpPr>
              <p:cNvPr id="25" name="テキスト ボックス 2" descr="はまが潤う！の見出しです" title="はまが潤う！"/>
              <p:cNvSpPr txBox="1">
                <a:spLocks noChangeArrowheads="1"/>
              </p:cNvSpPr>
              <p:nvPr/>
            </p:nvSpPr>
            <p:spPr bwMode="auto">
              <a:xfrm>
                <a:off x="6227924" y="5631138"/>
                <a:ext cx="3960000" cy="400110"/>
              </a:xfrm>
              <a:prstGeom prst="rect">
                <a:avLst/>
              </a:prstGeom>
              <a:noFill/>
              <a:ln w="9525">
                <a:noFill/>
                <a:miter lim="800000"/>
                <a:headEnd/>
                <a:tailEnd/>
              </a:ln>
            </p:spPr>
            <p:txBody>
              <a:bodyPr rot="0" vert="horz" wrap="square" lIns="91440" tIns="45720" rIns="91440" bIns="45720" anchor="t" anchorCtr="0">
                <a:spAutoFit/>
              </a:bodyPr>
              <a:lstStyle/>
              <a:p>
                <a:pPr>
                  <a:spcAft>
                    <a:spcPts val="0"/>
                  </a:spcAft>
                </a:pPr>
                <a:r>
                  <a:rPr lang="ja-JP" altLang="en-US" sz="2000" kern="100" dirty="0" smtClean="0">
                    <a:latin typeface="Meiryo UI" panose="020B0604030504040204" pitchFamily="50" charset="-128"/>
                    <a:ea typeface="Meiryo UI" panose="020B0604030504040204" pitchFamily="50" charset="-128"/>
                    <a:cs typeface="Meiryo UI" panose="020B0604030504040204" pitchFamily="50" charset="-128"/>
                  </a:rPr>
                  <a:t>地震津波対策、貝毒対策 等</a:t>
                </a:r>
                <a:endParaRPr lang="zh-TW" altLang="en-US" sz="2000" kern="100" dirty="0">
                  <a:latin typeface="Meiryo UI" panose="020B0604030504040204" pitchFamily="50" charset="-128"/>
                  <a:ea typeface="Meiryo UI" panose="020B0604030504040204" pitchFamily="50" charset="-128"/>
                  <a:cs typeface="Meiryo UI" panose="020B0604030504040204" pitchFamily="50" charset="-128"/>
                </a:endParaRPr>
              </a:p>
            </p:txBody>
          </p:sp>
        </p:grpSp>
        <p:cxnSp>
          <p:nvCxnSpPr>
            <p:cNvPr id="34" name="直線コネクタ 33"/>
            <p:cNvCxnSpPr/>
            <p:nvPr/>
          </p:nvCxnSpPr>
          <p:spPr>
            <a:xfrm>
              <a:off x="4667222" y="6192715"/>
              <a:ext cx="864096" cy="0"/>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808119729"/>
      </p:ext>
    </p:extLst>
  </p:cSld>
  <p:clrMapOvr>
    <a:masterClrMapping/>
  </p:clrMapOvr>
  <mc:AlternateContent xmlns:mc="http://schemas.openxmlformats.org/markup-compatibility/2006" xmlns:p14="http://schemas.microsoft.com/office/powerpoint/2010/main">
    <mc:Choice Requires="p14">
      <p:transition spd="slow" p14:dur="2000" advTm="46206"/>
    </mc:Choice>
    <mc:Fallback xmlns="">
      <p:transition spd="slow" advTm="4620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テキスト ボックス 23"/>
          <p:cNvSpPr txBox="1"/>
          <p:nvPr/>
        </p:nvSpPr>
        <p:spPr>
          <a:xfrm>
            <a:off x="1867065" y="2347917"/>
            <a:ext cx="7493167" cy="1354217"/>
          </a:xfrm>
          <a:prstGeom prst="rect">
            <a:avLst/>
          </a:prstGeom>
          <a:noFill/>
        </p:spPr>
        <p:txBody>
          <a:bodyPr wrap="square" rtlCol="0">
            <a:spAutoFit/>
          </a:bodyPr>
          <a:lstStyle/>
          <a:p>
            <a:pPr marL="125413" indent="-125413">
              <a:spcAft>
                <a:spcPts val="600"/>
              </a:spcAft>
            </a:pPr>
            <a:r>
              <a:rPr lang="ja-JP" altLang="en-US" dirty="0" smtClean="0"/>
              <a:t>・大阪湾中部海域に海水を攪拌する機能を持つブロックを設置し、南部海域の</a:t>
            </a:r>
            <a:endParaRPr lang="en-US" altLang="ja-JP" dirty="0" smtClean="0"/>
          </a:p>
          <a:p>
            <a:pPr marL="125413" indent="-125413">
              <a:spcAft>
                <a:spcPts val="600"/>
              </a:spcAft>
            </a:pPr>
            <a:r>
              <a:rPr lang="ja-JP" altLang="en-US" dirty="0"/>
              <a:t>　</a:t>
            </a:r>
            <a:r>
              <a:rPr lang="ja-JP" altLang="en-US" dirty="0" smtClean="0"/>
              <a:t>栄養塩不足解消をめざす取組み</a:t>
            </a:r>
            <a:endParaRPr lang="en-US" altLang="ja-JP" dirty="0" smtClean="0"/>
          </a:p>
          <a:p>
            <a:pPr marL="125413" indent="-125413"/>
            <a:r>
              <a:rPr lang="ja-JP" altLang="en-US" dirty="0" smtClean="0"/>
              <a:t>・「攪拌ブロック礁」については、令和２年度に８基設置し、計画していた</a:t>
            </a:r>
            <a:r>
              <a:rPr lang="en-US" altLang="ja-JP" b="1" dirty="0" smtClean="0"/>
              <a:t>200</a:t>
            </a:r>
            <a:r>
              <a:rPr lang="ja-JP" altLang="en-US" b="1" dirty="0" smtClean="0"/>
              <a:t>基</a:t>
            </a:r>
            <a:r>
              <a:rPr lang="ja-JP" altLang="en-US" dirty="0"/>
              <a:t>の</a:t>
            </a:r>
            <a:r>
              <a:rPr lang="ja-JP" altLang="en-US" dirty="0" smtClean="0"/>
              <a:t>設置完了</a:t>
            </a:r>
            <a:endParaRPr lang="en-US" altLang="ja-JP" dirty="0"/>
          </a:p>
        </p:txBody>
      </p:sp>
      <p:grpSp>
        <p:nvGrpSpPr>
          <p:cNvPr id="25" name="グループ化 24"/>
          <p:cNvGrpSpPr/>
          <p:nvPr/>
        </p:nvGrpSpPr>
        <p:grpSpPr>
          <a:xfrm>
            <a:off x="4495763" y="3718504"/>
            <a:ext cx="5235960" cy="2072791"/>
            <a:chOff x="556631" y="3481310"/>
            <a:chExt cx="2799080" cy="840742"/>
          </a:xfrm>
        </p:grpSpPr>
        <p:pic>
          <p:nvPicPr>
            <p:cNvPr id="26" name="図 25" descr="8989.jpg"/>
            <p:cNvPicPr>
              <a:picLocks noChangeAspect="1"/>
            </p:cNvPicPr>
            <p:nvPr/>
          </p:nvPicPr>
          <p:blipFill rotWithShape="1">
            <a:blip r:embed="rId3" cstate="print">
              <a:extLst>
                <a:ext uri="{28A0092B-C50C-407E-A947-70E740481C1C}">
                  <a14:useLocalDpi xmlns:a14="http://schemas.microsoft.com/office/drawing/2010/main" val="0"/>
                </a:ext>
              </a:extLst>
            </a:blip>
            <a:srcRect t="13056"/>
            <a:stretch/>
          </p:blipFill>
          <p:spPr bwMode="auto">
            <a:xfrm>
              <a:off x="585470" y="3510656"/>
              <a:ext cx="2762885" cy="721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テキスト ボックス 251"/>
            <p:cNvSpPr txBox="1">
              <a:spLocks noChangeArrowheads="1"/>
            </p:cNvSpPr>
            <p:nvPr/>
          </p:nvSpPr>
          <p:spPr bwMode="auto">
            <a:xfrm>
              <a:off x="2321560" y="3721702"/>
              <a:ext cx="53784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ts val="1100"/>
                </a:lnSpc>
                <a:spcAft>
                  <a:spcPts val="0"/>
                </a:spcAft>
              </a:pPr>
              <a:r>
                <a:rPr lang="ja-JP" sz="1000" dirty="0">
                  <a:solidFill>
                    <a:srgbClr val="000000"/>
                  </a:solidFill>
                  <a:effectLst/>
                  <a:latin typeface="ＭＳ Ｐゴシック"/>
                  <a:cs typeface="ＭＳ Ｐゴシック"/>
                </a:rPr>
                <a:t>水温躍層</a:t>
              </a:r>
              <a:endParaRPr lang="ja-JP" sz="1000" dirty="0">
                <a:effectLst/>
                <a:latin typeface="ＭＳ Ｐゴシック"/>
                <a:cs typeface="ＭＳ Ｐゴシック"/>
              </a:endParaRPr>
            </a:p>
          </p:txBody>
        </p:sp>
        <p:sp>
          <p:nvSpPr>
            <p:cNvPr id="28" name="テキスト ボックス 251"/>
            <p:cNvSpPr txBox="1">
              <a:spLocks noChangeArrowheads="1"/>
            </p:cNvSpPr>
            <p:nvPr/>
          </p:nvSpPr>
          <p:spPr bwMode="auto">
            <a:xfrm>
              <a:off x="1775460" y="3600417"/>
              <a:ext cx="41148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ts val="1100"/>
                </a:lnSpc>
                <a:spcAft>
                  <a:spcPts val="0"/>
                </a:spcAft>
              </a:pPr>
              <a:r>
                <a:rPr lang="ja-JP" sz="1000" dirty="0">
                  <a:solidFill>
                    <a:srgbClr val="000000"/>
                  </a:solidFill>
                  <a:effectLst/>
                  <a:latin typeface="ＭＳ Ｐゴシック"/>
                  <a:cs typeface="ＭＳ Ｐゴシック"/>
                </a:rPr>
                <a:t>流れ</a:t>
              </a:r>
              <a:endParaRPr lang="ja-JP" sz="1000" dirty="0">
                <a:effectLst/>
                <a:latin typeface="ＭＳ Ｐゴシック"/>
                <a:cs typeface="ＭＳ Ｐゴシック"/>
              </a:endParaRPr>
            </a:p>
          </p:txBody>
        </p:sp>
        <p:cxnSp>
          <p:nvCxnSpPr>
            <p:cNvPr id="29" name="直線矢印コネクタ 28"/>
            <p:cNvCxnSpPr>
              <a:cxnSpLocks noChangeShapeType="1"/>
            </p:cNvCxnSpPr>
            <p:nvPr/>
          </p:nvCxnSpPr>
          <p:spPr bwMode="auto">
            <a:xfrm flipH="1">
              <a:off x="1831975" y="3776312"/>
              <a:ext cx="184785" cy="0"/>
            </a:xfrm>
            <a:prstGeom prst="straightConnector1">
              <a:avLst/>
            </a:prstGeom>
            <a:noFill/>
            <a:ln w="9525" algn="ctr">
              <a:solidFill>
                <a:srgbClr val="000000"/>
              </a:solidFill>
              <a:round/>
              <a:headEnd/>
              <a:tailEnd type="arrow" w="sm" len="sm"/>
            </a:ln>
            <a:extLst>
              <a:ext uri="{909E8E84-426E-40DD-AFC4-6F175D3DCCD1}">
                <a14:hiddenFill xmlns:a14="http://schemas.microsoft.com/office/drawing/2010/main">
                  <a:noFill/>
                </a14:hiddenFill>
              </a:ext>
            </a:extLst>
          </p:spPr>
        </p:cxnSp>
        <p:cxnSp>
          <p:nvCxnSpPr>
            <p:cNvPr id="30" name="直線矢印コネクタ 29"/>
            <p:cNvCxnSpPr>
              <a:cxnSpLocks noChangeShapeType="1"/>
            </p:cNvCxnSpPr>
            <p:nvPr/>
          </p:nvCxnSpPr>
          <p:spPr bwMode="auto">
            <a:xfrm flipH="1">
              <a:off x="1868170" y="3916647"/>
              <a:ext cx="184785" cy="0"/>
            </a:xfrm>
            <a:prstGeom prst="straightConnector1">
              <a:avLst/>
            </a:prstGeom>
            <a:noFill/>
            <a:ln w="9525" algn="ctr">
              <a:solidFill>
                <a:srgbClr val="000000"/>
              </a:solidFill>
              <a:round/>
              <a:headEnd/>
              <a:tailEnd type="arrow" w="sm" len="sm"/>
            </a:ln>
            <a:extLst>
              <a:ext uri="{909E8E84-426E-40DD-AFC4-6F175D3DCCD1}">
                <a14:hiddenFill xmlns:a14="http://schemas.microsoft.com/office/drawing/2010/main">
                  <a:noFill/>
                </a14:hiddenFill>
              </a:ext>
            </a:extLst>
          </p:spPr>
        </p:cxnSp>
        <p:sp>
          <p:nvSpPr>
            <p:cNvPr id="31" name="テキスト ボックス 251"/>
            <p:cNvSpPr txBox="1">
              <a:spLocks noChangeArrowheads="1"/>
            </p:cNvSpPr>
            <p:nvPr/>
          </p:nvSpPr>
          <p:spPr bwMode="auto">
            <a:xfrm>
              <a:off x="2458051" y="4092182"/>
              <a:ext cx="533400" cy="229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ts val="1100"/>
                </a:lnSpc>
                <a:spcAft>
                  <a:spcPts val="0"/>
                </a:spcAft>
              </a:pPr>
              <a:r>
                <a:rPr lang="ja-JP" sz="1000" dirty="0">
                  <a:solidFill>
                    <a:srgbClr val="FFFFFF"/>
                  </a:solidFill>
                  <a:effectLst/>
                  <a:latin typeface="ＭＳ Ｐゴシック"/>
                  <a:cs typeface="Times New Roman"/>
                </a:rPr>
                <a:t>底泥</a:t>
              </a:r>
              <a:endParaRPr lang="ja-JP" sz="1000" dirty="0">
                <a:effectLst/>
                <a:latin typeface="ＭＳ Ｐゴシック"/>
                <a:cs typeface="ＭＳ Ｐゴシック"/>
              </a:endParaRPr>
            </a:p>
          </p:txBody>
        </p:sp>
        <p:sp>
          <p:nvSpPr>
            <p:cNvPr id="32" name="テキスト ボックス 257"/>
            <p:cNvSpPr txBox="1">
              <a:spLocks noChangeArrowheads="1"/>
            </p:cNvSpPr>
            <p:nvPr/>
          </p:nvSpPr>
          <p:spPr bwMode="auto">
            <a:xfrm>
              <a:off x="585470" y="3600417"/>
              <a:ext cx="746125" cy="346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ts val="1300"/>
                </a:lnSpc>
                <a:spcAft>
                  <a:spcPts val="0"/>
                </a:spcAft>
              </a:pPr>
              <a:r>
                <a:rPr lang="ja-JP" sz="1000" dirty="0">
                  <a:solidFill>
                    <a:srgbClr val="000000"/>
                  </a:solidFill>
                  <a:effectLst/>
                  <a:latin typeface="ＭＳ Ｐゴシック"/>
                  <a:cs typeface="Times New Roman"/>
                </a:rPr>
                <a:t>混合促進</a:t>
              </a:r>
              <a:endParaRPr lang="ja-JP" sz="1000" dirty="0">
                <a:effectLst/>
                <a:latin typeface="ＭＳ Ｐゴシック"/>
                <a:cs typeface="ＭＳ Ｐゴシック"/>
              </a:endParaRPr>
            </a:p>
            <a:p>
              <a:pPr indent="76200">
                <a:lnSpc>
                  <a:spcPts val="1300"/>
                </a:lnSpc>
                <a:spcAft>
                  <a:spcPts val="0"/>
                </a:spcAft>
              </a:pPr>
              <a:r>
                <a:rPr lang="ja-JP" sz="1000" dirty="0">
                  <a:solidFill>
                    <a:srgbClr val="000000"/>
                  </a:solidFill>
                  <a:effectLst/>
                  <a:latin typeface="ＭＳ Ｐゴシック"/>
                  <a:cs typeface="Times New Roman"/>
                </a:rPr>
                <a:t>栄養塩拡散</a:t>
              </a:r>
              <a:endParaRPr lang="ja-JP" sz="1000" dirty="0">
                <a:effectLst/>
                <a:latin typeface="ＭＳ Ｐゴシック"/>
                <a:cs typeface="ＭＳ Ｐゴシック"/>
              </a:endParaRPr>
            </a:p>
            <a:p>
              <a:pPr indent="152400">
                <a:lnSpc>
                  <a:spcPts val="1300"/>
                </a:lnSpc>
                <a:spcAft>
                  <a:spcPts val="0"/>
                </a:spcAft>
              </a:pPr>
              <a:r>
                <a:rPr lang="ja-JP" sz="1000" dirty="0">
                  <a:solidFill>
                    <a:srgbClr val="000000"/>
                  </a:solidFill>
                  <a:effectLst/>
                  <a:latin typeface="ＭＳ Ｐゴシック"/>
                  <a:cs typeface="Times New Roman"/>
                </a:rPr>
                <a:t>酸素供給</a:t>
              </a:r>
              <a:endParaRPr lang="ja-JP" sz="1000" dirty="0">
                <a:effectLst/>
                <a:latin typeface="ＭＳ Ｐゴシック"/>
                <a:cs typeface="ＭＳ Ｐゴシック"/>
              </a:endParaRPr>
            </a:p>
            <a:p>
              <a:pPr>
                <a:lnSpc>
                  <a:spcPts val="1300"/>
                </a:lnSpc>
                <a:spcAft>
                  <a:spcPts val="0"/>
                </a:spcAft>
              </a:pPr>
              <a:r>
                <a:rPr lang="en-US" sz="1000" dirty="0">
                  <a:solidFill>
                    <a:srgbClr val="000000"/>
                  </a:solidFill>
                  <a:effectLst/>
                  <a:latin typeface="ＭＳ Ｐゴシック"/>
                  <a:cs typeface="Times New Roman"/>
                </a:rPr>
                <a:t> </a:t>
              </a:r>
              <a:endParaRPr lang="ja-JP" sz="1000" dirty="0">
                <a:effectLst/>
                <a:latin typeface="ＭＳ Ｐゴシック"/>
                <a:cs typeface="ＭＳ Ｐゴシック"/>
              </a:endParaRPr>
            </a:p>
          </p:txBody>
        </p:sp>
        <p:sp>
          <p:nvSpPr>
            <p:cNvPr id="33" name="テキスト ボックス 259"/>
            <p:cNvSpPr txBox="1">
              <a:spLocks noChangeArrowheads="1"/>
            </p:cNvSpPr>
            <p:nvPr/>
          </p:nvSpPr>
          <p:spPr bwMode="auto">
            <a:xfrm>
              <a:off x="2401570" y="3914107"/>
              <a:ext cx="130175"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just">
                <a:spcAft>
                  <a:spcPts val="0"/>
                </a:spcAft>
              </a:pPr>
              <a:r>
                <a:rPr lang="en-US" sz="1000" kern="100">
                  <a:effectLst/>
                  <a:latin typeface="Century"/>
                  <a:ea typeface="ＭＳ 明朝"/>
                  <a:cs typeface="Times New Roman"/>
                </a:rPr>
                <a:t> </a:t>
              </a:r>
              <a:endParaRPr lang="ja-JP" sz="1000" kern="100">
                <a:effectLst/>
                <a:latin typeface="Century"/>
                <a:ea typeface="ＭＳ 明朝"/>
                <a:cs typeface="Times New Roman"/>
              </a:endParaRPr>
            </a:p>
          </p:txBody>
        </p:sp>
        <p:sp>
          <p:nvSpPr>
            <p:cNvPr id="34" name="テキスト ボックス 251"/>
            <p:cNvSpPr txBox="1">
              <a:spLocks noChangeArrowheads="1"/>
            </p:cNvSpPr>
            <p:nvPr/>
          </p:nvSpPr>
          <p:spPr bwMode="auto">
            <a:xfrm>
              <a:off x="2570121" y="3843622"/>
              <a:ext cx="63119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ts val="1100"/>
                </a:lnSpc>
                <a:spcAft>
                  <a:spcPts val="0"/>
                </a:spcAft>
              </a:pPr>
              <a:r>
                <a:rPr lang="ja-JP" sz="1000" dirty="0">
                  <a:solidFill>
                    <a:srgbClr val="000000"/>
                  </a:solidFill>
                  <a:effectLst/>
                  <a:latin typeface="ＭＳ Ｐゴシック"/>
                  <a:cs typeface="ＭＳ Ｐゴシック"/>
                </a:rPr>
                <a:t>表底水の</a:t>
              </a:r>
              <a:endParaRPr lang="ja-JP" sz="1000" dirty="0">
                <a:effectLst/>
                <a:latin typeface="ＭＳ Ｐゴシック"/>
                <a:cs typeface="ＭＳ Ｐゴシック"/>
              </a:endParaRPr>
            </a:p>
            <a:p>
              <a:pPr>
                <a:lnSpc>
                  <a:spcPts val="1100"/>
                </a:lnSpc>
                <a:spcAft>
                  <a:spcPts val="0"/>
                </a:spcAft>
              </a:pPr>
              <a:r>
                <a:rPr lang="ja-JP" sz="1000" dirty="0">
                  <a:solidFill>
                    <a:srgbClr val="000000"/>
                  </a:solidFill>
                  <a:effectLst/>
                  <a:latin typeface="ＭＳ Ｐゴシック"/>
                  <a:cs typeface="ＭＳ Ｐゴシック"/>
                </a:rPr>
                <a:t>混合が阻害</a:t>
              </a:r>
              <a:endParaRPr lang="ja-JP" sz="1000" dirty="0">
                <a:effectLst/>
                <a:latin typeface="ＭＳ Ｐゴシック"/>
                <a:cs typeface="ＭＳ Ｐゴシック"/>
              </a:endParaRPr>
            </a:p>
          </p:txBody>
        </p:sp>
        <p:sp>
          <p:nvSpPr>
            <p:cNvPr id="35" name="テキスト ボックス 251"/>
            <p:cNvSpPr txBox="1">
              <a:spLocks noChangeArrowheads="1"/>
            </p:cNvSpPr>
            <p:nvPr/>
          </p:nvSpPr>
          <p:spPr bwMode="auto">
            <a:xfrm>
              <a:off x="1892935" y="3967447"/>
              <a:ext cx="781685" cy="198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ts val="1100"/>
                </a:lnSpc>
                <a:spcAft>
                  <a:spcPts val="0"/>
                </a:spcAft>
              </a:pPr>
              <a:r>
                <a:rPr lang="ja-JP" sz="1000" dirty="0">
                  <a:solidFill>
                    <a:srgbClr val="000000"/>
                  </a:solidFill>
                  <a:effectLst/>
                  <a:latin typeface="ＭＳ Ｐゴシック"/>
                  <a:cs typeface="ＭＳ Ｐゴシック"/>
                </a:rPr>
                <a:t>貧酸素水塊の発生</a:t>
              </a:r>
              <a:endParaRPr lang="ja-JP" sz="1000" dirty="0">
                <a:effectLst/>
                <a:latin typeface="ＭＳ Ｐゴシック"/>
                <a:cs typeface="ＭＳ Ｐゴシック"/>
              </a:endParaRPr>
            </a:p>
          </p:txBody>
        </p:sp>
        <p:sp>
          <p:nvSpPr>
            <p:cNvPr id="36" name="正方形/長方形 35"/>
            <p:cNvSpPr>
              <a:spLocks noChangeArrowheads="1"/>
            </p:cNvSpPr>
            <p:nvPr/>
          </p:nvSpPr>
          <p:spPr bwMode="auto">
            <a:xfrm>
              <a:off x="556631" y="3481310"/>
              <a:ext cx="2799080" cy="108000"/>
            </a:xfrm>
            <a:prstGeom prst="rect">
              <a:avLst/>
            </a:prstGeom>
            <a:solidFill>
              <a:srgbClr val="E4E4E4"/>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rot="0" vert="horz" wrap="square" lIns="91440" tIns="45720" rIns="91440" bIns="45720" anchor="ctr" anchorCtr="0" upright="1">
              <a:noAutofit/>
            </a:bodyPr>
            <a:lstStyle/>
            <a:p>
              <a:pPr indent="179705" algn="l">
                <a:spcAft>
                  <a:spcPts val="0"/>
                </a:spcAft>
              </a:pPr>
              <a:r>
                <a:rPr lang="en-US" sz="1000" kern="100" dirty="0">
                  <a:effectLst/>
                  <a:latin typeface="ＭＳ ゴシック"/>
                  <a:ea typeface="ＭＳ 明朝"/>
                  <a:cs typeface="Times New Roman"/>
                </a:rPr>
                <a:t> </a:t>
              </a:r>
              <a:endParaRPr lang="ja-JP" sz="1000" kern="100" dirty="0">
                <a:effectLst/>
                <a:latin typeface="Century"/>
                <a:ea typeface="ＭＳ 明朝"/>
                <a:cs typeface="Times New Roman"/>
              </a:endParaRPr>
            </a:p>
            <a:p>
              <a:pPr indent="179705" algn="l">
                <a:spcAft>
                  <a:spcPts val="0"/>
                </a:spcAft>
              </a:pPr>
              <a:r>
                <a:rPr lang="ja-JP" sz="1000" kern="100" dirty="0">
                  <a:effectLst/>
                  <a:latin typeface="Century"/>
                  <a:ea typeface="ＭＳ ゴシック"/>
                  <a:cs typeface="Times New Roman"/>
                </a:rPr>
                <a:t>　　</a:t>
              </a:r>
              <a:endParaRPr lang="ja-JP" sz="1000" kern="100" dirty="0">
                <a:effectLst/>
                <a:latin typeface="Century"/>
                <a:ea typeface="ＭＳ 明朝"/>
                <a:cs typeface="Times New Roman"/>
              </a:endParaRPr>
            </a:p>
            <a:p>
              <a:pPr indent="179705" algn="l">
                <a:spcAft>
                  <a:spcPts val="0"/>
                </a:spcAft>
              </a:pPr>
              <a:r>
                <a:rPr lang="en-US" sz="1000" kern="100" dirty="0">
                  <a:effectLst/>
                  <a:latin typeface="ＭＳ ゴシック"/>
                  <a:ea typeface="ＭＳ 明朝"/>
                  <a:cs typeface="Times New Roman"/>
                </a:rPr>
                <a:t> </a:t>
              </a:r>
              <a:endParaRPr lang="ja-JP" sz="1000" kern="100" dirty="0">
                <a:effectLst/>
                <a:latin typeface="Century"/>
                <a:ea typeface="ＭＳ 明朝"/>
                <a:cs typeface="Times New Roman"/>
              </a:endParaRPr>
            </a:p>
            <a:p>
              <a:pPr indent="179705" algn="l">
                <a:spcAft>
                  <a:spcPts val="0"/>
                </a:spcAft>
              </a:pPr>
              <a:r>
                <a:rPr lang="en-US" sz="1000" kern="100" dirty="0">
                  <a:effectLst/>
                  <a:latin typeface="ＭＳ ゴシック"/>
                  <a:ea typeface="ＭＳ 明朝"/>
                  <a:cs typeface="Times New Roman"/>
                </a:rPr>
                <a:t> </a:t>
              </a:r>
              <a:endParaRPr lang="ja-JP" sz="1000" kern="100" dirty="0">
                <a:effectLst/>
                <a:latin typeface="Century"/>
                <a:ea typeface="ＭＳ 明朝"/>
                <a:cs typeface="Times New Roman"/>
              </a:endParaRPr>
            </a:p>
            <a:p>
              <a:pPr indent="179705" algn="l">
                <a:spcAft>
                  <a:spcPts val="0"/>
                </a:spcAft>
              </a:pPr>
              <a:r>
                <a:rPr lang="en-US" sz="1000" kern="100" dirty="0">
                  <a:effectLst/>
                  <a:latin typeface="ＭＳ ゴシック"/>
                  <a:ea typeface="ＭＳ 明朝"/>
                  <a:cs typeface="Times New Roman"/>
                </a:rPr>
                <a:t> </a:t>
              </a:r>
              <a:endParaRPr lang="ja-JP" sz="1000" kern="100" dirty="0">
                <a:effectLst/>
                <a:latin typeface="Century"/>
                <a:ea typeface="ＭＳ 明朝"/>
                <a:cs typeface="Times New Roman"/>
              </a:endParaRPr>
            </a:p>
            <a:p>
              <a:pPr indent="179705" algn="l">
                <a:spcAft>
                  <a:spcPts val="0"/>
                </a:spcAft>
              </a:pPr>
              <a:r>
                <a:rPr lang="en-US" sz="1000" kern="100" dirty="0">
                  <a:effectLst/>
                  <a:latin typeface="ＭＳ ゴシック"/>
                  <a:ea typeface="ＭＳ 明朝"/>
                  <a:cs typeface="Times New Roman"/>
                </a:rPr>
                <a:t> </a:t>
              </a:r>
              <a:endParaRPr lang="ja-JP" sz="1000" kern="100" dirty="0">
                <a:effectLst/>
                <a:latin typeface="Century"/>
                <a:ea typeface="ＭＳ 明朝"/>
                <a:cs typeface="Times New Roman"/>
              </a:endParaRPr>
            </a:p>
            <a:p>
              <a:pPr indent="179705" algn="l">
                <a:spcAft>
                  <a:spcPts val="0"/>
                </a:spcAft>
              </a:pPr>
              <a:r>
                <a:rPr lang="en-US" sz="1000" kern="100" dirty="0">
                  <a:effectLst/>
                  <a:latin typeface="ＭＳ ゴシック"/>
                  <a:ea typeface="ＭＳ 明朝"/>
                  <a:cs typeface="Times New Roman"/>
                </a:rPr>
                <a:t> </a:t>
              </a:r>
              <a:endParaRPr lang="ja-JP" sz="1000" kern="100" dirty="0">
                <a:effectLst/>
                <a:latin typeface="Century"/>
                <a:ea typeface="ＭＳ 明朝"/>
                <a:cs typeface="Times New Roman"/>
              </a:endParaRPr>
            </a:p>
            <a:p>
              <a:pPr indent="179705" algn="l">
                <a:spcAft>
                  <a:spcPts val="0"/>
                </a:spcAft>
              </a:pPr>
              <a:r>
                <a:rPr lang="en-US" sz="1000" kern="100" dirty="0">
                  <a:effectLst/>
                  <a:latin typeface="ＭＳ ゴシック"/>
                  <a:ea typeface="ＭＳ 明朝"/>
                  <a:cs typeface="Times New Roman"/>
                </a:rPr>
                <a:t> </a:t>
              </a:r>
              <a:endParaRPr lang="ja-JP" sz="1000" kern="100" dirty="0">
                <a:effectLst/>
                <a:latin typeface="Century"/>
                <a:ea typeface="ＭＳ 明朝"/>
                <a:cs typeface="Times New Roman"/>
              </a:endParaRPr>
            </a:p>
            <a:p>
              <a:pPr algn="just">
                <a:spcAft>
                  <a:spcPts val="0"/>
                </a:spcAft>
              </a:pPr>
              <a:r>
                <a:rPr lang="en-US" sz="1000" kern="100" dirty="0">
                  <a:effectLst/>
                  <a:latin typeface="Century"/>
                  <a:ea typeface="ＭＳ 明朝"/>
                  <a:cs typeface="Times New Roman"/>
                </a:rPr>
                <a:t> </a:t>
              </a:r>
              <a:endParaRPr lang="ja-JP" sz="1000" kern="100" dirty="0">
                <a:effectLst/>
                <a:latin typeface="Century"/>
                <a:ea typeface="ＭＳ 明朝"/>
                <a:cs typeface="Times New Roman"/>
              </a:endParaRPr>
            </a:p>
          </p:txBody>
        </p:sp>
        <p:sp>
          <p:nvSpPr>
            <p:cNvPr id="37" name="テキスト ボックス 251"/>
            <p:cNvSpPr txBox="1">
              <a:spLocks noChangeArrowheads="1"/>
            </p:cNvSpPr>
            <p:nvPr/>
          </p:nvSpPr>
          <p:spPr bwMode="auto">
            <a:xfrm>
              <a:off x="1260475" y="3965873"/>
              <a:ext cx="75628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ts val="1100"/>
                </a:lnSpc>
                <a:spcAft>
                  <a:spcPts val="0"/>
                </a:spcAft>
              </a:pPr>
              <a:r>
                <a:rPr lang="ja-JP" altLang="en-US" sz="1000" dirty="0">
                  <a:solidFill>
                    <a:srgbClr val="000000"/>
                  </a:solidFill>
                  <a:latin typeface="ＭＳ Ｐゴシック"/>
                  <a:cs typeface="ＭＳ Ｐゴシック"/>
                </a:rPr>
                <a:t>攪拌ブロック礁</a:t>
              </a:r>
              <a:endParaRPr lang="ja-JP" sz="1000" dirty="0">
                <a:effectLst/>
                <a:latin typeface="ＭＳ Ｐゴシック"/>
                <a:cs typeface="ＭＳ Ｐゴシック"/>
              </a:endParaRPr>
            </a:p>
          </p:txBody>
        </p:sp>
      </p:grpSp>
      <p:sp>
        <p:nvSpPr>
          <p:cNvPr id="2" name="タイトル 1"/>
          <p:cNvSpPr>
            <a:spLocks noGrp="1"/>
          </p:cNvSpPr>
          <p:nvPr>
            <p:ph type="title"/>
          </p:nvPr>
        </p:nvSpPr>
        <p:spPr>
          <a:xfrm>
            <a:off x="1548000" y="396000"/>
            <a:ext cx="8136904" cy="870992"/>
          </a:xfrm>
        </p:spPr>
        <p:txBody>
          <a:bodyPr>
            <a:noAutofit/>
          </a:bodyPr>
          <a:lstStyle/>
          <a:p>
            <a:r>
              <a:rPr kumimoji="1" lang="ja-JP" altLang="en-US" sz="4400" b="1" dirty="0" smtClean="0"/>
              <a:t>①海や川の環境を豊かにする</a:t>
            </a:r>
            <a:endParaRPr kumimoji="1" lang="ja-JP" altLang="en-US" sz="4400" b="1" dirty="0"/>
          </a:p>
        </p:txBody>
      </p:sp>
      <p:sp>
        <p:nvSpPr>
          <p:cNvPr id="3" name="テキスト ボックス 2"/>
          <p:cNvSpPr txBox="1"/>
          <p:nvPr/>
        </p:nvSpPr>
        <p:spPr>
          <a:xfrm>
            <a:off x="828000" y="580468"/>
            <a:ext cx="700833" cy="707886"/>
          </a:xfrm>
          <a:prstGeom prst="rect">
            <a:avLst/>
          </a:prstGeom>
          <a:noFill/>
        </p:spPr>
        <p:txBody>
          <a:bodyPr wrap="none" rtlCol="0">
            <a:spAutoFit/>
          </a:bodyPr>
          <a:lstStyle/>
          <a:p>
            <a:r>
              <a:rPr kumimoji="1" lang="ja-JP" altLang="en-US" sz="2000" b="1" dirty="0" smtClean="0"/>
              <a:t>取組</a:t>
            </a:r>
            <a:endParaRPr kumimoji="1" lang="en-US" altLang="ja-JP" sz="2000" b="1" dirty="0" smtClean="0"/>
          </a:p>
          <a:p>
            <a:r>
              <a:rPr lang="ja-JP" altLang="en-US" sz="2000" b="1" dirty="0"/>
              <a:t>方向</a:t>
            </a:r>
            <a:endParaRPr kumimoji="1" lang="ja-JP" altLang="en-US" sz="2000" b="1" dirty="0"/>
          </a:p>
        </p:txBody>
      </p:sp>
      <p:sp>
        <p:nvSpPr>
          <p:cNvPr id="8" name="テキスト ボックス 2"/>
          <p:cNvSpPr txBox="1">
            <a:spLocks noChangeArrowheads="1"/>
          </p:cNvSpPr>
          <p:nvPr/>
        </p:nvSpPr>
        <p:spPr bwMode="auto">
          <a:xfrm>
            <a:off x="894467" y="1592009"/>
            <a:ext cx="1163206" cy="648072"/>
          </a:xfrm>
          <a:prstGeom prst="roundRect">
            <a:avLst>
              <a:gd name="adj" fmla="val 24293"/>
            </a:avLst>
          </a:prstGeom>
          <a:solidFill>
            <a:srgbClr val="000099"/>
          </a:solidFill>
          <a:ln w="9525">
            <a:noFill/>
            <a:miter lim="800000"/>
            <a:headEnd/>
            <a:tailEnd/>
          </a:ln>
        </p:spPr>
        <p:txBody>
          <a:bodyPr rot="0" vert="horz" wrap="square" lIns="36000" tIns="45720" rIns="36000" bIns="45720" anchor="ctr" anchorCtr="0">
            <a:noAutofit/>
          </a:bodyPr>
          <a:lstStyle/>
          <a:p>
            <a:pPr algn="ctr">
              <a:spcAft>
                <a:spcPts val="0"/>
              </a:spcAft>
            </a:pPr>
            <a:r>
              <a:rPr lang="ja-JP" sz="2400" b="1" kern="100" dirty="0">
                <a:solidFill>
                  <a:schemeClr val="bg1"/>
                </a:solidFill>
                <a:effectLst/>
                <a:latin typeface="+mn-ea"/>
                <a:cs typeface="Times New Roman"/>
              </a:rPr>
              <a:t>施策１</a:t>
            </a:r>
          </a:p>
        </p:txBody>
      </p:sp>
      <p:sp>
        <p:nvSpPr>
          <p:cNvPr id="4" name="テキスト ボックス 3"/>
          <p:cNvSpPr txBox="1"/>
          <p:nvPr/>
        </p:nvSpPr>
        <p:spPr>
          <a:xfrm>
            <a:off x="2187173" y="1500550"/>
            <a:ext cx="6991016" cy="830997"/>
          </a:xfrm>
          <a:prstGeom prst="rect">
            <a:avLst/>
          </a:prstGeom>
          <a:noFill/>
        </p:spPr>
        <p:txBody>
          <a:bodyPr wrap="none" rtlCol="0">
            <a:spAutoFit/>
          </a:bodyPr>
          <a:lstStyle/>
          <a:p>
            <a:r>
              <a:rPr lang="ja-JP" altLang="ja-JP" sz="2400" b="1" dirty="0"/>
              <a:t>大阪湾の漁業生産力を底上げするための広域的</a:t>
            </a:r>
            <a:r>
              <a:rPr lang="ja-JP" altLang="ja-JP" sz="2400" b="1" dirty="0" smtClean="0"/>
              <a:t>な</a:t>
            </a:r>
            <a:endParaRPr lang="en-US" altLang="ja-JP" sz="2400" b="1" dirty="0" smtClean="0"/>
          </a:p>
          <a:p>
            <a:r>
              <a:rPr lang="ja-JP" altLang="ja-JP" sz="2400" b="1" dirty="0" smtClean="0"/>
              <a:t>漁場</a:t>
            </a:r>
            <a:r>
              <a:rPr lang="ja-JP" altLang="ja-JP" sz="2400" b="1" dirty="0"/>
              <a:t>整備の</a:t>
            </a:r>
            <a:r>
              <a:rPr lang="ja-JP" altLang="ja-JP" sz="2400" b="1" dirty="0" smtClean="0"/>
              <a:t>推進</a:t>
            </a:r>
            <a:r>
              <a:rPr lang="ja-JP" altLang="en-US" sz="2400" b="1" dirty="0" smtClean="0"/>
              <a:t>＜攪拌ブロック礁の設置＞</a:t>
            </a:r>
            <a:endParaRPr lang="ja-JP" altLang="ja-JP" sz="2400" dirty="0"/>
          </a:p>
        </p:txBody>
      </p:sp>
      <p:pic>
        <p:nvPicPr>
          <p:cNvPr id="11" name="Picture 137" descr="\\Khon152\DATA1 (D)\提出資料（共有）\九州　沖縄\熊本\h18\攪拌ブロック\dc090749.JPG"/>
          <p:cNvPicPr/>
          <p:nvPr/>
        </p:nvPicPr>
        <p:blipFill>
          <a:blip r:embed="rId4" cstate="print">
            <a:extLst>
              <a:ext uri="{28A0092B-C50C-407E-A947-70E740481C1C}">
                <a14:useLocalDpi xmlns:a14="http://schemas.microsoft.com/office/drawing/2010/main" val="0"/>
              </a:ext>
            </a:extLst>
          </a:blip>
          <a:srcRect l="9966" t="20079" r="15059" b="23622"/>
          <a:stretch>
            <a:fillRect/>
          </a:stretch>
        </p:blipFill>
        <p:spPr bwMode="auto">
          <a:xfrm>
            <a:off x="-1783862" y="2594075"/>
            <a:ext cx="1512168" cy="1062000"/>
          </a:xfrm>
          <a:prstGeom prst="rect">
            <a:avLst/>
          </a:prstGeom>
          <a:noFill/>
          <a:ln>
            <a:noFill/>
          </a:ln>
          <a:extLst/>
        </p:spPr>
      </p:pic>
      <p:sp>
        <p:nvSpPr>
          <p:cNvPr id="23" name="テキスト ボックス 22"/>
          <p:cNvSpPr txBox="1"/>
          <p:nvPr/>
        </p:nvSpPr>
        <p:spPr>
          <a:xfrm>
            <a:off x="1021221" y="2356931"/>
            <a:ext cx="1107996" cy="369332"/>
          </a:xfrm>
          <a:prstGeom prst="rect">
            <a:avLst/>
          </a:prstGeom>
          <a:noFill/>
        </p:spPr>
        <p:txBody>
          <a:bodyPr wrap="none" rtlCol="0">
            <a:spAutoFit/>
          </a:bodyPr>
          <a:lstStyle/>
          <a:p>
            <a:r>
              <a:rPr lang="en-US" altLang="ja-JP" dirty="0" smtClean="0"/>
              <a:t>【</a:t>
            </a:r>
            <a:r>
              <a:rPr lang="ja-JP" altLang="en-US" dirty="0" smtClean="0"/>
              <a:t>内容</a:t>
            </a:r>
            <a:r>
              <a:rPr lang="en-US" altLang="ja-JP" dirty="0" smtClean="0"/>
              <a:t>】</a:t>
            </a:r>
            <a:endParaRPr lang="ja-JP" altLang="ja-JP" dirty="0"/>
          </a:p>
        </p:txBody>
      </p:sp>
      <p:grpSp>
        <p:nvGrpSpPr>
          <p:cNvPr id="5" name="グループ化 4"/>
          <p:cNvGrpSpPr/>
          <p:nvPr/>
        </p:nvGrpSpPr>
        <p:grpSpPr>
          <a:xfrm>
            <a:off x="830656" y="3990378"/>
            <a:ext cx="3492860" cy="2602078"/>
            <a:chOff x="830656" y="3990378"/>
            <a:chExt cx="3492860" cy="2602078"/>
          </a:xfrm>
        </p:grpSpPr>
        <p:pic>
          <p:nvPicPr>
            <p:cNvPr id="14" name="図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30656" y="3990378"/>
              <a:ext cx="3492860" cy="2091945"/>
            </a:xfrm>
            <a:prstGeom prst="rect">
              <a:avLst/>
            </a:prstGeom>
            <a:noFill/>
            <a:ln>
              <a:noFill/>
            </a:ln>
          </p:spPr>
        </p:pic>
        <p:sp>
          <p:nvSpPr>
            <p:cNvPr id="39" name="テキスト ボックス 38"/>
            <p:cNvSpPr txBox="1"/>
            <p:nvPr/>
          </p:nvSpPr>
          <p:spPr>
            <a:xfrm>
              <a:off x="956755" y="6192346"/>
              <a:ext cx="3366761" cy="400110"/>
            </a:xfrm>
            <a:prstGeom prst="rect">
              <a:avLst/>
            </a:prstGeom>
            <a:noFill/>
          </p:spPr>
          <p:txBody>
            <a:bodyPr wrap="square" rtlCol="0">
              <a:spAutoFit/>
            </a:bodyPr>
            <a:lstStyle/>
            <a:p>
              <a:pPr marL="125413" indent="-125413" algn="ctr"/>
              <a:r>
                <a:rPr lang="ja-JP" altLang="en-US" sz="2000" b="1" dirty="0"/>
                <a:t>攪拌ブロック</a:t>
              </a:r>
              <a:r>
                <a:rPr lang="ja-JP" altLang="en-US" sz="2000" b="1" dirty="0" smtClean="0"/>
                <a:t>礁（主なタイプ）</a:t>
              </a:r>
              <a:endParaRPr lang="en-US" altLang="ja-JP" sz="2000" b="1" dirty="0" smtClean="0"/>
            </a:p>
          </p:txBody>
        </p:sp>
      </p:grpSp>
      <p:sp>
        <p:nvSpPr>
          <p:cNvPr id="40" name="テキスト ボックス 39"/>
          <p:cNvSpPr txBox="1"/>
          <p:nvPr/>
        </p:nvSpPr>
        <p:spPr>
          <a:xfrm>
            <a:off x="4414575" y="5691237"/>
            <a:ext cx="5491974" cy="369332"/>
          </a:xfrm>
          <a:prstGeom prst="rect">
            <a:avLst/>
          </a:prstGeom>
          <a:noFill/>
        </p:spPr>
        <p:txBody>
          <a:bodyPr wrap="square" rtlCol="0">
            <a:spAutoFit/>
          </a:bodyPr>
          <a:lstStyle/>
          <a:p>
            <a:pPr marL="125413" indent="-125413" algn="ctr"/>
            <a:r>
              <a:rPr lang="ja-JP" altLang="en-US" b="1" dirty="0" smtClean="0"/>
              <a:t>攪拌ブロック礁が海水をかき混ぜるしくみ（模式図）</a:t>
            </a:r>
            <a:endParaRPr lang="en-US" altLang="ja-JP" b="1" dirty="0" smtClean="0"/>
          </a:p>
        </p:txBody>
      </p:sp>
      <p:sp>
        <p:nvSpPr>
          <p:cNvPr id="43" name="サブタイトル 2"/>
          <p:cNvSpPr txBox="1">
            <a:spLocks/>
          </p:cNvSpPr>
          <p:nvPr/>
        </p:nvSpPr>
        <p:spPr>
          <a:xfrm>
            <a:off x="9129464" y="6381331"/>
            <a:ext cx="766472" cy="474983"/>
          </a:xfrm>
          <a:prstGeom prst="rect">
            <a:avLst/>
          </a:prstGeom>
        </p:spPr>
        <p:txBody>
          <a:bodyPr vert="horz" lIns="91440" tIns="45720" rIns="91440" bIns="45720" rtlCol="0" anchor="t" anchorCtr="0">
            <a:normAutofit/>
          </a:bodyPr>
          <a:lstStyle>
            <a:lvl1pPr marL="0" indent="0" algn="l" defTabSz="914400" rtl="0" eaLnBrk="1" latinLnBrk="0" hangingPunct="1">
              <a:spcBef>
                <a:spcPct val="20000"/>
              </a:spcBef>
              <a:buClr>
                <a:schemeClr val="accent1"/>
              </a:buClr>
              <a:buFont typeface="Arial" pitchFamily="34" charset="0"/>
              <a:buNone/>
              <a:defRPr kumimoji="1" sz="2800" kern="1200">
                <a:solidFill>
                  <a:schemeClr val="tx2"/>
                </a:solidFill>
                <a:latin typeface="+mn-lt"/>
                <a:ea typeface="+mn-ea"/>
                <a:cs typeface="+mn-cs"/>
              </a:defRPr>
            </a:lvl1pPr>
            <a:lvl2pPr marL="457200" indent="0" algn="ctr" defTabSz="914400" rtl="0" eaLnBrk="1" latinLnBrk="0" hangingPunct="1">
              <a:spcBef>
                <a:spcPct val="20000"/>
              </a:spcBef>
              <a:buClr>
                <a:schemeClr val="accent1"/>
              </a:buClr>
              <a:buFont typeface="Arial" pitchFamily="34" charset="0"/>
              <a:buNone/>
              <a:defRPr kumimoji="1"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Arial" pitchFamily="34" charset="0"/>
              <a:buNone/>
              <a:defRPr kumimoji="1"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kumimoji="1"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Arial" pitchFamily="34" charset="0"/>
              <a:buNone/>
              <a:defRPr kumimoji="1"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9pPr>
          </a:lstStyle>
          <a:p>
            <a:pPr algn="r"/>
            <a:r>
              <a:rPr lang="ja-JP" altLang="en-US" sz="2000" dirty="0" smtClean="0"/>
              <a:t>５</a:t>
            </a:r>
            <a:endParaRPr lang="zh-TW" altLang="en-US" sz="2000" dirty="0"/>
          </a:p>
        </p:txBody>
      </p:sp>
      <p:sp>
        <p:nvSpPr>
          <p:cNvPr id="38" name="テキスト ボックス 37"/>
          <p:cNvSpPr txBox="1"/>
          <p:nvPr/>
        </p:nvSpPr>
        <p:spPr>
          <a:xfrm>
            <a:off x="989902" y="3065723"/>
            <a:ext cx="877163" cy="369332"/>
          </a:xfrm>
          <a:prstGeom prst="rect">
            <a:avLst/>
          </a:prstGeom>
          <a:noFill/>
        </p:spPr>
        <p:txBody>
          <a:bodyPr wrap="none" rtlCol="0">
            <a:spAutoFit/>
          </a:bodyPr>
          <a:lstStyle/>
          <a:p>
            <a:r>
              <a:rPr lang="en-US" altLang="ja-JP" dirty="0" smtClean="0"/>
              <a:t>【</a:t>
            </a:r>
            <a:r>
              <a:rPr lang="ja-JP" altLang="en-US" dirty="0"/>
              <a:t>実績</a:t>
            </a:r>
            <a:r>
              <a:rPr lang="en-US" altLang="ja-JP" dirty="0" smtClean="0"/>
              <a:t>】</a:t>
            </a:r>
            <a:endParaRPr lang="ja-JP" altLang="ja-JP" dirty="0"/>
          </a:p>
        </p:txBody>
      </p:sp>
    </p:spTree>
    <p:custDataLst>
      <p:tags r:id="rId1"/>
    </p:custDataLst>
    <p:extLst>
      <p:ext uri="{BB962C8B-B14F-4D97-AF65-F5344CB8AC3E}">
        <p14:creationId xmlns:p14="http://schemas.microsoft.com/office/powerpoint/2010/main" val="956111337"/>
      </p:ext>
    </p:extLst>
  </p:cSld>
  <p:clrMapOvr>
    <a:masterClrMapping/>
  </p:clrMapOvr>
  <mc:AlternateContent xmlns:mc="http://schemas.openxmlformats.org/markup-compatibility/2006" xmlns:p14="http://schemas.microsoft.com/office/powerpoint/2010/main">
    <mc:Choice Requires="p14">
      <p:transition spd="slow" p14:dur="2000" advTm="51905"/>
    </mc:Choice>
    <mc:Fallback xmlns="">
      <p:transition spd="slow" advTm="519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down)">
                                      <p:cBhvr>
                                        <p:cTn id="1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2" cstate="print">
            <a:extLst>
              <a:ext uri="{28A0092B-C50C-407E-A947-70E740481C1C}">
                <a14:useLocalDpi xmlns:a14="http://schemas.microsoft.com/office/drawing/2010/main" val="0"/>
              </a:ext>
            </a:extLst>
          </a:blip>
          <a:srcRect l="19072" t="57022" r="52348" b="7846"/>
          <a:stretch/>
        </p:blipFill>
        <p:spPr>
          <a:xfrm>
            <a:off x="1712640" y="1456906"/>
            <a:ext cx="6010056" cy="5223399"/>
          </a:xfrm>
          <a:prstGeom prst="rect">
            <a:avLst/>
          </a:prstGeom>
          <a:ln>
            <a:solidFill>
              <a:schemeClr val="tx1"/>
            </a:solidFill>
          </a:ln>
        </p:spPr>
      </p:pic>
      <p:sp>
        <p:nvSpPr>
          <p:cNvPr id="6" name="タイトル 1"/>
          <p:cNvSpPr>
            <a:spLocks noGrp="1"/>
          </p:cNvSpPr>
          <p:nvPr>
            <p:ph type="title"/>
          </p:nvPr>
        </p:nvSpPr>
        <p:spPr>
          <a:xfrm>
            <a:off x="488504" y="548680"/>
            <a:ext cx="10530811" cy="870992"/>
          </a:xfrm>
        </p:spPr>
        <p:txBody>
          <a:bodyPr>
            <a:noAutofit/>
          </a:bodyPr>
          <a:lstStyle/>
          <a:p>
            <a:r>
              <a:rPr lang="ja-JP" altLang="en-US" sz="4400" b="1" dirty="0"/>
              <a:t>攪拌</a:t>
            </a:r>
            <a:r>
              <a:rPr lang="ja-JP" altLang="en-US" sz="4400" b="1" dirty="0" smtClean="0"/>
              <a:t>ブロック礁の位置</a:t>
            </a:r>
            <a:r>
              <a:rPr lang="en-US" altLang="ja-JP" sz="3600" b="1" dirty="0" smtClean="0">
                <a:solidFill>
                  <a:srgbClr val="FF0000"/>
                </a:solidFill>
              </a:rPr>
              <a:t>(</a:t>
            </a:r>
            <a:r>
              <a:rPr lang="ja-JP" altLang="en-US" sz="3600" b="1" dirty="0" smtClean="0">
                <a:solidFill>
                  <a:srgbClr val="FF0000"/>
                </a:solidFill>
              </a:rPr>
              <a:t>関西国際空港周辺</a:t>
            </a:r>
            <a:r>
              <a:rPr lang="en-US" altLang="ja-JP" sz="3600" b="1" dirty="0" smtClean="0">
                <a:solidFill>
                  <a:srgbClr val="FF0000"/>
                </a:solidFill>
              </a:rPr>
              <a:t>)</a:t>
            </a:r>
            <a:endParaRPr kumimoji="1" lang="ja-JP" altLang="en-US" sz="3600" b="1" dirty="0">
              <a:solidFill>
                <a:srgbClr val="FF0000"/>
              </a:solidFill>
            </a:endParaRPr>
          </a:p>
        </p:txBody>
      </p:sp>
      <p:sp>
        <p:nvSpPr>
          <p:cNvPr id="5" name="サブタイトル 2"/>
          <p:cNvSpPr txBox="1">
            <a:spLocks/>
          </p:cNvSpPr>
          <p:nvPr/>
        </p:nvSpPr>
        <p:spPr>
          <a:xfrm>
            <a:off x="9129464" y="6381331"/>
            <a:ext cx="766472" cy="474983"/>
          </a:xfrm>
          <a:prstGeom prst="rect">
            <a:avLst/>
          </a:prstGeom>
        </p:spPr>
        <p:txBody>
          <a:bodyPr vert="horz" lIns="91440" tIns="45720" rIns="91440" bIns="45720" rtlCol="0" anchor="t" anchorCtr="0">
            <a:normAutofit/>
          </a:bodyPr>
          <a:lstStyle>
            <a:lvl1pPr marL="0" indent="0" algn="l" defTabSz="914400" rtl="0" eaLnBrk="1" latinLnBrk="0" hangingPunct="1">
              <a:spcBef>
                <a:spcPct val="20000"/>
              </a:spcBef>
              <a:buClr>
                <a:schemeClr val="accent1"/>
              </a:buClr>
              <a:buFont typeface="Arial" pitchFamily="34" charset="0"/>
              <a:buNone/>
              <a:defRPr kumimoji="1" sz="2800" kern="1200">
                <a:solidFill>
                  <a:schemeClr val="tx2"/>
                </a:solidFill>
                <a:latin typeface="+mn-lt"/>
                <a:ea typeface="+mn-ea"/>
                <a:cs typeface="+mn-cs"/>
              </a:defRPr>
            </a:lvl1pPr>
            <a:lvl2pPr marL="457200" indent="0" algn="ctr" defTabSz="914400" rtl="0" eaLnBrk="1" latinLnBrk="0" hangingPunct="1">
              <a:spcBef>
                <a:spcPct val="20000"/>
              </a:spcBef>
              <a:buClr>
                <a:schemeClr val="accent1"/>
              </a:buClr>
              <a:buFont typeface="Arial" pitchFamily="34" charset="0"/>
              <a:buNone/>
              <a:defRPr kumimoji="1"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Arial" pitchFamily="34" charset="0"/>
              <a:buNone/>
              <a:defRPr kumimoji="1"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kumimoji="1"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Arial" pitchFamily="34" charset="0"/>
              <a:buNone/>
              <a:defRPr kumimoji="1"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9pPr>
          </a:lstStyle>
          <a:p>
            <a:pPr algn="r"/>
            <a:r>
              <a:rPr lang="en-US" altLang="zh-TW" sz="2000" dirty="0" smtClean="0"/>
              <a:t>6</a:t>
            </a:r>
            <a:endParaRPr lang="zh-TW" altLang="en-US" sz="2000" dirty="0"/>
          </a:p>
        </p:txBody>
      </p:sp>
    </p:spTree>
    <p:extLst>
      <p:ext uri="{BB962C8B-B14F-4D97-AF65-F5344CB8AC3E}">
        <p14:creationId xmlns:p14="http://schemas.microsoft.com/office/powerpoint/2010/main" val="3568956996"/>
      </p:ext>
    </p:extLst>
  </p:cSld>
  <p:clrMapOvr>
    <a:masterClrMapping/>
  </p:clrMapOvr>
  <mc:AlternateContent xmlns:mc="http://schemas.openxmlformats.org/markup-compatibility/2006" xmlns:p14="http://schemas.microsoft.com/office/powerpoint/2010/main">
    <mc:Choice Requires="p14">
      <p:transition spd="slow" p14:dur="2000" advTm="35905"/>
    </mc:Choice>
    <mc:Fallback xmlns="">
      <p:transition spd="slow" advTm="35905"/>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テキスト ボックス 23"/>
          <p:cNvSpPr txBox="1"/>
          <p:nvPr/>
        </p:nvSpPr>
        <p:spPr>
          <a:xfrm>
            <a:off x="1852322" y="2435646"/>
            <a:ext cx="7269259" cy="923330"/>
          </a:xfrm>
          <a:prstGeom prst="rect">
            <a:avLst/>
          </a:prstGeom>
          <a:noFill/>
        </p:spPr>
        <p:txBody>
          <a:bodyPr wrap="square" rtlCol="0">
            <a:spAutoFit/>
          </a:bodyPr>
          <a:lstStyle/>
          <a:p>
            <a:pPr marL="125413" indent="-125413"/>
            <a:r>
              <a:rPr lang="ja-JP" altLang="en-US" dirty="0" smtClean="0"/>
              <a:t>・第</a:t>
            </a:r>
            <a:r>
              <a:rPr lang="en-US" altLang="ja-JP" dirty="0" smtClean="0"/>
              <a:t>7</a:t>
            </a:r>
            <a:r>
              <a:rPr lang="ja-JP" altLang="en-US" dirty="0" smtClean="0"/>
              <a:t>次大阪府栽培漁業基本計画に基づき、栽培漁業センターで種苗の生産と放流、水産技術センターでトラフグの生産・放流の技術開発を実施</a:t>
            </a:r>
            <a:endParaRPr lang="en-US" altLang="ja-JP" dirty="0"/>
          </a:p>
        </p:txBody>
      </p:sp>
      <p:sp>
        <p:nvSpPr>
          <p:cNvPr id="2" name="タイトル 1"/>
          <p:cNvSpPr>
            <a:spLocks noGrp="1"/>
          </p:cNvSpPr>
          <p:nvPr>
            <p:ph type="title"/>
          </p:nvPr>
        </p:nvSpPr>
        <p:spPr>
          <a:xfrm>
            <a:off x="1548000" y="396000"/>
            <a:ext cx="8136904" cy="917208"/>
          </a:xfrm>
        </p:spPr>
        <p:txBody>
          <a:bodyPr>
            <a:noAutofit/>
          </a:bodyPr>
          <a:lstStyle/>
          <a:p>
            <a:r>
              <a:rPr kumimoji="1" lang="ja-JP" altLang="en-US" sz="4400" b="1" dirty="0" smtClean="0"/>
              <a:t>②水産資源を豊かにする</a:t>
            </a:r>
            <a:endParaRPr kumimoji="1" lang="ja-JP" altLang="en-US" sz="4400" b="1" dirty="0"/>
          </a:p>
        </p:txBody>
      </p:sp>
      <p:sp>
        <p:nvSpPr>
          <p:cNvPr id="8" name="テキスト ボックス 2"/>
          <p:cNvSpPr txBox="1">
            <a:spLocks noChangeArrowheads="1"/>
          </p:cNvSpPr>
          <p:nvPr/>
        </p:nvSpPr>
        <p:spPr bwMode="auto">
          <a:xfrm>
            <a:off x="894467" y="1571549"/>
            <a:ext cx="1163206" cy="648072"/>
          </a:xfrm>
          <a:prstGeom prst="roundRect">
            <a:avLst>
              <a:gd name="adj" fmla="val 24293"/>
            </a:avLst>
          </a:prstGeom>
          <a:solidFill>
            <a:srgbClr val="000099"/>
          </a:solidFill>
          <a:ln w="9525">
            <a:noFill/>
            <a:miter lim="800000"/>
            <a:headEnd/>
            <a:tailEnd/>
          </a:ln>
        </p:spPr>
        <p:txBody>
          <a:bodyPr rot="0" vert="horz" wrap="square" lIns="36000" tIns="45720" rIns="36000" bIns="45720" anchor="ctr" anchorCtr="0">
            <a:noAutofit/>
          </a:bodyPr>
          <a:lstStyle/>
          <a:p>
            <a:pPr algn="ctr">
              <a:spcAft>
                <a:spcPts val="0"/>
              </a:spcAft>
            </a:pPr>
            <a:r>
              <a:rPr lang="ja-JP" sz="2400" b="1" kern="100" dirty="0" smtClean="0">
                <a:solidFill>
                  <a:schemeClr val="bg1"/>
                </a:solidFill>
                <a:effectLst/>
                <a:latin typeface="+mn-ea"/>
                <a:cs typeface="Times New Roman"/>
              </a:rPr>
              <a:t>施策</a:t>
            </a:r>
            <a:r>
              <a:rPr lang="ja-JP" altLang="en-US" sz="2400" b="1" kern="100" dirty="0">
                <a:solidFill>
                  <a:schemeClr val="bg1"/>
                </a:solidFill>
                <a:latin typeface="+mn-ea"/>
                <a:cs typeface="Times New Roman"/>
              </a:rPr>
              <a:t>８</a:t>
            </a:r>
            <a:endParaRPr lang="ja-JP" sz="2400" b="1" kern="100" dirty="0">
              <a:solidFill>
                <a:schemeClr val="bg1"/>
              </a:solidFill>
              <a:effectLst/>
              <a:latin typeface="+mn-ea"/>
              <a:cs typeface="Times New Roman"/>
            </a:endParaRPr>
          </a:p>
        </p:txBody>
      </p:sp>
      <p:sp>
        <p:nvSpPr>
          <p:cNvPr id="4" name="テキスト ボックス 3"/>
          <p:cNvSpPr txBox="1"/>
          <p:nvPr/>
        </p:nvSpPr>
        <p:spPr>
          <a:xfrm>
            <a:off x="2187173" y="1499545"/>
            <a:ext cx="6991016" cy="830997"/>
          </a:xfrm>
          <a:prstGeom prst="rect">
            <a:avLst/>
          </a:prstGeom>
          <a:noFill/>
        </p:spPr>
        <p:txBody>
          <a:bodyPr wrap="none" rtlCol="0">
            <a:spAutoFit/>
          </a:bodyPr>
          <a:lstStyle/>
          <a:p>
            <a:r>
              <a:rPr lang="ja-JP" altLang="en-US" sz="2400" b="1" dirty="0"/>
              <a:t>大阪湾の水産資源の増大とブランド化</a:t>
            </a:r>
            <a:r>
              <a:rPr lang="ja-JP" altLang="en-US" sz="2400" b="1" dirty="0" smtClean="0"/>
              <a:t>をめざした</a:t>
            </a:r>
            <a:endParaRPr lang="en-US" altLang="ja-JP" sz="2400" b="1" dirty="0" smtClean="0"/>
          </a:p>
          <a:p>
            <a:r>
              <a:rPr lang="ja-JP" altLang="en-US" sz="2400" b="1" dirty="0" smtClean="0"/>
              <a:t>栽培</a:t>
            </a:r>
            <a:r>
              <a:rPr lang="ja-JP" altLang="en-US" sz="2400" b="1" dirty="0"/>
              <a:t>漁業の推進</a:t>
            </a:r>
          </a:p>
        </p:txBody>
      </p:sp>
      <p:sp>
        <p:nvSpPr>
          <p:cNvPr id="23" name="テキスト ボックス 22"/>
          <p:cNvSpPr txBox="1"/>
          <p:nvPr/>
        </p:nvSpPr>
        <p:spPr>
          <a:xfrm>
            <a:off x="975159" y="2453157"/>
            <a:ext cx="1107996" cy="369332"/>
          </a:xfrm>
          <a:prstGeom prst="rect">
            <a:avLst/>
          </a:prstGeom>
          <a:noFill/>
        </p:spPr>
        <p:txBody>
          <a:bodyPr wrap="none" rtlCol="0">
            <a:spAutoFit/>
          </a:bodyPr>
          <a:lstStyle/>
          <a:p>
            <a:r>
              <a:rPr lang="en-US" altLang="ja-JP" dirty="0" smtClean="0"/>
              <a:t>【</a:t>
            </a:r>
            <a:r>
              <a:rPr lang="ja-JP" altLang="en-US" dirty="0" smtClean="0"/>
              <a:t>内容</a:t>
            </a:r>
            <a:r>
              <a:rPr lang="en-US" altLang="ja-JP" dirty="0" smtClean="0"/>
              <a:t>】</a:t>
            </a:r>
            <a:endParaRPr lang="ja-JP" altLang="ja-JP" dirty="0"/>
          </a:p>
        </p:txBody>
      </p:sp>
      <p:sp>
        <p:nvSpPr>
          <p:cNvPr id="16" name="テキスト ボックス 15"/>
          <p:cNvSpPr txBox="1"/>
          <p:nvPr/>
        </p:nvSpPr>
        <p:spPr>
          <a:xfrm>
            <a:off x="5977293" y="3276475"/>
            <a:ext cx="954107" cy="400110"/>
          </a:xfrm>
          <a:prstGeom prst="rect">
            <a:avLst/>
          </a:prstGeom>
          <a:noFill/>
        </p:spPr>
        <p:txBody>
          <a:bodyPr wrap="none" rtlCol="0">
            <a:spAutoFit/>
          </a:bodyPr>
          <a:lstStyle/>
          <a:p>
            <a:r>
              <a:rPr lang="en-US" altLang="ja-JP" sz="2000" dirty="0" smtClean="0"/>
              <a:t>【</a:t>
            </a:r>
            <a:r>
              <a:rPr lang="ja-JP" altLang="en-US" sz="2000" dirty="0" smtClean="0"/>
              <a:t>実績</a:t>
            </a:r>
            <a:r>
              <a:rPr lang="en-US" altLang="ja-JP" sz="2000" dirty="0" smtClean="0"/>
              <a:t>】</a:t>
            </a:r>
            <a:endParaRPr lang="ja-JP" altLang="ja-JP" sz="2000" dirty="0"/>
          </a:p>
        </p:txBody>
      </p:sp>
      <p:sp>
        <p:nvSpPr>
          <p:cNvPr id="17" name="テキスト ボックス 16"/>
          <p:cNvSpPr txBox="1"/>
          <p:nvPr/>
        </p:nvSpPr>
        <p:spPr>
          <a:xfrm>
            <a:off x="5977293" y="3773748"/>
            <a:ext cx="3600000" cy="400110"/>
          </a:xfrm>
          <a:prstGeom prst="rect">
            <a:avLst/>
          </a:prstGeom>
          <a:noFill/>
        </p:spPr>
        <p:txBody>
          <a:bodyPr wrap="square" rtlCol="0">
            <a:spAutoFit/>
          </a:bodyPr>
          <a:lstStyle/>
          <a:p>
            <a:pPr marL="125413" indent="-125413"/>
            <a:r>
              <a:rPr lang="ja-JP" altLang="en-US" sz="2000" dirty="0" smtClean="0"/>
              <a:t>令和２年度　</a:t>
            </a:r>
            <a:r>
              <a:rPr lang="en-US" altLang="ja-JP" sz="2000" b="1" dirty="0" smtClean="0"/>
              <a:t>295</a:t>
            </a:r>
            <a:r>
              <a:rPr lang="ja-JP" altLang="en-US" sz="2000" b="1" dirty="0" smtClean="0"/>
              <a:t>千尾</a:t>
            </a:r>
            <a:r>
              <a:rPr lang="ja-JP" altLang="en-US" sz="2000" dirty="0" smtClean="0"/>
              <a:t>を放流</a:t>
            </a:r>
            <a:endParaRPr lang="en-US" altLang="ja-JP" sz="2000" dirty="0" smtClean="0"/>
          </a:p>
        </p:txBody>
      </p:sp>
      <p:sp>
        <p:nvSpPr>
          <p:cNvPr id="18" name="テキスト ボックス 17"/>
          <p:cNvSpPr txBox="1"/>
          <p:nvPr/>
        </p:nvSpPr>
        <p:spPr>
          <a:xfrm>
            <a:off x="5374171" y="4244953"/>
            <a:ext cx="4284001" cy="939990"/>
          </a:xfrm>
          <a:prstGeom prst="foldedCorner">
            <a:avLst/>
          </a:prstGeom>
          <a:solidFill>
            <a:srgbClr val="FFFF66"/>
          </a:solidFill>
          <a:ln w="6350">
            <a:solidFill>
              <a:schemeClr val="tx1"/>
            </a:solidFill>
            <a:prstDash val="solid"/>
          </a:ln>
        </p:spPr>
        <p:txBody>
          <a:bodyPr wrap="square" lIns="36000" tIns="36000" bIns="36000" rtlCol="0">
            <a:noAutofit/>
          </a:bodyPr>
          <a:lstStyle/>
          <a:p>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数値</a:t>
            </a:r>
            <a:r>
              <a:rPr lang="ja-JP" altLang="en-US" dirty="0">
                <a:latin typeface="Meiryo UI" panose="020B0604030504040204" pitchFamily="50" charset="-128"/>
                <a:ea typeface="Meiryo UI" panose="020B0604030504040204" pitchFamily="50" charset="-128"/>
                <a:cs typeface="Meiryo UI" panose="020B0604030504040204" pitchFamily="50" charset="-128"/>
              </a:rPr>
              <a:t>目標</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放流</a:t>
            </a:r>
            <a:r>
              <a:rPr lang="ja-JP" altLang="en-US" dirty="0">
                <a:latin typeface="Meiryo UI" panose="020B0604030504040204" pitchFamily="50" charset="-128"/>
                <a:ea typeface="Meiryo UI" panose="020B0604030504040204" pitchFamily="50" charset="-128"/>
                <a:cs typeface="Meiryo UI" panose="020B0604030504040204" pitchFamily="50" charset="-128"/>
              </a:rPr>
              <a:t>累積尾数</a:t>
            </a: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（令和</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年度～令和</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6</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年度：計</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150</a:t>
            </a:r>
            <a:r>
              <a:rPr lang="ja-JP" altLang="en-US" dirty="0">
                <a:latin typeface="Meiryo UI" panose="020B0604030504040204" pitchFamily="50" charset="-128"/>
                <a:ea typeface="Meiryo UI" panose="020B0604030504040204" pitchFamily="50" charset="-128"/>
                <a:cs typeface="Meiryo UI" panose="020B0604030504040204" pitchFamily="50" charset="-128"/>
              </a:rPr>
              <a:t>万</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尾）</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ストライプ矢印 18"/>
          <p:cNvSpPr/>
          <p:nvPr/>
        </p:nvSpPr>
        <p:spPr>
          <a:xfrm>
            <a:off x="4770726" y="3476530"/>
            <a:ext cx="489204" cy="766880"/>
          </a:xfrm>
          <a:prstGeom prst="stripedRightArrow">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2" name="テキスト ボックス 21"/>
          <p:cNvSpPr txBox="1"/>
          <p:nvPr/>
        </p:nvSpPr>
        <p:spPr>
          <a:xfrm>
            <a:off x="-4264024" y="3266898"/>
            <a:ext cx="4068000" cy="2602045"/>
          </a:xfrm>
          <a:prstGeom prst="rect">
            <a:avLst/>
          </a:prstGeom>
          <a:solidFill>
            <a:schemeClr val="bg1"/>
          </a:solidFill>
          <a:ln w="3175">
            <a:solidFill>
              <a:schemeClr val="tx1"/>
            </a:solidFill>
          </a:ln>
        </p:spPr>
        <p:txBody>
          <a:bodyPr wrap="square" lIns="144000" tIns="108000" rIns="36000" rtlCol="0">
            <a:spAutoFit/>
          </a:bodyPr>
          <a:lstStyle/>
          <a:p>
            <a:pPr algn="ctr">
              <a:spcAft>
                <a:spcPts val="600"/>
              </a:spcAft>
            </a:pPr>
            <a:r>
              <a:rPr kumimoji="1" lang="ja-JP" altLang="en-US" sz="1400" b="1" dirty="0" smtClean="0"/>
              <a:t>第</a:t>
            </a:r>
            <a:r>
              <a:rPr kumimoji="1" lang="en-US" altLang="ja-JP" sz="1400" b="1" dirty="0" smtClean="0"/>
              <a:t>7</a:t>
            </a:r>
            <a:r>
              <a:rPr kumimoji="1" lang="ja-JP" altLang="en-US" sz="1400" b="1" dirty="0" smtClean="0"/>
              <a:t>次大阪府栽培漁業基本計画（概要）</a:t>
            </a:r>
            <a:endParaRPr kumimoji="1" lang="en-US" altLang="ja-JP" sz="1400" b="1" dirty="0" smtClean="0"/>
          </a:p>
          <a:p>
            <a:r>
              <a:rPr lang="en-US" altLang="ja-JP" sz="1400" dirty="0" smtClean="0"/>
              <a:t>《</a:t>
            </a:r>
            <a:r>
              <a:rPr lang="ja-JP" altLang="en-US" sz="1400" dirty="0" smtClean="0"/>
              <a:t>計画期間</a:t>
            </a:r>
            <a:r>
              <a:rPr lang="en-US" altLang="ja-JP" sz="1400" dirty="0" smtClean="0"/>
              <a:t>》</a:t>
            </a:r>
            <a:r>
              <a:rPr lang="ja-JP" altLang="en-US" sz="1400" dirty="0" smtClean="0"/>
              <a:t>　平成</a:t>
            </a:r>
            <a:r>
              <a:rPr lang="en-US" altLang="ja-JP" sz="1400" dirty="0" smtClean="0"/>
              <a:t>27</a:t>
            </a:r>
            <a:r>
              <a:rPr lang="ja-JP" altLang="en-US" sz="1400" dirty="0" smtClean="0"/>
              <a:t>年度～令和</a:t>
            </a:r>
            <a:r>
              <a:rPr lang="en-US" altLang="ja-JP" sz="1400" dirty="0" smtClean="0"/>
              <a:t>3</a:t>
            </a:r>
            <a:r>
              <a:rPr lang="ja-JP" altLang="en-US" sz="1400" dirty="0" smtClean="0"/>
              <a:t>年度（</a:t>
            </a:r>
            <a:r>
              <a:rPr lang="en-US" altLang="ja-JP" sz="1400" dirty="0" smtClean="0"/>
              <a:t>7</a:t>
            </a:r>
            <a:r>
              <a:rPr lang="ja-JP" altLang="en-US" sz="1400" dirty="0" smtClean="0"/>
              <a:t>年間）</a:t>
            </a:r>
            <a:endParaRPr lang="en-US" altLang="ja-JP" sz="1400" dirty="0" smtClean="0"/>
          </a:p>
          <a:p>
            <a:r>
              <a:rPr lang="en-US" altLang="ja-JP" sz="1400" dirty="0"/>
              <a:t>《</a:t>
            </a:r>
            <a:r>
              <a:rPr lang="ja-JP" altLang="en-US" sz="1400" dirty="0" smtClean="0"/>
              <a:t>生産・放流魚種と</a:t>
            </a:r>
            <a:r>
              <a:rPr lang="ja-JP" altLang="en-US" sz="1400" dirty="0"/>
              <a:t>令和</a:t>
            </a:r>
            <a:r>
              <a:rPr lang="en-US" altLang="ja-JP" sz="1400" dirty="0" smtClean="0"/>
              <a:t>3</a:t>
            </a:r>
            <a:r>
              <a:rPr lang="ja-JP" altLang="en-US" sz="1400" dirty="0" smtClean="0"/>
              <a:t>年度の目標</a:t>
            </a:r>
            <a:r>
              <a:rPr lang="en-US" altLang="ja-JP" sz="1400" dirty="0" smtClean="0"/>
              <a:t>》</a:t>
            </a:r>
          </a:p>
          <a:p>
            <a:endParaRPr kumimoji="1" lang="en-US" altLang="ja-JP" sz="1400" dirty="0"/>
          </a:p>
          <a:p>
            <a:endParaRPr lang="en-US" altLang="ja-JP" sz="1400" dirty="0" smtClean="0"/>
          </a:p>
          <a:p>
            <a:endParaRPr kumimoji="1" lang="en-US" altLang="ja-JP" sz="1400" dirty="0"/>
          </a:p>
          <a:p>
            <a:endParaRPr lang="en-US" altLang="ja-JP" sz="1400" dirty="0" smtClean="0"/>
          </a:p>
          <a:p>
            <a:endParaRPr kumimoji="1" lang="en-US" altLang="ja-JP" sz="1400" dirty="0"/>
          </a:p>
          <a:p>
            <a:endParaRPr lang="en-US" altLang="ja-JP" sz="1400" dirty="0" smtClean="0"/>
          </a:p>
          <a:p>
            <a:r>
              <a:rPr kumimoji="1" lang="en-US" altLang="ja-JP" sz="1400" dirty="0" smtClean="0"/>
              <a:t>《</a:t>
            </a:r>
            <a:r>
              <a:rPr kumimoji="1" lang="ja-JP" altLang="en-US" sz="1400" dirty="0" smtClean="0"/>
              <a:t>技術開発魚種</a:t>
            </a:r>
            <a:r>
              <a:rPr kumimoji="1" lang="en-US" altLang="ja-JP" sz="1400" dirty="0" smtClean="0"/>
              <a:t>》</a:t>
            </a:r>
          </a:p>
          <a:p>
            <a:r>
              <a:rPr lang="ja-JP" altLang="en-US" sz="1400" dirty="0"/>
              <a:t>　</a:t>
            </a:r>
            <a:r>
              <a:rPr lang="ja-JP" altLang="en-US" sz="1400" dirty="0" smtClean="0"/>
              <a:t>　</a:t>
            </a:r>
            <a:r>
              <a:rPr lang="ja-JP" altLang="en-US" sz="1400" b="1" dirty="0" smtClean="0"/>
              <a:t>トラフグ</a:t>
            </a:r>
            <a:endParaRPr lang="en-US" altLang="ja-JP" sz="1400" b="1" dirty="0" smtClean="0"/>
          </a:p>
        </p:txBody>
      </p:sp>
      <p:graphicFrame>
        <p:nvGraphicFramePr>
          <p:cNvPr id="25" name="表 24"/>
          <p:cNvGraphicFramePr>
            <a:graphicFrameLocks noGrp="1"/>
          </p:cNvGraphicFramePr>
          <p:nvPr>
            <p:extLst>
              <p:ext uri="{D42A27DB-BD31-4B8C-83A1-F6EECF244321}">
                <p14:modId xmlns:p14="http://schemas.microsoft.com/office/powerpoint/2010/main" val="1030708518"/>
              </p:ext>
            </p:extLst>
          </p:nvPr>
        </p:nvGraphicFramePr>
        <p:xfrm>
          <a:off x="-4002684" y="4161391"/>
          <a:ext cx="3348000" cy="1066800"/>
        </p:xfrm>
        <a:graphic>
          <a:graphicData uri="http://schemas.openxmlformats.org/drawingml/2006/table">
            <a:tbl>
              <a:tblPr firstRow="1" bandRow="1">
                <a:tableStyleId>{5940675A-B579-460E-94D1-54222C63F5DA}</a:tableStyleId>
              </a:tblPr>
              <a:tblGrid>
                <a:gridCol w="940612">
                  <a:extLst>
                    <a:ext uri="{9D8B030D-6E8A-4147-A177-3AD203B41FA5}">
                      <a16:colId xmlns:a16="http://schemas.microsoft.com/office/drawing/2014/main" val="20000"/>
                    </a:ext>
                  </a:extLst>
                </a:gridCol>
                <a:gridCol w="2407388">
                  <a:extLst>
                    <a:ext uri="{9D8B030D-6E8A-4147-A177-3AD203B41FA5}">
                      <a16:colId xmlns:a16="http://schemas.microsoft.com/office/drawing/2014/main" val="20001"/>
                    </a:ext>
                  </a:extLst>
                </a:gridCol>
              </a:tblGrid>
              <a:tr h="139080">
                <a:tc>
                  <a:txBody>
                    <a:bodyPr/>
                    <a:lstStyle/>
                    <a:p>
                      <a:pPr algn="ctr"/>
                      <a:r>
                        <a:rPr kumimoji="1" lang="ja-JP" altLang="en-US" sz="1400" dirty="0" smtClean="0">
                          <a:latin typeface="+mn-ea"/>
                          <a:ea typeface="+mn-ea"/>
                        </a:rPr>
                        <a:t>魚種名</a:t>
                      </a:r>
                      <a:endParaRPr kumimoji="1" lang="ja-JP" altLang="en-US" sz="1400" dirty="0">
                        <a:latin typeface="+mn-ea"/>
                        <a:ea typeface="+mn-ea"/>
                      </a:endParaRPr>
                    </a:p>
                  </a:txBody>
                  <a:tcPr marL="36000" marR="36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kumimoji="1" lang="ja-JP" altLang="en-US" sz="1400" dirty="0" smtClean="0">
                          <a:latin typeface="+mn-ea"/>
                          <a:ea typeface="+mn-ea"/>
                        </a:rPr>
                        <a:t>放流数量（放流時の大きさ）</a:t>
                      </a:r>
                      <a:endParaRPr kumimoji="1" lang="ja-JP" altLang="en-US" sz="1400" dirty="0">
                        <a:latin typeface="+mn-ea"/>
                        <a:ea typeface="+mn-ea"/>
                      </a:endParaRPr>
                    </a:p>
                  </a:txBody>
                  <a:tcPr marL="36000" marR="36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26504">
                <a:tc>
                  <a:txBody>
                    <a:bodyPr/>
                    <a:lstStyle/>
                    <a:p>
                      <a:r>
                        <a:rPr kumimoji="1" lang="ja-JP" altLang="en-US" sz="1400" dirty="0" smtClean="0">
                          <a:latin typeface="+mn-ea"/>
                          <a:ea typeface="+mn-ea"/>
                        </a:rPr>
                        <a:t>ヒラメ</a:t>
                      </a:r>
                      <a:endParaRPr kumimoji="1" lang="ja-JP" altLang="en-US" sz="1400" dirty="0">
                        <a:latin typeface="+mn-ea"/>
                        <a:ea typeface="+mn-ea"/>
                      </a:endParaRPr>
                    </a:p>
                  </a:txBody>
                  <a:tcPr marL="36000" marR="36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r>
                        <a:rPr kumimoji="1" lang="en-US" altLang="ja-JP" sz="1400" dirty="0" smtClean="0">
                          <a:latin typeface="+mn-ea"/>
                          <a:ea typeface="+mn-ea"/>
                        </a:rPr>
                        <a:t>100</a:t>
                      </a:r>
                      <a:r>
                        <a:rPr kumimoji="1" lang="ja-JP" altLang="en-US" sz="1400" dirty="0" smtClean="0">
                          <a:latin typeface="+mn-ea"/>
                          <a:ea typeface="+mn-ea"/>
                        </a:rPr>
                        <a:t>千尾（全長　</a:t>
                      </a:r>
                      <a:r>
                        <a:rPr kumimoji="1" lang="en-US" altLang="ja-JP" sz="1400" dirty="0" smtClean="0">
                          <a:latin typeface="+mn-ea"/>
                          <a:ea typeface="+mn-ea"/>
                        </a:rPr>
                        <a:t>80mm</a:t>
                      </a:r>
                      <a:r>
                        <a:rPr kumimoji="1" lang="ja-JP" altLang="en-US" sz="1400" dirty="0" smtClean="0">
                          <a:latin typeface="+mn-ea"/>
                          <a:ea typeface="+mn-ea"/>
                        </a:rPr>
                        <a:t>）</a:t>
                      </a:r>
                      <a:endParaRPr kumimoji="1" lang="ja-JP" altLang="en-US" sz="1400" dirty="0">
                        <a:latin typeface="+mn-ea"/>
                        <a:ea typeface="+mn-ea"/>
                      </a:endParaRPr>
                    </a:p>
                  </a:txBody>
                  <a:tcPr marL="36000" marR="36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r>
                        <a:rPr kumimoji="1" lang="ja-JP" altLang="en-US" sz="1400" dirty="0" smtClean="0">
                          <a:latin typeface="+mn-ea"/>
                          <a:ea typeface="+mn-ea"/>
                        </a:rPr>
                        <a:t>マコガレイ</a:t>
                      </a:r>
                      <a:endParaRPr kumimoji="1" lang="ja-JP" altLang="en-US" sz="1400" dirty="0">
                        <a:latin typeface="+mn-ea"/>
                        <a:ea typeface="+mn-ea"/>
                      </a:endParaRPr>
                    </a:p>
                  </a:txBody>
                  <a:tcPr marL="36000" marR="36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smtClean="0">
                          <a:latin typeface="+mn-ea"/>
                          <a:ea typeface="+mn-ea"/>
                        </a:rPr>
                        <a:t>100</a:t>
                      </a:r>
                      <a:r>
                        <a:rPr kumimoji="1" lang="ja-JP" altLang="en-US" sz="1400" dirty="0" smtClean="0">
                          <a:latin typeface="+mn-ea"/>
                          <a:ea typeface="+mn-ea"/>
                        </a:rPr>
                        <a:t>千尾（全長　</a:t>
                      </a:r>
                      <a:r>
                        <a:rPr kumimoji="1" lang="en-US" altLang="ja-JP" sz="1400" dirty="0" smtClean="0">
                          <a:latin typeface="+mn-ea"/>
                          <a:ea typeface="+mn-ea"/>
                        </a:rPr>
                        <a:t>80mm</a:t>
                      </a:r>
                      <a:r>
                        <a:rPr kumimoji="1" lang="ja-JP" altLang="en-US" sz="1400" dirty="0" smtClean="0">
                          <a:latin typeface="+mn-ea"/>
                          <a:ea typeface="+mn-ea"/>
                        </a:rPr>
                        <a:t>）</a:t>
                      </a:r>
                    </a:p>
                  </a:txBody>
                  <a:tcPr marL="36000" marR="36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extLst>
                  <a:ext uri="{0D108BD9-81ED-4DB2-BD59-A6C34878D82A}">
                    <a16:rowId xmlns:a16="http://schemas.microsoft.com/office/drawing/2014/main" val="10002"/>
                  </a:ext>
                </a:extLst>
              </a:tr>
              <a:tr h="152172">
                <a:tc>
                  <a:txBody>
                    <a:bodyPr/>
                    <a:lstStyle/>
                    <a:p>
                      <a:r>
                        <a:rPr kumimoji="1" lang="ja-JP" altLang="en-US" sz="1400" dirty="0" smtClean="0">
                          <a:latin typeface="+mn-ea"/>
                          <a:ea typeface="+mn-ea"/>
                        </a:rPr>
                        <a:t>キジハタ</a:t>
                      </a:r>
                      <a:endParaRPr kumimoji="1" lang="ja-JP" altLang="en-US" sz="1400" dirty="0">
                        <a:latin typeface="+mn-ea"/>
                        <a:ea typeface="+mn-ea"/>
                      </a:endParaRPr>
                    </a:p>
                  </a:txBody>
                  <a:tcPr marL="36000" marR="36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smtClean="0">
                          <a:latin typeface="+mn-ea"/>
                          <a:ea typeface="+mn-ea"/>
                        </a:rPr>
                        <a:t>100</a:t>
                      </a:r>
                      <a:r>
                        <a:rPr kumimoji="1" lang="ja-JP" altLang="en-US" sz="1400" dirty="0" smtClean="0">
                          <a:latin typeface="+mn-ea"/>
                          <a:ea typeface="+mn-ea"/>
                        </a:rPr>
                        <a:t>千尾（全長</a:t>
                      </a:r>
                      <a:r>
                        <a:rPr kumimoji="1" lang="en-US" altLang="ja-JP" sz="1400" dirty="0" smtClean="0">
                          <a:latin typeface="+mn-ea"/>
                          <a:ea typeface="+mn-ea"/>
                        </a:rPr>
                        <a:t>100mm</a:t>
                      </a:r>
                      <a:r>
                        <a:rPr kumimoji="1" lang="ja-JP" altLang="en-US" sz="1400" dirty="0" smtClean="0">
                          <a:latin typeface="+mn-ea"/>
                          <a:ea typeface="+mn-ea"/>
                        </a:rPr>
                        <a:t>）</a:t>
                      </a:r>
                    </a:p>
                  </a:txBody>
                  <a:tcPr marL="36000" marR="36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extLst>
                  <a:ext uri="{0D108BD9-81ED-4DB2-BD59-A6C34878D82A}">
                    <a16:rowId xmlns:a16="http://schemas.microsoft.com/office/drawing/2014/main" val="10003"/>
                  </a:ext>
                </a:extLst>
              </a:tr>
              <a:tr h="124356">
                <a:tc>
                  <a:txBody>
                    <a:bodyPr/>
                    <a:lstStyle/>
                    <a:p>
                      <a:r>
                        <a:rPr kumimoji="1" lang="ja-JP" altLang="en-US" sz="1400" b="1" dirty="0" smtClean="0">
                          <a:latin typeface="+mn-ea"/>
                          <a:ea typeface="+mn-ea"/>
                        </a:rPr>
                        <a:t>アカガイ</a:t>
                      </a:r>
                      <a:endParaRPr kumimoji="1" lang="ja-JP" altLang="en-US" sz="1400" b="1" dirty="0">
                        <a:latin typeface="+mn-ea"/>
                        <a:ea typeface="+mn-ea"/>
                      </a:endParaRPr>
                    </a:p>
                  </a:txBody>
                  <a:tcPr marL="36000" marR="36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smtClean="0">
                          <a:latin typeface="+mn-ea"/>
                          <a:ea typeface="+mn-ea"/>
                        </a:rPr>
                        <a:t>100</a:t>
                      </a:r>
                      <a:r>
                        <a:rPr kumimoji="1" lang="ja-JP" altLang="en-US" sz="1400" dirty="0" smtClean="0">
                          <a:latin typeface="+mn-ea"/>
                          <a:ea typeface="+mn-ea"/>
                        </a:rPr>
                        <a:t>千個（殻長　</a:t>
                      </a:r>
                      <a:r>
                        <a:rPr kumimoji="1" lang="en-US" altLang="ja-JP" sz="1400" dirty="0" smtClean="0">
                          <a:latin typeface="+mn-ea"/>
                          <a:ea typeface="+mn-ea"/>
                        </a:rPr>
                        <a:t>30mm</a:t>
                      </a:r>
                      <a:r>
                        <a:rPr kumimoji="1" lang="ja-JP" altLang="en-US" sz="1400" dirty="0" smtClean="0">
                          <a:latin typeface="+mn-ea"/>
                          <a:ea typeface="+mn-ea"/>
                        </a:rPr>
                        <a:t>）</a:t>
                      </a:r>
                    </a:p>
                  </a:txBody>
                  <a:tcPr marL="36000" marR="36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6" name="テキスト ボックス 25"/>
          <p:cNvSpPr txBox="1"/>
          <p:nvPr/>
        </p:nvSpPr>
        <p:spPr>
          <a:xfrm>
            <a:off x="-2790659" y="5322479"/>
            <a:ext cx="2304000" cy="523220"/>
          </a:xfrm>
          <a:prstGeom prst="rect">
            <a:avLst/>
          </a:prstGeom>
          <a:noFill/>
        </p:spPr>
        <p:txBody>
          <a:bodyPr wrap="square" rtlCol="0">
            <a:spAutoFit/>
          </a:bodyPr>
          <a:lstStyle/>
          <a:p>
            <a:pPr marL="180975" indent="-90000" algn="just"/>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アカガイ</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及び</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トラフグ</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は、</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90000" algn="just"/>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第</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次計画からの新規種</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サブタイトル 2"/>
          <p:cNvSpPr txBox="1">
            <a:spLocks/>
          </p:cNvSpPr>
          <p:nvPr/>
        </p:nvSpPr>
        <p:spPr>
          <a:xfrm>
            <a:off x="9129464" y="6381331"/>
            <a:ext cx="766472" cy="474983"/>
          </a:xfrm>
          <a:prstGeom prst="rect">
            <a:avLst/>
          </a:prstGeom>
        </p:spPr>
        <p:txBody>
          <a:bodyPr vert="horz" lIns="91440" tIns="45720" rIns="91440" bIns="45720" rtlCol="0" anchor="t" anchorCtr="0">
            <a:normAutofit/>
          </a:bodyPr>
          <a:lstStyle>
            <a:lvl1pPr marL="0" indent="0" algn="l" defTabSz="914400" rtl="0" eaLnBrk="1" latinLnBrk="0" hangingPunct="1">
              <a:spcBef>
                <a:spcPct val="20000"/>
              </a:spcBef>
              <a:buClr>
                <a:schemeClr val="accent1"/>
              </a:buClr>
              <a:buFont typeface="Arial" pitchFamily="34" charset="0"/>
              <a:buNone/>
              <a:defRPr kumimoji="1" sz="2800" kern="1200">
                <a:solidFill>
                  <a:schemeClr val="tx2"/>
                </a:solidFill>
                <a:latin typeface="+mn-lt"/>
                <a:ea typeface="+mn-ea"/>
                <a:cs typeface="+mn-cs"/>
              </a:defRPr>
            </a:lvl1pPr>
            <a:lvl2pPr marL="457200" indent="0" algn="ctr" defTabSz="914400" rtl="0" eaLnBrk="1" latinLnBrk="0" hangingPunct="1">
              <a:spcBef>
                <a:spcPct val="20000"/>
              </a:spcBef>
              <a:buClr>
                <a:schemeClr val="accent1"/>
              </a:buClr>
              <a:buFont typeface="Arial" pitchFamily="34" charset="0"/>
              <a:buNone/>
              <a:defRPr kumimoji="1"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Arial" pitchFamily="34" charset="0"/>
              <a:buNone/>
              <a:defRPr kumimoji="1"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kumimoji="1"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Arial" pitchFamily="34" charset="0"/>
              <a:buNone/>
              <a:defRPr kumimoji="1"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9pPr>
          </a:lstStyle>
          <a:p>
            <a:pPr algn="r"/>
            <a:r>
              <a:rPr lang="ja-JP" altLang="en-US" sz="2000" dirty="0"/>
              <a:t>７</a:t>
            </a:r>
            <a:endParaRPr lang="zh-TW" altLang="en-US" sz="2000" dirty="0"/>
          </a:p>
        </p:txBody>
      </p:sp>
      <p:sp>
        <p:nvSpPr>
          <p:cNvPr id="21" name="テキスト ボックス 20"/>
          <p:cNvSpPr txBox="1"/>
          <p:nvPr/>
        </p:nvSpPr>
        <p:spPr>
          <a:xfrm>
            <a:off x="828000" y="580468"/>
            <a:ext cx="700833" cy="707886"/>
          </a:xfrm>
          <a:prstGeom prst="rect">
            <a:avLst/>
          </a:prstGeom>
          <a:noFill/>
        </p:spPr>
        <p:txBody>
          <a:bodyPr wrap="none" rtlCol="0">
            <a:spAutoFit/>
          </a:bodyPr>
          <a:lstStyle/>
          <a:p>
            <a:r>
              <a:rPr kumimoji="1" lang="ja-JP" altLang="en-US" sz="2000" b="1" dirty="0" smtClean="0"/>
              <a:t>取組</a:t>
            </a:r>
            <a:endParaRPr kumimoji="1" lang="en-US" altLang="ja-JP" sz="2000" b="1" dirty="0" smtClean="0"/>
          </a:p>
          <a:p>
            <a:r>
              <a:rPr lang="ja-JP" altLang="en-US" sz="2000" b="1" dirty="0"/>
              <a:t>方向</a:t>
            </a:r>
            <a:endParaRPr kumimoji="1" lang="ja-JP" altLang="en-US" sz="2000" b="1" dirty="0"/>
          </a:p>
        </p:txBody>
      </p:sp>
      <p:pic>
        <p:nvPicPr>
          <p:cNvPr id="34" name="図 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0712" y="7095383"/>
            <a:ext cx="1457077" cy="1457077"/>
          </a:xfrm>
          <a:prstGeom prst="rect">
            <a:avLst/>
          </a:prstGeom>
        </p:spPr>
      </p:pic>
      <p:pic>
        <p:nvPicPr>
          <p:cNvPr id="35" name="図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466" y="7083111"/>
            <a:ext cx="1457077" cy="1457077"/>
          </a:xfrm>
          <a:prstGeom prst="rect">
            <a:avLst/>
          </a:prstGeom>
        </p:spPr>
      </p:pic>
      <p:sp>
        <p:nvSpPr>
          <p:cNvPr id="36" name="テキスト ボックス 35"/>
          <p:cNvSpPr txBox="1"/>
          <p:nvPr/>
        </p:nvSpPr>
        <p:spPr>
          <a:xfrm>
            <a:off x="1097090" y="8428232"/>
            <a:ext cx="757960" cy="353943"/>
          </a:xfrm>
          <a:prstGeom prst="rect">
            <a:avLst/>
          </a:prstGeom>
          <a:noFill/>
        </p:spPr>
        <p:txBody>
          <a:bodyPr wrap="square" rtlCol="0">
            <a:spAutoFit/>
          </a:bodyPr>
          <a:lstStyle/>
          <a:p>
            <a:pPr marL="92075" indent="-88900"/>
            <a:r>
              <a:rPr lang="ja-JP" altLang="en-US" sz="850" dirty="0" smtClean="0">
                <a:latin typeface="Meiryo UI" panose="020B0604030504040204" pitchFamily="50" charset="-128"/>
                <a:ea typeface="Meiryo UI" panose="020B0604030504040204" pitchFamily="50" charset="-128"/>
                <a:cs typeface="Meiryo UI" panose="020B0604030504040204" pitchFamily="50" charset="-128"/>
              </a:rPr>
              <a:t>　　トラフグ</a:t>
            </a:r>
            <a:endParaRPr lang="en-US" altLang="ja-JP" sz="850" dirty="0" smtClean="0">
              <a:latin typeface="Meiryo UI" panose="020B0604030504040204" pitchFamily="50" charset="-128"/>
              <a:ea typeface="Meiryo UI" panose="020B0604030504040204" pitchFamily="50" charset="-128"/>
              <a:cs typeface="Meiryo UI" panose="020B0604030504040204" pitchFamily="50" charset="-128"/>
            </a:endParaRPr>
          </a:p>
          <a:p>
            <a:pPr marL="92075" indent="-88900"/>
            <a:r>
              <a:rPr lang="ja-JP" altLang="en-US" sz="850" dirty="0" smtClean="0">
                <a:latin typeface="Meiryo UI" panose="020B0604030504040204" pitchFamily="50" charset="-128"/>
                <a:ea typeface="Meiryo UI" panose="020B0604030504040204" pitchFamily="50" charset="-128"/>
                <a:cs typeface="Meiryo UI" panose="020B0604030504040204" pitchFamily="50" charset="-128"/>
              </a:rPr>
              <a:t>ふ化仔魚</a:t>
            </a:r>
            <a:endParaRPr lang="en-US" altLang="ja-JP" sz="85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p:cNvSpPr txBox="1"/>
          <p:nvPr/>
        </p:nvSpPr>
        <p:spPr>
          <a:xfrm>
            <a:off x="3968527" y="8251260"/>
            <a:ext cx="919433" cy="353943"/>
          </a:xfrm>
          <a:prstGeom prst="rect">
            <a:avLst/>
          </a:prstGeom>
          <a:noFill/>
        </p:spPr>
        <p:txBody>
          <a:bodyPr wrap="square" rtlCol="0">
            <a:spAutoFit/>
          </a:bodyPr>
          <a:lstStyle/>
          <a:p>
            <a:pPr marL="92075" indent="-88900"/>
            <a:r>
              <a:rPr lang="ja-JP" altLang="en-US" sz="850" dirty="0" smtClean="0">
                <a:latin typeface="Meiryo UI" panose="020B0604030504040204" pitchFamily="50" charset="-128"/>
                <a:ea typeface="Meiryo UI" panose="020B0604030504040204" pitchFamily="50" charset="-128"/>
                <a:cs typeface="Meiryo UI" panose="020B0604030504040204" pitchFamily="50" charset="-128"/>
              </a:rPr>
              <a:t>　　トラフグ種苗</a:t>
            </a:r>
            <a:endParaRPr lang="en-US" altLang="ja-JP" sz="850" dirty="0" smtClean="0">
              <a:latin typeface="Meiryo UI" panose="020B0604030504040204" pitchFamily="50" charset="-128"/>
              <a:ea typeface="Meiryo UI" panose="020B0604030504040204" pitchFamily="50" charset="-128"/>
              <a:cs typeface="Meiryo UI" panose="020B0604030504040204" pitchFamily="50" charset="-128"/>
            </a:endParaRPr>
          </a:p>
          <a:p>
            <a:pPr marL="92075" indent="-88900"/>
            <a:r>
              <a:rPr lang="ja-JP" altLang="en-US" sz="850" dirty="0" smtClean="0">
                <a:latin typeface="Meiryo UI" panose="020B0604030504040204" pitchFamily="50" charset="-128"/>
                <a:ea typeface="Meiryo UI" panose="020B0604030504040204" pitchFamily="50" charset="-128"/>
                <a:cs typeface="Meiryo UI" panose="020B0604030504040204" pitchFamily="50" charset="-128"/>
              </a:rPr>
              <a:t>焼印</a:t>
            </a:r>
            <a:r>
              <a:rPr lang="ja-JP" altLang="en-US" sz="850" dirty="0">
                <a:latin typeface="Meiryo UI" panose="020B0604030504040204" pitchFamily="50" charset="-128"/>
                <a:ea typeface="Meiryo UI" panose="020B0604030504040204" pitchFamily="50" charset="-128"/>
                <a:cs typeface="Meiryo UI" panose="020B0604030504040204" pitchFamily="50" charset="-128"/>
              </a:rPr>
              <a:t>標識</a:t>
            </a:r>
            <a:endParaRPr lang="en-US" altLang="ja-JP" sz="85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37363" y="3227226"/>
            <a:ext cx="3240360" cy="369332"/>
          </a:xfrm>
          <a:prstGeom prst="rect">
            <a:avLst/>
          </a:prstGeom>
          <a:noFill/>
        </p:spPr>
        <p:txBody>
          <a:bodyPr wrap="square" rtlCol="0">
            <a:spAutoFit/>
          </a:bodyPr>
          <a:lstStyle/>
          <a:p>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■放流</a:t>
            </a:r>
            <a:r>
              <a:rPr lang="ja-JP" altLang="en-US" b="1" dirty="0">
                <a:latin typeface="Meiryo UI" panose="020B0604030504040204" pitchFamily="50" charset="-128"/>
                <a:ea typeface="Meiryo UI" panose="020B0604030504040204" pitchFamily="50" charset="-128"/>
                <a:cs typeface="Meiryo UI" panose="020B0604030504040204" pitchFamily="50" charset="-128"/>
              </a:rPr>
              <a:t>累積尾数</a:t>
            </a:r>
          </a:p>
        </p:txBody>
      </p:sp>
      <p:sp>
        <p:nvSpPr>
          <p:cNvPr id="28" name="テキスト ボックス 27"/>
          <p:cNvSpPr txBox="1"/>
          <p:nvPr/>
        </p:nvSpPr>
        <p:spPr>
          <a:xfrm>
            <a:off x="2648710" y="3380641"/>
            <a:ext cx="1857136" cy="307777"/>
          </a:xfrm>
          <a:prstGeom prst="rect">
            <a:avLst/>
          </a:prstGeom>
          <a:noFill/>
        </p:spPr>
        <p:txBody>
          <a:bodyPr wrap="square" rtlCol="0">
            <a:spAutoFit/>
          </a:bodyPr>
          <a:lstStyle/>
          <a:p>
            <a:pPr algn="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（千尾・千個）</a:t>
            </a: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9" name="表 28"/>
          <p:cNvGraphicFramePr>
            <a:graphicFrameLocks noGrp="1"/>
          </p:cNvGraphicFramePr>
          <p:nvPr>
            <p:extLst>
              <p:ext uri="{D42A27DB-BD31-4B8C-83A1-F6EECF244321}">
                <p14:modId xmlns:p14="http://schemas.microsoft.com/office/powerpoint/2010/main" val="3633438738"/>
              </p:ext>
            </p:extLst>
          </p:nvPr>
        </p:nvGraphicFramePr>
        <p:xfrm>
          <a:off x="188648" y="3686417"/>
          <a:ext cx="4408965" cy="3116319"/>
        </p:xfrm>
        <a:graphic>
          <a:graphicData uri="http://schemas.openxmlformats.org/drawingml/2006/table">
            <a:tbl>
              <a:tblPr firstRow="1" bandRow="1">
                <a:tableStyleId>{69CF1AB2-1976-4502-BF36-3FF5EA218861}</a:tableStyleId>
              </a:tblPr>
              <a:tblGrid>
                <a:gridCol w="1384065">
                  <a:extLst>
                    <a:ext uri="{9D8B030D-6E8A-4147-A177-3AD203B41FA5}">
                      <a16:colId xmlns:a16="http://schemas.microsoft.com/office/drawing/2014/main" val="20000"/>
                    </a:ext>
                  </a:extLst>
                </a:gridCol>
                <a:gridCol w="756225">
                  <a:extLst>
                    <a:ext uri="{9D8B030D-6E8A-4147-A177-3AD203B41FA5}">
                      <a16:colId xmlns:a16="http://schemas.microsoft.com/office/drawing/2014/main" val="20002"/>
                    </a:ext>
                  </a:extLst>
                </a:gridCol>
                <a:gridCol w="756225">
                  <a:extLst>
                    <a:ext uri="{9D8B030D-6E8A-4147-A177-3AD203B41FA5}">
                      <a16:colId xmlns:a16="http://schemas.microsoft.com/office/drawing/2014/main" val="20003"/>
                    </a:ext>
                  </a:extLst>
                </a:gridCol>
                <a:gridCol w="756225">
                  <a:extLst>
                    <a:ext uri="{9D8B030D-6E8A-4147-A177-3AD203B41FA5}">
                      <a16:colId xmlns:a16="http://schemas.microsoft.com/office/drawing/2014/main" val="20004"/>
                    </a:ext>
                  </a:extLst>
                </a:gridCol>
                <a:gridCol w="756225">
                  <a:extLst>
                    <a:ext uri="{9D8B030D-6E8A-4147-A177-3AD203B41FA5}">
                      <a16:colId xmlns:a16="http://schemas.microsoft.com/office/drawing/2014/main" val="20005"/>
                    </a:ext>
                  </a:extLst>
                </a:gridCol>
              </a:tblGrid>
              <a:tr h="52293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年度</a:t>
                      </a:r>
                      <a:endParaRPr kumimoji="1" lang="ja-JP" altLang="en-US" sz="16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a:r>
                        <a:rPr kumimoji="1" lang="ja-JP" altLang="en-US" sz="1600" dirty="0" smtClean="0"/>
                        <a:t>単年度</a:t>
                      </a:r>
                      <a:endParaRPr kumimoji="1" lang="en-US" altLang="ja-JP" sz="1600" dirty="0" smtClean="0"/>
                    </a:p>
                    <a:p>
                      <a:pPr algn="ctr"/>
                      <a:r>
                        <a:rPr kumimoji="1" lang="ja-JP" altLang="en-US" sz="1600" dirty="0" smtClean="0"/>
                        <a:t>目標</a:t>
                      </a:r>
                      <a:endParaRPr kumimoji="1" lang="ja-JP" altLang="en-US"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a:r>
                        <a:rPr kumimoji="1" lang="en-US" altLang="ja-JP" sz="1600" dirty="0" smtClean="0"/>
                        <a:t>30</a:t>
                      </a:r>
                      <a:endPar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a:r>
                        <a:rPr kumimoji="1" lang="ja-JP" altLang="en-US" sz="1600" dirty="0" smtClean="0"/>
                        <a:t>元</a:t>
                      </a:r>
                      <a:endPar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a:r>
                        <a:rPr kumimoji="1" lang="en-US" altLang="ja-JP" sz="1600" dirty="0" smtClean="0"/>
                        <a:t>2</a:t>
                      </a:r>
                      <a:endPar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00"/>
                  </a:ext>
                </a:extLst>
              </a:tr>
              <a:tr h="370484">
                <a:tc>
                  <a:txBody>
                    <a:bodyPr/>
                    <a:lstStyle/>
                    <a:p>
                      <a:pPr algn="ctr"/>
                      <a:r>
                        <a:rPr kumimoji="1" lang="ja-JP" altLang="en-US" sz="1800" b="1" dirty="0" smtClean="0">
                          <a:solidFill>
                            <a:srgbClr val="002060"/>
                          </a:solidFill>
                        </a:rPr>
                        <a:t>ヒラメ</a:t>
                      </a:r>
                      <a:endParaRPr kumimoji="1" lang="en-US" altLang="ja-JP" sz="18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marL="0" indent="0" algn="r"/>
                      <a:r>
                        <a:rPr kumimoji="1" lang="en-US" altLang="ja-JP" sz="1600" dirty="0" smtClean="0"/>
                        <a:t>100</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algn="ctr"/>
                      <a:r>
                        <a:rPr lang="en-US" altLang="ja-JP" sz="1600" dirty="0" smtClean="0"/>
                        <a:t>123</a:t>
                      </a:r>
                      <a:endParaRPr lang="ja-JP" altLang="en-US" sz="1600" dirty="0"/>
                    </a:p>
                  </a:txBody>
                  <a:tcPr marL="36000" marT="0" marB="0" anchor="ctr"/>
                </a:tc>
                <a:tc>
                  <a:txBody>
                    <a:bodyPr/>
                    <a:lstStyle/>
                    <a:p>
                      <a:pPr algn="ctr"/>
                      <a:r>
                        <a:rPr lang="en-US" altLang="ja-JP" sz="1600" dirty="0" smtClean="0"/>
                        <a:t>103</a:t>
                      </a:r>
                      <a:endParaRPr lang="ja-JP" altLang="en-US" sz="1600" dirty="0"/>
                    </a:p>
                  </a:txBody>
                  <a:tcPr marL="36000" marT="0" marB="0" anchor="ctr"/>
                </a:tc>
                <a:tc>
                  <a:txBody>
                    <a:bodyPr/>
                    <a:lstStyle/>
                    <a:p>
                      <a:pPr algn="ctr"/>
                      <a:r>
                        <a:rPr lang="en-US" altLang="ja-JP" sz="1600" dirty="0" smtClean="0"/>
                        <a:t>104</a:t>
                      </a:r>
                      <a:endParaRPr lang="ja-JP" altLang="en-US" sz="1600" dirty="0"/>
                    </a:p>
                  </a:txBody>
                  <a:tcPr marL="36000" marT="0" marB="0" anchor="ctr"/>
                </a:tc>
                <a:extLst>
                  <a:ext uri="{0D108BD9-81ED-4DB2-BD59-A6C34878D82A}">
                    <a16:rowId xmlns:a16="http://schemas.microsoft.com/office/drawing/2014/main" val="10001"/>
                  </a:ext>
                </a:extLst>
              </a:tr>
              <a:tr h="370484">
                <a:tc>
                  <a:txBody>
                    <a:bodyPr/>
                    <a:lstStyle/>
                    <a:p>
                      <a:pPr algn="ctr"/>
                      <a:r>
                        <a:rPr kumimoji="1" lang="ja-JP" altLang="en-US" sz="1800" b="1" dirty="0" smtClean="0">
                          <a:solidFill>
                            <a:srgbClr val="002060"/>
                          </a:solidFill>
                        </a:rPr>
                        <a:t>マコガレイ</a:t>
                      </a:r>
                      <a:endParaRPr kumimoji="1" lang="en-US" altLang="ja-JP" sz="18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marL="0" indent="0" algn="r"/>
                      <a:r>
                        <a:rPr kumimoji="1" lang="en-US" altLang="ja-JP" sz="1600" dirty="0" smtClean="0"/>
                        <a:t>100</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algn="ctr"/>
                      <a:r>
                        <a:rPr lang="en-US" altLang="ja-JP" sz="1600" dirty="0" smtClean="0"/>
                        <a:t>105</a:t>
                      </a:r>
                      <a:endParaRPr lang="ja-JP" altLang="en-US" sz="1600" dirty="0"/>
                    </a:p>
                  </a:txBody>
                  <a:tcPr marL="36000" marT="0" marB="0" anchor="ctr"/>
                </a:tc>
                <a:tc>
                  <a:txBody>
                    <a:bodyPr/>
                    <a:lstStyle/>
                    <a:p>
                      <a:pPr algn="ctr"/>
                      <a:r>
                        <a:rPr lang="en-US" altLang="ja-JP" sz="1600" dirty="0" smtClean="0"/>
                        <a:t>62</a:t>
                      </a:r>
                      <a:endParaRPr lang="ja-JP" altLang="en-US" sz="1600" dirty="0"/>
                    </a:p>
                  </a:txBody>
                  <a:tcPr marL="3600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extLst>
                  <a:ext uri="{0D108BD9-81ED-4DB2-BD59-A6C34878D82A}">
                    <a16:rowId xmlns:a16="http://schemas.microsoft.com/office/drawing/2014/main" val="10002"/>
                  </a:ext>
                </a:extLst>
              </a:tr>
              <a:tr h="370484">
                <a:tc>
                  <a:txBody>
                    <a:bodyPr/>
                    <a:lstStyle/>
                    <a:p>
                      <a:pPr algn="ctr"/>
                      <a:r>
                        <a:rPr kumimoji="1" lang="ja-JP" altLang="en-US" sz="1800" b="1" dirty="0" smtClean="0">
                          <a:solidFill>
                            <a:srgbClr val="002060"/>
                          </a:solidFill>
                        </a:rPr>
                        <a:t>キジハタ</a:t>
                      </a:r>
                      <a:endParaRPr kumimoji="1" lang="en-US" altLang="ja-JP" sz="18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marL="0" indent="0" algn="r"/>
                      <a:r>
                        <a:rPr kumimoji="1" lang="en-US" altLang="ja-JP" sz="1600" dirty="0" smtClean="0"/>
                        <a:t>100</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algn="ctr"/>
                      <a:r>
                        <a:rPr lang="en-US" altLang="ja-JP" sz="1600" dirty="0" smtClean="0"/>
                        <a:t>100</a:t>
                      </a:r>
                      <a:endParaRPr lang="ja-JP" altLang="en-US" sz="1600" dirty="0"/>
                    </a:p>
                  </a:txBody>
                  <a:tcPr marL="36000" marT="0" marB="0" anchor="ctr"/>
                </a:tc>
                <a:tc>
                  <a:txBody>
                    <a:bodyPr/>
                    <a:lstStyle/>
                    <a:p>
                      <a:pPr algn="ctr"/>
                      <a:r>
                        <a:rPr lang="en-US" altLang="ja-JP" sz="1600" dirty="0" smtClean="0"/>
                        <a:t>100</a:t>
                      </a:r>
                      <a:endParaRPr lang="ja-JP" altLang="en-US" sz="1600" dirty="0"/>
                    </a:p>
                  </a:txBody>
                  <a:tcPr marL="36000" marT="0" marB="0" anchor="ctr"/>
                </a:tc>
                <a:tc>
                  <a:txBody>
                    <a:bodyPr/>
                    <a:lstStyle/>
                    <a:p>
                      <a:pPr algn="ctr"/>
                      <a:r>
                        <a:rPr lang="en-US" altLang="ja-JP" sz="1600" dirty="0" smtClean="0"/>
                        <a:t>100</a:t>
                      </a:r>
                      <a:endParaRPr lang="ja-JP" altLang="en-US" sz="1600" dirty="0"/>
                    </a:p>
                  </a:txBody>
                  <a:tcPr marL="36000" marT="0" marB="0" anchor="ctr"/>
                </a:tc>
                <a:extLst>
                  <a:ext uri="{0D108BD9-81ED-4DB2-BD59-A6C34878D82A}">
                    <a16:rowId xmlns:a16="http://schemas.microsoft.com/office/drawing/2014/main" val="10003"/>
                  </a:ext>
                </a:extLst>
              </a:tr>
              <a:tr h="370484">
                <a:tc>
                  <a:txBody>
                    <a:bodyPr/>
                    <a:lstStyle/>
                    <a:p>
                      <a:pPr algn="ctr"/>
                      <a:r>
                        <a:rPr kumimoji="1" lang="ja-JP" altLang="en-US" sz="1800" b="1" dirty="0" smtClean="0">
                          <a:solidFill>
                            <a:schemeClr val="accent5">
                              <a:lumMod val="50000"/>
                            </a:schemeClr>
                          </a:solidFill>
                        </a:rPr>
                        <a:t>アカガイ</a:t>
                      </a:r>
                      <a:endParaRPr kumimoji="1" lang="en-US" altLang="ja-JP" sz="1800" b="1"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t>100</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algn="ctr"/>
                      <a:r>
                        <a:rPr lang="en-US" altLang="ja-JP" sz="1600" dirty="0" smtClean="0"/>
                        <a:t>55</a:t>
                      </a:r>
                      <a:endParaRPr lang="ja-JP" altLang="en-US" sz="1600" dirty="0">
                        <a:solidFill>
                          <a:schemeClr val="tx1"/>
                        </a:solidFill>
                      </a:endParaRPr>
                    </a:p>
                  </a:txBody>
                  <a:tcPr marL="36000" marT="0" marB="0" anchor="ctr"/>
                </a:tc>
                <a:tc>
                  <a:txBody>
                    <a:bodyPr/>
                    <a:lstStyle/>
                    <a:p>
                      <a:pPr algn="ctr"/>
                      <a:r>
                        <a:rPr lang="en-US" altLang="ja-JP" sz="1600" dirty="0" smtClean="0"/>
                        <a:t>80</a:t>
                      </a:r>
                      <a:endParaRPr lang="ja-JP" altLang="en-US" sz="1600" dirty="0">
                        <a:solidFill>
                          <a:schemeClr val="tx1"/>
                        </a:solidFill>
                      </a:endParaRPr>
                    </a:p>
                  </a:txBody>
                  <a:tcPr marL="36000" marT="0" marB="0" anchor="ctr"/>
                </a:tc>
                <a:tc>
                  <a:txBody>
                    <a:bodyPr/>
                    <a:lstStyle/>
                    <a:p>
                      <a:pPr algn="ctr"/>
                      <a:r>
                        <a:rPr lang="en-US" altLang="ja-JP" sz="1600" dirty="0" smtClean="0"/>
                        <a:t>80</a:t>
                      </a:r>
                      <a:endParaRPr lang="ja-JP" altLang="en-US" sz="1600" dirty="0">
                        <a:solidFill>
                          <a:schemeClr val="tx1"/>
                        </a:solidFill>
                      </a:endParaRPr>
                    </a:p>
                  </a:txBody>
                  <a:tcPr marL="36000" marT="0" marB="0" anchor="ctr"/>
                </a:tc>
                <a:extLst>
                  <a:ext uri="{0D108BD9-81ED-4DB2-BD59-A6C34878D82A}">
                    <a16:rowId xmlns:a16="http://schemas.microsoft.com/office/drawing/2014/main" val="10004"/>
                  </a:ext>
                </a:extLst>
              </a:tr>
              <a:tr h="370484">
                <a:tc>
                  <a:txBody>
                    <a:bodyPr/>
                    <a:lstStyle/>
                    <a:p>
                      <a:pPr algn="ctr"/>
                      <a:r>
                        <a:rPr kumimoji="1" lang="ja-JP" altLang="en-US" sz="1800" b="1" dirty="0" smtClean="0">
                          <a:solidFill>
                            <a:schemeClr val="accent5">
                              <a:lumMod val="50000"/>
                            </a:schemeClr>
                          </a:solidFill>
                        </a:rPr>
                        <a:t>トラフグ</a:t>
                      </a:r>
                      <a:endParaRPr kumimoji="1" lang="en-US" altLang="ja-JP" sz="1800" b="1"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solidFill>
                            <a:schemeClr val="dk1"/>
                          </a:solidFill>
                          <a:latin typeface="+mn-lt"/>
                          <a:ea typeface="+mn-ea"/>
                          <a:cs typeface="+mn-cs"/>
                        </a:rPr>
                        <a:t>10</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algn="ctr"/>
                      <a:r>
                        <a:rPr lang="en-US" altLang="ja-JP" sz="1600" dirty="0" smtClean="0"/>
                        <a:t>2.8</a:t>
                      </a:r>
                      <a:endParaRPr lang="ja-JP" altLang="en-US" sz="1600" dirty="0">
                        <a:solidFill>
                          <a:schemeClr val="tx1"/>
                        </a:solidFill>
                      </a:endParaRPr>
                    </a:p>
                  </a:txBody>
                  <a:tcPr marL="36000" marT="0" marB="0" anchor="ctr"/>
                </a:tc>
                <a:tc>
                  <a:txBody>
                    <a:bodyPr/>
                    <a:lstStyle/>
                    <a:p>
                      <a:pPr algn="ctr"/>
                      <a:r>
                        <a:rPr lang="en-US" altLang="ja-JP" sz="1600" dirty="0" smtClean="0"/>
                        <a:t>3.1</a:t>
                      </a:r>
                      <a:endParaRPr lang="ja-JP" altLang="en-US" sz="1600" dirty="0">
                        <a:solidFill>
                          <a:schemeClr val="tx1"/>
                        </a:solidFill>
                      </a:endParaRPr>
                    </a:p>
                  </a:txBody>
                  <a:tcPr marL="36000" marT="0" marB="0" anchor="ctr"/>
                </a:tc>
                <a:tc>
                  <a:txBody>
                    <a:bodyPr/>
                    <a:lstStyle/>
                    <a:p>
                      <a:pPr algn="ctr"/>
                      <a:r>
                        <a:rPr lang="en-US" altLang="ja-JP" sz="1600" dirty="0" smtClean="0"/>
                        <a:t>11</a:t>
                      </a:r>
                      <a:endParaRPr lang="ja-JP" altLang="en-US" sz="1600" dirty="0">
                        <a:solidFill>
                          <a:schemeClr val="tx1"/>
                        </a:solidFill>
                      </a:endParaRPr>
                    </a:p>
                  </a:txBody>
                  <a:tcPr marL="36000" marT="0" marB="0" anchor="ctr"/>
                </a:tc>
                <a:extLst>
                  <a:ext uri="{0D108BD9-81ED-4DB2-BD59-A6C34878D82A}">
                    <a16:rowId xmlns:a16="http://schemas.microsoft.com/office/drawing/2014/main" val="10007"/>
                  </a:ext>
                </a:extLst>
              </a:tr>
              <a:tr h="370484">
                <a:tc>
                  <a:txBody>
                    <a:bodyPr/>
                    <a:lstStyle/>
                    <a:p>
                      <a:pPr algn="ctr"/>
                      <a:r>
                        <a:rPr kumimoji="1" lang="ja-JP" altLang="en-US" sz="1600" dirty="0" smtClean="0"/>
                        <a:t>（計）</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marL="0" indent="0" algn="r"/>
                      <a:r>
                        <a:rPr kumimoji="1" lang="en-US" altLang="ja-JP" sz="1600" dirty="0" smtClean="0">
                          <a:solidFill>
                            <a:srgbClr val="FF0000"/>
                          </a:solidFill>
                        </a:rPr>
                        <a:t>410</a:t>
                      </a:r>
                      <a:endParaRPr kumimoji="1" lang="en-US" altLang="ja-JP"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algn="ctr"/>
                      <a:r>
                        <a:rPr lang="en-US" altLang="ja-JP" sz="1600" dirty="0" smtClean="0">
                          <a:solidFill>
                            <a:srgbClr val="FF0000"/>
                          </a:solidFill>
                        </a:rPr>
                        <a:t>385.8</a:t>
                      </a:r>
                      <a:endParaRPr lang="ja-JP" altLang="en-US" sz="1600" dirty="0">
                        <a:solidFill>
                          <a:srgbClr val="FF0000"/>
                        </a:solidFill>
                      </a:endParaRPr>
                    </a:p>
                  </a:txBody>
                  <a:tcPr marL="36000" marT="0" marB="0" anchor="ctr"/>
                </a:tc>
                <a:tc>
                  <a:txBody>
                    <a:bodyPr/>
                    <a:lstStyle/>
                    <a:p>
                      <a:pPr algn="ctr"/>
                      <a:r>
                        <a:rPr lang="en-US" altLang="ja-JP" sz="1600" dirty="0" smtClean="0">
                          <a:solidFill>
                            <a:srgbClr val="FF0000"/>
                          </a:solidFill>
                        </a:rPr>
                        <a:t>348.1</a:t>
                      </a:r>
                      <a:endParaRPr lang="ja-JP" altLang="en-US" sz="1600" dirty="0">
                        <a:solidFill>
                          <a:srgbClr val="FF0000"/>
                        </a:solidFill>
                      </a:endParaRPr>
                    </a:p>
                  </a:txBody>
                  <a:tcPr marL="36000" marT="0" marB="0" anchor="ctr"/>
                </a:tc>
                <a:tc>
                  <a:txBody>
                    <a:bodyPr/>
                    <a:lstStyle/>
                    <a:p>
                      <a:pPr algn="ctr"/>
                      <a:r>
                        <a:rPr lang="en-US" altLang="ja-JP" sz="1600" dirty="0" smtClean="0">
                          <a:solidFill>
                            <a:srgbClr val="FF0000"/>
                          </a:solidFill>
                        </a:rPr>
                        <a:t>295</a:t>
                      </a:r>
                      <a:endParaRPr lang="ja-JP" altLang="en-US" sz="1600" dirty="0">
                        <a:solidFill>
                          <a:srgbClr val="FF0000"/>
                        </a:solidFill>
                      </a:endParaRPr>
                    </a:p>
                  </a:txBody>
                  <a:tcPr marL="36000" marT="0" marB="0" anchor="ctr"/>
                </a:tc>
                <a:extLst>
                  <a:ext uri="{0D108BD9-81ED-4DB2-BD59-A6C34878D82A}">
                    <a16:rowId xmlns:a16="http://schemas.microsoft.com/office/drawing/2014/main" val="10005"/>
                  </a:ext>
                </a:extLst>
              </a:tr>
              <a:tr h="370484">
                <a:tc>
                  <a:txBody>
                    <a:bodyPr/>
                    <a:lstStyle/>
                    <a:p>
                      <a:pPr algn="ctr"/>
                      <a:r>
                        <a:rPr kumimoji="1" lang="ja-JP" altLang="en-US" sz="1600" dirty="0" smtClean="0"/>
                        <a:t>（累積尾数）</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algn="ctr"/>
                      <a:r>
                        <a:rPr lang="en-US" altLang="ja-JP" sz="1200" dirty="0" smtClean="0">
                          <a:solidFill>
                            <a:srgbClr val="FF0000"/>
                          </a:solidFill>
                        </a:rPr>
                        <a:t>1,499.8</a:t>
                      </a:r>
                      <a:endParaRPr lang="ja-JP" altLang="en-US" sz="1200" dirty="0">
                        <a:solidFill>
                          <a:srgbClr val="FF0000"/>
                        </a:solidFill>
                      </a:endParaRPr>
                    </a:p>
                  </a:txBody>
                  <a:tcPr marL="36000" marT="0" marB="0" anchor="ctr"/>
                </a:tc>
                <a:tc>
                  <a:txBody>
                    <a:bodyPr/>
                    <a:lstStyle/>
                    <a:p>
                      <a:pPr algn="ctr"/>
                      <a:r>
                        <a:rPr lang="en-US" altLang="ja-JP" sz="1200" dirty="0" smtClean="0">
                          <a:solidFill>
                            <a:srgbClr val="FF0000"/>
                          </a:solidFill>
                        </a:rPr>
                        <a:t>1,847.9</a:t>
                      </a:r>
                      <a:endParaRPr lang="ja-JP" altLang="en-US" sz="1200" dirty="0">
                        <a:solidFill>
                          <a:srgbClr val="FF0000"/>
                        </a:solidFill>
                      </a:endParaRPr>
                    </a:p>
                  </a:txBody>
                  <a:tcPr marL="36000" marT="0" marB="0" anchor="ctr"/>
                </a:tc>
                <a:tc>
                  <a:txBody>
                    <a:bodyPr/>
                    <a:lstStyle/>
                    <a:p>
                      <a:pPr algn="ctr"/>
                      <a:r>
                        <a:rPr lang="en-US" altLang="ja-JP" sz="1200" dirty="0" smtClean="0">
                          <a:solidFill>
                            <a:srgbClr val="FF0000"/>
                          </a:solidFill>
                        </a:rPr>
                        <a:t>2,142.9</a:t>
                      </a:r>
                      <a:endParaRPr lang="ja-JP" altLang="en-US" sz="1200" dirty="0">
                        <a:solidFill>
                          <a:srgbClr val="FF0000"/>
                        </a:solidFill>
                      </a:endParaRPr>
                    </a:p>
                  </a:txBody>
                  <a:tcPr marL="36000" marT="0" marB="0" anchor="ctr"/>
                </a:tc>
                <a:extLst>
                  <a:ext uri="{0D108BD9-81ED-4DB2-BD59-A6C34878D82A}">
                    <a16:rowId xmlns:a16="http://schemas.microsoft.com/office/drawing/2014/main" val="10006"/>
                  </a:ext>
                </a:extLst>
              </a:tr>
            </a:tbl>
          </a:graphicData>
        </a:graphic>
      </p:graphicFrame>
      <p:pic>
        <p:nvPicPr>
          <p:cNvPr id="32" name="図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9738" y="5430303"/>
            <a:ext cx="1159247" cy="970870"/>
          </a:xfrm>
          <a:prstGeom prst="rect">
            <a:avLst/>
          </a:prstGeom>
        </p:spPr>
      </p:pic>
      <p:pic>
        <p:nvPicPr>
          <p:cNvPr id="33" name="図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59930" y="5557153"/>
            <a:ext cx="1995202" cy="922781"/>
          </a:xfrm>
          <a:prstGeom prst="rect">
            <a:avLst/>
          </a:prstGeom>
        </p:spPr>
      </p:pic>
      <p:sp>
        <p:nvSpPr>
          <p:cNvPr id="39" name="テキスト ボックス 38"/>
          <p:cNvSpPr txBox="1"/>
          <p:nvPr/>
        </p:nvSpPr>
        <p:spPr>
          <a:xfrm>
            <a:off x="5450768" y="6519446"/>
            <a:ext cx="1613526" cy="338554"/>
          </a:xfrm>
          <a:prstGeom prst="rect">
            <a:avLst/>
          </a:prstGeom>
          <a:noFill/>
        </p:spPr>
        <p:txBody>
          <a:bodyPr wrap="square" rtlCol="0">
            <a:spAutoFit/>
          </a:bodyPr>
          <a:lstStyle/>
          <a:p>
            <a:pPr algn="ct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（ヒラメ）</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p:cNvSpPr txBox="1"/>
          <p:nvPr/>
        </p:nvSpPr>
        <p:spPr>
          <a:xfrm>
            <a:off x="7777293" y="6483404"/>
            <a:ext cx="1400512" cy="338554"/>
          </a:xfrm>
          <a:prstGeom prst="rect">
            <a:avLst/>
          </a:prstGeom>
          <a:noFill/>
        </p:spPr>
        <p:txBody>
          <a:bodyPr wrap="square" rtlCol="0">
            <a:spAutoFit/>
          </a:bodyPr>
          <a:lstStyle/>
          <a:p>
            <a:pPr algn="ct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アカガイ</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60913488"/>
      </p:ext>
    </p:extLst>
  </p:cSld>
  <p:clrMapOvr>
    <a:masterClrMapping/>
  </p:clrMapOvr>
  <mc:AlternateContent xmlns:mc="http://schemas.openxmlformats.org/markup-compatibility/2006" xmlns:p14="http://schemas.microsoft.com/office/powerpoint/2010/main">
    <mc:Choice Requires="p14">
      <p:transition spd="slow" p14:dur="2000" advTm="70347"/>
    </mc:Choice>
    <mc:Fallback xmlns="">
      <p:transition spd="slow" advTm="70347"/>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サブタイトル 2"/>
          <p:cNvSpPr txBox="1">
            <a:spLocks/>
          </p:cNvSpPr>
          <p:nvPr/>
        </p:nvSpPr>
        <p:spPr>
          <a:xfrm>
            <a:off x="9129464" y="6381331"/>
            <a:ext cx="766472" cy="474983"/>
          </a:xfrm>
          <a:prstGeom prst="rect">
            <a:avLst/>
          </a:prstGeom>
        </p:spPr>
        <p:txBody>
          <a:bodyPr vert="horz" lIns="91440" tIns="45720" rIns="91440" bIns="45720" rtlCol="0" anchor="t" anchorCtr="0">
            <a:normAutofit/>
          </a:bodyPr>
          <a:lstStyle>
            <a:lvl1pPr marL="0" indent="0" algn="l" defTabSz="914400" rtl="0" eaLnBrk="1" latinLnBrk="0" hangingPunct="1">
              <a:spcBef>
                <a:spcPct val="20000"/>
              </a:spcBef>
              <a:buClr>
                <a:schemeClr val="accent1"/>
              </a:buClr>
              <a:buFont typeface="Arial" pitchFamily="34" charset="0"/>
              <a:buNone/>
              <a:defRPr kumimoji="1" sz="2800" kern="1200">
                <a:solidFill>
                  <a:schemeClr val="tx2"/>
                </a:solidFill>
                <a:latin typeface="+mn-lt"/>
                <a:ea typeface="+mn-ea"/>
                <a:cs typeface="+mn-cs"/>
              </a:defRPr>
            </a:lvl1pPr>
            <a:lvl2pPr marL="457200" indent="0" algn="ctr" defTabSz="914400" rtl="0" eaLnBrk="1" latinLnBrk="0" hangingPunct="1">
              <a:spcBef>
                <a:spcPct val="20000"/>
              </a:spcBef>
              <a:buClr>
                <a:schemeClr val="accent1"/>
              </a:buClr>
              <a:buFont typeface="Arial" pitchFamily="34" charset="0"/>
              <a:buNone/>
              <a:defRPr kumimoji="1"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Arial" pitchFamily="34" charset="0"/>
              <a:buNone/>
              <a:defRPr kumimoji="1"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kumimoji="1"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Arial" pitchFamily="34" charset="0"/>
              <a:buNone/>
              <a:defRPr kumimoji="1"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9pPr>
          </a:lstStyle>
          <a:p>
            <a:pPr algn="r"/>
            <a:r>
              <a:rPr lang="ja-JP" altLang="en-US" sz="2000" dirty="0" smtClean="0"/>
              <a:t>８</a:t>
            </a:r>
            <a:endParaRPr lang="zh-TW" altLang="en-US" sz="2000" dirty="0"/>
          </a:p>
        </p:txBody>
      </p:sp>
      <p:sp>
        <p:nvSpPr>
          <p:cNvPr id="33" name="タイトル 1"/>
          <p:cNvSpPr>
            <a:spLocks noGrp="1"/>
          </p:cNvSpPr>
          <p:nvPr>
            <p:ph type="title"/>
          </p:nvPr>
        </p:nvSpPr>
        <p:spPr>
          <a:xfrm>
            <a:off x="728060" y="206808"/>
            <a:ext cx="8496000" cy="917208"/>
          </a:xfrm>
        </p:spPr>
        <p:txBody>
          <a:bodyPr>
            <a:noAutofit/>
          </a:bodyPr>
          <a:lstStyle/>
          <a:p>
            <a:pPr algn="ctr"/>
            <a:r>
              <a:rPr kumimoji="1" lang="ja-JP" altLang="en-US" sz="3200" b="1" dirty="0" smtClean="0"/>
              <a:t>キジハタ（あこう）の放流尾数と漁獲量の推移</a:t>
            </a:r>
            <a:endParaRPr kumimoji="1" lang="ja-JP" altLang="en-US" sz="3200" b="1" dirty="0"/>
          </a:p>
        </p:txBody>
      </p:sp>
      <p:sp>
        <p:nvSpPr>
          <p:cNvPr id="44" name="テキスト ボックス 17"/>
          <p:cNvSpPr txBox="1">
            <a:spLocks noChangeArrowheads="1"/>
          </p:cNvSpPr>
          <p:nvPr/>
        </p:nvSpPr>
        <p:spPr bwMode="auto">
          <a:xfrm>
            <a:off x="3439861" y="1077446"/>
            <a:ext cx="5910327" cy="414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5316" tIns="52658" rIns="105316" bIns="52658">
            <a:spAutoFit/>
          </a:bodyPr>
          <a:lstStyle>
            <a:lvl1pPr eaLnBrk="0" hangingPunct="0">
              <a:defRPr kumimoji="1" sz="3000">
                <a:solidFill>
                  <a:schemeClr val="tx1"/>
                </a:solidFill>
                <a:latin typeface="Calibri" pitchFamily="34" charset="0"/>
                <a:ea typeface="ＭＳ Ｐゴシック" charset="-128"/>
              </a:defRPr>
            </a:lvl1pPr>
            <a:lvl2pPr marL="742950" indent="-285750" eaLnBrk="0" hangingPunct="0">
              <a:defRPr kumimoji="1" sz="3000">
                <a:solidFill>
                  <a:schemeClr val="tx1"/>
                </a:solidFill>
                <a:latin typeface="Calibri" pitchFamily="34" charset="0"/>
                <a:ea typeface="ＭＳ Ｐゴシック" charset="-128"/>
              </a:defRPr>
            </a:lvl2pPr>
            <a:lvl3pPr marL="1143000" indent="-228600" eaLnBrk="0" hangingPunct="0">
              <a:defRPr kumimoji="1" sz="3000">
                <a:solidFill>
                  <a:schemeClr val="tx1"/>
                </a:solidFill>
                <a:latin typeface="Calibri" pitchFamily="34" charset="0"/>
                <a:ea typeface="ＭＳ Ｐゴシック" charset="-128"/>
              </a:defRPr>
            </a:lvl3pPr>
            <a:lvl4pPr marL="1600200" indent="-228600" eaLnBrk="0" hangingPunct="0">
              <a:defRPr kumimoji="1" sz="3000">
                <a:solidFill>
                  <a:schemeClr val="tx1"/>
                </a:solidFill>
                <a:latin typeface="Calibri" pitchFamily="34" charset="0"/>
                <a:ea typeface="ＭＳ Ｐゴシック" charset="-128"/>
              </a:defRPr>
            </a:lvl4pPr>
            <a:lvl5pPr marL="2057400" indent="-228600" eaLnBrk="0" hangingPunct="0">
              <a:defRPr kumimoji="1" sz="3000">
                <a:solidFill>
                  <a:schemeClr val="tx1"/>
                </a:solidFill>
                <a:latin typeface="Calibri" pitchFamily="34" charset="0"/>
                <a:ea typeface="ＭＳ Ｐゴシック" charset="-128"/>
              </a:defRPr>
            </a:lvl5pPr>
            <a:lvl6pPr marL="2514600" indent="-228600" defTabSz="1473200" eaLnBrk="0" fontAlgn="base" hangingPunct="0">
              <a:spcBef>
                <a:spcPct val="0"/>
              </a:spcBef>
              <a:spcAft>
                <a:spcPct val="0"/>
              </a:spcAft>
              <a:defRPr kumimoji="1" sz="3000">
                <a:solidFill>
                  <a:schemeClr val="tx1"/>
                </a:solidFill>
                <a:latin typeface="Calibri" pitchFamily="34" charset="0"/>
                <a:ea typeface="ＭＳ Ｐゴシック" charset="-128"/>
              </a:defRPr>
            </a:lvl6pPr>
            <a:lvl7pPr marL="2971800" indent="-228600" defTabSz="1473200" eaLnBrk="0" fontAlgn="base" hangingPunct="0">
              <a:spcBef>
                <a:spcPct val="0"/>
              </a:spcBef>
              <a:spcAft>
                <a:spcPct val="0"/>
              </a:spcAft>
              <a:defRPr kumimoji="1" sz="3000">
                <a:solidFill>
                  <a:schemeClr val="tx1"/>
                </a:solidFill>
                <a:latin typeface="Calibri" pitchFamily="34" charset="0"/>
                <a:ea typeface="ＭＳ Ｐゴシック" charset="-128"/>
              </a:defRPr>
            </a:lvl7pPr>
            <a:lvl8pPr marL="3429000" indent="-228600" defTabSz="1473200" eaLnBrk="0" fontAlgn="base" hangingPunct="0">
              <a:spcBef>
                <a:spcPct val="0"/>
              </a:spcBef>
              <a:spcAft>
                <a:spcPct val="0"/>
              </a:spcAft>
              <a:defRPr kumimoji="1" sz="3000">
                <a:solidFill>
                  <a:schemeClr val="tx1"/>
                </a:solidFill>
                <a:latin typeface="Calibri" pitchFamily="34" charset="0"/>
                <a:ea typeface="ＭＳ Ｐゴシック" charset="-128"/>
              </a:defRPr>
            </a:lvl8pPr>
            <a:lvl9pPr marL="3886200" indent="-228600" defTabSz="1473200" eaLnBrk="0" fontAlgn="base" hangingPunct="0">
              <a:spcBef>
                <a:spcPct val="0"/>
              </a:spcBef>
              <a:spcAft>
                <a:spcPct val="0"/>
              </a:spcAft>
              <a:defRPr kumimoji="1" sz="3000">
                <a:solidFill>
                  <a:schemeClr val="tx1"/>
                </a:solidFill>
                <a:latin typeface="Calibri" pitchFamily="34" charset="0"/>
                <a:ea typeface="ＭＳ Ｐゴシック" charset="-128"/>
              </a:defRPr>
            </a:lvl9pPr>
          </a:lstStyle>
          <a:p>
            <a:pPr algn="r" eaLnBrk="1" hangingPunct="1"/>
            <a:r>
              <a:rPr lang="ja-JP" altLang="en-US" sz="2000" dirty="0">
                <a:latin typeface="メイリオ" panose="020B0604030504040204" pitchFamily="50" charset="-128"/>
                <a:ea typeface="メイリオ" pitchFamily="50" charset="-128"/>
                <a:cs typeface="メイリオ" pitchFamily="50" charset="-128"/>
              </a:rPr>
              <a:t>　</a:t>
            </a:r>
            <a:r>
              <a:rPr lang="ja-JP" altLang="en-US" sz="2000" dirty="0" smtClean="0">
                <a:latin typeface="メイリオ" panose="020B0604030504040204" pitchFamily="50" charset="-128"/>
                <a:ea typeface="メイリオ" pitchFamily="50" charset="-128"/>
                <a:cs typeface="メイリオ" pitchFamily="50" charset="-128"/>
              </a:rPr>
              <a:t>（水産技術センターの調査結果より）</a:t>
            </a:r>
            <a:endParaRPr lang="ja-JP" altLang="en-US" sz="2000" b="1" dirty="0">
              <a:latin typeface="メイリオ" panose="020B0604030504040204" pitchFamily="50" charset="-128"/>
              <a:ea typeface="メイリオ" pitchFamily="50" charset="-128"/>
              <a:cs typeface="メイリオ" pitchFamily="50" charset="-128"/>
            </a:endParaRPr>
          </a:p>
        </p:txBody>
      </p:sp>
      <p:pic>
        <p:nvPicPr>
          <p:cNvPr id="3" name="図 2"/>
          <p:cNvPicPr>
            <a:picLocks noChangeAspect="1"/>
          </p:cNvPicPr>
          <p:nvPr/>
        </p:nvPicPr>
        <p:blipFill>
          <a:blip r:embed="rId2"/>
          <a:stretch>
            <a:fillRect/>
          </a:stretch>
        </p:blipFill>
        <p:spPr>
          <a:xfrm>
            <a:off x="264940" y="1542655"/>
            <a:ext cx="9085248" cy="5319909"/>
          </a:xfrm>
          <a:prstGeom prst="rect">
            <a:avLst/>
          </a:prstGeom>
        </p:spPr>
      </p:pic>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5048" y="1715958"/>
            <a:ext cx="2592288" cy="1101722"/>
          </a:xfrm>
          <a:prstGeom prst="rect">
            <a:avLst/>
          </a:prstGeom>
        </p:spPr>
      </p:pic>
    </p:spTree>
    <p:extLst>
      <p:ext uri="{BB962C8B-B14F-4D97-AF65-F5344CB8AC3E}">
        <p14:creationId xmlns:p14="http://schemas.microsoft.com/office/powerpoint/2010/main" val="3054945260"/>
      </p:ext>
    </p:extLst>
  </p:cSld>
  <p:clrMapOvr>
    <a:masterClrMapping/>
  </p:clrMapOvr>
  <mc:AlternateContent xmlns:mc="http://schemas.openxmlformats.org/markup-compatibility/2006" xmlns:p14="http://schemas.microsoft.com/office/powerpoint/2010/main">
    <mc:Choice Requires="p14">
      <p:transition spd="slow" p14:dur="2000" advTm="68393"/>
    </mc:Choice>
    <mc:Fallback xmlns="">
      <p:transition spd="slow" advTm="68393"/>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テキスト ボックス 23"/>
          <p:cNvSpPr txBox="1"/>
          <p:nvPr/>
        </p:nvSpPr>
        <p:spPr>
          <a:xfrm>
            <a:off x="1852321" y="2294976"/>
            <a:ext cx="7128000" cy="646331"/>
          </a:xfrm>
          <a:prstGeom prst="rect">
            <a:avLst/>
          </a:prstGeom>
          <a:noFill/>
        </p:spPr>
        <p:txBody>
          <a:bodyPr wrap="square" rtlCol="0">
            <a:spAutoFit/>
          </a:bodyPr>
          <a:lstStyle/>
          <a:p>
            <a:pPr marL="125413" indent="-125413"/>
            <a:r>
              <a:rPr lang="ja-JP" altLang="en-US" dirty="0"/>
              <a:t>　</a:t>
            </a:r>
            <a:r>
              <a:rPr lang="ja-JP" altLang="en-US" dirty="0" smtClean="0"/>
              <a:t>コロナ関係の国支援事業を活用し、府内の多くの小中学校の学校給食に府内水産物の提供。</a:t>
            </a:r>
            <a:endParaRPr lang="en-US" altLang="ja-JP" dirty="0"/>
          </a:p>
        </p:txBody>
      </p:sp>
      <p:sp>
        <p:nvSpPr>
          <p:cNvPr id="2" name="タイトル 1"/>
          <p:cNvSpPr>
            <a:spLocks noGrp="1"/>
          </p:cNvSpPr>
          <p:nvPr>
            <p:ph type="title"/>
          </p:nvPr>
        </p:nvSpPr>
        <p:spPr>
          <a:xfrm>
            <a:off x="1548000" y="395999"/>
            <a:ext cx="8136904" cy="918000"/>
          </a:xfrm>
        </p:spPr>
        <p:txBody>
          <a:bodyPr>
            <a:noAutofit/>
          </a:bodyPr>
          <a:lstStyle/>
          <a:p>
            <a:r>
              <a:rPr kumimoji="1" lang="ja-JP" altLang="en-US" sz="4400" b="1" dirty="0" smtClean="0"/>
              <a:t>③漁業者の生活を豊かにする</a:t>
            </a:r>
            <a:endParaRPr kumimoji="1" lang="ja-JP" altLang="en-US" sz="4400" b="1" dirty="0"/>
          </a:p>
        </p:txBody>
      </p:sp>
      <p:sp>
        <p:nvSpPr>
          <p:cNvPr id="8" name="テキスト ボックス 2"/>
          <p:cNvSpPr txBox="1">
            <a:spLocks noChangeArrowheads="1"/>
          </p:cNvSpPr>
          <p:nvPr/>
        </p:nvSpPr>
        <p:spPr bwMode="auto">
          <a:xfrm>
            <a:off x="894467" y="1574896"/>
            <a:ext cx="1163206" cy="648072"/>
          </a:xfrm>
          <a:prstGeom prst="roundRect">
            <a:avLst>
              <a:gd name="adj" fmla="val 24293"/>
            </a:avLst>
          </a:prstGeom>
          <a:solidFill>
            <a:srgbClr val="000099"/>
          </a:solidFill>
          <a:ln w="9525">
            <a:noFill/>
            <a:miter lim="800000"/>
            <a:headEnd/>
            <a:tailEnd/>
          </a:ln>
        </p:spPr>
        <p:txBody>
          <a:bodyPr rot="0" vert="horz" wrap="square" lIns="0" tIns="45720" rIns="0" bIns="45720" anchor="ctr" anchorCtr="0">
            <a:noAutofit/>
          </a:bodyPr>
          <a:lstStyle/>
          <a:p>
            <a:pPr algn="ctr">
              <a:spcAft>
                <a:spcPts val="0"/>
              </a:spcAft>
            </a:pPr>
            <a:r>
              <a:rPr lang="ja-JP" sz="2400" b="1" kern="100" dirty="0" smtClean="0">
                <a:solidFill>
                  <a:schemeClr val="bg1"/>
                </a:solidFill>
                <a:effectLst/>
                <a:latin typeface="+mn-ea"/>
                <a:cs typeface="Times New Roman"/>
              </a:rPr>
              <a:t>施策</a:t>
            </a:r>
            <a:r>
              <a:rPr lang="en-US" altLang="ja-JP" sz="2400" b="1" kern="100" dirty="0" smtClean="0">
                <a:solidFill>
                  <a:schemeClr val="bg1"/>
                </a:solidFill>
                <a:effectLst/>
                <a:latin typeface="+mn-ea"/>
                <a:cs typeface="Times New Roman"/>
              </a:rPr>
              <a:t>13</a:t>
            </a:r>
            <a:endParaRPr lang="ja-JP" sz="2400" b="1" kern="100" dirty="0">
              <a:solidFill>
                <a:schemeClr val="bg1"/>
              </a:solidFill>
              <a:effectLst/>
              <a:latin typeface="+mn-ea"/>
              <a:cs typeface="Times New Roman"/>
            </a:endParaRPr>
          </a:p>
        </p:txBody>
      </p:sp>
      <p:sp>
        <p:nvSpPr>
          <p:cNvPr id="4" name="テキスト ボックス 3"/>
          <p:cNvSpPr txBox="1"/>
          <p:nvPr/>
        </p:nvSpPr>
        <p:spPr>
          <a:xfrm>
            <a:off x="2092578" y="1668103"/>
            <a:ext cx="7608173" cy="461665"/>
          </a:xfrm>
          <a:prstGeom prst="rect">
            <a:avLst/>
          </a:prstGeom>
          <a:noFill/>
        </p:spPr>
        <p:txBody>
          <a:bodyPr wrap="none" rtlCol="0">
            <a:spAutoFit/>
          </a:bodyPr>
          <a:lstStyle/>
          <a:p>
            <a:r>
              <a:rPr lang="ja-JP" altLang="en-US" sz="2400" b="1" dirty="0" smtClean="0"/>
              <a:t>ブランド化や６次産業化の推進による「攻めの漁業」展開</a:t>
            </a:r>
            <a:endParaRPr lang="ja-JP" altLang="en-US" sz="2400" b="1" dirty="0"/>
          </a:p>
        </p:txBody>
      </p:sp>
      <p:sp>
        <p:nvSpPr>
          <p:cNvPr id="23" name="テキスト ボックス 22"/>
          <p:cNvSpPr txBox="1"/>
          <p:nvPr/>
        </p:nvSpPr>
        <p:spPr>
          <a:xfrm>
            <a:off x="975159" y="2294976"/>
            <a:ext cx="1107996" cy="369332"/>
          </a:xfrm>
          <a:prstGeom prst="rect">
            <a:avLst/>
          </a:prstGeom>
          <a:noFill/>
        </p:spPr>
        <p:txBody>
          <a:bodyPr wrap="none" rtlCol="0">
            <a:spAutoFit/>
          </a:bodyPr>
          <a:lstStyle/>
          <a:p>
            <a:r>
              <a:rPr lang="en-US" altLang="ja-JP" dirty="0" smtClean="0"/>
              <a:t>【</a:t>
            </a:r>
            <a:r>
              <a:rPr lang="ja-JP" altLang="en-US" dirty="0" smtClean="0"/>
              <a:t>内容</a:t>
            </a:r>
            <a:r>
              <a:rPr lang="en-US" altLang="ja-JP" dirty="0" smtClean="0"/>
              <a:t>】</a:t>
            </a:r>
            <a:endParaRPr lang="ja-JP" altLang="ja-JP" dirty="0"/>
          </a:p>
        </p:txBody>
      </p:sp>
      <p:sp>
        <p:nvSpPr>
          <p:cNvPr id="25" name="サブタイトル 2"/>
          <p:cNvSpPr txBox="1">
            <a:spLocks/>
          </p:cNvSpPr>
          <p:nvPr/>
        </p:nvSpPr>
        <p:spPr>
          <a:xfrm>
            <a:off x="9129464" y="6381331"/>
            <a:ext cx="766472" cy="474983"/>
          </a:xfrm>
          <a:prstGeom prst="rect">
            <a:avLst/>
          </a:prstGeom>
        </p:spPr>
        <p:txBody>
          <a:bodyPr vert="horz" lIns="91440" tIns="45720" rIns="91440" bIns="45720" rtlCol="0" anchor="t" anchorCtr="0">
            <a:normAutofit/>
          </a:bodyPr>
          <a:lstStyle>
            <a:lvl1pPr marL="0" indent="0" algn="l" defTabSz="914400" rtl="0" eaLnBrk="1" latinLnBrk="0" hangingPunct="1">
              <a:spcBef>
                <a:spcPct val="20000"/>
              </a:spcBef>
              <a:buClr>
                <a:schemeClr val="accent1"/>
              </a:buClr>
              <a:buFont typeface="Arial" pitchFamily="34" charset="0"/>
              <a:buNone/>
              <a:defRPr kumimoji="1" sz="2800" kern="1200">
                <a:solidFill>
                  <a:schemeClr val="tx2"/>
                </a:solidFill>
                <a:latin typeface="+mn-lt"/>
                <a:ea typeface="+mn-ea"/>
                <a:cs typeface="+mn-cs"/>
              </a:defRPr>
            </a:lvl1pPr>
            <a:lvl2pPr marL="457200" indent="0" algn="ctr" defTabSz="914400" rtl="0" eaLnBrk="1" latinLnBrk="0" hangingPunct="1">
              <a:spcBef>
                <a:spcPct val="20000"/>
              </a:spcBef>
              <a:buClr>
                <a:schemeClr val="accent1"/>
              </a:buClr>
              <a:buFont typeface="Arial" pitchFamily="34" charset="0"/>
              <a:buNone/>
              <a:defRPr kumimoji="1"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Arial" pitchFamily="34" charset="0"/>
              <a:buNone/>
              <a:defRPr kumimoji="1"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kumimoji="1"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Arial" pitchFamily="34" charset="0"/>
              <a:buNone/>
              <a:defRPr kumimoji="1"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9pPr>
          </a:lstStyle>
          <a:p>
            <a:pPr algn="r"/>
            <a:r>
              <a:rPr lang="ja-JP" altLang="en-US" sz="2000" dirty="0"/>
              <a:t>９</a:t>
            </a:r>
            <a:endParaRPr lang="zh-TW" altLang="en-US" sz="2000" dirty="0"/>
          </a:p>
        </p:txBody>
      </p:sp>
      <p:sp>
        <p:nvSpPr>
          <p:cNvPr id="26" name="テキスト ボックス 25"/>
          <p:cNvSpPr txBox="1"/>
          <p:nvPr/>
        </p:nvSpPr>
        <p:spPr>
          <a:xfrm>
            <a:off x="828000" y="627766"/>
            <a:ext cx="700833" cy="707886"/>
          </a:xfrm>
          <a:prstGeom prst="rect">
            <a:avLst/>
          </a:prstGeom>
          <a:noFill/>
        </p:spPr>
        <p:txBody>
          <a:bodyPr wrap="none" rtlCol="0">
            <a:spAutoFit/>
          </a:bodyPr>
          <a:lstStyle/>
          <a:p>
            <a:r>
              <a:rPr kumimoji="1" lang="ja-JP" altLang="en-US" sz="2000" b="1" dirty="0" smtClean="0"/>
              <a:t>取組</a:t>
            </a:r>
            <a:endParaRPr kumimoji="1" lang="en-US" altLang="ja-JP" sz="2000" b="1" dirty="0" smtClean="0"/>
          </a:p>
          <a:p>
            <a:r>
              <a:rPr lang="ja-JP" altLang="en-US" sz="2000" b="1" dirty="0"/>
              <a:t>方向</a:t>
            </a:r>
            <a:endParaRPr kumimoji="1" lang="ja-JP" altLang="en-US" sz="2000" b="1" dirty="0"/>
          </a:p>
        </p:txBody>
      </p:sp>
      <p:pic>
        <p:nvPicPr>
          <p:cNvPr id="28" name="図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2683" y="2937839"/>
            <a:ext cx="2309507" cy="1733776"/>
          </a:xfrm>
          <a:prstGeom prst="rect">
            <a:avLst/>
          </a:prstGeom>
        </p:spPr>
      </p:pic>
      <p:pic>
        <p:nvPicPr>
          <p:cNvPr id="29" name="図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3481" y="2985001"/>
            <a:ext cx="2204651" cy="1654336"/>
          </a:xfrm>
          <a:prstGeom prst="rect">
            <a:avLst/>
          </a:prstGeom>
        </p:spPr>
      </p:pic>
      <p:sp>
        <p:nvSpPr>
          <p:cNvPr id="32" name="テキスト ボックス 31"/>
          <p:cNvSpPr txBox="1"/>
          <p:nvPr/>
        </p:nvSpPr>
        <p:spPr>
          <a:xfrm>
            <a:off x="6983056" y="2872348"/>
            <a:ext cx="2821606" cy="707886"/>
          </a:xfrm>
          <a:prstGeom prst="rect">
            <a:avLst/>
          </a:prstGeom>
          <a:noFill/>
        </p:spPr>
        <p:txBody>
          <a:bodyPr wrap="none" rtlCol="0">
            <a:spAutoFit/>
          </a:bodyPr>
          <a:lstStyle/>
          <a:p>
            <a:r>
              <a:rPr lang="ja-JP" altLang="en-US" sz="2000" dirty="0"/>
              <a:t>　</a:t>
            </a:r>
            <a:r>
              <a:rPr lang="ja-JP" altLang="en-US" sz="2000" dirty="0" smtClean="0"/>
              <a:t>①泉だこの唐揚げ</a:t>
            </a:r>
            <a:endParaRPr lang="en-US" altLang="ja-JP" sz="2000" dirty="0" smtClean="0"/>
          </a:p>
          <a:p>
            <a:r>
              <a:rPr kumimoji="1" lang="ja-JP" altLang="en-US" sz="2000" dirty="0" smtClean="0"/>
              <a:t>　（河内長野市</a:t>
            </a:r>
            <a:r>
              <a:rPr kumimoji="1" lang="en-US" altLang="ja-JP" sz="2000" dirty="0" smtClean="0"/>
              <a:t>,R3.1</a:t>
            </a:r>
            <a:r>
              <a:rPr kumimoji="1" lang="ja-JP" altLang="en-US" sz="2000" dirty="0" smtClean="0"/>
              <a:t>）</a:t>
            </a:r>
            <a:endParaRPr kumimoji="1" lang="ja-JP" altLang="en-US" sz="2000" dirty="0"/>
          </a:p>
        </p:txBody>
      </p:sp>
      <p:sp>
        <p:nvSpPr>
          <p:cNvPr id="33" name="テキスト ボックス 32"/>
          <p:cNvSpPr txBox="1"/>
          <p:nvPr/>
        </p:nvSpPr>
        <p:spPr>
          <a:xfrm>
            <a:off x="6983056" y="3673879"/>
            <a:ext cx="2653290" cy="707886"/>
          </a:xfrm>
          <a:prstGeom prst="rect">
            <a:avLst/>
          </a:prstGeom>
          <a:noFill/>
        </p:spPr>
        <p:txBody>
          <a:bodyPr wrap="none" rtlCol="0">
            <a:spAutoFit/>
          </a:bodyPr>
          <a:lstStyle/>
          <a:p>
            <a:r>
              <a:rPr lang="ja-JP" altLang="en-US" sz="2000" dirty="0"/>
              <a:t>　</a:t>
            </a:r>
            <a:r>
              <a:rPr lang="ja-JP" altLang="en-US" sz="2000" dirty="0" smtClean="0"/>
              <a:t>②ちり</a:t>
            </a:r>
            <a:r>
              <a:rPr lang="ja-JP" altLang="en-US" sz="2000" dirty="0" err="1" smtClean="0"/>
              <a:t>めんじゃこの</a:t>
            </a:r>
            <a:r>
              <a:rPr lang="ja-JP" altLang="en-US" sz="2000" dirty="0"/>
              <a:t>炒飯</a:t>
            </a:r>
            <a:endParaRPr lang="en-US" altLang="ja-JP" sz="2000" dirty="0" smtClean="0"/>
          </a:p>
          <a:p>
            <a:r>
              <a:rPr kumimoji="1" lang="ja-JP" altLang="en-US" sz="2000" dirty="0" smtClean="0"/>
              <a:t>　（忠岡町</a:t>
            </a:r>
            <a:r>
              <a:rPr kumimoji="1" lang="en-US" altLang="ja-JP" sz="2000" dirty="0" smtClean="0"/>
              <a:t>,R3.2</a:t>
            </a:r>
            <a:r>
              <a:rPr kumimoji="1" lang="ja-JP" altLang="en-US" sz="2000" dirty="0" smtClean="0"/>
              <a:t>）</a:t>
            </a:r>
            <a:endParaRPr kumimoji="1" lang="ja-JP" altLang="en-US" sz="2000" dirty="0"/>
          </a:p>
        </p:txBody>
      </p:sp>
      <p:sp>
        <p:nvSpPr>
          <p:cNvPr id="34" name="テキスト ボックス 33"/>
          <p:cNvSpPr txBox="1"/>
          <p:nvPr/>
        </p:nvSpPr>
        <p:spPr>
          <a:xfrm>
            <a:off x="994002" y="4521643"/>
            <a:ext cx="877163" cy="369332"/>
          </a:xfrm>
          <a:prstGeom prst="rect">
            <a:avLst/>
          </a:prstGeom>
          <a:noFill/>
        </p:spPr>
        <p:txBody>
          <a:bodyPr wrap="none" rtlCol="0">
            <a:spAutoFit/>
          </a:bodyPr>
          <a:lstStyle/>
          <a:p>
            <a:r>
              <a:rPr lang="en-US" altLang="ja-JP" dirty="0" smtClean="0"/>
              <a:t>【</a:t>
            </a:r>
            <a:r>
              <a:rPr lang="ja-JP" altLang="en-US" dirty="0"/>
              <a:t>実績</a:t>
            </a:r>
            <a:r>
              <a:rPr lang="en-US" altLang="ja-JP" dirty="0" smtClean="0"/>
              <a:t>】</a:t>
            </a:r>
            <a:endParaRPr lang="ja-JP" altLang="ja-JP" dirty="0"/>
          </a:p>
        </p:txBody>
      </p:sp>
      <p:sp>
        <p:nvSpPr>
          <p:cNvPr id="35" name="テキスト ボックス 34"/>
          <p:cNvSpPr txBox="1"/>
          <p:nvPr/>
        </p:nvSpPr>
        <p:spPr>
          <a:xfrm>
            <a:off x="994002" y="4915506"/>
            <a:ext cx="5135910" cy="1892826"/>
          </a:xfrm>
          <a:prstGeom prst="rect">
            <a:avLst/>
          </a:prstGeom>
          <a:noFill/>
          <a:ln w="3175">
            <a:solidFill>
              <a:schemeClr val="tx1"/>
            </a:solidFill>
          </a:ln>
        </p:spPr>
        <p:txBody>
          <a:bodyPr wrap="square" rIns="36000" rtlCol="0">
            <a:spAutoFit/>
          </a:bodyPr>
          <a:lstStyle/>
          <a:p>
            <a:pPr algn="ctr">
              <a:spcAft>
                <a:spcPts val="600"/>
              </a:spcAft>
            </a:pPr>
            <a:r>
              <a:rPr lang="ja-JP" altLang="en-US" sz="1600" b="1" dirty="0" smtClean="0"/>
              <a:t>大阪府</a:t>
            </a:r>
            <a:r>
              <a:rPr lang="ja-JP" altLang="en-US" sz="1600" b="1" dirty="0"/>
              <a:t>国産農林</a:t>
            </a:r>
            <a:r>
              <a:rPr lang="ja-JP" altLang="en-US" sz="1600" b="1" dirty="0" smtClean="0"/>
              <a:t>水産物</a:t>
            </a:r>
            <a:r>
              <a:rPr lang="ja-JP" altLang="en-US" sz="1600" b="1" dirty="0"/>
              <a:t>学校給食提供</a:t>
            </a:r>
            <a:r>
              <a:rPr lang="ja-JP" altLang="en-US" sz="1600" b="1" dirty="0" smtClean="0"/>
              <a:t>事業</a:t>
            </a:r>
            <a:r>
              <a:rPr lang="en-US" altLang="ja-JP" sz="1600" b="1" dirty="0" smtClean="0"/>
              <a:t>(</a:t>
            </a:r>
            <a:r>
              <a:rPr kumimoji="1" lang="ja-JP" altLang="en-US" sz="1600" b="1" dirty="0" smtClean="0"/>
              <a:t>概要</a:t>
            </a:r>
            <a:r>
              <a:rPr kumimoji="1" lang="en-US" altLang="ja-JP" sz="1600" b="1" dirty="0" smtClean="0"/>
              <a:t>)</a:t>
            </a:r>
            <a:endParaRPr kumimoji="1" lang="en-US" altLang="ja-JP" sz="1600" b="1" dirty="0"/>
          </a:p>
          <a:p>
            <a:r>
              <a:rPr lang="en-US" altLang="ja-JP" sz="1600" dirty="0" smtClean="0"/>
              <a:t>《</a:t>
            </a:r>
            <a:r>
              <a:rPr lang="ja-JP" altLang="en-US" sz="1600" dirty="0" smtClean="0"/>
              <a:t>期間</a:t>
            </a:r>
            <a:r>
              <a:rPr lang="en-US" altLang="ja-JP" sz="1600" dirty="0" smtClean="0"/>
              <a:t>》</a:t>
            </a:r>
            <a:r>
              <a:rPr lang="ja-JP" altLang="en-US" sz="1600" dirty="0"/>
              <a:t>　</a:t>
            </a:r>
            <a:r>
              <a:rPr lang="ja-JP" altLang="en-US" sz="1600" dirty="0" smtClean="0"/>
              <a:t>　令和２年８月～令和３年３月</a:t>
            </a:r>
            <a:endParaRPr lang="en-US" altLang="ja-JP" sz="1600" dirty="0"/>
          </a:p>
          <a:p>
            <a:r>
              <a:rPr lang="en-US" altLang="ja-JP" sz="1600" dirty="0" smtClean="0"/>
              <a:t>《</a:t>
            </a:r>
            <a:r>
              <a:rPr lang="ja-JP" altLang="en-US" sz="1600" dirty="0" smtClean="0"/>
              <a:t>人</a:t>
            </a:r>
            <a:r>
              <a:rPr lang="ja-JP" altLang="en-US" sz="1600" dirty="0"/>
              <a:t>数</a:t>
            </a:r>
            <a:r>
              <a:rPr lang="en-US" altLang="ja-JP" sz="1600" dirty="0" smtClean="0"/>
              <a:t>》</a:t>
            </a:r>
            <a:r>
              <a:rPr lang="ja-JP" altLang="en-US" sz="1600" dirty="0"/>
              <a:t>　</a:t>
            </a:r>
            <a:r>
              <a:rPr lang="ja-JP" altLang="en-US" sz="1600" dirty="0" smtClean="0"/>
              <a:t>　府内</a:t>
            </a:r>
            <a:r>
              <a:rPr lang="en-US" altLang="ja-JP" sz="1600" dirty="0" smtClean="0"/>
              <a:t>36</a:t>
            </a:r>
            <a:r>
              <a:rPr lang="ja-JP" altLang="en-US" sz="1600" dirty="0" smtClean="0"/>
              <a:t>市町村／</a:t>
            </a:r>
            <a:r>
              <a:rPr lang="en-US" altLang="ja-JP" sz="1600" dirty="0" smtClean="0"/>
              <a:t>1,198</a:t>
            </a:r>
            <a:r>
              <a:rPr lang="ja-JP" altLang="en-US" sz="1600" dirty="0" smtClean="0"/>
              <a:t>校（約</a:t>
            </a:r>
            <a:r>
              <a:rPr lang="en-US" altLang="ja-JP" sz="1600" dirty="0" smtClean="0"/>
              <a:t>53</a:t>
            </a:r>
            <a:r>
              <a:rPr lang="ja-JP" altLang="en-US" sz="1600" dirty="0" smtClean="0"/>
              <a:t>万人）</a:t>
            </a:r>
            <a:endParaRPr lang="en-US" altLang="ja-JP" sz="1600" dirty="0" smtClean="0"/>
          </a:p>
          <a:p>
            <a:pPr marL="0" lvl="1" indent="-396000"/>
            <a:r>
              <a:rPr lang="en-US" altLang="ja-JP" sz="1600" dirty="0" smtClean="0"/>
              <a:t>《</a:t>
            </a:r>
            <a:r>
              <a:rPr lang="ja-JP" altLang="en-US" sz="1600" dirty="0" smtClean="0"/>
              <a:t>数量</a:t>
            </a:r>
            <a:r>
              <a:rPr lang="en-US" altLang="ja-JP" sz="1600" dirty="0" smtClean="0"/>
              <a:t>》</a:t>
            </a:r>
            <a:r>
              <a:rPr lang="ja-JP" altLang="en-US" sz="1600" dirty="0"/>
              <a:t>　</a:t>
            </a:r>
            <a:r>
              <a:rPr lang="ja-JP" altLang="en-US" sz="1600" dirty="0" smtClean="0"/>
              <a:t>　国産水産物 約</a:t>
            </a:r>
            <a:r>
              <a:rPr lang="en-US" altLang="ja-JP" sz="1600" dirty="0" smtClean="0"/>
              <a:t>106</a:t>
            </a:r>
            <a:r>
              <a:rPr lang="ja-JP" altLang="en-US" sz="1600" dirty="0" smtClean="0"/>
              <a:t>トン</a:t>
            </a:r>
            <a:endParaRPr lang="en-US" altLang="ja-JP" sz="1600" dirty="0" smtClean="0"/>
          </a:p>
          <a:p>
            <a:pPr marL="0" lvl="1" indent="-396000"/>
            <a:r>
              <a:rPr lang="ja-JP" altLang="en-US" sz="1600" dirty="0"/>
              <a:t>　</a:t>
            </a:r>
            <a:r>
              <a:rPr lang="ja-JP" altLang="en-US" sz="1600" dirty="0" smtClean="0"/>
              <a:t>　　　 　（うち府内産約</a:t>
            </a:r>
            <a:r>
              <a:rPr lang="en-US" altLang="ja-JP" sz="1600" dirty="0" smtClean="0"/>
              <a:t>29.4</a:t>
            </a:r>
            <a:r>
              <a:rPr lang="ja-JP" altLang="en-US" sz="1600" dirty="0" smtClean="0"/>
              <a:t>トン）</a:t>
            </a:r>
            <a:endParaRPr lang="en-US" altLang="ja-JP" sz="1600" dirty="0" smtClean="0"/>
          </a:p>
          <a:p>
            <a:pPr marL="0" lvl="1" indent="-396000"/>
            <a:r>
              <a:rPr lang="en-US" altLang="ja-JP" sz="1600" dirty="0" smtClean="0"/>
              <a:t>《</a:t>
            </a:r>
            <a:r>
              <a:rPr lang="ja-JP" altLang="en-US" sz="1600" dirty="0" smtClean="0"/>
              <a:t>事業</a:t>
            </a:r>
            <a:r>
              <a:rPr lang="ja-JP" altLang="en-US" sz="1600" dirty="0"/>
              <a:t>費</a:t>
            </a:r>
            <a:r>
              <a:rPr lang="en-US" altLang="ja-JP" sz="1600" dirty="0" smtClean="0"/>
              <a:t>》 </a:t>
            </a:r>
            <a:r>
              <a:rPr lang="ja-JP" altLang="en-US" sz="1600" dirty="0" smtClean="0"/>
              <a:t>４億</a:t>
            </a:r>
            <a:r>
              <a:rPr lang="ja-JP" altLang="en-US" sz="1600" dirty="0"/>
              <a:t>円　</a:t>
            </a:r>
            <a:endParaRPr lang="en-US" altLang="ja-JP" sz="1600" dirty="0" smtClean="0"/>
          </a:p>
          <a:p>
            <a:pPr marL="0" lvl="1" indent="-396000"/>
            <a:r>
              <a:rPr lang="en-US" altLang="ja-JP" sz="1600" dirty="0" smtClean="0"/>
              <a:t>《</a:t>
            </a:r>
            <a:r>
              <a:rPr lang="ja-JP" altLang="en-US" sz="1600" dirty="0" smtClean="0"/>
              <a:t>ﾒﾆｭｰ</a:t>
            </a:r>
            <a:r>
              <a:rPr lang="en-US" altLang="ja-JP" sz="1600" dirty="0" smtClean="0"/>
              <a:t>》</a:t>
            </a:r>
            <a:r>
              <a:rPr lang="ja-JP" altLang="en-US" sz="1600" dirty="0"/>
              <a:t>　</a:t>
            </a:r>
            <a:r>
              <a:rPr lang="ja-JP" altLang="en-US" sz="1600" dirty="0" smtClean="0"/>
              <a:t>　泉だこの唐揚げ、しらす和え、はもの天ぷら 等</a:t>
            </a:r>
            <a:endParaRPr lang="en-US" altLang="ja-JP" sz="1600" dirty="0"/>
          </a:p>
        </p:txBody>
      </p:sp>
      <p:pic>
        <p:nvPicPr>
          <p:cNvPr id="36" name="図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7212" y="4785378"/>
            <a:ext cx="2583109" cy="1854416"/>
          </a:xfrm>
          <a:prstGeom prst="rect">
            <a:avLst/>
          </a:prstGeom>
        </p:spPr>
      </p:pic>
      <p:sp>
        <p:nvSpPr>
          <p:cNvPr id="37" name="テキスト ボックス 36"/>
          <p:cNvSpPr txBox="1"/>
          <p:nvPr/>
        </p:nvSpPr>
        <p:spPr>
          <a:xfrm>
            <a:off x="6129912" y="6639794"/>
            <a:ext cx="3310522" cy="261610"/>
          </a:xfrm>
          <a:prstGeom prst="rect">
            <a:avLst/>
          </a:prstGeom>
          <a:noFill/>
        </p:spPr>
        <p:txBody>
          <a:bodyPr wrap="none" rtlCol="0">
            <a:spAutoFit/>
          </a:bodyPr>
          <a:lstStyle/>
          <a:p>
            <a:r>
              <a:rPr kumimoji="1" lang="ja-JP" altLang="en-US" sz="1100" b="1" dirty="0" smtClean="0"/>
              <a:t>（公財）大阪府学校給食会 給食会だより（</a:t>
            </a:r>
            <a:r>
              <a:rPr kumimoji="1" lang="en-US" altLang="ja-JP" sz="1100" b="1" dirty="0" smtClean="0"/>
              <a:t>R3.1</a:t>
            </a:r>
            <a:r>
              <a:rPr kumimoji="1" lang="ja-JP" altLang="en-US" sz="1100" b="1" dirty="0" smtClean="0"/>
              <a:t>）</a:t>
            </a:r>
            <a:endParaRPr kumimoji="1" lang="ja-JP" altLang="en-US" sz="1100" b="1" dirty="0"/>
          </a:p>
        </p:txBody>
      </p:sp>
      <p:sp>
        <p:nvSpPr>
          <p:cNvPr id="11" name="正方形/長方形 10"/>
          <p:cNvSpPr/>
          <p:nvPr/>
        </p:nvSpPr>
        <p:spPr>
          <a:xfrm>
            <a:off x="1488120" y="2800431"/>
            <a:ext cx="595035" cy="584775"/>
          </a:xfrm>
          <a:prstGeom prst="rect">
            <a:avLst/>
          </a:prstGeom>
          <a:noFill/>
        </p:spPr>
        <p:txBody>
          <a:bodyPr wrap="none" lIns="91440" tIns="45720" rIns="91440" bIns="45720">
            <a:spAutoFit/>
          </a:bodyPr>
          <a:lstStyle/>
          <a:p>
            <a:pPr algn="ctr"/>
            <a:r>
              <a:rPr lang="ja-JP" altLang="en-US" sz="3200" b="0" cap="none" spc="0" dirty="0" smtClean="0">
                <a:ln w="0"/>
                <a:solidFill>
                  <a:schemeClr val="tx1"/>
                </a:solidFill>
                <a:effectLst>
                  <a:outerShdw blurRad="38100" dist="19050" dir="2700000" algn="tl" rotWithShape="0">
                    <a:schemeClr val="dk1">
                      <a:alpha val="40000"/>
                    </a:schemeClr>
                  </a:outerShdw>
                </a:effectLst>
              </a:rPr>
              <a:t>①</a:t>
            </a:r>
            <a:endParaRPr lang="ja-JP" altLang="en-US" sz="3200" b="0" cap="none" spc="0" dirty="0">
              <a:ln w="0"/>
              <a:solidFill>
                <a:schemeClr val="tx1"/>
              </a:solidFill>
              <a:effectLst>
                <a:outerShdw blurRad="38100" dist="19050" dir="2700000" algn="tl" rotWithShape="0">
                  <a:schemeClr val="dk1">
                    <a:alpha val="40000"/>
                  </a:schemeClr>
                </a:outerShdw>
              </a:effectLst>
            </a:endParaRPr>
          </a:p>
        </p:txBody>
      </p:sp>
      <p:sp>
        <p:nvSpPr>
          <p:cNvPr id="38" name="正方形/長方形 37"/>
          <p:cNvSpPr/>
          <p:nvPr/>
        </p:nvSpPr>
        <p:spPr>
          <a:xfrm>
            <a:off x="4147648" y="2810412"/>
            <a:ext cx="595036" cy="584775"/>
          </a:xfrm>
          <a:prstGeom prst="rect">
            <a:avLst/>
          </a:prstGeom>
          <a:noFill/>
        </p:spPr>
        <p:txBody>
          <a:bodyPr wrap="none" lIns="91440" tIns="45720" rIns="91440" bIns="45720">
            <a:spAutoFit/>
          </a:bodyPr>
          <a:lstStyle/>
          <a:p>
            <a:pPr algn="ctr"/>
            <a:r>
              <a:rPr lang="ja-JP" altLang="en-US" sz="3200" dirty="0">
                <a:ln w="0"/>
                <a:effectLst>
                  <a:outerShdw blurRad="38100" dist="19050" dir="2700000" algn="tl" rotWithShape="0">
                    <a:schemeClr val="dk1">
                      <a:alpha val="40000"/>
                    </a:schemeClr>
                  </a:outerShdw>
                </a:effectLst>
              </a:rPr>
              <a:t>②</a:t>
            </a:r>
            <a:endParaRPr lang="ja-JP" altLang="en-US" sz="32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998823594"/>
      </p:ext>
    </p:extLst>
  </p:cSld>
  <p:clrMapOvr>
    <a:masterClrMapping/>
  </p:clrMapOvr>
  <mc:AlternateContent xmlns:mc="http://schemas.openxmlformats.org/markup-compatibility/2006" xmlns:p14="http://schemas.microsoft.com/office/powerpoint/2010/main">
    <mc:Choice Requires="p14">
      <p:transition spd="slow" p14:dur="2000" advTm="46339"/>
    </mc:Choice>
    <mc:Fallback xmlns="">
      <p:transition spd="slow" advTm="46339"/>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
</p:tagLst>
</file>

<file path=ppt/tags/tag2.xml><?xml version="1.0" encoding="utf-8"?>
<p:tagLst xmlns:a="http://schemas.openxmlformats.org/drawingml/2006/main" xmlns:r="http://schemas.openxmlformats.org/officeDocument/2006/relationships" xmlns:p="http://schemas.openxmlformats.org/presentationml/2006/main">
  <p:tag name="TIMING" val="|8.5|10.2"/>
</p:tagLst>
</file>

<file path=ppt/tags/tag3.xml><?xml version="1.0" encoding="utf-8"?>
<p:tagLst xmlns:a="http://schemas.openxmlformats.org/drawingml/2006/main" xmlns:r="http://schemas.openxmlformats.org/officeDocument/2006/relationships" xmlns:p="http://schemas.openxmlformats.org/presentationml/2006/main">
  <p:tag name="TIMING" val="|23.2|9"/>
</p:tagLst>
</file>

<file path=ppt/tags/tag4.xml><?xml version="1.0" encoding="utf-8"?>
<p:tagLst xmlns:a="http://schemas.openxmlformats.org/drawingml/2006/main" xmlns:r="http://schemas.openxmlformats.org/officeDocument/2006/relationships" xmlns:p="http://schemas.openxmlformats.org/presentationml/2006/main">
  <p:tag name="TIMING" val="|11.3|8.4"/>
</p:tagLst>
</file>

<file path=ppt/tags/tag5.xml><?xml version="1.0" encoding="utf-8"?>
<p:tagLst xmlns:a="http://schemas.openxmlformats.org/drawingml/2006/main" xmlns:r="http://schemas.openxmlformats.org/officeDocument/2006/relationships" xmlns:p="http://schemas.openxmlformats.org/presentationml/2006/main">
  <p:tag name="TIMING" val="|1.4|0.8"/>
</p:tagLst>
</file>

<file path=ppt/tags/tag6.xml><?xml version="1.0" encoding="utf-8"?>
<p:tagLst xmlns:a="http://schemas.openxmlformats.org/drawingml/2006/main" xmlns:r="http://schemas.openxmlformats.org/officeDocument/2006/relationships" xmlns:p="http://schemas.openxmlformats.org/presentationml/2006/main">
  <p:tag name="TIMING" val="|13.9|23.1"/>
</p:tagLst>
</file>

<file path=ppt/tags/tag7.xml><?xml version="1.0" encoding="utf-8"?>
<p:tagLst xmlns:a="http://schemas.openxmlformats.org/drawingml/2006/main" xmlns:r="http://schemas.openxmlformats.org/officeDocument/2006/relationships" xmlns:p="http://schemas.openxmlformats.org/presentationml/2006/main">
  <p:tag name="TIMING" val="|19.9|19.3|12.2|15.4"/>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ウェーブ">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ユーザー定義 1">
      <a:majorFont>
        <a:latin typeface="Meiryo UI"/>
        <a:ea typeface="Meiryo UI"/>
        <a:cs typeface=""/>
      </a:majorFont>
      <a:minorFont>
        <a:latin typeface="Meiryo UI"/>
        <a:ea typeface="Meiryo UI"/>
        <a:cs typeface=""/>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5277</TotalTime>
  <Words>2193</Words>
  <PresentationFormat>A4 210 x 297 mm</PresentationFormat>
  <Paragraphs>390</Paragraphs>
  <Slides>17</Slides>
  <Notes>1</Notes>
  <HiddenSlides>0</HiddenSlides>
  <MMClips>0</MMClips>
  <ScaleCrop>false</ScaleCrop>
  <HeadingPairs>
    <vt:vector size="6" baseType="variant">
      <vt:variant>
        <vt:lpstr>使用されているフォント</vt:lpstr>
      </vt:variant>
      <vt:variant>
        <vt:i4>10</vt:i4>
      </vt:variant>
      <vt:variant>
        <vt:lpstr>テーマ</vt:lpstr>
      </vt:variant>
      <vt:variant>
        <vt:i4>2</vt:i4>
      </vt:variant>
      <vt:variant>
        <vt:lpstr>スライド タイトル</vt:lpstr>
      </vt:variant>
      <vt:variant>
        <vt:i4>17</vt:i4>
      </vt:variant>
    </vt:vector>
  </HeadingPairs>
  <TitlesOfParts>
    <vt:vector size="29" baseType="lpstr">
      <vt:lpstr>HGP創英角ｺﾞｼｯｸUB</vt:lpstr>
      <vt:lpstr>Meiryo UI</vt:lpstr>
      <vt:lpstr>ＭＳ Ｐゴシック</vt:lpstr>
      <vt:lpstr>ＭＳ ゴシック</vt:lpstr>
      <vt:lpstr>ＭＳ 明朝</vt:lpstr>
      <vt:lpstr>メイリオ</vt:lpstr>
      <vt:lpstr>Arial</vt:lpstr>
      <vt:lpstr>Calibri</vt:lpstr>
      <vt:lpstr>Century</vt:lpstr>
      <vt:lpstr>Times New Roman</vt:lpstr>
      <vt:lpstr>NewsPrint</vt:lpstr>
      <vt:lpstr>デザインの設定</vt:lpstr>
      <vt:lpstr>新・大阪府豊かな海づくりプラン 進捗状況</vt:lpstr>
      <vt:lpstr>新・大阪府豊かな海づくりプラン</vt:lpstr>
      <vt:lpstr>プランの目標</vt:lpstr>
      <vt:lpstr>目標を実現するための取組方向及び主な施策</vt:lpstr>
      <vt:lpstr>①海や川の環境を豊かにする</vt:lpstr>
      <vt:lpstr>攪拌ブロック礁の位置(関西国際空港周辺)</vt:lpstr>
      <vt:lpstr>②水産資源を豊かにする</vt:lpstr>
      <vt:lpstr>キジハタ（あこう）の放流尾数と漁獲量の推移</vt:lpstr>
      <vt:lpstr>③漁業者の生活を豊かにする</vt:lpstr>
      <vt:lpstr>④新鮮な魚介類を届ける</vt:lpstr>
      <vt:lpstr>④-2　新鮮な魚介類を届ける</vt:lpstr>
      <vt:lpstr>⑤海や川の魅力を届ける</vt:lpstr>
      <vt:lpstr>⑥安全・安心を届ける</vt:lpstr>
      <vt:lpstr>⑥安全・安心を届ける</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2021-03-23T00:19:52Z</cp:lastPrinted>
  <dcterms:created xsi:type="dcterms:W3CDTF">2016-03-22T11:37:19Z</dcterms:created>
  <dcterms:modified xsi:type="dcterms:W3CDTF">2021-05-25T01:29:21Z</dcterms:modified>
</cp:coreProperties>
</file>