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496" y="-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87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75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8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0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73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14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26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01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10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FA64-80A5-4CC7-983B-0721FF867155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6D42-A146-48AA-BC28-C4A38CAAE0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6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kumimoji="1"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kumimoji="1"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9F4593D-BA38-4171-8C94-B81DB2810E44}"/>
              </a:ext>
            </a:extLst>
          </p:cNvPr>
          <p:cNvGrpSpPr/>
          <p:nvPr/>
        </p:nvGrpSpPr>
        <p:grpSpPr>
          <a:xfrm>
            <a:off x="0" y="2121791"/>
            <a:ext cx="21383625" cy="28408523"/>
            <a:chOff x="2910078" y="3418144"/>
            <a:chExt cx="20548599" cy="2514331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25F9BF2-DB0D-4A30-80BA-F887A6B1A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795"/>
            <a:stretch/>
          </p:blipFill>
          <p:spPr>
            <a:xfrm>
              <a:off x="2910078" y="3521037"/>
              <a:ext cx="20548599" cy="25040426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8264B5B-C127-4C67-8505-2C49B3A9845A}"/>
                </a:ext>
              </a:extLst>
            </p:cNvPr>
            <p:cNvSpPr/>
            <p:nvPr/>
          </p:nvSpPr>
          <p:spPr>
            <a:xfrm>
              <a:off x="2910079" y="3418144"/>
              <a:ext cx="20548598" cy="25143319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0" name="図 59">
            <a:extLst>
              <a:ext uri="{FF2B5EF4-FFF2-40B4-BE49-F238E27FC236}">
                <a16:creationId xmlns:a16="http://schemas.microsoft.com/office/drawing/2014/main" id="{21B024D4-8E27-4F9A-9A0B-63345A86D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46" b="7362"/>
          <a:stretch/>
        </p:blipFill>
        <p:spPr>
          <a:xfrm>
            <a:off x="0" y="0"/>
            <a:ext cx="21383625" cy="3205425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78674BD-5290-49FB-AE0D-ABA63C7BDDDC}"/>
              </a:ext>
            </a:extLst>
          </p:cNvPr>
          <p:cNvSpPr/>
          <p:nvPr/>
        </p:nvSpPr>
        <p:spPr>
          <a:xfrm>
            <a:off x="195310" y="525120"/>
            <a:ext cx="21383625" cy="2155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6600" b="1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大阪府万博会場周辺海域ブルーカーボン生態系創出事業</a:t>
            </a:r>
            <a:endParaRPr lang="en-US" altLang="ja-JP" sz="6600" b="1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10000"/>
              </a:lnSpc>
            </a:pPr>
            <a:r>
              <a:rPr lang="ja-JP" altLang="en-US" sz="6000" b="1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～多様な技術を用いた咲洲西護岸での藻場創出～ </a:t>
            </a:r>
            <a:endParaRPr lang="ja-JP" altLang="en-US" sz="6000" b="1" dirty="0">
              <a:ln w="762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15F3D13-A5C8-4D2A-B44F-B035A74FB8AA}"/>
              </a:ext>
            </a:extLst>
          </p:cNvPr>
          <p:cNvSpPr/>
          <p:nvPr/>
        </p:nvSpPr>
        <p:spPr>
          <a:xfrm>
            <a:off x="179320" y="527980"/>
            <a:ext cx="21383625" cy="2155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66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大阪府万博会場周辺海域ブルーカーボン生態系創出事業</a:t>
            </a:r>
            <a:endParaRPr lang="en-US" altLang="ja-JP" sz="6600" b="1" dirty="0">
              <a:ln w="1905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10000"/>
              </a:lnSpc>
            </a:pPr>
            <a:r>
              <a:rPr lang="ja-JP" alt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～多様な技術を用いた咲洲西護岸での藻場創出～ </a:t>
            </a:r>
            <a:endParaRPr lang="ja-JP" altLang="en-US" sz="6000" b="1" dirty="0">
              <a:ln w="1905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79C88A4-CFF7-4F22-B7E5-93ACD5FCAE3A}"/>
              </a:ext>
            </a:extLst>
          </p:cNvPr>
          <p:cNvGrpSpPr/>
          <p:nvPr/>
        </p:nvGrpSpPr>
        <p:grpSpPr>
          <a:xfrm>
            <a:off x="7563835" y="28727584"/>
            <a:ext cx="12876633" cy="1569660"/>
            <a:chOff x="7563835" y="28608191"/>
            <a:chExt cx="12876633" cy="1569660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B270F796-C920-44DA-898A-3A1E98AB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18169" y="28771309"/>
              <a:ext cx="3722299" cy="1243424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43DA536-F403-4793-88A8-0AA75DC17EC0}"/>
                </a:ext>
              </a:extLst>
            </p:cNvPr>
            <p:cNvSpPr txBox="1"/>
            <p:nvPr/>
          </p:nvSpPr>
          <p:spPr>
            <a:xfrm>
              <a:off x="7563835" y="28608191"/>
              <a:ext cx="97483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24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お問い合わせ</a:t>
              </a:r>
              <a:r>
                <a:rPr kumimoji="1" lang="en-US" altLang="ja-JP" sz="24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</a:p>
            <a:p>
              <a:r>
                <a:rPr kumimoji="1" lang="ja-JP" altLang="en-US" sz="24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大阪府環境農林水産部　環境管理室　環境保全課</a:t>
              </a:r>
              <a:endParaRPr kumimoji="1" lang="en-US" altLang="ja-JP" sz="24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4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電話番号：</a:t>
              </a:r>
              <a:r>
                <a:rPr kumimoji="1" lang="en-US" altLang="ja-JP" sz="24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06-6210-9577</a:t>
              </a:r>
            </a:p>
            <a:p>
              <a:r>
                <a:rPr kumimoji="1" lang="ja-JP" altLang="en-US" sz="24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メールアドレス：</a:t>
              </a:r>
              <a:r>
                <a:rPr kumimoji="1" lang="en-US" altLang="ja-JP" sz="24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kankyokanri-g03@sbox.pref.osaka.lg.jp</a:t>
              </a:r>
              <a:endParaRPr kumimoji="1" lang="ja-JP" altLang="en-US" sz="24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57" name="コンテンツ プレースホルダー 4">
            <a:extLst>
              <a:ext uri="{FF2B5EF4-FFF2-40B4-BE49-F238E27FC236}">
                <a16:creationId xmlns:a16="http://schemas.microsoft.com/office/drawing/2014/main" id="{F794F357-6D88-46FF-B291-02C28E257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6" y="28853122"/>
            <a:ext cx="1196792" cy="1196792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57426095-A043-4BCE-8DE6-116C1D4EA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63" y="28853122"/>
            <a:ext cx="1196792" cy="1196792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1BAF775D-E7BF-42D8-A301-699B3E321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5" y="28853122"/>
            <a:ext cx="1196792" cy="1196792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0E02BF99-B4EA-4AA4-BF1E-25D8E3C946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32" y="28853122"/>
            <a:ext cx="1196792" cy="1196792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DA0FE204-34A0-4B15-B0DE-19C98F1DB1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09" y="28853122"/>
            <a:ext cx="1196792" cy="1196792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01F0727-77C4-40E6-8A4A-C34A275644D1}"/>
              </a:ext>
            </a:extLst>
          </p:cNvPr>
          <p:cNvGrpSpPr/>
          <p:nvPr/>
        </p:nvGrpSpPr>
        <p:grpSpPr>
          <a:xfrm>
            <a:off x="321621" y="3426235"/>
            <a:ext cx="20740382" cy="25141917"/>
            <a:chOff x="167925" y="3426235"/>
            <a:chExt cx="20740382" cy="25141917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4C676840-049F-42A5-A27E-5EF79306B3D1}"/>
                </a:ext>
              </a:extLst>
            </p:cNvPr>
            <p:cNvSpPr/>
            <p:nvPr/>
          </p:nvSpPr>
          <p:spPr>
            <a:xfrm>
              <a:off x="195310" y="3426235"/>
              <a:ext cx="20660792" cy="13331908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50CA40B-B16A-404B-9B51-4652122CDD82}"/>
                </a:ext>
              </a:extLst>
            </p:cNvPr>
            <p:cNvSpPr/>
            <p:nvPr/>
          </p:nvSpPr>
          <p:spPr>
            <a:xfrm>
              <a:off x="10531065" y="16966700"/>
              <a:ext cx="10277985" cy="5535274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7F3A0263-9998-4017-9B99-61818751F707}"/>
                </a:ext>
              </a:extLst>
            </p:cNvPr>
            <p:cNvSpPr/>
            <p:nvPr/>
          </p:nvSpPr>
          <p:spPr>
            <a:xfrm>
              <a:off x="195310" y="22827828"/>
              <a:ext cx="10045029" cy="5535274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0B44B607-7F83-47EA-A8C1-89F41A07AFCB}"/>
                </a:ext>
              </a:extLst>
            </p:cNvPr>
            <p:cNvSpPr/>
            <p:nvPr/>
          </p:nvSpPr>
          <p:spPr>
            <a:xfrm>
              <a:off x="10549497" y="22827828"/>
              <a:ext cx="10306604" cy="5535274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AA97EB4-6747-4CA3-A104-65DBF8C68AAC}"/>
                </a:ext>
              </a:extLst>
            </p:cNvPr>
            <p:cNvSpPr/>
            <p:nvPr/>
          </p:nvSpPr>
          <p:spPr>
            <a:xfrm>
              <a:off x="167925" y="16973692"/>
              <a:ext cx="10045029" cy="5535274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9B66DDE-177F-42FE-9242-B6CB91F8CBE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294" y="18078540"/>
              <a:ext cx="7704728" cy="2660924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B569C9E-A1E0-4748-87DA-4EFBB4CE71CB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06" t="19173" r="6269" b="53036"/>
            <a:stretch/>
          </p:blipFill>
          <p:spPr bwMode="auto">
            <a:xfrm>
              <a:off x="11202544" y="18338255"/>
              <a:ext cx="4553509" cy="3682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01C296E-5B1A-4337-B73B-878523A531CB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7" b="48141"/>
            <a:stretch/>
          </p:blipFill>
          <p:spPr>
            <a:xfrm>
              <a:off x="1082151" y="23924673"/>
              <a:ext cx="8385191" cy="257639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CC1B84-27CB-477E-821F-00393E207D3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5701" y="23924673"/>
              <a:ext cx="5113187" cy="29220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979582C-7E2A-4E13-9CE9-A520F900E381}"/>
                </a:ext>
              </a:extLst>
            </p:cNvPr>
            <p:cNvSpPr txBox="1"/>
            <p:nvPr/>
          </p:nvSpPr>
          <p:spPr>
            <a:xfrm>
              <a:off x="10531065" y="17026804"/>
              <a:ext cx="10212954" cy="1114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8291" indent="-268291" algn="ctr">
                <a:lnSpc>
                  <a:spcPct val="120000"/>
                </a:lnSpc>
              </a:pPr>
              <a:r>
                <a:rPr lang="ja-JP" altLang="en-US" sz="32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生分解性素材を利用した環境に配慮した基質</a:t>
              </a:r>
              <a:endParaRPr lang="en-US" altLang="ja-JP" sz="3200" b="1" dirty="0">
                <a:solidFill>
                  <a:srgbClr val="0066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28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住友大阪セメント株式会社・株式会社</a:t>
              </a:r>
              <a:r>
                <a:rPr lang="en-US" altLang="ja-JP" sz="28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SNC</a:t>
              </a:r>
              <a:r>
                <a:rPr lang="ja-JP" altLang="en-US" sz="28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共同企業体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8656D26-215C-4B82-950D-943C9BCDD85D}"/>
                </a:ext>
              </a:extLst>
            </p:cNvPr>
            <p:cNvSpPr txBox="1"/>
            <p:nvPr/>
          </p:nvSpPr>
          <p:spPr>
            <a:xfrm>
              <a:off x="370072" y="17008666"/>
              <a:ext cx="9842882" cy="1029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食害・浮泥対策を施した基質</a:t>
              </a:r>
              <a:endParaRPr lang="en-US" altLang="ja-JP" sz="3200" b="1" dirty="0">
                <a:solidFill>
                  <a:srgbClr val="0066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株式会社中山製鋼所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3C73942-826D-4C97-AAD7-6DF73714E9AD}"/>
                </a:ext>
              </a:extLst>
            </p:cNvPr>
            <p:cNvSpPr txBox="1"/>
            <p:nvPr/>
          </p:nvSpPr>
          <p:spPr>
            <a:xfrm>
              <a:off x="195309" y="22843936"/>
              <a:ext cx="1015887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無数の凹凸を含む複雑な構造の基質</a:t>
              </a:r>
              <a:endParaRPr lang="en-US" altLang="ja-JP" sz="3200" b="1" dirty="0">
                <a:solidFill>
                  <a:srgbClr val="0066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日鉄神鋼建材株式会社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7039340-4353-4F95-9EFD-C61EFD04B6CE}"/>
                </a:ext>
              </a:extLst>
            </p:cNvPr>
            <p:cNvSpPr txBox="1"/>
            <p:nvPr/>
          </p:nvSpPr>
          <p:spPr>
            <a:xfrm>
              <a:off x="11013219" y="22843936"/>
              <a:ext cx="95893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海藻類の生長を促進する鉄やケイ素供給基質</a:t>
              </a:r>
              <a:endParaRPr lang="en-US" altLang="ja-JP" sz="3200" b="1" dirty="0">
                <a:solidFill>
                  <a:srgbClr val="0066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l"/>
              <a:r>
                <a:rPr lang="ja-JP" altLang="en-US" sz="28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2800" b="1" dirty="0">
                  <a:solidFill>
                    <a:schemeClr val="tx2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株式会社不動テトラ・東洋ガラス株式会社（共同企業体）</a:t>
              </a:r>
              <a:r>
                <a:rPr lang="ja-JP" altLang="en-US" sz="28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endPara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BB4E7FF-1DDD-4858-B64D-1D7FE126A3E8}"/>
                </a:ext>
              </a:extLst>
            </p:cNvPr>
            <p:cNvSpPr txBox="1"/>
            <p:nvPr/>
          </p:nvSpPr>
          <p:spPr>
            <a:xfrm>
              <a:off x="16193250" y="18586756"/>
              <a:ext cx="4093522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簡易に海藻の種糸を取付けることが可能で、</a:t>
              </a:r>
              <a:r>
                <a:rPr lang="ja-JP" altLang="en-US" sz="24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環境への配慮のため生分解性素材を利用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した「着脱式藻場増殖プレート」を用いて、藻場創出に取り組む。</a:t>
              </a:r>
              <a:endPara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0EC994C-5A8B-496B-8913-78DE485C1F4F}"/>
                </a:ext>
              </a:extLst>
            </p:cNvPr>
            <p:cNvSpPr txBox="1"/>
            <p:nvPr/>
          </p:nvSpPr>
          <p:spPr>
            <a:xfrm>
              <a:off x="419566" y="20744526"/>
              <a:ext cx="912147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・植食性魚類による</a:t>
              </a:r>
              <a:r>
                <a:rPr lang="ja-JP" altLang="en-US" sz="24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食害対策効果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を持つ「剣山基質」</a:t>
              </a:r>
              <a:endParaRPr lang="en-US" altLang="ja-JP" sz="2400" dirty="0">
                <a:solidFill>
                  <a:srgbClr val="2222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・海藻着生阻害要因である</a:t>
              </a:r>
              <a:r>
                <a:rPr lang="ja-JP" altLang="en-US" sz="24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浮泥堆積抑制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のためのスリットタイプの　</a:t>
              </a:r>
              <a:endParaRPr lang="en-US" altLang="ja-JP" sz="2400" dirty="0">
                <a:solidFill>
                  <a:srgbClr val="2222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40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「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鋳物基質」</a:t>
              </a:r>
              <a:endParaRPr lang="en-US" altLang="ja-JP" sz="2400" dirty="0">
                <a:solidFill>
                  <a:srgbClr val="22222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・海藻の</a:t>
              </a:r>
              <a:r>
                <a:rPr lang="ja-JP" altLang="en-US" sz="24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付着面積を増やした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タイプの「鋳物基質」</a:t>
              </a:r>
              <a:endPara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67E0A5C-ED12-4F6C-AEA4-A7ED7CD667C8}"/>
                </a:ext>
              </a:extLst>
            </p:cNvPr>
            <p:cNvSpPr txBox="1"/>
            <p:nvPr/>
          </p:nvSpPr>
          <p:spPr>
            <a:xfrm>
              <a:off x="994885" y="26599437"/>
              <a:ext cx="859325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海藻遊走子の着生等に有効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、かつ、海藻着生阻害要因である</a:t>
              </a:r>
              <a:r>
                <a:rPr lang="ja-JP" altLang="en-US" sz="24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浮泥堆積抑制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のために、半円柱状で基質表面が無数の凹凸を含む複雑な構造を有する「</a:t>
              </a:r>
              <a:r>
                <a:rPr lang="en-US" altLang="ja-JP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SKS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リーフ多孔質藻場礁」を用いて、藻場創出に取り組む。</a:t>
              </a:r>
              <a:endPara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339EA08-0D84-4650-B686-6EC33A17C50A}"/>
                </a:ext>
              </a:extLst>
            </p:cNvPr>
            <p:cNvSpPr txBox="1"/>
            <p:nvPr/>
          </p:nvSpPr>
          <p:spPr>
            <a:xfrm>
              <a:off x="10865425" y="26889257"/>
              <a:ext cx="902767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海藻着生阻害要因である</a:t>
              </a:r>
              <a:r>
                <a:rPr lang="ja-JP" altLang="en-US" sz="24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浮泥の払拭を促進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するプレート構造、かつ、</a:t>
              </a:r>
              <a:r>
                <a:rPr lang="ja-JP" altLang="en-US" sz="2400" b="1" dirty="0">
                  <a:solidFill>
                    <a:srgbClr val="0066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海藻類の生長を促進する鉄やケイ素を溶出</a:t>
              </a:r>
              <a:r>
                <a:rPr lang="ja-JP" altLang="en-US" sz="2400" dirty="0">
                  <a:solidFill>
                    <a:srgbClr val="22222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する「イオンカルチャープレート」を用いて、藻場創出に取り組む。</a:t>
              </a:r>
              <a:endPara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A1C1BFB-7BA2-4D0A-9118-9A7F54E49AC1}"/>
                </a:ext>
              </a:extLst>
            </p:cNvPr>
            <p:cNvSpPr txBox="1"/>
            <p:nvPr/>
          </p:nvSpPr>
          <p:spPr>
            <a:xfrm>
              <a:off x="17186008" y="22052179"/>
              <a:ext cx="3722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創出目標：ワカメ藻場３０</a:t>
              </a:r>
              <a:r>
                <a:rPr kumimoji="1" lang="en-US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㎡</a:t>
              </a:r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47D3F0F4-DB52-40AA-BF1B-92BCF04F2B08}"/>
                </a:ext>
              </a:extLst>
            </p:cNvPr>
            <p:cNvSpPr txBox="1"/>
            <p:nvPr/>
          </p:nvSpPr>
          <p:spPr>
            <a:xfrm>
              <a:off x="6597732" y="27870565"/>
              <a:ext cx="3722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創出目標：ワカメ藻場３０</a:t>
              </a:r>
              <a:r>
                <a:rPr kumimoji="1" lang="en-US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㎡</a:t>
              </a:r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9BA78B2-D4B2-4AC1-A938-662ABF5A6AA0}"/>
                </a:ext>
              </a:extLst>
            </p:cNvPr>
            <p:cNvSpPr txBox="1"/>
            <p:nvPr/>
          </p:nvSpPr>
          <p:spPr>
            <a:xfrm>
              <a:off x="17021720" y="27911875"/>
              <a:ext cx="3722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創出目標：ワカメ藻場３０</a:t>
              </a:r>
              <a:r>
                <a:rPr kumimoji="1" lang="en-US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㎡</a:t>
              </a:r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314BE60-336D-49EB-9735-96A3DA5EA905}"/>
                </a:ext>
              </a:extLst>
            </p:cNvPr>
            <p:cNvSpPr txBox="1"/>
            <p:nvPr/>
          </p:nvSpPr>
          <p:spPr>
            <a:xfrm>
              <a:off x="6728313" y="22069695"/>
              <a:ext cx="3722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創出目標：ワカメ藻場</a:t>
              </a:r>
              <a:r>
                <a:rPr kumimoji="1" lang="en-US" altLang="ja-JP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</a:t>
              </a:r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㎡</a:t>
              </a:r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A00BECE9-B72A-4DE4-A4D2-C264BF07547A}"/>
                </a:ext>
              </a:extLst>
            </p:cNvPr>
            <p:cNvSpPr txBox="1"/>
            <p:nvPr/>
          </p:nvSpPr>
          <p:spPr>
            <a:xfrm>
              <a:off x="486815" y="4349639"/>
              <a:ext cx="10589758" cy="4646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47675" indent="-447675" algn="just">
                <a:lnSpc>
                  <a:spcPct val="120000"/>
                </a:lnSpc>
              </a:pPr>
              <a:r>
                <a:rPr lang="ja-JP" altLang="en-US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・大阪府では、</a:t>
              </a:r>
              <a:r>
                <a:rPr lang="ja-JP" altLang="en-US" sz="3600" b="1" kern="100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大阪湾沿岸をブルーカーボン生態系（藻場・干潟等）で取り囲む「大阪湾</a:t>
              </a:r>
              <a:r>
                <a:rPr lang="en-US" altLang="ja-JP" sz="3600" b="1" kern="100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МО</a:t>
              </a:r>
              <a:r>
                <a:rPr lang="ja-JP" altLang="en-US" sz="3600" b="1" kern="100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ＢＡリンク構想」の実現</a:t>
              </a:r>
              <a:r>
                <a:rPr lang="ja-JP" altLang="en-US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をめざしています。</a:t>
              </a:r>
              <a:endParaRPr lang="en-US" altLang="ja-JP" sz="3600" kern="100" dirty="0">
                <a:solidFill>
                  <a:schemeClr val="tx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endParaRPr>
            </a:p>
            <a:p>
              <a:pPr marL="447675" indent="-447675" algn="just">
                <a:lnSpc>
                  <a:spcPct val="120000"/>
                </a:lnSpc>
              </a:pPr>
              <a:r>
                <a:rPr lang="ja-JP" altLang="en-US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・この一環として、大阪・関西</a:t>
              </a:r>
              <a:r>
                <a:rPr lang="ja-JP" altLang="ja-JP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万博</a:t>
              </a:r>
              <a:r>
                <a:rPr lang="ja-JP" altLang="en-US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の</a:t>
              </a:r>
              <a:r>
                <a:rPr lang="ja-JP" altLang="ja-JP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会場</a:t>
              </a:r>
              <a:r>
                <a:rPr lang="ja-JP" altLang="en-US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対岸にある</a:t>
              </a:r>
              <a:r>
                <a:rPr lang="ja-JP" altLang="ja-JP" sz="3600" b="1" kern="100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人工護岸</a:t>
              </a:r>
              <a:r>
                <a:rPr lang="ja-JP" altLang="en-US" sz="3600" b="1" kern="100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（咲洲西護岸）</a:t>
              </a:r>
              <a:r>
                <a:rPr lang="ja-JP" altLang="ja-JP" sz="3600" b="1" kern="100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において</a:t>
              </a:r>
              <a:r>
                <a:rPr lang="ja-JP" altLang="en-US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民間事業者</a:t>
              </a:r>
              <a:r>
                <a:rPr lang="ja-JP" altLang="en-US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からの技術提案の</a:t>
              </a:r>
              <a:r>
                <a:rPr lang="ja-JP" altLang="ja-JP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公募</a:t>
              </a:r>
              <a:r>
                <a:rPr lang="ja-JP" altLang="en-US" sz="3600" kern="1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により、</a:t>
              </a:r>
              <a:r>
                <a:rPr lang="ja-JP" altLang="en-US" sz="3600" b="1" kern="100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約</a:t>
              </a:r>
              <a:r>
                <a:rPr lang="en-US" altLang="ja-JP" sz="3600" b="1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1,000</a:t>
              </a:r>
              <a:r>
                <a:rPr lang="ja-JP" altLang="en-US" sz="3600" b="1" dirty="0">
                  <a:solidFill>
                    <a:srgbClr val="0066FF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㎡の藻場創出</a:t>
              </a:r>
              <a:r>
                <a:rPr lang="ja-JP" altLang="en-US" sz="36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をめざしています。</a:t>
              </a:r>
              <a:endParaRPr lang="en-US" altLang="ja-JP" sz="3600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A2933A52-3DFA-4D8C-BC8B-749F84509967}"/>
                </a:ext>
              </a:extLst>
            </p:cNvPr>
            <p:cNvSpPr txBox="1"/>
            <p:nvPr/>
          </p:nvSpPr>
          <p:spPr>
            <a:xfrm>
              <a:off x="573879" y="10095258"/>
              <a:ext cx="13414565" cy="639322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>
              <a:spAutoFit/>
            </a:bodyPr>
            <a:lstStyle/>
            <a:p>
              <a:pPr marL="268291" indent="-268291">
                <a:lnSpc>
                  <a:spcPct val="130000"/>
                </a:lnSpc>
              </a:pPr>
              <a:r>
                <a:rPr lang="ja-JP" altLang="en-US" sz="32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■Ａ区画：株式会社中山製鋼所</a:t>
              </a: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「鋼材基質を用いたブルーカーボン生態系創出」</a:t>
              </a:r>
              <a:endParaRPr lang="en-US" altLang="ja-JP" sz="3200" dirty="0">
                <a:solidFill>
                  <a:schemeClr val="tx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■Ｂ区画：住友大阪セメント株式会社・株式会社</a:t>
              </a:r>
              <a:r>
                <a:rPr lang="en-US" altLang="ja-JP" sz="32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SNC</a:t>
              </a:r>
              <a:r>
                <a:rPr lang="ja-JP" altLang="en-US" sz="32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共同企業体</a:t>
              </a: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「着脱式藻場増殖プレートを用いた環境に優しい</a:t>
              </a:r>
              <a:endParaRPr lang="en-US" altLang="ja-JP" sz="3200" dirty="0">
                <a:solidFill>
                  <a:schemeClr val="tx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 ブルーカーボン生態系創出事業」</a:t>
              </a:r>
              <a:endParaRPr lang="en-US" altLang="ja-JP" sz="3200" dirty="0">
                <a:solidFill>
                  <a:schemeClr val="tx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■Ｃ区画：日鉄神鋼建材株式会社</a:t>
              </a: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「</a:t>
              </a:r>
              <a:r>
                <a:rPr lang="en-US" altLang="ja-JP" sz="32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SKS</a:t>
              </a:r>
              <a:r>
                <a:rPr lang="ja-JP" altLang="en-US" sz="32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リーフ多孔質藻場礁による大阪・関西万博向け</a:t>
              </a:r>
              <a:endParaRPr lang="en-US" altLang="ja-JP" sz="3200" dirty="0">
                <a:solidFill>
                  <a:schemeClr val="tx2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 ブルーカーボン生態系の創出」</a:t>
              </a: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■Ｄ区画：株式会社不動テトラ・東洋ガラス株式会社共同企業体</a:t>
              </a:r>
            </a:p>
            <a:p>
              <a:pPr marL="268291" indent="-268291">
                <a:lnSpc>
                  <a:spcPct val="130000"/>
                </a:lnSpc>
              </a:pPr>
              <a:r>
                <a:rPr lang="ja-JP" altLang="en-US" sz="3200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「イオンカルチャープレートを用いたワカメ場造成」</a:t>
              </a:r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C51FF679-C7CA-4FA3-AD46-2D103FE86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44"/>
            <a:stretch/>
          </p:blipFill>
          <p:spPr>
            <a:xfrm>
              <a:off x="11604961" y="3701849"/>
              <a:ext cx="8629848" cy="4529008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0393426B-ACB6-4A82-9261-41B3DF78A490}"/>
                </a:ext>
              </a:extLst>
            </p:cNvPr>
            <p:cNvSpPr txBox="1"/>
            <p:nvPr/>
          </p:nvSpPr>
          <p:spPr>
            <a:xfrm>
              <a:off x="13733298" y="5857496"/>
              <a:ext cx="2548646" cy="461665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藻場創出場所</a:t>
              </a:r>
              <a:endParaRPr kumimoji="1" lang="en-US" altLang="ja-JP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48" name="吹き出し: 下矢印 47">
              <a:extLst>
                <a:ext uri="{FF2B5EF4-FFF2-40B4-BE49-F238E27FC236}">
                  <a16:creationId xmlns:a16="http://schemas.microsoft.com/office/drawing/2014/main" id="{F192F193-1B9A-479E-848B-68E38964958D}"/>
                </a:ext>
              </a:extLst>
            </p:cNvPr>
            <p:cNvSpPr/>
            <p:nvPr/>
          </p:nvSpPr>
          <p:spPr>
            <a:xfrm>
              <a:off x="14856077" y="4604512"/>
              <a:ext cx="2838745" cy="930717"/>
            </a:xfrm>
            <a:prstGeom prst="downArrow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　大阪・関西万博会場</a:t>
              </a:r>
            </a:p>
          </p:txBody>
        </p:sp>
        <p:pic>
          <p:nvPicPr>
            <p:cNvPr id="1028" name="Picture 4" descr="関西万博（2025年）新大阪直通、西九条下車不要 | 此花区西九条周辺ブログ">
              <a:extLst>
                <a:ext uri="{FF2B5EF4-FFF2-40B4-BE49-F238E27FC236}">
                  <a16:creationId xmlns:a16="http://schemas.microsoft.com/office/drawing/2014/main" id="{6AD8B0F1-925E-4E08-BB5D-79431CE3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7606" y="4679746"/>
              <a:ext cx="451865" cy="455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4579DB30-764D-4712-9F48-CCB603B5B73D}"/>
                </a:ext>
              </a:extLst>
            </p:cNvPr>
            <p:cNvSpPr/>
            <p:nvPr/>
          </p:nvSpPr>
          <p:spPr>
            <a:xfrm>
              <a:off x="15140424" y="7700255"/>
              <a:ext cx="5368389" cy="844638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282D7FEF-AFAC-4130-BE3A-57B8150B9B61}"/>
                </a:ext>
              </a:extLst>
            </p:cNvPr>
            <p:cNvPicPr/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r="741"/>
            <a:stretch/>
          </p:blipFill>
          <p:spPr bwMode="auto">
            <a:xfrm>
              <a:off x="15256840" y="7864397"/>
              <a:ext cx="5135557" cy="8118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二等辺三角形 52">
              <a:extLst>
                <a:ext uri="{FF2B5EF4-FFF2-40B4-BE49-F238E27FC236}">
                  <a16:creationId xmlns:a16="http://schemas.microsoft.com/office/drawing/2014/main" id="{F9C82C09-C6D6-48E2-8B38-B3531CFA0781}"/>
                </a:ext>
              </a:extLst>
            </p:cNvPr>
            <p:cNvSpPr/>
            <p:nvPr/>
          </p:nvSpPr>
          <p:spPr>
            <a:xfrm>
              <a:off x="15140312" y="5991575"/>
              <a:ext cx="1807869" cy="1711798"/>
            </a:xfrm>
            <a:prstGeom prst="triangle">
              <a:avLst>
                <a:gd name="adj" fmla="val 76149"/>
              </a:avLst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C6CE580A-DAEF-42F5-9BAA-150188150984}"/>
                </a:ext>
              </a:extLst>
            </p:cNvPr>
            <p:cNvSpPr txBox="1"/>
            <p:nvPr/>
          </p:nvSpPr>
          <p:spPr>
            <a:xfrm>
              <a:off x="18918625" y="7956625"/>
              <a:ext cx="1338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咲洲西護岸</a:t>
              </a:r>
              <a:endParaRPr kumimoji="1" lang="zh-TW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57DB4615-3D9B-4800-B04F-EB548C5F9A4A}"/>
                </a:ext>
              </a:extLst>
            </p:cNvPr>
            <p:cNvCxnSpPr>
              <a:cxnSpLocks/>
            </p:cNvCxnSpPr>
            <p:nvPr/>
          </p:nvCxnSpPr>
          <p:spPr>
            <a:xfrm>
              <a:off x="167925" y="28568152"/>
              <a:ext cx="20688176" cy="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D040047E-2FC4-4077-832B-D18BA2E032D4}"/>
                </a:ext>
              </a:extLst>
            </p:cNvPr>
            <p:cNvSpPr/>
            <p:nvPr/>
          </p:nvSpPr>
          <p:spPr>
            <a:xfrm>
              <a:off x="398813" y="3530117"/>
              <a:ext cx="2794000" cy="789746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概　要</a:t>
              </a:r>
            </a:p>
          </p:txBody>
        </p:sp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07952B8B-62EF-4119-AF2C-DDF0B1B061F7}"/>
                </a:ext>
              </a:extLst>
            </p:cNvPr>
            <p:cNvSpPr/>
            <p:nvPr/>
          </p:nvSpPr>
          <p:spPr>
            <a:xfrm>
              <a:off x="446985" y="9208089"/>
              <a:ext cx="2979098" cy="889000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採択事業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08F2B48-4F75-41A2-A00C-DC36AF41F08C}"/>
              </a:ext>
            </a:extLst>
          </p:cNvPr>
          <p:cNvGrpSpPr/>
          <p:nvPr/>
        </p:nvGrpSpPr>
        <p:grpSpPr>
          <a:xfrm>
            <a:off x="12902726" y="13661670"/>
            <a:ext cx="2173892" cy="2484966"/>
            <a:chOff x="5339434" y="7703113"/>
            <a:chExt cx="1168170" cy="1458903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D256073E-BBDF-46D2-B8C4-3BDED3EE9FA4}"/>
                </a:ext>
              </a:extLst>
            </p:cNvPr>
            <p:cNvSpPr/>
            <p:nvPr/>
          </p:nvSpPr>
          <p:spPr>
            <a:xfrm>
              <a:off x="5339434" y="7703113"/>
              <a:ext cx="1168170" cy="1458903"/>
            </a:xfrm>
            <a:prstGeom prst="rect">
              <a:avLst/>
            </a:prstGeom>
            <a:solidFill>
              <a:schemeClr val="bg1"/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Ins="72000" bIns="36000" rtlCol="0" anchor="ctr"/>
            <a:lstStyle/>
            <a:p>
              <a:pPr algn="ctr"/>
              <a:endParaRPr kumimoji="1" lang="ja-JP" altLang="en-US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7D32F9AE-D1BD-4594-A8BC-CB540270C89C}"/>
                </a:ext>
              </a:extLst>
            </p:cNvPr>
            <p:cNvSpPr txBox="1"/>
            <p:nvPr/>
          </p:nvSpPr>
          <p:spPr>
            <a:xfrm>
              <a:off x="5339434" y="7712460"/>
              <a:ext cx="1168170" cy="398260"/>
            </a:xfrm>
            <a:prstGeom prst="rect">
              <a:avLst/>
            </a:prstGeom>
            <a:noFill/>
          </p:spPr>
          <p:txBody>
            <a:bodyPr vert="horz" wrap="square" tIns="36000" rIns="72000" bIns="36000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詳しくはこちらを</a:t>
              </a:r>
              <a:endParaRPr kumimoji="1"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ご覧ください</a:t>
              </a:r>
            </a:p>
          </p:txBody>
        </p:sp>
      </p:grpSp>
      <p:pic>
        <p:nvPicPr>
          <p:cNvPr id="67" name="図 66">
            <a:extLst>
              <a:ext uri="{FF2B5EF4-FFF2-40B4-BE49-F238E27FC236}">
                <a16:creationId xmlns:a16="http://schemas.microsoft.com/office/drawing/2014/main" id="{4B63B4BE-71BE-4995-9058-8A10ED16F8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093" y="14302614"/>
            <a:ext cx="1674738" cy="16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1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566</Words>
  <Application>Microsoft Office PowerPoint</Application>
  <PresentationFormat>ユーザー設定</PresentationFormat>
  <Paragraphs>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BIZ UDゴシック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吉見　翔太郎</dc:creator>
  <cp:lastModifiedBy>吉見　翔太郎</cp:lastModifiedBy>
  <cp:revision>56</cp:revision>
  <dcterms:created xsi:type="dcterms:W3CDTF">2025-01-10T02:30:06Z</dcterms:created>
  <dcterms:modified xsi:type="dcterms:W3CDTF">2025-02-05T08:12:23Z</dcterms:modified>
</cp:coreProperties>
</file>