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9" r:id="rId4"/>
  </p:sldMasterIdLst>
  <p:notesMasterIdLst>
    <p:notesMasterId r:id="rId24"/>
  </p:notesMasterIdLst>
  <p:sldIdLst>
    <p:sldId id="256" r:id="rId5"/>
    <p:sldId id="261" r:id="rId6"/>
    <p:sldId id="262" r:id="rId7"/>
    <p:sldId id="272" r:id="rId8"/>
    <p:sldId id="263"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0F920C-9524-431D-B9FD-F1301D329F4F}" v="9" dt="2023-07-27T06:09:41.9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植松 陽子" userId="9f5d2aef-ea83-4e68-8bce-7de500f865aa" providerId="ADAL" clId="{980F920C-9524-431D-B9FD-F1301D329F4F}"/>
    <pc:docChg chg="undo custSel addSld delSld modSld sldOrd">
      <pc:chgData name="植松 陽子" userId="9f5d2aef-ea83-4e68-8bce-7de500f865aa" providerId="ADAL" clId="{980F920C-9524-431D-B9FD-F1301D329F4F}" dt="2023-07-27T06:27:01.577" v="253" actId="20577"/>
      <pc:docMkLst>
        <pc:docMk/>
      </pc:docMkLst>
      <pc:sldChg chg="modSp mod">
        <pc:chgData name="植松 陽子" userId="9f5d2aef-ea83-4e68-8bce-7de500f865aa" providerId="ADAL" clId="{980F920C-9524-431D-B9FD-F1301D329F4F}" dt="2023-07-27T06:27:01.577" v="253" actId="20577"/>
        <pc:sldMkLst>
          <pc:docMk/>
          <pc:sldMk cId="1439235155" sldId="261"/>
        </pc:sldMkLst>
        <pc:spChg chg="mod">
          <ac:chgData name="植松 陽子" userId="9f5d2aef-ea83-4e68-8bce-7de500f865aa" providerId="ADAL" clId="{980F920C-9524-431D-B9FD-F1301D329F4F}" dt="2023-07-27T06:27:01.577" v="253" actId="20577"/>
          <ac:spMkLst>
            <pc:docMk/>
            <pc:sldMk cId="1439235155" sldId="261"/>
            <ac:spMk id="13" creationId="{00000000-0000-0000-0000-000000000000}"/>
          </ac:spMkLst>
        </pc:spChg>
      </pc:sldChg>
      <pc:sldChg chg="addSp delSp modSp mod">
        <pc:chgData name="植松 陽子" userId="9f5d2aef-ea83-4e68-8bce-7de500f865aa" providerId="ADAL" clId="{980F920C-9524-431D-B9FD-F1301D329F4F}" dt="2023-07-27T06:20:42.638" v="192" actId="255"/>
        <pc:sldMkLst>
          <pc:docMk/>
          <pc:sldMk cId="1058323062" sldId="263"/>
        </pc:sldMkLst>
        <pc:spChg chg="del">
          <ac:chgData name="植松 陽子" userId="9f5d2aef-ea83-4e68-8bce-7de500f865aa" providerId="ADAL" clId="{980F920C-9524-431D-B9FD-F1301D329F4F}" dt="2023-07-27T06:07:23.395" v="1" actId="478"/>
          <ac:spMkLst>
            <pc:docMk/>
            <pc:sldMk cId="1058323062" sldId="263"/>
            <ac:spMk id="9" creationId="{00000000-0000-0000-0000-000000000000}"/>
          </ac:spMkLst>
        </pc:spChg>
        <pc:spChg chg="mod">
          <ac:chgData name="植松 陽子" userId="9f5d2aef-ea83-4e68-8bce-7de500f865aa" providerId="ADAL" clId="{980F920C-9524-431D-B9FD-F1301D329F4F}" dt="2023-07-27T06:20:42.638" v="192" actId="255"/>
          <ac:spMkLst>
            <pc:docMk/>
            <pc:sldMk cId="1058323062" sldId="263"/>
            <ac:spMk id="11" creationId="{00000000-0000-0000-0000-000000000000}"/>
          </ac:spMkLst>
        </pc:spChg>
        <pc:picChg chg="add mod">
          <ac:chgData name="植松 陽子" userId="9f5d2aef-ea83-4e68-8bce-7de500f865aa" providerId="ADAL" clId="{980F920C-9524-431D-B9FD-F1301D329F4F}" dt="2023-07-27T06:17:39.622" v="146" actId="1076"/>
          <ac:picMkLst>
            <pc:docMk/>
            <pc:sldMk cId="1058323062" sldId="263"/>
            <ac:picMk id="3" creationId="{7666A290-743E-418C-BC88-74C5CDDE6E06}"/>
          </ac:picMkLst>
        </pc:picChg>
      </pc:sldChg>
      <pc:sldChg chg="addSp delSp modSp mod">
        <pc:chgData name="植松 陽子" userId="9f5d2aef-ea83-4e68-8bce-7de500f865aa" providerId="ADAL" clId="{980F920C-9524-431D-B9FD-F1301D329F4F}" dt="2023-07-27T06:20:53.418" v="195" actId="14100"/>
        <pc:sldMkLst>
          <pc:docMk/>
          <pc:sldMk cId="3947414751" sldId="264"/>
        </pc:sldMkLst>
        <pc:spChg chg="del">
          <ac:chgData name="植松 陽子" userId="9f5d2aef-ea83-4e68-8bce-7de500f865aa" providerId="ADAL" clId="{980F920C-9524-431D-B9FD-F1301D329F4F}" dt="2023-07-27T06:07:38.646" v="4" actId="478"/>
          <ac:spMkLst>
            <pc:docMk/>
            <pc:sldMk cId="3947414751" sldId="264"/>
            <ac:spMk id="9" creationId="{00000000-0000-0000-0000-000000000000}"/>
          </ac:spMkLst>
        </pc:spChg>
        <pc:spChg chg="mod">
          <ac:chgData name="植松 陽子" userId="9f5d2aef-ea83-4e68-8bce-7de500f865aa" providerId="ADAL" clId="{980F920C-9524-431D-B9FD-F1301D329F4F}" dt="2023-07-27T06:20:53.418" v="195" actId="14100"/>
          <ac:spMkLst>
            <pc:docMk/>
            <pc:sldMk cId="3947414751" sldId="264"/>
            <ac:spMk id="11" creationId="{00000000-0000-0000-0000-000000000000}"/>
          </ac:spMkLst>
        </pc:spChg>
        <pc:picChg chg="add mod">
          <ac:chgData name="植松 陽子" userId="9f5d2aef-ea83-4e68-8bce-7de500f865aa" providerId="ADAL" clId="{980F920C-9524-431D-B9FD-F1301D329F4F}" dt="2023-07-27T06:18:00.547" v="150" actId="1076"/>
          <ac:picMkLst>
            <pc:docMk/>
            <pc:sldMk cId="3947414751" sldId="264"/>
            <ac:picMk id="3" creationId="{D025BB9E-5BB2-4A22-83E1-924F94A675CC}"/>
          </ac:picMkLst>
        </pc:picChg>
      </pc:sldChg>
      <pc:sldChg chg="addSp delSp modSp mod">
        <pc:chgData name="植松 陽子" userId="9f5d2aef-ea83-4e68-8bce-7de500f865aa" providerId="ADAL" clId="{980F920C-9524-431D-B9FD-F1301D329F4F}" dt="2023-07-27T06:23:46.811" v="236" actId="1038"/>
        <pc:sldMkLst>
          <pc:docMk/>
          <pc:sldMk cId="3114109790" sldId="265"/>
        </pc:sldMkLst>
        <pc:spChg chg="del">
          <ac:chgData name="植松 陽子" userId="9f5d2aef-ea83-4e68-8bce-7de500f865aa" providerId="ADAL" clId="{980F920C-9524-431D-B9FD-F1301D329F4F}" dt="2023-07-27T06:13:07.738" v="32" actId="478"/>
          <ac:spMkLst>
            <pc:docMk/>
            <pc:sldMk cId="3114109790" sldId="265"/>
            <ac:spMk id="9" creationId="{00000000-0000-0000-0000-000000000000}"/>
          </ac:spMkLst>
        </pc:spChg>
        <pc:spChg chg="mod">
          <ac:chgData name="植松 陽子" userId="9f5d2aef-ea83-4e68-8bce-7de500f865aa" providerId="ADAL" clId="{980F920C-9524-431D-B9FD-F1301D329F4F}" dt="2023-07-27T06:21:34.060" v="217" actId="1035"/>
          <ac:spMkLst>
            <pc:docMk/>
            <pc:sldMk cId="3114109790" sldId="265"/>
            <ac:spMk id="11" creationId="{00000000-0000-0000-0000-000000000000}"/>
          </ac:spMkLst>
        </pc:spChg>
        <pc:picChg chg="add del mod">
          <ac:chgData name="植松 陽子" userId="9f5d2aef-ea83-4e68-8bce-7de500f865aa" providerId="ADAL" clId="{980F920C-9524-431D-B9FD-F1301D329F4F}" dt="2023-07-27T06:23:19.510" v="221" actId="478"/>
          <ac:picMkLst>
            <pc:docMk/>
            <pc:sldMk cId="3114109790" sldId="265"/>
            <ac:picMk id="3" creationId="{5D0A0AE5-02AF-44EA-B940-1C1F26B4407B}"/>
          </ac:picMkLst>
        </pc:picChg>
        <pc:picChg chg="add del mod">
          <ac:chgData name="植松 陽子" userId="9f5d2aef-ea83-4e68-8bce-7de500f865aa" providerId="ADAL" clId="{980F920C-9524-431D-B9FD-F1301D329F4F}" dt="2023-07-27T06:23:31.820" v="228" actId="478"/>
          <ac:picMkLst>
            <pc:docMk/>
            <pc:sldMk cId="3114109790" sldId="265"/>
            <ac:picMk id="6" creationId="{B7AF45DE-6E87-DB59-28D6-95550AB57F0A}"/>
          </ac:picMkLst>
        </pc:picChg>
        <pc:picChg chg="add mod">
          <ac:chgData name="植松 陽子" userId="9f5d2aef-ea83-4e68-8bce-7de500f865aa" providerId="ADAL" clId="{980F920C-9524-431D-B9FD-F1301D329F4F}" dt="2023-07-27T06:23:46.811" v="236" actId="1038"/>
          <ac:picMkLst>
            <pc:docMk/>
            <pc:sldMk cId="3114109790" sldId="265"/>
            <ac:picMk id="8" creationId="{9B05E7AC-A6CD-D3A4-EAFC-0D2B75B6C915}"/>
          </ac:picMkLst>
        </pc:picChg>
      </pc:sldChg>
      <pc:sldChg chg="addSp delSp modSp mod">
        <pc:chgData name="植松 陽子" userId="9f5d2aef-ea83-4e68-8bce-7de500f865aa" providerId="ADAL" clId="{980F920C-9524-431D-B9FD-F1301D329F4F}" dt="2023-07-27T06:18:55.747" v="168" actId="1076"/>
        <pc:sldMkLst>
          <pc:docMk/>
          <pc:sldMk cId="3359914321" sldId="266"/>
        </pc:sldMkLst>
        <pc:spChg chg="del">
          <ac:chgData name="植松 陽子" userId="9f5d2aef-ea83-4e68-8bce-7de500f865aa" providerId="ADAL" clId="{980F920C-9524-431D-B9FD-F1301D329F4F}" dt="2023-07-27T06:09:52.397" v="16" actId="478"/>
          <ac:spMkLst>
            <pc:docMk/>
            <pc:sldMk cId="3359914321" sldId="266"/>
            <ac:spMk id="9" creationId="{00000000-0000-0000-0000-000000000000}"/>
          </ac:spMkLst>
        </pc:spChg>
        <pc:spChg chg="mod">
          <ac:chgData name="植松 陽子" userId="9f5d2aef-ea83-4e68-8bce-7de500f865aa" providerId="ADAL" clId="{980F920C-9524-431D-B9FD-F1301D329F4F}" dt="2023-07-27T06:17:08.659" v="140" actId="14100"/>
          <ac:spMkLst>
            <pc:docMk/>
            <pc:sldMk cId="3359914321" sldId="266"/>
            <ac:spMk id="11" creationId="{00000000-0000-0000-0000-000000000000}"/>
          </ac:spMkLst>
        </pc:spChg>
        <pc:picChg chg="add mod">
          <ac:chgData name="植松 陽子" userId="9f5d2aef-ea83-4e68-8bce-7de500f865aa" providerId="ADAL" clId="{980F920C-9524-431D-B9FD-F1301D329F4F}" dt="2023-07-27T06:18:55.747" v="168" actId="1076"/>
          <ac:picMkLst>
            <pc:docMk/>
            <pc:sldMk cId="3359914321" sldId="266"/>
            <ac:picMk id="3" creationId="{1F1C7A8D-4FB4-487C-A859-1A57D52A7F73}"/>
          </ac:picMkLst>
        </pc:picChg>
      </pc:sldChg>
      <pc:sldChg chg="addSp delSp modSp mod">
        <pc:chgData name="植松 陽子" userId="9f5d2aef-ea83-4e68-8bce-7de500f865aa" providerId="ADAL" clId="{980F920C-9524-431D-B9FD-F1301D329F4F}" dt="2023-07-27T06:20:11.910" v="191" actId="255"/>
        <pc:sldMkLst>
          <pc:docMk/>
          <pc:sldMk cId="2512297501" sldId="267"/>
        </pc:sldMkLst>
        <pc:spChg chg="del">
          <ac:chgData name="植松 陽子" userId="9f5d2aef-ea83-4e68-8bce-7de500f865aa" providerId="ADAL" clId="{980F920C-9524-431D-B9FD-F1301D329F4F}" dt="2023-07-27T06:09:54.500" v="17" actId="478"/>
          <ac:spMkLst>
            <pc:docMk/>
            <pc:sldMk cId="2512297501" sldId="267"/>
            <ac:spMk id="9" creationId="{00000000-0000-0000-0000-000000000000}"/>
          </ac:spMkLst>
        </pc:spChg>
        <pc:spChg chg="mod">
          <ac:chgData name="植松 陽子" userId="9f5d2aef-ea83-4e68-8bce-7de500f865aa" providerId="ADAL" clId="{980F920C-9524-431D-B9FD-F1301D329F4F}" dt="2023-07-27T06:20:11.910" v="191" actId="255"/>
          <ac:spMkLst>
            <pc:docMk/>
            <pc:sldMk cId="2512297501" sldId="267"/>
            <ac:spMk id="11" creationId="{00000000-0000-0000-0000-000000000000}"/>
          </ac:spMkLst>
        </pc:spChg>
        <pc:picChg chg="add mod">
          <ac:chgData name="植松 陽子" userId="9f5d2aef-ea83-4e68-8bce-7de500f865aa" providerId="ADAL" clId="{980F920C-9524-431D-B9FD-F1301D329F4F}" dt="2023-07-27T06:18:48.666" v="166" actId="1076"/>
          <ac:picMkLst>
            <pc:docMk/>
            <pc:sldMk cId="2512297501" sldId="267"/>
            <ac:picMk id="3" creationId="{725F025C-20AE-4101-B39C-8E7F39D6912F}"/>
          </ac:picMkLst>
        </pc:picChg>
      </pc:sldChg>
      <pc:sldChg chg="addSp delSp modSp add mod ord">
        <pc:chgData name="植松 陽子" userId="9f5d2aef-ea83-4e68-8bce-7de500f865aa" providerId="ADAL" clId="{980F920C-9524-431D-B9FD-F1301D329F4F}" dt="2023-07-27T06:26:41.114" v="239" actId="6549"/>
        <pc:sldMkLst>
          <pc:docMk/>
          <pc:sldMk cId="1358718514" sldId="268"/>
        </pc:sldMkLst>
        <pc:spChg chg="del">
          <ac:chgData name="植松 陽子" userId="9f5d2aef-ea83-4e68-8bce-7de500f865aa" providerId="ADAL" clId="{980F920C-9524-431D-B9FD-F1301D329F4F}" dt="2023-07-27T06:09:56.548" v="18" actId="478"/>
          <ac:spMkLst>
            <pc:docMk/>
            <pc:sldMk cId="1358718514" sldId="268"/>
            <ac:spMk id="9" creationId="{00000000-0000-0000-0000-000000000000}"/>
          </ac:spMkLst>
        </pc:spChg>
        <pc:spChg chg="mod">
          <ac:chgData name="植松 陽子" userId="9f5d2aef-ea83-4e68-8bce-7de500f865aa" providerId="ADAL" clId="{980F920C-9524-431D-B9FD-F1301D329F4F}" dt="2023-07-27T06:26:41.114" v="239" actId="6549"/>
          <ac:spMkLst>
            <pc:docMk/>
            <pc:sldMk cId="1358718514" sldId="268"/>
            <ac:spMk id="11" creationId="{00000000-0000-0000-0000-000000000000}"/>
          </ac:spMkLst>
        </pc:spChg>
        <pc:picChg chg="del">
          <ac:chgData name="植松 陽子" userId="9f5d2aef-ea83-4e68-8bce-7de500f865aa" providerId="ADAL" clId="{980F920C-9524-431D-B9FD-F1301D329F4F}" dt="2023-07-27T06:08:21.087" v="9" actId="478"/>
          <ac:picMkLst>
            <pc:docMk/>
            <pc:sldMk cId="1358718514" sldId="268"/>
            <ac:picMk id="3" creationId="{725F025C-20AE-4101-B39C-8E7F39D6912F}"/>
          </ac:picMkLst>
        </pc:picChg>
        <pc:picChg chg="add mod modCrop">
          <ac:chgData name="植松 陽子" userId="9f5d2aef-ea83-4e68-8bce-7de500f865aa" providerId="ADAL" clId="{980F920C-9524-431D-B9FD-F1301D329F4F}" dt="2023-07-27T06:19:23.105" v="173" actId="1076"/>
          <ac:picMkLst>
            <pc:docMk/>
            <pc:sldMk cId="1358718514" sldId="268"/>
            <ac:picMk id="5" creationId="{2671BEC8-4A19-40D6-ADA4-F247A266A8B5}"/>
          </ac:picMkLst>
        </pc:picChg>
      </pc:sldChg>
      <pc:sldChg chg="addSp delSp modSp add mod">
        <pc:chgData name="植松 陽子" userId="9f5d2aef-ea83-4e68-8bce-7de500f865aa" providerId="ADAL" clId="{980F920C-9524-431D-B9FD-F1301D329F4F}" dt="2023-07-27T06:20:07.128" v="190" actId="255"/>
        <pc:sldMkLst>
          <pc:docMk/>
          <pc:sldMk cId="2615981224" sldId="269"/>
        </pc:sldMkLst>
        <pc:spChg chg="del">
          <ac:chgData name="植松 陽子" userId="9f5d2aef-ea83-4e68-8bce-7de500f865aa" providerId="ADAL" clId="{980F920C-9524-431D-B9FD-F1301D329F4F}" dt="2023-07-27T06:09:58.401" v="19" actId="478"/>
          <ac:spMkLst>
            <pc:docMk/>
            <pc:sldMk cId="2615981224" sldId="269"/>
            <ac:spMk id="9" creationId="{00000000-0000-0000-0000-000000000000}"/>
          </ac:spMkLst>
        </pc:spChg>
        <pc:spChg chg="mod">
          <ac:chgData name="植松 陽子" userId="9f5d2aef-ea83-4e68-8bce-7de500f865aa" providerId="ADAL" clId="{980F920C-9524-431D-B9FD-F1301D329F4F}" dt="2023-07-27T06:20:07.128" v="190" actId="255"/>
          <ac:spMkLst>
            <pc:docMk/>
            <pc:sldMk cId="2615981224" sldId="269"/>
            <ac:spMk id="11" creationId="{00000000-0000-0000-0000-000000000000}"/>
          </ac:spMkLst>
        </pc:spChg>
        <pc:picChg chg="add mod">
          <ac:chgData name="植松 陽子" userId="9f5d2aef-ea83-4e68-8bce-7de500f865aa" providerId="ADAL" clId="{980F920C-9524-431D-B9FD-F1301D329F4F}" dt="2023-07-27T06:19:40.474" v="178" actId="1076"/>
          <ac:picMkLst>
            <pc:docMk/>
            <pc:sldMk cId="2615981224" sldId="269"/>
            <ac:picMk id="3" creationId="{F769DA19-7852-491C-BD1D-069529149D3C}"/>
          </ac:picMkLst>
        </pc:picChg>
        <pc:picChg chg="del">
          <ac:chgData name="植松 陽子" userId="9f5d2aef-ea83-4e68-8bce-7de500f865aa" providerId="ADAL" clId="{980F920C-9524-431D-B9FD-F1301D329F4F}" dt="2023-07-27T06:09:41.645" v="14" actId="478"/>
          <ac:picMkLst>
            <pc:docMk/>
            <pc:sldMk cId="2615981224" sldId="269"/>
            <ac:picMk id="5" creationId="{2671BEC8-4A19-40D6-ADA4-F247A266A8B5}"/>
          </ac:picMkLst>
        </pc:picChg>
      </pc:sldChg>
      <pc:sldChg chg="new del">
        <pc:chgData name="植松 陽子" userId="9f5d2aef-ea83-4e68-8bce-7de500f865aa" providerId="ADAL" clId="{980F920C-9524-431D-B9FD-F1301D329F4F}" dt="2023-07-27T06:08:44.200" v="12" actId="47"/>
        <pc:sldMkLst>
          <pc:docMk/>
          <pc:sldMk cId="3449671079" sldId="269"/>
        </pc:sldMkLst>
      </pc:sldChg>
      <pc:sldChg chg="new">
        <pc:chgData name="植松 陽子" userId="9f5d2aef-ea83-4e68-8bce-7de500f865aa" providerId="ADAL" clId="{980F920C-9524-431D-B9FD-F1301D329F4F}" dt="2023-07-27T06:10:05.689" v="20" actId="680"/>
        <pc:sldMkLst>
          <pc:docMk/>
          <pc:sldMk cId="3760235344"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1DADEDF-9AF6-40A9-BD47-518986643B6C}" type="datetimeFigureOut">
              <a:rPr kumimoji="1" lang="ja-JP" altLang="en-US" smtClean="0"/>
              <a:t>2023/8/15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DEEAC21-857B-4187-88DF-57DA791156A7}" type="slidenum">
              <a:rPr kumimoji="1" lang="ja-JP" altLang="en-US" smtClean="0"/>
              <a:t>‹#›</a:t>
            </a:fld>
            <a:endParaRPr kumimoji="1" lang="ja-JP" altLang="en-US"/>
          </a:p>
        </p:txBody>
      </p:sp>
    </p:spTree>
    <p:extLst>
      <p:ext uri="{BB962C8B-B14F-4D97-AF65-F5344CB8AC3E}">
        <p14:creationId xmlns:p14="http://schemas.microsoft.com/office/powerpoint/2010/main" val="3975933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512876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222838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0559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992200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3792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3431102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659768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855548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142076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2139658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291105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4092871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000227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3342197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341942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9137939A-52C7-4377-985D-804C890015B1}" type="datetimeFigureOut">
              <a:rPr kumimoji="1" lang="ja-JP" altLang="en-US" smtClean="0"/>
              <a:t>2023/8/15</a:t>
            </a:fld>
            <a:endParaRPr kumimoji="1" lang="ja-JP" altLang="en-US"/>
          </a:p>
        </p:txBody>
      </p:sp>
    </p:spTree>
    <p:extLst>
      <p:ext uri="{BB962C8B-B14F-4D97-AF65-F5344CB8AC3E}">
        <p14:creationId xmlns:p14="http://schemas.microsoft.com/office/powerpoint/2010/main" val="165180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37939A-52C7-4377-985D-804C890015B1}" type="datetimeFigureOut">
              <a:rPr kumimoji="1" lang="ja-JP" altLang="en-US" smtClean="0"/>
              <a:t>2023/8/15</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151425359"/>
      </p:ext>
    </p:extLst>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1" r:id="rId12"/>
    <p:sldLayoutId id="2147484192" r:id="rId13"/>
    <p:sldLayoutId id="2147484193" r:id="rId14"/>
    <p:sldLayoutId id="2147484194" r:id="rId15"/>
    <p:sldLayoutId id="2147484195"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71055" y="2595715"/>
            <a:ext cx="10709564" cy="1054133"/>
          </a:xfrm>
        </p:spPr>
        <p:txBody>
          <a:bodyPr>
            <a:normAutofit fontScale="90000"/>
          </a:bodyPr>
          <a:lstStyle/>
          <a:p>
            <a:pPr algn="ctr"/>
            <a:r>
              <a:rPr lang="ja-JP" altLang="en-US" dirty="0">
                <a:solidFill>
                  <a:schemeClr val="tx1"/>
                </a:solidFill>
              </a:rPr>
              <a:t>ロゴマークデザインの選定に</a:t>
            </a:r>
            <a:r>
              <a:rPr kumimoji="1" lang="ja-JP" altLang="en-US" dirty="0">
                <a:solidFill>
                  <a:schemeClr val="tx1"/>
                </a:solidFill>
              </a:rPr>
              <a:t>ついて</a:t>
            </a:r>
          </a:p>
        </p:txBody>
      </p:sp>
      <p:sp>
        <p:nvSpPr>
          <p:cNvPr id="3" name="テキスト ボックス 2"/>
          <p:cNvSpPr txBox="1"/>
          <p:nvPr/>
        </p:nvSpPr>
        <p:spPr>
          <a:xfrm>
            <a:off x="10099965" y="429491"/>
            <a:ext cx="1537854" cy="523220"/>
          </a:xfrm>
          <a:prstGeom prst="rect">
            <a:avLst/>
          </a:prstGeom>
          <a:noFill/>
          <a:ln>
            <a:solidFill>
              <a:schemeClr val="tx1"/>
            </a:solidFill>
          </a:ln>
        </p:spPr>
        <p:txBody>
          <a:bodyPr wrap="square" rtlCol="0">
            <a:spAutoFit/>
          </a:bodyPr>
          <a:lstStyle/>
          <a:p>
            <a:pPr algn="ctr"/>
            <a:r>
              <a:rPr kumimoji="1" lang="ja-JP" altLang="en-US" sz="2800" dirty="0">
                <a:latin typeface="ＭＳ 明朝" panose="02020609040205080304" pitchFamily="17" charset="-128"/>
                <a:ea typeface="ＭＳ 明朝" panose="02020609040205080304" pitchFamily="17" charset="-128"/>
              </a:rPr>
              <a:t>資料２</a:t>
            </a:r>
          </a:p>
        </p:txBody>
      </p:sp>
    </p:spTree>
    <p:extLst>
      <p:ext uri="{BB962C8B-B14F-4D97-AF65-F5344CB8AC3E}">
        <p14:creationId xmlns:p14="http://schemas.microsoft.com/office/powerpoint/2010/main" val="3912172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６）</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r>
              <a:rPr lang="ja-JP" altLang="en-US" sz="2200" dirty="0">
                <a:solidFill>
                  <a:schemeClr val="tx1"/>
                </a:solidFill>
              </a:rPr>
              <a:t>　「</a:t>
            </a:r>
            <a:r>
              <a:rPr lang="en-US" altLang="ja-JP" sz="2200" dirty="0">
                <a:solidFill>
                  <a:schemeClr val="tx1"/>
                </a:solidFill>
              </a:rPr>
              <a:t>CO2</a:t>
            </a:r>
            <a:r>
              <a:rPr lang="ja-JP" altLang="en-US" sz="2200" dirty="0">
                <a:solidFill>
                  <a:schemeClr val="tx1"/>
                </a:solidFill>
              </a:rPr>
              <a:t>」を「コツ」と読むのが特徴的なネーミングなので、ロゴタイプは、葉っぱのエコモチーフで「コツ」を強調しています。</a:t>
            </a:r>
          </a:p>
          <a:p>
            <a:r>
              <a:rPr lang="ja-JP" altLang="en-US" sz="2200" dirty="0">
                <a:solidFill>
                  <a:schemeClr val="tx1"/>
                </a:solidFill>
              </a:rPr>
              <a:t>　ポイントを表す「</a:t>
            </a:r>
            <a:r>
              <a:rPr lang="en-US" altLang="ja-JP" sz="2200" dirty="0">
                <a:solidFill>
                  <a:schemeClr val="tx1"/>
                </a:solidFill>
              </a:rPr>
              <a:t>P</a:t>
            </a:r>
            <a:r>
              <a:rPr lang="ja-JP" altLang="en-US" sz="2200" dirty="0">
                <a:solidFill>
                  <a:schemeClr val="tx1"/>
                </a:solidFill>
              </a:rPr>
              <a:t>」と「キツツキ」から構成されたシンボルマークは、キツツキがポイントをコツコツするイメージを表現し、消費行動の促進につながると考えます。</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153995" y="1725562"/>
            <a:ext cx="3286228" cy="2197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004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７）</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pPr marL="354013" indent="-354013"/>
            <a:r>
              <a:rPr lang="ja-JP" altLang="en-US" sz="2200" dirty="0">
                <a:solidFill>
                  <a:schemeClr val="tx1"/>
                </a:solidFill>
              </a:rPr>
              <a:t>　親しみやすいよう、可愛らしいデザインにしました。</a:t>
            </a:r>
          </a:p>
          <a:p>
            <a:r>
              <a:rPr lang="ja-JP" altLang="en-US" sz="2200" dirty="0">
                <a:solidFill>
                  <a:schemeClr val="tx1"/>
                </a:solidFill>
              </a:rPr>
              <a:t>　</a:t>
            </a:r>
            <a:r>
              <a:rPr lang="en-US" altLang="ja-JP" sz="2200" dirty="0">
                <a:solidFill>
                  <a:schemeClr val="tx1"/>
                </a:solidFill>
              </a:rPr>
              <a:t>CO2</a:t>
            </a:r>
            <a:r>
              <a:rPr lang="ja-JP" altLang="en-US" sz="2200" dirty="0">
                <a:solidFill>
                  <a:schemeClr val="tx1"/>
                </a:solidFill>
              </a:rPr>
              <a:t>をイメージして制作いたしました。また、</a:t>
            </a:r>
            <a:r>
              <a:rPr lang="en-US" altLang="ja-JP" sz="2200" dirty="0">
                <a:solidFill>
                  <a:schemeClr val="tx1"/>
                </a:solidFill>
              </a:rPr>
              <a:t>C02</a:t>
            </a:r>
            <a:r>
              <a:rPr lang="ja-JP" altLang="en-US" sz="2200" dirty="0">
                <a:solidFill>
                  <a:schemeClr val="tx1"/>
                </a:solidFill>
              </a:rPr>
              <a:t>を下げようというモチーフでロゴマークとして使いやすい様なデザインにいたしました。</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409769" y="1437422"/>
            <a:ext cx="2639130" cy="2633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3436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８）</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r>
              <a:rPr lang="ja-JP" altLang="en-US" sz="2200" dirty="0">
                <a:solidFill>
                  <a:schemeClr val="tx1"/>
                </a:solidFill>
              </a:rPr>
              <a:t>　甲羅が地球でシッポが双葉の、環境配慮型消費行動をアピールし、地道にコツコツと努力する「亀」をモチーフに、脱炭素につながる「</a:t>
            </a:r>
            <a:r>
              <a:rPr lang="en-US" altLang="ja-JP" sz="2200" dirty="0">
                <a:solidFill>
                  <a:schemeClr val="tx1"/>
                </a:solidFill>
              </a:rPr>
              <a:t>CO2CO2 (</a:t>
            </a:r>
            <a:r>
              <a:rPr lang="ja-JP" altLang="en-US" sz="2200" dirty="0">
                <a:solidFill>
                  <a:schemeClr val="tx1"/>
                </a:solidFill>
              </a:rPr>
              <a:t>コツコツ</a:t>
            </a:r>
            <a:r>
              <a:rPr lang="en-US" altLang="ja-JP" sz="2200" dirty="0">
                <a:solidFill>
                  <a:schemeClr val="tx1"/>
                </a:solidFill>
              </a:rPr>
              <a:t>)</a:t>
            </a:r>
            <a:r>
              <a:rPr lang="ja-JP" altLang="en-US" sz="2200" dirty="0">
                <a:solidFill>
                  <a:schemeClr val="tx1"/>
                </a:solidFill>
              </a:rPr>
              <a:t>ポイント</a:t>
            </a:r>
            <a:r>
              <a:rPr lang="en-US" altLang="ja-JP" sz="2200" dirty="0">
                <a:solidFill>
                  <a:schemeClr val="tx1"/>
                </a:solidFill>
              </a:rPr>
              <a:t>+</a:t>
            </a:r>
            <a:r>
              <a:rPr lang="ja-JP" altLang="en-US" sz="2200" dirty="0">
                <a:solidFill>
                  <a:schemeClr val="tx1"/>
                </a:solidFill>
              </a:rPr>
              <a:t>」を親しみやすくイメージしました。</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306529" y="1446827"/>
            <a:ext cx="2729400" cy="2559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907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９）</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000" dirty="0">
                <a:solidFill>
                  <a:schemeClr val="tx1"/>
                </a:solidFill>
              </a:rPr>
              <a:t>【</a:t>
            </a:r>
            <a:r>
              <a:rPr lang="ja-JP" altLang="en-US" sz="2000" dirty="0">
                <a:solidFill>
                  <a:schemeClr val="tx1"/>
                </a:solidFill>
              </a:rPr>
              <a:t>ロゴマークデザインの説明</a:t>
            </a:r>
            <a:r>
              <a:rPr lang="en-US" altLang="ja-JP" sz="2000" dirty="0">
                <a:solidFill>
                  <a:schemeClr val="tx1"/>
                </a:solidFill>
              </a:rPr>
              <a:t>】</a:t>
            </a:r>
          </a:p>
          <a:p>
            <a:r>
              <a:rPr lang="ja-JP" altLang="en-US" sz="2000" dirty="0">
                <a:solidFill>
                  <a:schemeClr val="tx1"/>
                </a:solidFill>
              </a:rPr>
              <a:t>　日常生活を送っていて環境問題を気にかけることは難しいと思いがちですが、本ポイントシステムを活用することで、消費者が</a:t>
            </a:r>
            <a:r>
              <a:rPr lang="en-US" altLang="ja-JP" sz="2000" dirty="0">
                <a:solidFill>
                  <a:schemeClr val="tx1"/>
                </a:solidFill>
              </a:rPr>
              <a:t>CO2</a:t>
            </a:r>
            <a:r>
              <a:rPr lang="ja-JP" altLang="en-US" sz="2000" dirty="0">
                <a:solidFill>
                  <a:schemeClr val="tx1"/>
                </a:solidFill>
              </a:rPr>
              <a:t>排出の少ない商品・サービスを選択することができ、日々のお買い物の延長線にその選択があることを表現するために買い物カゴの中にキャラクターを入れた温かみのあるカラーリングのロゴに仕上げた。親しみやすく楽しい印象を大切に、どなたでも気軽に未来の環境を思いやれるきっかけ作りのロゴを目指している。</a:t>
            </a:r>
            <a:endParaRPr lang="en-US" altLang="ja-JP" sz="20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689988" y="1304720"/>
            <a:ext cx="1944220" cy="278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1997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NO.10</a:t>
            </a:r>
            <a:r>
              <a:rPr lang="ja-JP" altLang="en-US" sz="4400" dirty="0">
                <a:solidFill>
                  <a:schemeClr val="tx1"/>
                </a:solidFill>
              </a:rPr>
              <a:t>）</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r>
              <a:rPr lang="ja-JP" altLang="en-US" sz="2200" dirty="0">
                <a:solidFill>
                  <a:schemeClr val="tx1"/>
                </a:solidFill>
              </a:rPr>
              <a:t>　文字の周りに循環イメージの矢印を配置し、「炭素循環」</a:t>
            </a:r>
            <a:r>
              <a:rPr lang="en-US" altLang="ja-JP" sz="2200" dirty="0">
                <a:solidFill>
                  <a:schemeClr val="tx1"/>
                </a:solidFill>
              </a:rPr>
              <a:t>CO2</a:t>
            </a:r>
            <a:r>
              <a:rPr lang="ja-JP" altLang="en-US" sz="2200" dirty="0">
                <a:solidFill>
                  <a:schemeClr val="tx1"/>
                </a:solidFill>
              </a:rPr>
              <a:t>が増えない「カーボンニュートラル」をイメージするデザインにしました。</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262285" y="1304720"/>
            <a:ext cx="2731740" cy="285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733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NO.11</a:t>
            </a:r>
            <a:r>
              <a:rPr lang="ja-JP" altLang="en-US" sz="4400" dirty="0">
                <a:solidFill>
                  <a:schemeClr val="tx1"/>
                </a:solidFill>
              </a:rPr>
              <a:t>）</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r>
              <a:rPr lang="ja-JP" altLang="en-US" sz="2200" dirty="0">
                <a:solidFill>
                  <a:schemeClr val="tx1"/>
                </a:solidFill>
              </a:rPr>
              <a:t>　環境配慮型消費行動を強くイメージさせるために緑色の葉をモチーフに全体をデザインした、ロゴタイプメインのロゴマークです。文字は完全オリジナルデザインで、「コツコツ」貯まってゆくポイントをイメージできるように、葉が重なるように仕上げました。</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rotWithShape="1">
          <a:blip r:embed="rId2" cstate="email">
            <a:extLst>
              <a:ext uri="{28A0092B-C50C-407E-A947-70E740481C1C}">
                <a14:useLocalDpi xmlns:a14="http://schemas.microsoft.com/office/drawing/2010/main" val="0"/>
              </a:ext>
            </a:extLst>
          </a:blip>
          <a:srcRect l="14993" t="15768" r="14454" b="19920"/>
          <a:stretch/>
        </p:blipFill>
        <p:spPr>
          <a:xfrm>
            <a:off x="3975624" y="1563329"/>
            <a:ext cx="3401207" cy="2208829"/>
          </a:xfrm>
          <a:prstGeom prst="rect">
            <a:avLst/>
          </a:prstGeom>
        </p:spPr>
      </p:pic>
    </p:spTree>
    <p:extLst>
      <p:ext uri="{BB962C8B-B14F-4D97-AF65-F5344CB8AC3E}">
        <p14:creationId xmlns:p14="http://schemas.microsoft.com/office/powerpoint/2010/main" val="3112503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NO.12</a:t>
            </a:r>
            <a:r>
              <a:rPr lang="ja-JP" altLang="en-US" sz="4400" dirty="0">
                <a:solidFill>
                  <a:schemeClr val="tx1"/>
                </a:solidFill>
              </a:rPr>
              <a:t>）</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r>
              <a:rPr lang="ja-JP" altLang="en-US" sz="2200" dirty="0">
                <a:solidFill>
                  <a:schemeClr val="tx1"/>
                </a:solidFill>
              </a:rPr>
              <a:t>　インパクトのある名称をきちんとアピールし、小さいサイズやモノクロ表現、広告上においても存在感を維持できるよう、ブルーの正円に文字を大きくシンプルにレイアウト。</a:t>
            </a:r>
          </a:p>
          <a:p>
            <a:r>
              <a:rPr lang="ja-JP" altLang="en-US" sz="2200" dirty="0">
                <a:solidFill>
                  <a:schemeClr val="tx1"/>
                </a:solidFill>
              </a:rPr>
              <a:t>　やさしい文字とともに地球見立てたブルーの正円に笑顔を入れることで、親しみやすく環境配慮型消費行動をイメージできるロゴマークです。</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350774" y="1505361"/>
            <a:ext cx="2585739" cy="2512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33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NO.13</a:t>
            </a:r>
            <a:r>
              <a:rPr lang="ja-JP" altLang="en-US" sz="4400" dirty="0">
                <a:solidFill>
                  <a:schemeClr val="tx1"/>
                </a:solidFill>
              </a:rPr>
              <a:t>）</a:t>
            </a:r>
          </a:p>
        </p:txBody>
      </p:sp>
      <p:sp>
        <p:nvSpPr>
          <p:cNvPr id="11" name="タイトル 1"/>
          <p:cNvSpPr txBox="1">
            <a:spLocks/>
          </p:cNvSpPr>
          <p:nvPr/>
        </p:nvSpPr>
        <p:spPr>
          <a:xfrm>
            <a:off x="334239" y="4631098"/>
            <a:ext cx="11160000" cy="222690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000" dirty="0">
                <a:solidFill>
                  <a:schemeClr val="tx1"/>
                </a:solidFill>
              </a:rPr>
              <a:t>【</a:t>
            </a:r>
            <a:r>
              <a:rPr lang="ja-JP" altLang="en-US" sz="2000" dirty="0">
                <a:solidFill>
                  <a:schemeClr val="tx1"/>
                </a:solidFill>
              </a:rPr>
              <a:t>ロゴマークデザインの説明</a:t>
            </a:r>
            <a:r>
              <a:rPr lang="en-US" altLang="ja-JP" sz="2000" dirty="0">
                <a:solidFill>
                  <a:schemeClr val="tx1"/>
                </a:solidFill>
              </a:rPr>
              <a:t>】</a:t>
            </a:r>
          </a:p>
          <a:p>
            <a:r>
              <a:rPr lang="ja-JP" altLang="en-US" sz="2000" dirty="0">
                <a:solidFill>
                  <a:schemeClr val="tx1"/>
                </a:solidFill>
              </a:rPr>
              <a:t>　脱炭素社会の実現に向けて、まずは小さなアクションから起こしてほしい。</a:t>
            </a:r>
          </a:p>
          <a:p>
            <a:r>
              <a:rPr lang="ja-JP" altLang="en-US" sz="2000" dirty="0">
                <a:solidFill>
                  <a:schemeClr val="tx1"/>
                </a:solidFill>
              </a:rPr>
              <a:t>子どもからお年寄りまでたくさんの人に興味を持ってもらえるように、視認性と遊び</a:t>
            </a:r>
            <a:r>
              <a:rPr lang="ja-JP" altLang="en-US" sz="2000" dirty="0" err="1">
                <a:solidFill>
                  <a:schemeClr val="tx1"/>
                </a:solidFill>
              </a:rPr>
              <a:t>ごころの</a:t>
            </a:r>
            <a:r>
              <a:rPr lang="ja-JP" altLang="en-US" sz="2000" dirty="0">
                <a:solidFill>
                  <a:schemeClr val="tx1"/>
                </a:solidFill>
              </a:rPr>
              <a:t>ある楽しいデザインにしました。</a:t>
            </a:r>
          </a:p>
          <a:p>
            <a:r>
              <a:rPr lang="ja-JP" altLang="en-US" sz="2000" dirty="0">
                <a:solidFill>
                  <a:schemeClr val="tx1"/>
                </a:solidFill>
              </a:rPr>
              <a:t>　グリーンは「豊かな緑」、ブルーは「きれいな海・川・湖」、オレンジは「明るい未来」を表現しています。</a:t>
            </a:r>
          </a:p>
          <a:p>
            <a:pPr marL="354013" indent="-354013"/>
            <a:r>
              <a:rPr lang="ja-JP" altLang="en-US" sz="2000" dirty="0">
                <a:solidFill>
                  <a:schemeClr val="tx1"/>
                </a:solidFill>
              </a:rPr>
              <a:t>　ロゴマーク、ロゴタイプ共に柔らかい線を使い統一感を出しました。</a:t>
            </a:r>
            <a:endParaRPr lang="en-US" altLang="ja-JP" sz="20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283242" y="1415845"/>
            <a:ext cx="2945248" cy="2468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596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NO.14</a:t>
            </a:r>
            <a:r>
              <a:rPr lang="ja-JP" altLang="en-US" sz="4400" dirty="0">
                <a:solidFill>
                  <a:schemeClr val="tx1"/>
                </a:solidFill>
              </a:rPr>
              <a:t>）</a:t>
            </a:r>
          </a:p>
        </p:txBody>
      </p:sp>
      <p:sp>
        <p:nvSpPr>
          <p:cNvPr id="11" name="タイトル 1"/>
          <p:cNvSpPr txBox="1">
            <a:spLocks/>
          </p:cNvSpPr>
          <p:nvPr/>
        </p:nvSpPr>
        <p:spPr>
          <a:xfrm>
            <a:off x="334238" y="4734334"/>
            <a:ext cx="11390729"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000" dirty="0">
                <a:solidFill>
                  <a:schemeClr val="tx1"/>
                </a:solidFill>
              </a:rPr>
              <a:t>【</a:t>
            </a:r>
            <a:r>
              <a:rPr lang="ja-JP" altLang="en-US" sz="2000" dirty="0">
                <a:solidFill>
                  <a:schemeClr val="tx1"/>
                </a:solidFill>
              </a:rPr>
              <a:t>ロゴマークデザインの説明</a:t>
            </a:r>
            <a:r>
              <a:rPr lang="en-US" altLang="ja-JP" sz="2000" dirty="0">
                <a:solidFill>
                  <a:schemeClr val="tx1"/>
                </a:solidFill>
              </a:rPr>
              <a:t>】</a:t>
            </a:r>
          </a:p>
          <a:p>
            <a:r>
              <a:rPr lang="ja-JP" altLang="en-US" sz="2000" dirty="0">
                <a:solidFill>
                  <a:schemeClr val="tx1"/>
                </a:solidFill>
              </a:rPr>
              <a:t>　買い物客にはポイントがたくさん貯まり、地球への負荷も軽減できるという、双方にとってポジティブなポイント制度であることから、明るさや楽しさ、活気が感じられるロゴを制作しました。</a:t>
            </a:r>
          </a:p>
          <a:p>
            <a:pPr marL="354013" indent="-354013"/>
            <a:r>
              <a:rPr lang="ja-JP" altLang="en-US" sz="2000" dirty="0">
                <a:solidFill>
                  <a:schemeClr val="tx1"/>
                </a:solidFill>
              </a:rPr>
              <a:t>　緑色や葉っぱのモチーフで環境によいポイント制度であることを表現しています。</a:t>
            </a:r>
          </a:p>
          <a:p>
            <a:r>
              <a:rPr lang="ja-JP" altLang="en-US" sz="2000" dirty="0">
                <a:solidFill>
                  <a:schemeClr val="tx1"/>
                </a:solidFill>
              </a:rPr>
              <a:t>また、文字をパーツ等で色分けすることで「コツコツ」ポイントを貯めていく様子も表しています。</a:t>
            </a:r>
            <a:endParaRPr lang="en-US" altLang="ja-JP" sz="20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380270" y="1582751"/>
            <a:ext cx="2386625" cy="2459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790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NO.15</a:t>
            </a:r>
            <a:r>
              <a:rPr lang="ja-JP" altLang="en-US" sz="4400" dirty="0">
                <a:solidFill>
                  <a:schemeClr val="tx1"/>
                </a:solidFill>
              </a:rPr>
              <a:t>）</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000" dirty="0">
                <a:solidFill>
                  <a:schemeClr val="tx1"/>
                </a:solidFill>
              </a:rPr>
              <a:t>【</a:t>
            </a:r>
            <a:r>
              <a:rPr lang="ja-JP" altLang="en-US" sz="2000" dirty="0">
                <a:solidFill>
                  <a:schemeClr val="tx1"/>
                </a:solidFill>
              </a:rPr>
              <a:t>ロゴマークデザインの説明</a:t>
            </a:r>
            <a:r>
              <a:rPr lang="en-US" altLang="ja-JP" sz="2000" dirty="0">
                <a:solidFill>
                  <a:schemeClr val="tx1"/>
                </a:solidFill>
              </a:rPr>
              <a:t>】</a:t>
            </a:r>
          </a:p>
          <a:p>
            <a:r>
              <a:rPr lang="ja-JP" altLang="en-US" sz="2000" dirty="0">
                <a:solidFill>
                  <a:schemeClr val="tx1"/>
                </a:solidFill>
              </a:rPr>
              <a:t>　ロゴでは、「</a:t>
            </a:r>
            <a:r>
              <a:rPr lang="en-US" altLang="ja-JP" sz="2000" dirty="0">
                <a:solidFill>
                  <a:schemeClr val="tx1"/>
                </a:solidFill>
              </a:rPr>
              <a:t>CO2CO2</a:t>
            </a:r>
            <a:r>
              <a:rPr lang="ja-JP" altLang="en-US" sz="2000" dirty="0">
                <a:solidFill>
                  <a:schemeClr val="tx1"/>
                </a:solidFill>
              </a:rPr>
              <a:t>（コツコツ）減らして、コツコツ貯めよう！地球と自分とみんなのために」をコンセプトに、堅実にコツコツと前進する「カメ」をシンボライズしました。柔らかく、丸みを帯びた球体は、地球を、脱炭素による持続可能で緑豊かな地球環境保護を表現した。ひとりひとりが自分ごととして捉え、協力し、脱炭素社会に向けて、コツコツ行動する。</a:t>
            </a:r>
          </a:p>
          <a:p>
            <a:pPr marL="354013" indent="-354013"/>
            <a:r>
              <a:rPr lang="ja-JP" altLang="en-US" sz="2000" dirty="0">
                <a:solidFill>
                  <a:schemeClr val="tx1"/>
                </a:solidFill>
              </a:rPr>
              <a:t>　</a:t>
            </a:r>
            <a:r>
              <a:rPr lang="en-US" altLang="ja-JP" sz="2000" dirty="0">
                <a:solidFill>
                  <a:schemeClr val="tx1"/>
                </a:solidFill>
              </a:rPr>
              <a:t>CO2CO2</a:t>
            </a:r>
            <a:r>
              <a:rPr lang="ja-JP" altLang="en-US" sz="2000" dirty="0">
                <a:solidFill>
                  <a:schemeClr val="tx1"/>
                </a:solidFill>
              </a:rPr>
              <a:t>（コツコツ）ポイント＋が、地球を守る。</a:t>
            </a:r>
          </a:p>
          <a:p>
            <a:pPr marL="354013" indent="-354013"/>
            <a:endParaRPr lang="en-US" altLang="ja-JP" sz="20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93226" y="1304720"/>
            <a:ext cx="1592826" cy="2806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378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9843" y="430162"/>
            <a:ext cx="11755557" cy="644012"/>
          </a:xfrm>
        </p:spPr>
        <p:txBody>
          <a:bodyPr>
            <a:noAutofit/>
          </a:bodyPr>
          <a:lstStyle/>
          <a:p>
            <a:r>
              <a:rPr lang="ja-JP" altLang="en-US" sz="4400" dirty="0">
                <a:solidFill>
                  <a:schemeClr val="tx1"/>
                </a:solidFill>
              </a:rPr>
              <a:t>１．ロゴマークの公募の実施について</a:t>
            </a:r>
            <a:endParaRPr kumimoji="1" lang="ja-JP" altLang="en-US" sz="4400" dirty="0">
              <a:solidFill>
                <a:schemeClr val="tx1"/>
              </a:solidFill>
            </a:endParaRPr>
          </a:p>
        </p:txBody>
      </p:sp>
      <p:sp>
        <p:nvSpPr>
          <p:cNvPr id="12" name="タイトル 1"/>
          <p:cNvSpPr txBox="1">
            <a:spLocks/>
          </p:cNvSpPr>
          <p:nvPr/>
        </p:nvSpPr>
        <p:spPr>
          <a:xfrm>
            <a:off x="119840" y="3211467"/>
            <a:ext cx="11755557" cy="64401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solidFill>
                  <a:schemeClr val="tx1"/>
                </a:solidFill>
              </a:rPr>
              <a:t>応募期間：令和５年６月９日（金）～令和５年７月</a:t>
            </a:r>
            <a:r>
              <a:rPr lang="en-US" altLang="ja-JP" sz="2800" dirty="0">
                <a:solidFill>
                  <a:schemeClr val="tx1"/>
                </a:solidFill>
              </a:rPr>
              <a:t>24</a:t>
            </a:r>
            <a:r>
              <a:rPr lang="ja-JP" altLang="en-US" sz="2800" dirty="0">
                <a:solidFill>
                  <a:schemeClr val="tx1"/>
                </a:solidFill>
              </a:rPr>
              <a:t>日（月）まで</a:t>
            </a:r>
          </a:p>
        </p:txBody>
      </p:sp>
      <p:sp>
        <p:nvSpPr>
          <p:cNvPr id="13" name="タイトル 1"/>
          <p:cNvSpPr txBox="1">
            <a:spLocks/>
          </p:cNvSpPr>
          <p:nvPr/>
        </p:nvSpPr>
        <p:spPr>
          <a:xfrm>
            <a:off x="119840" y="4045681"/>
            <a:ext cx="11755557" cy="64401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solidFill>
                  <a:schemeClr val="tx1"/>
                </a:solidFill>
              </a:rPr>
              <a:t>応募総数：２０７点</a:t>
            </a:r>
          </a:p>
        </p:txBody>
      </p:sp>
      <p:sp>
        <p:nvSpPr>
          <p:cNvPr id="14" name="タイトル 1"/>
          <p:cNvSpPr txBox="1">
            <a:spLocks/>
          </p:cNvSpPr>
          <p:nvPr/>
        </p:nvSpPr>
        <p:spPr>
          <a:xfrm>
            <a:off x="383457" y="1514170"/>
            <a:ext cx="11002297" cy="144042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solidFill>
                  <a:schemeClr val="tx1"/>
                </a:solidFill>
              </a:rPr>
              <a:t>　</a:t>
            </a:r>
            <a:r>
              <a:rPr lang="ja-JP" altLang="ja-JP" sz="2800" dirty="0">
                <a:solidFill>
                  <a:schemeClr val="tx1"/>
                </a:solidFill>
              </a:rPr>
              <a:t>事業者の皆様が使いやすいロゴマークを作成し、府民の皆様に、「おおさか</a:t>
            </a:r>
            <a:r>
              <a:rPr lang="en-US" altLang="ja-JP" sz="2800" dirty="0">
                <a:solidFill>
                  <a:schemeClr val="tx1"/>
                </a:solidFill>
              </a:rPr>
              <a:t>CO</a:t>
            </a:r>
            <a:r>
              <a:rPr lang="en-US" altLang="ja-JP" sz="2800" baseline="-25000" dirty="0">
                <a:solidFill>
                  <a:schemeClr val="tx1"/>
                </a:solidFill>
              </a:rPr>
              <a:t>2</a:t>
            </a:r>
            <a:r>
              <a:rPr lang="en-US" altLang="ja-JP" sz="2800" dirty="0">
                <a:solidFill>
                  <a:schemeClr val="tx1"/>
                </a:solidFill>
              </a:rPr>
              <a:t>CO</a:t>
            </a:r>
            <a:r>
              <a:rPr lang="en-US" altLang="ja-JP" sz="2800" baseline="-25000" dirty="0">
                <a:solidFill>
                  <a:schemeClr val="tx1"/>
                </a:solidFill>
              </a:rPr>
              <a:t>2</a:t>
            </a:r>
            <a:r>
              <a:rPr lang="en-US" altLang="ja-JP" sz="2800" dirty="0">
                <a:solidFill>
                  <a:schemeClr val="tx1"/>
                </a:solidFill>
              </a:rPr>
              <a:t> (</a:t>
            </a:r>
            <a:r>
              <a:rPr lang="ja-JP" altLang="ja-JP" sz="2800" dirty="0">
                <a:solidFill>
                  <a:schemeClr val="tx1"/>
                </a:solidFill>
              </a:rPr>
              <a:t>コツコツ</a:t>
            </a:r>
            <a:r>
              <a:rPr lang="en-US" altLang="ja-JP" sz="2800" dirty="0">
                <a:solidFill>
                  <a:schemeClr val="tx1"/>
                </a:solidFill>
              </a:rPr>
              <a:t>)</a:t>
            </a:r>
            <a:r>
              <a:rPr lang="ja-JP" altLang="ja-JP" sz="2800" dirty="0">
                <a:solidFill>
                  <a:schemeClr val="tx1"/>
                </a:solidFill>
              </a:rPr>
              <a:t>ポイント＋」を広くアピールするため、シンボルとなるロゴマークのデザインを募集</a:t>
            </a:r>
            <a:endParaRPr lang="ja-JP" altLang="en-US" sz="2800" dirty="0">
              <a:solidFill>
                <a:schemeClr val="tx1"/>
              </a:solidFill>
            </a:endParaRPr>
          </a:p>
        </p:txBody>
      </p:sp>
      <p:sp>
        <p:nvSpPr>
          <p:cNvPr id="15" name="タイトル 1"/>
          <p:cNvSpPr txBox="1">
            <a:spLocks/>
          </p:cNvSpPr>
          <p:nvPr/>
        </p:nvSpPr>
        <p:spPr>
          <a:xfrm>
            <a:off x="119841" y="4829190"/>
            <a:ext cx="11755557" cy="94881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solidFill>
                  <a:schemeClr val="tx1"/>
                </a:solidFill>
              </a:rPr>
              <a:t>賞の内容：最優秀賞１点（受賞者には賞金</a:t>
            </a:r>
            <a:r>
              <a:rPr lang="en-US" altLang="ja-JP" sz="2800" dirty="0">
                <a:solidFill>
                  <a:schemeClr val="tx1"/>
                </a:solidFill>
              </a:rPr>
              <a:t>20</a:t>
            </a:r>
            <a:r>
              <a:rPr lang="ja-JP" altLang="en-US" sz="2800" dirty="0">
                <a:solidFill>
                  <a:schemeClr val="tx1"/>
                </a:solidFill>
              </a:rPr>
              <a:t>万円）</a:t>
            </a:r>
            <a:endParaRPr lang="en-US" altLang="ja-JP" sz="2800" dirty="0">
              <a:solidFill>
                <a:schemeClr val="tx1"/>
              </a:solidFill>
            </a:endParaRPr>
          </a:p>
          <a:p>
            <a:r>
              <a:rPr lang="ja-JP" altLang="en-US" sz="2800" dirty="0">
                <a:solidFill>
                  <a:schemeClr val="tx1"/>
                </a:solidFill>
              </a:rPr>
              <a:t>　　　　　優秀賞２点（受賞者には賞金５万円）</a:t>
            </a:r>
          </a:p>
        </p:txBody>
      </p:sp>
      <p:sp>
        <p:nvSpPr>
          <p:cNvPr id="11" name="タイトル 1"/>
          <p:cNvSpPr txBox="1">
            <a:spLocks/>
          </p:cNvSpPr>
          <p:nvPr/>
        </p:nvSpPr>
        <p:spPr>
          <a:xfrm>
            <a:off x="157257" y="5968202"/>
            <a:ext cx="11228497" cy="832360"/>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400" dirty="0">
                <a:solidFill>
                  <a:schemeClr val="tx1"/>
                </a:solidFill>
              </a:rPr>
              <a:t>※</a:t>
            </a:r>
            <a:r>
              <a:rPr lang="ja-JP" altLang="en-US" sz="2400" dirty="0">
                <a:solidFill>
                  <a:schemeClr val="tx1"/>
                </a:solidFill>
              </a:rPr>
              <a:t>ロゴマークは、本事業の趣旨にご賛同いただける事業者等が、各種啓発資材や</a:t>
            </a:r>
            <a:r>
              <a:rPr lang="en-US" altLang="ja-JP" sz="2400" dirty="0">
                <a:solidFill>
                  <a:schemeClr val="tx1"/>
                </a:solidFill>
              </a:rPr>
              <a:t>WEB</a:t>
            </a:r>
            <a:r>
              <a:rPr lang="ja-JP" altLang="en-US" sz="2400" dirty="0">
                <a:solidFill>
                  <a:schemeClr val="tx1"/>
                </a:solidFill>
              </a:rPr>
              <a:t>ページなどでご活用いただける予定としています。</a:t>
            </a:r>
            <a:endParaRPr lang="en-US" altLang="ja-JP" sz="2400" dirty="0">
              <a:solidFill>
                <a:schemeClr val="tx1"/>
              </a:solidFill>
            </a:endParaRPr>
          </a:p>
        </p:txBody>
      </p:sp>
    </p:spTree>
    <p:extLst>
      <p:ext uri="{BB962C8B-B14F-4D97-AF65-F5344CB8AC3E}">
        <p14:creationId xmlns:p14="http://schemas.microsoft.com/office/powerpoint/2010/main" val="1439235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13757" y="334791"/>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２．ロゴマークの審査方法について</a:t>
            </a:r>
          </a:p>
        </p:txBody>
      </p:sp>
      <p:sp>
        <p:nvSpPr>
          <p:cNvPr id="5" name="タイトル 1"/>
          <p:cNvSpPr txBox="1">
            <a:spLocks/>
          </p:cNvSpPr>
          <p:nvPr/>
        </p:nvSpPr>
        <p:spPr>
          <a:xfrm>
            <a:off x="294721" y="1717463"/>
            <a:ext cx="10804729" cy="946353"/>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solidFill>
                  <a:schemeClr val="tx1"/>
                </a:solidFill>
              </a:rPr>
              <a:t>　応募作品について、大阪府脱炭素・エネルギー政策課において、内部選考を行い、</a:t>
            </a:r>
            <a:r>
              <a:rPr lang="en-US" altLang="ja-JP" sz="2800" dirty="0">
                <a:solidFill>
                  <a:schemeClr val="tx1"/>
                </a:solidFill>
              </a:rPr>
              <a:t>15</a:t>
            </a:r>
            <a:r>
              <a:rPr lang="ja-JP" altLang="en-US" sz="2800" dirty="0">
                <a:solidFill>
                  <a:schemeClr val="tx1"/>
                </a:solidFill>
              </a:rPr>
              <a:t>点の作品を選出しました。</a:t>
            </a:r>
            <a:endParaRPr lang="en-US" altLang="ja-JP" sz="2800" dirty="0">
              <a:solidFill>
                <a:schemeClr val="tx1"/>
              </a:solidFill>
            </a:endParaRPr>
          </a:p>
        </p:txBody>
      </p:sp>
      <p:sp>
        <p:nvSpPr>
          <p:cNvPr id="7" name="タイトル 1"/>
          <p:cNvSpPr txBox="1">
            <a:spLocks/>
          </p:cNvSpPr>
          <p:nvPr/>
        </p:nvSpPr>
        <p:spPr>
          <a:xfrm>
            <a:off x="294720" y="3442421"/>
            <a:ext cx="10804729" cy="1386554"/>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solidFill>
                  <a:schemeClr val="tx1"/>
                </a:solidFill>
              </a:rPr>
              <a:t>　第１次審査の選出作品について、プラットフォーム構成員及び今年度のポイント付与事業者において、３段階評価（可</a:t>
            </a:r>
            <a:r>
              <a:rPr lang="en-US" altLang="ja-JP" sz="2800" dirty="0">
                <a:solidFill>
                  <a:schemeClr val="tx1"/>
                </a:solidFill>
              </a:rPr>
              <a:t>【0</a:t>
            </a:r>
            <a:r>
              <a:rPr lang="ja-JP" altLang="en-US" sz="2800" dirty="0">
                <a:solidFill>
                  <a:schemeClr val="tx1"/>
                </a:solidFill>
              </a:rPr>
              <a:t>点</a:t>
            </a:r>
            <a:r>
              <a:rPr lang="en-US" altLang="ja-JP" sz="2800" dirty="0">
                <a:solidFill>
                  <a:schemeClr val="tx1"/>
                </a:solidFill>
              </a:rPr>
              <a:t>】</a:t>
            </a:r>
            <a:r>
              <a:rPr lang="ja-JP" altLang="en-US" sz="2800" dirty="0">
                <a:solidFill>
                  <a:schemeClr val="tx1"/>
                </a:solidFill>
              </a:rPr>
              <a:t>・良</a:t>
            </a:r>
            <a:r>
              <a:rPr lang="en-US" altLang="ja-JP" sz="2800" dirty="0">
                <a:solidFill>
                  <a:schemeClr val="tx1"/>
                </a:solidFill>
              </a:rPr>
              <a:t>【</a:t>
            </a:r>
            <a:r>
              <a:rPr lang="ja-JP" altLang="en-US" sz="2800" dirty="0">
                <a:solidFill>
                  <a:schemeClr val="tx1"/>
                </a:solidFill>
              </a:rPr>
              <a:t>１点</a:t>
            </a:r>
            <a:r>
              <a:rPr lang="en-US" altLang="ja-JP" sz="2800" dirty="0">
                <a:solidFill>
                  <a:schemeClr val="tx1"/>
                </a:solidFill>
              </a:rPr>
              <a:t>】</a:t>
            </a:r>
            <a:r>
              <a:rPr lang="ja-JP" altLang="en-US" sz="2800" dirty="0">
                <a:solidFill>
                  <a:schemeClr val="tx1"/>
                </a:solidFill>
              </a:rPr>
              <a:t>・優</a:t>
            </a:r>
            <a:r>
              <a:rPr lang="en-US" altLang="ja-JP" sz="2800" dirty="0">
                <a:solidFill>
                  <a:schemeClr val="tx1"/>
                </a:solidFill>
              </a:rPr>
              <a:t>【</a:t>
            </a:r>
            <a:r>
              <a:rPr lang="ja-JP" altLang="en-US" sz="2800" dirty="0">
                <a:solidFill>
                  <a:schemeClr val="tx1"/>
                </a:solidFill>
              </a:rPr>
              <a:t>３点</a:t>
            </a:r>
            <a:r>
              <a:rPr lang="en-US" altLang="ja-JP" sz="2800" dirty="0">
                <a:solidFill>
                  <a:schemeClr val="tx1"/>
                </a:solidFill>
              </a:rPr>
              <a:t>】</a:t>
            </a:r>
            <a:r>
              <a:rPr lang="ja-JP" altLang="en-US" sz="2800" dirty="0">
                <a:solidFill>
                  <a:schemeClr val="tx1"/>
                </a:solidFill>
              </a:rPr>
              <a:t>）による審査を実施しました。</a:t>
            </a:r>
            <a:endParaRPr lang="en-US" altLang="ja-JP" sz="2800" dirty="0">
              <a:solidFill>
                <a:schemeClr val="tx1"/>
              </a:solidFill>
            </a:endParaRPr>
          </a:p>
        </p:txBody>
      </p:sp>
      <p:sp>
        <p:nvSpPr>
          <p:cNvPr id="13" name="タイトル 1"/>
          <p:cNvSpPr txBox="1">
            <a:spLocks/>
          </p:cNvSpPr>
          <p:nvPr/>
        </p:nvSpPr>
        <p:spPr>
          <a:xfrm>
            <a:off x="425678" y="4828975"/>
            <a:ext cx="11574593" cy="356417"/>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000" dirty="0">
                <a:solidFill>
                  <a:schemeClr val="tx1"/>
                </a:solidFill>
              </a:rPr>
              <a:t>※</a:t>
            </a:r>
            <a:r>
              <a:rPr lang="ja-JP" altLang="en-US" sz="2000" dirty="0">
                <a:solidFill>
                  <a:schemeClr val="tx1"/>
                </a:solidFill>
              </a:rPr>
              <a:t>「可」及び「良」の数に制限はないが、「優」の数は３つまでとした。</a:t>
            </a:r>
            <a:endParaRPr lang="en-US" altLang="ja-JP" sz="2000" dirty="0">
              <a:solidFill>
                <a:schemeClr val="tx1"/>
              </a:solidFill>
            </a:endParaRPr>
          </a:p>
        </p:txBody>
      </p:sp>
      <p:sp>
        <p:nvSpPr>
          <p:cNvPr id="14" name="タイトル 1"/>
          <p:cNvSpPr txBox="1">
            <a:spLocks/>
          </p:cNvSpPr>
          <p:nvPr/>
        </p:nvSpPr>
        <p:spPr>
          <a:xfrm>
            <a:off x="0" y="1198797"/>
            <a:ext cx="11574594" cy="477780"/>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tx1"/>
                </a:solidFill>
              </a:rPr>
              <a:t>【</a:t>
            </a:r>
            <a:r>
              <a:rPr lang="ja-JP" altLang="en-US" sz="2800" dirty="0">
                <a:solidFill>
                  <a:schemeClr val="tx1"/>
                </a:solidFill>
              </a:rPr>
              <a:t>第１次審査</a:t>
            </a:r>
            <a:r>
              <a:rPr lang="en-US" altLang="ja-JP" sz="2800" dirty="0">
                <a:solidFill>
                  <a:schemeClr val="tx1"/>
                </a:solidFill>
              </a:rPr>
              <a:t>】</a:t>
            </a:r>
          </a:p>
        </p:txBody>
      </p:sp>
      <p:sp>
        <p:nvSpPr>
          <p:cNvPr id="15" name="タイトル 1"/>
          <p:cNvSpPr txBox="1">
            <a:spLocks/>
          </p:cNvSpPr>
          <p:nvPr/>
        </p:nvSpPr>
        <p:spPr>
          <a:xfrm>
            <a:off x="0" y="2927421"/>
            <a:ext cx="11574594" cy="477780"/>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2800" dirty="0">
                <a:solidFill>
                  <a:schemeClr val="tx1"/>
                </a:solidFill>
              </a:rPr>
              <a:t>【</a:t>
            </a:r>
            <a:r>
              <a:rPr lang="ja-JP" altLang="en-US" sz="2800" dirty="0">
                <a:solidFill>
                  <a:schemeClr val="tx1"/>
                </a:solidFill>
              </a:rPr>
              <a:t>最終審査</a:t>
            </a:r>
            <a:r>
              <a:rPr lang="en-US" altLang="ja-JP" sz="2800" dirty="0">
                <a:solidFill>
                  <a:schemeClr val="tx1"/>
                </a:solidFill>
              </a:rPr>
              <a:t>】</a:t>
            </a:r>
          </a:p>
        </p:txBody>
      </p:sp>
      <p:sp>
        <p:nvSpPr>
          <p:cNvPr id="18" name="タイトル 1"/>
          <p:cNvSpPr txBox="1">
            <a:spLocks/>
          </p:cNvSpPr>
          <p:nvPr/>
        </p:nvSpPr>
        <p:spPr>
          <a:xfrm>
            <a:off x="294721" y="1198797"/>
            <a:ext cx="10985152" cy="99072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en-US" altLang="ja-JP" sz="2800" dirty="0">
              <a:solidFill>
                <a:schemeClr val="tx1"/>
              </a:solidFill>
            </a:endParaRPr>
          </a:p>
        </p:txBody>
      </p:sp>
      <p:sp>
        <p:nvSpPr>
          <p:cNvPr id="20" name="タイトル 1"/>
          <p:cNvSpPr txBox="1">
            <a:spLocks/>
          </p:cNvSpPr>
          <p:nvPr/>
        </p:nvSpPr>
        <p:spPr>
          <a:xfrm>
            <a:off x="514625" y="5434363"/>
            <a:ext cx="10545344" cy="869115"/>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solidFill>
                  <a:schemeClr val="tx1"/>
                </a:solidFill>
              </a:rPr>
              <a:t>最優秀作品（ロゴマーク作品）：最高得点の作品</a:t>
            </a:r>
            <a:endParaRPr lang="en-US" altLang="ja-JP" sz="2800" dirty="0">
              <a:solidFill>
                <a:schemeClr val="tx1"/>
              </a:solidFill>
            </a:endParaRPr>
          </a:p>
          <a:p>
            <a:r>
              <a:rPr lang="ja-JP" altLang="en-US" sz="2800" dirty="0">
                <a:solidFill>
                  <a:schemeClr val="tx1"/>
                </a:solidFill>
              </a:rPr>
              <a:t>優秀作品：得点が次点及び３番目の作品</a:t>
            </a:r>
            <a:endParaRPr lang="en-US" altLang="ja-JP" sz="2800" dirty="0">
              <a:solidFill>
                <a:schemeClr val="tx1"/>
              </a:solidFill>
            </a:endParaRPr>
          </a:p>
        </p:txBody>
      </p:sp>
    </p:spTree>
    <p:extLst>
      <p:ext uri="{BB962C8B-B14F-4D97-AF65-F5344CB8AC3E}">
        <p14:creationId xmlns:p14="http://schemas.microsoft.com/office/powerpoint/2010/main" val="2225238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359707"/>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３．ロゴマークの最終審査の結果について</a:t>
            </a:r>
          </a:p>
        </p:txBody>
      </p:sp>
      <p:graphicFrame>
        <p:nvGraphicFramePr>
          <p:cNvPr id="2" name="表 1"/>
          <p:cNvGraphicFramePr>
            <a:graphicFrameLocks noGrp="1"/>
          </p:cNvGraphicFramePr>
          <p:nvPr>
            <p:extLst>
              <p:ext uri="{D42A27DB-BD31-4B8C-83A1-F6EECF244321}">
                <p14:modId xmlns:p14="http://schemas.microsoft.com/office/powerpoint/2010/main" val="2290486330"/>
              </p:ext>
            </p:extLst>
          </p:nvPr>
        </p:nvGraphicFramePr>
        <p:xfrm>
          <a:off x="378484" y="1370127"/>
          <a:ext cx="11552426" cy="4470234"/>
        </p:xfrm>
        <a:graphic>
          <a:graphicData uri="http://schemas.openxmlformats.org/drawingml/2006/table">
            <a:tbl>
              <a:tblPr firstRow="1" bandRow="1">
                <a:tableStyleId>{5940675A-B579-460E-94D1-54222C63F5DA}</a:tableStyleId>
              </a:tblPr>
              <a:tblGrid>
                <a:gridCol w="932426">
                  <a:extLst>
                    <a:ext uri="{9D8B030D-6E8A-4147-A177-3AD203B41FA5}">
                      <a16:colId xmlns:a16="http://schemas.microsoft.com/office/drawing/2014/main" val="2116306417"/>
                    </a:ext>
                  </a:extLst>
                </a:gridCol>
                <a:gridCol w="2124000">
                  <a:extLst>
                    <a:ext uri="{9D8B030D-6E8A-4147-A177-3AD203B41FA5}">
                      <a16:colId xmlns:a16="http://schemas.microsoft.com/office/drawing/2014/main" val="4027183669"/>
                    </a:ext>
                  </a:extLst>
                </a:gridCol>
                <a:gridCol w="2124000">
                  <a:extLst>
                    <a:ext uri="{9D8B030D-6E8A-4147-A177-3AD203B41FA5}">
                      <a16:colId xmlns:a16="http://schemas.microsoft.com/office/drawing/2014/main" val="1279201368"/>
                    </a:ext>
                  </a:extLst>
                </a:gridCol>
                <a:gridCol w="2124000">
                  <a:extLst>
                    <a:ext uri="{9D8B030D-6E8A-4147-A177-3AD203B41FA5}">
                      <a16:colId xmlns:a16="http://schemas.microsoft.com/office/drawing/2014/main" val="4248996024"/>
                    </a:ext>
                  </a:extLst>
                </a:gridCol>
                <a:gridCol w="2124000">
                  <a:extLst>
                    <a:ext uri="{9D8B030D-6E8A-4147-A177-3AD203B41FA5}">
                      <a16:colId xmlns:a16="http://schemas.microsoft.com/office/drawing/2014/main" val="840658628"/>
                    </a:ext>
                  </a:extLst>
                </a:gridCol>
                <a:gridCol w="2124000">
                  <a:extLst>
                    <a:ext uri="{9D8B030D-6E8A-4147-A177-3AD203B41FA5}">
                      <a16:colId xmlns:a16="http://schemas.microsoft.com/office/drawing/2014/main" val="85210374"/>
                    </a:ext>
                  </a:extLst>
                </a:gridCol>
              </a:tblGrid>
              <a:tr h="693439">
                <a:tc>
                  <a:txBody>
                    <a:bodyPr/>
                    <a:lstStyle/>
                    <a:p>
                      <a:pPr algn="ctr"/>
                      <a:r>
                        <a:rPr kumimoji="1" lang="ja-JP" altLang="en-US" dirty="0"/>
                        <a:t>順位</a:t>
                      </a:r>
                    </a:p>
                  </a:txBody>
                  <a:tcPr anchor="ctr"/>
                </a:tc>
                <a:tc>
                  <a:txBody>
                    <a:bodyPr/>
                    <a:lstStyle/>
                    <a:p>
                      <a:pPr algn="ctr"/>
                      <a:r>
                        <a:rPr kumimoji="1" lang="ja-JP" altLang="en-US" sz="2400" dirty="0"/>
                        <a:t>１位</a:t>
                      </a:r>
                    </a:p>
                  </a:txBody>
                  <a:tcPr anchor="ctr"/>
                </a:tc>
                <a:tc>
                  <a:txBody>
                    <a:bodyPr/>
                    <a:lstStyle/>
                    <a:p>
                      <a:pPr algn="ctr"/>
                      <a:r>
                        <a:rPr kumimoji="1" lang="ja-JP" altLang="en-US" sz="2400" dirty="0"/>
                        <a:t>２位</a:t>
                      </a:r>
                    </a:p>
                  </a:txBody>
                  <a:tcPr anchor="ctr"/>
                </a:tc>
                <a:tc>
                  <a:txBody>
                    <a:bodyPr/>
                    <a:lstStyle/>
                    <a:p>
                      <a:pPr algn="ctr"/>
                      <a:r>
                        <a:rPr kumimoji="1" lang="ja-JP" altLang="en-US" sz="2400" dirty="0"/>
                        <a:t>３位</a:t>
                      </a:r>
                    </a:p>
                  </a:txBody>
                  <a:tcPr anchor="ctr"/>
                </a:tc>
                <a:tc>
                  <a:txBody>
                    <a:bodyPr/>
                    <a:lstStyle/>
                    <a:p>
                      <a:pPr algn="ctr"/>
                      <a:r>
                        <a:rPr kumimoji="1" lang="ja-JP" altLang="en-US" sz="2400" dirty="0"/>
                        <a:t>４位</a:t>
                      </a:r>
                    </a:p>
                  </a:txBody>
                  <a:tcPr anchor="ctr"/>
                </a:tc>
                <a:tc>
                  <a:txBody>
                    <a:bodyPr/>
                    <a:lstStyle/>
                    <a:p>
                      <a:pPr algn="ctr"/>
                      <a:r>
                        <a:rPr kumimoji="1" lang="ja-JP" altLang="en-US" sz="2400" dirty="0"/>
                        <a:t>４位</a:t>
                      </a:r>
                    </a:p>
                  </a:txBody>
                  <a:tcPr anchor="ctr"/>
                </a:tc>
                <a:extLst>
                  <a:ext uri="{0D108BD9-81ED-4DB2-BD59-A6C34878D82A}">
                    <a16:rowId xmlns:a16="http://schemas.microsoft.com/office/drawing/2014/main" val="854531908"/>
                  </a:ext>
                </a:extLst>
              </a:tr>
              <a:tr h="612920">
                <a:tc>
                  <a:txBody>
                    <a:bodyPr/>
                    <a:lstStyle/>
                    <a:p>
                      <a:pPr algn="ctr"/>
                      <a:r>
                        <a:rPr kumimoji="1" lang="ja-JP" altLang="en-US" dirty="0"/>
                        <a:t>得点数</a:t>
                      </a:r>
                    </a:p>
                  </a:txBody>
                  <a:tcPr anchor="ctr"/>
                </a:tc>
                <a:tc>
                  <a:txBody>
                    <a:bodyPr/>
                    <a:lstStyle/>
                    <a:p>
                      <a:pPr algn="ctr"/>
                      <a:r>
                        <a:rPr kumimoji="1" lang="en-US" altLang="ja-JP" sz="2400" dirty="0"/>
                        <a:t>41</a:t>
                      </a:r>
                      <a:r>
                        <a:rPr kumimoji="1" lang="ja-JP" altLang="en-US" sz="2400" dirty="0"/>
                        <a:t>点</a:t>
                      </a:r>
                    </a:p>
                  </a:txBody>
                  <a:tcPr anchor="ctr"/>
                </a:tc>
                <a:tc>
                  <a:txBody>
                    <a:bodyPr/>
                    <a:lstStyle/>
                    <a:p>
                      <a:pPr algn="ctr"/>
                      <a:r>
                        <a:rPr kumimoji="1" lang="en-US" altLang="ja-JP" sz="2400" dirty="0"/>
                        <a:t>34</a:t>
                      </a:r>
                      <a:r>
                        <a:rPr kumimoji="1" lang="ja-JP" altLang="en-US" sz="2400" dirty="0"/>
                        <a:t>点</a:t>
                      </a:r>
                    </a:p>
                  </a:txBody>
                  <a:tcPr anchor="ctr"/>
                </a:tc>
                <a:tc>
                  <a:txBody>
                    <a:bodyPr/>
                    <a:lstStyle/>
                    <a:p>
                      <a:pPr algn="ctr"/>
                      <a:r>
                        <a:rPr kumimoji="1" lang="en-US" altLang="ja-JP" sz="2400" dirty="0"/>
                        <a:t>28</a:t>
                      </a:r>
                      <a:r>
                        <a:rPr kumimoji="1" lang="ja-JP" altLang="en-US" sz="2400" dirty="0"/>
                        <a:t>点</a:t>
                      </a:r>
                    </a:p>
                  </a:txBody>
                  <a:tcPr anchor="ctr"/>
                </a:tc>
                <a:tc>
                  <a:txBody>
                    <a:bodyPr/>
                    <a:lstStyle/>
                    <a:p>
                      <a:pPr algn="ctr"/>
                      <a:r>
                        <a:rPr kumimoji="1" lang="en-US" altLang="ja-JP" sz="2400" dirty="0"/>
                        <a:t>27</a:t>
                      </a:r>
                      <a:r>
                        <a:rPr kumimoji="1" lang="ja-JP" altLang="en-US" sz="2400" dirty="0"/>
                        <a:t>点</a:t>
                      </a:r>
                    </a:p>
                  </a:txBody>
                  <a:tcPr anchor="ctr"/>
                </a:tc>
                <a:tc>
                  <a:txBody>
                    <a:bodyPr/>
                    <a:lstStyle/>
                    <a:p>
                      <a:pPr algn="ctr"/>
                      <a:r>
                        <a:rPr kumimoji="1" lang="en-US" altLang="ja-JP" sz="2400" dirty="0"/>
                        <a:t>27</a:t>
                      </a:r>
                      <a:r>
                        <a:rPr kumimoji="1" lang="ja-JP" altLang="en-US" sz="2400" dirty="0"/>
                        <a:t>点</a:t>
                      </a:r>
                    </a:p>
                  </a:txBody>
                  <a:tcPr anchor="ctr"/>
                </a:tc>
                <a:extLst>
                  <a:ext uri="{0D108BD9-81ED-4DB2-BD59-A6C34878D82A}">
                    <a16:rowId xmlns:a16="http://schemas.microsoft.com/office/drawing/2014/main" val="3462537938"/>
                  </a:ext>
                </a:extLst>
              </a:tr>
              <a:tr h="3163875">
                <a:tc>
                  <a:txBody>
                    <a:bodyPr/>
                    <a:lstStyle/>
                    <a:p>
                      <a:pPr algn="ctr"/>
                      <a:r>
                        <a:rPr kumimoji="1" lang="ja-JP" altLang="en-US" dirty="0"/>
                        <a:t>ロゴ</a:t>
                      </a:r>
                      <a:endParaRPr kumimoji="1" lang="en-US" altLang="ja-JP" dirty="0"/>
                    </a:p>
                    <a:p>
                      <a:pPr algn="ctr"/>
                      <a:r>
                        <a:rPr kumimoji="1" lang="ja-JP" altLang="en-US" dirty="0"/>
                        <a:t>マーク</a:t>
                      </a:r>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tc>
                  <a:txBody>
                    <a:bodyPr/>
                    <a:lstStyle/>
                    <a:p>
                      <a:endParaRPr kumimoji="1" lang="ja-JP" altLang="en-US" dirty="0"/>
                    </a:p>
                  </a:txBody>
                  <a:tcPr anchor="ctr"/>
                </a:tc>
                <a:extLst>
                  <a:ext uri="{0D108BD9-81ED-4DB2-BD59-A6C34878D82A}">
                    <a16:rowId xmlns:a16="http://schemas.microsoft.com/office/drawing/2014/main" val="961840462"/>
                  </a:ext>
                </a:extLst>
              </a:tr>
            </a:tbl>
          </a:graphicData>
        </a:graphic>
      </p:graphicFrame>
      <p:sp>
        <p:nvSpPr>
          <p:cNvPr id="12" name="タイトル 1"/>
          <p:cNvSpPr txBox="1">
            <a:spLocks/>
          </p:cNvSpPr>
          <p:nvPr/>
        </p:nvSpPr>
        <p:spPr>
          <a:xfrm>
            <a:off x="378484" y="6206769"/>
            <a:ext cx="4783453" cy="470101"/>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400" dirty="0">
                <a:solidFill>
                  <a:schemeClr val="tx1"/>
                </a:solidFill>
              </a:rPr>
              <a:t>※</a:t>
            </a:r>
            <a:r>
              <a:rPr lang="ja-JP" altLang="en-US" sz="2400" dirty="0">
                <a:solidFill>
                  <a:schemeClr val="tx1"/>
                </a:solidFill>
              </a:rPr>
              <a:t>上位５作品を掲載しています。</a:t>
            </a:r>
            <a:endParaRPr lang="en-US" altLang="ja-JP" sz="2400" dirty="0">
              <a:solidFill>
                <a:schemeClr val="tx1"/>
              </a:solidFill>
            </a:endParaRPr>
          </a:p>
        </p:txBody>
      </p:sp>
      <p:pic>
        <p:nvPicPr>
          <p:cNvPr id="5" name="図 4">
            <a:extLst>
              <a:ext uri="{FF2B5EF4-FFF2-40B4-BE49-F238E27FC236}">
                <a16:creationId xmlns:a16="http://schemas.microsoft.com/office/drawing/2014/main" id="{00000000-0008-0000-0000-0000F9280000}"/>
              </a:ext>
            </a:extLst>
          </p:cNvPr>
          <p:cNvPicPr>
            <a:picLocks noChangeAspect="1" noChangeArrowheads="1"/>
          </p:cNvPicPr>
          <p:nvPr/>
        </p:nvPicPr>
        <p:blipFill>
          <a:blip r:embed="rId2" cstate="print"/>
          <a:srcRect/>
          <a:stretch>
            <a:fillRect/>
          </a:stretch>
        </p:blipFill>
        <p:spPr bwMode="auto">
          <a:xfrm>
            <a:off x="1472387" y="3429000"/>
            <a:ext cx="1723600" cy="1617205"/>
          </a:xfrm>
          <a:prstGeom prst="rect">
            <a:avLst/>
          </a:prstGeom>
          <a:noFill/>
          <a:ln w="9525">
            <a:noFill/>
            <a:miter lim="800000"/>
            <a:headEnd/>
            <a:tailEnd/>
          </a:ln>
        </p:spPr>
      </p:pic>
      <p:pic>
        <p:nvPicPr>
          <p:cNvPr id="6" name="図 5">
            <a:extLst>
              <a:ext uri="{FF2B5EF4-FFF2-40B4-BE49-F238E27FC236}">
                <a16:creationId xmlns:a16="http://schemas.microsoft.com/office/drawing/2014/main" id="{00000000-0008-0000-0000-0000FA280000}"/>
              </a:ext>
            </a:extLst>
          </p:cNvPr>
          <p:cNvPicPr>
            <a:picLocks noChangeAspect="1" noChangeArrowheads="1"/>
          </p:cNvPicPr>
          <p:nvPr/>
        </p:nvPicPr>
        <p:blipFill>
          <a:blip r:embed="rId3" cstate="print"/>
          <a:srcRect/>
          <a:stretch>
            <a:fillRect/>
          </a:stretch>
        </p:blipFill>
        <p:spPr bwMode="auto">
          <a:xfrm>
            <a:off x="3909543" y="3263518"/>
            <a:ext cx="1252394" cy="1782687"/>
          </a:xfrm>
          <a:prstGeom prst="rect">
            <a:avLst/>
          </a:prstGeom>
          <a:noFill/>
          <a:ln w="9525">
            <a:noFill/>
            <a:miter lim="800000"/>
            <a:headEnd/>
            <a:tailEnd/>
          </a:ln>
        </p:spPr>
      </p:pic>
      <p:pic>
        <p:nvPicPr>
          <p:cNvPr id="7" name="図 6">
            <a:extLst>
              <a:ext uri="{FF2B5EF4-FFF2-40B4-BE49-F238E27FC236}">
                <a16:creationId xmlns:a16="http://schemas.microsoft.com/office/drawing/2014/main" id="{00000000-0008-0000-0000-0000F6280000}"/>
              </a:ext>
            </a:extLst>
          </p:cNvPr>
          <p:cNvPicPr>
            <a:picLocks noChangeAspect="1" noChangeArrowheads="1"/>
          </p:cNvPicPr>
          <p:nvPr/>
        </p:nvPicPr>
        <p:blipFill>
          <a:blip r:embed="rId4" cstate="print"/>
          <a:srcRect/>
          <a:stretch>
            <a:fillRect/>
          </a:stretch>
        </p:blipFill>
        <p:spPr bwMode="auto">
          <a:xfrm>
            <a:off x="5765785" y="3429000"/>
            <a:ext cx="1686107" cy="1563278"/>
          </a:xfrm>
          <a:prstGeom prst="rect">
            <a:avLst/>
          </a:prstGeom>
          <a:noFill/>
          <a:ln w="9525">
            <a:noFill/>
            <a:miter lim="800000"/>
            <a:headEnd/>
            <a:tailEnd/>
          </a:ln>
        </p:spPr>
      </p:pic>
      <p:pic>
        <p:nvPicPr>
          <p:cNvPr id="8" name="図 7">
            <a:extLst>
              <a:ext uri="{FF2B5EF4-FFF2-40B4-BE49-F238E27FC236}">
                <a16:creationId xmlns:a16="http://schemas.microsoft.com/office/drawing/2014/main" id="{00000000-0008-0000-0000-0000F4280000}"/>
              </a:ext>
            </a:extLst>
          </p:cNvPr>
          <p:cNvPicPr>
            <a:picLocks noChangeAspect="1"/>
          </p:cNvPicPr>
          <p:nvPr/>
        </p:nvPicPr>
        <p:blipFill>
          <a:blip r:embed="rId5" cstate="print"/>
          <a:srcRect t="18419" b="22925"/>
          <a:stretch>
            <a:fillRect/>
          </a:stretch>
        </p:blipFill>
        <p:spPr bwMode="auto">
          <a:xfrm>
            <a:off x="7853893" y="3506553"/>
            <a:ext cx="1686106" cy="1393309"/>
          </a:xfrm>
          <a:prstGeom prst="rect">
            <a:avLst/>
          </a:prstGeom>
          <a:noFill/>
          <a:ln w="9525">
            <a:noFill/>
            <a:miter lim="800000"/>
            <a:headEnd/>
            <a:tailEnd/>
          </a:ln>
        </p:spPr>
      </p:pic>
      <p:pic>
        <p:nvPicPr>
          <p:cNvPr id="9" name="図 8">
            <a:extLst>
              <a:ext uri="{FF2B5EF4-FFF2-40B4-BE49-F238E27FC236}">
                <a16:creationId xmlns:a16="http://schemas.microsoft.com/office/drawing/2014/main" id="{00000000-0008-0000-0000-0000F7280000}"/>
              </a:ext>
            </a:extLst>
          </p:cNvPr>
          <p:cNvPicPr>
            <a:picLocks noChangeAspect="1" noChangeArrowheads="1"/>
          </p:cNvPicPr>
          <p:nvPr/>
        </p:nvPicPr>
        <p:blipFill>
          <a:blip r:embed="rId6" cstate="print"/>
          <a:srcRect/>
          <a:stretch>
            <a:fillRect/>
          </a:stretch>
        </p:blipFill>
        <p:spPr bwMode="auto">
          <a:xfrm>
            <a:off x="10036696" y="3605244"/>
            <a:ext cx="1718861" cy="1145907"/>
          </a:xfrm>
          <a:prstGeom prst="rect">
            <a:avLst/>
          </a:prstGeom>
          <a:noFill/>
          <a:ln w="9525">
            <a:noFill/>
            <a:miter lim="800000"/>
            <a:headEnd/>
            <a:tailEnd/>
          </a:ln>
        </p:spPr>
      </p:pic>
    </p:spTree>
    <p:extLst>
      <p:ext uri="{BB962C8B-B14F-4D97-AF65-F5344CB8AC3E}">
        <p14:creationId xmlns:p14="http://schemas.microsoft.com/office/powerpoint/2010/main" val="3818644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１）</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r>
              <a:rPr lang="ja-JP" altLang="en-US" sz="2200" dirty="0">
                <a:solidFill>
                  <a:schemeClr val="tx1"/>
                </a:solidFill>
              </a:rPr>
              <a:t>　「環境のために、自分たちの楽しくポイントがためられる」がコンセプトです。</a:t>
            </a:r>
            <a:r>
              <a:rPr lang="en-US" altLang="ja-JP" sz="2200" dirty="0">
                <a:solidFill>
                  <a:schemeClr val="tx1"/>
                </a:solidFill>
              </a:rPr>
              <a:t>CO2</a:t>
            </a:r>
            <a:r>
              <a:rPr lang="ja-JP" altLang="en-US" sz="2200" dirty="0">
                <a:solidFill>
                  <a:schemeClr val="tx1"/>
                </a:solidFill>
              </a:rPr>
              <a:t>の顔をした、コツコツ歩くキャラクターをシンボルに、ポップで読みやすいロゴタイプを組み合わせて、誰でも親しみやすい印象に仕上げています。ポイントシステムは覚えやすいことも大事だと思うので、それも狙いキャラクターロゴにしました。</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p:cNvPicPr>
            <a:picLocks noChangeAspect="1"/>
          </p:cNvPicPr>
          <p:nvPr/>
        </p:nvPicPr>
        <p:blipFill rotWithShape="1">
          <a:blip r:embed="rId2" cstate="email">
            <a:extLst>
              <a:ext uri="{28A0092B-C50C-407E-A947-70E740481C1C}">
                <a14:useLocalDpi xmlns:a14="http://schemas.microsoft.com/office/drawing/2010/main" val="0"/>
              </a:ext>
            </a:extLst>
          </a:blip>
          <a:srcRect t="13937" b="17631"/>
          <a:stretch/>
        </p:blipFill>
        <p:spPr>
          <a:xfrm>
            <a:off x="4306531" y="1304720"/>
            <a:ext cx="2867178" cy="2763007"/>
          </a:xfrm>
          <a:prstGeom prst="rect">
            <a:avLst/>
          </a:prstGeom>
        </p:spPr>
      </p:pic>
    </p:spTree>
    <p:extLst>
      <p:ext uri="{BB962C8B-B14F-4D97-AF65-F5344CB8AC3E}">
        <p14:creationId xmlns:p14="http://schemas.microsoft.com/office/powerpoint/2010/main" val="1058323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２）</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pPr marL="354013" indent="-354013"/>
            <a:r>
              <a:rPr lang="ja-JP" altLang="en-US" sz="2200" dirty="0">
                <a:solidFill>
                  <a:schemeClr val="tx1"/>
                </a:solidFill>
              </a:rPr>
              <a:t>　豊臣秀吉の馬印。</a:t>
            </a:r>
          </a:p>
          <a:p>
            <a:r>
              <a:rPr lang="ja-JP" altLang="en-US" sz="2200" dirty="0">
                <a:solidFill>
                  <a:schemeClr val="tx1"/>
                </a:solidFill>
              </a:rPr>
              <a:t>　戦に勝利するたびに馬印の瓢箪を増やし、いつしか成功の象徴、千成瓢箪になったと伝えられる。</a:t>
            </a:r>
          </a:p>
          <a:p>
            <a:pPr marL="354013" indent="-354013"/>
            <a:r>
              <a:rPr lang="ja-JP" altLang="en-US" sz="2200" dirty="0">
                <a:solidFill>
                  <a:schemeClr val="tx1"/>
                </a:solidFill>
              </a:rPr>
              <a:t>　</a:t>
            </a:r>
            <a:r>
              <a:rPr lang="en-US" altLang="ja-JP" sz="2200" dirty="0">
                <a:solidFill>
                  <a:schemeClr val="tx1"/>
                </a:solidFill>
              </a:rPr>
              <a:t>Co2</a:t>
            </a:r>
            <a:r>
              <a:rPr lang="ja-JP" altLang="en-US" sz="2200" dirty="0">
                <a:solidFill>
                  <a:schemeClr val="tx1"/>
                </a:solidFill>
              </a:rPr>
              <a:t>をコツコツ貯めて大きくする</a:t>
            </a:r>
          </a:p>
          <a:p>
            <a:pPr marL="354013" indent="-354013"/>
            <a:r>
              <a:rPr lang="ja-JP" altLang="en-US" sz="2200" dirty="0">
                <a:solidFill>
                  <a:schemeClr val="tx1"/>
                </a:solidFill>
              </a:rPr>
              <a:t>　太閤秀吉の気持ちにあやかってデザインしました。</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380272" y="1480735"/>
            <a:ext cx="2566217" cy="2561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242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３）</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r>
              <a:rPr lang="ja-JP" altLang="en-US" sz="2200" dirty="0">
                <a:solidFill>
                  <a:schemeClr val="tx1"/>
                </a:solidFill>
              </a:rPr>
              <a:t>　笑顔溢れる街へ。 かわいい、優しい、親しみやすい！ </a:t>
            </a:r>
            <a:r>
              <a:rPr lang="en-US" altLang="ja-JP" sz="2200" dirty="0">
                <a:solidFill>
                  <a:schemeClr val="tx1"/>
                </a:solidFill>
              </a:rPr>
              <a:t>CO2CO2</a:t>
            </a:r>
            <a:r>
              <a:rPr lang="ja-JP" altLang="en-US" sz="2200" dirty="0">
                <a:solidFill>
                  <a:schemeClr val="tx1"/>
                </a:solidFill>
              </a:rPr>
              <a:t>のマークは人がワイワイ集まり楽しんでいたり応援したり、 盛り上がっているイメージ。 </a:t>
            </a:r>
            <a:r>
              <a:rPr lang="en-US" altLang="ja-JP" sz="2200" dirty="0">
                <a:solidFill>
                  <a:schemeClr val="tx1"/>
                </a:solidFill>
              </a:rPr>
              <a:t>CO2</a:t>
            </a:r>
            <a:r>
              <a:rPr lang="ja-JP" altLang="en-US" sz="2200" dirty="0">
                <a:solidFill>
                  <a:schemeClr val="tx1"/>
                </a:solidFill>
              </a:rPr>
              <a:t>の削減に貢献でき、ポイントもさらにプラスされてみんなが笑顔になる。 笑顔が笑顔を引き寄せます。 カラーはクリーンで爽やかなイメージ。</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rotWithShape="1">
          <a:blip r:embed="rId2" cstate="email">
            <a:extLst>
              <a:ext uri="{28A0092B-C50C-407E-A947-70E740481C1C}">
                <a14:useLocalDpi xmlns:a14="http://schemas.microsoft.com/office/drawing/2010/main" val="0"/>
              </a:ext>
            </a:extLst>
          </a:blip>
          <a:srcRect t="18419" b="22925"/>
          <a:stretch/>
        </p:blipFill>
        <p:spPr>
          <a:xfrm>
            <a:off x="4105145" y="1519085"/>
            <a:ext cx="3136313" cy="2591472"/>
          </a:xfrm>
          <a:prstGeom prst="rect">
            <a:avLst/>
          </a:prstGeom>
        </p:spPr>
      </p:pic>
    </p:spTree>
    <p:extLst>
      <p:ext uri="{BB962C8B-B14F-4D97-AF65-F5344CB8AC3E}">
        <p14:creationId xmlns:p14="http://schemas.microsoft.com/office/powerpoint/2010/main" val="3411417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４）</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pPr marL="354013" indent="-354013"/>
            <a:r>
              <a:rPr lang="ja-JP" altLang="en-US" sz="2200" dirty="0">
                <a:solidFill>
                  <a:schemeClr val="tx1"/>
                </a:solidFill>
              </a:rPr>
              <a:t>　買い物カートのデザイン。</a:t>
            </a:r>
          </a:p>
          <a:p>
            <a:pPr marL="354013" indent="-354013"/>
            <a:r>
              <a:rPr lang="ja-JP" altLang="en-US" sz="2200" dirty="0">
                <a:solidFill>
                  <a:schemeClr val="tx1"/>
                </a:solidFill>
              </a:rPr>
              <a:t>　籠部分を葉のようにし、環境に配慮した買い物をしていることを表現しています。</a:t>
            </a:r>
            <a:endParaRPr lang="en-US" altLang="ja-JP" sz="22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979859" y="1725562"/>
            <a:ext cx="3738970" cy="1987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5531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8334" y="352735"/>
            <a:ext cx="11755557" cy="644012"/>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4400" dirty="0">
                <a:solidFill>
                  <a:schemeClr val="tx1"/>
                </a:solidFill>
              </a:rPr>
              <a:t>○第１次審査選出作品（</a:t>
            </a:r>
            <a:r>
              <a:rPr lang="en-US" altLang="ja-JP" sz="4400" dirty="0">
                <a:solidFill>
                  <a:schemeClr val="tx1"/>
                </a:solidFill>
              </a:rPr>
              <a:t>NO.</a:t>
            </a:r>
            <a:r>
              <a:rPr lang="ja-JP" altLang="en-US" sz="4400" dirty="0">
                <a:solidFill>
                  <a:schemeClr val="tx1"/>
                </a:solidFill>
              </a:rPr>
              <a:t>５）</a:t>
            </a:r>
          </a:p>
        </p:txBody>
      </p:sp>
      <p:sp>
        <p:nvSpPr>
          <p:cNvPr id="11" name="タイトル 1"/>
          <p:cNvSpPr txBox="1">
            <a:spLocks/>
          </p:cNvSpPr>
          <p:nvPr/>
        </p:nvSpPr>
        <p:spPr>
          <a:xfrm>
            <a:off x="334239" y="4734334"/>
            <a:ext cx="11160000" cy="1998406"/>
          </a:xfrm>
          <a:prstGeom prst="rect">
            <a:avLst/>
          </a:prstGeom>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354013" indent="-354013"/>
            <a:r>
              <a:rPr lang="en-US" altLang="ja-JP" sz="2200" dirty="0">
                <a:solidFill>
                  <a:schemeClr val="tx1"/>
                </a:solidFill>
              </a:rPr>
              <a:t>【</a:t>
            </a:r>
            <a:r>
              <a:rPr lang="ja-JP" altLang="en-US" sz="2200" dirty="0">
                <a:solidFill>
                  <a:schemeClr val="tx1"/>
                </a:solidFill>
              </a:rPr>
              <a:t>ロゴマークデザインの説明</a:t>
            </a:r>
            <a:r>
              <a:rPr lang="en-US" altLang="ja-JP" sz="2200" dirty="0">
                <a:solidFill>
                  <a:schemeClr val="tx1"/>
                </a:solidFill>
              </a:rPr>
              <a:t>】</a:t>
            </a:r>
          </a:p>
          <a:p>
            <a:r>
              <a:rPr lang="ja-JP" altLang="en-US" sz="2000" dirty="0">
                <a:solidFill>
                  <a:schemeClr val="tx1"/>
                </a:solidFill>
              </a:rPr>
              <a:t>　「</a:t>
            </a:r>
            <a:r>
              <a:rPr lang="en-US" altLang="ja-JP" sz="2000" dirty="0">
                <a:solidFill>
                  <a:schemeClr val="tx1"/>
                </a:solidFill>
              </a:rPr>
              <a:t>CO2CO2</a:t>
            </a:r>
            <a:r>
              <a:rPr lang="ja-JP" altLang="en-US" sz="2000" dirty="0">
                <a:solidFill>
                  <a:schemeClr val="tx1"/>
                </a:solidFill>
              </a:rPr>
              <a:t>（コツコツ）ポイント」は、環境配慮消費行動促進に向けた脱炭素ポイント付与制度普及事業との内容を考慮し、表現しました。</a:t>
            </a:r>
          </a:p>
          <a:p>
            <a:r>
              <a:rPr lang="ja-JP" altLang="en-US" sz="2000" dirty="0">
                <a:solidFill>
                  <a:schemeClr val="tx1"/>
                </a:solidFill>
              </a:rPr>
              <a:t>　</a:t>
            </a:r>
            <a:r>
              <a:rPr lang="en-US" altLang="ja-JP" sz="2000" dirty="0">
                <a:solidFill>
                  <a:schemeClr val="tx1"/>
                </a:solidFill>
              </a:rPr>
              <a:t>CO2</a:t>
            </a:r>
            <a:r>
              <a:rPr lang="ja-JP" altLang="en-US" sz="2000" dirty="0">
                <a:solidFill>
                  <a:schemeClr val="tx1"/>
                </a:solidFill>
              </a:rPr>
              <a:t>の「</a:t>
            </a:r>
            <a:r>
              <a:rPr lang="en-US" altLang="ja-JP" sz="2000" dirty="0">
                <a:solidFill>
                  <a:schemeClr val="tx1"/>
                </a:solidFill>
              </a:rPr>
              <a:t>O</a:t>
            </a:r>
            <a:r>
              <a:rPr lang="ja-JP" altLang="en-US" sz="2000" dirty="0">
                <a:solidFill>
                  <a:schemeClr val="tx1"/>
                </a:solidFill>
              </a:rPr>
              <a:t>」を地球環境や環境を表す、「地球アイコン」を組み込み、現代的で誰からも愛される柔らかいポップな自体と共に、リサイクルを表す矢印で</a:t>
            </a:r>
            <a:r>
              <a:rPr lang="ja-JP" altLang="en-US" sz="2000" dirty="0" err="1">
                <a:solidFill>
                  <a:schemeClr val="tx1"/>
                </a:solidFill>
              </a:rPr>
              <a:t>ぐるっと</a:t>
            </a:r>
            <a:r>
              <a:rPr lang="ja-JP" altLang="en-US" sz="2000" dirty="0">
                <a:solidFill>
                  <a:schemeClr val="tx1"/>
                </a:solidFill>
              </a:rPr>
              <a:t>囲み、環境もポイントもぐるっと、コツコツ努力し貢献すれば自分に戻ってくるというニュアンスを表現しております。</a:t>
            </a:r>
            <a:endParaRPr lang="en-US" altLang="ja-JP" sz="2000" dirty="0">
              <a:solidFill>
                <a:schemeClr val="tx1"/>
              </a:solidFill>
            </a:endParaRPr>
          </a:p>
        </p:txBody>
      </p:sp>
      <p:sp>
        <p:nvSpPr>
          <p:cNvPr id="2" name="正方形/長方形 1"/>
          <p:cNvSpPr/>
          <p:nvPr/>
        </p:nvSpPr>
        <p:spPr>
          <a:xfrm>
            <a:off x="2993923" y="1105516"/>
            <a:ext cx="5515897" cy="3320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262284" y="1520570"/>
            <a:ext cx="2691038" cy="2490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67080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lnDef>
      <a:spPr>
        <a:ln>
          <a:tailEnd type="triangle"/>
        </a:ln>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Props1.xml><?xml version="1.0" encoding="utf-8"?>
<ds:datastoreItem xmlns:ds="http://schemas.openxmlformats.org/officeDocument/2006/customXml" ds:itemID="{36DB5D88-9C88-456E-9D87-80634E6D6F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362B2E-9B80-47E4-8CE6-F4AADF64F640}">
  <ds:schemaRefs>
    <ds:schemaRef ds:uri="http://schemas.microsoft.com/sharepoint/v3/contenttype/forms"/>
  </ds:schemaRefs>
</ds:datastoreItem>
</file>

<file path=customXml/itemProps3.xml><?xml version="1.0" encoding="utf-8"?>
<ds:datastoreItem xmlns:ds="http://schemas.openxmlformats.org/officeDocument/2006/customXml" ds:itemID="{5040A413-7C94-417B-A1B8-7510E3E7F2B1}">
  <ds:schemaRefs>
    <ds:schemaRef ds:uri="http://schemas.openxmlformats.org/package/2006/metadata/core-properties"/>
    <ds:schemaRef ds:uri="66ed3aab-a043-4b86-9c0a-e42bde5c4b74"/>
    <ds:schemaRef ds:uri="http://schemas.microsoft.com/office/2006/documentManagement/types"/>
    <ds:schemaRef ds:uri="http://purl.org/dc/elements/1.1/"/>
    <ds:schemaRef ds:uri="http://purl.org/dc/dcmitype/"/>
    <ds:schemaRef ds:uri="http://schemas.microsoft.com/office/infopath/2007/PartnerControls"/>
    <ds:schemaRef ds:uri="http://purl.org/dc/terms/"/>
    <ds:schemaRef ds:uri="http://www.w3.org/XML/1998/namespace"/>
    <ds:schemaRef ds:uri="520b2d9d-7793-4f41-8990-c45d40771c73"/>
    <ds:schemaRef ds:uri="http://schemas.microsoft.com/office/2006/metadata/properties"/>
    <ds:schemaRef ds:uri="70d7d652-1edb-4486-adb7-569848e2bdac"/>
  </ds:schemaRefs>
</ds:datastoreItem>
</file>

<file path=docProps/app.xml><?xml version="1.0" encoding="utf-8"?>
<Properties xmlns="http://schemas.openxmlformats.org/officeDocument/2006/extended-properties" xmlns:vt="http://schemas.openxmlformats.org/officeDocument/2006/docPropsVTypes">
  <Template>Facet</Template>
  <TotalTime>2655</TotalTime>
  <Words>1522</Words>
  <Application>Microsoft Office PowerPoint</Application>
  <PresentationFormat>ワイド画面</PresentationFormat>
  <Paragraphs>92</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明朝</vt:lpstr>
      <vt:lpstr>游ゴシック</vt:lpstr>
      <vt:lpstr>Arial</vt:lpstr>
      <vt:lpstr>Trebuchet MS</vt:lpstr>
      <vt:lpstr>Wingdings 3</vt:lpstr>
      <vt:lpstr>ファセット</vt:lpstr>
      <vt:lpstr>ロゴマークデザインの選定について</vt:lpstr>
      <vt:lpstr>１．ロゴマークの公募の実施について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脱炭素ポイント制度推進プラットフォームについて</dc:title>
  <dc:creator>池田　晃規</dc:creator>
  <cp:lastModifiedBy>池田　晃規</cp:lastModifiedBy>
  <cp:revision>644</cp:revision>
  <cp:lastPrinted>2022-08-26T08:04:10Z</cp:lastPrinted>
  <dcterms:created xsi:type="dcterms:W3CDTF">2022-05-09T02:47:48Z</dcterms:created>
  <dcterms:modified xsi:type="dcterms:W3CDTF">2023-08-15T04:22:11Z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y fmtid="{D5CDD505-2E9C-101B-9397-08002B2CF9AE}" pid="3" name="MediaServiceImageTags">
    <vt:lpwstr/>
  </property>
</Properties>
</file>