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9" r:id="rId4"/>
  </p:sldMasterIdLst>
  <p:notesMasterIdLst>
    <p:notesMasterId r:id="rId11"/>
  </p:notesMasterIdLst>
  <p:sldIdLst>
    <p:sldId id="256" r:id="rId5"/>
    <p:sldId id="261" r:id="rId6"/>
    <p:sldId id="262" r:id="rId7"/>
    <p:sldId id="263" r:id="rId8"/>
    <p:sldId id="270" r:id="rId9"/>
    <p:sldId id="269" r:id="rId10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432" y="-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ADEDF-9AF6-40A9-BD47-518986643B6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EAC21-857B-4187-88DF-57DA79115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933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EEAC21-857B-4187-88DF-57DA791156A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042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EEAC21-857B-4187-88DF-57DA791156A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642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87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38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0559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200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3792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102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768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54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07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65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050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871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22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197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42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805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7939A-52C7-4377-985D-804C890015B1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4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0" r:id="rId1"/>
    <p:sldLayoutId id="2147484181" r:id="rId2"/>
    <p:sldLayoutId id="2147484182" r:id="rId3"/>
    <p:sldLayoutId id="2147484183" r:id="rId4"/>
    <p:sldLayoutId id="2147484184" r:id="rId5"/>
    <p:sldLayoutId id="2147484185" r:id="rId6"/>
    <p:sldLayoutId id="2147484186" r:id="rId7"/>
    <p:sldLayoutId id="2147484187" r:id="rId8"/>
    <p:sldLayoutId id="2147484188" r:id="rId9"/>
    <p:sldLayoutId id="2147484189" r:id="rId10"/>
    <p:sldLayoutId id="2147484190" r:id="rId11"/>
    <p:sldLayoutId id="2147484191" r:id="rId12"/>
    <p:sldLayoutId id="2147484192" r:id="rId13"/>
    <p:sldLayoutId id="2147484193" r:id="rId14"/>
    <p:sldLayoutId id="2147484194" r:id="rId15"/>
    <p:sldLayoutId id="2147484195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15635" y="2424545"/>
            <a:ext cx="11222184" cy="1157817"/>
          </a:xfrm>
        </p:spPr>
        <p:txBody>
          <a:bodyPr>
            <a:normAutofit/>
          </a:bodyPr>
          <a:lstStyle/>
          <a:p>
            <a:pPr algn="ctr"/>
            <a:r>
              <a:rPr lang="ja-JP" altLang="en-US" sz="4400" dirty="0" smtClean="0">
                <a:solidFill>
                  <a:schemeClr val="tx1"/>
                </a:solidFill>
              </a:rPr>
              <a:t>今年度の実証事業について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379974" y="429491"/>
            <a:ext cx="225784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>
                <a:latin typeface="ＭＳ 明朝" panose="02020609040205080304" pitchFamily="17" charset="-128"/>
                <a:ea typeface="ＭＳ 明朝" panose="02020609040205080304" pitchFamily="17" charset="-128"/>
              </a:rPr>
              <a:t>資料</a:t>
            </a:r>
            <a:r>
              <a:rPr kumimoji="1" lang="ja-JP" altLang="en-US" sz="28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１－１</a:t>
            </a:r>
            <a:endParaRPr kumimoji="1" lang="ja-JP" altLang="en-US" sz="2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2172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844" y="152401"/>
            <a:ext cx="11755557" cy="644012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solidFill>
                  <a:schemeClr val="tx1"/>
                </a:solidFill>
              </a:rPr>
              <a:t>１</a:t>
            </a:r>
            <a:r>
              <a:rPr lang="ja-JP" altLang="en-US" sz="2800" dirty="0" smtClean="0">
                <a:solidFill>
                  <a:schemeClr val="tx1"/>
                </a:solidFill>
              </a:rPr>
              <a:t>．ポイント付与事業者</a:t>
            </a:r>
            <a:r>
              <a:rPr lang="ja-JP" altLang="en-US" sz="2800" dirty="0">
                <a:solidFill>
                  <a:schemeClr val="tx1"/>
                </a:solidFill>
              </a:rPr>
              <a:t>及び脱炭素商品・サービス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974376"/>
              </p:ext>
            </p:extLst>
          </p:nvPr>
        </p:nvGraphicFramePr>
        <p:xfrm>
          <a:off x="293002" y="648929"/>
          <a:ext cx="11582399" cy="588166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10638">
                  <a:extLst>
                    <a:ext uri="{9D8B030D-6E8A-4147-A177-3AD203B41FA5}">
                      <a16:colId xmlns:a16="http://schemas.microsoft.com/office/drawing/2014/main" val="1430270934"/>
                    </a:ext>
                  </a:extLst>
                </a:gridCol>
                <a:gridCol w="1651819">
                  <a:extLst>
                    <a:ext uri="{9D8B030D-6E8A-4147-A177-3AD203B41FA5}">
                      <a16:colId xmlns:a16="http://schemas.microsoft.com/office/drawing/2014/main" val="236563260"/>
                    </a:ext>
                  </a:extLst>
                </a:gridCol>
                <a:gridCol w="3111910">
                  <a:extLst>
                    <a:ext uri="{9D8B030D-6E8A-4147-A177-3AD203B41FA5}">
                      <a16:colId xmlns:a16="http://schemas.microsoft.com/office/drawing/2014/main" val="1779527996"/>
                    </a:ext>
                  </a:extLst>
                </a:gridCol>
                <a:gridCol w="3808032">
                  <a:extLst>
                    <a:ext uri="{9D8B030D-6E8A-4147-A177-3AD203B41FA5}">
                      <a16:colId xmlns:a16="http://schemas.microsoft.com/office/drawing/2014/main" val="934770071"/>
                    </a:ext>
                  </a:extLst>
                </a:gridCol>
              </a:tblGrid>
              <a:tr h="6194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事業者名</a:t>
                      </a:r>
                      <a:endParaRPr kumimoji="1" lang="en-US" altLang="ja-JP" sz="1800" dirty="0"/>
                    </a:p>
                    <a:p>
                      <a:pPr algn="ctr"/>
                      <a:r>
                        <a:rPr kumimoji="1" lang="ja-JP" altLang="en-US" sz="1800" dirty="0"/>
                        <a:t>（五十音順）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ポイント名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実施店舗（予定）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脱炭素商品・サービス（予定）</a:t>
                      </a: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2085327561"/>
                  </a:ext>
                </a:extLst>
              </a:tr>
              <a:tr h="833259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株</a:t>
                      </a:r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アーバンリサーチ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UR</a:t>
                      </a:r>
                      <a:r>
                        <a:rPr kumimoji="1" lang="ja-JP" altLang="en-US" sz="1600" baseline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CLUB</a:t>
                      </a: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ポイント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URBAN RESEARCH Store </a:t>
                      </a:r>
                    </a:p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ルクア 大阪店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（その他の店舗を検討中）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pPr marL="179388" indent="-179388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GREEN DOWN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（再生羽毛を使用したダウン製品）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pPr marL="179388" indent="-179388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commpost 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（廃棄衣料をアップサイクルした製品）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1247132153"/>
                  </a:ext>
                </a:extLst>
              </a:tr>
              <a:tr h="70379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株</a:t>
                      </a:r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エディオン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エディオン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ポイント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zh-CN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大阪府内</a:t>
                      </a:r>
                      <a:r>
                        <a:rPr kumimoji="1" lang="en-US" altLang="zh-CN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92</a:t>
                      </a:r>
                      <a:r>
                        <a:rPr kumimoji="1" lang="zh-CN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店舗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LED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シーリングライト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（指定機種）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902781376"/>
                  </a:ext>
                </a:extLst>
              </a:tr>
              <a:tr h="73429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株</a:t>
                      </a:r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エーコープ近畿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T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ポイント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JA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ファーマーズプチ星田店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地域の農家が持ち込む農作物や加工品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1048886253"/>
                  </a:ext>
                </a:extLst>
              </a:tr>
              <a:tr h="83325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大阪いずみ市民生活協同組合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サンクス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ポイント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コープの宅配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大阪府産農産物、大阪産</a:t>
                      </a:r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もん</a:t>
                      </a:r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認定商品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708282365"/>
                  </a:ext>
                </a:extLst>
              </a:tr>
              <a:tr h="83325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生活協同組合コープこうべ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コーピー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ポイント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・コープ東豊中</a:t>
                      </a:r>
                    </a:p>
                    <a:p>
                      <a:r>
                        <a:rPr kumimoji="1" lang="ja-JP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・コープ箕面</a:t>
                      </a:r>
                    </a:p>
                    <a:p>
                      <a:r>
                        <a:rPr kumimoji="1" lang="ja-JP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・コープ蛍池</a:t>
                      </a:r>
                    </a:p>
                    <a:p>
                      <a:r>
                        <a:rPr kumimoji="1" lang="ja-JP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・コープ桜塚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とれしゃき</a:t>
                      </a:r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大阪府ご当地野菜・果物</a:t>
                      </a:r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123105054"/>
                  </a:ext>
                </a:extLst>
              </a:tr>
              <a:tr h="833259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株</a:t>
                      </a:r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サンプラザ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サンプラザ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ポイント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zh-CN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大阪府内全店舗（</a:t>
                      </a:r>
                      <a:r>
                        <a:rPr kumimoji="1" lang="en-US" altLang="zh-CN" sz="1600" b="0" i="0" u="none" strike="noStrike" kern="1200" baseline="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35</a:t>
                      </a:r>
                      <a:r>
                        <a:rPr kumimoji="1" lang="zh-CN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店舗）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大阪エコ農産物を中心に農薬・化学肥料の使用を削減した商品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2493456557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5191432" y="6524360"/>
            <a:ext cx="68571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CIDFont+F1"/>
              </a:rPr>
              <a:t>※</a:t>
            </a:r>
            <a:r>
              <a:rPr lang="ja-JP" altLang="en-US" dirty="0">
                <a:latin typeface="CIDFont+F1"/>
              </a:rPr>
              <a:t>現在、検討中のものであるため、</a:t>
            </a:r>
            <a:r>
              <a:rPr lang="ja-JP" altLang="en-US" dirty="0" smtClean="0">
                <a:latin typeface="CIDFont+F1"/>
              </a:rPr>
              <a:t>変更になる場合</a:t>
            </a:r>
            <a:r>
              <a:rPr lang="ja-JP" altLang="en-US" dirty="0">
                <a:latin typeface="CIDFont+F1"/>
              </a:rPr>
              <a:t>があります。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923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842" y="132494"/>
            <a:ext cx="11755557" cy="644012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solidFill>
                  <a:schemeClr val="tx1"/>
                </a:solidFill>
              </a:rPr>
              <a:t>１．ポイント付与事業者及び脱炭素商品・サービス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193100"/>
              </p:ext>
            </p:extLst>
          </p:nvPr>
        </p:nvGraphicFramePr>
        <p:xfrm>
          <a:off x="250664" y="641804"/>
          <a:ext cx="11582399" cy="595658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10638">
                  <a:extLst>
                    <a:ext uri="{9D8B030D-6E8A-4147-A177-3AD203B41FA5}">
                      <a16:colId xmlns:a16="http://schemas.microsoft.com/office/drawing/2014/main" val="1430270934"/>
                    </a:ext>
                  </a:extLst>
                </a:gridCol>
                <a:gridCol w="1651819">
                  <a:extLst>
                    <a:ext uri="{9D8B030D-6E8A-4147-A177-3AD203B41FA5}">
                      <a16:colId xmlns:a16="http://schemas.microsoft.com/office/drawing/2014/main" val="236563260"/>
                    </a:ext>
                  </a:extLst>
                </a:gridCol>
                <a:gridCol w="3111910">
                  <a:extLst>
                    <a:ext uri="{9D8B030D-6E8A-4147-A177-3AD203B41FA5}">
                      <a16:colId xmlns:a16="http://schemas.microsoft.com/office/drawing/2014/main" val="1779527996"/>
                    </a:ext>
                  </a:extLst>
                </a:gridCol>
                <a:gridCol w="3808032">
                  <a:extLst>
                    <a:ext uri="{9D8B030D-6E8A-4147-A177-3AD203B41FA5}">
                      <a16:colId xmlns:a16="http://schemas.microsoft.com/office/drawing/2014/main" val="934770071"/>
                    </a:ext>
                  </a:extLst>
                </a:gridCol>
              </a:tblGrid>
              <a:tr h="5436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事業者名</a:t>
                      </a:r>
                      <a:endParaRPr kumimoji="1" lang="en-US" altLang="ja-JP" sz="1800" dirty="0"/>
                    </a:p>
                    <a:p>
                      <a:pPr algn="ctr"/>
                      <a:r>
                        <a:rPr kumimoji="1" lang="ja-JP" altLang="en-US" sz="1800" dirty="0"/>
                        <a:t>（五十音順）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ポイント名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実施店舗（予定）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脱炭素商品・サービス（予定）</a:t>
                      </a: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208532756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上新電機</a:t>
                      </a:r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株</a:t>
                      </a:r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spc="-300" dirty="0" smtClean="0">
                          <a:latin typeface="+mn-ea"/>
                          <a:ea typeface="+mn-ea"/>
                        </a:rPr>
                        <a:t>ジョーシンカード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ポイント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zh-CN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大阪府内</a:t>
                      </a:r>
                      <a:r>
                        <a:rPr kumimoji="1" lang="en-US" altLang="zh-CN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52</a:t>
                      </a:r>
                      <a:r>
                        <a:rPr kumimoji="1" lang="zh-CN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店舗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節電多機能エアコン（指定機種）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1247132153"/>
                  </a:ext>
                </a:extLst>
              </a:tr>
              <a:tr h="1654514">
                <a:tc>
                  <a:txBody>
                    <a:bodyPr/>
                    <a:lstStyle/>
                    <a:p>
                      <a:r>
                        <a:rPr kumimoji="1" lang="en-US" altLang="zh-TW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zh-TW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</a:t>
                      </a:r>
                      <a:r>
                        <a:rPr kumimoji="1" lang="en-US" altLang="zh-TW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zh-TW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髙島屋大阪店</a:t>
                      </a:r>
                      <a:endParaRPr kumimoji="1" lang="en-US" altLang="ja-JP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spc="-300" dirty="0" smtClean="0">
                          <a:latin typeface="メイリオ" panose="020B0604030504040204" pitchFamily="50" charset="-128"/>
                          <a:ea typeface="+mn-ea"/>
                        </a:rPr>
                        <a:t>タカシマヤカード</a:t>
                      </a:r>
                    </a:p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ポイント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zh-TW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高島屋大阪店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pPr marL="176213" indent="-176213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・タカシマヤファームで販売する大阪・関西産地の野菜</a:t>
                      </a:r>
                    </a:p>
                    <a:p>
                      <a:pPr marL="176213" indent="-176213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・髙島屋大阪店　自主編集売場＜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+mn-ea"/>
                        </a:rPr>
                        <a:t>CS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ケーススタディ＞＜デニムスタイルラボ＞等で販売している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+mn-ea"/>
                        </a:rPr>
                        <a:t>Depart de Loop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商品（再生繊維を使用した髙島屋による企画・生産商品）</a:t>
                      </a: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90278137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西日本旅客鉄道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+mn-ea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株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+mn-ea"/>
                        </a:rPr>
                        <a:t>)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WESTER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ポイント	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+mn-ea"/>
                        </a:rPr>
                        <a:t>JR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線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+mn-ea"/>
                        </a:rPr>
                        <a:t>WESTER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アプリを活用した鉄道利用によるスタンプラリー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1048886253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+mn-ea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株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+mn-ea"/>
                        </a:rPr>
                        <a:t>)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万代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万代ポイント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zh-CN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大阪府内</a:t>
                      </a:r>
                      <a:r>
                        <a:rPr kumimoji="1" lang="en-US" altLang="zh-CN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105</a:t>
                      </a:r>
                      <a:r>
                        <a:rPr kumimoji="1" lang="zh-CN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店舗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ボトル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+mn-ea"/>
                        </a:rPr>
                        <a:t>to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ボトル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+mn-ea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ペットボトルの回収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+mn-ea"/>
                        </a:rPr>
                        <a:t>)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（調整中）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708282365"/>
                  </a:ext>
                </a:extLst>
              </a:tr>
              <a:tr h="840658">
                <a:tc>
                  <a:txBody>
                    <a:bodyPr/>
                    <a:lstStyle/>
                    <a:p>
                      <a:r>
                        <a:rPr kumimoji="1" lang="zh-TW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宮之阪中央商店街振興組合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宮之阪ふれあい</a:t>
                      </a:r>
                    </a:p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スマイルカード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+mn-ea"/>
                          <a:cs typeface="+mn-cs"/>
                        </a:rPr>
                        <a:t>一部加盟店</a:t>
                      </a:r>
                      <a:endParaRPr kumimoji="1" lang="ja-JP" alt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・エコバック持参</a:t>
                      </a:r>
                    </a:p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・府内生産食材利用のメニュー</a:t>
                      </a:r>
                    </a:p>
                    <a:p>
                      <a:pPr marL="176213" indent="-176213"/>
                      <a:r>
                        <a:rPr kumimoji="1" lang="ja-JP" altLang="en-US" sz="1600" smtClean="0">
                          <a:latin typeface="メイリオ" panose="020B0604030504040204" pitchFamily="50" charset="-128"/>
                          <a:ea typeface="+mn-ea"/>
                        </a:rPr>
                        <a:t>・フードドライブへの食品提供や子ども食堂の利用　等</a:t>
                      </a: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12310505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r>
                        <a:rPr kumimoji="1" lang="en-US" altLang="ja-JP" sz="1600" spc="-150" dirty="0" smtClean="0">
                          <a:latin typeface="メイリオ" panose="020B0604030504040204" pitchFamily="50" charset="-128"/>
                          <a:ea typeface="+mn-ea"/>
                        </a:rPr>
                        <a:t>(</a:t>
                      </a:r>
                      <a:r>
                        <a:rPr kumimoji="1" lang="ja-JP" altLang="en-US" sz="1600" spc="-150" dirty="0" smtClean="0">
                          <a:latin typeface="メイリオ" panose="020B0604030504040204" pitchFamily="50" charset="-128"/>
                          <a:ea typeface="+mn-ea"/>
                        </a:rPr>
                        <a:t>株</a:t>
                      </a:r>
                      <a:r>
                        <a:rPr kumimoji="1" lang="en-US" altLang="ja-JP" sz="1600" spc="-150" dirty="0" smtClean="0">
                          <a:latin typeface="メイリオ" panose="020B0604030504040204" pitchFamily="50" charset="-128"/>
                          <a:ea typeface="+mn-ea"/>
                        </a:rPr>
                        <a:t>)</a:t>
                      </a:r>
                      <a:r>
                        <a:rPr kumimoji="1" lang="ja-JP" altLang="en-US" sz="1600" spc="-150" dirty="0" smtClean="0">
                          <a:latin typeface="メイリオ" panose="020B0604030504040204" pitchFamily="50" charset="-128"/>
                          <a:ea typeface="+mn-ea"/>
                        </a:rPr>
                        <a:t>ルビー</a:t>
                      </a:r>
                      <a:r>
                        <a:rPr kumimoji="1" lang="en-US" altLang="ja-JP" sz="1600" spc="-150" dirty="0" smtClean="0">
                          <a:latin typeface="メイリオ" panose="020B0604030504040204" pitchFamily="50" charset="-128"/>
                          <a:ea typeface="+mn-ea"/>
                        </a:rPr>
                        <a:t>(</a:t>
                      </a:r>
                      <a:r>
                        <a:rPr kumimoji="1" lang="ja-JP" altLang="en-US" sz="1600" spc="-150" dirty="0" smtClean="0">
                          <a:latin typeface="メイリオ" panose="020B0604030504040204" pitchFamily="50" charset="-128"/>
                          <a:ea typeface="+mn-ea"/>
                        </a:rPr>
                        <a:t>クリーニングルビー</a:t>
                      </a:r>
                      <a:r>
                        <a:rPr kumimoji="1" lang="en-US" altLang="ja-JP" sz="1600" spc="-150" dirty="0" smtClean="0">
                          <a:latin typeface="メイリオ" panose="020B0604030504040204" pitchFamily="50" charset="-128"/>
                          <a:ea typeface="+mn-ea"/>
                        </a:rPr>
                        <a:t>)</a:t>
                      </a:r>
                      <a:endParaRPr kumimoji="1" lang="ja-JP" altLang="en-US" sz="1600" spc="-1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spc="-300" dirty="0" smtClean="0">
                          <a:latin typeface="メイリオ" panose="020B0604030504040204" pitchFamily="50" charset="-128"/>
                          <a:ea typeface="+mn-ea"/>
                        </a:rPr>
                        <a:t>ハンガー・エコ・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ポイント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zh-CN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大阪府内</a:t>
                      </a:r>
                      <a:r>
                        <a:rPr kumimoji="1" lang="en-US" altLang="zh-CN" sz="1600" b="0" i="0" u="none" strike="noStrike" kern="1200" baseline="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68</a:t>
                      </a:r>
                      <a:r>
                        <a:rPr kumimoji="1" lang="zh-CN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店舗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+mn-ea"/>
                        </a:rPr>
                        <a:t>クリーニング用ハンガーの回収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2493456557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5349621" y="6565412"/>
            <a:ext cx="68571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CIDFont+F1"/>
              </a:rPr>
              <a:t>※</a:t>
            </a:r>
            <a:r>
              <a:rPr lang="ja-JP" altLang="en-US" dirty="0">
                <a:latin typeface="CIDFont+F1"/>
              </a:rPr>
              <a:t>現在、検討中のものであるため、</a:t>
            </a:r>
            <a:r>
              <a:rPr lang="ja-JP" altLang="en-US" dirty="0" smtClean="0">
                <a:latin typeface="CIDFont+F1"/>
              </a:rPr>
              <a:t>変更になる場合</a:t>
            </a:r>
            <a:r>
              <a:rPr lang="ja-JP" altLang="en-US" dirty="0">
                <a:latin typeface="CIDFont+F1"/>
              </a:rPr>
              <a:t>があります。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523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193588" y="72619"/>
            <a:ext cx="9618854" cy="644012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solidFill>
                  <a:schemeClr val="tx1"/>
                </a:solidFill>
              </a:rPr>
              <a:t>２．今後のスケジュール（予定）について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120D479E-F5A0-4091-860A-7D4A5DAABB8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27188" y="501448"/>
          <a:ext cx="10751504" cy="604281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2743">
                  <a:extLst>
                    <a:ext uri="{9D8B030D-6E8A-4147-A177-3AD203B41FA5}">
                      <a16:colId xmlns:a16="http://schemas.microsoft.com/office/drawing/2014/main" val="4148498005"/>
                    </a:ext>
                  </a:extLst>
                </a:gridCol>
                <a:gridCol w="4137343">
                  <a:extLst>
                    <a:ext uri="{9D8B030D-6E8A-4147-A177-3AD203B41FA5}">
                      <a16:colId xmlns:a16="http://schemas.microsoft.com/office/drawing/2014/main" val="2998195407"/>
                    </a:ext>
                  </a:extLst>
                </a:gridCol>
                <a:gridCol w="4991418">
                  <a:extLst>
                    <a:ext uri="{9D8B030D-6E8A-4147-A177-3AD203B41FA5}">
                      <a16:colId xmlns:a16="http://schemas.microsoft.com/office/drawing/2014/main" val="863646381"/>
                    </a:ext>
                  </a:extLst>
                </a:gridCol>
              </a:tblGrid>
              <a:tr h="4836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事務局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ポイント付与事業者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569954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/>
                        <a:t>８月～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統一的に活用する啓発資材（ポスター等）の調整</a:t>
                      </a:r>
                      <a:endParaRPr kumimoji="1" lang="en-US" altLang="ja-JP" b="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01224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８</a:t>
                      </a:r>
                      <a:r>
                        <a:rPr kumimoji="1" lang="en-US" altLang="ja-JP" b="1" dirty="0"/>
                        <a:t>/</a:t>
                      </a:r>
                      <a:r>
                        <a:rPr kumimoji="1" lang="ja-JP" altLang="en-US" b="1" dirty="0"/>
                        <a:t>１７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第２回脱炭素ポイント制度プラットフォーム会議（ロゴマークの決定）</a:t>
                      </a:r>
                      <a:endParaRPr kumimoji="1" lang="en-US" altLang="ja-JP" b="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99593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/>
                        <a:t>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/>
                        <a:t>ポイント付与事業者と各種調整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・</a:t>
                      </a:r>
                      <a:r>
                        <a:rPr kumimoji="1" lang="ja-JP" altLang="en-US" spc="-150" dirty="0"/>
                        <a:t>ポイント付与の実施に向けた体制整備</a:t>
                      </a:r>
                      <a:r>
                        <a:rPr kumimoji="1" lang="en-US" altLang="ja-JP" spc="-150" dirty="0"/>
                        <a:t>(</a:t>
                      </a:r>
                      <a:r>
                        <a:rPr kumimoji="1" lang="ja-JP" altLang="en-US" spc="-150" dirty="0"/>
                        <a:t>社内調整</a:t>
                      </a:r>
                      <a:r>
                        <a:rPr kumimoji="1" lang="en-US" altLang="ja-JP" spc="-150" dirty="0"/>
                        <a:t>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・実施店舗の決定</a:t>
                      </a:r>
                      <a:endParaRPr kumimoji="1" lang="en-US" altLang="ja-JP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・各社で別途独自に</a:t>
                      </a:r>
                      <a:r>
                        <a:rPr kumimoji="1" lang="en-US" altLang="ja-JP" dirty="0"/>
                        <a:t>POP</a:t>
                      </a:r>
                      <a:r>
                        <a:rPr kumimoji="1" lang="ja-JP" altLang="en-US" dirty="0"/>
                        <a:t>等を作製</a:t>
                      </a:r>
                      <a:endParaRPr kumimoji="1" lang="en-US" altLang="ja-JP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・啓発資材の必要数量を事務局に報告</a:t>
                      </a:r>
                      <a:endParaRPr kumimoji="1"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39907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/>
                        <a:t>８月下旬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/>
                        <a:t>啓発資材の内容の確定</a:t>
                      </a:r>
                      <a:endParaRPr kumimoji="1" lang="en-US" altLang="ja-JP" b="0" dirty="0"/>
                    </a:p>
                    <a:p>
                      <a:pPr algn="ctr"/>
                      <a:r>
                        <a:rPr kumimoji="1" lang="ja-JP" altLang="en-US" b="0" dirty="0"/>
                        <a:t>啓発資材（電子データ）の送付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5268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９月中旬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/>
                        <a:t>啓発資材（印刷物）の発送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従業員への周知・啓発</a:t>
                      </a:r>
                      <a:endParaRPr kumimoji="1"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946663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/>
                        <a:t>９月下旬～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普及事業の実施に向けた周知・広報（プレスリリース）</a:t>
                      </a:r>
                    </a:p>
                  </a:txBody>
                  <a:tcPr anchor="ctr">
                    <a:lnR w="12700" cmpd="sng">
                      <a:noFill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505527"/>
                  </a:ext>
                </a:extLst>
              </a:tr>
              <a:tr h="4320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１０月～２月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普及事業の周知・啓発</a:t>
                      </a:r>
                      <a:endParaRPr kumimoji="1" lang="en-US" altLang="ja-JP" b="0" dirty="0"/>
                    </a:p>
                  </a:txBody>
                  <a:tcPr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345033"/>
                  </a:ext>
                </a:extLst>
              </a:tr>
              <a:tr h="7945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ポイント付与による効果検証（随時）</a:t>
                      </a:r>
                      <a:endParaRPr kumimoji="1" lang="en-US" altLang="ja-JP" b="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/>
                        <a:t>CO</a:t>
                      </a:r>
                      <a:r>
                        <a:rPr kumimoji="1" lang="en-US" altLang="ja-JP" sz="1400" b="0" dirty="0"/>
                        <a:t>2</a:t>
                      </a:r>
                      <a:r>
                        <a:rPr kumimoji="1" lang="en-US" altLang="ja-JP" b="0" dirty="0"/>
                        <a:t>CO</a:t>
                      </a:r>
                      <a:r>
                        <a:rPr kumimoji="1" lang="en-US" altLang="ja-JP" sz="1400" b="0" dirty="0"/>
                        <a:t>2</a:t>
                      </a:r>
                      <a:r>
                        <a:rPr kumimoji="1" lang="ja-JP" altLang="en-US" b="0" dirty="0"/>
                        <a:t>ポイント付与の実施（</a:t>
                      </a:r>
                      <a:r>
                        <a:rPr kumimoji="1" lang="en-US" altLang="ja-JP" b="0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b="0" dirty="0" smtClean="0"/>
                        <a:t>）</a:t>
                      </a:r>
                      <a:endParaRPr kumimoji="1" lang="en-US" altLang="ja-JP" b="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/>
                        <a:t>売場の写真等の提供</a:t>
                      </a:r>
                      <a:endParaRPr kumimoji="1" lang="en-US" altLang="ja-JP" b="0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効果検証に必要となるデータの提供（随時</a:t>
                      </a:r>
                      <a:r>
                        <a:rPr kumimoji="1" lang="ja-JP" altLang="en-US" b="0" dirty="0" smtClean="0"/>
                        <a:t>）</a:t>
                      </a:r>
                      <a:endParaRPr kumimoji="1" lang="en-US" altLang="ja-JP" b="0" dirty="0" smtClean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6926002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３月上中旬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/>
                        <a:t>ポイント原資充当金の精算（額の確定）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846935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３月下旬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/>
                        <a:t>ポイント原資充当金に係る請求書の送付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9846396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４月～５月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/>
                        <a:t>ポイント原資充当金の支払い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19981871"/>
                  </a:ext>
                </a:extLst>
              </a:tr>
            </a:tbl>
          </a:graphicData>
        </a:graphic>
      </p:graphicFrame>
      <p:sp>
        <p:nvSpPr>
          <p:cNvPr id="5" name="タイトル 1"/>
          <p:cNvSpPr txBox="1">
            <a:spLocks/>
          </p:cNvSpPr>
          <p:nvPr/>
        </p:nvSpPr>
        <p:spPr>
          <a:xfrm>
            <a:off x="552466" y="6554195"/>
            <a:ext cx="6836476" cy="3480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sz="1600" dirty="0">
                <a:solidFill>
                  <a:schemeClr val="tx1"/>
                </a:solidFill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</a:rPr>
              <a:t>ポイント付与事業者によって、ポイント付与の実施期間は異なります。</a:t>
            </a:r>
          </a:p>
        </p:txBody>
      </p:sp>
    </p:spTree>
    <p:extLst>
      <p:ext uri="{BB962C8B-B14F-4D97-AF65-F5344CB8AC3E}">
        <p14:creationId xmlns:p14="http://schemas.microsoft.com/office/powerpoint/2010/main" val="298618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341072" y="338088"/>
            <a:ext cx="7888527" cy="644012"/>
          </a:xfrm>
        </p:spPr>
        <p:txBody>
          <a:bodyPr>
            <a:normAutofit/>
          </a:bodyPr>
          <a:lstStyle/>
          <a:p>
            <a:r>
              <a:rPr kumimoji="1" lang="ja-JP" altLang="en-US" sz="2800" dirty="0">
                <a:solidFill>
                  <a:schemeClr val="tx1"/>
                </a:solidFill>
              </a:rPr>
              <a:t>３．</a:t>
            </a:r>
            <a:r>
              <a:rPr lang="ja-JP" altLang="en-US" sz="2800" dirty="0">
                <a:solidFill>
                  <a:schemeClr val="tx1"/>
                </a:solidFill>
              </a:rPr>
              <a:t>実証事業の効果・効果検証について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AE3DE47-AF29-910B-5349-5D466A3DB151}"/>
              </a:ext>
            </a:extLst>
          </p:cNvPr>
          <p:cNvSpPr/>
          <p:nvPr/>
        </p:nvSpPr>
        <p:spPr>
          <a:xfrm>
            <a:off x="141949" y="2988501"/>
            <a:ext cx="3342797" cy="1844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1" lang="en-US" altLang="ja-JP" sz="1400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CAEF821-32DF-3ED0-1C35-10EC177B726B}"/>
              </a:ext>
            </a:extLst>
          </p:cNvPr>
          <p:cNvSpPr/>
          <p:nvPr/>
        </p:nvSpPr>
        <p:spPr>
          <a:xfrm>
            <a:off x="4301865" y="3136690"/>
            <a:ext cx="2686688" cy="5169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脱炭素</a:t>
            </a:r>
            <a:r>
              <a:rPr kumimoji="1" lang="ja-JP" altLang="en-US" sz="1400" dirty="0">
                <a:solidFill>
                  <a:schemeClr val="tx1"/>
                </a:solidFill>
              </a:rPr>
              <a:t>型</a:t>
            </a:r>
            <a:r>
              <a:rPr kumimoji="1" lang="ja-JP" altLang="en-US" sz="1400" dirty="0"/>
              <a:t>商品等</a:t>
            </a:r>
            <a:r>
              <a:rPr kumimoji="1" lang="ja-JP" altLang="en-US" sz="1400" dirty="0" smtClean="0"/>
              <a:t>の</a:t>
            </a:r>
            <a:r>
              <a:rPr kumimoji="1" lang="ja-JP" altLang="en-US" sz="1400" dirty="0"/>
              <a:t>販売</a:t>
            </a:r>
            <a:r>
              <a:rPr kumimoji="1" lang="ja-JP" altLang="en-US" sz="1400" dirty="0" smtClean="0"/>
              <a:t>促進</a:t>
            </a:r>
            <a:endParaRPr kumimoji="1" lang="en-US" altLang="ja-JP" sz="1400" dirty="0" smtClean="0"/>
          </a:p>
          <a:p>
            <a:pPr algn="ctr"/>
            <a:r>
              <a:rPr kumimoji="1" lang="ja-JP" altLang="en-US" sz="1400" dirty="0" smtClean="0"/>
              <a:t>（</a:t>
            </a:r>
            <a:r>
              <a:rPr kumimoji="1" lang="en-US" altLang="ja-JP" sz="1400" dirty="0" smtClean="0"/>
              <a:t>CO</a:t>
            </a:r>
            <a:r>
              <a:rPr kumimoji="1" lang="en-US" altLang="ja-JP" sz="1200" dirty="0" smtClean="0"/>
              <a:t>2</a:t>
            </a:r>
            <a:r>
              <a:rPr kumimoji="1" lang="ja-JP" altLang="en-US" sz="1400" dirty="0" smtClean="0"/>
              <a:t>削減量の把握）</a:t>
            </a:r>
            <a:endParaRPr kumimoji="1" lang="en-US" altLang="ja-JP" sz="1400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9A7548B-53A7-CD42-6B05-F1E1E43587C2}"/>
              </a:ext>
            </a:extLst>
          </p:cNvPr>
          <p:cNvSpPr/>
          <p:nvPr/>
        </p:nvSpPr>
        <p:spPr>
          <a:xfrm>
            <a:off x="9219389" y="2481632"/>
            <a:ext cx="684513" cy="30304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dirty="0"/>
              <a:t>脱炭素型商品等</a:t>
            </a:r>
            <a:r>
              <a:rPr kumimoji="1" lang="ja-JP" altLang="en-US" sz="1600" dirty="0" smtClean="0"/>
              <a:t>の利用</a:t>
            </a:r>
            <a:r>
              <a:rPr kumimoji="1" lang="ja-JP" altLang="en-US" sz="1600" dirty="0"/>
              <a:t>の広まり</a:t>
            </a:r>
            <a:endParaRPr kumimoji="1" lang="en-US" altLang="ja-JP" sz="16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42F0A014-3118-FC69-E0BF-27B3036EADE6}"/>
              </a:ext>
            </a:extLst>
          </p:cNvPr>
          <p:cNvSpPr txBox="1"/>
          <p:nvPr/>
        </p:nvSpPr>
        <p:spPr>
          <a:xfrm>
            <a:off x="582849" y="1182757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u="sng" dirty="0">
                <a:solidFill>
                  <a:schemeClr val="accent2"/>
                </a:solidFill>
              </a:rPr>
              <a:t>期待する効果と効果検証の概略</a:t>
            </a:r>
          </a:p>
        </p:txBody>
      </p:sp>
      <p:sp>
        <p:nvSpPr>
          <p:cNvPr id="65" name="矢印: 下 64">
            <a:extLst>
              <a:ext uri="{FF2B5EF4-FFF2-40B4-BE49-F238E27FC236}">
                <a16:creationId xmlns:a16="http://schemas.microsoft.com/office/drawing/2014/main" id="{0FF82BB9-12BD-05D2-A110-FE46C9229D61}"/>
              </a:ext>
            </a:extLst>
          </p:cNvPr>
          <p:cNvSpPr/>
          <p:nvPr/>
        </p:nvSpPr>
        <p:spPr>
          <a:xfrm rot="16200000">
            <a:off x="3576989" y="3615221"/>
            <a:ext cx="511028" cy="53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45E89BDF-5A8B-BB49-CD55-573F2F4689A3}"/>
              </a:ext>
            </a:extLst>
          </p:cNvPr>
          <p:cNvSpPr/>
          <p:nvPr/>
        </p:nvSpPr>
        <p:spPr>
          <a:xfrm>
            <a:off x="6231510" y="1689562"/>
            <a:ext cx="4056957" cy="453086"/>
          </a:xfrm>
          <a:prstGeom prst="wedgeRoundRectCallout">
            <a:avLst>
              <a:gd name="adj1" fmla="val -37382"/>
              <a:gd name="adj2" fmla="val 338381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CO</a:t>
            </a:r>
            <a:r>
              <a:rPr kumimoji="1" lang="en-US" altLang="ja-JP" sz="1100" dirty="0">
                <a:solidFill>
                  <a:schemeClr val="tx1"/>
                </a:solidFill>
              </a:rPr>
              <a:t>2</a:t>
            </a:r>
            <a:r>
              <a:rPr kumimoji="1" lang="ja-JP" altLang="en-US" sz="1400" dirty="0">
                <a:solidFill>
                  <a:schemeClr val="tx1"/>
                </a:solidFill>
              </a:rPr>
              <a:t>削減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効果（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400" dirty="0">
                <a:solidFill>
                  <a:schemeClr val="tx1"/>
                </a:solidFill>
              </a:rPr>
              <a:t>２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）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×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販売点数</a:t>
            </a:r>
            <a:r>
              <a:rPr kumimoji="1" lang="ja-JP" altLang="en-US" sz="1400" dirty="0">
                <a:solidFill>
                  <a:schemeClr val="tx1"/>
                </a:solidFill>
              </a:rPr>
              <a:t>増減により把握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54" name="吹き出し: 角を丸めた四角形 53">
            <a:extLst>
              <a:ext uri="{FF2B5EF4-FFF2-40B4-BE49-F238E27FC236}">
                <a16:creationId xmlns:a16="http://schemas.microsoft.com/office/drawing/2014/main" id="{4AA3D121-14A0-4DD2-9137-5B9EB1CDB45B}"/>
              </a:ext>
            </a:extLst>
          </p:cNvPr>
          <p:cNvSpPr/>
          <p:nvPr/>
        </p:nvSpPr>
        <p:spPr>
          <a:xfrm>
            <a:off x="552452" y="2013552"/>
            <a:ext cx="4329603" cy="424881"/>
          </a:xfrm>
          <a:prstGeom prst="wedgeRoundRectCallout">
            <a:avLst>
              <a:gd name="adj1" fmla="val 39611"/>
              <a:gd name="adj2" fmla="val 234564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販売点数</a:t>
            </a:r>
            <a:r>
              <a:rPr kumimoji="1" lang="ja-JP" altLang="en-US" sz="1400" dirty="0">
                <a:solidFill>
                  <a:schemeClr val="tx1"/>
                </a:solidFill>
              </a:rPr>
              <a:t>の増減、購入実人数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等</a:t>
            </a:r>
            <a:r>
              <a:rPr kumimoji="1" lang="ja-JP" altLang="en-US" sz="1400" dirty="0">
                <a:solidFill>
                  <a:schemeClr val="tx1"/>
                </a:solidFill>
              </a:rPr>
              <a:t>（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１）に</a:t>
            </a:r>
            <a:r>
              <a:rPr kumimoji="1" lang="ja-JP" altLang="en-US" sz="1400" dirty="0">
                <a:solidFill>
                  <a:schemeClr val="tx1"/>
                </a:solidFill>
              </a:rPr>
              <a:t>より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把握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A428298-D872-3C81-B837-18AFCFD99350}"/>
              </a:ext>
            </a:extLst>
          </p:cNvPr>
          <p:cNvSpPr/>
          <p:nvPr/>
        </p:nvSpPr>
        <p:spPr>
          <a:xfrm>
            <a:off x="10615688" y="3439984"/>
            <a:ext cx="1482671" cy="955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600" dirty="0"/>
              <a:t>脱炭素社会へ</a:t>
            </a:r>
            <a:endParaRPr kumimoji="1" lang="en-US" altLang="ja-JP" sz="1600" dirty="0"/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22E4970D-CC4C-5749-0FA5-AE15A0056083}"/>
              </a:ext>
            </a:extLst>
          </p:cNvPr>
          <p:cNvSpPr/>
          <p:nvPr/>
        </p:nvSpPr>
        <p:spPr>
          <a:xfrm>
            <a:off x="4312945" y="4538630"/>
            <a:ext cx="2686687" cy="4910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従業員側の意識改革</a:t>
            </a:r>
            <a:endParaRPr kumimoji="1" lang="ja-JP" altLang="en-US" sz="1400" dirty="0"/>
          </a:p>
        </p:txBody>
      </p:sp>
      <p:sp>
        <p:nvSpPr>
          <p:cNvPr id="79" name="吹き出し: 角を丸めた四角形 54">
            <a:extLst>
              <a:ext uri="{FF2B5EF4-FFF2-40B4-BE49-F238E27FC236}">
                <a16:creationId xmlns:a16="http://schemas.microsoft.com/office/drawing/2014/main" id="{85F38C19-73F3-87CC-7082-3C7779115D5A}"/>
              </a:ext>
            </a:extLst>
          </p:cNvPr>
          <p:cNvSpPr/>
          <p:nvPr/>
        </p:nvSpPr>
        <p:spPr>
          <a:xfrm>
            <a:off x="3982575" y="5511372"/>
            <a:ext cx="3699397" cy="427456"/>
          </a:xfrm>
          <a:prstGeom prst="wedgeRoundRectCallout">
            <a:avLst>
              <a:gd name="adj1" fmla="val 14063"/>
              <a:gd name="adj2" fmla="val -183158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従業員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アンケート</a:t>
            </a:r>
            <a:r>
              <a:rPr kumimoji="1" lang="ja-JP" altLang="en-US" sz="1400" dirty="0">
                <a:solidFill>
                  <a:schemeClr val="tx1"/>
                </a:solidFill>
              </a:rPr>
              <a:t>調査（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400" dirty="0">
                <a:solidFill>
                  <a:schemeClr val="tx1"/>
                </a:solidFill>
              </a:rPr>
              <a:t>４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）</a:t>
            </a:r>
            <a:r>
              <a:rPr kumimoji="1" lang="ja-JP" altLang="en-US" sz="1400" dirty="0">
                <a:solidFill>
                  <a:schemeClr val="tx1"/>
                </a:solidFill>
              </a:rPr>
              <a:t>により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把握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22E4970D-CC4C-5749-0FA5-AE15A0056083}"/>
              </a:ext>
            </a:extLst>
          </p:cNvPr>
          <p:cNvSpPr/>
          <p:nvPr/>
        </p:nvSpPr>
        <p:spPr>
          <a:xfrm>
            <a:off x="4312946" y="3855388"/>
            <a:ext cx="2686687" cy="4910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消費者側の意識改革</a:t>
            </a:r>
            <a:endParaRPr kumimoji="1" lang="ja-JP" altLang="en-US" sz="1400" dirty="0"/>
          </a:p>
        </p:txBody>
      </p:sp>
      <p:sp>
        <p:nvSpPr>
          <p:cNvPr id="55" name="吹き出し: 角を丸めた四角形 54">
            <a:extLst>
              <a:ext uri="{FF2B5EF4-FFF2-40B4-BE49-F238E27FC236}">
                <a16:creationId xmlns:a16="http://schemas.microsoft.com/office/drawing/2014/main" id="{85F38C19-73F3-87CC-7082-3C7779115D5A}"/>
              </a:ext>
            </a:extLst>
          </p:cNvPr>
          <p:cNvSpPr/>
          <p:nvPr/>
        </p:nvSpPr>
        <p:spPr>
          <a:xfrm>
            <a:off x="157845" y="5098087"/>
            <a:ext cx="3699397" cy="427456"/>
          </a:xfrm>
          <a:prstGeom prst="wedgeRoundRectCallout">
            <a:avLst>
              <a:gd name="adj1" fmla="val 64716"/>
              <a:gd name="adj2" fmla="val -264233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来店者アンケート調査（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400" dirty="0">
                <a:solidFill>
                  <a:schemeClr val="tx1"/>
                </a:solidFill>
              </a:rPr>
              <a:t>３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）</a:t>
            </a:r>
            <a:r>
              <a:rPr kumimoji="1" lang="ja-JP" altLang="en-US" sz="1400" dirty="0">
                <a:solidFill>
                  <a:schemeClr val="tx1"/>
                </a:solidFill>
              </a:rPr>
              <a:t>により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把握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pic>
        <p:nvPicPr>
          <p:cNvPr id="84" name="グラフィックス 49">
            <a:extLst>
              <a:ext uri="{FF2B5EF4-FFF2-40B4-BE49-F238E27FC236}">
                <a16:creationId xmlns:a16="http://schemas.microsoft.com/office/drawing/2014/main" id="{CE3F07F9-5BDB-B96B-7513-C82FEA50D6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6092" y="3662360"/>
            <a:ext cx="1524187" cy="1145343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192910" y="3078729"/>
            <a:ext cx="32408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400" dirty="0"/>
              <a:t>ポイント付与実証事業による</a:t>
            </a:r>
            <a:r>
              <a:rPr kumimoji="1" lang="en-US" altLang="ja-JP" sz="1400" dirty="0"/>
              <a:t/>
            </a:r>
            <a:br>
              <a:rPr kumimoji="1" lang="en-US" altLang="ja-JP" sz="1400" dirty="0"/>
            </a:br>
            <a:r>
              <a:rPr kumimoji="1" lang="ja-JP" altLang="en-US" sz="1400" dirty="0"/>
              <a:t>脱炭素商品への追加的なポイント付与</a:t>
            </a:r>
            <a:endParaRPr kumimoji="1" lang="en-US" altLang="ja-JP" sz="1400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578337-C497-5031-757E-A5D57EAB1F73}"/>
              </a:ext>
            </a:extLst>
          </p:cNvPr>
          <p:cNvSpPr/>
          <p:nvPr/>
        </p:nvSpPr>
        <p:spPr>
          <a:xfrm>
            <a:off x="4150106" y="2800148"/>
            <a:ext cx="3047584" cy="23495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4669077" y="2549121"/>
            <a:ext cx="1944710" cy="413932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検証する効果</a:t>
            </a:r>
            <a:endParaRPr kumimoji="1" lang="ja-JP" altLang="en-US" dirty="0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9A7548B-53A7-CD42-6B05-F1E1E43587C2}"/>
              </a:ext>
            </a:extLst>
          </p:cNvPr>
          <p:cNvSpPr/>
          <p:nvPr/>
        </p:nvSpPr>
        <p:spPr>
          <a:xfrm>
            <a:off x="7865174" y="2480954"/>
            <a:ext cx="684513" cy="30304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dirty="0" smtClean="0"/>
              <a:t>脱炭素への意識改革・行動変容</a:t>
            </a:r>
            <a:endParaRPr kumimoji="1" lang="en-US" altLang="ja-JP" sz="1600" dirty="0"/>
          </a:p>
        </p:txBody>
      </p:sp>
      <p:sp>
        <p:nvSpPr>
          <p:cNvPr id="31" name="矢印: 下 64">
            <a:extLst>
              <a:ext uri="{FF2B5EF4-FFF2-40B4-BE49-F238E27FC236}">
                <a16:creationId xmlns:a16="http://schemas.microsoft.com/office/drawing/2014/main" id="{0FF82BB9-12BD-05D2-A110-FE46C9229D61}"/>
              </a:ext>
            </a:extLst>
          </p:cNvPr>
          <p:cNvSpPr/>
          <p:nvPr/>
        </p:nvSpPr>
        <p:spPr>
          <a:xfrm rot="16200000">
            <a:off x="7301637" y="3641267"/>
            <a:ext cx="511028" cy="53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矢印: 下 64">
            <a:extLst>
              <a:ext uri="{FF2B5EF4-FFF2-40B4-BE49-F238E27FC236}">
                <a16:creationId xmlns:a16="http://schemas.microsoft.com/office/drawing/2014/main" id="{0FF82BB9-12BD-05D2-A110-FE46C9229D61}"/>
              </a:ext>
            </a:extLst>
          </p:cNvPr>
          <p:cNvSpPr/>
          <p:nvPr/>
        </p:nvSpPr>
        <p:spPr>
          <a:xfrm rot="16200000">
            <a:off x="8632521" y="3650014"/>
            <a:ext cx="511028" cy="53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矢印: 下 64">
            <a:extLst>
              <a:ext uri="{FF2B5EF4-FFF2-40B4-BE49-F238E27FC236}">
                <a16:creationId xmlns:a16="http://schemas.microsoft.com/office/drawing/2014/main" id="{0FF82BB9-12BD-05D2-A110-FE46C9229D61}"/>
              </a:ext>
            </a:extLst>
          </p:cNvPr>
          <p:cNvSpPr/>
          <p:nvPr/>
        </p:nvSpPr>
        <p:spPr>
          <a:xfrm rot="16200000">
            <a:off x="10004281" y="3641266"/>
            <a:ext cx="511028" cy="53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02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08A80352-31BD-034A-186A-39BC58A3B671}"/>
              </a:ext>
            </a:extLst>
          </p:cNvPr>
          <p:cNvSpPr/>
          <p:nvPr/>
        </p:nvSpPr>
        <p:spPr>
          <a:xfrm>
            <a:off x="3795951" y="2932025"/>
            <a:ext cx="559552" cy="7715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8A80352-31BD-034A-186A-39BC58A3B671}"/>
              </a:ext>
            </a:extLst>
          </p:cNvPr>
          <p:cNvSpPr/>
          <p:nvPr/>
        </p:nvSpPr>
        <p:spPr>
          <a:xfrm>
            <a:off x="3097831" y="3066220"/>
            <a:ext cx="559552" cy="627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0" y="308496"/>
            <a:ext cx="7888527" cy="644012"/>
          </a:xfrm>
        </p:spPr>
        <p:txBody>
          <a:bodyPr>
            <a:normAutofit/>
          </a:bodyPr>
          <a:lstStyle/>
          <a:p>
            <a:r>
              <a:rPr kumimoji="1" lang="ja-JP" altLang="en-US" sz="2800" dirty="0">
                <a:solidFill>
                  <a:schemeClr val="tx1"/>
                </a:solidFill>
              </a:rPr>
              <a:t>３．</a:t>
            </a:r>
            <a:r>
              <a:rPr lang="ja-JP" altLang="en-US" sz="2800" dirty="0">
                <a:solidFill>
                  <a:schemeClr val="tx1"/>
                </a:solidFill>
              </a:rPr>
              <a:t>実証事業の効果・効果検証について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D52C9F2-F4CE-7A2C-2599-8CF1A8122859}"/>
              </a:ext>
            </a:extLst>
          </p:cNvPr>
          <p:cNvSpPr txBox="1"/>
          <p:nvPr/>
        </p:nvSpPr>
        <p:spPr>
          <a:xfrm>
            <a:off x="5199694" y="2840135"/>
            <a:ext cx="415060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/>
            <a:r>
              <a:rPr kumimoji="1" lang="ja-JP" altLang="en-US" sz="1400" dirty="0"/>
              <a:t>・ポイント制度を契機とした脱炭素取組の</a:t>
            </a:r>
            <a:r>
              <a:rPr kumimoji="1" lang="ja-JP" altLang="en-US" sz="1400" dirty="0" smtClean="0"/>
              <a:t>意識変　化・行動変容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・</a:t>
            </a:r>
            <a:r>
              <a:rPr kumimoji="1" lang="ja-JP" altLang="en-US" sz="1400" dirty="0"/>
              <a:t>利用店舗・購入商品等</a:t>
            </a:r>
            <a:endParaRPr kumimoji="1" lang="en-US" altLang="ja-JP" sz="1400" dirty="0"/>
          </a:p>
          <a:p>
            <a:r>
              <a:rPr kumimoji="1" lang="ja-JP" altLang="en-US" sz="1400" dirty="0"/>
              <a:t>・ポイント制度による脱炭素商品等購入へ</a:t>
            </a:r>
            <a:r>
              <a:rPr kumimoji="1" lang="ja-JP" altLang="en-US" sz="1400" dirty="0" smtClean="0"/>
              <a:t>の</a:t>
            </a:r>
            <a:r>
              <a:rPr kumimoji="1" lang="ja-JP" altLang="en-US" sz="1400" dirty="0"/>
              <a:t>影響</a:t>
            </a:r>
            <a:endParaRPr kumimoji="1" lang="en-US" altLang="ja-JP" sz="1400" dirty="0"/>
          </a:p>
          <a:p>
            <a:r>
              <a:rPr kumimoji="1" lang="ja-JP" altLang="en-US" sz="1400" dirty="0"/>
              <a:t>・脱炭素商品等の満足度</a:t>
            </a:r>
            <a:endParaRPr kumimoji="1" lang="en-US" altLang="ja-JP" sz="1400" dirty="0"/>
          </a:p>
          <a:p>
            <a:r>
              <a:rPr kumimoji="1" lang="ja-JP" altLang="en-US" sz="1400" dirty="0"/>
              <a:t>・今後の購入継続の意向　</a:t>
            </a:r>
            <a:endParaRPr kumimoji="1" lang="en-US" altLang="ja-JP" sz="1400" dirty="0"/>
          </a:p>
          <a:p>
            <a:pPr algn="r"/>
            <a:r>
              <a:rPr kumimoji="1" lang="ja-JP" altLang="en-US" sz="1400" dirty="0" smtClean="0"/>
              <a:t>等</a:t>
            </a:r>
            <a:endParaRPr kumimoji="1" lang="en-US" altLang="ja-JP" sz="14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1E404B1-8FC2-4A73-C7CF-EE582FFF7E76}"/>
              </a:ext>
            </a:extLst>
          </p:cNvPr>
          <p:cNvSpPr txBox="1"/>
          <p:nvPr/>
        </p:nvSpPr>
        <p:spPr>
          <a:xfrm>
            <a:off x="721763" y="2734474"/>
            <a:ext cx="553998" cy="7889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00" dirty="0"/>
              <a:t>増加量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9FC9671-A250-9664-6E02-C1C8ACF434F8}"/>
              </a:ext>
            </a:extLst>
          </p:cNvPr>
          <p:cNvSpPr txBox="1"/>
          <p:nvPr/>
        </p:nvSpPr>
        <p:spPr>
          <a:xfrm>
            <a:off x="1335717" y="1534867"/>
            <a:ext cx="3219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例① 脱炭素商品等の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「対象店舗」と「対象外の店舗」比較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528F60A-550D-3C54-0B4E-8FF190F8BD11}"/>
              </a:ext>
            </a:extLst>
          </p:cNvPr>
          <p:cNvSpPr txBox="1"/>
          <p:nvPr/>
        </p:nvSpPr>
        <p:spPr>
          <a:xfrm>
            <a:off x="1976894" y="2024966"/>
            <a:ext cx="21558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（</a:t>
            </a:r>
            <a:r>
              <a:rPr kumimoji="1" lang="ja-JP" altLang="en-US" sz="1200" dirty="0" smtClean="0"/>
              <a:t>昨年</a:t>
            </a:r>
            <a:r>
              <a:rPr kumimoji="1" lang="ja-JP" altLang="en-US" sz="1200" dirty="0" smtClean="0"/>
              <a:t>度の販売点数</a:t>
            </a:r>
            <a:r>
              <a:rPr kumimoji="1" lang="ja-JP" altLang="en-US" sz="1200" dirty="0" smtClean="0"/>
              <a:t>＝</a:t>
            </a:r>
            <a:r>
              <a:rPr kumimoji="1" lang="en-US" altLang="ja-JP" sz="1200" dirty="0"/>
              <a:t>100</a:t>
            </a:r>
            <a:r>
              <a:rPr kumimoji="1" lang="ja-JP" altLang="en-US" sz="1200" dirty="0"/>
              <a:t>）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8A80352-31BD-034A-186A-39BC58A3B671}"/>
              </a:ext>
            </a:extLst>
          </p:cNvPr>
          <p:cNvSpPr/>
          <p:nvPr/>
        </p:nvSpPr>
        <p:spPr>
          <a:xfrm>
            <a:off x="1512999" y="3067206"/>
            <a:ext cx="559552" cy="627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28E45ED-CB4A-A3B2-D968-D7366F129389}"/>
              </a:ext>
            </a:extLst>
          </p:cNvPr>
          <p:cNvSpPr/>
          <p:nvPr/>
        </p:nvSpPr>
        <p:spPr>
          <a:xfrm>
            <a:off x="2254195" y="2702675"/>
            <a:ext cx="562549" cy="990877"/>
          </a:xfrm>
          <a:prstGeom prst="rect">
            <a:avLst/>
          </a:prstGeom>
          <a:solidFill>
            <a:srgbClr val="FF7D7D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8B8BC6A7-FCA6-56A8-4286-B8B9E0FCD8F1}"/>
              </a:ext>
            </a:extLst>
          </p:cNvPr>
          <p:cNvCxnSpPr>
            <a:cxnSpLocks/>
          </p:cNvCxnSpPr>
          <p:nvPr/>
        </p:nvCxnSpPr>
        <p:spPr>
          <a:xfrm flipH="1">
            <a:off x="1819864" y="2430528"/>
            <a:ext cx="349383" cy="295867"/>
          </a:xfrm>
          <a:prstGeom prst="line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9555BF0-8106-9683-B7DD-0431DED60274}"/>
              </a:ext>
            </a:extLst>
          </p:cNvPr>
          <p:cNvSpPr txBox="1"/>
          <p:nvPr/>
        </p:nvSpPr>
        <p:spPr>
          <a:xfrm>
            <a:off x="1479613" y="320098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昨年度の</a:t>
            </a:r>
            <a:endParaRPr kumimoji="1" lang="en-US" altLang="ja-JP" sz="900" dirty="0" smtClean="0"/>
          </a:p>
          <a:p>
            <a:r>
              <a:rPr kumimoji="1" lang="ja-JP" altLang="en-US" sz="900" dirty="0" smtClean="0"/>
              <a:t>販売点数</a:t>
            </a:r>
            <a:endParaRPr kumimoji="1" lang="ja-JP" altLang="en-US" sz="900" dirty="0"/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EEC08A63-8246-541E-4415-22B003E40874}"/>
              </a:ext>
            </a:extLst>
          </p:cNvPr>
          <p:cNvCxnSpPr>
            <a:cxnSpLocks/>
          </p:cNvCxnSpPr>
          <p:nvPr/>
        </p:nvCxnSpPr>
        <p:spPr>
          <a:xfrm flipH="1">
            <a:off x="3575041" y="2724950"/>
            <a:ext cx="386984" cy="115105"/>
          </a:xfrm>
          <a:prstGeom prst="line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CC70FDF-44B6-1858-8CC7-D03DFE26A543}"/>
              </a:ext>
            </a:extLst>
          </p:cNvPr>
          <p:cNvSpPr txBox="1"/>
          <p:nvPr/>
        </p:nvSpPr>
        <p:spPr>
          <a:xfrm>
            <a:off x="2014194" y="2299468"/>
            <a:ext cx="109146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/>
              <a:t>150</a:t>
            </a:r>
          </a:p>
          <a:p>
            <a:pPr algn="ctr"/>
            <a:r>
              <a:rPr kumimoji="1" lang="en-US" altLang="ja-JP" sz="1050" dirty="0"/>
              <a:t>(</a:t>
            </a:r>
            <a:r>
              <a:rPr kumimoji="1" lang="ja-JP" altLang="en-US" sz="1050" dirty="0" smtClean="0"/>
              <a:t>ポイント付与</a:t>
            </a:r>
            <a:r>
              <a:rPr kumimoji="1" lang="en-US" altLang="ja-JP" sz="1050" dirty="0" smtClean="0"/>
              <a:t>)</a:t>
            </a:r>
            <a:endParaRPr kumimoji="1" lang="ja-JP" altLang="en-US" sz="105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E98226C-46A1-A766-D785-581B8B32E1E4}"/>
              </a:ext>
            </a:extLst>
          </p:cNvPr>
          <p:cNvSpPr txBox="1"/>
          <p:nvPr/>
        </p:nvSpPr>
        <p:spPr>
          <a:xfrm>
            <a:off x="3860015" y="2673972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120</a:t>
            </a:r>
            <a:endParaRPr kumimoji="1" lang="ja-JP" altLang="en-US" sz="1200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31087534-BD2C-3907-78CC-DF199C98B8C7}"/>
              </a:ext>
            </a:extLst>
          </p:cNvPr>
          <p:cNvSpPr txBox="1"/>
          <p:nvPr/>
        </p:nvSpPr>
        <p:spPr>
          <a:xfrm>
            <a:off x="1384603" y="3755630"/>
            <a:ext cx="153118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50" dirty="0"/>
              <a:t>対象店舗</a:t>
            </a:r>
            <a:endParaRPr kumimoji="1" lang="en-US" altLang="ja-JP" sz="1050" dirty="0"/>
          </a:p>
          <a:p>
            <a:pPr algn="ctr"/>
            <a:r>
              <a:rPr kumimoji="1" lang="ja-JP" altLang="en-US" sz="1050" dirty="0"/>
              <a:t>（例：大阪府内店舗）</a:t>
            </a:r>
            <a:endParaRPr kumimoji="1" lang="en-US" altLang="ja-JP" sz="1050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BC46234A-0845-3071-EA5F-B8C431328806}"/>
              </a:ext>
            </a:extLst>
          </p:cNvPr>
          <p:cNvSpPr txBox="1"/>
          <p:nvPr/>
        </p:nvSpPr>
        <p:spPr>
          <a:xfrm>
            <a:off x="2998548" y="3768115"/>
            <a:ext cx="153118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50" dirty="0"/>
              <a:t>対象外の店舗</a:t>
            </a:r>
            <a:endParaRPr kumimoji="1" lang="en-US" altLang="ja-JP" sz="1050" dirty="0"/>
          </a:p>
          <a:p>
            <a:pPr algn="ctr"/>
            <a:r>
              <a:rPr kumimoji="1" lang="ja-JP" altLang="en-US" sz="1050" dirty="0"/>
              <a:t>（例：大阪府外店舗）</a:t>
            </a:r>
          </a:p>
        </p:txBody>
      </p:sp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6D7D1E40-82FE-6198-C832-BE1BE15FFF3C}"/>
              </a:ext>
            </a:extLst>
          </p:cNvPr>
          <p:cNvSpPr/>
          <p:nvPr/>
        </p:nvSpPr>
        <p:spPr>
          <a:xfrm>
            <a:off x="1373746" y="2300245"/>
            <a:ext cx="3208420" cy="1403235"/>
          </a:xfrm>
          <a:custGeom>
            <a:avLst/>
            <a:gdLst>
              <a:gd name="connsiteX0" fmla="*/ 0 w 2000250"/>
              <a:gd name="connsiteY0" fmla="*/ 0 h 1183822"/>
              <a:gd name="connsiteX1" fmla="*/ 0 w 2000250"/>
              <a:gd name="connsiteY1" fmla="*/ 1183822 h 1183822"/>
              <a:gd name="connsiteX2" fmla="*/ 2000250 w 2000250"/>
              <a:gd name="connsiteY2" fmla="*/ 1183822 h 118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0250" h="1183822">
                <a:moveTo>
                  <a:pt x="0" y="0"/>
                </a:moveTo>
                <a:lnTo>
                  <a:pt x="0" y="1183822"/>
                </a:lnTo>
                <a:lnTo>
                  <a:pt x="2000250" y="1183822"/>
                </a:lnTo>
              </a:path>
            </a:pathLst>
          </a:custGeom>
          <a:ln w="19050"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FB767AE4-76DA-D12B-9AD2-BC8EBF5528D9}"/>
              </a:ext>
            </a:extLst>
          </p:cNvPr>
          <p:cNvSpPr txBox="1"/>
          <p:nvPr/>
        </p:nvSpPr>
        <p:spPr>
          <a:xfrm>
            <a:off x="994793" y="4249785"/>
            <a:ext cx="3902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例② 対象店舗での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「脱炭素商品等」と「それ以外の商品」比較</a:t>
            </a: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49D97D31-EADF-D528-6B1F-E36B09CB1D7D}"/>
              </a:ext>
            </a:extLst>
          </p:cNvPr>
          <p:cNvSpPr txBox="1"/>
          <p:nvPr/>
        </p:nvSpPr>
        <p:spPr>
          <a:xfrm>
            <a:off x="1208350" y="6344812"/>
            <a:ext cx="153118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50" dirty="0"/>
              <a:t>脱炭素商品等</a:t>
            </a:r>
            <a:endParaRPr kumimoji="1" lang="en-US" altLang="ja-JP" sz="1050" dirty="0"/>
          </a:p>
          <a:p>
            <a:pPr algn="ctr"/>
            <a:r>
              <a:rPr kumimoji="1" lang="ja-JP" altLang="en-US" sz="1050" dirty="0"/>
              <a:t>（例：府内産青果物）</a:t>
            </a:r>
            <a:endParaRPr kumimoji="1" lang="en-US" altLang="ja-JP" sz="1050" dirty="0"/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C19DAD06-B387-DE82-2AB2-D7A0479E7D33}"/>
              </a:ext>
            </a:extLst>
          </p:cNvPr>
          <p:cNvSpPr txBox="1"/>
          <p:nvPr/>
        </p:nvSpPr>
        <p:spPr>
          <a:xfrm>
            <a:off x="2871854" y="6354621"/>
            <a:ext cx="153118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50" dirty="0"/>
              <a:t>それ以外の商品</a:t>
            </a:r>
            <a:endParaRPr kumimoji="1" lang="en-US" altLang="ja-JP" sz="1050" dirty="0"/>
          </a:p>
          <a:p>
            <a:pPr algn="ctr"/>
            <a:r>
              <a:rPr kumimoji="1" lang="ja-JP" altLang="en-US" sz="1050" dirty="0"/>
              <a:t>（例：他府県青果物）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2522A1-4B56-8B7B-3455-63C6281FB90C}"/>
              </a:ext>
            </a:extLst>
          </p:cNvPr>
          <p:cNvSpPr txBox="1"/>
          <p:nvPr/>
        </p:nvSpPr>
        <p:spPr>
          <a:xfrm>
            <a:off x="4974110" y="1127693"/>
            <a:ext cx="2719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※</a:t>
            </a:r>
            <a:r>
              <a:rPr kumimoji="1" lang="ja-JP" altLang="en-US" dirty="0"/>
              <a:t>２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CO</a:t>
            </a:r>
            <a:r>
              <a:rPr kumimoji="1" lang="en-US" altLang="ja-JP" sz="1400" dirty="0" smtClean="0"/>
              <a:t>2</a:t>
            </a:r>
            <a:r>
              <a:rPr kumimoji="1" lang="ja-JP" altLang="en-US" dirty="0"/>
              <a:t>削減効果の算出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67E5A1A-ABDD-A9EB-5431-D6D68C47D676}"/>
              </a:ext>
            </a:extLst>
          </p:cNvPr>
          <p:cNvSpPr txBox="1"/>
          <p:nvPr/>
        </p:nvSpPr>
        <p:spPr>
          <a:xfrm>
            <a:off x="984125" y="1101372"/>
            <a:ext cx="2100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１ 販売</a:t>
            </a:r>
            <a:r>
              <a:rPr kumimoji="1" lang="ja-JP" altLang="en-US" dirty="0"/>
              <a:t>促進効果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5365C5B-DAAF-A2C1-A85B-05A63BE1E2D9}"/>
              </a:ext>
            </a:extLst>
          </p:cNvPr>
          <p:cNvSpPr txBox="1"/>
          <p:nvPr/>
        </p:nvSpPr>
        <p:spPr>
          <a:xfrm>
            <a:off x="5230969" y="1544682"/>
            <a:ext cx="3833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脱炭素型商品等に</a:t>
            </a:r>
            <a:r>
              <a:rPr kumimoji="1" lang="ja-JP" altLang="en-US" sz="1400" dirty="0" smtClean="0"/>
              <a:t>応じて</a:t>
            </a:r>
            <a:r>
              <a:rPr kumimoji="1" lang="en-US" altLang="ja-JP" sz="1400" dirty="0" smtClean="0"/>
              <a:t>CO</a:t>
            </a:r>
            <a:r>
              <a:rPr kumimoji="1" lang="en-US" altLang="ja-JP" sz="1100" dirty="0" smtClean="0"/>
              <a:t>2</a:t>
            </a:r>
            <a:r>
              <a:rPr kumimoji="1" lang="ja-JP" altLang="en-US" sz="1400" dirty="0"/>
              <a:t>削減効果を算出</a:t>
            </a:r>
            <a:endParaRPr kumimoji="1" lang="en-US" altLang="ja-JP" sz="14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B2BA1B2-B7D8-391F-B61F-40EDFDB5598C}"/>
              </a:ext>
            </a:extLst>
          </p:cNvPr>
          <p:cNvSpPr txBox="1"/>
          <p:nvPr/>
        </p:nvSpPr>
        <p:spPr>
          <a:xfrm>
            <a:off x="4974110" y="2467443"/>
            <a:ext cx="3728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※</a:t>
            </a:r>
            <a:r>
              <a:rPr kumimoji="1" lang="ja-JP" altLang="en-US" dirty="0"/>
              <a:t>３</a:t>
            </a:r>
            <a:r>
              <a:rPr kumimoji="1" lang="ja-JP" altLang="en-US" dirty="0" smtClean="0"/>
              <a:t> 来店者</a:t>
            </a:r>
            <a:r>
              <a:rPr kumimoji="1" lang="ja-JP" altLang="en-US" dirty="0"/>
              <a:t>アンケート</a:t>
            </a:r>
            <a:r>
              <a:rPr kumimoji="1" lang="ja-JP" altLang="en-US" dirty="0" smtClean="0"/>
              <a:t>調査</a:t>
            </a:r>
            <a:r>
              <a:rPr kumimoji="1" lang="ja-JP" altLang="en-US" sz="1100" dirty="0" smtClean="0"/>
              <a:t>（</a:t>
            </a:r>
            <a:r>
              <a:rPr kumimoji="1" lang="ja-JP" altLang="en-US" sz="1100" dirty="0"/>
              <a:t>検討中）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F0A711C-2275-611B-D0AF-F4068593DECF}"/>
              </a:ext>
            </a:extLst>
          </p:cNvPr>
          <p:cNvSpPr txBox="1"/>
          <p:nvPr/>
        </p:nvSpPr>
        <p:spPr>
          <a:xfrm>
            <a:off x="3164582" y="2784063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100</a:t>
            </a:r>
            <a:endParaRPr kumimoji="1" lang="ja-JP" altLang="en-US" sz="1200" dirty="0"/>
          </a:p>
        </p:txBody>
      </p: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8B8BC6A7-FCA6-56A8-4286-B8B9E0FCD8F1}"/>
              </a:ext>
            </a:extLst>
          </p:cNvPr>
          <p:cNvCxnSpPr>
            <a:cxnSpLocks/>
          </p:cNvCxnSpPr>
          <p:nvPr/>
        </p:nvCxnSpPr>
        <p:spPr>
          <a:xfrm flipH="1">
            <a:off x="1857600" y="5034157"/>
            <a:ext cx="313722" cy="297966"/>
          </a:xfrm>
          <a:prstGeom prst="line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EEC08A63-8246-541E-4415-22B003E40874}"/>
              </a:ext>
            </a:extLst>
          </p:cNvPr>
          <p:cNvCxnSpPr>
            <a:cxnSpLocks/>
          </p:cNvCxnSpPr>
          <p:nvPr/>
        </p:nvCxnSpPr>
        <p:spPr>
          <a:xfrm flipH="1">
            <a:off x="3501910" y="5312156"/>
            <a:ext cx="386984" cy="115105"/>
          </a:xfrm>
          <a:prstGeom prst="line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7F0A711C-2275-611B-D0AF-F4068593DECF}"/>
              </a:ext>
            </a:extLst>
          </p:cNvPr>
          <p:cNvSpPr txBox="1"/>
          <p:nvPr/>
        </p:nvSpPr>
        <p:spPr>
          <a:xfrm>
            <a:off x="1525323" y="5370192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100</a:t>
            </a:r>
            <a:endParaRPr kumimoji="1" lang="ja-JP" altLang="en-US" sz="1200" dirty="0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1E98226C-46A1-A766-D785-581B8B32E1E4}"/>
              </a:ext>
            </a:extLst>
          </p:cNvPr>
          <p:cNvSpPr txBox="1"/>
          <p:nvPr/>
        </p:nvSpPr>
        <p:spPr>
          <a:xfrm>
            <a:off x="3819681" y="5244547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105</a:t>
            </a:r>
            <a:endParaRPr kumimoji="1" lang="ja-JP" altLang="en-US" sz="1200" dirty="0"/>
          </a:p>
        </p:txBody>
      </p:sp>
      <p:sp>
        <p:nvSpPr>
          <p:cNvPr id="90" name="フリーフォーム: 図形 6">
            <a:extLst>
              <a:ext uri="{FF2B5EF4-FFF2-40B4-BE49-F238E27FC236}">
                <a16:creationId xmlns:a16="http://schemas.microsoft.com/office/drawing/2014/main" id="{6D7D1E40-82FE-6198-C832-BE1BE15FFF3C}"/>
              </a:ext>
            </a:extLst>
          </p:cNvPr>
          <p:cNvSpPr/>
          <p:nvPr/>
        </p:nvSpPr>
        <p:spPr>
          <a:xfrm>
            <a:off x="1356027" y="4867165"/>
            <a:ext cx="3178513" cy="1403235"/>
          </a:xfrm>
          <a:custGeom>
            <a:avLst/>
            <a:gdLst>
              <a:gd name="connsiteX0" fmla="*/ 0 w 2000250"/>
              <a:gd name="connsiteY0" fmla="*/ 0 h 1183822"/>
              <a:gd name="connsiteX1" fmla="*/ 0 w 2000250"/>
              <a:gd name="connsiteY1" fmla="*/ 1183822 h 1183822"/>
              <a:gd name="connsiteX2" fmla="*/ 2000250 w 2000250"/>
              <a:gd name="connsiteY2" fmla="*/ 1183822 h 118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0250" h="1183822">
                <a:moveTo>
                  <a:pt x="0" y="0"/>
                </a:moveTo>
                <a:lnTo>
                  <a:pt x="0" y="1183822"/>
                </a:lnTo>
                <a:lnTo>
                  <a:pt x="2000250" y="1183822"/>
                </a:lnTo>
              </a:path>
            </a:pathLst>
          </a:custGeom>
          <a:ln w="19050"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7F0A711C-2275-611B-D0AF-F4068593DECF}"/>
              </a:ext>
            </a:extLst>
          </p:cNvPr>
          <p:cNvSpPr txBox="1"/>
          <p:nvPr/>
        </p:nvSpPr>
        <p:spPr>
          <a:xfrm>
            <a:off x="3129107" y="5381256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100</a:t>
            </a:r>
            <a:endParaRPr kumimoji="1" lang="ja-JP" altLang="en-US" sz="1200" dirty="0"/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81E404B1-8FC2-4A73-C7CF-EE582FFF7E76}"/>
              </a:ext>
            </a:extLst>
          </p:cNvPr>
          <p:cNvSpPr txBox="1"/>
          <p:nvPr/>
        </p:nvSpPr>
        <p:spPr>
          <a:xfrm>
            <a:off x="913290" y="5377683"/>
            <a:ext cx="346249" cy="49374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50" dirty="0"/>
              <a:t>増加量</a:t>
            </a:r>
          </a:p>
        </p:txBody>
      </p:sp>
      <p:sp>
        <p:nvSpPr>
          <p:cNvPr id="134" name="四角形: 角を丸くする 11">
            <a:extLst>
              <a:ext uri="{FF2B5EF4-FFF2-40B4-BE49-F238E27FC236}">
                <a16:creationId xmlns:a16="http://schemas.microsoft.com/office/drawing/2014/main" id="{BF4C2B9C-E98C-734A-411F-3A156015816C}"/>
              </a:ext>
            </a:extLst>
          </p:cNvPr>
          <p:cNvSpPr/>
          <p:nvPr/>
        </p:nvSpPr>
        <p:spPr>
          <a:xfrm>
            <a:off x="692727" y="959228"/>
            <a:ext cx="9535746" cy="5801082"/>
          </a:xfrm>
          <a:prstGeom prst="roundRect">
            <a:avLst>
              <a:gd name="adj" fmla="val 3405"/>
            </a:avLst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AB2BA1B2-B7D8-391F-B61F-40EDFDB5598C}"/>
              </a:ext>
            </a:extLst>
          </p:cNvPr>
          <p:cNvSpPr txBox="1"/>
          <p:nvPr/>
        </p:nvSpPr>
        <p:spPr>
          <a:xfrm>
            <a:off x="4974110" y="4950798"/>
            <a:ext cx="443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※</a:t>
            </a:r>
            <a:r>
              <a:rPr kumimoji="1" lang="ja-JP" altLang="en-US" dirty="0"/>
              <a:t>４</a:t>
            </a:r>
            <a:r>
              <a:rPr kumimoji="1" lang="ja-JP" altLang="en-US" dirty="0" smtClean="0"/>
              <a:t> 従業員アンケート調査</a:t>
            </a:r>
            <a:r>
              <a:rPr kumimoji="1" lang="ja-JP" altLang="en-US" sz="1100" dirty="0" smtClean="0"/>
              <a:t>（資料１－２を参照）</a:t>
            </a:r>
            <a:endParaRPr kumimoji="1" lang="en-US" altLang="ja-JP" sz="1100" dirty="0" smtClean="0"/>
          </a:p>
        </p:txBody>
      </p: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3D52C9F2-F4CE-7A2C-2599-8CF1A8122859}"/>
              </a:ext>
            </a:extLst>
          </p:cNvPr>
          <p:cNvSpPr txBox="1"/>
          <p:nvPr/>
        </p:nvSpPr>
        <p:spPr>
          <a:xfrm>
            <a:off x="5270998" y="5450813"/>
            <a:ext cx="41129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/>
            <a:r>
              <a:rPr kumimoji="1" lang="ja-JP" altLang="en-US" sz="1400" dirty="0" smtClean="0"/>
              <a:t>・本事業を通じた従業員の意識変化や行動変容を確認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・</a:t>
            </a:r>
            <a:r>
              <a:rPr kumimoji="1" lang="ja-JP" altLang="en-US" sz="1400" dirty="0" smtClean="0"/>
              <a:t>従業員に対する効果的な周知・啓発方法</a:t>
            </a:r>
            <a:endParaRPr kumimoji="1" lang="en-US" altLang="ja-JP" sz="1400" dirty="0" smtClean="0"/>
          </a:p>
          <a:p>
            <a:pPr algn="r"/>
            <a:r>
              <a:rPr kumimoji="1" lang="ja-JP" altLang="en-US" sz="1400" dirty="0"/>
              <a:t>等</a:t>
            </a:r>
            <a:endParaRPr kumimoji="1" lang="en-US" altLang="ja-JP" sz="14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7F0A711C-2275-611B-D0AF-F4068593DECF}"/>
              </a:ext>
            </a:extLst>
          </p:cNvPr>
          <p:cNvSpPr txBox="1"/>
          <p:nvPr/>
        </p:nvSpPr>
        <p:spPr>
          <a:xfrm>
            <a:off x="1581020" y="2837444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100</a:t>
            </a:r>
            <a:endParaRPr kumimoji="1" lang="ja-JP" altLang="en-US" sz="1200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A9555BF0-8106-9683-B7DD-0431DED60274}"/>
              </a:ext>
            </a:extLst>
          </p:cNvPr>
          <p:cNvSpPr txBox="1"/>
          <p:nvPr/>
        </p:nvSpPr>
        <p:spPr>
          <a:xfrm>
            <a:off x="3059533" y="321201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昨年度の</a:t>
            </a:r>
            <a:endParaRPr kumimoji="1" lang="en-US" altLang="ja-JP" sz="900" dirty="0" smtClean="0"/>
          </a:p>
          <a:p>
            <a:r>
              <a:rPr kumimoji="1" lang="ja-JP" altLang="en-US" sz="900" dirty="0" smtClean="0"/>
              <a:t>販売点数</a:t>
            </a:r>
            <a:endParaRPr kumimoji="1" lang="ja-JP" altLang="en-US" sz="90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9555BF0-8106-9683-B7DD-0431DED60274}"/>
              </a:ext>
            </a:extLst>
          </p:cNvPr>
          <p:cNvSpPr txBox="1"/>
          <p:nvPr/>
        </p:nvSpPr>
        <p:spPr>
          <a:xfrm>
            <a:off x="2226361" y="299189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/>
              <a:t>今年</a:t>
            </a:r>
            <a:r>
              <a:rPr kumimoji="1" lang="ja-JP" altLang="en-US" sz="900" dirty="0" smtClean="0"/>
              <a:t>度の</a:t>
            </a:r>
            <a:endParaRPr kumimoji="1" lang="en-US" altLang="ja-JP" sz="900" dirty="0" smtClean="0"/>
          </a:p>
          <a:p>
            <a:r>
              <a:rPr kumimoji="1" lang="ja-JP" altLang="en-US" sz="900" dirty="0" smtClean="0"/>
              <a:t>販売点数</a:t>
            </a:r>
            <a:endParaRPr kumimoji="1" lang="ja-JP" altLang="en-US" sz="900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A9555BF0-8106-9683-B7DD-0431DED60274}"/>
              </a:ext>
            </a:extLst>
          </p:cNvPr>
          <p:cNvSpPr txBox="1"/>
          <p:nvPr/>
        </p:nvSpPr>
        <p:spPr>
          <a:xfrm>
            <a:off x="3761735" y="315406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/>
              <a:t>今年</a:t>
            </a:r>
            <a:r>
              <a:rPr kumimoji="1" lang="ja-JP" altLang="en-US" sz="900" dirty="0" smtClean="0"/>
              <a:t>度の</a:t>
            </a:r>
            <a:endParaRPr kumimoji="1" lang="en-US" altLang="ja-JP" sz="900" dirty="0" smtClean="0"/>
          </a:p>
          <a:p>
            <a:r>
              <a:rPr kumimoji="1" lang="ja-JP" altLang="en-US" sz="900" dirty="0" smtClean="0"/>
              <a:t>販売点数</a:t>
            </a:r>
            <a:endParaRPr kumimoji="1" lang="ja-JP" altLang="en-US" sz="900" dirty="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4528F60A-550D-3C54-0B4E-8FF190F8BD11}"/>
              </a:ext>
            </a:extLst>
          </p:cNvPr>
          <p:cNvSpPr txBox="1"/>
          <p:nvPr/>
        </p:nvSpPr>
        <p:spPr>
          <a:xfrm>
            <a:off x="1920642" y="4719059"/>
            <a:ext cx="21558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（</a:t>
            </a:r>
            <a:r>
              <a:rPr kumimoji="1" lang="ja-JP" altLang="en-US" sz="1200" dirty="0" smtClean="0"/>
              <a:t>昨年</a:t>
            </a:r>
            <a:r>
              <a:rPr kumimoji="1" lang="ja-JP" altLang="en-US" sz="1200" dirty="0" smtClean="0"/>
              <a:t>度の販売点数</a:t>
            </a:r>
            <a:r>
              <a:rPr kumimoji="1" lang="ja-JP" altLang="en-US" sz="1200" dirty="0" smtClean="0"/>
              <a:t>＝</a:t>
            </a:r>
            <a:r>
              <a:rPr kumimoji="1" lang="en-US" altLang="ja-JP" sz="1200" dirty="0"/>
              <a:t>100</a:t>
            </a:r>
            <a:r>
              <a:rPr kumimoji="1" lang="ja-JP" altLang="en-US" sz="1200" dirty="0"/>
              <a:t>）</a:t>
            </a: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08A80352-31BD-034A-186A-39BC58A3B671}"/>
              </a:ext>
            </a:extLst>
          </p:cNvPr>
          <p:cNvSpPr/>
          <p:nvPr/>
        </p:nvSpPr>
        <p:spPr>
          <a:xfrm>
            <a:off x="3757653" y="5497707"/>
            <a:ext cx="559552" cy="7715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08A80352-31BD-034A-186A-39BC58A3B671}"/>
              </a:ext>
            </a:extLst>
          </p:cNvPr>
          <p:cNvSpPr/>
          <p:nvPr/>
        </p:nvSpPr>
        <p:spPr>
          <a:xfrm>
            <a:off x="3059533" y="5631902"/>
            <a:ext cx="559552" cy="627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08A80352-31BD-034A-186A-39BC58A3B671}"/>
              </a:ext>
            </a:extLst>
          </p:cNvPr>
          <p:cNvSpPr/>
          <p:nvPr/>
        </p:nvSpPr>
        <p:spPr>
          <a:xfrm>
            <a:off x="1474701" y="5632888"/>
            <a:ext cx="559552" cy="627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D28E45ED-CB4A-A3B2-D968-D7366F129389}"/>
              </a:ext>
            </a:extLst>
          </p:cNvPr>
          <p:cNvSpPr/>
          <p:nvPr/>
        </p:nvSpPr>
        <p:spPr>
          <a:xfrm>
            <a:off x="2215897" y="5468911"/>
            <a:ext cx="562549" cy="790323"/>
          </a:xfrm>
          <a:prstGeom prst="rect">
            <a:avLst/>
          </a:prstGeom>
          <a:solidFill>
            <a:srgbClr val="FF7D7D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A9555BF0-8106-9683-B7DD-0431DED60274}"/>
              </a:ext>
            </a:extLst>
          </p:cNvPr>
          <p:cNvSpPr txBox="1"/>
          <p:nvPr/>
        </p:nvSpPr>
        <p:spPr>
          <a:xfrm>
            <a:off x="1441315" y="576666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昨年度の</a:t>
            </a:r>
            <a:endParaRPr kumimoji="1" lang="en-US" altLang="ja-JP" sz="900" dirty="0" smtClean="0"/>
          </a:p>
          <a:p>
            <a:r>
              <a:rPr kumimoji="1" lang="ja-JP" altLang="en-US" sz="900" dirty="0" smtClean="0"/>
              <a:t>販売点数</a:t>
            </a:r>
            <a:endParaRPr kumimoji="1" lang="ja-JP" altLang="en-US" sz="900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9555BF0-8106-9683-B7DD-0431DED60274}"/>
              </a:ext>
            </a:extLst>
          </p:cNvPr>
          <p:cNvSpPr txBox="1"/>
          <p:nvPr/>
        </p:nvSpPr>
        <p:spPr>
          <a:xfrm>
            <a:off x="3021235" y="577769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昨年度の</a:t>
            </a:r>
            <a:endParaRPr kumimoji="1" lang="en-US" altLang="ja-JP" sz="900" dirty="0" smtClean="0"/>
          </a:p>
          <a:p>
            <a:r>
              <a:rPr kumimoji="1" lang="ja-JP" altLang="en-US" sz="900" dirty="0" smtClean="0"/>
              <a:t>販売点数</a:t>
            </a:r>
            <a:endParaRPr kumimoji="1" lang="ja-JP" altLang="en-US" sz="900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A9555BF0-8106-9683-B7DD-0431DED60274}"/>
              </a:ext>
            </a:extLst>
          </p:cNvPr>
          <p:cNvSpPr txBox="1"/>
          <p:nvPr/>
        </p:nvSpPr>
        <p:spPr>
          <a:xfrm>
            <a:off x="2184134" y="568114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/>
              <a:t>今年</a:t>
            </a:r>
            <a:r>
              <a:rPr kumimoji="1" lang="ja-JP" altLang="en-US" sz="900" dirty="0" smtClean="0"/>
              <a:t>度の</a:t>
            </a:r>
            <a:endParaRPr kumimoji="1" lang="en-US" altLang="ja-JP" sz="900" dirty="0" smtClean="0"/>
          </a:p>
          <a:p>
            <a:r>
              <a:rPr kumimoji="1" lang="ja-JP" altLang="en-US" sz="900" dirty="0" smtClean="0"/>
              <a:t>販売点数</a:t>
            </a:r>
            <a:endParaRPr kumimoji="1" lang="ja-JP" altLang="en-US" sz="900" dirty="0"/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A9555BF0-8106-9683-B7DD-0431DED60274}"/>
              </a:ext>
            </a:extLst>
          </p:cNvPr>
          <p:cNvSpPr txBox="1"/>
          <p:nvPr/>
        </p:nvSpPr>
        <p:spPr>
          <a:xfrm>
            <a:off x="3723437" y="571974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/>
              <a:t>今年</a:t>
            </a:r>
            <a:r>
              <a:rPr kumimoji="1" lang="ja-JP" altLang="en-US" sz="900" dirty="0" smtClean="0"/>
              <a:t>度の</a:t>
            </a:r>
            <a:endParaRPr kumimoji="1" lang="en-US" altLang="ja-JP" sz="900" dirty="0" smtClean="0"/>
          </a:p>
          <a:p>
            <a:r>
              <a:rPr kumimoji="1" lang="ja-JP" altLang="en-US" sz="900" dirty="0" smtClean="0"/>
              <a:t>販売点数</a:t>
            </a:r>
            <a:endParaRPr kumimoji="1" lang="ja-JP" altLang="en-US" sz="900" dirty="0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8CC70FDF-44B6-1858-8CC7-D03DFE26A543}"/>
              </a:ext>
            </a:extLst>
          </p:cNvPr>
          <p:cNvSpPr txBox="1"/>
          <p:nvPr/>
        </p:nvSpPr>
        <p:spPr>
          <a:xfrm>
            <a:off x="1961565" y="5049047"/>
            <a:ext cx="109146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/>
              <a:t>130</a:t>
            </a:r>
          </a:p>
          <a:p>
            <a:pPr algn="ctr"/>
            <a:r>
              <a:rPr kumimoji="1" lang="en-US" altLang="ja-JP" sz="1050" dirty="0"/>
              <a:t>(</a:t>
            </a:r>
            <a:r>
              <a:rPr kumimoji="1" lang="ja-JP" altLang="en-US" sz="1050" dirty="0" smtClean="0"/>
              <a:t>ポイント付与</a:t>
            </a:r>
            <a:r>
              <a:rPr kumimoji="1" lang="en-US" altLang="ja-JP" sz="1050" dirty="0" smtClean="0"/>
              <a:t>)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53835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lnDef>
      <a:spPr>
        <a:ln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E149F3571759242AB70A9ADBD48801F" ma:contentTypeVersion="2" ma:contentTypeDescription="新しいドキュメントを作成します。" ma:contentTypeScope="" ma:versionID="b3c97e09efd2aa013a335549072096a9">
  <xsd:schema xmlns:xsd="http://www.w3.org/2001/XMLSchema" xmlns:xs="http://www.w3.org/2001/XMLSchema" xmlns:p="http://schemas.microsoft.com/office/2006/metadata/properties" xmlns:ns2="70d7d652-1edb-4486-adb7-569848e2bdac" xmlns:ns3="a9b0d389-098a-4f82-adda-c0435a7f6245" targetNamespace="http://schemas.microsoft.com/office/2006/metadata/properties" ma:root="true" ma:fieldsID="25ddd6d1bcad24e9732583f12c572358" ns2:_="" ns3:_="">
    <xsd:import namespace="70d7d652-1edb-4486-adb7-569848e2bdac"/>
    <xsd:import namespace="a9b0d389-098a-4f82-adda-c0435a7f6245"/>
    <xsd:element name="properties">
      <xsd:complexType>
        <xsd:sequence>
          <xsd:element name="documentManagement">
            <xsd:complexType>
              <xsd:all>
                <xsd:element ref="ns2:_x65e5__x4ed8__x5165__x308a_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d7d652-1edb-4486-adb7-569848e2bdac" elementFormDefault="qualified">
    <xsd:import namespace="http://schemas.microsoft.com/office/2006/documentManagement/types"/>
    <xsd:import namespace="http://schemas.microsoft.com/office/infopath/2007/PartnerControls"/>
    <xsd:element name="_x65e5__x4ed8__x5165__x308a_" ma:index="8" nillable="true" ma:displayName="日付入り" ma:format="DateOnly" ma:internalName="_x65e5__x4ed8__x5165__x308a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0d389-098a-4f82-adda-c0435a7f6245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65e5__x4ed8__x5165__x308a_ xmlns="70d7d652-1edb-4486-adb7-569848e2bda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BE0965-E478-4A07-B99A-773DB1E61C67}"/>
</file>

<file path=customXml/itemProps2.xml><?xml version="1.0" encoding="utf-8"?>
<ds:datastoreItem xmlns:ds="http://schemas.openxmlformats.org/officeDocument/2006/customXml" ds:itemID="{5040A413-7C94-417B-A1B8-7510E3E7F2B1}">
  <ds:schemaRefs>
    <ds:schemaRef ds:uri="520b2d9d-7793-4f41-8990-c45d40771c73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66ed3aab-a043-4b86-9c0a-e42bde5c4b74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4362B2E-9B80-47E4-8CE6-F4AADF64F6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2597</TotalTime>
  <Words>1047</Words>
  <Application>Microsoft Office PowerPoint</Application>
  <PresentationFormat>ワイド画面</PresentationFormat>
  <Paragraphs>189</Paragraphs>
  <Slides>6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CIDFont+F1</vt:lpstr>
      <vt:lpstr>ＭＳ 明朝</vt:lpstr>
      <vt:lpstr>メイリオ</vt:lpstr>
      <vt:lpstr>游ゴシック</vt:lpstr>
      <vt:lpstr>Arial</vt:lpstr>
      <vt:lpstr>Trebuchet MS</vt:lpstr>
      <vt:lpstr>Wingdings 3</vt:lpstr>
      <vt:lpstr>ファセット</vt:lpstr>
      <vt:lpstr>今年度の実証事業について</vt:lpstr>
      <vt:lpstr>１．ポイント付与事業者及び脱炭素商品・サービス</vt:lpstr>
      <vt:lpstr>１．ポイント付与事業者及び脱炭素商品・サービス</vt:lpstr>
      <vt:lpstr>２．今後のスケジュール（予定）について</vt:lpstr>
      <vt:lpstr>３．実証事業の効果・効果検証について</vt:lpstr>
      <vt:lpstr>３．実証事業の効果・効果検証について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脱炭素ポイント制度推進プラットフォームについて</dc:title>
  <dc:creator>池田　晃規</dc:creator>
  <cp:lastModifiedBy>池田　晃規</cp:lastModifiedBy>
  <cp:revision>692</cp:revision>
  <cp:lastPrinted>2022-08-26T08:04:10Z</cp:lastPrinted>
  <dcterms:created xsi:type="dcterms:W3CDTF">2022-05-09T02:47:48Z</dcterms:created>
  <dcterms:modified xsi:type="dcterms:W3CDTF">2023-08-09T00:20:53Z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0x010100EE149F3571759242AB70A9ADBD48801F</vt:lpwstr>
  </property>
  <property fmtid="{D5CDD505-2E9C-101B-9397-08002B2CF9AE}" pid="3" name="MediaServiceImageTags">
    <vt:lpwstr/>
  </property>
</Properties>
</file>