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7"/>
  </p:notesMasterIdLst>
  <p:sldIdLst>
    <p:sldId id="326" r:id="rId2"/>
    <p:sldId id="332" r:id="rId3"/>
    <p:sldId id="329" r:id="rId4"/>
    <p:sldId id="331" r:id="rId5"/>
    <p:sldId id="325" r:id="rId6"/>
  </p:sldIdLst>
  <p:sldSz cx="9906000" cy="6858000" type="A4"/>
  <p:notesSz cx="6807200" cy="9939338"/>
  <p:defaultTextStyle>
    <a:defPPr>
      <a:defRPr lang="ja-JP"/>
    </a:defPPr>
    <a:lvl1pPr marL="0" algn="l" defTabSz="957585" rtl="0" eaLnBrk="1" latinLnBrk="0" hangingPunct="1">
      <a:defRPr kumimoji="1" sz="1870" kern="1200">
        <a:solidFill>
          <a:schemeClr val="tx1"/>
        </a:solidFill>
        <a:latin typeface="+mn-lt"/>
        <a:ea typeface="+mn-ea"/>
        <a:cs typeface="+mn-cs"/>
      </a:defRPr>
    </a:lvl1pPr>
    <a:lvl2pPr marL="478793" algn="l" defTabSz="957585" rtl="0" eaLnBrk="1" latinLnBrk="0" hangingPunct="1">
      <a:defRPr kumimoji="1" sz="1870" kern="1200">
        <a:solidFill>
          <a:schemeClr val="tx1"/>
        </a:solidFill>
        <a:latin typeface="+mn-lt"/>
        <a:ea typeface="+mn-ea"/>
        <a:cs typeface="+mn-cs"/>
      </a:defRPr>
    </a:lvl2pPr>
    <a:lvl3pPr marL="957585" algn="l" defTabSz="957585" rtl="0" eaLnBrk="1" latinLnBrk="0" hangingPunct="1">
      <a:defRPr kumimoji="1" sz="1870" kern="1200">
        <a:solidFill>
          <a:schemeClr val="tx1"/>
        </a:solidFill>
        <a:latin typeface="+mn-lt"/>
        <a:ea typeface="+mn-ea"/>
        <a:cs typeface="+mn-cs"/>
      </a:defRPr>
    </a:lvl3pPr>
    <a:lvl4pPr marL="1436378" algn="l" defTabSz="957585" rtl="0" eaLnBrk="1" latinLnBrk="0" hangingPunct="1">
      <a:defRPr kumimoji="1" sz="1870" kern="1200">
        <a:solidFill>
          <a:schemeClr val="tx1"/>
        </a:solidFill>
        <a:latin typeface="+mn-lt"/>
        <a:ea typeface="+mn-ea"/>
        <a:cs typeface="+mn-cs"/>
      </a:defRPr>
    </a:lvl4pPr>
    <a:lvl5pPr marL="1915171" algn="l" defTabSz="957585" rtl="0" eaLnBrk="1" latinLnBrk="0" hangingPunct="1">
      <a:defRPr kumimoji="1" sz="1870" kern="1200">
        <a:solidFill>
          <a:schemeClr val="tx1"/>
        </a:solidFill>
        <a:latin typeface="+mn-lt"/>
        <a:ea typeface="+mn-ea"/>
        <a:cs typeface="+mn-cs"/>
      </a:defRPr>
    </a:lvl5pPr>
    <a:lvl6pPr marL="2393964" algn="l" defTabSz="957585" rtl="0" eaLnBrk="1" latinLnBrk="0" hangingPunct="1">
      <a:defRPr kumimoji="1" sz="1870" kern="1200">
        <a:solidFill>
          <a:schemeClr val="tx1"/>
        </a:solidFill>
        <a:latin typeface="+mn-lt"/>
        <a:ea typeface="+mn-ea"/>
        <a:cs typeface="+mn-cs"/>
      </a:defRPr>
    </a:lvl6pPr>
    <a:lvl7pPr marL="2872758" algn="l" defTabSz="957585" rtl="0" eaLnBrk="1" latinLnBrk="0" hangingPunct="1">
      <a:defRPr kumimoji="1" sz="1870" kern="1200">
        <a:solidFill>
          <a:schemeClr val="tx1"/>
        </a:solidFill>
        <a:latin typeface="+mn-lt"/>
        <a:ea typeface="+mn-ea"/>
        <a:cs typeface="+mn-cs"/>
      </a:defRPr>
    </a:lvl7pPr>
    <a:lvl8pPr marL="3351551" algn="l" defTabSz="957585" rtl="0" eaLnBrk="1" latinLnBrk="0" hangingPunct="1">
      <a:defRPr kumimoji="1" sz="1870" kern="1200">
        <a:solidFill>
          <a:schemeClr val="tx1"/>
        </a:solidFill>
        <a:latin typeface="+mn-lt"/>
        <a:ea typeface="+mn-ea"/>
        <a:cs typeface="+mn-cs"/>
      </a:defRPr>
    </a:lvl8pPr>
    <a:lvl9pPr marL="3830343" algn="l" defTabSz="957585" rtl="0" eaLnBrk="1" latinLnBrk="0" hangingPunct="1">
      <a:defRPr kumimoji="1" sz="187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DF0"/>
    <a:srgbClr val="FEF6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37CF42-3AE3-4389-B113-573452C8B0CD}" v="11" dt="2025-03-04T03:03:41.991"/>
    <p1510:client id="{5F8F8A54-F9DC-4B0B-960F-12E85C957C99}" v="28" dt="2025-03-03T07:01:45.72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065" autoAdjust="0"/>
  </p:normalViewPr>
  <p:slideViewPr>
    <p:cSldViewPr snapToGrid="0">
      <p:cViewPr varScale="1">
        <p:scale>
          <a:sx n="81" d="100"/>
          <a:sy n="81" d="100"/>
        </p:scale>
        <p:origin x="1306" y="53"/>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49575" cy="496888"/>
          </a:xfrm>
          <a:prstGeom prst="rect">
            <a:avLst/>
          </a:prstGeom>
        </p:spPr>
        <p:txBody>
          <a:bodyPr vert="horz" lIns="91120" tIns="45560" rIns="91120" bIns="4556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2" y="0"/>
            <a:ext cx="2949575" cy="496888"/>
          </a:xfrm>
          <a:prstGeom prst="rect">
            <a:avLst/>
          </a:prstGeom>
        </p:spPr>
        <p:txBody>
          <a:bodyPr vert="horz" lIns="91120" tIns="45560" rIns="91120" bIns="45560" rtlCol="0"/>
          <a:lstStyle>
            <a:lvl1pPr algn="r">
              <a:defRPr sz="1200"/>
            </a:lvl1pPr>
          </a:lstStyle>
          <a:p>
            <a:fld id="{817A886B-0936-48AA-8D94-E1FD0D9AD584}" type="datetimeFigureOut">
              <a:rPr kumimoji="1" lang="ja-JP" altLang="en-US" smtClean="0"/>
              <a:t>2025/3/11</a:t>
            </a:fld>
            <a:endParaRPr kumimoji="1" lang="ja-JP" altLang="en-US"/>
          </a:p>
        </p:txBody>
      </p:sp>
      <p:sp>
        <p:nvSpPr>
          <p:cNvPr id="4" name="スライド イメージ プレースホルダー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120" tIns="45560" rIns="91120" bIns="45560" rtlCol="0" anchor="ctr"/>
          <a:lstStyle/>
          <a:p>
            <a:endParaRPr lang="ja-JP" altLang="en-US"/>
          </a:p>
        </p:txBody>
      </p:sp>
      <p:sp>
        <p:nvSpPr>
          <p:cNvPr id="5" name="ノート プレースホルダー 4"/>
          <p:cNvSpPr>
            <a:spLocks noGrp="1"/>
          </p:cNvSpPr>
          <p:nvPr>
            <p:ph type="body" sz="quarter" idx="3"/>
          </p:nvPr>
        </p:nvSpPr>
        <p:spPr>
          <a:xfrm>
            <a:off x="681038" y="4721227"/>
            <a:ext cx="5445125" cy="4471988"/>
          </a:xfrm>
          <a:prstGeom prst="rect">
            <a:avLst/>
          </a:prstGeom>
        </p:spPr>
        <p:txBody>
          <a:bodyPr vert="horz" lIns="91120" tIns="45560" rIns="91120" bIns="4556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440865"/>
            <a:ext cx="2949575" cy="496887"/>
          </a:xfrm>
          <a:prstGeom prst="rect">
            <a:avLst/>
          </a:prstGeom>
        </p:spPr>
        <p:txBody>
          <a:bodyPr vert="horz" lIns="91120" tIns="45560" rIns="91120" bIns="4556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2" y="9440865"/>
            <a:ext cx="2949575" cy="496887"/>
          </a:xfrm>
          <a:prstGeom prst="rect">
            <a:avLst/>
          </a:prstGeom>
        </p:spPr>
        <p:txBody>
          <a:bodyPr vert="horz" lIns="91120" tIns="45560" rIns="91120" bIns="45560" rtlCol="0" anchor="b"/>
          <a:lstStyle>
            <a:lvl1pPr algn="r">
              <a:defRPr sz="1200"/>
            </a:lvl1pPr>
          </a:lstStyle>
          <a:p>
            <a:fld id="{F721BF43-783E-44B6-9BB7-0F30D03950C8}" type="slidenum">
              <a:rPr kumimoji="1" lang="ja-JP" altLang="en-US" smtClean="0"/>
              <a:t>‹#›</a:t>
            </a:fld>
            <a:endParaRPr kumimoji="1" lang="ja-JP" altLang="en-US"/>
          </a:p>
        </p:txBody>
      </p:sp>
    </p:spTree>
    <p:extLst>
      <p:ext uri="{BB962C8B-B14F-4D97-AF65-F5344CB8AC3E}">
        <p14:creationId xmlns:p14="http://schemas.microsoft.com/office/powerpoint/2010/main" val="1629204430"/>
      </p:ext>
    </p:extLst>
  </p:cSld>
  <p:clrMap bg1="lt1" tx1="dk1" bg2="lt2" tx2="dk2" accent1="accent1" accent2="accent2" accent3="accent3" accent4="accent4" accent5="accent5" accent6="accent6" hlink="hlink" folHlink="folHlink"/>
  <p:notesStyle>
    <a:lvl1pPr marL="0" algn="l" defTabSz="683989" rtl="0" eaLnBrk="1" latinLnBrk="0" hangingPunct="1">
      <a:defRPr kumimoji="1" sz="973" kern="1200">
        <a:solidFill>
          <a:schemeClr val="tx1"/>
        </a:solidFill>
        <a:latin typeface="+mn-lt"/>
        <a:ea typeface="+mn-ea"/>
        <a:cs typeface="+mn-cs"/>
      </a:defRPr>
    </a:lvl1pPr>
    <a:lvl2pPr marL="341995" algn="l" defTabSz="683989" rtl="0" eaLnBrk="1" latinLnBrk="0" hangingPunct="1">
      <a:defRPr kumimoji="1" sz="973" kern="1200">
        <a:solidFill>
          <a:schemeClr val="tx1"/>
        </a:solidFill>
        <a:latin typeface="+mn-lt"/>
        <a:ea typeface="+mn-ea"/>
        <a:cs typeface="+mn-cs"/>
      </a:defRPr>
    </a:lvl2pPr>
    <a:lvl3pPr marL="683989" algn="l" defTabSz="683989" rtl="0" eaLnBrk="1" latinLnBrk="0" hangingPunct="1">
      <a:defRPr kumimoji="1" sz="973" kern="1200">
        <a:solidFill>
          <a:schemeClr val="tx1"/>
        </a:solidFill>
        <a:latin typeface="+mn-lt"/>
        <a:ea typeface="+mn-ea"/>
        <a:cs typeface="+mn-cs"/>
      </a:defRPr>
    </a:lvl3pPr>
    <a:lvl4pPr marL="1025986" algn="l" defTabSz="683989" rtl="0" eaLnBrk="1" latinLnBrk="0" hangingPunct="1">
      <a:defRPr kumimoji="1" sz="973" kern="1200">
        <a:solidFill>
          <a:schemeClr val="tx1"/>
        </a:solidFill>
        <a:latin typeface="+mn-lt"/>
        <a:ea typeface="+mn-ea"/>
        <a:cs typeface="+mn-cs"/>
      </a:defRPr>
    </a:lvl4pPr>
    <a:lvl5pPr marL="1367980" algn="l" defTabSz="683989" rtl="0" eaLnBrk="1" latinLnBrk="0" hangingPunct="1">
      <a:defRPr kumimoji="1" sz="973" kern="1200">
        <a:solidFill>
          <a:schemeClr val="tx1"/>
        </a:solidFill>
        <a:latin typeface="+mn-lt"/>
        <a:ea typeface="+mn-ea"/>
        <a:cs typeface="+mn-cs"/>
      </a:defRPr>
    </a:lvl5pPr>
    <a:lvl6pPr marL="1709974" algn="l" defTabSz="683989" rtl="0" eaLnBrk="1" latinLnBrk="0" hangingPunct="1">
      <a:defRPr kumimoji="1" sz="973" kern="1200">
        <a:solidFill>
          <a:schemeClr val="tx1"/>
        </a:solidFill>
        <a:latin typeface="+mn-lt"/>
        <a:ea typeface="+mn-ea"/>
        <a:cs typeface="+mn-cs"/>
      </a:defRPr>
    </a:lvl6pPr>
    <a:lvl7pPr marL="2051969" algn="l" defTabSz="683989" rtl="0" eaLnBrk="1" latinLnBrk="0" hangingPunct="1">
      <a:defRPr kumimoji="1" sz="973" kern="1200">
        <a:solidFill>
          <a:schemeClr val="tx1"/>
        </a:solidFill>
        <a:latin typeface="+mn-lt"/>
        <a:ea typeface="+mn-ea"/>
        <a:cs typeface="+mn-cs"/>
      </a:defRPr>
    </a:lvl7pPr>
    <a:lvl8pPr marL="2393964" algn="l" defTabSz="683989" rtl="0" eaLnBrk="1" latinLnBrk="0" hangingPunct="1">
      <a:defRPr kumimoji="1" sz="973" kern="1200">
        <a:solidFill>
          <a:schemeClr val="tx1"/>
        </a:solidFill>
        <a:latin typeface="+mn-lt"/>
        <a:ea typeface="+mn-ea"/>
        <a:cs typeface="+mn-cs"/>
      </a:defRPr>
    </a:lvl8pPr>
    <a:lvl9pPr marL="2735959" algn="l" defTabSz="683989" rtl="0" eaLnBrk="1" latinLnBrk="0" hangingPunct="1">
      <a:defRPr kumimoji="1" sz="97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721BF43-783E-44B6-9BB7-0F30D03950C8}" type="slidenum">
              <a:rPr kumimoji="1" lang="ja-JP" altLang="en-US" smtClean="0"/>
              <a:t>1</a:t>
            </a:fld>
            <a:endParaRPr kumimoji="1" lang="ja-JP" altLang="en-US"/>
          </a:p>
        </p:txBody>
      </p:sp>
    </p:spTree>
    <p:extLst>
      <p:ext uri="{BB962C8B-B14F-4D97-AF65-F5344CB8AC3E}">
        <p14:creationId xmlns:p14="http://schemas.microsoft.com/office/powerpoint/2010/main" val="5794876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721BF43-783E-44B6-9BB7-0F30D03950C8}" type="slidenum">
              <a:rPr kumimoji="1" lang="ja-JP" altLang="en-US" smtClean="0"/>
              <a:t>4</a:t>
            </a:fld>
            <a:endParaRPr kumimoji="1" lang="ja-JP" altLang="en-US"/>
          </a:p>
        </p:txBody>
      </p:sp>
    </p:spTree>
    <p:extLst>
      <p:ext uri="{BB962C8B-B14F-4D97-AF65-F5344CB8AC3E}">
        <p14:creationId xmlns:p14="http://schemas.microsoft.com/office/powerpoint/2010/main" val="28954497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9" indent="0" algn="ctr">
              <a:buNone/>
              <a:defRPr>
                <a:solidFill>
                  <a:schemeClr val="tx1">
                    <a:tint val="75000"/>
                  </a:schemeClr>
                </a:solidFill>
              </a:defRPr>
            </a:lvl2pPr>
            <a:lvl3pPr marL="914418" indent="0" algn="ctr">
              <a:buNone/>
              <a:defRPr>
                <a:solidFill>
                  <a:schemeClr val="tx1">
                    <a:tint val="75000"/>
                  </a:schemeClr>
                </a:solidFill>
              </a:defRPr>
            </a:lvl3pPr>
            <a:lvl4pPr marL="1371627" indent="0" algn="ctr">
              <a:buNone/>
              <a:defRPr>
                <a:solidFill>
                  <a:schemeClr val="tx1">
                    <a:tint val="75000"/>
                  </a:schemeClr>
                </a:solidFill>
              </a:defRPr>
            </a:lvl4pPr>
            <a:lvl5pPr marL="1828837" indent="0" algn="ctr">
              <a:buNone/>
              <a:defRPr>
                <a:solidFill>
                  <a:schemeClr val="tx1">
                    <a:tint val="75000"/>
                  </a:schemeClr>
                </a:solidFill>
              </a:defRPr>
            </a:lvl5pPr>
            <a:lvl6pPr marL="2286046" indent="0" algn="ctr">
              <a:buNone/>
              <a:defRPr>
                <a:solidFill>
                  <a:schemeClr val="tx1">
                    <a:tint val="75000"/>
                  </a:schemeClr>
                </a:solidFill>
              </a:defRPr>
            </a:lvl6pPr>
            <a:lvl7pPr marL="2743255" indent="0" algn="ctr">
              <a:buNone/>
              <a:defRPr>
                <a:solidFill>
                  <a:schemeClr val="tx1">
                    <a:tint val="75000"/>
                  </a:schemeClr>
                </a:solidFill>
              </a:defRPr>
            </a:lvl7pPr>
            <a:lvl8pPr marL="3200464" indent="0" algn="ctr">
              <a:buNone/>
              <a:defRPr>
                <a:solidFill>
                  <a:schemeClr val="tx1">
                    <a:tint val="75000"/>
                  </a:schemeClr>
                </a:solidFill>
              </a:defRPr>
            </a:lvl8pPr>
            <a:lvl9pPr marL="3657673"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31C838FC-BD80-44EF-8E23-F1E13724A728}" type="datetimeFigureOut">
              <a:rPr lang="ja-JP" altLang="en-US" smtClean="0">
                <a:solidFill>
                  <a:prstClr val="black">
                    <a:tint val="75000"/>
                  </a:prstClr>
                </a:solidFill>
              </a:rPr>
              <a:pPr/>
              <a:t>2025/3/11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913C9EA-F6DC-4B23-A05F-B5EA2E92DA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86981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1C838FC-BD80-44EF-8E23-F1E13724A728}" type="datetimeFigureOut">
              <a:rPr lang="ja-JP" altLang="en-US" smtClean="0">
                <a:solidFill>
                  <a:prstClr val="black">
                    <a:tint val="75000"/>
                  </a:prstClr>
                </a:solidFill>
              </a:rPr>
              <a:pPr/>
              <a:t>2025/3/11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913C9EA-F6DC-4B23-A05F-B5EA2E92DA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947794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1C838FC-BD80-44EF-8E23-F1E13724A728}" type="datetimeFigureOut">
              <a:rPr lang="ja-JP" altLang="en-US" smtClean="0">
                <a:solidFill>
                  <a:prstClr val="black">
                    <a:tint val="75000"/>
                  </a:prstClr>
                </a:solidFill>
              </a:rPr>
              <a:pPr/>
              <a:t>2025/3/11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913C9EA-F6DC-4B23-A05F-B5EA2E92DA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30212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1C838FC-BD80-44EF-8E23-F1E13724A728}" type="datetimeFigureOut">
              <a:rPr lang="ja-JP" altLang="en-US" smtClean="0">
                <a:solidFill>
                  <a:prstClr val="black">
                    <a:tint val="75000"/>
                  </a:prstClr>
                </a:solidFill>
              </a:rPr>
              <a:pPr/>
              <a:t>2025/3/11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913C9EA-F6DC-4B23-A05F-B5EA2E92DA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31787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4"/>
            <a:ext cx="8420100" cy="1500187"/>
          </a:xfrm>
        </p:spPr>
        <p:txBody>
          <a:bodyPr anchor="b"/>
          <a:lstStyle>
            <a:lvl1pPr marL="0" indent="0">
              <a:buNone/>
              <a:defRPr sz="2000">
                <a:solidFill>
                  <a:schemeClr val="tx1">
                    <a:tint val="75000"/>
                  </a:schemeClr>
                </a:solidFill>
              </a:defRPr>
            </a:lvl1pPr>
            <a:lvl2pPr marL="457209" indent="0">
              <a:buNone/>
              <a:defRPr sz="1786">
                <a:solidFill>
                  <a:schemeClr val="tx1">
                    <a:tint val="75000"/>
                  </a:schemeClr>
                </a:solidFill>
              </a:defRPr>
            </a:lvl2pPr>
            <a:lvl3pPr marL="914418" indent="0">
              <a:buNone/>
              <a:defRPr sz="1571">
                <a:solidFill>
                  <a:schemeClr val="tx1">
                    <a:tint val="75000"/>
                  </a:schemeClr>
                </a:solidFill>
              </a:defRPr>
            </a:lvl3pPr>
            <a:lvl4pPr marL="1371627" indent="0">
              <a:buNone/>
              <a:defRPr sz="1429">
                <a:solidFill>
                  <a:schemeClr val="tx1">
                    <a:tint val="75000"/>
                  </a:schemeClr>
                </a:solidFill>
              </a:defRPr>
            </a:lvl4pPr>
            <a:lvl5pPr marL="1828837" indent="0">
              <a:buNone/>
              <a:defRPr sz="1429">
                <a:solidFill>
                  <a:schemeClr val="tx1">
                    <a:tint val="75000"/>
                  </a:schemeClr>
                </a:solidFill>
              </a:defRPr>
            </a:lvl5pPr>
            <a:lvl6pPr marL="2286046" indent="0">
              <a:buNone/>
              <a:defRPr sz="1429">
                <a:solidFill>
                  <a:schemeClr val="tx1">
                    <a:tint val="75000"/>
                  </a:schemeClr>
                </a:solidFill>
              </a:defRPr>
            </a:lvl6pPr>
            <a:lvl7pPr marL="2743255" indent="0">
              <a:buNone/>
              <a:defRPr sz="1429">
                <a:solidFill>
                  <a:schemeClr val="tx1">
                    <a:tint val="75000"/>
                  </a:schemeClr>
                </a:solidFill>
              </a:defRPr>
            </a:lvl7pPr>
            <a:lvl8pPr marL="3200464" indent="0">
              <a:buNone/>
              <a:defRPr sz="1429">
                <a:solidFill>
                  <a:schemeClr val="tx1">
                    <a:tint val="75000"/>
                  </a:schemeClr>
                </a:solidFill>
              </a:defRPr>
            </a:lvl8pPr>
            <a:lvl9pPr marL="3657673" indent="0">
              <a:buNone/>
              <a:defRPr sz="1429">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31C838FC-BD80-44EF-8E23-F1E13724A728}" type="datetimeFigureOut">
              <a:rPr lang="ja-JP" altLang="en-US" smtClean="0">
                <a:solidFill>
                  <a:prstClr val="black">
                    <a:tint val="75000"/>
                  </a:prstClr>
                </a:solidFill>
              </a:rPr>
              <a:pPr/>
              <a:t>2025/3/11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913C9EA-F6DC-4B23-A05F-B5EA2E92DA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18420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1"/>
            <a:ext cx="4375150" cy="4525963"/>
          </a:xfrm>
        </p:spPr>
        <p:txBody>
          <a:bodyPr/>
          <a:lstStyle>
            <a:lvl1pPr>
              <a:defRPr sz="2786"/>
            </a:lvl1pPr>
            <a:lvl2pPr>
              <a:defRPr sz="2429"/>
            </a:lvl2pPr>
            <a:lvl3pPr>
              <a:defRPr sz="2000"/>
            </a:lvl3pPr>
            <a:lvl4pPr>
              <a:defRPr sz="1786"/>
            </a:lvl4pPr>
            <a:lvl5pPr>
              <a:defRPr sz="1786"/>
            </a:lvl5pPr>
            <a:lvl6pPr>
              <a:defRPr sz="1786"/>
            </a:lvl6pPr>
            <a:lvl7pPr>
              <a:defRPr sz="1786"/>
            </a:lvl7pPr>
            <a:lvl8pPr>
              <a:defRPr sz="1786"/>
            </a:lvl8pPr>
            <a:lvl9pPr>
              <a:defRPr sz="178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1"/>
            <a:ext cx="4375150" cy="4525963"/>
          </a:xfrm>
        </p:spPr>
        <p:txBody>
          <a:bodyPr/>
          <a:lstStyle>
            <a:lvl1pPr>
              <a:defRPr sz="2786"/>
            </a:lvl1pPr>
            <a:lvl2pPr>
              <a:defRPr sz="2429"/>
            </a:lvl2pPr>
            <a:lvl3pPr>
              <a:defRPr sz="2000"/>
            </a:lvl3pPr>
            <a:lvl4pPr>
              <a:defRPr sz="1786"/>
            </a:lvl4pPr>
            <a:lvl5pPr>
              <a:defRPr sz="1786"/>
            </a:lvl5pPr>
            <a:lvl6pPr>
              <a:defRPr sz="1786"/>
            </a:lvl6pPr>
            <a:lvl7pPr>
              <a:defRPr sz="1786"/>
            </a:lvl7pPr>
            <a:lvl8pPr>
              <a:defRPr sz="1786"/>
            </a:lvl8pPr>
            <a:lvl9pPr>
              <a:defRPr sz="178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31C838FC-BD80-44EF-8E23-F1E13724A728}" type="datetimeFigureOut">
              <a:rPr lang="ja-JP" altLang="en-US" smtClean="0">
                <a:solidFill>
                  <a:prstClr val="black">
                    <a:tint val="75000"/>
                  </a:prstClr>
                </a:solidFill>
              </a:rPr>
              <a:pPr/>
              <a:t>2025/3/11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913C9EA-F6DC-4B23-A05F-B5EA2E92DA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97601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29" b="1"/>
            </a:lvl1pPr>
            <a:lvl2pPr marL="457209" indent="0">
              <a:buNone/>
              <a:defRPr sz="2000" b="1"/>
            </a:lvl2pPr>
            <a:lvl3pPr marL="914418" indent="0">
              <a:buNone/>
              <a:defRPr sz="1786" b="1"/>
            </a:lvl3pPr>
            <a:lvl4pPr marL="1371627" indent="0">
              <a:buNone/>
              <a:defRPr sz="1571" b="1"/>
            </a:lvl4pPr>
            <a:lvl5pPr marL="1828837" indent="0">
              <a:buNone/>
              <a:defRPr sz="1571" b="1"/>
            </a:lvl5pPr>
            <a:lvl6pPr marL="2286046" indent="0">
              <a:buNone/>
              <a:defRPr sz="1571" b="1"/>
            </a:lvl6pPr>
            <a:lvl7pPr marL="2743255" indent="0">
              <a:buNone/>
              <a:defRPr sz="1571" b="1"/>
            </a:lvl7pPr>
            <a:lvl8pPr marL="3200464" indent="0">
              <a:buNone/>
              <a:defRPr sz="1571" b="1"/>
            </a:lvl8pPr>
            <a:lvl9pPr marL="3657673" indent="0">
              <a:buNone/>
              <a:defRPr sz="1571"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29"/>
            </a:lvl1pPr>
            <a:lvl2pPr>
              <a:defRPr sz="2000"/>
            </a:lvl2pPr>
            <a:lvl3pPr>
              <a:defRPr sz="1786"/>
            </a:lvl3pPr>
            <a:lvl4pPr>
              <a:defRPr sz="1571"/>
            </a:lvl4pPr>
            <a:lvl5pPr>
              <a:defRPr sz="1571"/>
            </a:lvl5pPr>
            <a:lvl6pPr>
              <a:defRPr sz="1571"/>
            </a:lvl6pPr>
            <a:lvl7pPr>
              <a:defRPr sz="1571"/>
            </a:lvl7pPr>
            <a:lvl8pPr>
              <a:defRPr sz="1571"/>
            </a:lvl8pPr>
            <a:lvl9pPr>
              <a:defRPr sz="1571"/>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29" b="1"/>
            </a:lvl1pPr>
            <a:lvl2pPr marL="457209" indent="0">
              <a:buNone/>
              <a:defRPr sz="2000" b="1"/>
            </a:lvl2pPr>
            <a:lvl3pPr marL="914418" indent="0">
              <a:buNone/>
              <a:defRPr sz="1786" b="1"/>
            </a:lvl3pPr>
            <a:lvl4pPr marL="1371627" indent="0">
              <a:buNone/>
              <a:defRPr sz="1571" b="1"/>
            </a:lvl4pPr>
            <a:lvl5pPr marL="1828837" indent="0">
              <a:buNone/>
              <a:defRPr sz="1571" b="1"/>
            </a:lvl5pPr>
            <a:lvl6pPr marL="2286046" indent="0">
              <a:buNone/>
              <a:defRPr sz="1571" b="1"/>
            </a:lvl6pPr>
            <a:lvl7pPr marL="2743255" indent="0">
              <a:buNone/>
              <a:defRPr sz="1571" b="1"/>
            </a:lvl7pPr>
            <a:lvl8pPr marL="3200464" indent="0">
              <a:buNone/>
              <a:defRPr sz="1571" b="1"/>
            </a:lvl8pPr>
            <a:lvl9pPr marL="3657673" indent="0">
              <a:buNone/>
              <a:defRPr sz="1571"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29"/>
            </a:lvl1pPr>
            <a:lvl2pPr>
              <a:defRPr sz="2000"/>
            </a:lvl2pPr>
            <a:lvl3pPr>
              <a:defRPr sz="1786"/>
            </a:lvl3pPr>
            <a:lvl4pPr>
              <a:defRPr sz="1571"/>
            </a:lvl4pPr>
            <a:lvl5pPr>
              <a:defRPr sz="1571"/>
            </a:lvl5pPr>
            <a:lvl6pPr>
              <a:defRPr sz="1571"/>
            </a:lvl6pPr>
            <a:lvl7pPr>
              <a:defRPr sz="1571"/>
            </a:lvl7pPr>
            <a:lvl8pPr>
              <a:defRPr sz="1571"/>
            </a:lvl8pPr>
            <a:lvl9pPr>
              <a:defRPr sz="1571"/>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1C838FC-BD80-44EF-8E23-F1E13724A728}" type="datetimeFigureOut">
              <a:rPr lang="ja-JP" altLang="en-US" smtClean="0">
                <a:solidFill>
                  <a:prstClr val="black">
                    <a:tint val="75000"/>
                  </a:prstClr>
                </a:solidFill>
              </a:rPr>
              <a:pPr/>
              <a:t>2025/3/11</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8913C9EA-F6DC-4B23-A05F-B5EA2E92DA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31364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31C838FC-BD80-44EF-8E23-F1E13724A728}" type="datetimeFigureOut">
              <a:rPr lang="ja-JP" altLang="en-US" smtClean="0">
                <a:solidFill>
                  <a:prstClr val="black">
                    <a:tint val="75000"/>
                  </a:prstClr>
                </a:solidFill>
              </a:rPr>
              <a:pPr/>
              <a:t>2025/3/11</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8913C9EA-F6DC-4B23-A05F-B5EA2E92DA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53200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1C838FC-BD80-44EF-8E23-F1E13724A728}" type="datetimeFigureOut">
              <a:rPr lang="ja-JP" altLang="en-US" smtClean="0">
                <a:solidFill>
                  <a:prstClr val="black">
                    <a:tint val="75000"/>
                  </a:prstClr>
                </a:solidFill>
              </a:rPr>
              <a:pPr/>
              <a:t>2025/3/11</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8913C9EA-F6DC-4B23-A05F-B5EA2E92DA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253202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214"/>
            </a:lvl1pPr>
            <a:lvl2pPr>
              <a:defRPr sz="2786"/>
            </a:lvl2pPr>
            <a:lvl3pPr>
              <a:defRPr sz="2429"/>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1" y="1435101"/>
            <a:ext cx="3259006" cy="4691063"/>
          </a:xfrm>
        </p:spPr>
        <p:txBody>
          <a:bodyPr/>
          <a:lstStyle>
            <a:lvl1pPr marL="0" indent="0">
              <a:buNone/>
              <a:defRPr sz="1429"/>
            </a:lvl1pPr>
            <a:lvl2pPr marL="457209" indent="0">
              <a:buNone/>
              <a:defRPr sz="1214"/>
            </a:lvl2pPr>
            <a:lvl3pPr marL="914418" indent="0">
              <a:buNone/>
              <a:defRPr sz="1000"/>
            </a:lvl3pPr>
            <a:lvl4pPr marL="1371627" indent="0">
              <a:buNone/>
              <a:defRPr sz="929"/>
            </a:lvl4pPr>
            <a:lvl5pPr marL="1828837" indent="0">
              <a:buNone/>
              <a:defRPr sz="929"/>
            </a:lvl5pPr>
            <a:lvl6pPr marL="2286046" indent="0">
              <a:buNone/>
              <a:defRPr sz="929"/>
            </a:lvl6pPr>
            <a:lvl7pPr marL="2743255" indent="0">
              <a:buNone/>
              <a:defRPr sz="929"/>
            </a:lvl7pPr>
            <a:lvl8pPr marL="3200464" indent="0">
              <a:buNone/>
              <a:defRPr sz="929"/>
            </a:lvl8pPr>
            <a:lvl9pPr marL="3657673" indent="0">
              <a:buNone/>
              <a:defRPr sz="929"/>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1C838FC-BD80-44EF-8E23-F1E13724A728}" type="datetimeFigureOut">
              <a:rPr lang="ja-JP" altLang="en-US" smtClean="0">
                <a:solidFill>
                  <a:prstClr val="black">
                    <a:tint val="75000"/>
                  </a:prstClr>
                </a:solidFill>
              </a:rPr>
              <a:pPr/>
              <a:t>2025/3/11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913C9EA-F6DC-4B23-A05F-B5EA2E92DA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34537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14"/>
            </a:lvl1pPr>
            <a:lvl2pPr marL="457209" indent="0">
              <a:buNone/>
              <a:defRPr sz="2786"/>
            </a:lvl2pPr>
            <a:lvl3pPr marL="914418" indent="0">
              <a:buNone/>
              <a:defRPr sz="2429"/>
            </a:lvl3pPr>
            <a:lvl4pPr marL="1371627" indent="0">
              <a:buNone/>
              <a:defRPr sz="2000"/>
            </a:lvl4pPr>
            <a:lvl5pPr marL="1828837" indent="0">
              <a:buNone/>
              <a:defRPr sz="2000"/>
            </a:lvl5pPr>
            <a:lvl6pPr marL="2286046" indent="0">
              <a:buNone/>
              <a:defRPr sz="2000"/>
            </a:lvl6pPr>
            <a:lvl7pPr marL="2743255" indent="0">
              <a:buNone/>
              <a:defRPr sz="2000"/>
            </a:lvl7pPr>
            <a:lvl8pPr marL="3200464" indent="0">
              <a:buNone/>
              <a:defRPr sz="2000"/>
            </a:lvl8pPr>
            <a:lvl9pPr marL="3657673"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29"/>
            </a:lvl1pPr>
            <a:lvl2pPr marL="457209" indent="0">
              <a:buNone/>
              <a:defRPr sz="1214"/>
            </a:lvl2pPr>
            <a:lvl3pPr marL="914418" indent="0">
              <a:buNone/>
              <a:defRPr sz="1000"/>
            </a:lvl3pPr>
            <a:lvl4pPr marL="1371627" indent="0">
              <a:buNone/>
              <a:defRPr sz="929"/>
            </a:lvl4pPr>
            <a:lvl5pPr marL="1828837" indent="0">
              <a:buNone/>
              <a:defRPr sz="929"/>
            </a:lvl5pPr>
            <a:lvl6pPr marL="2286046" indent="0">
              <a:buNone/>
              <a:defRPr sz="929"/>
            </a:lvl6pPr>
            <a:lvl7pPr marL="2743255" indent="0">
              <a:buNone/>
              <a:defRPr sz="929"/>
            </a:lvl7pPr>
            <a:lvl8pPr marL="3200464" indent="0">
              <a:buNone/>
              <a:defRPr sz="929"/>
            </a:lvl8pPr>
            <a:lvl9pPr marL="3657673" indent="0">
              <a:buNone/>
              <a:defRPr sz="929"/>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1C838FC-BD80-44EF-8E23-F1E13724A728}" type="datetimeFigureOut">
              <a:rPr lang="ja-JP" altLang="en-US" smtClean="0">
                <a:solidFill>
                  <a:prstClr val="black">
                    <a:tint val="75000"/>
                  </a:prstClr>
                </a:solidFill>
              </a:rPr>
              <a:pPr/>
              <a:t>2025/3/11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913C9EA-F6DC-4B23-A05F-B5EA2E92DA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81677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128016" tIns="64008" rIns="128016" bIns="64008"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128016" tIns="64008" rIns="128016" bIns="64008"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128016" tIns="64008" rIns="128016" bIns="64008" rtlCol="0" anchor="ctr"/>
          <a:lstStyle>
            <a:lvl1pPr algn="l">
              <a:defRPr sz="1214">
                <a:solidFill>
                  <a:schemeClr val="tx1">
                    <a:tint val="75000"/>
                  </a:schemeClr>
                </a:solidFill>
              </a:defRPr>
            </a:lvl1pPr>
          </a:lstStyle>
          <a:p>
            <a:pPr defTabSz="914418"/>
            <a:fld id="{31C838FC-BD80-44EF-8E23-F1E13724A728}" type="datetimeFigureOut">
              <a:rPr lang="ja-JP" altLang="en-US" smtClean="0">
                <a:solidFill>
                  <a:prstClr val="black">
                    <a:tint val="75000"/>
                  </a:prstClr>
                </a:solidFill>
              </a:rPr>
              <a:pPr defTabSz="914418"/>
              <a:t>2025/3/11</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128016" tIns="64008" rIns="128016" bIns="64008" rtlCol="0" anchor="ctr"/>
          <a:lstStyle>
            <a:lvl1pPr algn="ctr">
              <a:defRPr sz="1214">
                <a:solidFill>
                  <a:schemeClr val="tx1">
                    <a:tint val="75000"/>
                  </a:schemeClr>
                </a:solidFill>
              </a:defRPr>
            </a:lvl1pPr>
          </a:lstStyle>
          <a:p>
            <a:pPr defTabSz="914418"/>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128016" tIns="64008" rIns="128016" bIns="64008" rtlCol="0" anchor="ctr"/>
          <a:lstStyle>
            <a:lvl1pPr algn="r">
              <a:defRPr sz="1214">
                <a:solidFill>
                  <a:schemeClr val="tx1">
                    <a:tint val="75000"/>
                  </a:schemeClr>
                </a:solidFill>
              </a:defRPr>
            </a:lvl1pPr>
          </a:lstStyle>
          <a:p>
            <a:pPr defTabSz="914418"/>
            <a:fld id="{8913C9EA-F6DC-4B23-A05F-B5EA2E92DA12}" type="slidenum">
              <a:rPr lang="ja-JP" altLang="en-US" smtClean="0">
                <a:solidFill>
                  <a:prstClr val="black">
                    <a:tint val="75000"/>
                  </a:prstClr>
                </a:solidFill>
              </a:rPr>
              <a:pPr defTabSz="914418"/>
              <a:t>‹#›</a:t>
            </a:fld>
            <a:endParaRPr lang="ja-JP" altLang="en-US">
              <a:solidFill>
                <a:prstClr val="black">
                  <a:tint val="75000"/>
                </a:prstClr>
              </a:solidFill>
            </a:endParaRPr>
          </a:p>
        </p:txBody>
      </p:sp>
    </p:spTree>
    <p:extLst>
      <p:ext uri="{BB962C8B-B14F-4D97-AF65-F5344CB8AC3E}">
        <p14:creationId xmlns:p14="http://schemas.microsoft.com/office/powerpoint/2010/main" val="19720875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18" rtl="0" eaLnBrk="1" latinLnBrk="0" hangingPunct="1">
        <a:spcBef>
          <a:spcPct val="0"/>
        </a:spcBef>
        <a:buNone/>
        <a:defRPr kumimoji="1" sz="4429" kern="1200">
          <a:solidFill>
            <a:schemeClr val="tx1"/>
          </a:solidFill>
          <a:latin typeface="+mj-lt"/>
          <a:ea typeface="+mj-ea"/>
          <a:cs typeface="+mj-cs"/>
        </a:defRPr>
      </a:lvl1pPr>
    </p:titleStyle>
    <p:bodyStyle>
      <a:lvl1pPr marL="342907" indent="-342907" algn="l" defTabSz="914418" rtl="0" eaLnBrk="1" latinLnBrk="0" hangingPunct="1">
        <a:spcBef>
          <a:spcPct val="20000"/>
        </a:spcBef>
        <a:buFont typeface="Arial" panose="020B0604020202020204" pitchFamily="34" charset="0"/>
        <a:buChar char="•"/>
        <a:defRPr kumimoji="1" sz="3214" kern="1200">
          <a:solidFill>
            <a:schemeClr val="tx1"/>
          </a:solidFill>
          <a:latin typeface="+mn-lt"/>
          <a:ea typeface="+mn-ea"/>
          <a:cs typeface="+mn-cs"/>
        </a:defRPr>
      </a:lvl1pPr>
      <a:lvl2pPr marL="742965" indent="-285756" algn="l" defTabSz="914418" rtl="0" eaLnBrk="1" latinLnBrk="0" hangingPunct="1">
        <a:spcBef>
          <a:spcPct val="20000"/>
        </a:spcBef>
        <a:buFont typeface="Arial" panose="020B0604020202020204" pitchFamily="34" charset="0"/>
        <a:buChar char="–"/>
        <a:defRPr kumimoji="1" sz="2786" kern="1200">
          <a:solidFill>
            <a:schemeClr val="tx1"/>
          </a:solidFill>
          <a:latin typeface="+mn-lt"/>
          <a:ea typeface="+mn-ea"/>
          <a:cs typeface="+mn-cs"/>
        </a:defRPr>
      </a:lvl2pPr>
      <a:lvl3pPr marL="1143023" indent="-228605" algn="l" defTabSz="914418" rtl="0" eaLnBrk="1" latinLnBrk="0" hangingPunct="1">
        <a:spcBef>
          <a:spcPct val="20000"/>
        </a:spcBef>
        <a:buFont typeface="Arial" panose="020B0604020202020204" pitchFamily="34" charset="0"/>
        <a:buChar char="•"/>
        <a:defRPr kumimoji="1" sz="2429" kern="1200">
          <a:solidFill>
            <a:schemeClr val="tx1"/>
          </a:solidFill>
          <a:latin typeface="+mn-lt"/>
          <a:ea typeface="+mn-ea"/>
          <a:cs typeface="+mn-cs"/>
        </a:defRPr>
      </a:lvl3pPr>
      <a:lvl4pPr marL="1600232"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41"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50"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5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6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78"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18" rtl="0" eaLnBrk="1" latinLnBrk="0" hangingPunct="1">
        <a:defRPr kumimoji="1" sz="1786" kern="1200">
          <a:solidFill>
            <a:schemeClr val="tx1"/>
          </a:solidFill>
          <a:latin typeface="+mn-lt"/>
          <a:ea typeface="+mn-ea"/>
          <a:cs typeface="+mn-cs"/>
        </a:defRPr>
      </a:lvl1pPr>
      <a:lvl2pPr marL="457209" algn="l" defTabSz="914418" rtl="0" eaLnBrk="1" latinLnBrk="0" hangingPunct="1">
        <a:defRPr kumimoji="1" sz="1786" kern="1200">
          <a:solidFill>
            <a:schemeClr val="tx1"/>
          </a:solidFill>
          <a:latin typeface="+mn-lt"/>
          <a:ea typeface="+mn-ea"/>
          <a:cs typeface="+mn-cs"/>
        </a:defRPr>
      </a:lvl2pPr>
      <a:lvl3pPr marL="914418" algn="l" defTabSz="914418" rtl="0" eaLnBrk="1" latinLnBrk="0" hangingPunct="1">
        <a:defRPr kumimoji="1" sz="1786" kern="1200">
          <a:solidFill>
            <a:schemeClr val="tx1"/>
          </a:solidFill>
          <a:latin typeface="+mn-lt"/>
          <a:ea typeface="+mn-ea"/>
          <a:cs typeface="+mn-cs"/>
        </a:defRPr>
      </a:lvl3pPr>
      <a:lvl4pPr marL="1371627" algn="l" defTabSz="914418" rtl="0" eaLnBrk="1" latinLnBrk="0" hangingPunct="1">
        <a:defRPr kumimoji="1" sz="1786" kern="1200">
          <a:solidFill>
            <a:schemeClr val="tx1"/>
          </a:solidFill>
          <a:latin typeface="+mn-lt"/>
          <a:ea typeface="+mn-ea"/>
          <a:cs typeface="+mn-cs"/>
        </a:defRPr>
      </a:lvl4pPr>
      <a:lvl5pPr marL="1828837" algn="l" defTabSz="914418" rtl="0" eaLnBrk="1" latinLnBrk="0" hangingPunct="1">
        <a:defRPr kumimoji="1" sz="1786" kern="1200">
          <a:solidFill>
            <a:schemeClr val="tx1"/>
          </a:solidFill>
          <a:latin typeface="+mn-lt"/>
          <a:ea typeface="+mn-ea"/>
          <a:cs typeface="+mn-cs"/>
        </a:defRPr>
      </a:lvl5pPr>
      <a:lvl6pPr marL="2286046" algn="l" defTabSz="914418" rtl="0" eaLnBrk="1" latinLnBrk="0" hangingPunct="1">
        <a:defRPr kumimoji="1" sz="1786" kern="1200">
          <a:solidFill>
            <a:schemeClr val="tx1"/>
          </a:solidFill>
          <a:latin typeface="+mn-lt"/>
          <a:ea typeface="+mn-ea"/>
          <a:cs typeface="+mn-cs"/>
        </a:defRPr>
      </a:lvl6pPr>
      <a:lvl7pPr marL="2743255" algn="l" defTabSz="914418" rtl="0" eaLnBrk="1" latinLnBrk="0" hangingPunct="1">
        <a:defRPr kumimoji="1" sz="1786" kern="1200">
          <a:solidFill>
            <a:schemeClr val="tx1"/>
          </a:solidFill>
          <a:latin typeface="+mn-lt"/>
          <a:ea typeface="+mn-ea"/>
          <a:cs typeface="+mn-cs"/>
        </a:defRPr>
      </a:lvl7pPr>
      <a:lvl8pPr marL="3200464" algn="l" defTabSz="914418" rtl="0" eaLnBrk="1" latinLnBrk="0" hangingPunct="1">
        <a:defRPr kumimoji="1" sz="1786" kern="1200">
          <a:solidFill>
            <a:schemeClr val="tx1"/>
          </a:solidFill>
          <a:latin typeface="+mn-lt"/>
          <a:ea typeface="+mn-ea"/>
          <a:cs typeface="+mn-cs"/>
        </a:defRPr>
      </a:lvl8pPr>
      <a:lvl9pPr marL="3657673" algn="l" defTabSz="914418" rtl="0" eaLnBrk="1" latinLnBrk="0" hangingPunct="1">
        <a:defRPr kumimoji="1" sz="178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66">
            <a:extLst>
              <a:ext uri="{FF2B5EF4-FFF2-40B4-BE49-F238E27FC236}">
                <a16:creationId xmlns:a16="http://schemas.microsoft.com/office/drawing/2014/main" id="{D055CE6D-3DB5-A82F-159D-13BBE30B25E9}"/>
              </a:ext>
            </a:extLst>
          </p:cNvPr>
          <p:cNvSpPr txBox="1">
            <a:spLocks noChangeArrowheads="1"/>
          </p:cNvSpPr>
          <p:nvPr/>
        </p:nvSpPr>
        <p:spPr bwMode="auto">
          <a:xfrm>
            <a:off x="60474" y="129081"/>
            <a:ext cx="9785052" cy="576000"/>
          </a:xfrm>
          <a:prstGeom prst="rect">
            <a:avLst/>
          </a:prstGeom>
          <a:solidFill>
            <a:srgbClr val="002060"/>
          </a:solidFill>
          <a:ln>
            <a:noFill/>
          </a:ln>
          <a:effectLst>
            <a:outerShdw dist="71842" dir="2700000" algn="ctr" rotWithShape="0">
              <a:schemeClr val="bg2">
                <a:alpha val="50000"/>
              </a:schemeClr>
            </a:outerShdw>
          </a:effectLst>
          <a:extLst>
            <a:ext uri="{91240B29-F687-4F45-9708-019B960494DF}">
              <a14:hiddenLine xmlns:a14="http://schemas.microsoft.com/office/drawing/2010/main" w="9525">
                <a:solidFill>
                  <a:srgbClr val="000000"/>
                </a:solidFill>
                <a:miter lim="800000"/>
                <a:headEnd/>
                <a:tailEnd/>
              </a14:hiddenLine>
            </a:ext>
          </a:extLst>
        </p:spPr>
        <p:txBody>
          <a:bodyPr tIns="36000" bIns="3600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defTabSz="687174">
              <a:buFontTx/>
              <a:buNone/>
              <a:defRPr/>
            </a:pPr>
            <a:r>
              <a:rPr lang="ja-JP" altLang="en-US" sz="2800" dirty="0">
                <a:solidFill>
                  <a:schemeClr val="bg1"/>
                </a:solidFill>
                <a:latin typeface="+mn-ea"/>
                <a:ea typeface="+mn-ea"/>
              </a:rPr>
              <a:t>従業員アンケート結果</a:t>
            </a:r>
            <a:endParaRPr lang="ja-JP" altLang="en-US" sz="1800" kern="0" dirty="0">
              <a:solidFill>
                <a:schemeClr val="bg1"/>
              </a:solidFill>
              <a:latin typeface="+mn-ea"/>
              <a:ea typeface="+mn-ea"/>
            </a:endParaRPr>
          </a:p>
        </p:txBody>
      </p:sp>
      <p:sp>
        <p:nvSpPr>
          <p:cNvPr id="10" name="正方形/長方形 9">
            <a:extLst>
              <a:ext uri="{FF2B5EF4-FFF2-40B4-BE49-F238E27FC236}">
                <a16:creationId xmlns:a16="http://schemas.microsoft.com/office/drawing/2014/main" id="{51A521AB-FCB0-47CB-81F7-3D21D5133382}"/>
              </a:ext>
            </a:extLst>
          </p:cNvPr>
          <p:cNvSpPr/>
          <p:nvPr/>
        </p:nvSpPr>
        <p:spPr>
          <a:xfrm>
            <a:off x="352407" y="2138955"/>
            <a:ext cx="2638885" cy="443196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216000" rtlCol="0" anchor="t"/>
          <a:lstStyle/>
          <a:p>
            <a:pPr marL="540000"/>
            <a:endParaRPr kumimoji="1" lang="en-US" altLang="ja-JP" b="1" dirty="0">
              <a:solidFill>
                <a:schemeClr val="tx1"/>
              </a:solidFill>
            </a:endParaRPr>
          </a:p>
          <a:p>
            <a:r>
              <a:rPr lang="ja-JP" altLang="en-US" sz="1800" dirty="0">
                <a:solidFill>
                  <a:schemeClr val="tx1"/>
                </a:solidFill>
              </a:rPr>
              <a:t>開始</a:t>
            </a:r>
            <a:r>
              <a:rPr kumimoji="1" lang="ja-JP" altLang="en-US" sz="1800" dirty="0">
                <a:solidFill>
                  <a:schemeClr val="tx1"/>
                </a:solidFill>
              </a:rPr>
              <a:t>前と比べ</a:t>
            </a:r>
            <a:r>
              <a:rPr lang="ja-JP" altLang="en-US" sz="1800" dirty="0">
                <a:solidFill>
                  <a:schemeClr val="tx1"/>
                </a:solidFill>
              </a:rPr>
              <a:t>終了</a:t>
            </a:r>
            <a:r>
              <a:rPr kumimoji="1" lang="ja-JP" altLang="en-US" sz="1800" dirty="0">
                <a:solidFill>
                  <a:schemeClr val="tx1"/>
                </a:solidFill>
              </a:rPr>
              <a:t>後に、「理解できた」</a:t>
            </a:r>
            <a:r>
              <a:rPr kumimoji="1" lang="en-US" altLang="ja-JP" sz="1800" baseline="30000" dirty="0">
                <a:solidFill>
                  <a:schemeClr val="tx1"/>
                </a:solidFill>
              </a:rPr>
              <a:t>※</a:t>
            </a:r>
            <a:r>
              <a:rPr kumimoji="1" lang="ja-JP" altLang="en-US" sz="1800" dirty="0">
                <a:solidFill>
                  <a:schemeClr val="tx1"/>
                </a:solidFill>
              </a:rPr>
              <a:t>の</a:t>
            </a:r>
            <a:endParaRPr kumimoji="1" lang="en-US" altLang="ja-JP" sz="1800" dirty="0">
              <a:solidFill>
                <a:schemeClr val="tx1"/>
              </a:solidFill>
            </a:endParaRPr>
          </a:p>
          <a:p>
            <a:r>
              <a:rPr kumimoji="1" lang="ja-JP" altLang="en-US" sz="1800" dirty="0">
                <a:solidFill>
                  <a:schemeClr val="tx1"/>
                </a:solidFill>
              </a:rPr>
              <a:t>回答が増加（</a:t>
            </a:r>
            <a:r>
              <a:rPr lang="en-US" altLang="ja-JP" sz="1800" dirty="0">
                <a:solidFill>
                  <a:schemeClr val="tx1"/>
                </a:solidFill>
              </a:rPr>
              <a:t>70.8%</a:t>
            </a:r>
            <a:r>
              <a:rPr kumimoji="1" lang="ja-JP" altLang="en-US" sz="1800" dirty="0">
                <a:solidFill>
                  <a:schemeClr val="tx1"/>
                </a:solidFill>
              </a:rPr>
              <a:t>→</a:t>
            </a:r>
            <a:r>
              <a:rPr kumimoji="1" lang="en-US" altLang="ja-JP" sz="1800" dirty="0">
                <a:solidFill>
                  <a:schemeClr val="tx1"/>
                </a:solidFill>
              </a:rPr>
              <a:t>76.2%</a:t>
            </a:r>
            <a:r>
              <a:rPr kumimoji="1" lang="ja-JP" altLang="en-US" sz="1800" dirty="0">
                <a:solidFill>
                  <a:schemeClr val="tx1"/>
                </a:solidFill>
              </a:rPr>
              <a:t>）</a:t>
            </a:r>
            <a:r>
              <a:rPr lang="ja-JP" altLang="en-US" sz="1800" dirty="0">
                <a:solidFill>
                  <a:schemeClr val="tx1"/>
                </a:solidFill>
              </a:rPr>
              <a:t>。</a:t>
            </a:r>
            <a:endParaRPr kumimoji="1" lang="en-US" altLang="ja-JP" sz="1800" dirty="0">
              <a:solidFill>
                <a:schemeClr val="tx1"/>
              </a:solidFill>
            </a:endParaRPr>
          </a:p>
          <a:p>
            <a:endParaRPr lang="en-US" altLang="ja-JP" sz="1100" dirty="0">
              <a:solidFill>
                <a:schemeClr val="tx1"/>
              </a:solidFill>
            </a:endParaRPr>
          </a:p>
          <a:p>
            <a:r>
              <a:rPr lang="en-US" altLang="ja-JP" sz="1100" dirty="0">
                <a:solidFill>
                  <a:schemeClr val="tx1"/>
                </a:solidFill>
              </a:rPr>
              <a:t>※</a:t>
            </a:r>
            <a:r>
              <a:rPr kumimoji="1" lang="ja-JP" altLang="en-US" sz="1100" dirty="0">
                <a:solidFill>
                  <a:schemeClr val="tx1"/>
                </a:solidFill>
              </a:rPr>
              <a:t> 「理解できた」「やや理解できた」の合計</a:t>
            </a:r>
            <a:endParaRPr lang="en-US" altLang="ja-JP" sz="1100" dirty="0">
              <a:solidFill>
                <a:schemeClr val="tx1"/>
              </a:solidFill>
            </a:endParaRPr>
          </a:p>
          <a:p>
            <a:pPr>
              <a:spcBef>
                <a:spcPts val="600"/>
              </a:spcBef>
            </a:pPr>
            <a:endParaRPr kumimoji="1" lang="en-US" altLang="ja-JP" sz="1800" dirty="0">
              <a:solidFill>
                <a:schemeClr val="tx1"/>
              </a:solidFill>
            </a:endParaRPr>
          </a:p>
          <a:p>
            <a:pPr>
              <a:spcBef>
                <a:spcPts val="600"/>
              </a:spcBef>
            </a:pPr>
            <a:r>
              <a:rPr kumimoji="1" lang="ja-JP" altLang="en-US" sz="1600" dirty="0">
                <a:solidFill>
                  <a:schemeClr val="tx1"/>
                </a:solidFill>
              </a:rPr>
              <a:t>ポスター掲示や説明などの事前周知</a:t>
            </a:r>
            <a:r>
              <a:rPr lang="ja-JP" altLang="en-US" sz="1600" dirty="0">
                <a:solidFill>
                  <a:schemeClr val="tx1"/>
                </a:solidFill>
              </a:rPr>
              <a:t>を通して、</a:t>
            </a:r>
            <a:br>
              <a:rPr lang="en-US" altLang="ja-JP" sz="1600" dirty="0">
                <a:solidFill>
                  <a:schemeClr val="tx1"/>
                </a:solidFill>
              </a:rPr>
            </a:br>
            <a:r>
              <a:rPr kumimoji="1" lang="ja-JP" altLang="en-US" sz="1600" dirty="0">
                <a:solidFill>
                  <a:schemeClr val="tx1"/>
                </a:solidFill>
              </a:rPr>
              <a:t>従業員への一定の理解促進が進</a:t>
            </a:r>
            <a:r>
              <a:rPr lang="ja-JP" altLang="en-US" sz="1600" dirty="0">
                <a:solidFill>
                  <a:schemeClr val="tx1"/>
                </a:solidFill>
              </a:rPr>
              <a:t>み、</a:t>
            </a:r>
            <a:r>
              <a:rPr kumimoji="1" lang="ja-JP" altLang="en-US" sz="1600" dirty="0">
                <a:solidFill>
                  <a:schemeClr val="tx1"/>
                </a:solidFill>
              </a:rPr>
              <a:t>さらに事業実施を通して、その理解が深まったと推測される。</a:t>
            </a:r>
          </a:p>
        </p:txBody>
      </p:sp>
      <p:sp>
        <p:nvSpPr>
          <p:cNvPr id="20" name="コンテンツ プレースホルダー 7">
            <a:extLst>
              <a:ext uri="{FF2B5EF4-FFF2-40B4-BE49-F238E27FC236}">
                <a16:creationId xmlns:a16="http://schemas.microsoft.com/office/drawing/2014/main" id="{74B5E1BA-CB52-ED59-D708-0248CC1DEA36}"/>
              </a:ext>
            </a:extLst>
          </p:cNvPr>
          <p:cNvSpPr txBox="1">
            <a:spLocks/>
          </p:cNvSpPr>
          <p:nvPr/>
        </p:nvSpPr>
        <p:spPr>
          <a:xfrm>
            <a:off x="233916" y="727442"/>
            <a:ext cx="9463901" cy="864096"/>
          </a:xfrm>
          <a:prstGeom prst="rect">
            <a:avLst/>
          </a:prstGeom>
        </p:spPr>
        <p:txBody>
          <a:bodyPr vert="horz" lIns="128016" tIns="64008" rIns="128016" bIns="64008" rtlCol="0" anchor="t">
            <a:noAutofit/>
          </a:bodyPr>
          <a:lstStyle>
            <a:lvl1pPr marL="342907" indent="-342907" algn="l" defTabSz="914418" rtl="0" eaLnBrk="1" latinLnBrk="0" hangingPunct="1">
              <a:spcBef>
                <a:spcPct val="20000"/>
              </a:spcBef>
              <a:buFont typeface="Arial" panose="020B0604020202020204" pitchFamily="34" charset="0"/>
              <a:buChar char="•"/>
              <a:defRPr kumimoji="1" sz="3214" kern="1200">
                <a:solidFill>
                  <a:schemeClr val="tx1"/>
                </a:solidFill>
                <a:latin typeface="+mn-lt"/>
                <a:ea typeface="+mn-ea"/>
                <a:cs typeface="+mn-cs"/>
              </a:defRPr>
            </a:lvl1pPr>
            <a:lvl2pPr marL="742965" indent="-285756" algn="l" defTabSz="914418" rtl="0" eaLnBrk="1" latinLnBrk="0" hangingPunct="1">
              <a:spcBef>
                <a:spcPct val="20000"/>
              </a:spcBef>
              <a:buFont typeface="Arial" panose="020B0604020202020204" pitchFamily="34" charset="0"/>
              <a:buChar char="–"/>
              <a:defRPr kumimoji="1" sz="2786" kern="1200">
                <a:solidFill>
                  <a:schemeClr val="tx1"/>
                </a:solidFill>
                <a:latin typeface="+mn-lt"/>
                <a:ea typeface="+mn-ea"/>
                <a:cs typeface="+mn-cs"/>
              </a:defRPr>
            </a:lvl2pPr>
            <a:lvl3pPr marL="1143023" indent="-228605" algn="l" defTabSz="914418" rtl="0" eaLnBrk="1" latinLnBrk="0" hangingPunct="1">
              <a:spcBef>
                <a:spcPct val="20000"/>
              </a:spcBef>
              <a:buFont typeface="Arial" panose="020B0604020202020204" pitchFamily="34" charset="0"/>
              <a:buChar char="•"/>
              <a:defRPr kumimoji="1" sz="2429" kern="1200">
                <a:solidFill>
                  <a:schemeClr val="tx1"/>
                </a:solidFill>
                <a:latin typeface="+mn-lt"/>
                <a:ea typeface="+mn-ea"/>
                <a:cs typeface="+mn-cs"/>
              </a:defRPr>
            </a:lvl3pPr>
            <a:lvl4pPr marL="1600232"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41"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50"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5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6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78"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nSpc>
                <a:spcPct val="80000"/>
              </a:lnSpc>
              <a:buNone/>
            </a:pPr>
            <a:r>
              <a:rPr lang="ja-JP" altLang="en-US" sz="1800" b="1" dirty="0">
                <a:latin typeface="+mn-ea"/>
              </a:rPr>
              <a:t>◆実施概要　</a:t>
            </a:r>
            <a:r>
              <a:rPr lang="ja-JP" altLang="en-US" sz="1600" b="1" dirty="0">
                <a:latin typeface="+mn-ea"/>
              </a:rPr>
              <a:t>参加事業者より従業員に回答フォーム</a:t>
            </a:r>
            <a:r>
              <a:rPr lang="en-US" altLang="ja-JP" sz="1600" b="1" dirty="0">
                <a:latin typeface="+mn-ea"/>
              </a:rPr>
              <a:t>URL</a:t>
            </a:r>
            <a:r>
              <a:rPr lang="ja-JP" altLang="en-US" sz="1600" b="1" dirty="0">
                <a:latin typeface="+mn-ea"/>
              </a:rPr>
              <a:t>を案内、もしくは紙による配布</a:t>
            </a:r>
            <a:endParaRPr lang="en-US" altLang="ja-JP" sz="1600" b="1" dirty="0">
              <a:latin typeface="+mn-ea"/>
            </a:endParaRPr>
          </a:p>
          <a:p>
            <a:pPr marL="0" indent="0">
              <a:spcBef>
                <a:spcPts val="600"/>
              </a:spcBef>
              <a:buNone/>
            </a:pPr>
            <a:r>
              <a:rPr lang="ja-JP" altLang="en-US" sz="1600" b="1" dirty="0">
                <a:latin typeface="ＭＳ Ｐゴシック"/>
                <a:ea typeface="ＭＳ Ｐゴシック"/>
              </a:rPr>
              <a:t>　 </a:t>
            </a:r>
            <a:r>
              <a:rPr lang="en-US" altLang="ja-JP" sz="1600" b="1" dirty="0">
                <a:latin typeface="ＭＳ Ｐゴシック"/>
                <a:ea typeface="ＭＳ Ｐゴシック"/>
              </a:rPr>
              <a:t>【</a:t>
            </a:r>
            <a:r>
              <a:rPr lang="ja-JP" altLang="en-US" sz="1600" b="1" dirty="0">
                <a:latin typeface="ＭＳ Ｐゴシック"/>
                <a:ea typeface="ＭＳ Ｐゴシック"/>
              </a:rPr>
              <a:t>実施時期</a:t>
            </a:r>
            <a:r>
              <a:rPr lang="en-US" altLang="ja-JP" sz="1600" b="1" dirty="0">
                <a:latin typeface="ＭＳ Ｐゴシック"/>
                <a:ea typeface="ＭＳ Ｐゴシック"/>
              </a:rPr>
              <a:t>】</a:t>
            </a:r>
            <a:r>
              <a:rPr lang="ja-JP" altLang="en-US" sz="1600" b="1" dirty="0">
                <a:latin typeface="ＭＳ Ｐゴシック"/>
                <a:ea typeface="ＭＳ Ｐゴシック"/>
              </a:rPr>
              <a:t>　</a:t>
            </a:r>
            <a:r>
              <a:rPr lang="en-US" altLang="ja-JP" sz="1600" b="1" dirty="0">
                <a:latin typeface="ＭＳ Ｐゴシック"/>
                <a:ea typeface="ＭＳ Ｐゴシック"/>
              </a:rPr>
              <a:t>2025</a:t>
            </a:r>
            <a:r>
              <a:rPr lang="ja-JP" altLang="en-US" sz="1600" b="1" dirty="0">
                <a:latin typeface="ＭＳ Ｐゴシック"/>
                <a:ea typeface="ＭＳ Ｐゴシック"/>
              </a:rPr>
              <a:t>年</a:t>
            </a:r>
            <a:r>
              <a:rPr lang="en-US" altLang="ja-JP" sz="1600" b="1" dirty="0">
                <a:latin typeface="ＭＳ Ｐゴシック"/>
                <a:ea typeface="ＭＳ Ｐゴシック"/>
              </a:rPr>
              <a:t>2</a:t>
            </a:r>
            <a:r>
              <a:rPr lang="ja-JP" altLang="en-US" sz="1600" b="1" dirty="0">
                <a:latin typeface="ＭＳ Ｐゴシック"/>
                <a:ea typeface="ＭＳ Ｐゴシック"/>
              </a:rPr>
              <a:t>月</a:t>
            </a:r>
            <a:r>
              <a:rPr lang="en-US" altLang="ja-JP" sz="1600" b="1" dirty="0">
                <a:latin typeface="ＭＳ Ｐゴシック"/>
                <a:ea typeface="ＭＳ Ｐゴシック"/>
              </a:rPr>
              <a:t>12</a:t>
            </a:r>
            <a:r>
              <a:rPr lang="ja-JP" altLang="en-US" sz="1600" b="1" dirty="0">
                <a:latin typeface="ＭＳ Ｐゴシック"/>
                <a:ea typeface="ＭＳ Ｐゴシック"/>
              </a:rPr>
              <a:t>日～　　　</a:t>
            </a:r>
            <a:r>
              <a:rPr lang="en-US" altLang="ja-JP" sz="1600" b="1" dirty="0">
                <a:latin typeface="ＭＳ Ｐゴシック"/>
                <a:ea typeface="ＭＳ Ｐゴシック"/>
              </a:rPr>
              <a:t>【</a:t>
            </a:r>
            <a:r>
              <a:rPr lang="ja-JP" altLang="en-US" sz="1600" b="1" dirty="0">
                <a:latin typeface="ＭＳ Ｐゴシック"/>
                <a:ea typeface="ＭＳ Ｐゴシック"/>
              </a:rPr>
              <a:t>回収数</a:t>
            </a:r>
            <a:r>
              <a:rPr lang="en-US" altLang="ja-JP" sz="1600" b="1" dirty="0">
                <a:latin typeface="ＭＳ Ｐゴシック"/>
                <a:ea typeface="ＭＳ Ｐゴシック"/>
              </a:rPr>
              <a:t>】</a:t>
            </a:r>
            <a:r>
              <a:rPr lang="ja-JP" altLang="en-US" sz="1600" b="1" dirty="0">
                <a:latin typeface="ＭＳ Ｐゴシック"/>
                <a:ea typeface="ＭＳ Ｐゴシック"/>
              </a:rPr>
              <a:t>　</a:t>
            </a:r>
            <a:r>
              <a:rPr lang="en-US" altLang="ja-JP" sz="1600" b="1" dirty="0">
                <a:latin typeface="ＭＳ Ｐゴシック"/>
                <a:ea typeface="ＭＳ Ｐゴシック"/>
              </a:rPr>
              <a:t>424</a:t>
            </a:r>
            <a:r>
              <a:rPr lang="ja-JP" altLang="en-US" sz="1600" b="1" dirty="0">
                <a:latin typeface="ＭＳ Ｐゴシック"/>
                <a:ea typeface="ＭＳ Ｐゴシック"/>
              </a:rPr>
              <a:t>回答　（</a:t>
            </a:r>
            <a:r>
              <a:rPr lang="en-US" altLang="ja-JP" sz="1600" b="1" dirty="0">
                <a:latin typeface="ＭＳ Ｐゴシック"/>
                <a:ea typeface="ＭＳ Ｐゴシック"/>
              </a:rPr>
              <a:t>3/3</a:t>
            </a:r>
            <a:r>
              <a:rPr lang="ja-JP" altLang="en-US" sz="1600" b="1" dirty="0">
                <a:latin typeface="ＭＳ Ｐゴシック"/>
                <a:ea typeface="ＭＳ Ｐゴシック"/>
              </a:rPr>
              <a:t>時点）</a:t>
            </a:r>
            <a:endParaRPr lang="en-US" altLang="ja-JP" sz="1600" b="1" dirty="0">
              <a:latin typeface="ＭＳ Ｐゴシック"/>
              <a:ea typeface="ＭＳ Ｐゴシック"/>
            </a:endParaRPr>
          </a:p>
        </p:txBody>
      </p:sp>
      <p:sp>
        <p:nvSpPr>
          <p:cNvPr id="3" name="正方形/長方形 2">
            <a:extLst>
              <a:ext uri="{FF2B5EF4-FFF2-40B4-BE49-F238E27FC236}">
                <a16:creationId xmlns:a16="http://schemas.microsoft.com/office/drawing/2014/main" id="{ECEFB529-FEFA-50D0-EC81-4A05ECA6A087}"/>
              </a:ext>
            </a:extLst>
          </p:cNvPr>
          <p:cNvSpPr/>
          <p:nvPr/>
        </p:nvSpPr>
        <p:spPr>
          <a:xfrm>
            <a:off x="8304028" y="246848"/>
            <a:ext cx="1483006" cy="373932"/>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a:solidFill>
                  <a:srgbClr val="FF0000"/>
                </a:solidFill>
                <a:latin typeface="+mn-ea"/>
              </a:rPr>
              <a:t>資料１－３</a:t>
            </a:r>
          </a:p>
        </p:txBody>
      </p:sp>
      <p:sp>
        <p:nvSpPr>
          <p:cNvPr id="27" name="テキスト ボックス 26">
            <a:extLst>
              <a:ext uri="{FF2B5EF4-FFF2-40B4-BE49-F238E27FC236}">
                <a16:creationId xmlns:a16="http://schemas.microsoft.com/office/drawing/2014/main" id="{15D80FDE-F01F-4729-AC27-E3A1DFE1A9F7}"/>
              </a:ext>
            </a:extLst>
          </p:cNvPr>
          <p:cNvSpPr txBox="1"/>
          <p:nvPr/>
        </p:nvSpPr>
        <p:spPr>
          <a:xfrm>
            <a:off x="233916" y="1630867"/>
            <a:ext cx="3915640" cy="369332"/>
          </a:xfrm>
          <a:prstGeom prst="rect">
            <a:avLst/>
          </a:prstGeom>
          <a:noFill/>
        </p:spPr>
        <p:txBody>
          <a:bodyPr wrap="square">
            <a:spAutoFit/>
          </a:bodyPr>
          <a:lstStyle/>
          <a:p>
            <a:pPr marL="36000" defTabSz="687174">
              <a:buFontTx/>
              <a:buNone/>
              <a:defRPr/>
            </a:pPr>
            <a:r>
              <a:rPr lang="ja-JP" altLang="en-US" sz="1800" kern="0" dirty="0">
                <a:latin typeface="Arial"/>
                <a:ea typeface="ＭＳ Ｐゴシック"/>
              </a:rPr>
              <a:t>◎事業の趣旨が理解できたか</a:t>
            </a:r>
          </a:p>
        </p:txBody>
      </p:sp>
      <p:sp>
        <p:nvSpPr>
          <p:cNvPr id="4" name="矢印: 右 3">
            <a:extLst>
              <a:ext uri="{FF2B5EF4-FFF2-40B4-BE49-F238E27FC236}">
                <a16:creationId xmlns:a16="http://schemas.microsoft.com/office/drawing/2014/main" id="{D8FBD0BC-2406-7FBD-F40A-8A59CB11CBD3}"/>
              </a:ext>
            </a:extLst>
          </p:cNvPr>
          <p:cNvSpPr/>
          <p:nvPr/>
        </p:nvSpPr>
        <p:spPr>
          <a:xfrm rot="5400000">
            <a:off x="1394314" y="2055581"/>
            <a:ext cx="430886" cy="490057"/>
          </a:xfrm>
          <a:prstGeom prst="right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テキスト ボックス 35">
            <a:extLst>
              <a:ext uri="{FF2B5EF4-FFF2-40B4-BE49-F238E27FC236}">
                <a16:creationId xmlns:a16="http://schemas.microsoft.com/office/drawing/2014/main" id="{2D880183-4783-074E-ACB8-556CA6607378}"/>
              </a:ext>
            </a:extLst>
          </p:cNvPr>
          <p:cNvSpPr txBox="1"/>
          <p:nvPr/>
        </p:nvSpPr>
        <p:spPr>
          <a:xfrm>
            <a:off x="4498779" y="2752483"/>
            <a:ext cx="1040570" cy="307777"/>
          </a:xfrm>
          <a:prstGeom prst="rect">
            <a:avLst/>
          </a:prstGeom>
          <a:noFill/>
        </p:spPr>
        <p:txBody>
          <a:bodyPr wrap="square" rtlCol="0">
            <a:spAutoFit/>
          </a:bodyPr>
          <a:lstStyle/>
          <a:p>
            <a:r>
              <a:rPr kumimoji="1" lang="en-US" altLang="ja-JP" sz="1400" b="1" dirty="0">
                <a:latin typeface="+mj-ea"/>
                <a:ea typeface="+mj-ea"/>
              </a:rPr>
              <a:t>【</a:t>
            </a:r>
            <a:r>
              <a:rPr kumimoji="1" lang="ja-JP" altLang="en-US" sz="1400" b="1" dirty="0">
                <a:latin typeface="+mj-ea"/>
                <a:ea typeface="+mj-ea"/>
              </a:rPr>
              <a:t>開始前</a:t>
            </a:r>
            <a:r>
              <a:rPr kumimoji="1" lang="en-US" altLang="ja-JP" sz="1400" b="1" dirty="0">
                <a:latin typeface="+mj-ea"/>
                <a:ea typeface="+mj-ea"/>
              </a:rPr>
              <a:t>】</a:t>
            </a:r>
            <a:endParaRPr kumimoji="1" lang="ja-JP" altLang="en-US" sz="1400" b="1" dirty="0">
              <a:latin typeface="+mj-ea"/>
              <a:ea typeface="+mj-ea"/>
            </a:endParaRPr>
          </a:p>
        </p:txBody>
      </p:sp>
      <p:sp>
        <p:nvSpPr>
          <p:cNvPr id="37" name="テキスト ボックス 36">
            <a:extLst>
              <a:ext uri="{FF2B5EF4-FFF2-40B4-BE49-F238E27FC236}">
                <a16:creationId xmlns:a16="http://schemas.microsoft.com/office/drawing/2014/main" id="{BBD2897C-A2AF-52EA-5143-5FF21E7F7D23}"/>
              </a:ext>
            </a:extLst>
          </p:cNvPr>
          <p:cNvSpPr txBox="1"/>
          <p:nvPr/>
        </p:nvSpPr>
        <p:spPr>
          <a:xfrm>
            <a:off x="7516022" y="2752483"/>
            <a:ext cx="1040570" cy="307777"/>
          </a:xfrm>
          <a:prstGeom prst="rect">
            <a:avLst/>
          </a:prstGeom>
          <a:noFill/>
        </p:spPr>
        <p:txBody>
          <a:bodyPr wrap="square" rtlCol="0">
            <a:spAutoFit/>
          </a:bodyPr>
          <a:lstStyle/>
          <a:p>
            <a:r>
              <a:rPr kumimoji="1" lang="en-US" altLang="ja-JP" sz="1400" b="1">
                <a:latin typeface="+mj-ea"/>
                <a:ea typeface="+mj-ea"/>
              </a:rPr>
              <a:t>【</a:t>
            </a:r>
            <a:r>
              <a:rPr lang="ja-JP" altLang="en-US" sz="1400" b="1">
                <a:latin typeface="+mj-ea"/>
                <a:ea typeface="+mj-ea"/>
              </a:rPr>
              <a:t>終了</a:t>
            </a:r>
            <a:r>
              <a:rPr kumimoji="1" lang="ja-JP" altLang="en-US" sz="1400" b="1">
                <a:latin typeface="+mj-ea"/>
                <a:ea typeface="+mj-ea"/>
              </a:rPr>
              <a:t>後</a:t>
            </a:r>
            <a:r>
              <a:rPr kumimoji="1" lang="en-US" altLang="ja-JP" sz="1400" b="1">
                <a:latin typeface="+mj-ea"/>
                <a:ea typeface="+mj-ea"/>
              </a:rPr>
              <a:t>】</a:t>
            </a:r>
            <a:endParaRPr kumimoji="1" lang="ja-JP" altLang="en-US" sz="1400" b="1">
              <a:latin typeface="+mj-ea"/>
              <a:ea typeface="+mj-ea"/>
            </a:endParaRPr>
          </a:p>
        </p:txBody>
      </p:sp>
      <p:sp>
        <p:nvSpPr>
          <p:cNvPr id="41" name="テキスト ボックス 40">
            <a:extLst>
              <a:ext uri="{FF2B5EF4-FFF2-40B4-BE49-F238E27FC236}">
                <a16:creationId xmlns:a16="http://schemas.microsoft.com/office/drawing/2014/main" id="{FC5B95D5-7048-85CD-5480-2A541E6DB5CB}"/>
              </a:ext>
            </a:extLst>
          </p:cNvPr>
          <p:cNvSpPr txBox="1"/>
          <p:nvPr/>
        </p:nvSpPr>
        <p:spPr>
          <a:xfrm>
            <a:off x="3843920" y="2138956"/>
            <a:ext cx="5074029" cy="261610"/>
          </a:xfrm>
          <a:prstGeom prst="rect">
            <a:avLst/>
          </a:prstGeom>
          <a:noFill/>
          <a:ln>
            <a:solidFill>
              <a:schemeClr val="tx1"/>
            </a:solidFill>
          </a:ln>
        </p:spPr>
        <p:txBody>
          <a:bodyPr wrap="square">
            <a:spAutoFit/>
          </a:bodyPr>
          <a:lstStyle/>
          <a:p>
            <a:r>
              <a:rPr lang="ja-JP" altLang="en-US" sz="1100" b="1" dirty="0">
                <a:latin typeface="+mn-ea"/>
              </a:rPr>
              <a:t>実施に当たり「おおさか</a:t>
            </a:r>
            <a:r>
              <a:rPr lang="en-US" altLang="ja-JP" sz="1100" b="1" dirty="0">
                <a:latin typeface="+mn-ea"/>
              </a:rPr>
              <a:t>CO2CO2 (</a:t>
            </a:r>
            <a:r>
              <a:rPr lang="ja-JP" altLang="en-US" sz="1100" b="1" dirty="0">
                <a:latin typeface="+mn-ea"/>
              </a:rPr>
              <a:t>コツコツ</a:t>
            </a:r>
            <a:r>
              <a:rPr lang="en-US" altLang="ja-JP" sz="1100" b="1" dirty="0">
                <a:latin typeface="+mn-ea"/>
              </a:rPr>
              <a:t>)</a:t>
            </a:r>
            <a:r>
              <a:rPr lang="ja-JP" altLang="en-US" sz="1100" b="1" dirty="0">
                <a:latin typeface="+mn-ea"/>
              </a:rPr>
              <a:t>ポイント＋」の趣旨は、理解できましたか。</a:t>
            </a:r>
          </a:p>
        </p:txBody>
      </p:sp>
      <p:sp>
        <p:nvSpPr>
          <p:cNvPr id="6" name="矢印: 右 5">
            <a:extLst>
              <a:ext uri="{FF2B5EF4-FFF2-40B4-BE49-F238E27FC236}">
                <a16:creationId xmlns:a16="http://schemas.microsoft.com/office/drawing/2014/main" id="{80A7110C-128B-D79A-8EEF-0982535C987E}"/>
              </a:ext>
            </a:extLst>
          </p:cNvPr>
          <p:cNvSpPr/>
          <p:nvPr/>
        </p:nvSpPr>
        <p:spPr>
          <a:xfrm>
            <a:off x="6351813" y="4776822"/>
            <a:ext cx="482741" cy="593888"/>
          </a:xfrm>
          <a:prstGeom prst="rightArrow">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9" name="図 8">
            <a:extLst>
              <a:ext uri="{FF2B5EF4-FFF2-40B4-BE49-F238E27FC236}">
                <a16:creationId xmlns:a16="http://schemas.microsoft.com/office/drawing/2014/main" id="{C62D502B-3328-551B-02ED-C3A44D0A0A6C}"/>
              </a:ext>
            </a:extLst>
          </p:cNvPr>
          <p:cNvPicPr>
            <a:picLocks noChangeAspect="1"/>
          </p:cNvPicPr>
          <p:nvPr/>
        </p:nvPicPr>
        <p:blipFill>
          <a:blip r:embed="rId3"/>
          <a:stretch>
            <a:fillRect/>
          </a:stretch>
        </p:blipFill>
        <p:spPr>
          <a:xfrm>
            <a:off x="5962594" y="3078039"/>
            <a:ext cx="4147425" cy="3143590"/>
          </a:xfrm>
          <a:prstGeom prst="rect">
            <a:avLst/>
          </a:prstGeom>
        </p:spPr>
      </p:pic>
      <p:pic>
        <p:nvPicPr>
          <p:cNvPr id="11" name="図 10">
            <a:extLst>
              <a:ext uri="{FF2B5EF4-FFF2-40B4-BE49-F238E27FC236}">
                <a16:creationId xmlns:a16="http://schemas.microsoft.com/office/drawing/2014/main" id="{6A9C0154-3238-635A-7D69-51328A2AEFC0}"/>
              </a:ext>
            </a:extLst>
          </p:cNvPr>
          <p:cNvPicPr>
            <a:picLocks noChangeAspect="1"/>
          </p:cNvPicPr>
          <p:nvPr/>
        </p:nvPicPr>
        <p:blipFill>
          <a:blip r:embed="rId4"/>
          <a:stretch>
            <a:fillRect/>
          </a:stretch>
        </p:blipFill>
        <p:spPr>
          <a:xfrm>
            <a:off x="2572853" y="2955495"/>
            <a:ext cx="4112344" cy="3125730"/>
          </a:xfrm>
          <a:prstGeom prst="rect">
            <a:avLst/>
          </a:prstGeom>
        </p:spPr>
      </p:pic>
    </p:spTree>
    <p:extLst>
      <p:ext uri="{BB962C8B-B14F-4D97-AF65-F5344CB8AC3E}">
        <p14:creationId xmlns:p14="http://schemas.microsoft.com/office/powerpoint/2010/main" val="3173774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テキスト ボックス 35">
            <a:extLst>
              <a:ext uri="{FF2B5EF4-FFF2-40B4-BE49-F238E27FC236}">
                <a16:creationId xmlns:a16="http://schemas.microsoft.com/office/drawing/2014/main" id="{D07D599E-8BC6-BBB7-1013-19D2F2E193C3}"/>
              </a:ext>
            </a:extLst>
          </p:cNvPr>
          <p:cNvSpPr txBox="1"/>
          <p:nvPr/>
        </p:nvSpPr>
        <p:spPr>
          <a:xfrm>
            <a:off x="3166233" y="1315025"/>
            <a:ext cx="2700001" cy="600164"/>
          </a:xfrm>
          <a:prstGeom prst="rect">
            <a:avLst/>
          </a:prstGeom>
          <a:noFill/>
          <a:ln>
            <a:solidFill>
              <a:schemeClr val="tx1"/>
            </a:solidFill>
          </a:ln>
        </p:spPr>
        <p:txBody>
          <a:bodyPr wrap="square">
            <a:spAutoFit/>
          </a:bodyPr>
          <a:lstStyle/>
          <a:p>
            <a:pPr algn="ctr"/>
            <a:r>
              <a:rPr lang="ja-JP" altLang="en-US" sz="1100" b="1" dirty="0">
                <a:latin typeface="+mn-ea"/>
              </a:rPr>
              <a:t>あなたに対する、会社からの「おおさか</a:t>
            </a:r>
            <a:r>
              <a:rPr lang="en-US" altLang="ja-JP" sz="1100" b="1" dirty="0">
                <a:latin typeface="+mn-ea"/>
              </a:rPr>
              <a:t>CO2CO2 (</a:t>
            </a:r>
            <a:r>
              <a:rPr lang="ja-JP" altLang="en-US" sz="1100" b="1" dirty="0">
                <a:latin typeface="+mn-ea"/>
              </a:rPr>
              <a:t>コツコツ</a:t>
            </a:r>
            <a:r>
              <a:rPr lang="en-US" altLang="ja-JP" sz="1100" b="1" dirty="0">
                <a:latin typeface="+mn-ea"/>
              </a:rPr>
              <a:t>)</a:t>
            </a:r>
            <a:r>
              <a:rPr lang="ja-JP" altLang="en-US" sz="1100" b="1" dirty="0">
                <a:latin typeface="+mn-ea"/>
              </a:rPr>
              <a:t>ポイント＋」の取組に関する周知は、十分であったと思いますか。</a:t>
            </a:r>
          </a:p>
        </p:txBody>
      </p:sp>
      <p:sp>
        <p:nvSpPr>
          <p:cNvPr id="7" name="Rectangle 66">
            <a:extLst>
              <a:ext uri="{FF2B5EF4-FFF2-40B4-BE49-F238E27FC236}">
                <a16:creationId xmlns:a16="http://schemas.microsoft.com/office/drawing/2014/main" id="{20BBE63E-26A4-4C49-9782-C6956131F790}"/>
              </a:ext>
            </a:extLst>
          </p:cNvPr>
          <p:cNvSpPr txBox="1">
            <a:spLocks noChangeArrowheads="1"/>
          </p:cNvSpPr>
          <p:nvPr/>
        </p:nvSpPr>
        <p:spPr bwMode="auto">
          <a:xfrm>
            <a:off x="60474" y="129081"/>
            <a:ext cx="9785052" cy="576000"/>
          </a:xfrm>
          <a:prstGeom prst="rect">
            <a:avLst/>
          </a:prstGeom>
          <a:solidFill>
            <a:srgbClr val="002060"/>
          </a:solidFill>
          <a:ln>
            <a:noFill/>
          </a:ln>
          <a:effectLst>
            <a:outerShdw dist="71842" dir="2700000" algn="ctr" rotWithShape="0">
              <a:schemeClr val="bg2">
                <a:alpha val="50000"/>
              </a:schemeClr>
            </a:outerShdw>
          </a:effectLst>
          <a:extLst>
            <a:ext uri="{91240B29-F687-4F45-9708-019B960494DF}">
              <a14:hiddenLine xmlns:a14="http://schemas.microsoft.com/office/drawing/2010/main" w="9525">
                <a:solidFill>
                  <a:srgbClr val="000000"/>
                </a:solidFill>
                <a:miter lim="800000"/>
                <a:headEnd/>
                <a:tailEnd/>
              </a14:hiddenLine>
            </a:ext>
          </a:extLst>
        </p:spPr>
        <p:txBody>
          <a:bodyPr tIns="36000" bIns="3600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defTabSz="687174">
              <a:buFontTx/>
              <a:buNone/>
              <a:defRPr/>
            </a:pPr>
            <a:r>
              <a:rPr lang="ja-JP" altLang="en-US" sz="2800">
                <a:solidFill>
                  <a:schemeClr val="bg1"/>
                </a:solidFill>
                <a:latin typeface="+mn-ea"/>
                <a:ea typeface="+mn-ea"/>
              </a:rPr>
              <a:t>従業員アンケート結果</a:t>
            </a:r>
            <a:endParaRPr lang="ja-JP" altLang="en-US" sz="1800" kern="0">
              <a:solidFill>
                <a:schemeClr val="bg1"/>
              </a:solidFill>
              <a:latin typeface="+mn-ea"/>
              <a:ea typeface="+mn-ea"/>
            </a:endParaRPr>
          </a:p>
        </p:txBody>
      </p:sp>
      <p:sp>
        <p:nvSpPr>
          <p:cNvPr id="3" name="テキスト ボックス 2">
            <a:extLst>
              <a:ext uri="{FF2B5EF4-FFF2-40B4-BE49-F238E27FC236}">
                <a16:creationId xmlns:a16="http://schemas.microsoft.com/office/drawing/2014/main" id="{FE9DD91C-961D-9E89-F967-EB711C20A2D4}"/>
              </a:ext>
            </a:extLst>
          </p:cNvPr>
          <p:cNvSpPr txBox="1"/>
          <p:nvPr/>
        </p:nvSpPr>
        <p:spPr>
          <a:xfrm>
            <a:off x="6238401" y="1315025"/>
            <a:ext cx="3095118" cy="430887"/>
          </a:xfrm>
          <a:prstGeom prst="rect">
            <a:avLst/>
          </a:prstGeom>
          <a:noFill/>
          <a:ln>
            <a:solidFill>
              <a:schemeClr val="tx1"/>
            </a:solidFill>
          </a:ln>
        </p:spPr>
        <p:txBody>
          <a:bodyPr wrap="square">
            <a:spAutoFit/>
          </a:bodyPr>
          <a:lstStyle/>
          <a:p>
            <a:pPr algn="ctr"/>
            <a:r>
              <a:rPr lang="ja-JP" altLang="en-US" sz="1100" b="1">
                <a:latin typeface="+mn-ea"/>
              </a:rPr>
              <a:t>あなたは会社からどんな周知を受けましたか。</a:t>
            </a:r>
            <a:r>
              <a:rPr lang="ja-JP" altLang="en-US" sz="1100" b="1" dirty="0">
                <a:latin typeface="+mn-ea"/>
              </a:rPr>
              <a:t>（複数回答）</a:t>
            </a:r>
            <a:endParaRPr lang="ja-JP" altLang="en-US" sz="1100" b="1">
              <a:latin typeface="+mn-ea"/>
            </a:endParaRPr>
          </a:p>
        </p:txBody>
      </p:sp>
      <p:sp>
        <p:nvSpPr>
          <p:cNvPr id="11" name="正方形/長方形 10">
            <a:extLst>
              <a:ext uri="{FF2B5EF4-FFF2-40B4-BE49-F238E27FC236}">
                <a16:creationId xmlns:a16="http://schemas.microsoft.com/office/drawing/2014/main" id="{06CC81C4-8E5A-54DD-E3FA-F914E7859ECB}"/>
              </a:ext>
            </a:extLst>
          </p:cNvPr>
          <p:cNvSpPr/>
          <p:nvPr/>
        </p:nvSpPr>
        <p:spPr>
          <a:xfrm>
            <a:off x="352404" y="1315025"/>
            <a:ext cx="2520000" cy="5363681"/>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216000" rtlCol="0" anchor="t"/>
          <a:lstStyle/>
          <a:p>
            <a:endParaRPr kumimoji="1" lang="en-US" altLang="ja-JP" sz="1500" dirty="0">
              <a:solidFill>
                <a:schemeClr val="tx1"/>
              </a:solidFill>
            </a:endParaRPr>
          </a:p>
          <a:p>
            <a:r>
              <a:rPr lang="ja-JP" altLang="en-US" sz="1800" dirty="0">
                <a:solidFill>
                  <a:schemeClr val="tx1"/>
                </a:solidFill>
              </a:rPr>
              <a:t>事業の周知について、約</a:t>
            </a:r>
            <a:r>
              <a:rPr lang="en-US" altLang="ja-JP" sz="1800" dirty="0">
                <a:solidFill>
                  <a:schemeClr val="tx1"/>
                </a:solidFill>
              </a:rPr>
              <a:t>66</a:t>
            </a:r>
            <a:r>
              <a:rPr lang="ja-JP" altLang="en-US" sz="1800" dirty="0">
                <a:solidFill>
                  <a:schemeClr val="tx1"/>
                </a:solidFill>
              </a:rPr>
              <a:t>％が</a:t>
            </a:r>
            <a:r>
              <a:rPr kumimoji="1" lang="ja-JP" altLang="en-US" sz="1800" dirty="0">
                <a:solidFill>
                  <a:schemeClr val="tx1"/>
                </a:solidFill>
              </a:rPr>
              <a:t>「十分であった」</a:t>
            </a:r>
            <a:r>
              <a:rPr kumimoji="1" lang="en-US" altLang="ja-JP" sz="1800" baseline="30000" dirty="0">
                <a:solidFill>
                  <a:schemeClr val="tx1"/>
                </a:solidFill>
              </a:rPr>
              <a:t>※</a:t>
            </a:r>
            <a:r>
              <a:rPr kumimoji="1" lang="ja-JP" altLang="en-US" sz="1800" dirty="0">
                <a:solidFill>
                  <a:schemeClr val="tx1"/>
                </a:solidFill>
              </a:rPr>
              <a:t>と回答</a:t>
            </a:r>
            <a:r>
              <a:rPr lang="ja-JP" altLang="en-US" sz="1800" dirty="0">
                <a:solidFill>
                  <a:schemeClr val="tx1"/>
                </a:solidFill>
              </a:rPr>
              <a:t>。</a:t>
            </a:r>
            <a:endParaRPr kumimoji="1" lang="en-US" altLang="ja-JP" sz="1800" dirty="0">
              <a:solidFill>
                <a:schemeClr val="tx1"/>
              </a:solidFill>
            </a:endParaRPr>
          </a:p>
          <a:p>
            <a:endParaRPr lang="en-US" altLang="ja-JP" sz="1100" dirty="0">
              <a:solidFill>
                <a:schemeClr val="tx1"/>
              </a:solidFill>
            </a:endParaRPr>
          </a:p>
          <a:p>
            <a:r>
              <a:rPr lang="en-US" altLang="ja-JP" sz="1100" dirty="0">
                <a:solidFill>
                  <a:schemeClr val="tx1"/>
                </a:solidFill>
              </a:rPr>
              <a:t>※</a:t>
            </a:r>
            <a:r>
              <a:rPr kumimoji="1" lang="ja-JP" altLang="en-US" sz="1100" dirty="0">
                <a:solidFill>
                  <a:schemeClr val="tx1"/>
                </a:solidFill>
              </a:rPr>
              <a:t> 「十分であった」「まあまあ十分であった」の合計</a:t>
            </a:r>
            <a:endParaRPr kumimoji="1" lang="en-US" altLang="ja-JP" sz="1100" dirty="0">
              <a:solidFill>
                <a:schemeClr val="tx1"/>
              </a:solidFill>
            </a:endParaRPr>
          </a:p>
          <a:p>
            <a:endParaRPr lang="en-US" altLang="ja-JP" sz="1100" dirty="0">
              <a:solidFill>
                <a:schemeClr val="tx1"/>
              </a:solidFill>
            </a:endParaRPr>
          </a:p>
          <a:p>
            <a:r>
              <a:rPr kumimoji="1" lang="ja-JP" altLang="en-US" sz="1800" dirty="0">
                <a:solidFill>
                  <a:schemeClr val="tx1"/>
                </a:solidFill>
              </a:rPr>
              <a:t>会社から受けた周知は、</a:t>
            </a:r>
            <a:endParaRPr kumimoji="1" lang="en-US" altLang="ja-JP" sz="1800" dirty="0">
              <a:solidFill>
                <a:schemeClr val="tx1"/>
              </a:solidFill>
            </a:endParaRPr>
          </a:p>
          <a:p>
            <a:r>
              <a:rPr lang="ja-JP" altLang="en-US" sz="1800" dirty="0">
                <a:solidFill>
                  <a:schemeClr val="tx1"/>
                </a:solidFill>
              </a:rPr>
              <a:t>「店頭でのポスターやチラシの掲示」が約</a:t>
            </a:r>
            <a:r>
              <a:rPr lang="en-US" altLang="ja-JP" sz="1800" dirty="0">
                <a:solidFill>
                  <a:schemeClr val="tx1"/>
                </a:solidFill>
              </a:rPr>
              <a:t>66</a:t>
            </a:r>
            <a:r>
              <a:rPr lang="ja-JP" altLang="en-US" sz="1800" dirty="0">
                <a:solidFill>
                  <a:schemeClr val="tx1"/>
                </a:solidFill>
              </a:rPr>
              <a:t>％。ほか、「社内掲示板・社内報」など。</a:t>
            </a:r>
            <a:endParaRPr lang="en-US" altLang="ja-JP" sz="1800" dirty="0">
              <a:solidFill>
                <a:schemeClr val="tx1"/>
              </a:solidFill>
            </a:endParaRPr>
          </a:p>
          <a:p>
            <a:endParaRPr lang="en-US" altLang="ja-JP" sz="1800" dirty="0">
              <a:solidFill>
                <a:schemeClr val="tx1"/>
              </a:solidFill>
            </a:endParaRPr>
          </a:p>
          <a:p>
            <a:r>
              <a:rPr lang="ja-JP" altLang="en-US" sz="1600" dirty="0">
                <a:solidFill>
                  <a:schemeClr val="tx1"/>
                </a:solidFill>
              </a:rPr>
              <a:t>周知方法別の評価から、勉強会や説明会、会議での説明、企画書やマニュアル等の配布が、特に効果的と推測される。</a:t>
            </a:r>
            <a:endParaRPr lang="en-US" altLang="ja-JP" sz="1600" dirty="0">
              <a:solidFill>
                <a:schemeClr val="tx1"/>
              </a:solidFill>
            </a:endParaRPr>
          </a:p>
        </p:txBody>
      </p:sp>
      <p:sp>
        <p:nvSpPr>
          <p:cNvPr id="12" name="矢印: 右 11">
            <a:extLst>
              <a:ext uri="{FF2B5EF4-FFF2-40B4-BE49-F238E27FC236}">
                <a16:creationId xmlns:a16="http://schemas.microsoft.com/office/drawing/2014/main" id="{A326322A-A4E3-1DB4-877B-6459565D5852}"/>
              </a:ext>
            </a:extLst>
          </p:cNvPr>
          <p:cNvSpPr/>
          <p:nvPr/>
        </p:nvSpPr>
        <p:spPr>
          <a:xfrm rot="5400000">
            <a:off x="1382293" y="1237902"/>
            <a:ext cx="460220" cy="490057"/>
          </a:xfrm>
          <a:prstGeom prst="right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8" name="テキスト ボックス 17">
            <a:extLst>
              <a:ext uri="{FF2B5EF4-FFF2-40B4-BE49-F238E27FC236}">
                <a16:creationId xmlns:a16="http://schemas.microsoft.com/office/drawing/2014/main" id="{8676E92E-8D9F-40AD-374B-87091486EC69}"/>
              </a:ext>
            </a:extLst>
          </p:cNvPr>
          <p:cNvSpPr txBox="1"/>
          <p:nvPr/>
        </p:nvSpPr>
        <p:spPr>
          <a:xfrm>
            <a:off x="202021" y="799694"/>
            <a:ext cx="4159795" cy="369332"/>
          </a:xfrm>
          <a:prstGeom prst="rect">
            <a:avLst/>
          </a:prstGeom>
          <a:noFill/>
        </p:spPr>
        <p:txBody>
          <a:bodyPr wrap="square">
            <a:spAutoFit/>
          </a:bodyPr>
          <a:lstStyle/>
          <a:p>
            <a:pPr marL="36000" defTabSz="687174">
              <a:buFontTx/>
              <a:buNone/>
              <a:defRPr/>
            </a:pPr>
            <a:r>
              <a:rPr lang="ja-JP" altLang="en-US" sz="1800" kern="0" dirty="0">
                <a:latin typeface="Arial"/>
                <a:ea typeface="ＭＳ Ｐゴシック"/>
              </a:rPr>
              <a:t>◎ポイント事業の周知は十分であったか</a:t>
            </a:r>
          </a:p>
        </p:txBody>
      </p:sp>
      <p:sp>
        <p:nvSpPr>
          <p:cNvPr id="8" name="テキスト ボックス 7">
            <a:extLst>
              <a:ext uri="{FF2B5EF4-FFF2-40B4-BE49-F238E27FC236}">
                <a16:creationId xmlns:a16="http://schemas.microsoft.com/office/drawing/2014/main" id="{0A0FDB9D-C866-0ACB-5E60-30E45F0350A3}"/>
              </a:ext>
            </a:extLst>
          </p:cNvPr>
          <p:cNvSpPr txBox="1"/>
          <p:nvPr/>
        </p:nvSpPr>
        <p:spPr>
          <a:xfrm>
            <a:off x="3090137" y="4872713"/>
            <a:ext cx="2355959" cy="261610"/>
          </a:xfrm>
          <a:prstGeom prst="rect">
            <a:avLst/>
          </a:prstGeom>
          <a:noFill/>
        </p:spPr>
        <p:txBody>
          <a:bodyPr wrap="square">
            <a:spAutoFit/>
          </a:bodyPr>
          <a:lstStyle/>
          <a:p>
            <a:r>
              <a:rPr lang="ja-JP" altLang="en-US" sz="1100" b="1" dirty="0">
                <a:latin typeface="+mn-ea"/>
              </a:rPr>
              <a:t>周知方法別の評価</a:t>
            </a:r>
            <a:endParaRPr lang="ja-JP" altLang="en-US" sz="1100" b="1" dirty="0"/>
          </a:p>
        </p:txBody>
      </p:sp>
      <p:pic>
        <p:nvPicPr>
          <p:cNvPr id="4" name="図 3">
            <a:extLst>
              <a:ext uri="{FF2B5EF4-FFF2-40B4-BE49-F238E27FC236}">
                <a16:creationId xmlns:a16="http://schemas.microsoft.com/office/drawing/2014/main" id="{C04D4C33-5502-0D01-4EFD-B494E78CC0CE}"/>
              </a:ext>
            </a:extLst>
          </p:cNvPr>
          <p:cNvPicPr>
            <a:picLocks noChangeAspect="1"/>
          </p:cNvPicPr>
          <p:nvPr/>
        </p:nvPicPr>
        <p:blipFill>
          <a:blip r:embed="rId2"/>
          <a:srcRect l="12129" r="12916"/>
          <a:stretch/>
        </p:blipFill>
        <p:spPr>
          <a:xfrm>
            <a:off x="2872403" y="1878306"/>
            <a:ext cx="2993831" cy="2941200"/>
          </a:xfrm>
          <a:prstGeom prst="rect">
            <a:avLst/>
          </a:prstGeom>
        </p:spPr>
      </p:pic>
      <p:pic>
        <p:nvPicPr>
          <p:cNvPr id="9" name="図 8">
            <a:extLst>
              <a:ext uri="{FF2B5EF4-FFF2-40B4-BE49-F238E27FC236}">
                <a16:creationId xmlns:a16="http://schemas.microsoft.com/office/drawing/2014/main" id="{E8EBB7D9-B46E-C8C9-3DB8-9CDF607FFC3F}"/>
              </a:ext>
            </a:extLst>
          </p:cNvPr>
          <p:cNvPicPr>
            <a:picLocks noChangeAspect="1"/>
          </p:cNvPicPr>
          <p:nvPr/>
        </p:nvPicPr>
        <p:blipFill>
          <a:blip r:embed="rId3"/>
          <a:stretch>
            <a:fillRect/>
          </a:stretch>
        </p:blipFill>
        <p:spPr>
          <a:xfrm>
            <a:off x="6225997" y="1943778"/>
            <a:ext cx="3178620" cy="3052800"/>
          </a:xfrm>
          <a:prstGeom prst="rect">
            <a:avLst/>
          </a:prstGeom>
        </p:spPr>
      </p:pic>
      <p:graphicFrame>
        <p:nvGraphicFramePr>
          <p:cNvPr id="20" name="表 19">
            <a:extLst>
              <a:ext uri="{FF2B5EF4-FFF2-40B4-BE49-F238E27FC236}">
                <a16:creationId xmlns:a16="http://schemas.microsoft.com/office/drawing/2014/main" id="{BA827532-20AC-6F55-1819-21F8E86829BE}"/>
              </a:ext>
            </a:extLst>
          </p:cNvPr>
          <p:cNvGraphicFramePr>
            <a:graphicFrameLocks noGrp="1"/>
          </p:cNvGraphicFramePr>
          <p:nvPr>
            <p:extLst>
              <p:ext uri="{D42A27DB-BD31-4B8C-83A1-F6EECF244321}">
                <p14:modId xmlns:p14="http://schemas.microsoft.com/office/powerpoint/2010/main" val="2121943313"/>
              </p:ext>
            </p:extLst>
          </p:nvPr>
        </p:nvGraphicFramePr>
        <p:xfrm>
          <a:off x="3166234" y="5104473"/>
          <a:ext cx="6301788" cy="1574233"/>
        </p:xfrm>
        <a:graphic>
          <a:graphicData uri="http://schemas.openxmlformats.org/drawingml/2006/table">
            <a:tbl>
              <a:tblPr>
                <a:tableStyleId>{5C22544A-7EE6-4342-B048-85BDC9FD1C3A}</a:tableStyleId>
              </a:tblPr>
              <a:tblGrid>
                <a:gridCol w="2607038">
                  <a:extLst>
                    <a:ext uri="{9D8B030D-6E8A-4147-A177-3AD203B41FA5}">
                      <a16:colId xmlns:a16="http://schemas.microsoft.com/office/drawing/2014/main" val="1122264179"/>
                    </a:ext>
                  </a:extLst>
                </a:gridCol>
                <a:gridCol w="430305">
                  <a:extLst>
                    <a:ext uri="{9D8B030D-6E8A-4147-A177-3AD203B41FA5}">
                      <a16:colId xmlns:a16="http://schemas.microsoft.com/office/drawing/2014/main" val="925377525"/>
                    </a:ext>
                  </a:extLst>
                </a:gridCol>
                <a:gridCol w="690283">
                  <a:extLst>
                    <a:ext uri="{9D8B030D-6E8A-4147-A177-3AD203B41FA5}">
                      <a16:colId xmlns:a16="http://schemas.microsoft.com/office/drawing/2014/main" val="881438375"/>
                    </a:ext>
                  </a:extLst>
                </a:gridCol>
                <a:gridCol w="645459">
                  <a:extLst>
                    <a:ext uri="{9D8B030D-6E8A-4147-A177-3AD203B41FA5}">
                      <a16:colId xmlns:a16="http://schemas.microsoft.com/office/drawing/2014/main" val="402166412"/>
                    </a:ext>
                  </a:extLst>
                </a:gridCol>
                <a:gridCol w="654423">
                  <a:extLst>
                    <a:ext uri="{9D8B030D-6E8A-4147-A177-3AD203B41FA5}">
                      <a16:colId xmlns:a16="http://schemas.microsoft.com/office/drawing/2014/main" val="3312150392"/>
                    </a:ext>
                  </a:extLst>
                </a:gridCol>
                <a:gridCol w="645459">
                  <a:extLst>
                    <a:ext uri="{9D8B030D-6E8A-4147-A177-3AD203B41FA5}">
                      <a16:colId xmlns:a16="http://schemas.microsoft.com/office/drawing/2014/main" val="335987915"/>
                    </a:ext>
                  </a:extLst>
                </a:gridCol>
                <a:gridCol w="628821">
                  <a:extLst>
                    <a:ext uri="{9D8B030D-6E8A-4147-A177-3AD203B41FA5}">
                      <a16:colId xmlns:a16="http://schemas.microsoft.com/office/drawing/2014/main" val="1375726185"/>
                    </a:ext>
                  </a:extLst>
                </a:gridCol>
              </a:tblGrid>
              <a:tr h="0">
                <a:tc>
                  <a:txBody>
                    <a:bodyPr/>
                    <a:lstStyle/>
                    <a:p>
                      <a:pPr algn="l" fontAlgn="ct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85000"/>
                      </a:schemeClr>
                    </a:solidFill>
                  </a:tcPr>
                </a:tc>
                <a:tc>
                  <a:txBody>
                    <a:bodyPr/>
                    <a:lstStyle/>
                    <a:p>
                      <a:pPr algn="l" fontAlgn="ctr"/>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回答数</a:t>
                      </a:r>
                    </a:p>
                  </a:txBody>
                  <a:tcPr marL="8432" marR="8432" marT="8432" marB="0" anchor="ctr">
                    <a:solidFill>
                      <a:schemeClr val="bg1">
                        <a:lumMod val="85000"/>
                      </a:schemeClr>
                    </a:solidFill>
                  </a:tcPr>
                </a:tc>
                <a:tc>
                  <a:txBody>
                    <a:bodyPr/>
                    <a:lstStyle/>
                    <a:p>
                      <a:pPr algn="l" fontAlgn="ctr"/>
                      <a:r>
                        <a:rPr lang="ja-JP" altLang="en-US" sz="900" u="none" strike="noStrike" dirty="0">
                          <a:effectLst/>
                        </a:rPr>
                        <a:t>十分であった</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85000"/>
                      </a:schemeClr>
                    </a:solidFill>
                  </a:tcPr>
                </a:tc>
                <a:tc>
                  <a:txBody>
                    <a:bodyPr/>
                    <a:lstStyle/>
                    <a:p>
                      <a:pPr algn="l" fontAlgn="ctr"/>
                      <a:r>
                        <a:rPr lang="ja-JP" altLang="en-US" sz="900" u="none" strike="noStrike" dirty="0">
                          <a:effectLst/>
                        </a:rPr>
                        <a:t>まあまあ十分であった</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85000"/>
                      </a:schemeClr>
                    </a:solidFill>
                  </a:tcPr>
                </a:tc>
                <a:tc>
                  <a:txBody>
                    <a:bodyPr/>
                    <a:lstStyle/>
                    <a:p>
                      <a:pPr algn="l" fontAlgn="ctr"/>
                      <a:r>
                        <a:rPr lang="ja-JP" altLang="en-US" sz="900" u="none" strike="noStrike" dirty="0">
                          <a:effectLst/>
                        </a:rPr>
                        <a:t>どちらともいえない</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85000"/>
                      </a:schemeClr>
                    </a:solidFill>
                  </a:tcPr>
                </a:tc>
                <a:tc>
                  <a:txBody>
                    <a:bodyPr/>
                    <a:lstStyle/>
                    <a:p>
                      <a:pPr algn="l" fontAlgn="ctr"/>
                      <a:r>
                        <a:rPr lang="ja-JP" altLang="en-US" sz="900" u="none" strike="noStrike" dirty="0">
                          <a:effectLst/>
                        </a:rPr>
                        <a:t>あまり十分ではなかった</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85000"/>
                      </a:schemeClr>
                    </a:solidFill>
                  </a:tcPr>
                </a:tc>
                <a:tc>
                  <a:txBody>
                    <a:bodyPr/>
                    <a:lstStyle/>
                    <a:p>
                      <a:pPr algn="l" fontAlgn="ctr"/>
                      <a:r>
                        <a:rPr lang="ja-JP" altLang="en-US" sz="900" u="none" strike="noStrike" dirty="0">
                          <a:effectLst/>
                        </a:rPr>
                        <a:t>十分ではなかった</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85000"/>
                      </a:schemeClr>
                    </a:solidFill>
                  </a:tcPr>
                </a:tc>
                <a:extLst>
                  <a:ext uri="{0D108BD9-81ED-4DB2-BD59-A6C34878D82A}">
                    <a16:rowId xmlns:a16="http://schemas.microsoft.com/office/drawing/2014/main" val="3077137036"/>
                  </a:ext>
                </a:extLst>
              </a:tr>
              <a:tr h="156835">
                <a:tc>
                  <a:txBody>
                    <a:bodyPr/>
                    <a:lstStyle/>
                    <a:p>
                      <a:pPr algn="l" fontAlgn="ctr"/>
                      <a:r>
                        <a:rPr lang="ja-JP" altLang="en-US" sz="1000" u="none" strike="noStrike" dirty="0">
                          <a:effectLst/>
                        </a:rPr>
                        <a:t>勉強会や説明会の実施</a:t>
                      </a: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85000"/>
                      </a:schemeClr>
                    </a:solidFill>
                  </a:tcPr>
                </a:tc>
                <a:tc>
                  <a:txBody>
                    <a:bodyPr/>
                    <a:lstStyle/>
                    <a:p>
                      <a:pPr algn="r" fontAlgn="ctr"/>
                      <a:r>
                        <a:rPr lang="en-US" altLang="ja-JP" sz="1000" u="none" strike="noStrike" dirty="0">
                          <a:effectLst/>
                        </a:rPr>
                        <a:t>36</a:t>
                      </a:r>
                      <a:endPar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dirty="0">
                          <a:effectLst/>
                        </a:rPr>
                        <a:t>58.3%</a:t>
                      </a:r>
                      <a:endPar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dirty="0">
                          <a:effectLst/>
                        </a:rPr>
                        <a:t>25.0%</a:t>
                      </a:r>
                      <a:endPar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a:effectLst/>
                        </a:rPr>
                        <a:t>13.9%</a:t>
                      </a:r>
                      <a:endPar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a:effectLst/>
                        </a:rPr>
                        <a:t>2.8%</a:t>
                      </a:r>
                      <a:endPar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dirty="0">
                          <a:effectLst/>
                        </a:rPr>
                        <a:t>0.0%</a:t>
                      </a:r>
                      <a:endPar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extLst>
                  <a:ext uri="{0D108BD9-81ED-4DB2-BD59-A6C34878D82A}">
                    <a16:rowId xmlns:a16="http://schemas.microsoft.com/office/drawing/2014/main" val="2420382412"/>
                  </a:ext>
                </a:extLst>
              </a:tr>
              <a:tr h="156835">
                <a:tc>
                  <a:txBody>
                    <a:bodyPr/>
                    <a:lstStyle/>
                    <a:p>
                      <a:pPr algn="l" fontAlgn="ctr"/>
                      <a:r>
                        <a:rPr lang="ja-JP" altLang="en-US" sz="1000" u="none" strike="noStrike" dirty="0">
                          <a:effectLst/>
                        </a:rPr>
                        <a:t>店長会議での説明</a:t>
                      </a: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85000"/>
                      </a:schemeClr>
                    </a:solidFill>
                  </a:tcPr>
                </a:tc>
                <a:tc>
                  <a:txBody>
                    <a:bodyPr/>
                    <a:lstStyle/>
                    <a:p>
                      <a:pPr algn="r" fontAlgn="ctr"/>
                      <a:r>
                        <a:rPr lang="en-US" altLang="ja-JP" sz="1000" u="none" strike="noStrike" dirty="0">
                          <a:effectLst/>
                        </a:rPr>
                        <a:t>73</a:t>
                      </a:r>
                      <a:endPar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dirty="0">
                          <a:effectLst/>
                        </a:rPr>
                        <a:t>45.2%</a:t>
                      </a:r>
                      <a:endPar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dirty="0">
                          <a:effectLst/>
                        </a:rPr>
                        <a:t>39.7%</a:t>
                      </a:r>
                      <a:endPar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a:effectLst/>
                        </a:rPr>
                        <a:t>12.3%</a:t>
                      </a:r>
                      <a:endPar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a:effectLst/>
                        </a:rPr>
                        <a:t>2.7%</a:t>
                      </a:r>
                      <a:endPar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a:effectLst/>
                        </a:rPr>
                        <a:t>0.0%</a:t>
                      </a:r>
                      <a:endPar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extLst>
                  <a:ext uri="{0D108BD9-81ED-4DB2-BD59-A6C34878D82A}">
                    <a16:rowId xmlns:a16="http://schemas.microsoft.com/office/drawing/2014/main" val="923421910"/>
                  </a:ext>
                </a:extLst>
              </a:tr>
              <a:tr h="156835">
                <a:tc>
                  <a:txBody>
                    <a:bodyPr/>
                    <a:lstStyle/>
                    <a:p>
                      <a:pPr algn="l" fontAlgn="ctr"/>
                      <a:r>
                        <a:rPr lang="ja-JP" altLang="en-US" sz="1000" u="none" strike="noStrike" dirty="0">
                          <a:effectLst/>
                        </a:rPr>
                        <a:t>店頭でのポスターやチラシの掲示</a:t>
                      </a: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85000"/>
                      </a:schemeClr>
                    </a:solidFill>
                  </a:tcPr>
                </a:tc>
                <a:tc>
                  <a:txBody>
                    <a:bodyPr/>
                    <a:lstStyle/>
                    <a:p>
                      <a:pPr algn="r" fontAlgn="ctr"/>
                      <a:r>
                        <a:rPr lang="en-US" altLang="ja-JP" sz="1000" u="none" strike="noStrike">
                          <a:effectLst/>
                        </a:rPr>
                        <a:t>279</a:t>
                      </a:r>
                      <a:endPar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dirty="0">
                          <a:effectLst/>
                        </a:rPr>
                        <a:t>31.9%</a:t>
                      </a:r>
                      <a:endPar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a:effectLst/>
                        </a:rPr>
                        <a:t>38.4%</a:t>
                      </a:r>
                      <a:endPar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dirty="0">
                          <a:effectLst/>
                        </a:rPr>
                        <a:t>17.9%</a:t>
                      </a:r>
                      <a:endPar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a:effectLst/>
                        </a:rPr>
                        <a:t>7.5%</a:t>
                      </a:r>
                      <a:endPar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a:effectLst/>
                        </a:rPr>
                        <a:t>4.3%</a:t>
                      </a:r>
                      <a:endPar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extLst>
                  <a:ext uri="{0D108BD9-81ED-4DB2-BD59-A6C34878D82A}">
                    <a16:rowId xmlns:a16="http://schemas.microsoft.com/office/drawing/2014/main" val="2624600166"/>
                  </a:ext>
                </a:extLst>
              </a:tr>
              <a:tr h="156835">
                <a:tc>
                  <a:txBody>
                    <a:bodyPr/>
                    <a:lstStyle/>
                    <a:p>
                      <a:pPr algn="l" fontAlgn="ctr"/>
                      <a:r>
                        <a:rPr lang="ja-JP" altLang="en-US" sz="1000" u="none" strike="noStrike" dirty="0">
                          <a:effectLst/>
                        </a:rPr>
                        <a:t>社員食堂等でのポスターやチラシの掲示</a:t>
                      </a: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85000"/>
                      </a:schemeClr>
                    </a:solidFill>
                  </a:tcPr>
                </a:tc>
                <a:tc>
                  <a:txBody>
                    <a:bodyPr/>
                    <a:lstStyle/>
                    <a:p>
                      <a:pPr algn="r" fontAlgn="ctr"/>
                      <a:r>
                        <a:rPr lang="en-US" altLang="ja-JP" sz="1000" u="none" strike="noStrike">
                          <a:effectLst/>
                        </a:rPr>
                        <a:t>55</a:t>
                      </a:r>
                      <a:endPar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a:effectLst/>
                        </a:rPr>
                        <a:t>40.0%</a:t>
                      </a:r>
                      <a:endPar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dirty="0">
                          <a:effectLst/>
                        </a:rPr>
                        <a:t>29.1%</a:t>
                      </a:r>
                      <a:endPar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dirty="0">
                          <a:effectLst/>
                        </a:rPr>
                        <a:t>21.8%</a:t>
                      </a:r>
                      <a:endPar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a:effectLst/>
                        </a:rPr>
                        <a:t>7.3%</a:t>
                      </a:r>
                      <a:endPar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a:effectLst/>
                        </a:rPr>
                        <a:t>1.8%</a:t>
                      </a:r>
                      <a:endPar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extLst>
                  <a:ext uri="{0D108BD9-81ED-4DB2-BD59-A6C34878D82A}">
                    <a16:rowId xmlns:a16="http://schemas.microsoft.com/office/drawing/2014/main" val="1734000291"/>
                  </a:ext>
                </a:extLst>
              </a:tr>
              <a:tr h="156835">
                <a:tc>
                  <a:txBody>
                    <a:bodyPr/>
                    <a:lstStyle/>
                    <a:p>
                      <a:pPr algn="l" fontAlgn="ctr"/>
                      <a:r>
                        <a:rPr lang="ja-JP" altLang="en-US" sz="1000" u="none" strike="noStrike" dirty="0">
                          <a:effectLst/>
                        </a:rPr>
                        <a:t>社内掲示板・社内報</a:t>
                      </a: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85000"/>
                      </a:schemeClr>
                    </a:solidFill>
                  </a:tcPr>
                </a:tc>
                <a:tc>
                  <a:txBody>
                    <a:bodyPr/>
                    <a:lstStyle/>
                    <a:p>
                      <a:pPr algn="r" fontAlgn="ctr"/>
                      <a:r>
                        <a:rPr lang="en-US" altLang="ja-JP" sz="1000" u="none" strike="noStrike">
                          <a:effectLst/>
                        </a:rPr>
                        <a:t>88</a:t>
                      </a:r>
                      <a:endPar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a:effectLst/>
                        </a:rPr>
                        <a:t>34.1%</a:t>
                      </a:r>
                      <a:endPar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dirty="0">
                          <a:effectLst/>
                        </a:rPr>
                        <a:t>36.4%</a:t>
                      </a:r>
                      <a:endPar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dirty="0">
                          <a:effectLst/>
                        </a:rPr>
                        <a:t>25.0%</a:t>
                      </a:r>
                      <a:endPar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a:effectLst/>
                        </a:rPr>
                        <a:t>2.3%</a:t>
                      </a:r>
                      <a:endPar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a:effectLst/>
                        </a:rPr>
                        <a:t>2.3%</a:t>
                      </a:r>
                      <a:endPar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extLst>
                  <a:ext uri="{0D108BD9-81ED-4DB2-BD59-A6C34878D82A}">
                    <a16:rowId xmlns:a16="http://schemas.microsoft.com/office/drawing/2014/main" val="2646832678"/>
                  </a:ext>
                </a:extLst>
              </a:tr>
              <a:tr h="165657">
                <a:tc>
                  <a:txBody>
                    <a:bodyPr/>
                    <a:lstStyle/>
                    <a:p>
                      <a:pPr algn="l" fontAlgn="ctr"/>
                      <a:r>
                        <a:rPr lang="ja-JP" altLang="en-US" sz="1000" u="none" strike="noStrike" dirty="0">
                          <a:effectLst/>
                        </a:rPr>
                        <a:t>キャンペーン企画書・マニュアル・動画等の配布</a:t>
                      </a: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85000"/>
                      </a:schemeClr>
                    </a:solidFill>
                  </a:tcPr>
                </a:tc>
                <a:tc>
                  <a:txBody>
                    <a:bodyPr/>
                    <a:lstStyle/>
                    <a:p>
                      <a:pPr algn="r" fontAlgn="ctr"/>
                      <a:r>
                        <a:rPr lang="en-US" altLang="ja-JP" sz="1000" u="none" strike="noStrike">
                          <a:effectLst/>
                        </a:rPr>
                        <a:t>65</a:t>
                      </a:r>
                      <a:endPar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a:effectLst/>
                        </a:rPr>
                        <a:t>47.7%</a:t>
                      </a:r>
                      <a:endPar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a:effectLst/>
                        </a:rPr>
                        <a:t>32.3%</a:t>
                      </a:r>
                      <a:endPar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dirty="0">
                          <a:effectLst/>
                        </a:rPr>
                        <a:t>12.3%</a:t>
                      </a:r>
                      <a:endPar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dirty="0">
                          <a:effectLst/>
                        </a:rPr>
                        <a:t>4.6%</a:t>
                      </a:r>
                      <a:endPar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dirty="0">
                          <a:effectLst/>
                        </a:rPr>
                        <a:t>3.1%</a:t>
                      </a:r>
                      <a:endPar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extLst>
                  <a:ext uri="{0D108BD9-81ED-4DB2-BD59-A6C34878D82A}">
                    <a16:rowId xmlns:a16="http://schemas.microsoft.com/office/drawing/2014/main" val="1808284296"/>
                  </a:ext>
                </a:extLst>
              </a:tr>
              <a:tr h="156835">
                <a:tc>
                  <a:txBody>
                    <a:bodyPr/>
                    <a:lstStyle/>
                    <a:p>
                      <a:pPr algn="l" fontAlgn="ctr"/>
                      <a:r>
                        <a:rPr lang="ja-JP" altLang="en-US" sz="1000" u="none" strike="noStrike" dirty="0">
                          <a:effectLst/>
                        </a:rPr>
                        <a:t>店舗での巡回指導</a:t>
                      </a: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85000"/>
                      </a:schemeClr>
                    </a:solidFill>
                  </a:tcPr>
                </a:tc>
                <a:tc>
                  <a:txBody>
                    <a:bodyPr/>
                    <a:lstStyle/>
                    <a:p>
                      <a:pPr algn="r" fontAlgn="ctr"/>
                      <a:r>
                        <a:rPr lang="en-US" altLang="ja-JP" sz="1000" u="none" strike="noStrike">
                          <a:effectLst/>
                        </a:rPr>
                        <a:t>28</a:t>
                      </a:r>
                      <a:endPar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a:effectLst/>
                        </a:rPr>
                        <a:t>35.7%</a:t>
                      </a:r>
                      <a:endPar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a:effectLst/>
                        </a:rPr>
                        <a:t>39.3%</a:t>
                      </a:r>
                      <a:endPar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a:effectLst/>
                        </a:rPr>
                        <a:t>17.9%</a:t>
                      </a:r>
                      <a:endPar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a:effectLst/>
                        </a:rPr>
                        <a:t>7.1%</a:t>
                      </a:r>
                      <a:endPar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dirty="0">
                          <a:effectLst/>
                        </a:rPr>
                        <a:t>0.0%</a:t>
                      </a:r>
                      <a:endPar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extLst>
                  <a:ext uri="{0D108BD9-81ED-4DB2-BD59-A6C34878D82A}">
                    <a16:rowId xmlns:a16="http://schemas.microsoft.com/office/drawing/2014/main" val="439615341"/>
                  </a:ext>
                </a:extLst>
              </a:tr>
              <a:tr h="156835">
                <a:tc>
                  <a:txBody>
                    <a:bodyPr/>
                    <a:lstStyle/>
                    <a:p>
                      <a:pPr algn="l" fontAlgn="ctr"/>
                      <a:r>
                        <a:rPr lang="ja-JP" altLang="en-US" sz="1000" u="none" strike="noStrike" dirty="0">
                          <a:effectLst/>
                        </a:rPr>
                        <a:t>接客訓練（ロールプレイング等）での案内</a:t>
                      </a: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85000"/>
                      </a:schemeClr>
                    </a:solidFill>
                  </a:tcPr>
                </a:tc>
                <a:tc>
                  <a:txBody>
                    <a:bodyPr/>
                    <a:lstStyle/>
                    <a:p>
                      <a:pPr algn="r" fontAlgn="ctr"/>
                      <a:r>
                        <a:rPr lang="en-US" altLang="ja-JP" sz="1000" u="none" strike="noStrike" dirty="0">
                          <a:effectLst/>
                        </a:rPr>
                        <a:t>12</a:t>
                      </a:r>
                      <a:endPar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a:effectLst/>
                        </a:rPr>
                        <a:t>41.7%</a:t>
                      </a:r>
                      <a:endPar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a:effectLst/>
                        </a:rPr>
                        <a:t>25.0%</a:t>
                      </a:r>
                      <a:endPar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a:effectLst/>
                        </a:rPr>
                        <a:t>25.0%</a:t>
                      </a:r>
                      <a:endParaRPr lang="en-US" altLang="ja-JP" sz="1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dirty="0">
                          <a:effectLst/>
                        </a:rPr>
                        <a:t>8.3%</a:t>
                      </a:r>
                      <a:endPar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tc>
                  <a:txBody>
                    <a:bodyPr/>
                    <a:lstStyle/>
                    <a:p>
                      <a:pPr algn="r" fontAlgn="ctr"/>
                      <a:r>
                        <a:rPr lang="en-US" altLang="ja-JP" sz="1000" u="none" strike="noStrike" dirty="0">
                          <a:effectLst/>
                        </a:rPr>
                        <a:t>0.0%</a:t>
                      </a:r>
                      <a:endPar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432" marR="8432" marT="8432" marB="0" anchor="ctr">
                    <a:solidFill>
                      <a:schemeClr val="bg1">
                        <a:lumMod val="95000"/>
                      </a:schemeClr>
                    </a:solidFill>
                  </a:tcPr>
                </a:tc>
                <a:extLst>
                  <a:ext uri="{0D108BD9-81ED-4DB2-BD59-A6C34878D82A}">
                    <a16:rowId xmlns:a16="http://schemas.microsoft.com/office/drawing/2014/main" val="2424345225"/>
                  </a:ext>
                </a:extLst>
              </a:tr>
            </a:tbl>
          </a:graphicData>
        </a:graphic>
      </p:graphicFrame>
    </p:spTree>
    <p:extLst>
      <p:ext uri="{BB962C8B-B14F-4D97-AF65-F5344CB8AC3E}">
        <p14:creationId xmlns:p14="http://schemas.microsoft.com/office/powerpoint/2010/main" val="3908054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テキスト ボックス 35">
            <a:extLst>
              <a:ext uri="{FF2B5EF4-FFF2-40B4-BE49-F238E27FC236}">
                <a16:creationId xmlns:a16="http://schemas.microsoft.com/office/drawing/2014/main" id="{D07D599E-8BC6-BBB7-1013-19D2F2E193C3}"/>
              </a:ext>
            </a:extLst>
          </p:cNvPr>
          <p:cNvSpPr txBox="1"/>
          <p:nvPr/>
        </p:nvSpPr>
        <p:spPr>
          <a:xfrm>
            <a:off x="3476847" y="1713038"/>
            <a:ext cx="5736255" cy="430887"/>
          </a:xfrm>
          <a:prstGeom prst="rect">
            <a:avLst/>
          </a:prstGeom>
          <a:noFill/>
          <a:ln>
            <a:solidFill>
              <a:schemeClr val="tx1"/>
            </a:solidFill>
          </a:ln>
        </p:spPr>
        <p:txBody>
          <a:bodyPr wrap="square">
            <a:spAutoFit/>
          </a:bodyPr>
          <a:lstStyle/>
          <a:p>
            <a:r>
              <a:rPr lang="ja-JP" altLang="en-US" sz="1100" b="1" dirty="0">
                <a:latin typeface="+mn-ea"/>
              </a:rPr>
              <a:t>「おおさか</a:t>
            </a:r>
            <a:r>
              <a:rPr lang="en-US" altLang="ja-JP" sz="1100" b="1" dirty="0">
                <a:latin typeface="+mn-ea"/>
              </a:rPr>
              <a:t>CO2CO2 (</a:t>
            </a:r>
            <a:r>
              <a:rPr lang="ja-JP" altLang="en-US" sz="1100" b="1" dirty="0">
                <a:latin typeface="+mn-ea"/>
              </a:rPr>
              <a:t>コツコツ</a:t>
            </a:r>
            <a:r>
              <a:rPr lang="en-US" altLang="ja-JP" sz="1100" b="1" dirty="0">
                <a:latin typeface="+mn-ea"/>
              </a:rPr>
              <a:t>)</a:t>
            </a:r>
            <a:r>
              <a:rPr lang="ja-JP" altLang="en-US" sz="1100" b="1" dirty="0">
                <a:latin typeface="+mn-ea"/>
              </a:rPr>
              <a:t>ポイント＋」の取組は、消費者において、脱炭素への意識変化や商品・サービスの選び方を変える人が増加するという効果につながったと思いますか 。 </a:t>
            </a:r>
          </a:p>
        </p:txBody>
      </p:sp>
      <p:sp>
        <p:nvSpPr>
          <p:cNvPr id="8" name="正方形/長方形 7">
            <a:extLst>
              <a:ext uri="{FF2B5EF4-FFF2-40B4-BE49-F238E27FC236}">
                <a16:creationId xmlns:a16="http://schemas.microsoft.com/office/drawing/2014/main" id="{A72814FA-C61B-BDE0-ED50-D0E6DB46F970}"/>
              </a:ext>
            </a:extLst>
          </p:cNvPr>
          <p:cNvSpPr/>
          <p:nvPr/>
        </p:nvSpPr>
        <p:spPr>
          <a:xfrm>
            <a:off x="352404" y="1315025"/>
            <a:ext cx="2700000" cy="5363681"/>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216000" rtlCol="0" anchor="t"/>
          <a:lstStyle/>
          <a:p>
            <a:pPr marL="540000"/>
            <a:endParaRPr kumimoji="1" lang="en-US" altLang="ja-JP" sz="1500" dirty="0">
              <a:solidFill>
                <a:schemeClr val="tx1"/>
              </a:solidFill>
            </a:endParaRPr>
          </a:p>
          <a:p>
            <a:r>
              <a:rPr kumimoji="1" lang="ja-JP" altLang="en-US" sz="1800" dirty="0">
                <a:solidFill>
                  <a:schemeClr val="tx1"/>
                </a:solidFill>
              </a:rPr>
              <a:t>消費者に対して、脱炭素への意識改革・行動変容の「効果につながった」</a:t>
            </a:r>
            <a:r>
              <a:rPr kumimoji="1" lang="en-US" altLang="ja-JP" sz="1800" baseline="30000" dirty="0">
                <a:solidFill>
                  <a:schemeClr val="tx1"/>
                </a:solidFill>
              </a:rPr>
              <a:t> ※</a:t>
            </a:r>
            <a:r>
              <a:rPr kumimoji="1" lang="ja-JP" altLang="en-US" sz="1800" dirty="0">
                <a:solidFill>
                  <a:schemeClr val="tx1"/>
                </a:solidFill>
              </a:rPr>
              <a:t>と感じる人は約</a:t>
            </a:r>
            <a:r>
              <a:rPr lang="en-US" altLang="ja-JP" sz="1800" dirty="0">
                <a:solidFill>
                  <a:schemeClr val="tx1"/>
                </a:solidFill>
              </a:rPr>
              <a:t>6</a:t>
            </a:r>
            <a:r>
              <a:rPr lang="ja-JP" altLang="en-US" sz="1800" dirty="0">
                <a:solidFill>
                  <a:schemeClr val="tx1"/>
                </a:solidFill>
              </a:rPr>
              <a:t>割。</a:t>
            </a:r>
            <a:endParaRPr lang="en-US" altLang="ja-JP" sz="1800" dirty="0">
              <a:solidFill>
                <a:schemeClr val="tx1"/>
              </a:solidFill>
            </a:endParaRPr>
          </a:p>
          <a:p>
            <a:endParaRPr lang="en-US" altLang="ja-JP" sz="1100" dirty="0">
              <a:solidFill>
                <a:schemeClr val="tx1"/>
              </a:solidFill>
            </a:endParaRPr>
          </a:p>
          <a:p>
            <a:r>
              <a:rPr lang="en-US" altLang="ja-JP" sz="1100" dirty="0">
                <a:solidFill>
                  <a:schemeClr val="tx1"/>
                </a:solidFill>
              </a:rPr>
              <a:t>※</a:t>
            </a:r>
            <a:r>
              <a:rPr kumimoji="1" lang="ja-JP" altLang="en-US" sz="1100" dirty="0">
                <a:solidFill>
                  <a:schemeClr val="tx1"/>
                </a:solidFill>
              </a:rPr>
              <a:t> 「非常にそう思う」「やや思う」の合計</a:t>
            </a:r>
            <a:endParaRPr kumimoji="1" lang="en-US" altLang="ja-JP" sz="1100" dirty="0">
              <a:solidFill>
                <a:schemeClr val="tx1"/>
              </a:solidFill>
            </a:endParaRPr>
          </a:p>
          <a:p>
            <a:endParaRPr kumimoji="1" lang="en-US" altLang="ja-JP" sz="1800" dirty="0">
              <a:solidFill>
                <a:schemeClr val="tx1"/>
              </a:solidFill>
            </a:endParaRPr>
          </a:p>
          <a:p>
            <a:pPr>
              <a:spcBef>
                <a:spcPts val="600"/>
              </a:spcBef>
            </a:pPr>
            <a:r>
              <a:rPr kumimoji="1" lang="ja-JP" altLang="en-US" sz="1500" dirty="0">
                <a:solidFill>
                  <a:schemeClr val="tx1"/>
                </a:solidFill>
              </a:rPr>
              <a:t>環境に関心がある人などに対して行動変容につながる良い取組と評価する声</a:t>
            </a:r>
            <a:r>
              <a:rPr lang="ja-JP" altLang="en-US" sz="1500" dirty="0">
                <a:solidFill>
                  <a:schemeClr val="tx1"/>
                </a:solidFill>
              </a:rPr>
              <a:t>がある一方、ポイント付与のメリットが先行して伝わり、脱炭素への貢献が認知されづらいという</a:t>
            </a:r>
            <a:r>
              <a:rPr kumimoji="1" lang="ja-JP" altLang="en-US" sz="1500" dirty="0">
                <a:solidFill>
                  <a:schemeClr val="tx1"/>
                </a:solidFill>
              </a:rPr>
              <a:t>声もあり、それが「どちらとも言えない」という評価にもつながったと推測される。</a:t>
            </a:r>
            <a:endParaRPr kumimoji="1" lang="en-US" altLang="ja-JP" sz="1500" dirty="0">
              <a:solidFill>
                <a:schemeClr val="tx1"/>
              </a:solidFill>
            </a:endParaRPr>
          </a:p>
          <a:p>
            <a:r>
              <a:rPr kumimoji="1" lang="ja-JP" altLang="en-US" sz="1500" dirty="0">
                <a:solidFill>
                  <a:schemeClr val="tx1"/>
                </a:solidFill>
              </a:rPr>
              <a:t>脱炭素に貢献するということを、もっとわかりやすく大々的にアピールすることが必要という声もあった。</a:t>
            </a:r>
          </a:p>
        </p:txBody>
      </p:sp>
      <p:sp>
        <p:nvSpPr>
          <p:cNvPr id="25" name="矢印: 右 24">
            <a:extLst>
              <a:ext uri="{FF2B5EF4-FFF2-40B4-BE49-F238E27FC236}">
                <a16:creationId xmlns:a16="http://schemas.microsoft.com/office/drawing/2014/main" id="{62358D39-8D82-463D-B952-40DD8120A2D1}"/>
              </a:ext>
            </a:extLst>
          </p:cNvPr>
          <p:cNvSpPr/>
          <p:nvPr/>
        </p:nvSpPr>
        <p:spPr>
          <a:xfrm rot="5400000">
            <a:off x="1472293" y="1237901"/>
            <a:ext cx="460220" cy="490057"/>
          </a:xfrm>
          <a:prstGeom prst="right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Rectangle 66">
            <a:extLst>
              <a:ext uri="{FF2B5EF4-FFF2-40B4-BE49-F238E27FC236}">
                <a16:creationId xmlns:a16="http://schemas.microsoft.com/office/drawing/2014/main" id="{6A5D70F0-3EC5-CA02-D634-7AA033179972}"/>
              </a:ext>
            </a:extLst>
          </p:cNvPr>
          <p:cNvSpPr txBox="1">
            <a:spLocks noChangeArrowheads="1"/>
          </p:cNvSpPr>
          <p:nvPr/>
        </p:nvSpPr>
        <p:spPr bwMode="auto">
          <a:xfrm>
            <a:off x="60474" y="116632"/>
            <a:ext cx="9785052" cy="576064"/>
          </a:xfrm>
          <a:prstGeom prst="rect">
            <a:avLst/>
          </a:prstGeom>
          <a:solidFill>
            <a:srgbClr val="002060"/>
          </a:solidFill>
          <a:ln>
            <a:noFill/>
          </a:ln>
          <a:effectLst>
            <a:outerShdw dist="71842" dir="2700000" algn="ctr" rotWithShape="0">
              <a:schemeClr val="bg2">
                <a:alpha val="50000"/>
              </a:schemeClr>
            </a:outerShdw>
          </a:effectLst>
          <a:extLst>
            <a:ext uri="{91240B29-F687-4F45-9708-019B960494DF}">
              <a14:hiddenLine xmlns:a14="http://schemas.microsoft.com/office/drawing/2010/main" w="9525">
                <a:solidFill>
                  <a:srgbClr val="000000"/>
                </a:solidFill>
                <a:miter lim="800000"/>
                <a:headEnd/>
                <a:tailEnd/>
              </a14:hiddenLine>
            </a:ext>
          </a:extLst>
        </p:spPr>
        <p:txBody>
          <a:bodyPr tIns="36000" bIns="3600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defTabSz="687174">
              <a:buNone/>
              <a:defRPr/>
            </a:pPr>
            <a:r>
              <a:rPr lang="ja-JP" altLang="en-US" sz="2800" dirty="0">
                <a:solidFill>
                  <a:schemeClr val="bg1"/>
                </a:solidFill>
                <a:latin typeface="+mn-ea"/>
                <a:ea typeface="+mn-ea"/>
              </a:rPr>
              <a:t>従業員アンケート結果</a:t>
            </a:r>
            <a:endParaRPr lang="ja-JP" altLang="en-US" sz="1800" kern="0" dirty="0">
              <a:solidFill>
                <a:schemeClr val="bg1"/>
              </a:solidFill>
              <a:latin typeface="+mn-ea"/>
              <a:ea typeface="+mn-ea"/>
            </a:endParaRPr>
          </a:p>
        </p:txBody>
      </p:sp>
      <p:sp>
        <p:nvSpPr>
          <p:cNvPr id="22" name="テキスト ボックス 21">
            <a:extLst>
              <a:ext uri="{FF2B5EF4-FFF2-40B4-BE49-F238E27FC236}">
                <a16:creationId xmlns:a16="http://schemas.microsoft.com/office/drawing/2014/main" id="{181284B3-B741-B758-BBFF-42B580512D73}"/>
              </a:ext>
            </a:extLst>
          </p:cNvPr>
          <p:cNvSpPr txBox="1"/>
          <p:nvPr/>
        </p:nvSpPr>
        <p:spPr>
          <a:xfrm>
            <a:off x="202021" y="799694"/>
            <a:ext cx="4159795" cy="369332"/>
          </a:xfrm>
          <a:prstGeom prst="rect">
            <a:avLst/>
          </a:prstGeom>
          <a:noFill/>
        </p:spPr>
        <p:txBody>
          <a:bodyPr wrap="square">
            <a:spAutoFit/>
          </a:bodyPr>
          <a:lstStyle/>
          <a:p>
            <a:pPr marL="36000" defTabSz="687174">
              <a:buFontTx/>
              <a:buNone/>
              <a:defRPr/>
            </a:pPr>
            <a:r>
              <a:rPr lang="ja-JP" altLang="en-US" sz="1800" kern="0" dirty="0">
                <a:latin typeface="Arial"/>
                <a:ea typeface="ＭＳ Ｐゴシック"/>
              </a:rPr>
              <a:t>◎事業の効果があると思うか</a:t>
            </a:r>
          </a:p>
        </p:txBody>
      </p:sp>
      <p:pic>
        <p:nvPicPr>
          <p:cNvPr id="6" name="図 5">
            <a:extLst>
              <a:ext uri="{FF2B5EF4-FFF2-40B4-BE49-F238E27FC236}">
                <a16:creationId xmlns:a16="http://schemas.microsoft.com/office/drawing/2014/main" id="{C37D7673-75F4-D1D1-EB1E-9CB60F2D04D7}"/>
              </a:ext>
            </a:extLst>
          </p:cNvPr>
          <p:cNvPicPr>
            <a:picLocks noChangeAspect="1"/>
          </p:cNvPicPr>
          <p:nvPr/>
        </p:nvPicPr>
        <p:blipFill>
          <a:blip r:embed="rId2"/>
          <a:stretch>
            <a:fillRect/>
          </a:stretch>
        </p:blipFill>
        <p:spPr>
          <a:xfrm>
            <a:off x="3660730" y="2189368"/>
            <a:ext cx="4921668" cy="4028708"/>
          </a:xfrm>
          <a:prstGeom prst="rect">
            <a:avLst/>
          </a:prstGeom>
        </p:spPr>
      </p:pic>
    </p:spTree>
    <p:extLst>
      <p:ext uri="{BB962C8B-B14F-4D97-AF65-F5344CB8AC3E}">
        <p14:creationId xmlns:p14="http://schemas.microsoft.com/office/powerpoint/2010/main" val="3031904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10E8AA7C-0489-7B82-3F8E-3CA6B015FBA6}"/>
              </a:ext>
            </a:extLst>
          </p:cNvPr>
          <p:cNvSpPr/>
          <p:nvPr/>
        </p:nvSpPr>
        <p:spPr>
          <a:xfrm>
            <a:off x="345212" y="1315025"/>
            <a:ext cx="2520000" cy="536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216000" rtlCol="0" anchor="t"/>
          <a:lstStyle/>
          <a:p>
            <a:pPr marL="540000"/>
            <a:endParaRPr kumimoji="1" lang="en-US" altLang="ja-JP" sz="1800" dirty="0">
              <a:solidFill>
                <a:schemeClr val="tx1"/>
              </a:solidFill>
            </a:endParaRPr>
          </a:p>
          <a:p>
            <a:pPr marL="540000"/>
            <a:endParaRPr lang="en-US" altLang="ja-JP" sz="1800" dirty="0">
              <a:solidFill>
                <a:schemeClr val="tx1"/>
              </a:solidFill>
            </a:endParaRPr>
          </a:p>
          <a:p>
            <a:r>
              <a:rPr lang="ja-JP" altLang="en-US" sz="1800" dirty="0">
                <a:solidFill>
                  <a:schemeClr val="tx1"/>
                </a:solidFill>
              </a:rPr>
              <a:t>取組を通じて脱炭素について考える機会が増えた人は６割弱。</a:t>
            </a:r>
            <a:endParaRPr lang="en-US" altLang="ja-JP" sz="1800" dirty="0">
              <a:solidFill>
                <a:schemeClr val="tx1"/>
              </a:solidFill>
            </a:endParaRPr>
          </a:p>
          <a:p>
            <a:endParaRPr lang="en-US" altLang="ja-JP" sz="1800" dirty="0">
              <a:solidFill>
                <a:schemeClr val="tx1"/>
              </a:solidFill>
            </a:endParaRPr>
          </a:p>
          <a:p>
            <a:r>
              <a:rPr lang="ja-JP" altLang="en-US" sz="1800" dirty="0">
                <a:solidFill>
                  <a:schemeClr val="tx1"/>
                </a:solidFill>
              </a:rPr>
              <a:t>脱炭素に向けた買い物や行動を意識して行うようになった人は５割弱。</a:t>
            </a:r>
            <a:endParaRPr lang="en-US" altLang="ja-JP" sz="1800" dirty="0">
              <a:solidFill>
                <a:schemeClr val="tx1"/>
              </a:solidFill>
            </a:endParaRPr>
          </a:p>
          <a:p>
            <a:endParaRPr kumimoji="1" lang="en-US" altLang="ja-JP" sz="1800" dirty="0">
              <a:solidFill>
                <a:schemeClr val="tx1"/>
              </a:solidFill>
            </a:endParaRPr>
          </a:p>
          <a:p>
            <a:r>
              <a:rPr kumimoji="1" lang="ja-JP" altLang="en-US" sz="1600" dirty="0">
                <a:solidFill>
                  <a:schemeClr val="tx1"/>
                </a:solidFill>
              </a:rPr>
              <a:t>この取組が、従業員の半数程度に対して、脱炭素について考えるきっかけとなり、行動変容にもつながるものであったと言える。</a:t>
            </a:r>
          </a:p>
        </p:txBody>
      </p:sp>
      <p:sp>
        <p:nvSpPr>
          <p:cNvPr id="36" name="テキスト ボックス 35">
            <a:extLst>
              <a:ext uri="{FF2B5EF4-FFF2-40B4-BE49-F238E27FC236}">
                <a16:creationId xmlns:a16="http://schemas.microsoft.com/office/drawing/2014/main" id="{D07D599E-8BC6-BBB7-1013-19D2F2E193C3}"/>
              </a:ext>
            </a:extLst>
          </p:cNvPr>
          <p:cNvSpPr txBox="1"/>
          <p:nvPr/>
        </p:nvSpPr>
        <p:spPr>
          <a:xfrm>
            <a:off x="6214703" y="1810432"/>
            <a:ext cx="3309515" cy="600164"/>
          </a:xfrm>
          <a:prstGeom prst="rect">
            <a:avLst/>
          </a:prstGeom>
          <a:noFill/>
          <a:ln>
            <a:solidFill>
              <a:schemeClr val="tx1"/>
            </a:solidFill>
          </a:ln>
        </p:spPr>
        <p:txBody>
          <a:bodyPr wrap="square">
            <a:spAutoFit/>
          </a:bodyPr>
          <a:lstStyle/>
          <a:p>
            <a:r>
              <a:rPr lang="ja-JP" altLang="en-US" sz="1100" b="1" dirty="0">
                <a:latin typeface="+mn-ea"/>
              </a:rPr>
              <a:t>「おおさか</a:t>
            </a:r>
            <a:r>
              <a:rPr lang="en-US" altLang="ja-JP" sz="1100" b="1" dirty="0">
                <a:latin typeface="+mn-ea"/>
              </a:rPr>
              <a:t>CO2CO2 (</a:t>
            </a:r>
            <a:r>
              <a:rPr lang="ja-JP" altLang="en-US" sz="1100" b="1" dirty="0">
                <a:latin typeface="+mn-ea"/>
              </a:rPr>
              <a:t>コツコツ</a:t>
            </a:r>
            <a:r>
              <a:rPr lang="en-US" altLang="ja-JP" sz="1100" b="1" dirty="0">
                <a:latin typeface="+mn-ea"/>
              </a:rPr>
              <a:t>)</a:t>
            </a:r>
            <a:r>
              <a:rPr lang="ja-JP" altLang="en-US" sz="1100" b="1" dirty="0">
                <a:latin typeface="+mn-ea"/>
              </a:rPr>
              <a:t>ポイント＋」の取組を通じて、自分自身が、日々の暮らしの中で、脱炭素に向けた買い物や行動を意識して行うようになりましたか。</a:t>
            </a:r>
          </a:p>
        </p:txBody>
      </p:sp>
      <p:sp>
        <p:nvSpPr>
          <p:cNvPr id="24" name="テキスト ボックス 23">
            <a:extLst>
              <a:ext uri="{FF2B5EF4-FFF2-40B4-BE49-F238E27FC236}">
                <a16:creationId xmlns:a16="http://schemas.microsoft.com/office/drawing/2014/main" id="{F236CDCA-DD48-CDF5-7F51-4A1903B2FD85}"/>
              </a:ext>
            </a:extLst>
          </p:cNvPr>
          <p:cNvSpPr txBox="1"/>
          <p:nvPr/>
        </p:nvSpPr>
        <p:spPr>
          <a:xfrm>
            <a:off x="170123" y="801231"/>
            <a:ext cx="5059903" cy="369332"/>
          </a:xfrm>
          <a:prstGeom prst="rect">
            <a:avLst/>
          </a:prstGeom>
          <a:noFill/>
        </p:spPr>
        <p:txBody>
          <a:bodyPr wrap="square">
            <a:spAutoFit/>
          </a:bodyPr>
          <a:lstStyle/>
          <a:p>
            <a:pPr marL="36000" defTabSz="687174">
              <a:buFontTx/>
              <a:buNone/>
              <a:defRPr/>
            </a:pPr>
            <a:r>
              <a:rPr lang="ja-JP" altLang="en-US" sz="1800" kern="0" dirty="0">
                <a:latin typeface="Arial"/>
                <a:ea typeface="ＭＳ Ｐゴシック"/>
              </a:rPr>
              <a:t>◎自身が脱炭素を考えるきっかけとなったか</a:t>
            </a:r>
          </a:p>
        </p:txBody>
      </p:sp>
      <p:sp>
        <p:nvSpPr>
          <p:cNvPr id="25" name="テキスト ボックス 24">
            <a:extLst>
              <a:ext uri="{FF2B5EF4-FFF2-40B4-BE49-F238E27FC236}">
                <a16:creationId xmlns:a16="http://schemas.microsoft.com/office/drawing/2014/main" id="{778A40C7-3644-7B32-ABFE-26956B72FF89}"/>
              </a:ext>
            </a:extLst>
          </p:cNvPr>
          <p:cNvSpPr txBox="1"/>
          <p:nvPr/>
        </p:nvSpPr>
        <p:spPr>
          <a:xfrm>
            <a:off x="3008359" y="1810432"/>
            <a:ext cx="2996744" cy="600164"/>
          </a:xfrm>
          <a:prstGeom prst="rect">
            <a:avLst/>
          </a:prstGeom>
          <a:noFill/>
          <a:ln>
            <a:solidFill>
              <a:schemeClr val="tx1"/>
            </a:solidFill>
          </a:ln>
        </p:spPr>
        <p:txBody>
          <a:bodyPr wrap="square">
            <a:spAutoFit/>
          </a:bodyPr>
          <a:lstStyle/>
          <a:p>
            <a:r>
              <a:rPr lang="ja-JP" altLang="en-US" sz="1100" b="1" dirty="0">
                <a:latin typeface="+mn-ea"/>
              </a:rPr>
              <a:t>「おおさか</a:t>
            </a:r>
            <a:r>
              <a:rPr lang="en-US" altLang="ja-JP" sz="1100" b="1" dirty="0">
                <a:latin typeface="+mn-ea"/>
              </a:rPr>
              <a:t>CO2CO2 (</a:t>
            </a:r>
            <a:r>
              <a:rPr lang="ja-JP" altLang="en-US" sz="1100" b="1" dirty="0">
                <a:latin typeface="+mn-ea"/>
              </a:rPr>
              <a:t>コツコツ</a:t>
            </a:r>
            <a:r>
              <a:rPr lang="en-US" altLang="ja-JP" sz="1100" b="1" dirty="0">
                <a:latin typeface="+mn-ea"/>
              </a:rPr>
              <a:t>)</a:t>
            </a:r>
            <a:r>
              <a:rPr lang="ja-JP" altLang="en-US" sz="1100" b="1" dirty="0">
                <a:latin typeface="+mn-ea"/>
              </a:rPr>
              <a:t>ポイント＋」の取組を通じて、自分自身が、脱炭素について考える機会が増えましたか。</a:t>
            </a:r>
            <a:endParaRPr lang="en-US" altLang="ja-JP" sz="1100" b="1" dirty="0">
              <a:latin typeface="+mn-ea"/>
            </a:endParaRPr>
          </a:p>
        </p:txBody>
      </p:sp>
      <p:sp>
        <p:nvSpPr>
          <p:cNvPr id="28" name="Rectangle 66">
            <a:extLst>
              <a:ext uri="{FF2B5EF4-FFF2-40B4-BE49-F238E27FC236}">
                <a16:creationId xmlns:a16="http://schemas.microsoft.com/office/drawing/2014/main" id="{226E0467-F470-4540-D59A-FB7DBA506048}"/>
              </a:ext>
            </a:extLst>
          </p:cNvPr>
          <p:cNvSpPr txBox="1">
            <a:spLocks noChangeArrowheads="1"/>
          </p:cNvSpPr>
          <p:nvPr/>
        </p:nvSpPr>
        <p:spPr bwMode="auto">
          <a:xfrm>
            <a:off x="60474" y="116632"/>
            <a:ext cx="9785052" cy="576064"/>
          </a:xfrm>
          <a:prstGeom prst="rect">
            <a:avLst/>
          </a:prstGeom>
          <a:solidFill>
            <a:srgbClr val="002060"/>
          </a:solidFill>
          <a:ln>
            <a:noFill/>
          </a:ln>
          <a:effectLst>
            <a:outerShdw dist="71842" dir="2700000" algn="ctr" rotWithShape="0">
              <a:schemeClr val="bg2">
                <a:alpha val="50000"/>
              </a:schemeClr>
            </a:outerShdw>
          </a:effectLst>
          <a:extLst>
            <a:ext uri="{91240B29-F687-4F45-9708-019B960494DF}">
              <a14:hiddenLine xmlns:a14="http://schemas.microsoft.com/office/drawing/2010/main" w="9525">
                <a:solidFill>
                  <a:srgbClr val="000000"/>
                </a:solidFill>
                <a:miter lim="800000"/>
                <a:headEnd/>
                <a:tailEnd/>
              </a14:hiddenLine>
            </a:ext>
          </a:extLst>
        </p:spPr>
        <p:txBody>
          <a:bodyPr tIns="36000" bIns="3600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defTabSz="687174">
              <a:buNone/>
              <a:defRPr/>
            </a:pPr>
            <a:r>
              <a:rPr lang="ja-JP" altLang="en-US" sz="2800" dirty="0">
                <a:solidFill>
                  <a:schemeClr val="bg1"/>
                </a:solidFill>
                <a:latin typeface="+mn-ea"/>
                <a:ea typeface="+mn-ea"/>
              </a:rPr>
              <a:t>従業員アンケート結果</a:t>
            </a:r>
            <a:endParaRPr lang="ja-JP" altLang="en-US" sz="1800" kern="0" dirty="0">
              <a:solidFill>
                <a:schemeClr val="bg1"/>
              </a:solidFill>
              <a:latin typeface="+mn-ea"/>
              <a:ea typeface="+mn-ea"/>
            </a:endParaRPr>
          </a:p>
        </p:txBody>
      </p:sp>
      <p:sp>
        <p:nvSpPr>
          <p:cNvPr id="30" name="矢印: 右 29">
            <a:extLst>
              <a:ext uri="{FF2B5EF4-FFF2-40B4-BE49-F238E27FC236}">
                <a16:creationId xmlns:a16="http://schemas.microsoft.com/office/drawing/2014/main" id="{A7FC93BD-A7D6-D066-0768-533CE0833C86}"/>
              </a:ext>
            </a:extLst>
          </p:cNvPr>
          <p:cNvSpPr/>
          <p:nvPr/>
        </p:nvSpPr>
        <p:spPr>
          <a:xfrm rot="5400000">
            <a:off x="1375101" y="1237902"/>
            <a:ext cx="460220" cy="490057"/>
          </a:xfrm>
          <a:prstGeom prst="right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6" name="図 5">
            <a:extLst>
              <a:ext uri="{FF2B5EF4-FFF2-40B4-BE49-F238E27FC236}">
                <a16:creationId xmlns:a16="http://schemas.microsoft.com/office/drawing/2014/main" id="{1F8D0A3B-4EA8-C0B2-F1E5-9D05361CC7CA}"/>
              </a:ext>
            </a:extLst>
          </p:cNvPr>
          <p:cNvPicPr>
            <a:picLocks noChangeAspect="1"/>
          </p:cNvPicPr>
          <p:nvPr/>
        </p:nvPicPr>
        <p:blipFill>
          <a:blip r:embed="rId3"/>
          <a:stretch>
            <a:fillRect/>
          </a:stretch>
        </p:blipFill>
        <p:spPr>
          <a:xfrm>
            <a:off x="5366082" y="2410402"/>
            <a:ext cx="4255415" cy="3544679"/>
          </a:xfrm>
          <a:prstGeom prst="rect">
            <a:avLst/>
          </a:prstGeom>
        </p:spPr>
      </p:pic>
      <p:pic>
        <p:nvPicPr>
          <p:cNvPr id="8" name="図 7">
            <a:extLst>
              <a:ext uri="{FF2B5EF4-FFF2-40B4-BE49-F238E27FC236}">
                <a16:creationId xmlns:a16="http://schemas.microsoft.com/office/drawing/2014/main" id="{C23F6E2F-7556-40C3-F455-7916CFBEF1A7}"/>
              </a:ext>
            </a:extLst>
          </p:cNvPr>
          <p:cNvPicPr>
            <a:picLocks noChangeAspect="1"/>
          </p:cNvPicPr>
          <p:nvPr/>
        </p:nvPicPr>
        <p:blipFill>
          <a:blip r:embed="rId4"/>
          <a:stretch>
            <a:fillRect/>
          </a:stretch>
        </p:blipFill>
        <p:spPr>
          <a:xfrm>
            <a:off x="2086717" y="2435675"/>
            <a:ext cx="4255414" cy="3483335"/>
          </a:xfrm>
          <a:prstGeom prst="rect">
            <a:avLst/>
          </a:prstGeom>
        </p:spPr>
      </p:pic>
    </p:spTree>
    <p:extLst>
      <p:ext uri="{BB962C8B-B14F-4D97-AF65-F5344CB8AC3E}">
        <p14:creationId xmlns:p14="http://schemas.microsoft.com/office/powerpoint/2010/main" val="17784436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6">
            <a:extLst>
              <a:ext uri="{FF2B5EF4-FFF2-40B4-BE49-F238E27FC236}">
                <a16:creationId xmlns:a16="http://schemas.microsoft.com/office/drawing/2014/main" id="{BC899172-B427-3CD3-FC7B-2C96978475B7}"/>
              </a:ext>
            </a:extLst>
          </p:cNvPr>
          <p:cNvSpPr txBox="1">
            <a:spLocks noChangeArrowheads="1"/>
          </p:cNvSpPr>
          <p:nvPr/>
        </p:nvSpPr>
        <p:spPr bwMode="auto">
          <a:xfrm>
            <a:off x="60474" y="116632"/>
            <a:ext cx="9785052" cy="576064"/>
          </a:xfrm>
          <a:prstGeom prst="rect">
            <a:avLst/>
          </a:prstGeom>
          <a:solidFill>
            <a:srgbClr val="002060"/>
          </a:solidFill>
          <a:ln>
            <a:noFill/>
          </a:ln>
          <a:effectLst>
            <a:outerShdw dist="71842" dir="2700000" algn="ctr" rotWithShape="0">
              <a:schemeClr val="bg2">
                <a:alpha val="50000"/>
              </a:schemeClr>
            </a:outerShdw>
          </a:effectLst>
          <a:extLst>
            <a:ext uri="{91240B29-F687-4F45-9708-019B960494DF}">
              <a14:hiddenLine xmlns:a14="http://schemas.microsoft.com/office/drawing/2010/main" w="9525">
                <a:solidFill>
                  <a:srgbClr val="000000"/>
                </a:solidFill>
                <a:miter lim="800000"/>
                <a:headEnd/>
                <a:tailEnd/>
              </a14:hiddenLine>
            </a:ext>
          </a:extLst>
        </p:spPr>
        <p:txBody>
          <a:bodyPr tIns="36000" bIns="3600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defTabSz="687174">
              <a:buFontTx/>
              <a:buNone/>
              <a:defRPr/>
            </a:pPr>
            <a:r>
              <a:rPr lang="ja-JP" altLang="en-US" sz="2800" kern="0">
                <a:solidFill>
                  <a:schemeClr val="bg1"/>
                </a:solidFill>
                <a:latin typeface="Arial"/>
                <a:ea typeface="ＭＳ Ｐゴシック"/>
              </a:rPr>
              <a:t>自由意見（一部抜粋）</a:t>
            </a:r>
          </a:p>
        </p:txBody>
      </p:sp>
      <p:sp>
        <p:nvSpPr>
          <p:cNvPr id="3" name="テキスト ボックス 2">
            <a:extLst>
              <a:ext uri="{FF2B5EF4-FFF2-40B4-BE49-F238E27FC236}">
                <a16:creationId xmlns:a16="http://schemas.microsoft.com/office/drawing/2014/main" id="{80B395EB-3773-1BA9-6540-D07FB370994F}"/>
              </a:ext>
            </a:extLst>
          </p:cNvPr>
          <p:cNvSpPr txBox="1"/>
          <p:nvPr/>
        </p:nvSpPr>
        <p:spPr>
          <a:xfrm>
            <a:off x="270781" y="822228"/>
            <a:ext cx="9440780" cy="5909310"/>
          </a:xfrm>
          <a:prstGeom prst="rect">
            <a:avLst/>
          </a:prstGeom>
          <a:noFill/>
        </p:spPr>
        <p:txBody>
          <a:bodyPr wrap="square">
            <a:spAutoFit/>
          </a:bodyPr>
          <a:lstStyle/>
          <a:p>
            <a:pPr marL="285750" indent="-285750">
              <a:spcBef>
                <a:spcPts val="300"/>
              </a:spcBef>
              <a:buFont typeface="Wingdings" panose="05000000000000000000" pitchFamily="2" charset="2"/>
              <a:buChar char="l"/>
            </a:pPr>
            <a:r>
              <a:rPr lang="ja-JP" altLang="en-US" sz="1300" dirty="0"/>
              <a:t>環境と流通をつなぐ良い取り組みであった（デイリーカナートイズミヤ</a:t>
            </a:r>
            <a:r>
              <a:rPr lang="en-US" altLang="ja-JP" sz="1300" dirty="0"/>
              <a:t>/</a:t>
            </a:r>
            <a:r>
              <a:rPr lang="ja-JP" altLang="en-US" sz="1300" dirty="0"/>
              <a:t>和泉府中店）</a:t>
            </a:r>
            <a:endParaRPr lang="en-US" altLang="ja-JP" sz="1300" dirty="0"/>
          </a:p>
          <a:p>
            <a:pPr marL="285750" indent="-285750">
              <a:spcBef>
                <a:spcPts val="300"/>
              </a:spcBef>
              <a:buFont typeface="Wingdings" panose="05000000000000000000" pitchFamily="2" charset="2"/>
              <a:buChar char="l"/>
            </a:pPr>
            <a:r>
              <a:rPr lang="ja-JP" altLang="en-US" sz="1300" dirty="0"/>
              <a:t>普段から環境に興味ある方や、何かしら取り組んでいる方には特に響いたと思う （ファンケル</a:t>
            </a:r>
            <a:r>
              <a:rPr lang="en-US" altLang="ja-JP" sz="1300" dirty="0"/>
              <a:t>/</a:t>
            </a:r>
            <a:r>
              <a:rPr lang="ja-JP" altLang="en-US" sz="1300" dirty="0"/>
              <a:t>大丸心斎橋店本館店）</a:t>
            </a:r>
            <a:endParaRPr lang="en-US" altLang="ja-JP" sz="1300" dirty="0"/>
          </a:p>
          <a:p>
            <a:pPr marL="285750" indent="-285750">
              <a:spcBef>
                <a:spcPts val="300"/>
              </a:spcBef>
              <a:buFont typeface="Wingdings" panose="05000000000000000000" pitchFamily="2" charset="2"/>
              <a:buChar char="l"/>
            </a:pPr>
            <a:r>
              <a:rPr lang="ja-JP" altLang="en-US" sz="1300" dirty="0"/>
              <a:t>利用する人が増えたと思う （サンプラザ</a:t>
            </a:r>
            <a:r>
              <a:rPr lang="en-US" altLang="ja-JP" sz="1300" dirty="0"/>
              <a:t>/</a:t>
            </a:r>
            <a:r>
              <a:rPr lang="ja-JP" altLang="en-US" sz="1300" dirty="0"/>
              <a:t>白鷺店）</a:t>
            </a:r>
          </a:p>
          <a:p>
            <a:pPr marL="285750" indent="-285750">
              <a:spcBef>
                <a:spcPts val="300"/>
              </a:spcBef>
              <a:buFont typeface="Wingdings" panose="05000000000000000000" pitchFamily="2" charset="2"/>
              <a:buChar char="l"/>
            </a:pPr>
            <a:r>
              <a:rPr lang="ja-JP" altLang="en-US" sz="1300" dirty="0"/>
              <a:t>同じような商品なら比較して購買され、ポイント付与に効果があると思った （サンプラザ</a:t>
            </a:r>
            <a:r>
              <a:rPr lang="en-US" altLang="ja-JP" sz="1300" dirty="0"/>
              <a:t>/</a:t>
            </a:r>
            <a:r>
              <a:rPr lang="ja-JP" altLang="en-US" sz="1300" dirty="0"/>
              <a:t>少林寺西店）</a:t>
            </a:r>
          </a:p>
          <a:p>
            <a:pPr marL="285750" indent="-285750">
              <a:spcBef>
                <a:spcPts val="300"/>
              </a:spcBef>
              <a:buFont typeface="Wingdings" panose="05000000000000000000" pitchFamily="2" charset="2"/>
              <a:buChar char="l"/>
            </a:pPr>
            <a:r>
              <a:rPr lang="ja-JP" altLang="en-US" sz="1300" dirty="0"/>
              <a:t>定期的に実施すると、事業に関心を持ってくださると思った （</a:t>
            </a:r>
            <a:r>
              <a:rPr lang="en-US" altLang="ja-JP" sz="1300" dirty="0"/>
              <a:t>/</a:t>
            </a:r>
            <a:r>
              <a:rPr lang="ja-JP" altLang="en-US" sz="1300" dirty="0"/>
              <a:t>近鉄あべのハルカス店）</a:t>
            </a:r>
          </a:p>
          <a:p>
            <a:pPr marL="285750" indent="-285750">
              <a:spcBef>
                <a:spcPts val="300"/>
              </a:spcBef>
              <a:buFont typeface="Wingdings" panose="05000000000000000000" pitchFamily="2" charset="2"/>
              <a:buChar char="l"/>
            </a:pPr>
            <a:r>
              <a:rPr lang="ja-JP" altLang="en-US" sz="1300" dirty="0"/>
              <a:t>おおさか</a:t>
            </a:r>
            <a:r>
              <a:rPr lang="en-US" altLang="ja-JP" sz="1300" dirty="0"/>
              <a:t>CO2CO2</a:t>
            </a:r>
            <a:r>
              <a:rPr lang="ja-JP" altLang="en-US" sz="1300" dirty="0"/>
              <a:t>ポイント</a:t>
            </a:r>
            <a:r>
              <a:rPr lang="en-US" altLang="ja-JP" sz="1300" dirty="0"/>
              <a:t>+</a:t>
            </a:r>
            <a:r>
              <a:rPr lang="ja-JP" altLang="en-US" sz="1300" dirty="0"/>
              <a:t>キャンペーンのおかげでリサイクルボトル回収の認知度が向上し、事業終了後も継続して協力してくださるお客様が増えたので、会社的にも環境にもプラスになる事業であったと思う。 （ファンケル</a:t>
            </a:r>
            <a:r>
              <a:rPr lang="en-US" altLang="ja-JP" sz="1300" dirty="0"/>
              <a:t>/</a:t>
            </a:r>
            <a:r>
              <a:rPr lang="ja-JP" altLang="en-US" sz="1300" dirty="0"/>
              <a:t>なんば</a:t>
            </a:r>
            <a:r>
              <a:rPr lang="en-US" altLang="ja-JP" sz="1300" dirty="0"/>
              <a:t>CITY</a:t>
            </a:r>
            <a:r>
              <a:rPr lang="ja-JP" altLang="en-US" sz="1300" dirty="0"/>
              <a:t>店）</a:t>
            </a:r>
          </a:p>
          <a:p>
            <a:pPr marL="285750" indent="-285750">
              <a:spcBef>
                <a:spcPts val="300"/>
              </a:spcBef>
              <a:buFont typeface="Wingdings" panose="05000000000000000000" pitchFamily="2" charset="2"/>
              <a:buChar char="l"/>
            </a:pPr>
            <a:r>
              <a:rPr lang="ja-JP" altLang="en-US" sz="1300" dirty="0"/>
              <a:t>ポイントがついてお得だからという理由で参加されている方が多かったが、</a:t>
            </a:r>
            <a:r>
              <a:rPr lang="en-US" altLang="ja-JP" sz="1300" dirty="0"/>
              <a:t>CO2CO2</a:t>
            </a:r>
            <a:r>
              <a:rPr lang="ja-JP" altLang="en-US" sz="1300" dirty="0"/>
              <a:t>ポイントが終了しても容器回収を継続してくださる方も多く、習慣として脱炭素への行動が定着したと思う。 （ファンケル</a:t>
            </a:r>
            <a:r>
              <a:rPr lang="en-US" altLang="ja-JP" sz="1300" dirty="0"/>
              <a:t>/</a:t>
            </a:r>
            <a:r>
              <a:rPr lang="ja-JP" altLang="en-US" sz="1300" dirty="0"/>
              <a:t>阪神梅田本店）</a:t>
            </a:r>
          </a:p>
          <a:p>
            <a:pPr marL="285750" indent="-285750">
              <a:spcBef>
                <a:spcPts val="300"/>
              </a:spcBef>
              <a:buFont typeface="Wingdings" panose="05000000000000000000" pitchFamily="2" charset="2"/>
              <a:buChar char="l"/>
            </a:pPr>
            <a:r>
              <a:rPr lang="ja-JP" altLang="en-US" sz="1300" dirty="0"/>
              <a:t>廃棄されるものが減った （サンプラザ</a:t>
            </a:r>
            <a:r>
              <a:rPr lang="en-US" altLang="ja-JP" sz="1300" dirty="0"/>
              <a:t>/</a:t>
            </a:r>
            <a:r>
              <a:rPr lang="ja-JP" altLang="en-US" sz="1300" dirty="0"/>
              <a:t>三国ケ丘東店）</a:t>
            </a:r>
            <a:endParaRPr lang="en-US" altLang="ja-JP" sz="1300" dirty="0"/>
          </a:p>
          <a:p>
            <a:pPr marL="285750" indent="-285750">
              <a:spcBef>
                <a:spcPts val="300"/>
              </a:spcBef>
              <a:buFont typeface="Wingdings" panose="05000000000000000000" pitchFamily="2" charset="2"/>
              <a:buChar char="l"/>
            </a:pPr>
            <a:r>
              <a:rPr lang="ja-JP" altLang="en-US" sz="1300" dirty="0"/>
              <a:t>キャンペーンを通じてお客様とコミュニケーションを取る機会が増えた（ファンケル</a:t>
            </a:r>
            <a:r>
              <a:rPr lang="en-US" altLang="ja-JP" sz="1300" dirty="0"/>
              <a:t>/</a:t>
            </a:r>
            <a:r>
              <a:rPr lang="ja-JP" altLang="en-US" sz="1300" dirty="0"/>
              <a:t>泉北高島屋店）</a:t>
            </a:r>
          </a:p>
          <a:p>
            <a:pPr marL="285750" indent="-285750">
              <a:spcBef>
                <a:spcPts val="300"/>
              </a:spcBef>
              <a:buFont typeface="Wingdings" panose="05000000000000000000" pitchFamily="2" charset="2"/>
              <a:buChar char="l"/>
            </a:pPr>
            <a:r>
              <a:rPr lang="ja-JP" altLang="en-US" sz="1300" dirty="0"/>
              <a:t>接客でもエコの話をする機会が増え、とてもよかった（ファンケル</a:t>
            </a:r>
            <a:r>
              <a:rPr lang="en-US" altLang="ja-JP" sz="1300" dirty="0"/>
              <a:t>/</a:t>
            </a:r>
            <a:r>
              <a:rPr lang="ja-JP" altLang="en-US" sz="1300" dirty="0"/>
              <a:t>なんば</a:t>
            </a:r>
            <a:r>
              <a:rPr lang="en-US" altLang="ja-JP" sz="1300" dirty="0"/>
              <a:t>CITY</a:t>
            </a:r>
            <a:r>
              <a:rPr lang="ja-JP" altLang="en-US" sz="1300" dirty="0"/>
              <a:t>店）</a:t>
            </a:r>
          </a:p>
          <a:p>
            <a:pPr marL="285750" indent="-285750">
              <a:spcBef>
                <a:spcPts val="300"/>
              </a:spcBef>
              <a:buFont typeface="Wingdings" panose="05000000000000000000" pitchFamily="2" charset="2"/>
              <a:buChar char="l"/>
            </a:pPr>
            <a:r>
              <a:rPr lang="ja-JP" altLang="en-US" sz="1300" dirty="0"/>
              <a:t>ポイントを付けているだけで、お客様への脱炭素への意識変化まではつながりにくい （上新電機</a:t>
            </a:r>
            <a:r>
              <a:rPr lang="en-US" altLang="ja-JP" sz="1300" dirty="0"/>
              <a:t>/</a:t>
            </a:r>
            <a:r>
              <a:rPr lang="ja-JP" altLang="en-US" sz="1300" dirty="0"/>
              <a:t>日本橋店）</a:t>
            </a:r>
          </a:p>
          <a:p>
            <a:pPr marL="285750" indent="-285750">
              <a:spcBef>
                <a:spcPts val="300"/>
              </a:spcBef>
              <a:buFont typeface="Wingdings" panose="05000000000000000000" pitchFamily="2" charset="2"/>
              <a:buChar char="l"/>
            </a:pPr>
            <a:r>
              <a:rPr lang="ja-JP" altLang="en-US" sz="1300" dirty="0"/>
              <a:t>お得さで参加されている印象で、本来の趣旨への共感とは異なる印象を受けた。正しくアピールポイントが伝わる工夫が必要だと思う （ファンケル</a:t>
            </a:r>
            <a:r>
              <a:rPr lang="en-US" altLang="ja-JP" sz="1300" dirty="0"/>
              <a:t>/</a:t>
            </a:r>
            <a:r>
              <a:rPr lang="ja-JP" altLang="en-US" sz="1300" dirty="0"/>
              <a:t>京阪守口店）</a:t>
            </a:r>
            <a:endParaRPr lang="en-US" altLang="ja-JP" sz="1300" dirty="0"/>
          </a:p>
          <a:p>
            <a:pPr marL="285750" indent="-285750">
              <a:spcBef>
                <a:spcPts val="300"/>
              </a:spcBef>
              <a:buFont typeface="Wingdings" panose="05000000000000000000" pitchFamily="2" charset="2"/>
              <a:buChar char="l"/>
            </a:pPr>
            <a:r>
              <a:rPr lang="ja-JP" altLang="en-US" sz="1300" dirty="0"/>
              <a:t>お客様の声というのがほぼ無かった状況だった。なかなか認知されづらいというのが率直な感想。周知の方法を改善していく必要性があるように感じた （</a:t>
            </a:r>
            <a:r>
              <a:rPr lang="en-US" altLang="ja-JP" sz="1300" dirty="0"/>
              <a:t>URBAN RESEARCH DOORS /</a:t>
            </a:r>
            <a:r>
              <a:rPr lang="ja-JP" altLang="en-US" sz="1300" dirty="0"/>
              <a:t>グランフロント大阪店）</a:t>
            </a:r>
          </a:p>
          <a:p>
            <a:pPr marL="285750" indent="-285750">
              <a:spcBef>
                <a:spcPts val="300"/>
              </a:spcBef>
              <a:buFont typeface="Wingdings" panose="05000000000000000000" pitchFamily="2" charset="2"/>
              <a:buChar char="l"/>
            </a:pPr>
            <a:r>
              <a:rPr lang="ja-JP" altLang="en-US" sz="1300" dirty="0"/>
              <a:t>ポイント付与でお客様は意識するかもしれないが、これは一部の人で、販売数は大きく増えないと思う。一般多数にアプローチするなら、チラシなどの広告で脱炭素キャンペーンと題し、大々的に</a:t>
            </a:r>
            <a:r>
              <a:rPr lang="en-US" altLang="ja-JP" sz="1300" dirty="0"/>
              <a:t>PR</a:t>
            </a:r>
            <a:r>
              <a:rPr lang="ja-JP" altLang="en-US" sz="1300" dirty="0"/>
              <a:t>する方が興味が湧くのでは？ （サンプラザ</a:t>
            </a:r>
            <a:r>
              <a:rPr lang="en-US" altLang="ja-JP" sz="1300" dirty="0"/>
              <a:t>/</a:t>
            </a:r>
            <a:r>
              <a:rPr lang="ja-JP" altLang="en-US" sz="1300" dirty="0"/>
              <a:t>島泉店）</a:t>
            </a:r>
          </a:p>
          <a:p>
            <a:pPr marL="285750" indent="-285750">
              <a:spcBef>
                <a:spcPts val="300"/>
              </a:spcBef>
              <a:buFont typeface="Wingdings" panose="05000000000000000000" pitchFamily="2" charset="2"/>
              <a:buChar char="l"/>
            </a:pPr>
            <a:r>
              <a:rPr lang="ja-JP" altLang="en-US" sz="1300" dirty="0"/>
              <a:t>もっと地球環境に寄り添うマスコットやキャラクターがあれば、大々的に分かりやすく説明ができるのではと思います。またポイントより現金の方がお客様への波及力はあると思います。  （</a:t>
            </a:r>
            <a:r>
              <a:rPr lang="en-US" altLang="ja-JP" sz="1300" dirty="0"/>
              <a:t>PLAZA/</a:t>
            </a:r>
            <a:r>
              <a:rPr lang="ja-JP" altLang="en-US" sz="1300" dirty="0"/>
              <a:t>ららぽーとエキスポシティ店）</a:t>
            </a:r>
            <a:endParaRPr lang="en-US" altLang="ja-JP" sz="1300" dirty="0"/>
          </a:p>
          <a:p>
            <a:pPr marL="285750" indent="-285750">
              <a:spcBef>
                <a:spcPts val="300"/>
              </a:spcBef>
              <a:buFont typeface="Wingdings" panose="05000000000000000000" pitchFamily="2" charset="2"/>
              <a:buChar char="l"/>
            </a:pPr>
            <a:r>
              <a:rPr lang="ja-JP" altLang="en-US" sz="1300" dirty="0"/>
              <a:t>エアコンを買ったら勝手にポイントがついていた！というお客様の認識が多いように感じる。当社が積極的に脱炭素について取り組んでいるのを伝える方法として、アプリで訴求をするのがよいと考える。今お使いのエアコンの室外機・室内機の写真を撮り、購入した場合にポイントがアプリ上でもらえるなど （上新電機</a:t>
            </a:r>
            <a:r>
              <a:rPr lang="en-US" altLang="ja-JP" sz="1300" dirty="0"/>
              <a:t>/</a:t>
            </a:r>
            <a:r>
              <a:rPr lang="ja-JP" altLang="en-US" sz="1300" dirty="0"/>
              <a:t>泉南イオンモール店）</a:t>
            </a:r>
            <a:endParaRPr lang="en-US" altLang="ja-JP" sz="1300" dirty="0"/>
          </a:p>
          <a:p>
            <a:pPr marL="285750" indent="-285750">
              <a:spcBef>
                <a:spcPts val="300"/>
              </a:spcBef>
              <a:buFont typeface="Wingdings" panose="05000000000000000000" pitchFamily="2" charset="2"/>
              <a:buChar char="l"/>
            </a:pPr>
            <a:r>
              <a:rPr lang="ja-JP" altLang="en-US" sz="1300" dirty="0"/>
              <a:t>コツコツポイント実施中の商品の購買は、物価高の影響か商品値段に影響されていた様に思う。値段が高いとコツコツポイント対象でもあまり売れなかった （サンプラザ</a:t>
            </a:r>
            <a:r>
              <a:rPr lang="en-US" altLang="ja-JP" sz="1300" dirty="0"/>
              <a:t>/</a:t>
            </a:r>
            <a:r>
              <a:rPr lang="ja-JP" altLang="en-US" sz="1300" dirty="0"/>
              <a:t>小山店）</a:t>
            </a:r>
          </a:p>
        </p:txBody>
      </p:sp>
    </p:spTree>
    <p:extLst>
      <p:ext uri="{BB962C8B-B14F-4D97-AF65-F5344CB8AC3E}">
        <p14:creationId xmlns:p14="http://schemas.microsoft.com/office/powerpoint/2010/main" val="665953306"/>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1400</Words>
  <Application>Microsoft Office PowerPoint</Application>
  <PresentationFormat>A4 210 x 297 mm</PresentationFormat>
  <Paragraphs>132</Paragraphs>
  <Slides>5</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5</vt:i4>
      </vt:variant>
    </vt:vector>
  </HeadingPairs>
  <TitlesOfParts>
    <vt:vector size="10" baseType="lpstr">
      <vt:lpstr>ＭＳ Ｐゴシック</vt:lpstr>
      <vt:lpstr>Arial</vt:lpstr>
      <vt:lpstr>Calibri</vt:lpstr>
      <vt:lpstr>Wingdings</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2025-03-11T09:13:32Z</dcterms:created>
  <dcterms:modified xsi:type="dcterms:W3CDTF">2025-03-11T09:14:38Z</dcterms:modified>
</cp:coreProperties>
</file>