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1"/>
  </p:notesMasterIdLst>
  <p:sldIdLst>
    <p:sldId id="319" r:id="rId2"/>
    <p:sldId id="320" r:id="rId3"/>
    <p:sldId id="323" r:id="rId4"/>
    <p:sldId id="324" r:id="rId5"/>
    <p:sldId id="328" r:id="rId6"/>
    <p:sldId id="321" r:id="rId7"/>
    <p:sldId id="329" r:id="rId8"/>
    <p:sldId id="330" r:id="rId9"/>
    <p:sldId id="322" r:id="rId10"/>
  </p:sldIdLst>
  <p:sldSz cx="9906000" cy="6858000" type="A4"/>
  <p:notesSz cx="6807200" cy="9939338"/>
  <p:defaultTextStyle>
    <a:defPPr>
      <a:defRPr lang="ja-JP"/>
    </a:defPPr>
    <a:lvl1pPr marL="0" algn="l" defTabSz="957585" rtl="0" eaLnBrk="1" latinLnBrk="0" hangingPunct="1">
      <a:defRPr kumimoji="1" sz="1870" kern="1200">
        <a:solidFill>
          <a:schemeClr val="tx1"/>
        </a:solidFill>
        <a:latin typeface="+mn-lt"/>
        <a:ea typeface="+mn-ea"/>
        <a:cs typeface="+mn-cs"/>
      </a:defRPr>
    </a:lvl1pPr>
    <a:lvl2pPr marL="478793" algn="l" defTabSz="957585" rtl="0" eaLnBrk="1" latinLnBrk="0" hangingPunct="1">
      <a:defRPr kumimoji="1" sz="1870" kern="1200">
        <a:solidFill>
          <a:schemeClr val="tx1"/>
        </a:solidFill>
        <a:latin typeface="+mn-lt"/>
        <a:ea typeface="+mn-ea"/>
        <a:cs typeface="+mn-cs"/>
      </a:defRPr>
    </a:lvl2pPr>
    <a:lvl3pPr marL="957585" algn="l" defTabSz="957585" rtl="0" eaLnBrk="1" latinLnBrk="0" hangingPunct="1">
      <a:defRPr kumimoji="1" sz="1870" kern="1200">
        <a:solidFill>
          <a:schemeClr val="tx1"/>
        </a:solidFill>
        <a:latin typeface="+mn-lt"/>
        <a:ea typeface="+mn-ea"/>
        <a:cs typeface="+mn-cs"/>
      </a:defRPr>
    </a:lvl3pPr>
    <a:lvl4pPr marL="1436378" algn="l" defTabSz="957585" rtl="0" eaLnBrk="1" latinLnBrk="0" hangingPunct="1">
      <a:defRPr kumimoji="1" sz="1870" kern="1200">
        <a:solidFill>
          <a:schemeClr val="tx1"/>
        </a:solidFill>
        <a:latin typeface="+mn-lt"/>
        <a:ea typeface="+mn-ea"/>
        <a:cs typeface="+mn-cs"/>
      </a:defRPr>
    </a:lvl4pPr>
    <a:lvl5pPr marL="1915171" algn="l" defTabSz="957585" rtl="0" eaLnBrk="1" latinLnBrk="0" hangingPunct="1">
      <a:defRPr kumimoji="1" sz="1870" kern="1200">
        <a:solidFill>
          <a:schemeClr val="tx1"/>
        </a:solidFill>
        <a:latin typeface="+mn-lt"/>
        <a:ea typeface="+mn-ea"/>
        <a:cs typeface="+mn-cs"/>
      </a:defRPr>
    </a:lvl5pPr>
    <a:lvl6pPr marL="2393964" algn="l" defTabSz="957585" rtl="0" eaLnBrk="1" latinLnBrk="0" hangingPunct="1">
      <a:defRPr kumimoji="1" sz="1870" kern="1200">
        <a:solidFill>
          <a:schemeClr val="tx1"/>
        </a:solidFill>
        <a:latin typeface="+mn-lt"/>
        <a:ea typeface="+mn-ea"/>
        <a:cs typeface="+mn-cs"/>
      </a:defRPr>
    </a:lvl6pPr>
    <a:lvl7pPr marL="2872758" algn="l" defTabSz="957585" rtl="0" eaLnBrk="1" latinLnBrk="0" hangingPunct="1">
      <a:defRPr kumimoji="1" sz="1870" kern="1200">
        <a:solidFill>
          <a:schemeClr val="tx1"/>
        </a:solidFill>
        <a:latin typeface="+mn-lt"/>
        <a:ea typeface="+mn-ea"/>
        <a:cs typeface="+mn-cs"/>
      </a:defRPr>
    </a:lvl7pPr>
    <a:lvl8pPr marL="3351551" algn="l" defTabSz="957585" rtl="0" eaLnBrk="1" latinLnBrk="0" hangingPunct="1">
      <a:defRPr kumimoji="1" sz="1870" kern="1200">
        <a:solidFill>
          <a:schemeClr val="tx1"/>
        </a:solidFill>
        <a:latin typeface="+mn-lt"/>
        <a:ea typeface="+mn-ea"/>
        <a:cs typeface="+mn-cs"/>
      </a:defRPr>
    </a:lvl8pPr>
    <a:lvl9pPr marL="3830343" algn="l" defTabSz="957585" rtl="0" eaLnBrk="1" latinLnBrk="0" hangingPunct="1">
      <a:defRPr kumimoji="1" sz="187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CDE5"/>
    <a:srgbClr val="E9EDF0"/>
    <a:srgbClr val="FEF6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A0C363-0D04-46F0-BDAC-1B381EF3119A}" v="129" dt="2025-02-18T05:32:03.12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096" autoAdjust="0"/>
  </p:normalViewPr>
  <p:slideViewPr>
    <p:cSldViewPr snapToGrid="0">
      <p:cViewPr varScale="1">
        <p:scale>
          <a:sx n="82" d="100"/>
          <a:sy n="82" d="100"/>
        </p:scale>
        <p:origin x="1277" y="48"/>
      </p:cViewPr>
      <p:guideLst>
        <p:guide orient="horz" pos="2160"/>
        <p:guide pos="3120"/>
      </p:guideLst>
    </p:cSldViewPr>
  </p:slideViewPr>
  <p:notesTextViewPr>
    <p:cViewPr>
      <p:scale>
        <a:sx n="1" d="1"/>
        <a:sy n="1" d="1"/>
      </p:scale>
      <p:origin x="0" y="0"/>
    </p:cViewPr>
  </p:notesTextViewPr>
  <p:sorterViewPr>
    <p:cViewPr>
      <p:scale>
        <a:sx n="130" d="100"/>
        <a:sy n="13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575" cy="496888"/>
          </a:xfrm>
          <a:prstGeom prst="rect">
            <a:avLst/>
          </a:prstGeom>
        </p:spPr>
        <p:txBody>
          <a:bodyPr vert="horz" lIns="91120" tIns="45560" rIns="91120" bIns="4556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2" y="0"/>
            <a:ext cx="2949575" cy="496888"/>
          </a:xfrm>
          <a:prstGeom prst="rect">
            <a:avLst/>
          </a:prstGeom>
        </p:spPr>
        <p:txBody>
          <a:bodyPr vert="horz" lIns="91120" tIns="45560" rIns="91120" bIns="45560" rtlCol="0"/>
          <a:lstStyle>
            <a:lvl1pPr algn="r">
              <a:defRPr sz="1200"/>
            </a:lvl1pPr>
          </a:lstStyle>
          <a:p>
            <a:fld id="{817A886B-0936-48AA-8D94-E1FD0D9AD584}" type="datetimeFigureOut">
              <a:rPr kumimoji="1" lang="ja-JP" altLang="en-US" smtClean="0"/>
              <a:t>2025/3/11</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120" tIns="45560" rIns="91120" bIns="45560" rtlCol="0" anchor="ctr"/>
          <a:lstStyle/>
          <a:p>
            <a:endParaRPr lang="ja-JP" altLang="en-US"/>
          </a:p>
        </p:txBody>
      </p:sp>
      <p:sp>
        <p:nvSpPr>
          <p:cNvPr id="5" name="ノート プレースホルダー 4"/>
          <p:cNvSpPr>
            <a:spLocks noGrp="1"/>
          </p:cNvSpPr>
          <p:nvPr>
            <p:ph type="body" sz="quarter" idx="3"/>
          </p:nvPr>
        </p:nvSpPr>
        <p:spPr>
          <a:xfrm>
            <a:off x="681038" y="4721227"/>
            <a:ext cx="5445125" cy="4471988"/>
          </a:xfrm>
          <a:prstGeom prst="rect">
            <a:avLst/>
          </a:prstGeom>
        </p:spPr>
        <p:txBody>
          <a:bodyPr vert="horz" lIns="91120" tIns="45560" rIns="91120" bIns="4556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865"/>
            <a:ext cx="2949575" cy="496887"/>
          </a:xfrm>
          <a:prstGeom prst="rect">
            <a:avLst/>
          </a:prstGeom>
        </p:spPr>
        <p:txBody>
          <a:bodyPr vert="horz" lIns="91120" tIns="45560" rIns="91120" bIns="4556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2" y="9440865"/>
            <a:ext cx="2949575" cy="496887"/>
          </a:xfrm>
          <a:prstGeom prst="rect">
            <a:avLst/>
          </a:prstGeom>
        </p:spPr>
        <p:txBody>
          <a:bodyPr vert="horz" lIns="91120" tIns="45560" rIns="91120" bIns="45560" rtlCol="0" anchor="b"/>
          <a:lstStyle>
            <a:lvl1pPr algn="r">
              <a:defRPr sz="1200"/>
            </a:lvl1pPr>
          </a:lstStyle>
          <a:p>
            <a:fld id="{F721BF43-783E-44B6-9BB7-0F30D03950C8}" type="slidenum">
              <a:rPr kumimoji="1" lang="ja-JP" altLang="en-US" smtClean="0"/>
              <a:t>‹#›</a:t>
            </a:fld>
            <a:endParaRPr kumimoji="1" lang="ja-JP" altLang="en-US"/>
          </a:p>
        </p:txBody>
      </p:sp>
    </p:spTree>
    <p:extLst>
      <p:ext uri="{BB962C8B-B14F-4D97-AF65-F5344CB8AC3E}">
        <p14:creationId xmlns:p14="http://schemas.microsoft.com/office/powerpoint/2010/main" val="1629204430"/>
      </p:ext>
    </p:extLst>
  </p:cSld>
  <p:clrMap bg1="lt1" tx1="dk1" bg2="lt2" tx2="dk2" accent1="accent1" accent2="accent2" accent3="accent3" accent4="accent4" accent5="accent5" accent6="accent6" hlink="hlink" folHlink="folHlink"/>
  <p:notesStyle>
    <a:lvl1pPr marL="0" algn="l" defTabSz="683989" rtl="0" eaLnBrk="1" latinLnBrk="0" hangingPunct="1">
      <a:defRPr kumimoji="1" sz="973" kern="1200">
        <a:solidFill>
          <a:schemeClr val="tx1"/>
        </a:solidFill>
        <a:latin typeface="+mn-lt"/>
        <a:ea typeface="+mn-ea"/>
        <a:cs typeface="+mn-cs"/>
      </a:defRPr>
    </a:lvl1pPr>
    <a:lvl2pPr marL="341995" algn="l" defTabSz="683989" rtl="0" eaLnBrk="1" latinLnBrk="0" hangingPunct="1">
      <a:defRPr kumimoji="1" sz="973" kern="1200">
        <a:solidFill>
          <a:schemeClr val="tx1"/>
        </a:solidFill>
        <a:latin typeface="+mn-lt"/>
        <a:ea typeface="+mn-ea"/>
        <a:cs typeface="+mn-cs"/>
      </a:defRPr>
    </a:lvl2pPr>
    <a:lvl3pPr marL="683989" algn="l" defTabSz="683989" rtl="0" eaLnBrk="1" latinLnBrk="0" hangingPunct="1">
      <a:defRPr kumimoji="1" sz="973" kern="1200">
        <a:solidFill>
          <a:schemeClr val="tx1"/>
        </a:solidFill>
        <a:latin typeface="+mn-lt"/>
        <a:ea typeface="+mn-ea"/>
        <a:cs typeface="+mn-cs"/>
      </a:defRPr>
    </a:lvl3pPr>
    <a:lvl4pPr marL="1025986" algn="l" defTabSz="683989" rtl="0" eaLnBrk="1" latinLnBrk="0" hangingPunct="1">
      <a:defRPr kumimoji="1" sz="973" kern="1200">
        <a:solidFill>
          <a:schemeClr val="tx1"/>
        </a:solidFill>
        <a:latin typeface="+mn-lt"/>
        <a:ea typeface="+mn-ea"/>
        <a:cs typeface="+mn-cs"/>
      </a:defRPr>
    </a:lvl4pPr>
    <a:lvl5pPr marL="1367980" algn="l" defTabSz="683989" rtl="0" eaLnBrk="1" latinLnBrk="0" hangingPunct="1">
      <a:defRPr kumimoji="1" sz="973" kern="1200">
        <a:solidFill>
          <a:schemeClr val="tx1"/>
        </a:solidFill>
        <a:latin typeface="+mn-lt"/>
        <a:ea typeface="+mn-ea"/>
        <a:cs typeface="+mn-cs"/>
      </a:defRPr>
    </a:lvl5pPr>
    <a:lvl6pPr marL="1709974" algn="l" defTabSz="683989" rtl="0" eaLnBrk="1" latinLnBrk="0" hangingPunct="1">
      <a:defRPr kumimoji="1" sz="973" kern="1200">
        <a:solidFill>
          <a:schemeClr val="tx1"/>
        </a:solidFill>
        <a:latin typeface="+mn-lt"/>
        <a:ea typeface="+mn-ea"/>
        <a:cs typeface="+mn-cs"/>
      </a:defRPr>
    </a:lvl6pPr>
    <a:lvl7pPr marL="2051969" algn="l" defTabSz="683989" rtl="0" eaLnBrk="1" latinLnBrk="0" hangingPunct="1">
      <a:defRPr kumimoji="1" sz="973" kern="1200">
        <a:solidFill>
          <a:schemeClr val="tx1"/>
        </a:solidFill>
        <a:latin typeface="+mn-lt"/>
        <a:ea typeface="+mn-ea"/>
        <a:cs typeface="+mn-cs"/>
      </a:defRPr>
    </a:lvl7pPr>
    <a:lvl8pPr marL="2393964" algn="l" defTabSz="683989" rtl="0" eaLnBrk="1" latinLnBrk="0" hangingPunct="1">
      <a:defRPr kumimoji="1" sz="973" kern="1200">
        <a:solidFill>
          <a:schemeClr val="tx1"/>
        </a:solidFill>
        <a:latin typeface="+mn-lt"/>
        <a:ea typeface="+mn-ea"/>
        <a:cs typeface="+mn-cs"/>
      </a:defRPr>
    </a:lvl8pPr>
    <a:lvl9pPr marL="2735959" algn="l" defTabSz="683989" rtl="0" eaLnBrk="1" latinLnBrk="0" hangingPunct="1">
      <a:defRPr kumimoji="1" sz="97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solidFill>
                  <a:srgbClr val="C00000"/>
                </a:solidFill>
              </a:rPr>
              <a:t>ポイント名称のアンケート分析結果</a:t>
            </a:r>
            <a:endParaRPr kumimoji="1" lang="en-US" altLang="ja-JP" dirty="0">
              <a:solidFill>
                <a:srgbClr val="C00000"/>
              </a:solidFill>
            </a:endParaRPr>
          </a:p>
          <a:p>
            <a:r>
              <a:rPr lang="ja-JP" altLang="en-US" dirty="0">
                <a:solidFill>
                  <a:srgbClr val="C00000"/>
                </a:solidFill>
              </a:rPr>
              <a:t>アンケート結果からのポイント付与による選択促進効果の分析結果</a:t>
            </a:r>
            <a:endParaRPr lang="en-US" altLang="ja-JP" dirty="0">
              <a:solidFill>
                <a:srgbClr val="C00000"/>
              </a:solidFill>
            </a:endParaRPr>
          </a:p>
          <a:p>
            <a:r>
              <a:rPr lang="ja-JP" altLang="en-US" dirty="0">
                <a:solidFill>
                  <a:srgbClr val="C00000"/>
                </a:solidFill>
              </a:rPr>
              <a:t>脱炭素への意識改革・行動変容の分析結果</a:t>
            </a:r>
            <a:endParaRPr lang="en-US" altLang="ja-JP" dirty="0">
              <a:solidFill>
                <a:srgbClr val="C00000"/>
              </a:solidFill>
            </a:endParaRPr>
          </a:p>
          <a:p>
            <a:pPr marL="0" indent="0">
              <a:buNone/>
            </a:pPr>
            <a:endParaRPr kumimoji="1" lang="en-US" altLang="ja-JP" dirty="0">
              <a:solidFill>
                <a:srgbClr val="C00000"/>
              </a:solidFill>
            </a:endParaRPr>
          </a:p>
          <a:p>
            <a:pPr marL="0" indent="0">
              <a:buNone/>
            </a:pPr>
            <a:r>
              <a:rPr kumimoji="1" lang="ja-JP" altLang="en-US" dirty="0">
                <a:solidFill>
                  <a:srgbClr val="C00000"/>
                </a:solidFill>
              </a:rPr>
              <a:t>上記３点について、パワーポイントにて、グラフ等を活用してとりまとめて、それぞれ、分析結果の要点をとりまとめてください。</a:t>
            </a:r>
          </a:p>
          <a:p>
            <a:endParaRPr kumimoji="1" lang="ja-JP" altLang="en-US" dirty="0"/>
          </a:p>
        </p:txBody>
      </p:sp>
      <p:sp>
        <p:nvSpPr>
          <p:cNvPr id="4" name="スライド番号プレースホルダー 3"/>
          <p:cNvSpPr>
            <a:spLocks noGrp="1"/>
          </p:cNvSpPr>
          <p:nvPr>
            <p:ph type="sldNum" sz="quarter" idx="5"/>
          </p:nvPr>
        </p:nvSpPr>
        <p:spPr/>
        <p:txBody>
          <a:bodyPr/>
          <a:lstStyle/>
          <a:p>
            <a:fld id="{F721BF43-783E-44B6-9BB7-0F30D03950C8}" type="slidenum">
              <a:rPr kumimoji="1" lang="ja-JP" altLang="en-US" smtClean="0"/>
              <a:t>1</a:t>
            </a:fld>
            <a:endParaRPr kumimoji="1" lang="ja-JP" altLang="en-US"/>
          </a:p>
        </p:txBody>
      </p:sp>
    </p:spTree>
    <p:extLst>
      <p:ext uri="{BB962C8B-B14F-4D97-AF65-F5344CB8AC3E}">
        <p14:creationId xmlns:p14="http://schemas.microsoft.com/office/powerpoint/2010/main" val="5794876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721BF43-783E-44B6-9BB7-0F30D03950C8}" type="slidenum">
              <a:rPr kumimoji="1" lang="ja-JP" altLang="en-US" smtClean="0"/>
              <a:t>9</a:t>
            </a:fld>
            <a:endParaRPr kumimoji="1" lang="ja-JP" altLang="en-US"/>
          </a:p>
        </p:txBody>
      </p:sp>
    </p:spTree>
    <p:extLst>
      <p:ext uri="{BB962C8B-B14F-4D97-AF65-F5344CB8AC3E}">
        <p14:creationId xmlns:p14="http://schemas.microsoft.com/office/powerpoint/2010/main" val="13986919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9" indent="0" algn="ctr">
              <a:buNone/>
              <a:defRPr>
                <a:solidFill>
                  <a:schemeClr val="tx1">
                    <a:tint val="75000"/>
                  </a:schemeClr>
                </a:solidFill>
              </a:defRPr>
            </a:lvl2pPr>
            <a:lvl3pPr marL="914418" indent="0" algn="ctr">
              <a:buNone/>
              <a:defRPr>
                <a:solidFill>
                  <a:schemeClr val="tx1">
                    <a:tint val="75000"/>
                  </a:schemeClr>
                </a:solidFill>
              </a:defRPr>
            </a:lvl3pPr>
            <a:lvl4pPr marL="1371627" indent="0" algn="ctr">
              <a:buNone/>
              <a:defRPr>
                <a:solidFill>
                  <a:schemeClr val="tx1">
                    <a:tint val="75000"/>
                  </a:schemeClr>
                </a:solidFill>
              </a:defRPr>
            </a:lvl4pPr>
            <a:lvl5pPr marL="1828837" indent="0" algn="ctr">
              <a:buNone/>
              <a:defRPr>
                <a:solidFill>
                  <a:schemeClr val="tx1">
                    <a:tint val="75000"/>
                  </a:schemeClr>
                </a:solidFill>
              </a:defRPr>
            </a:lvl5pPr>
            <a:lvl6pPr marL="2286046" indent="0" algn="ctr">
              <a:buNone/>
              <a:defRPr>
                <a:solidFill>
                  <a:schemeClr val="tx1">
                    <a:tint val="75000"/>
                  </a:schemeClr>
                </a:solidFill>
              </a:defRPr>
            </a:lvl6pPr>
            <a:lvl7pPr marL="2743255" indent="0" algn="ctr">
              <a:buNone/>
              <a:defRPr>
                <a:solidFill>
                  <a:schemeClr val="tx1">
                    <a:tint val="75000"/>
                  </a:schemeClr>
                </a:solidFill>
              </a:defRPr>
            </a:lvl7pPr>
            <a:lvl8pPr marL="3200464" indent="0" algn="ctr">
              <a:buNone/>
              <a:defRPr>
                <a:solidFill>
                  <a:schemeClr val="tx1">
                    <a:tint val="75000"/>
                  </a:schemeClr>
                </a:solidFill>
              </a:defRPr>
            </a:lvl8pPr>
            <a:lvl9pPr marL="365767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03BA782-A49D-4DAA-969E-3044C47488F7}"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86981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B9F86F-B361-4E6A-91DF-598E9AE5527B}"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4779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A8096B3-4A09-4CD2-BBD0-D7816D8EAEC7}"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30212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E6AECB0-A66B-4FB7-9058-D7B4466EB700}"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31787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4"/>
            <a:ext cx="8420100" cy="1500187"/>
          </a:xfrm>
        </p:spPr>
        <p:txBody>
          <a:bodyPr anchor="b"/>
          <a:lstStyle>
            <a:lvl1pPr marL="0" indent="0">
              <a:buNone/>
              <a:defRPr sz="2000">
                <a:solidFill>
                  <a:schemeClr val="tx1">
                    <a:tint val="75000"/>
                  </a:schemeClr>
                </a:solidFill>
              </a:defRPr>
            </a:lvl1pPr>
            <a:lvl2pPr marL="457209" indent="0">
              <a:buNone/>
              <a:defRPr sz="1786">
                <a:solidFill>
                  <a:schemeClr val="tx1">
                    <a:tint val="75000"/>
                  </a:schemeClr>
                </a:solidFill>
              </a:defRPr>
            </a:lvl2pPr>
            <a:lvl3pPr marL="914418" indent="0">
              <a:buNone/>
              <a:defRPr sz="1571">
                <a:solidFill>
                  <a:schemeClr val="tx1">
                    <a:tint val="75000"/>
                  </a:schemeClr>
                </a:solidFill>
              </a:defRPr>
            </a:lvl3pPr>
            <a:lvl4pPr marL="1371627" indent="0">
              <a:buNone/>
              <a:defRPr sz="1429">
                <a:solidFill>
                  <a:schemeClr val="tx1">
                    <a:tint val="75000"/>
                  </a:schemeClr>
                </a:solidFill>
              </a:defRPr>
            </a:lvl4pPr>
            <a:lvl5pPr marL="1828837" indent="0">
              <a:buNone/>
              <a:defRPr sz="1429">
                <a:solidFill>
                  <a:schemeClr val="tx1">
                    <a:tint val="75000"/>
                  </a:schemeClr>
                </a:solidFill>
              </a:defRPr>
            </a:lvl5pPr>
            <a:lvl6pPr marL="2286046" indent="0">
              <a:buNone/>
              <a:defRPr sz="1429">
                <a:solidFill>
                  <a:schemeClr val="tx1">
                    <a:tint val="75000"/>
                  </a:schemeClr>
                </a:solidFill>
              </a:defRPr>
            </a:lvl6pPr>
            <a:lvl7pPr marL="2743255" indent="0">
              <a:buNone/>
              <a:defRPr sz="1429">
                <a:solidFill>
                  <a:schemeClr val="tx1">
                    <a:tint val="75000"/>
                  </a:schemeClr>
                </a:solidFill>
              </a:defRPr>
            </a:lvl7pPr>
            <a:lvl8pPr marL="3200464" indent="0">
              <a:buNone/>
              <a:defRPr sz="1429">
                <a:solidFill>
                  <a:schemeClr val="tx1">
                    <a:tint val="75000"/>
                  </a:schemeClr>
                </a:solidFill>
              </a:defRPr>
            </a:lvl8pPr>
            <a:lvl9pPr marL="3657673" indent="0">
              <a:buNone/>
              <a:defRPr sz="1429">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C4B240-39ED-4E4B-875D-277BA04658EF}"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18420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786"/>
            </a:lvl1pPr>
            <a:lvl2pPr>
              <a:defRPr sz="2429"/>
            </a:lvl2pPr>
            <a:lvl3pPr>
              <a:defRPr sz="2000"/>
            </a:lvl3pPr>
            <a:lvl4pPr>
              <a:defRPr sz="1786"/>
            </a:lvl4pPr>
            <a:lvl5pPr>
              <a:defRPr sz="1786"/>
            </a:lvl5pPr>
            <a:lvl6pPr>
              <a:defRPr sz="1786"/>
            </a:lvl6pPr>
            <a:lvl7pPr>
              <a:defRPr sz="1786"/>
            </a:lvl7pPr>
            <a:lvl8pPr>
              <a:defRPr sz="1786"/>
            </a:lvl8pPr>
            <a:lvl9pPr>
              <a:defRPr sz="178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786"/>
            </a:lvl1pPr>
            <a:lvl2pPr>
              <a:defRPr sz="2429"/>
            </a:lvl2pPr>
            <a:lvl3pPr>
              <a:defRPr sz="2000"/>
            </a:lvl3pPr>
            <a:lvl4pPr>
              <a:defRPr sz="1786"/>
            </a:lvl4pPr>
            <a:lvl5pPr>
              <a:defRPr sz="1786"/>
            </a:lvl5pPr>
            <a:lvl6pPr>
              <a:defRPr sz="1786"/>
            </a:lvl6pPr>
            <a:lvl7pPr>
              <a:defRPr sz="1786"/>
            </a:lvl7pPr>
            <a:lvl8pPr>
              <a:defRPr sz="1786"/>
            </a:lvl8pPr>
            <a:lvl9pPr>
              <a:defRPr sz="178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E8E9B02C-8533-48DC-9883-071D6DA3B872}"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97601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29" b="1"/>
            </a:lvl1pPr>
            <a:lvl2pPr marL="457209" indent="0">
              <a:buNone/>
              <a:defRPr sz="2000" b="1"/>
            </a:lvl2pPr>
            <a:lvl3pPr marL="914418" indent="0">
              <a:buNone/>
              <a:defRPr sz="1786" b="1"/>
            </a:lvl3pPr>
            <a:lvl4pPr marL="1371627" indent="0">
              <a:buNone/>
              <a:defRPr sz="1571" b="1"/>
            </a:lvl4pPr>
            <a:lvl5pPr marL="1828837" indent="0">
              <a:buNone/>
              <a:defRPr sz="1571" b="1"/>
            </a:lvl5pPr>
            <a:lvl6pPr marL="2286046" indent="0">
              <a:buNone/>
              <a:defRPr sz="1571" b="1"/>
            </a:lvl6pPr>
            <a:lvl7pPr marL="2743255" indent="0">
              <a:buNone/>
              <a:defRPr sz="1571" b="1"/>
            </a:lvl7pPr>
            <a:lvl8pPr marL="3200464" indent="0">
              <a:buNone/>
              <a:defRPr sz="1571" b="1"/>
            </a:lvl8pPr>
            <a:lvl9pPr marL="3657673" indent="0">
              <a:buNone/>
              <a:defRPr sz="1571"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29"/>
            </a:lvl1pPr>
            <a:lvl2pPr>
              <a:defRPr sz="2000"/>
            </a:lvl2pPr>
            <a:lvl3pPr>
              <a:defRPr sz="1786"/>
            </a:lvl3pPr>
            <a:lvl4pPr>
              <a:defRPr sz="1571"/>
            </a:lvl4pPr>
            <a:lvl5pPr>
              <a:defRPr sz="1571"/>
            </a:lvl5pPr>
            <a:lvl6pPr>
              <a:defRPr sz="1571"/>
            </a:lvl6pPr>
            <a:lvl7pPr>
              <a:defRPr sz="1571"/>
            </a:lvl7pPr>
            <a:lvl8pPr>
              <a:defRPr sz="1571"/>
            </a:lvl8pPr>
            <a:lvl9pPr>
              <a:defRPr sz="157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29" b="1"/>
            </a:lvl1pPr>
            <a:lvl2pPr marL="457209" indent="0">
              <a:buNone/>
              <a:defRPr sz="2000" b="1"/>
            </a:lvl2pPr>
            <a:lvl3pPr marL="914418" indent="0">
              <a:buNone/>
              <a:defRPr sz="1786" b="1"/>
            </a:lvl3pPr>
            <a:lvl4pPr marL="1371627" indent="0">
              <a:buNone/>
              <a:defRPr sz="1571" b="1"/>
            </a:lvl4pPr>
            <a:lvl5pPr marL="1828837" indent="0">
              <a:buNone/>
              <a:defRPr sz="1571" b="1"/>
            </a:lvl5pPr>
            <a:lvl6pPr marL="2286046" indent="0">
              <a:buNone/>
              <a:defRPr sz="1571" b="1"/>
            </a:lvl6pPr>
            <a:lvl7pPr marL="2743255" indent="0">
              <a:buNone/>
              <a:defRPr sz="1571" b="1"/>
            </a:lvl7pPr>
            <a:lvl8pPr marL="3200464" indent="0">
              <a:buNone/>
              <a:defRPr sz="1571" b="1"/>
            </a:lvl8pPr>
            <a:lvl9pPr marL="3657673" indent="0">
              <a:buNone/>
              <a:defRPr sz="1571"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29"/>
            </a:lvl1pPr>
            <a:lvl2pPr>
              <a:defRPr sz="2000"/>
            </a:lvl2pPr>
            <a:lvl3pPr>
              <a:defRPr sz="1786"/>
            </a:lvl3pPr>
            <a:lvl4pPr>
              <a:defRPr sz="1571"/>
            </a:lvl4pPr>
            <a:lvl5pPr>
              <a:defRPr sz="1571"/>
            </a:lvl5pPr>
            <a:lvl6pPr>
              <a:defRPr sz="1571"/>
            </a:lvl6pPr>
            <a:lvl7pPr>
              <a:defRPr sz="1571"/>
            </a:lvl7pPr>
            <a:lvl8pPr>
              <a:defRPr sz="1571"/>
            </a:lvl8pPr>
            <a:lvl9pPr>
              <a:defRPr sz="1571"/>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2642753-BCE2-4B65-A938-5219DD451F4B}"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31364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0916782-F1FB-43AF-AA4D-FE233DB30D5F}"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53200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8579DF8-5F1A-485E-8631-7FD6A47DBD44}"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2532023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1"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14"/>
            </a:lvl1pPr>
            <a:lvl2pPr>
              <a:defRPr sz="2786"/>
            </a:lvl2pPr>
            <a:lvl3pPr>
              <a:defRPr sz="2429"/>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1" y="1435101"/>
            <a:ext cx="3259006" cy="4691063"/>
          </a:xfrm>
        </p:spPr>
        <p:txBody>
          <a:bodyPr/>
          <a:lstStyle>
            <a:lvl1pPr marL="0" indent="0">
              <a:buNone/>
              <a:defRPr sz="1429"/>
            </a:lvl1pPr>
            <a:lvl2pPr marL="457209" indent="0">
              <a:buNone/>
              <a:defRPr sz="1214"/>
            </a:lvl2pPr>
            <a:lvl3pPr marL="914418" indent="0">
              <a:buNone/>
              <a:defRPr sz="1000"/>
            </a:lvl3pPr>
            <a:lvl4pPr marL="1371627" indent="0">
              <a:buNone/>
              <a:defRPr sz="929"/>
            </a:lvl4pPr>
            <a:lvl5pPr marL="1828837" indent="0">
              <a:buNone/>
              <a:defRPr sz="929"/>
            </a:lvl5pPr>
            <a:lvl6pPr marL="2286046" indent="0">
              <a:buNone/>
              <a:defRPr sz="929"/>
            </a:lvl6pPr>
            <a:lvl7pPr marL="2743255" indent="0">
              <a:buNone/>
              <a:defRPr sz="929"/>
            </a:lvl7pPr>
            <a:lvl8pPr marL="3200464" indent="0">
              <a:buNone/>
              <a:defRPr sz="929"/>
            </a:lvl8pPr>
            <a:lvl9pPr marL="3657673" indent="0">
              <a:buNone/>
              <a:defRPr sz="92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59630A8-C7AB-431F-88F9-306FF323AFC7}"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34537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14"/>
            </a:lvl1pPr>
            <a:lvl2pPr marL="457209" indent="0">
              <a:buNone/>
              <a:defRPr sz="2786"/>
            </a:lvl2pPr>
            <a:lvl3pPr marL="914418" indent="0">
              <a:buNone/>
              <a:defRPr sz="2429"/>
            </a:lvl3pPr>
            <a:lvl4pPr marL="1371627" indent="0">
              <a:buNone/>
              <a:defRPr sz="2000"/>
            </a:lvl4pPr>
            <a:lvl5pPr marL="1828837" indent="0">
              <a:buNone/>
              <a:defRPr sz="2000"/>
            </a:lvl5pPr>
            <a:lvl6pPr marL="2286046" indent="0">
              <a:buNone/>
              <a:defRPr sz="2000"/>
            </a:lvl6pPr>
            <a:lvl7pPr marL="2743255" indent="0">
              <a:buNone/>
              <a:defRPr sz="2000"/>
            </a:lvl7pPr>
            <a:lvl8pPr marL="3200464" indent="0">
              <a:buNone/>
              <a:defRPr sz="2000"/>
            </a:lvl8pPr>
            <a:lvl9pPr marL="3657673"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29"/>
            </a:lvl1pPr>
            <a:lvl2pPr marL="457209" indent="0">
              <a:buNone/>
              <a:defRPr sz="1214"/>
            </a:lvl2pPr>
            <a:lvl3pPr marL="914418" indent="0">
              <a:buNone/>
              <a:defRPr sz="1000"/>
            </a:lvl3pPr>
            <a:lvl4pPr marL="1371627" indent="0">
              <a:buNone/>
              <a:defRPr sz="929"/>
            </a:lvl4pPr>
            <a:lvl5pPr marL="1828837" indent="0">
              <a:buNone/>
              <a:defRPr sz="929"/>
            </a:lvl5pPr>
            <a:lvl6pPr marL="2286046" indent="0">
              <a:buNone/>
              <a:defRPr sz="929"/>
            </a:lvl6pPr>
            <a:lvl7pPr marL="2743255" indent="0">
              <a:buNone/>
              <a:defRPr sz="929"/>
            </a:lvl7pPr>
            <a:lvl8pPr marL="3200464" indent="0">
              <a:buNone/>
              <a:defRPr sz="929"/>
            </a:lvl8pPr>
            <a:lvl9pPr marL="3657673" indent="0">
              <a:buNone/>
              <a:defRPr sz="929"/>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C5EE8C6-73D8-41F6-B58F-F606CFF8BA34}"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81677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128016" tIns="64008" rIns="128016" bIns="64008" rtlCol="0" anchor="ctr"/>
          <a:lstStyle>
            <a:lvl1pPr algn="l">
              <a:defRPr sz="1214">
                <a:solidFill>
                  <a:schemeClr val="tx1">
                    <a:tint val="75000"/>
                  </a:schemeClr>
                </a:solidFill>
              </a:defRPr>
            </a:lvl1pPr>
          </a:lstStyle>
          <a:p>
            <a:pPr defTabSz="914418"/>
            <a:fld id="{9E4AA259-7311-4698-ADF7-50ADCA33B525}" type="datetime1">
              <a:rPr lang="ja-JP" altLang="en-US" smtClean="0">
                <a:solidFill>
                  <a:prstClr val="black">
                    <a:tint val="75000"/>
                  </a:prstClr>
                </a:solidFill>
              </a:rPr>
              <a:t>2025/3/11</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128016" tIns="64008" rIns="128016" bIns="64008" rtlCol="0" anchor="ctr"/>
          <a:lstStyle>
            <a:lvl1pPr algn="ctr">
              <a:defRPr sz="1214">
                <a:solidFill>
                  <a:schemeClr val="tx1">
                    <a:tint val="75000"/>
                  </a:schemeClr>
                </a:solidFill>
              </a:defRPr>
            </a:lvl1pPr>
          </a:lstStyle>
          <a:p>
            <a:pPr defTabSz="914418"/>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128016" tIns="64008" rIns="128016" bIns="64008" rtlCol="0" anchor="ctr"/>
          <a:lstStyle>
            <a:lvl1pPr algn="r">
              <a:defRPr sz="1214">
                <a:solidFill>
                  <a:schemeClr val="tx1">
                    <a:tint val="75000"/>
                  </a:schemeClr>
                </a:solidFill>
              </a:defRPr>
            </a:lvl1pPr>
          </a:lstStyle>
          <a:p>
            <a:pPr defTabSz="914418"/>
            <a:fld id="{8913C9EA-F6DC-4B23-A05F-B5EA2E92DA12}" type="slidenum">
              <a:rPr lang="ja-JP" altLang="en-US" smtClean="0">
                <a:solidFill>
                  <a:prstClr val="black">
                    <a:tint val="75000"/>
                  </a:prstClr>
                </a:solidFill>
              </a:rPr>
              <a:pPr defTabSz="914418"/>
              <a:t>‹#›</a:t>
            </a:fld>
            <a:endParaRPr lang="ja-JP" altLang="en-US">
              <a:solidFill>
                <a:prstClr val="black">
                  <a:tint val="75000"/>
                </a:prstClr>
              </a:solidFill>
            </a:endParaRPr>
          </a:p>
        </p:txBody>
      </p:sp>
    </p:spTree>
    <p:extLst>
      <p:ext uri="{BB962C8B-B14F-4D97-AF65-F5344CB8AC3E}">
        <p14:creationId xmlns:p14="http://schemas.microsoft.com/office/powerpoint/2010/main" val="19720875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18" rtl="0" eaLnBrk="1" latinLnBrk="0" hangingPunct="1">
        <a:spcBef>
          <a:spcPct val="0"/>
        </a:spcBef>
        <a:buNone/>
        <a:defRPr kumimoji="1" sz="4429" kern="1200">
          <a:solidFill>
            <a:schemeClr val="tx1"/>
          </a:solidFill>
          <a:latin typeface="+mj-lt"/>
          <a:ea typeface="+mj-ea"/>
          <a:cs typeface="+mj-cs"/>
        </a:defRPr>
      </a:lvl1pPr>
    </p:titleStyle>
    <p:body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18" rtl="0" eaLnBrk="1" latinLnBrk="0" hangingPunct="1">
        <a:defRPr kumimoji="1" sz="1786" kern="1200">
          <a:solidFill>
            <a:schemeClr val="tx1"/>
          </a:solidFill>
          <a:latin typeface="+mn-lt"/>
          <a:ea typeface="+mn-ea"/>
          <a:cs typeface="+mn-cs"/>
        </a:defRPr>
      </a:lvl1pPr>
      <a:lvl2pPr marL="457209" algn="l" defTabSz="914418" rtl="0" eaLnBrk="1" latinLnBrk="0" hangingPunct="1">
        <a:defRPr kumimoji="1" sz="1786" kern="1200">
          <a:solidFill>
            <a:schemeClr val="tx1"/>
          </a:solidFill>
          <a:latin typeface="+mn-lt"/>
          <a:ea typeface="+mn-ea"/>
          <a:cs typeface="+mn-cs"/>
        </a:defRPr>
      </a:lvl2pPr>
      <a:lvl3pPr marL="914418" algn="l" defTabSz="914418" rtl="0" eaLnBrk="1" latinLnBrk="0" hangingPunct="1">
        <a:defRPr kumimoji="1" sz="1786" kern="1200">
          <a:solidFill>
            <a:schemeClr val="tx1"/>
          </a:solidFill>
          <a:latin typeface="+mn-lt"/>
          <a:ea typeface="+mn-ea"/>
          <a:cs typeface="+mn-cs"/>
        </a:defRPr>
      </a:lvl3pPr>
      <a:lvl4pPr marL="1371627" algn="l" defTabSz="914418" rtl="0" eaLnBrk="1" latinLnBrk="0" hangingPunct="1">
        <a:defRPr kumimoji="1" sz="1786" kern="1200">
          <a:solidFill>
            <a:schemeClr val="tx1"/>
          </a:solidFill>
          <a:latin typeface="+mn-lt"/>
          <a:ea typeface="+mn-ea"/>
          <a:cs typeface="+mn-cs"/>
        </a:defRPr>
      </a:lvl4pPr>
      <a:lvl5pPr marL="1828837" algn="l" defTabSz="914418" rtl="0" eaLnBrk="1" latinLnBrk="0" hangingPunct="1">
        <a:defRPr kumimoji="1" sz="1786" kern="1200">
          <a:solidFill>
            <a:schemeClr val="tx1"/>
          </a:solidFill>
          <a:latin typeface="+mn-lt"/>
          <a:ea typeface="+mn-ea"/>
          <a:cs typeface="+mn-cs"/>
        </a:defRPr>
      </a:lvl5pPr>
      <a:lvl6pPr marL="2286046" algn="l" defTabSz="914418" rtl="0" eaLnBrk="1" latinLnBrk="0" hangingPunct="1">
        <a:defRPr kumimoji="1" sz="1786" kern="1200">
          <a:solidFill>
            <a:schemeClr val="tx1"/>
          </a:solidFill>
          <a:latin typeface="+mn-lt"/>
          <a:ea typeface="+mn-ea"/>
          <a:cs typeface="+mn-cs"/>
        </a:defRPr>
      </a:lvl6pPr>
      <a:lvl7pPr marL="2743255" algn="l" defTabSz="914418" rtl="0" eaLnBrk="1" latinLnBrk="0" hangingPunct="1">
        <a:defRPr kumimoji="1" sz="1786" kern="1200">
          <a:solidFill>
            <a:schemeClr val="tx1"/>
          </a:solidFill>
          <a:latin typeface="+mn-lt"/>
          <a:ea typeface="+mn-ea"/>
          <a:cs typeface="+mn-cs"/>
        </a:defRPr>
      </a:lvl7pPr>
      <a:lvl8pPr marL="3200464" algn="l" defTabSz="914418" rtl="0" eaLnBrk="1" latinLnBrk="0" hangingPunct="1">
        <a:defRPr kumimoji="1" sz="1786" kern="1200">
          <a:solidFill>
            <a:schemeClr val="tx1"/>
          </a:solidFill>
          <a:latin typeface="+mn-lt"/>
          <a:ea typeface="+mn-ea"/>
          <a:cs typeface="+mn-cs"/>
        </a:defRPr>
      </a:lvl8pPr>
      <a:lvl9pPr marL="3657673" algn="l" defTabSz="914418" rtl="0" eaLnBrk="1" latinLnBrk="0" hangingPunct="1">
        <a:defRPr kumimoji="1" sz="178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_rels/slide7.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コンテンツ プレースホルダー 7">
            <a:extLst>
              <a:ext uri="{FF2B5EF4-FFF2-40B4-BE49-F238E27FC236}">
                <a16:creationId xmlns:a16="http://schemas.microsoft.com/office/drawing/2014/main" id="{74B5E1BA-CB52-ED59-D708-0248CC1DEA36}"/>
              </a:ext>
            </a:extLst>
          </p:cNvPr>
          <p:cNvSpPr txBox="1">
            <a:spLocks/>
          </p:cNvSpPr>
          <p:nvPr/>
        </p:nvSpPr>
        <p:spPr>
          <a:xfrm>
            <a:off x="146499" y="1146607"/>
            <a:ext cx="9637343" cy="814592"/>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800" b="1" dirty="0">
                <a:latin typeface="+mn-ea"/>
              </a:rPr>
              <a:t>◆実施概要　</a:t>
            </a:r>
            <a:r>
              <a:rPr lang="ja-JP" altLang="en-US" sz="1600" b="1" dirty="0">
                <a:latin typeface="+mn-ea"/>
              </a:rPr>
              <a:t>参加事業者より回答フォーム</a:t>
            </a:r>
            <a:r>
              <a:rPr lang="en-US" altLang="ja-JP" sz="1600" b="1" dirty="0">
                <a:latin typeface="+mn-ea"/>
              </a:rPr>
              <a:t>URL</a:t>
            </a:r>
            <a:r>
              <a:rPr lang="ja-JP" altLang="en-US" sz="1600" b="1" dirty="0">
                <a:latin typeface="+mn-ea"/>
              </a:rPr>
              <a:t>を来店者・会員等に案内</a:t>
            </a:r>
            <a:endParaRPr lang="en-US" altLang="ja-JP" sz="1600" b="1" dirty="0">
              <a:latin typeface="+mn-ea"/>
            </a:endParaRPr>
          </a:p>
          <a:p>
            <a:pPr marL="0" indent="0">
              <a:lnSpc>
                <a:spcPct val="80000"/>
              </a:lnSpc>
              <a:buNone/>
            </a:pPr>
            <a:r>
              <a:rPr lang="ja-JP" altLang="en-US" sz="1600" b="1" dirty="0">
                <a:latin typeface="+mn-ea"/>
              </a:rPr>
              <a:t>　・実施時期　　</a:t>
            </a:r>
            <a:r>
              <a:rPr lang="en-US" altLang="ja-JP" sz="1600" b="1" dirty="0">
                <a:latin typeface="+mn-ea"/>
              </a:rPr>
              <a:t>2024</a:t>
            </a:r>
            <a:r>
              <a:rPr lang="ja-JP" altLang="en-US" sz="1600" b="1" dirty="0">
                <a:latin typeface="+mn-ea"/>
              </a:rPr>
              <a:t>年</a:t>
            </a:r>
            <a:r>
              <a:rPr lang="en-US" altLang="ja-JP" sz="1600" b="1" dirty="0">
                <a:latin typeface="+mn-ea"/>
              </a:rPr>
              <a:t>6</a:t>
            </a:r>
            <a:r>
              <a:rPr lang="ja-JP" altLang="en-US" sz="1600" b="1" dirty="0">
                <a:latin typeface="+mn-ea"/>
              </a:rPr>
              <a:t>月～</a:t>
            </a:r>
            <a:r>
              <a:rPr lang="en-US" altLang="ja-JP" sz="1600" b="1" dirty="0">
                <a:latin typeface="+mn-ea"/>
              </a:rPr>
              <a:t>2025</a:t>
            </a:r>
            <a:r>
              <a:rPr lang="ja-JP" altLang="en-US" sz="1600" b="1" dirty="0">
                <a:latin typeface="+mn-ea"/>
              </a:rPr>
              <a:t>年</a:t>
            </a:r>
            <a:r>
              <a:rPr lang="en-US" altLang="ja-JP" sz="1600" b="1" dirty="0">
                <a:latin typeface="+mn-ea"/>
              </a:rPr>
              <a:t>1</a:t>
            </a:r>
            <a:r>
              <a:rPr lang="ja-JP" altLang="en-US" sz="1600" b="1" dirty="0">
                <a:latin typeface="+mn-ea"/>
              </a:rPr>
              <a:t>月　</a:t>
            </a:r>
            <a:endParaRPr lang="en-US" altLang="ja-JP" sz="1600" b="1" dirty="0">
              <a:latin typeface="+mn-ea"/>
            </a:endParaRPr>
          </a:p>
          <a:p>
            <a:pPr marL="266700" indent="-266700">
              <a:lnSpc>
                <a:spcPct val="80000"/>
              </a:lnSpc>
              <a:buNone/>
            </a:pPr>
            <a:r>
              <a:rPr lang="ja-JP" altLang="en-US" sz="1600" b="1" dirty="0">
                <a:latin typeface="+mn-ea"/>
              </a:rPr>
              <a:t>　・回収数　　　 </a:t>
            </a:r>
            <a:r>
              <a:rPr lang="en-US" altLang="ja-JP" sz="1600" b="1" dirty="0">
                <a:latin typeface="+mn-ea"/>
              </a:rPr>
              <a:t>2,037</a:t>
            </a:r>
            <a:r>
              <a:rPr lang="ja-JP" altLang="en-US" sz="1600" b="1" dirty="0">
                <a:latin typeface="+mn-ea"/>
              </a:rPr>
              <a:t>（店舗等，</a:t>
            </a:r>
            <a:r>
              <a:rPr lang="en-US" altLang="ja-JP" sz="1600" b="1" dirty="0">
                <a:latin typeface="+mn-ea"/>
              </a:rPr>
              <a:t>JR</a:t>
            </a:r>
            <a:r>
              <a:rPr lang="ja-JP" altLang="en-US" sz="1600" b="1" dirty="0">
                <a:latin typeface="+mn-ea"/>
              </a:rPr>
              <a:t>西日本</a:t>
            </a:r>
            <a:r>
              <a:rPr lang="en-US" altLang="ja-JP" sz="1600" b="1" dirty="0">
                <a:latin typeface="+mn-ea"/>
              </a:rPr>
              <a:t>2,799</a:t>
            </a:r>
            <a:r>
              <a:rPr lang="ja-JP" altLang="en-US" sz="1600" b="1" dirty="0">
                <a:latin typeface="+mn-ea"/>
              </a:rPr>
              <a:t>）</a:t>
            </a:r>
            <a:endParaRPr lang="en-US" altLang="ja-JP" sz="1600" b="1" dirty="0">
              <a:latin typeface="+mn-ea"/>
            </a:endParaRPr>
          </a:p>
          <a:p>
            <a:pPr marL="266700" indent="-266700">
              <a:lnSpc>
                <a:spcPct val="80000"/>
              </a:lnSpc>
              <a:buNone/>
            </a:pPr>
            <a:endParaRPr lang="en-US" altLang="ja-JP" sz="1600" b="1" dirty="0">
              <a:latin typeface="+mn-ea"/>
            </a:endParaRPr>
          </a:p>
        </p:txBody>
      </p:sp>
      <p:sp>
        <p:nvSpPr>
          <p:cNvPr id="2" name="Rectangle 66">
            <a:extLst>
              <a:ext uri="{FF2B5EF4-FFF2-40B4-BE49-F238E27FC236}">
                <a16:creationId xmlns:a16="http://schemas.microsoft.com/office/drawing/2014/main" id="{88A1EB11-2CC8-BC84-393F-9D668B3386B1}"/>
              </a:ext>
            </a:extLst>
          </p:cNvPr>
          <p:cNvSpPr txBox="1">
            <a:spLocks noChangeArrowheads="1"/>
          </p:cNvSpPr>
          <p:nvPr/>
        </p:nvSpPr>
        <p:spPr bwMode="auto">
          <a:xfrm>
            <a:off x="60474" y="112058"/>
            <a:ext cx="9785052" cy="864096"/>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dirty="0">
                <a:solidFill>
                  <a:schemeClr val="bg1"/>
                </a:solidFill>
                <a:latin typeface="+mn-ea"/>
                <a:ea typeface="+mn-ea"/>
              </a:rPr>
              <a:t>消費者アンケート結果</a:t>
            </a:r>
            <a:endParaRPr lang="ja-JP" altLang="en-US" sz="1800" kern="0" dirty="0">
              <a:solidFill>
                <a:schemeClr val="bg1"/>
              </a:solidFill>
              <a:latin typeface="+mn-ea"/>
              <a:ea typeface="+mn-ea"/>
            </a:endParaRPr>
          </a:p>
        </p:txBody>
      </p:sp>
      <p:sp>
        <p:nvSpPr>
          <p:cNvPr id="3" name="正方形/長方形 2">
            <a:extLst>
              <a:ext uri="{FF2B5EF4-FFF2-40B4-BE49-F238E27FC236}">
                <a16:creationId xmlns:a16="http://schemas.microsoft.com/office/drawing/2014/main" id="{ECEFB529-FEFA-50D0-EC81-4A05ECA6A087}"/>
              </a:ext>
            </a:extLst>
          </p:cNvPr>
          <p:cNvSpPr/>
          <p:nvPr/>
        </p:nvSpPr>
        <p:spPr>
          <a:xfrm>
            <a:off x="8553400" y="127307"/>
            <a:ext cx="1230442" cy="373932"/>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solidFill>
                  <a:srgbClr val="FF0000"/>
                </a:solidFill>
                <a:latin typeface="+mn-ea"/>
              </a:rPr>
              <a:t>資料</a:t>
            </a:r>
            <a:r>
              <a:rPr lang="ja-JP" altLang="en-US" dirty="0">
                <a:solidFill>
                  <a:srgbClr val="FF0000"/>
                </a:solidFill>
                <a:latin typeface="+mn-ea"/>
              </a:rPr>
              <a:t>１－２</a:t>
            </a:r>
            <a:endParaRPr kumimoji="1" lang="ja-JP" altLang="en-US" dirty="0">
              <a:solidFill>
                <a:srgbClr val="FF0000"/>
              </a:solidFill>
              <a:latin typeface="+mn-ea"/>
            </a:endParaRPr>
          </a:p>
        </p:txBody>
      </p:sp>
      <p:sp>
        <p:nvSpPr>
          <p:cNvPr id="12" name="コンテンツ プレースホルダー 7">
            <a:extLst>
              <a:ext uri="{FF2B5EF4-FFF2-40B4-BE49-F238E27FC236}">
                <a16:creationId xmlns:a16="http://schemas.microsoft.com/office/drawing/2014/main" id="{DB3385E9-87FA-3785-0789-A44C9EB6412B}"/>
              </a:ext>
            </a:extLst>
          </p:cNvPr>
          <p:cNvSpPr txBox="1">
            <a:spLocks/>
          </p:cNvSpPr>
          <p:nvPr/>
        </p:nvSpPr>
        <p:spPr>
          <a:xfrm>
            <a:off x="1763731" y="1967789"/>
            <a:ext cx="1512168"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80000"/>
              </a:lnSpc>
              <a:buNone/>
            </a:pPr>
            <a:r>
              <a:rPr lang="ja-JP" altLang="en-US" sz="1600" b="1" dirty="0">
                <a:latin typeface="+mn-ea"/>
              </a:rPr>
              <a:t>◆性別</a:t>
            </a:r>
            <a:endParaRPr lang="en-US" altLang="ja-JP" sz="1600" b="1" dirty="0">
              <a:latin typeface="+mn-ea"/>
            </a:endParaRPr>
          </a:p>
        </p:txBody>
      </p:sp>
      <p:sp>
        <p:nvSpPr>
          <p:cNvPr id="8" name="コンテンツ プレースホルダー 7">
            <a:extLst>
              <a:ext uri="{FF2B5EF4-FFF2-40B4-BE49-F238E27FC236}">
                <a16:creationId xmlns:a16="http://schemas.microsoft.com/office/drawing/2014/main" id="{1054E509-3E3C-A4DC-882C-188B39029EEF}"/>
              </a:ext>
            </a:extLst>
          </p:cNvPr>
          <p:cNvSpPr txBox="1">
            <a:spLocks/>
          </p:cNvSpPr>
          <p:nvPr/>
        </p:nvSpPr>
        <p:spPr>
          <a:xfrm>
            <a:off x="4260497" y="1967789"/>
            <a:ext cx="1512168"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80000"/>
              </a:lnSpc>
              <a:buNone/>
            </a:pPr>
            <a:r>
              <a:rPr lang="ja-JP" altLang="en-US" sz="1600" b="1" dirty="0">
                <a:latin typeface="+mn-ea"/>
              </a:rPr>
              <a:t>◆年代</a:t>
            </a:r>
            <a:endParaRPr lang="en-US" altLang="ja-JP" sz="1600" b="1" dirty="0">
              <a:latin typeface="+mn-ea"/>
            </a:endParaRPr>
          </a:p>
        </p:txBody>
      </p:sp>
      <p:sp>
        <p:nvSpPr>
          <p:cNvPr id="16" name="コンテンツ プレースホルダー 7">
            <a:extLst>
              <a:ext uri="{FF2B5EF4-FFF2-40B4-BE49-F238E27FC236}">
                <a16:creationId xmlns:a16="http://schemas.microsoft.com/office/drawing/2014/main" id="{1FFE0B7E-1806-7B14-01DD-38EE0A612CD7}"/>
              </a:ext>
            </a:extLst>
          </p:cNvPr>
          <p:cNvSpPr txBox="1">
            <a:spLocks/>
          </p:cNvSpPr>
          <p:nvPr/>
        </p:nvSpPr>
        <p:spPr>
          <a:xfrm>
            <a:off x="6927981" y="1967789"/>
            <a:ext cx="1512168"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80000"/>
              </a:lnSpc>
              <a:buNone/>
            </a:pPr>
            <a:r>
              <a:rPr lang="ja-JP" altLang="en-US" sz="1600" b="1">
                <a:latin typeface="+mn-ea"/>
              </a:rPr>
              <a:t>◆職業</a:t>
            </a:r>
            <a:endParaRPr lang="en-US" altLang="ja-JP" sz="1600" b="1">
              <a:latin typeface="+mn-ea"/>
            </a:endParaRPr>
          </a:p>
        </p:txBody>
      </p:sp>
      <p:sp>
        <p:nvSpPr>
          <p:cNvPr id="21" name="テキスト ボックス 20">
            <a:extLst>
              <a:ext uri="{FF2B5EF4-FFF2-40B4-BE49-F238E27FC236}">
                <a16:creationId xmlns:a16="http://schemas.microsoft.com/office/drawing/2014/main" id="{E5681B17-B574-F156-7CD9-9CD7066D1C89}"/>
              </a:ext>
            </a:extLst>
          </p:cNvPr>
          <p:cNvSpPr txBox="1"/>
          <p:nvPr/>
        </p:nvSpPr>
        <p:spPr>
          <a:xfrm>
            <a:off x="146498" y="5452423"/>
            <a:ext cx="1407981" cy="800219"/>
          </a:xfrm>
          <a:prstGeom prst="rect">
            <a:avLst/>
          </a:prstGeom>
          <a:noFill/>
        </p:spPr>
        <p:txBody>
          <a:bodyPr wrap="square">
            <a:spAutoFit/>
          </a:bodyPr>
          <a:lstStyle/>
          <a:p>
            <a:pPr algn="ctr"/>
            <a:r>
              <a:rPr lang="ja-JP" altLang="en-US" sz="1800" b="1" dirty="0">
                <a:latin typeface="+mn-ea"/>
              </a:rPr>
              <a:t>鉄道利用</a:t>
            </a:r>
            <a:endParaRPr lang="en-US" altLang="ja-JP" sz="1800" b="1" dirty="0">
              <a:latin typeface="+mn-ea"/>
            </a:endParaRPr>
          </a:p>
          <a:p>
            <a:pPr algn="ctr"/>
            <a:r>
              <a:rPr lang="en-US" altLang="ja-JP" sz="1400" b="1" dirty="0">
                <a:latin typeface="+mn-ea"/>
              </a:rPr>
              <a:t>(JR</a:t>
            </a:r>
            <a:r>
              <a:rPr lang="ja-JP" altLang="en-US" sz="1400" b="1" dirty="0">
                <a:latin typeface="+mn-ea"/>
              </a:rPr>
              <a:t>西日本）</a:t>
            </a:r>
            <a:endParaRPr lang="en-US" altLang="ja-JP" sz="1400" b="1" dirty="0">
              <a:latin typeface="+mn-ea"/>
            </a:endParaRPr>
          </a:p>
          <a:p>
            <a:pPr algn="ctr"/>
            <a:r>
              <a:rPr lang="ja-JP" altLang="en-US" sz="1400" b="1" dirty="0">
                <a:latin typeface="+mn-ea"/>
              </a:rPr>
              <a:t>Ｎ</a:t>
            </a:r>
            <a:r>
              <a:rPr lang="en-US" altLang="ja-JP" sz="1400" b="1" dirty="0">
                <a:latin typeface="+mn-ea"/>
              </a:rPr>
              <a:t>=791</a:t>
            </a:r>
          </a:p>
        </p:txBody>
      </p:sp>
      <p:sp>
        <p:nvSpPr>
          <p:cNvPr id="22" name="テキスト ボックス 21">
            <a:extLst>
              <a:ext uri="{FF2B5EF4-FFF2-40B4-BE49-F238E27FC236}">
                <a16:creationId xmlns:a16="http://schemas.microsoft.com/office/drawing/2014/main" id="{2D4C2C69-E503-95DC-8275-D766EC9E4789}"/>
              </a:ext>
            </a:extLst>
          </p:cNvPr>
          <p:cNvSpPr txBox="1"/>
          <p:nvPr/>
        </p:nvSpPr>
        <p:spPr>
          <a:xfrm>
            <a:off x="127644" y="3348989"/>
            <a:ext cx="1407981" cy="584775"/>
          </a:xfrm>
          <a:prstGeom prst="rect">
            <a:avLst/>
          </a:prstGeom>
          <a:noFill/>
        </p:spPr>
        <p:txBody>
          <a:bodyPr wrap="square">
            <a:spAutoFit/>
          </a:bodyPr>
          <a:lstStyle/>
          <a:p>
            <a:pPr algn="ctr"/>
            <a:r>
              <a:rPr lang="ja-JP" altLang="en-US" sz="1800" b="1" dirty="0">
                <a:latin typeface="+mn-ea"/>
              </a:rPr>
              <a:t>店舗利用等</a:t>
            </a:r>
            <a:endParaRPr lang="en-US" altLang="ja-JP" sz="1800" b="1" dirty="0">
              <a:latin typeface="+mn-ea"/>
            </a:endParaRPr>
          </a:p>
          <a:p>
            <a:pPr algn="ctr"/>
            <a:r>
              <a:rPr lang="ja-JP" altLang="en-US" sz="1400" b="1" dirty="0">
                <a:latin typeface="+mn-ea"/>
              </a:rPr>
              <a:t>Ｎ</a:t>
            </a:r>
            <a:r>
              <a:rPr lang="en-US" altLang="ja-JP" sz="1400" b="1" dirty="0">
                <a:latin typeface="+mn-ea"/>
              </a:rPr>
              <a:t>=1,246</a:t>
            </a:r>
          </a:p>
        </p:txBody>
      </p:sp>
      <p:pic>
        <p:nvPicPr>
          <p:cNvPr id="7" name="図 6">
            <a:extLst>
              <a:ext uri="{FF2B5EF4-FFF2-40B4-BE49-F238E27FC236}">
                <a16:creationId xmlns:a16="http://schemas.microsoft.com/office/drawing/2014/main" id="{3582285F-CCAC-D3F8-CA11-5245F5392F1C}"/>
              </a:ext>
            </a:extLst>
          </p:cNvPr>
          <p:cNvPicPr>
            <a:picLocks noChangeAspect="1"/>
          </p:cNvPicPr>
          <p:nvPr/>
        </p:nvPicPr>
        <p:blipFill>
          <a:blip r:embed="rId3"/>
          <a:stretch>
            <a:fillRect/>
          </a:stretch>
        </p:blipFill>
        <p:spPr>
          <a:xfrm>
            <a:off x="738917" y="2248646"/>
            <a:ext cx="3365284" cy="2377646"/>
          </a:xfrm>
          <a:prstGeom prst="rect">
            <a:avLst/>
          </a:prstGeom>
        </p:spPr>
      </p:pic>
      <p:pic>
        <p:nvPicPr>
          <p:cNvPr id="9" name="図 8">
            <a:extLst>
              <a:ext uri="{FF2B5EF4-FFF2-40B4-BE49-F238E27FC236}">
                <a16:creationId xmlns:a16="http://schemas.microsoft.com/office/drawing/2014/main" id="{B70816DB-6B96-08CF-0F6F-15037AE45E32}"/>
              </a:ext>
            </a:extLst>
          </p:cNvPr>
          <p:cNvPicPr>
            <a:picLocks noChangeAspect="1"/>
          </p:cNvPicPr>
          <p:nvPr/>
        </p:nvPicPr>
        <p:blipFill>
          <a:blip r:embed="rId4"/>
          <a:stretch>
            <a:fillRect/>
          </a:stretch>
        </p:blipFill>
        <p:spPr>
          <a:xfrm>
            <a:off x="722577" y="4511649"/>
            <a:ext cx="3365284" cy="2384962"/>
          </a:xfrm>
          <a:prstGeom prst="rect">
            <a:avLst/>
          </a:prstGeom>
        </p:spPr>
      </p:pic>
      <p:pic>
        <p:nvPicPr>
          <p:cNvPr id="10" name="図 9">
            <a:extLst>
              <a:ext uri="{FF2B5EF4-FFF2-40B4-BE49-F238E27FC236}">
                <a16:creationId xmlns:a16="http://schemas.microsoft.com/office/drawing/2014/main" id="{1C33883C-B8D8-60A9-98E2-B8F77A0BBAD3}"/>
              </a:ext>
            </a:extLst>
          </p:cNvPr>
          <p:cNvPicPr>
            <a:picLocks noChangeAspect="1"/>
          </p:cNvPicPr>
          <p:nvPr/>
        </p:nvPicPr>
        <p:blipFill>
          <a:blip r:embed="rId5"/>
          <a:stretch>
            <a:fillRect/>
          </a:stretch>
        </p:blipFill>
        <p:spPr>
          <a:xfrm>
            <a:off x="3174020" y="2080233"/>
            <a:ext cx="3365284" cy="2377646"/>
          </a:xfrm>
          <a:prstGeom prst="rect">
            <a:avLst/>
          </a:prstGeom>
        </p:spPr>
      </p:pic>
      <p:pic>
        <p:nvPicPr>
          <p:cNvPr id="11" name="図 10">
            <a:extLst>
              <a:ext uri="{FF2B5EF4-FFF2-40B4-BE49-F238E27FC236}">
                <a16:creationId xmlns:a16="http://schemas.microsoft.com/office/drawing/2014/main" id="{5B1DBACD-3FBE-6D95-1236-4A61CE5806C4}"/>
              </a:ext>
            </a:extLst>
          </p:cNvPr>
          <p:cNvPicPr>
            <a:picLocks noChangeAspect="1"/>
          </p:cNvPicPr>
          <p:nvPr/>
        </p:nvPicPr>
        <p:blipFill>
          <a:blip r:embed="rId6"/>
          <a:stretch>
            <a:fillRect/>
          </a:stretch>
        </p:blipFill>
        <p:spPr>
          <a:xfrm>
            <a:off x="3224895" y="4507720"/>
            <a:ext cx="3365284" cy="2377646"/>
          </a:xfrm>
          <a:prstGeom prst="rect">
            <a:avLst/>
          </a:prstGeom>
        </p:spPr>
      </p:pic>
      <p:pic>
        <p:nvPicPr>
          <p:cNvPr id="13" name="図 12">
            <a:extLst>
              <a:ext uri="{FF2B5EF4-FFF2-40B4-BE49-F238E27FC236}">
                <a16:creationId xmlns:a16="http://schemas.microsoft.com/office/drawing/2014/main" id="{2BAD06A7-06C4-00BC-BFAA-5464DBADB0EE}"/>
              </a:ext>
            </a:extLst>
          </p:cNvPr>
          <p:cNvPicPr>
            <a:picLocks noChangeAspect="1"/>
          </p:cNvPicPr>
          <p:nvPr/>
        </p:nvPicPr>
        <p:blipFill>
          <a:blip r:embed="rId7"/>
          <a:stretch>
            <a:fillRect/>
          </a:stretch>
        </p:blipFill>
        <p:spPr>
          <a:xfrm>
            <a:off x="6024681" y="2236820"/>
            <a:ext cx="3365284" cy="2384962"/>
          </a:xfrm>
          <a:prstGeom prst="rect">
            <a:avLst/>
          </a:prstGeom>
        </p:spPr>
      </p:pic>
      <p:pic>
        <p:nvPicPr>
          <p:cNvPr id="14" name="図 13">
            <a:extLst>
              <a:ext uri="{FF2B5EF4-FFF2-40B4-BE49-F238E27FC236}">
                <a16:creationId xmlns:a16="http://schemas.microsoft.com/office/drawing/2014/main" id="{918F041C-396E-413C-F5B6-826566875797}"/>
              </a:ext>
            </a:extLst>
          </p:cNvPr>
          <p:cNvPicPr>
            <a:picLocks noChangeAspect="1"/>
          </p:cNvPicPr>
          <p:nvPr/>
        </p:nvPicPr>
        <p:blipFill>
          <a:blip r:embed="rId8"/>
          <a:stretch>
            <a:fillRect/>
          </a:stretch>
        </p:blipFill>
        <p:spPr>
          <a:xfrm>
            <a:off x="6024527" y="4508022"/>
            <a:ext cx="3365284" cy="2377646"/>
          </a:xfrm>
          <a:prstGeom prst="rect">
            <a:avLst/>
          </a:prstGeom>
        </p:spPr>
      </p:pic>
      <p:sp>
        <p:nvSpPr>
          <p:cNvPr id="4" name="スライド番号プレースホルダー 3">
            <a:extLst>
              <a:ext uri="{FF2B5EF4-FFF2-40B4-BE49-F238E27FC236}">
                <a16:creationId xmlns:a16="http://schemas.microsoft.com/office/drawing/2014/main" id="{3E3E3425-D9A0-4207-BD95-C45D4B1749D0}"/>
              </a:ext>
            </a:extLst>
          </p:cNvPr>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1</a:t>
            </a:fld>
            <a:endParaRPr lang="ja-JP" altLang="en-US">
              <a:solidFill>
                <a:prstClr val="black">
                  <a:tint val="75000"/>
                </a:prstClr>
              </a:solidFill>
            </a:endParaRPr>
          </a:p>
        </p:txBody>
      </p:sp>
    </p:spTree>
    <p:extLst>
      <p:ext uri="{BB962C8B-B14F-4D97-AF65-F5344CB8AC3E}">
        <p14:creationId xmlns:p14="http://schemas.microsoft.com/office/powerpoint/2010/main" val="14780417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6">
            <a:extLst>
              <a:ext uri="{FF2B5EF4-FFF2-40B4-BE49-F238E27FC236}">
                <a16:creationId xmlns:a16="http://schemas.microsoft.com/office/drawing/2014/main" id="{BC899172-B427-3CD3-FC7B-2C96978475B7}"/>
              </a:ext>
            </a:extLst>
          </p:cNvPr>
          <p:cNvSpPr txBox="1">
            <a:spLocks noChangeArrowheads="1"/>
          </p:cNvSpPr>
          <p:nvPr/>
        </p:nvSpPr>
        <p:spPr bwMode="auto">
          <a:xfrm>
            <a:off x="60474" y="116632"/>
            <a:ext cx="9785052" cy="576064"/>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kern="0" dirty="0">
                <a:solidFill>
                  <a:schemeClr val="bg1"/>
                </a:solidFill>
                <a:latin typeface="Arial"/>
                <a:ea typeface="ＭＳ Ｐゴシック"/>
              </a:rPr>
              <a:t>広報・啓発について①</a:t>
            </a:r>
          </a:p>
        </p:txBody>
      </p:sp>
      <p:sp>
        <p:nvSpPr>
          <p:cNvPr id="2" name="コンテンツ プレースホルダー 7">
            <a:extLst>
              <a:ext uri="{FF2B5EF4-FFF2-40B4-BE49-F238E27FC236}">
                <a16:creationId xmlns:a16="http://schemas.microsoft.com/office/drawing/2014/main" id="{0CE499E8-7BBF-1579-9171-5EC1997098C0}"/>
              </a:ext>
            </a:extLst>
          </p:cNvPr>
          <p:cNvSpPr txBox="1">
            <a:spLocks/>
          </p:cNvSpPr>
          <p:nvPr/>
        </p:nvSpPr>
        <p:spPr>
          <a:xfrm>
            <a:off x="285304" y="918063"/>
            <a:ext cx="3952760"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chemeClr val="accent1">
                    <a:lumMod val="50000"/>
                  </a:schemeClr>
                </a:solidFill>
              </a:rPr>
              <a:t>◆取組を初めて知った広報媒体</a:t>
            </a:r>
            <a:endParaRPr lang="en-US" altLang="ja-JP" sz="1600" b="1" dirty="0">
              <a:solidFill>
                <a:schemeClr val="accent1">
                  <a:lumMod val="50000"/>
                </a:schemeClr>
              </a:solidFill>
            </a:endParaRPr>
          </a:p>
        </p:txBody>
      </p:sp>
      <p:sp>
        <p:nvSpPr>
          <p:cNvPr id="5" name="コンテンツ プレースホルダー 7">
            <a:extLst>
              <a:ext uri="{FF2B5EF4-FFF2-40B4-BE49-F238E27FC236}">
                <a16:creationId xmlns:a16="http://schemas.microsoft.com/office/drawing/2014/main" id="{DF3D8F15-4A5C-C393-96AF-D67A21388BC7}"/>
              </a:ext>
            </a:extLst>
          </p:cNvPr>
          <p:cNvSpPr txBox="1">
            <a:spLocks/>
          </p:cNvSpPr>
          <p:nvPr/>
        </p:nvSpPr>
        <p:spPr>
          <a:xfrm>
            <a:off x="6055640" y="3457885"/>
            <a:ext cx="2842995"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80000"/>
              </a:lnSpc>
              <a:buNone/>
            </a:pPr>
            <a:r>
              <a:rPr lang="ja-JP" altLang="en-US" sz="1600" b="1" dirty="0">
                <a:solidFill>
                  <a:schemeClr val="accent1">
                    <a:lumMod val="50000"/>
                  </a:schemeClr>
                </a:solidFill>
              </a:rPr>
              <a:t>（年代別）</a:t>
            </a:r>
            <a:endParaRPr lang="en-US" altLang="ja-JP" sz="1600" b="1" dirty="0">
              <a:solidFill>
                <a:schemeClr val="accent1">
                  <a:lumMod val="50000"/>
                </a:schemeClr>
              </a:solidFill>
            </a:endParaRPr>
          </a:p>
        </p:txBody>
      </p:sp>
      <p:sp>
        <p:nvSpPr>
          <p:cNvPr id="7" name="正方形/長方形 6">
            <a:extLst>
              <a:ext uri="{FF2B5EF4-FFF2-40B4-BE49-F238E27FC236}">
                <a16:creationId xmlns:a16="http://schemas.microsoft.com/office/drawing/2014/main" id="{10E8AA7C-0489-7B82-3F8E-3CA6B015FBA6}"/>
              </a:ext>
            </a:extLst>
          </p:cNvPr>
          <p:cNvSpPr/>
          <p:nvPr/>
        </p:nvSpPr>
        <p:spPr>
          <a:xfrm>
            <a:off x="490154" y="1309924"/>
            <a:ext cx="4456736" cy="1392724"/>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6000" indent="-216000">
              <a:buFont typeface="Wingdings" panose="05000000000000000000" pitchFamily="2" charset="2"/>
              <a:buChar char="l"/>
            </a:pPr>
            <a:r>
              <a:rPr kumimoji="1" lang="ja-JP" altLang="en-US" b="1" dirty="0">
                <a:solidFill>
                  <a:schemeClr val="tx1"/>
                </a:solidFill>
              </a:rPr>
              <a:t>店舗利用等では「店頭で知った」</a:t>
            </a:r>
            <a:r>
              <a:rPr lang="ja-JP" altLang="en-US" b="1" dirty="0">
                <a:solidFill>
                  <a:schemeClr val="tx1"/>
                </a:solidFill>
              </a:rPr>
              <a:t>が約半数</a:t>
            </a:r>
            <a:endParaRPr lang="en-US" altLang="ja-JP" b="1" dirty="0">
              <a:solidFill>
                <a:schemeClr val="tx1"/>
              </a:solidFill>
            </a:endParaRPr>
          </a:p>
          <a:p>
            <a:pPr marL="576000" indent="-216000">
              <a:buFont typeface="Wingdings" panose="05000000000000000000" pitchFamily="2" charset="2"/>
              <a:buChar char="l"/>
            </a:pPr>
            <a:r>
              <a:rPr lang="ja-JP" altLang="en-US" b="1" dirty="0">
                <a:solidFill>
                  <a:schemeClr val="tx1"/>
                </a:solidFill>
              </a:rPr>
              <a:t>鉄道利用はホームページやアプリ（その他）が多い</a:t>
            </a:r>
            <a:endParaRPr lang="en-US" altLang="ja-JP" b="1" dirty="0">
              <a:solidFill>
                <a:schemeClr val="tx1"/>
              </a:solidFill>
            </a:endParaRPr>
          </a:p>
        </p:txBody>
      </p:sp>
      <p:sp>
        <p:nvSpPr>
          <p:cNvPr id="8" name="矢印: 右 7">
            <a:extLst>
              <a:ext uri="{FF2B5EF4-FFF2-40B4-BE49-F238E27FC236}">
                <a16:creationId xmlns:a16="http://schemas.microsoft.com/office/drawing/2014/main" id="{66D556ED-37B1-0692-E140-D3B1B84949B4}"/>
              </a:ext>
            </a:extLst>
          </p:cNvPr>
          <p:cNvSpPr/>
          <p:nvPr/>
        </p:nvSpPr>
        <p:spPr>
          <a:xfrm>
            <a:off x="464495" y="1735630"/>
            <a:ext cx="432000" cy="504000"/>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5A5FD644-A14B-6E20-1B69-5DE4B69E873D}"/>
              </a:ext>
            </a:extLst>
          </p:cNvPr>
          <p:cNvSpPr/>
          <p:nvPr/>
        </p:nvSpPr>
        <p:spPr>
          <a:xfrm>
            <a:off x="5379450" y="1309924"/>
            <a:ext cx="4075295" cy="1392724"/>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6000" indent="-216000">
              <a:buFont typeface="Wingdings" panose="05000000000000000000" pitchFamily="2" charset="2"/>
              <a:buChar char="l"/>
            </a:pPr>
            <a:r>
              <a:rPr lang="en-US" altLang="ja-JP" b="1" dirty="0">
                <a:solidFill>
                  <a:schemeClr val="tx1"/>
                </a:solidFill>
              </a:rPr>
              <a:t>30</a:t>
            </a:r>
            <a:r>
              <a:rPr lang="ja-JP" altLang="en-US" b="1" dirty="0">
                <a:solidFill>
                  <a:schemeClr val="tx1"/>
                </a:solidFill>
              </a:rPr>
              <a:t>代と</a:t>
            </a:r>
            <a:r>
              <a:rPr lang="en-US" altLang="ja-JP" b="1" dirty="0">
                <a:solidFill>
                  <a:schemeClr val="tx1"/>
                </a:solidFill>
              </a:rPr>
              <a:t>50</a:t>
            </a:r>
            <a:r>
              <a:rPr lang="ja-JP" altLang="en-US" b="1" dirty="0">
                <a:solidFill>
                  <a:schemeClr val="tx1"/>
                </a:solidFill>
              </a:rPr>
              <a:t>代以上は店頭での情報入手が多い</a:t>
            </a:r>
            <a:endParaRPr lang="en-US" altLang="ja-JP" b="1" dirty="0">
              <a:solidFill>
                <a:schemeClr val="tx1"/>
              </a:solidFill>
            </a:endParaRPr>
          </a:p>
          <a:p>
            <a:pPr marL="576000" indent="-216000">
              <a:buFont typeface="Wingdings" panose="05000000000000000000" pitchFamily="2" charset="2"/>
              <a:buChar char="l"/>
            </a:pPr>
            <a:r>
              <a:rPr lang="ja-JP" altLang="en-US" b="1" dirty="0">
                <a:solidFill>
                  <a:schemeClr val="tx1"/>
                </a:solidFill>
              </a:rPr>
              <a:t>若い世代は</a:t>
            </a:r>
            <a:r>
              <a:rPr lang="en-US" altLang="ja-JP" b="1" dirty="0">
                <a:solidFill>
                  <a:schemeClr val="tx1"/>
                </a:solidFill>
              </a:rPr>
              <a:t>SNS</a:t>
            </a:r>
            <a:r>
              <a:rPr lang="ja-JP" altLang="en-US" b="1" dirty="0">
                <a:solidFill>
                  <a:schemeClr val="tx1"/>
                </a:solidFill>
              </a:rPr>
              <a:t>での情報入手が多い</a:t>
            </a:r>
          </a:p>
        </p:txBody>
      </p:sp>
      <p:sp>
        <p:nvSpPr>
          <p:cNvPr id="10" name="矢印: 右 9">
            <a:extLst>
              <a:ext uri="{FF2B5EF4-FFF2-40B4-BE49-F238E27FC236}">
                <a16:creationId xmlns:a16="http://schemas.microsoft.com/office/drawing/2014/main" id="{4DECB874-9920-CA01-9F2E-64ED86E2627F}"/>
              </a:ext>
            </a:extLst>
          </p:cNvPr>
          <p:cNvSpPr/>
          <p:nvPr/>
        </p:nvSpPr>
        <p:spPr>
          <a:xfrm>
            <a:off x="5379451" y="1735630"/>
            <a:ext cx="432000" cy="504000"/>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40E6CBDD-DBC6-EC4A-3A28-62F50D4C063B}"/>
              </a:ext>
            </a:extLst>
          </p:cNvPr>
          <p:cNvSpPr txBox="1"/>
          <p:nvPr/>
        </p:nvSpPr>
        <p:spPr>
          <a:xfrm>
            <a:off x="3444080" y="3111950"/>
            <a:ext cx="1407981" cy="338554"/>
          </a:xfrm>
          <a:prstGeom prst="rect">
            <a:avLst/>
          </a:prstGeom>
          <a:noFill/>
        </p:spPr>
        <p:txBody>
          <a:bodyPr wrap="square">
            <a:spAutoFit/>
          </a:bodyPr>
          <a:lstStyle/>
          <a:p>
            <a:pPr algn="ctr"/>
            <a:r>
              <a:rPr lang="ja-JP" altLang="en-US" sz="1600" b="1" dirty="0">
                <a:solidFill>
                  <a:schemeClr val="accent1">
                    <a:lumMod val="50000"/>
                  </a:schemeClr>
                </a:solidFill>
                <a:latin typeface="+mn-ea"/>
              </a:rPr>
              <a:t>鉄道利用</a:t>
            </a:r>
          </a:p>
        </p:txBody>
      </p:sp>
      <p:sp>
        <p:nvSpPr>
          <p:cNvPr id="15" name="テキスト ボックス 14">
            <a:extLst>
              <a:ext uri="{FF2B5EF4-FFF2-40B4-BE49-F238E27FC236}">
                <a16:creationId xmlns:a16="http://schemas.microsoft.com/office/drawing/2014/main" id="{E00F8354-C2FE-18F3-F0A4-4976D48902AC}"/>
              </a:ext>
            </a:extLst>
          </p:cNvPr>
          <p:cNvSpPr txBox="1"/>
          <p:nvPr/>
        </p:nvSpPr>
        <p:spPr>
          <a:xfrm>
            <a:off x="1029579" y="3111950"/>
            <a:ext cx="1407981" cy="338554"/>
          </a:xfrm>
          <a:prstGeom prst="rect">
            <a:avLst/>
          </a:prstGeom>
          <a:noFill/>
        </p:spPr>
        <p:txBody>
          <a:bodyPr wrap="square">
            <a:spAutoFit/>
          </a:bodyPr>
          <a:lstStyle/>
          <a:p>
            <a:pPr algn="ctr"/>
            <a:r>
              <a:rPr lang="ja-JP" altLang="en-US" sz="1600" b="1" dirty="0">
                <a:solidFill>
                  <a:schemeClr val="accent1">
                    <a:lumMod val="50000"/>
                  </a:schemeClr>
                </a:solidFill>
                <a:latin typeface="+mn-ea"/>
              </a:rPr>
              <a:t>店舗利用等</a:t>
            </a:r>
            <a:endParaRPr lang="en-US" altLang="ja-JP" sz="1600" b="1" dirty="0">
              <a:solidFill>
                <a:schemeClr val="accent1">
                  <a:lumMod val="50000"/>
                </a:schemeClr>
              </a:solidFill>
              <a:latin typeface="+mn-ea"/>
            </a:endParaRPr>
          </a:p>
        </p:txBody>
      </p:sp>
      <p:pic>
        <p:nvPicPr>
          <p:cNvPr id="17" name="図 16">
            <a:extLst>
              <a:ext uri="{FF2B5EF4-FFF2-40B4-BE49-F238E27FC236}">
                <a16:creationId xmlns:a16="http://schemas.microsoft.com/office/drawing/2014/main" id="{867F1ABA-C5BD-EF5C-71D0-623DA2556A7D}"/>
              </a:ext>
            </a:extLst>
          </p:cNvPr>
          <p:cNvPicPr>
            <a:picLocks noChangeAspect="1"/>
          </p:cNvPicPr>
          <p:nvPr/>
        </p:nvPicPr>
        <p:blipFill>
          <a:blip r:embed="rId2"/>
          <a:stretch>
            <a:fillRect/>
          </a:stretch>
        </p:blipFill>
        <p:spPr>
          <a:xfrm>
            <a:off x="2419743" y="3643578"/>
            <a:ext cx="3645724" cy="2575784"/>
          </a:xfrm>
          <a:prstGeom prst="rect">
            <a:avLst/>
          </a:prstGeom>
        </p:spPr>
      </p:pic>
      <p:pic>
        <p:nvPicPr>
          <p:cNvPr id="21" name="図 20">
            <a:extLst>
              <a:ext uri="{FF2B5EF4-FFF2-40B4-BE49-F238E27FC236}">
                <a16:creationId xmlns:a16="http://schemas.microsoft.com/office/drawing/2014/main" id="{DB59BE70-ADE2-4A3B-04D1-34756B6193CB}"/>
              </a:ext>
            </a:extLst>
          </p:cNvPr>
          <p:cNvPicPr>
            <a:picLocks noChangeAspect="1"/>
          </p:cNvPicPr>
          <p:nvPr/>
        </p:nvPicPr>
        <p:blipFill>
          <a:blip r:embed="rId3"/>
          <a:stretch>
            <a:fillRect/>
          </a:stretch>
        </p:blipFill>
        <p:spPr>
          <a:xfrm>
            <a:off x="-194032" y="3725727"/>
            <a:ext cx="3645724" cy="2583708"/>
          </a:xfrm>
          <a:prstGeom prst="rect">
            <a:avLst/>
          </a:prstGeom>
        </p:spPr>
      </p:pic>
      <p:pic>
        <p:nvPicPr>
          <p:cNvPr id="22" name="図 21">
            <a:extLst>
              <a:ext uri="{FF2B5EF4-FFF2-40B4-BE49-F238E27FC236}">
                <a16:creationId xmlns:a16="http://schemas.microsoft.com/office/drawing/2014/main" id="{84D910CE-18FB-3A7E-993E-AB0B1FD01B08}"/>
              </a:ext>
            </a:extLst>
          </p:cNvPr>
          <p:cNvPicPr>
            <a:picLocks noChangeAspect="1"/>
          </p:cNvPicPr>
          <p:nvPr/>
        </p:nvPicPr>
        <p:blipFill>
          <a:blip r:embed="rId4"/>
          <a:stretch>
            <a:fillRect/>
          </a:stretch>
        </p:blipFill>
        <p:spPr>
          <a:xfrm>
            <a:off x="5515639" y="3751869"/>
            <a:ext cx="4353062" cy="2611838"/>
          </a:xfrm>
          <a:prstGeom prst="rect">
            <a:avLst/>
          </a:prstGeom>
        </p:spPr>
      </p:pic>
      <p:sp>
        <p:nvSpPr>
          <p:cNvPr id="3" name="スライド番号プレースホルダー 2">
            <a:extLst>
              <a:ext uri="{FF2B5EF4-FFF2-40B4-BE49-F238E27FC236}">
                <a16:creationId xmlns:a16="http://schemas.microsoft.com/office/drawing/2014/main" id="{6CD300F4-643E-488E-90B4-46D248EE599F}"/>
              </a:ext>
            </a:extLst>
          </p:cNvPr>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2</a:t>
            </a:fld>
            <a:endParaRPr lang="ja-JP" altLang="en-US">
              <a:solidFill>
                <a:prstClr val="black">
                  <a:tint val="75000"/>
                </a:prstClr>
              </a:solidFill>
            </a:endParaRPr>
          </a:p>
        </p:txBody>
      </p:sp>
    </p:spTree>
    <p:extLst>
      <p:ext uri="{BB962C8B-B14F-4D97-AF65-F5344CB8AC3E}">
        <p14:creationId xmlns:p14="http://schemas.microsoft.com/office/powerpoint/2010/main" val="563652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3A5E0-DEAB-7401-0519-90FF32EEDBB1}"/>
            </a:ext>
          </a:extLst>
        </p:cNvPr>
        <p:cNvGrpSpPr/>
        <p:nvPr/>
      </p:nvGrpSpPr>
      <p:grpSpPr>
        <a:xfrm>
          <a:off x="0" y="0"/>
          <a:ext cx="0" cy="0"/>
          <a:chOff x="0" y="0"/>
          <a:chExt cx="0" cy="0"/>
        </a:xfrm>
      </p:grpSpPr>
      <p:sp>
        <p:nvSpPr>
          <p:cNvPr id="4" name="Rectangle 66">
            <a:extLst>
              <a:ext uri="{FF2B5EF4-FFF2-40B4-BE49-F238E27FC236}">
                <a16:creationId xmlns:a16="http://schemas.microsoft.com/office/drawing/2014/main" id="{2B439D40-0592-D9F2-B32B-87E889FF91D9}"/>
              </a:ext>
            </a:extLst>
          </p:cNvPr>
          <p:cNvSpPr txBox="1">
            <a:spLocks noChangeArrowheads="1"/>
          </p:cNvSpPr>
          <p:nvPr/>
        </p:nvSpPr>
        <p:spPr bwMode="auto">
          <a:xfrm>
            <a:off x="60474" y="116632"/>
            <a:ext cx="9785052" cy="576064"/>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kern="0" dirty="0">
                <a:solidFill>
                  <a:schemeClr val="bg1"/>
                </a:solidFill>
                <a:latin typeface="Arial"/>
                <a:ea typeface="ＭＳ Ｐゴシック"/>
              </a:rPr>
              <a:t>広報・啓発について②</a:t>
            </a:r>
          </a:p>
        </p:txBody>
      </p:sp>
      <p:sp>
        <p:nvSpPr>
          <p:cNvPr id="2" name="コンテンツ プレースホルダー 7">
            <a:extLst>
              <a:ext uri="{FF2B5EF4-FFF2-40B4-BE49-F238E27FC236}">
                <a16:creationId xmlns:a16="http://schemas.microsoft.com/office/drawing/2014/main" id="{E2349D45-62EC-7FCB-0D18-C94F0386FBEF}"/>
              </a:ext>
            </a:extLst>
          </p:cNvPr>
          <p:cNvSpPr txBox="1">
            <a:spLocks/>
          </p:cNvSpPr>
          <p:nvPr/>
        </p:nvSpPr>
        <p:spPr>
          <a:xfrm>
            <a:off x="401865" y="933773"/>
            <a:ext cx="3952760"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chemeClr val="accent1">
                    <a:lumMod val="50000"/>
                  </a:schemeClr>
                </a:solidFill>
              </a:rPr>
              <a:t>◆印象に残った広報媒体</a:t>
            </a:r>
            <a:endParaRPr lang="en-US" altLang="ja-JP" sz="1600" b="1" dirty="0">
              <a:solidFill>
                <a:schemeClr val="accent1">
                  <a:lumMod val="50000"/>
                </a:schemeClr>
              </a:solidFill>
            </a:endParaRPr>
          </a:p>
        </p:txBody>
      </p:sp>
      <p:sp>
        <p:nvSpPr>
          <p:cNvPr id="5" name="コンテンツ プレースホルダー 7">
            <a:extLst>
              <a:ext uri="{FF2B5EF4-FFF2-40B4-BE49-F238E27FC236}">
                <a16:creationId xmlns:a16="http://schemas.microsoft.com/office/drawing/2014/main" id="{F7B0D1A6-020F-8783-D405-A21C42DBD296}"/>
              </a:ext>
            </a:extLst>
          </p:cNvPr>
          <p:cNvSpPr txBox="1">
            <a:spLocks/>
          </p:cNvSpPr>
          <p:nvPr/>
        </p:nvSpPr>
        <p:spPr>
          <a:xfrm>
            <a:off x="5197380" y="1147410"/>
            <a:ext cx="4244126"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80000"/>
              </a:lnSpc>
              <a:buNone/>
            </a:pPr>
            <a:r>
              <a:rPr lang="ja-JP" altLang="en-US" sz="1400" b="1" dirty="0">
                <a:solidFill>
                  <a:schemeClr val="accent1">
                    <a:lumMod val="50000"/>
                  </a:schemeClr>
                </a:solidFill>
              </a:rPr>
              <a:t>（店舗利用等の回答　事業者別）</a:t>
            </a:r>
            <a:endParaRPr lang="en-US" altLang="ja-JP" sz="1400" b="1" dirty="0">
              <a:solidFill>
                <a:schemeClr val="accent1">
                  <a:lumMod val="50000"/>
                </a:schemeClr>
              </a:solidFill>
            </a:endParaRPr>
          </a:p>
        </p:txBody>
      </p:sp>
      <p:sp>
        <p:nvSpPr>
          <p:cNvPr id="7" name="正方形/長方形 6">
            <a:extLst>
              <a:ext uri="{FF2B5EF4-FFF2-40B4-BE49-F238E27FC236}">
                <a16:creationId xmlns:a16="http://schemas.microsoft.com/office/drawing/2014/main" id="{00EC7F84-C997-307D-ED4E-BCFCF904EA4D}"/>
              </a:ext>
            </a:extLst>
          </p:cNvPr>
          <p:cNvSpPr/>
          <p:nvPr/>
        </p:nvSpPr>
        <p:spPr>
          <a:xfrm>
            <a:off x="465102" y="1334976"/>
            <a:ext cx="4528036" cy="1128782"/>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6000" indent="-216000">
              <a:buFont typeface="Wingdings" panose="05000000000000000000" pitchFamily="2" charset="2"/>
              <a:buChar char="l"/>
            </a:pPr>
            <a:r>
              <a:rPr kumimoji="1" lang="ja-JP" altLang="en-US" b="1" dirty="0">
                <a:solidFill>
                  <a:schemeClr val="tx1"/>
                </a:solidFill>
              </a:rPr>
              <a:t>店舗等では</a:t>
            </a:r>
            <a:r>
              <a:rPr lang="ja-JP" altLang="en-US" b="1" dirty="0">
                <a:solidFill>
                  <a:schemeClr val="tx1"/>
                </a:solidFill>
              </a:rPr>
              <a:t>ポスター、ちらしが効果的</a:t>
            </a:r>
            <a:endParaRPr lang="en-US" altLang="ja-JP" b="1" dirty="0">
              <a:solidFill>
                <a:schemeClr val="tx1"/>
              </a:solidFill>
            </a:endParaRPr>
          </a:p>
          <a:p>
            <a:pPr marL="576000" indent="-216000">
              <a:buFont typeface="Wingdings" panose="05000000000000000000" pitchFamily="2" charset="2"/>
              <a:buChar char="l"/>
            </a:pPr>
            <a:r>
              <a:rPr lang="ja-JP" altLang="en-US" b="1" dirty="0">
                <a:solidFill>
                  <a:schemeClr val="tx1"/>
                </a:solidFill>
              </a:rPr>
              <a:t>鉄道利用ではアプリ通知、ウェブサイトが多い</a:t>
            </a:r>
            <a:endParaRPr lang="en-US" altLang="ja-JP" b="1" dirty="0">
              <a:solidFill>
                <a:schemeClr val="tx1"/>
              </a:solidFill>
            </a:endParaRPr>
          </a:p>
        </p:txBody>
      </p:sp>
      <p:sp>
        <p:nvSpPr>
          <p:cNvPr id="8" name="矢印: 右 7">
            <a:extLst>
              <a:ext uri="{FF2B5EF4-FFF2-40B4-BE49-F238E27FC236}">
                <a16:creationId xmlns:a16="http://schemas.microsoft.com/office/drawing/2014/main" id="{B1DB3FC8-1644-62C5-76E7-7E58E446199F}"/>
              </a:ext>
            </a:extLst>
          </p:cNvPr>
          <p:cNvSpPr/>
          <p:nvPr/>
        </p:nvSpPr>
        <p:spPr>
          <a:xfrm>
            <a:off x="439443" y="1653106"/>
            <a:ext cx="432000" cy="504000"/>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1" name="表 10">
            <a:extLst>
              <a:ext uri="{FF2B5EF4-FFF2-40B4-BE49-F238E27FC236}">
                <a16:creationId xmlns:a16="http://schemas.microsoft.com/office/drawing/2014/main" id="{1AB57076-0BE5-E9F2-58FC-7F0AE8EBF07B}"/>
              </a:ext>
            </a:extLst>
          </p:cNvPr>
          <p:cNvGraphicFramePr>
            <a:graphicFrameLocks noGrp="1"/>
          </p:cNvGraphicFramePr>
          <p:nvPr>
            <p:extLst>
              <p:ext uri="{D42A27DB-BD31-4B8C-83A1-F6EECF244321}">
                <p14:modId xmlns:p14="http://schemas.microsoft.com/office/powerpoint/2010/main" val="3146582390"/>
              </p:ext>
            </p:extLst>
          </p:nvPr>
        </p:nvGraphicFramePr>
        <p:xfrm>
          <a:off x="5049029" y="1435006"/>
          <a:ext cx="4571667" cy="4937219"/>
        </p:xfrm>
        <a:graphic>
          <a:graphicData uri="http://schemas.openxmlformats.org/drawingml/2006/table">
            <a:tbl>
              <a:tblPr>
                <a:tableStyleId>{5C22544A-7EE6-4342-B048-85BDC9FD1C3A}</a:tableStyleId>
              </a:tblPr>
              <a:tblGrid>
                <a:gridCol w="572067">
                  <a:extLst>
                    <a:ext uri="{9D8B030D-6E8A-4147-A177-3AD203B41FA5}">
                      <a16:colId xmlns:a16="http://schemas.microsoft.com/office/drawing/2014/main" val="3586345383"/>
                    </a:ext>
                  </a:extLst>
                </a:gridCol>
                <a:gridCol w="363600">
                  <a:extLst>
                    <a:ext uri="{9D8B030D-6E8A-4147-A177-3AD203B41FA5}">
                      <a16:colId xmlns:a16="http://schemas.microsoft.com/office/drawing/2014/main" val="3588515312"/>
                    </a:ext>
                  </a:extLst>
                </a:gridCol>
                <a:gridCol w="363600">
                  <a:extLst>
                    <a:ext uri="{9D8B030D-6E8A-4147-A177-3AD203B41FA5}">
                      <a16:colId xmlns:a16="http://schemas.microsoft.com/office/drawing/2014/main" val="2532870414"/>
                    </a:ext>
                  </a:extLst>
                </a:gridCol>
                <a:gridCol w="363600">
                  <a:extLst>
                    <a:ext uri="{9D8B030D-6E8A-4147-A177-3AD203B41FA5}">
                      <a16:colId xmlns:a16="http://schemas.microsoft.com/office/drawing/2014/main" val="1446509816"/>
                    </a:ext>
                  </a:extLst>
                </a:gridCol>
                <a:gridCol w="363600">
                  <a:extLst>
                    <a:ext uri="{9D8B030D-6E8A-4147-A177-3AD203B41FA5}">
                      <a16:colId xmlns:a16="http://schemas.microsoft.com/office/drawing/2014/main" val="1647086599"/>
                    </a:ext>
                  </a:extLst>
                </a:gridCol>
                <a:gridCol w="363600">
                  <a:extLst>
                    <a:ext uri="{9D8B030D-6E8A-4147-A177-3AD203B41FA5}">
                      <a16:colId xmlns:a16="http://schemas.microsoft.com/office/drawing/2014/main" val="3154122855"/>
                    </a:ext>
                  </a:extLst>
                </a:gridCol>
                <a:gridCol w="363600">
                  <a:extLst>
                    <a:ext uri="{9D8B030D-6E8A-4147-A177-3AD203B41FA5}">
                      <a16:colId xmlns:a16="http://schemas.microsoft.com/office/drawing/2014/main" val="1368216355"/>
                    </a:ext>
                  </a:extLst>
                </a:gridCol>
                <a:gridCol w="363600">
                  <a:extLst>
                    <a:ext uri="{9D8B030D-6E8A-4147-A177-3AD203B41FA5}">
                      <a16:colId xmlns:a16="http://schemas.microsoft.com/office/drawing/2014/main" val="1626576531"/>
                    </a:ext>
                  </a:extLst>
                </a:gridCol>
                <a:gridCol w="363600">
                  <a:extLst>
                    <a:ext uri="{9D8B030D-6E8A-4147-A177-3AD203B41FA5}">
                      <a16:colId xmlns:a16="http://schemas.microsoft.com/office/drawing/2014/main" val="1449562947"/>
                    </a:ext>
                  </a:extLst>
                </a:gridCol>
                <a:gridCol w="363600">
                  <a:extLst>
                    <a:ext uri="{9D8B030D-6E8A-4147-A177-3AD203B41FA5}">
                      <a16:colId xmlns:a16="http://schemas.microsoft.com/office/drawing/2014/main" val="37809963"/>
                    </a:ext>
                  </a:extLst>
                </a:gridCol>
                <a:gridCol w="363600">
                  <a:extLst>
                    <a:ext uri="{9D8B030D-6E8A-4147-A177-3AD203B41FA5}">
                      <a16:colId xmlns:a16="http://schemas.microsoft.com/office/drawing/2014/main" val="439170816"/>
                    </a:ext>
                  </a:extLst>
                </a:gridCol>
                <a:gridCol w="363600">
                  <a:extLst>
                    <a:ext uri="{9D8B030D-6E8A-4147-A177-3AD203B41FA5}">
                      <a16:colId xmlns:a16="http://schemas.microsoft.com/office/drawing/2014/main" val="2068464666"/>
                    </a:ext>
                  </a:extLst>
                </a:gridCol>
              </a:tblGrid>
              <a:tr h="1037144">
                <a:tc>
                  <a:txBody>
                    <a:bodyPr/>
                    <a:lstStyle/>
                    <a:p>
                      <a:pPr algn="l" fontAlgn="ctr"/>
                      <a:endParaRPr lang="ja-JP" altLang="en-US" sz="1050" b="0" i="0" u="none" strike="noStrike" dirty="0">
                        <a:solidFill>
                          <a:srgbClr val="000000"/>
                        </a:solidFill>
                        <a:effectLst/>
                        <a:latin typeface="+mn-ea"/>
                        <a:ea typeface="+mn-ea"/>
                      </a:endParaRPr>
                    </a:p>
                  </a:txBody>
                  <a:tcPr marL="0" marR="0" marT="0" marB="0" anchor="ctr">
                    <a:solidFill>
                      <a:schemeClr val="accent1">
                        <a:lumMod val="20000"/>
                        <a:lumOff val="80000"/>
                      </a:schemeClr>
                    </a:solidFill>
                  </a:tcPr>
                </a:tc>
                <a:tc>
                  <a:txBody>
                    <a:bodyPr/>
                    <a:lstStyle/>
                    <a:p>
                      <a:pPr algn="l" fontAlgn="ctr"/>
                      <a:r>
                        <a:rPr lang="ja-JP" altLang="en-US" sz="1050" u="none" strike="noStrike" dirty="0">
                          <a:effectLst/>
                          <a:latin typeface="+mn-ea"/>
                          <a:ea typeface="+mn-ea"/>
                        </a:rPr>
                        <a:t>エイチ・ツー・オーリテイリング</a:t>
                      </a:r>
                      <a:endParaRPr lang="ja-JP" altLang="en-US" sz="1050" b="0" i="0" u="none" strike="noStrike" dirty="0">
                        <a:solidFill>
                          <a:srgbClr val="000000"/>
                        </a:solidFill>
                        <a:effectLst/>
                        <a:latin typeface="+mn-ea"/>
                        <a:ea typeface="+mn-ea"/>
                      </a:endParaRPr>
                    </a:p>
                  </a:txBody>
                  <a:tcPr marL="0" marR="0" marT="0" marB="0" vert="eaVert" anchor="ctr">
                    <a:solidFill>
                      <a:schemeClr val="accent1">
                        <a:lumMod val="20000"/>
                        <a:lumOff val="80000"/>
                      </a:schemeClr>
                    </a:solidFill>
                  </a:tcPr>
                </a:tc>
                <a:tc>
                  <a:txBody>
                    <a:bodyPr/>
                    <a:lstStyle/>
                    <a:p>
                      <a:pPr algn="l" fontAlgn="ctr"/>
                      <a:r>
                        <a:rPr lang="ja-JP" altLang="en-US" sz="1050" u="none" strike="noStrike" dirty="0">
                          <a:effectLst/>
                          <a:latin typeface="+mn-ea"/>
                          <a:ea typeface="+mn-ea"/>
                        </a:rPr>
                        <a:t>サンプラザ</a:t>
                      </a:r>
                      <a:endParaRPr lang="ja-JP" altLang="en-US" sz="1050" b="0" i="0" u="none" strike="noStrike" dirty="0">
                        <a:solidFill>
                          <a:srgbClr val="000000"/>
                        </a:solidFill>
                        <a:effectLst/>
                        <a:latin typeface="+mn-ea"/>
                        <a:ea typeface="+mn-ea"/>
                      </a:endParaRPr>
                    </a:p>
                  </a:txBody>
                  <a:tcPr marL="0" marR="0" marT="0" marB="0" vert="eaVert" anchor="ctr">
                    <a:solidFill>
                      <a:schemeClr val="accent1">
                        <a:lumMod val="20000"/>
                        <a:lumOff val="80000"/>
                      </a:schemeClr>
                    </a:solidFill>
                  </a:tcPr>
                </a:tc>
                <a:tc>
                  <a:txBody>
                    <a:bodyPr/>
                    <a:lstStyle/>
                    <a:p>
                      <a:pPr algn="l" fontAlgn="ctr"/>
                      <a:r>
                        <a:rPr lang="ja-JP" altLang="en-US" sz="1050" u="none" strike="noStrike" dirty="0">
                          <a:effectLst/>
                          <a:latin typeface="+mn-ea"/>
                          <a:ea typeface="+mn-ea"/>
                        </a:rPr>
                        <a:t>ルビー</a:t>
                      </a:r>
                      <a:endParaRPr lang="en-US" altLang="ja-JP" sz="1050" b="0" i="0" u="none" strike="noStrike" dirty="0">
                        <a:solidFill>
                          <a:srgbClr val="000000"/>
                        </a:solidFill>
                        <a:effectLst/>
                        <a:latin typeface="+mn-ea"/>
                        <a:ea typeface="+mn-ea"/>
                      </a:endParaRPr>
                    </a:p>
                  </a:txBody>
                  <a:tcPr marL="0" marR="0" marT="0" marB="0" vert="eaVert" anchor="ctr">
                    <a:solidFill>
                      <a:schemeClr val="accent1">
                        <a:lumMod val="20000"/>
                        <a:lumOff val="80000"/>
                      </a:schemeClr>
                    </a:solidFill>
                  </a:tcPr>
                </a:tc>
                <a:tc>
                  <a:txBody>
                    <a:bodyPr/>
                    <a:lstStyle/>
                    <a:p>
                      <a:pPr algn="l" fontAlgn="ctr"/>
                      <a:r>
                        <a:rPr lang="ja-JP" altLang="en-US" sz="1050" u="none" strike="noStrike" dirty="0">
                          <a:effectLst/>
                          <a:latin typeface="+mn-ea"/>
                          <a:ea typeface="+mn-ea"/>
                        </a:rPr>
                        <a:t>スタイリングライフ・ホールディングス</a:t>
                      </a:r>
                      <a:endParaRPr lang="ja-JP" altLang="en-US" sz="1050" b="0" i="0" u="none" strike="noStrike" dirty="0">
                        <a:solidFill>
                          <a:srgbClr val="000000"/>
                        </a:solidFill>
                        <a:effectLst/>
                        <a:latin typeface="+mn-ea"/>
                        <a:ea typeface="+mn-ea"/>
                      </a:endParaRPr>
                    </a:p>
                  </a:txBody>
                  <a:tcPr marL="0" marR="0" marT="0" marB="0" vert="eaVert" anchor="ctr">
                    <a:solidFill>
                      <a:schemeClr val="accent1">
                        <a:lumMod val="20000"/>
                        <a:lumOff val="80000"/>
                      </a:schemeClr>
                    </a:solidFill>
                  </a:tcPr>
                </a:tc>
                <a:tc>
                  <a:txBody>
                    <a:bodyPr/>
                    <a:lstStyle/>
                    <a:p>
                      <a:pPr algn="l" fontAlgn="ctr"/>
                      <a:r>
                        <a:rPr lang="ja-JP" altLang="en-US" sz="1050" u="none" strike="noStrike" dirty="0">
                          <a:effectLst/>
                          <a:latin typeface="+mn-ea"/>
                          <a:ea typeface="+mn-ea"/>
                        </a:rPr>
                        <a:t>ファンケル</a:t>
                      </a:r>
                      <a:endParaRPr lang="ja-JP" altLang="en-US" sz="1050" b="0" i="0" u="none" strike="noStrike" dirty="0">
                        <a:solidFill>
                          <a:srgbClr val="000000"/>
                        </a:solidFill>
                        <a:effectLst/>
                        <a:latin typeface="+mn-ea"/>
                        <a:ea typeface="+mn-ea"/>
                      </a:endParaRPr>
                    </a:p>
                  </a:txBody>
                  <a:tcPr marL="0" marR="0" marT="0" marB="0" vert="eaVert" anchor="ctr">
                    <a:solidFill>
                      <a:schemeClr val="accent1">
                        <a:lumMod val="20000"/>
                        <a:lumOff val="80000"/>
                      </a:schemeClr>
                    </a:solidFill>
                  </a:tcPr>
                </a:tc>
                <a:tc>
                  <a:txBody>
                    <a:bodyPr/>
                    <a:lstStyle/>
                    <a:p>
                      <a:pPr algn="l" fontAlgn="ctr"/>
                      <a:r>
                        <a:rPr lang="ja-JP" altLang="en-US" sz="1050" u="none" strike="noStrike" dirty="0">
                          <a:effectLst/>
                          <a:latin typeface="+mn-ea"/>
                          <a:ea typeface="+mn-ea"/>
                        </a:rPr>
                        <a:t>アーバンリサーチ</a:t>
                      </a:r>
                      <a:endParaRPr lang="ja-JP" altLang="en-US" sz="1050" b="0" i="0" u="none" strike="noStrike" dirty="0">
                        <a:solidFill>
                          <a:srgbClr val="000000"/>
                        </a:solidFill>
                        <a:effectLst/>
                        <a:latin typeface="+mn-ea"/>
                        <a:ea typeface="+mn-ea"/>
                      </a:endParaRPr>
                    </a:p>
                  </a:txBody>
                  <a:tcPr marL="0" marR="0" marT="0" marB="0" vert="eaVert" anchor="ctr">
                    <a:solidFill>
                      <a:schemeClr val="accent1">
                        <a:lumMod val="20000"/>
                        <a:lumOff val="80000"/>
                      </a:schemeClr>
                    </a:solidFill>
                  </a:tcPr>
                </a:tc>
                <a:tc>
                  <a:txBody>
                    <a:bodyPr/>
                    <a:lstStyle/>
                    <a:p>
                      <a:pPr algn="l" fontAlgn="ctr"/>
                      <a:r>
                        <a:rPr lang="ja-JP" altLang="en-US" sz="1050" u="none" strike="noStrike" dirty="0">
                          <a:effectLst/>
                          <a:latin typeface="+mn-ea"/>
                          <a:ea typeface="+mn-ea"/>
                        </a:rPr>
                        <a:t>エディオン</a:t>
                      </a:r>
                      <a:endParaRPr lang="ja-JP" altLang="en-US" sz="1050" b="0" i="0" u="none" strike="noStrike" dirty="0">
                        <a:solidFill>
                          <a:srgbClr val="000000"/>
                        </a:solidFill>
                        <a:effectLst/>
                        <a:latin typeface="+mn-ea"/>
                        <a:ea typeface="+mn-ea"/>
                      </a:endParaRPr>
                    </a:p>
                  </a:txBody>
                  <a:tcPr marL="0" marR="0" marT="0" marB="0" vert="eaVert" anchor="ctr">
                    <a:solidFill>
                      <a:schemeClr val="accent1">
                        <a:lumMod val="20000"/>
                        <a:lumOff val="80000"/>
                      </a:schemeClr>
                    </a:solidFill>
                  </a:tcPr>
                </a:tc>
                <a:tc>
                  <a:txBody>
                    <a:bodyPr/>
                    <a:lstStyle/>
                    <a:p>
                      <a:pPr algn="l" fontAlgn="ctr"/>
                      <a:r>
                        <a:rPr lang="ja-JP" altLang="en-US" sz="1050" u="none" strike="noStrike">
                          <a:effectLst/>
                          <a:latin typeface="+mn-ea"/>
                          <a:ea typeface="+mn-ea"/>
                        </a:rPr>
                        <a:t>上新電機</a:t>
                      </a:r>
                      <a:endParaRPr lang="ja-JP" altLang="en-US" sz="1050" b="0" i="0" u="none" strike="noStrike">
                        <a:solidFill>
                          <a:srgbClr val="000000"/>
                        </a:solidFill>
                        <a:effectLst/>
                        <a:latin typeface="+mn-ea"/>
                        <a:ea typeface="+mn-ea"/>
                      </a:endParaRPr>
                    </a:p>
                  </a:txBody>
                  <a:tcPr marL="0" marR="0" marT="0" marB="0" vert="eaVert" anchor="ctr">
                    <a:solidFill>
                      <a:schemeClr val="accent1">
                        <a:lumMod val="20000"/>
                        <a:lumOff val="80000"/>
                      </a:schemeClr>
                    </a:solidFill>
                  </a:tcPr>
                </a:tc>
                <a:tc>
                  <a:txBody>
                    <a:bodyPr/>
                    <a:lstStyle/>
                    <a:p>
                      <a:pPr algn="l" fontAlgn="ctr"/>
                      <a:r>
                        <a:rPr lang="zh-TW" altLang="en-US" sz="1050" u="none" strike="noStrike" dirty="0">
                          <a:effectLst/>
                          <a:latin typeface="+mn-ea"/>
                          <a:ea typeface="+mn-ea"/>
                        </a:rPr>
                        <a:t>髙島屋大阪店</a:t>
                      </a:r>
                      <a:endParaRPr lang="zh-TW" altLang="en-US" sz="1050" b="0" i="0" u="none" strike="noStrike" dirty="0">
                        <a:solidFill>
                          <a:srgbClr val="000000"/>
                        </a:solidFill>
                        <a:effectLst/>
                        <a:latin typeface="+mn-ea"/>
                        <a:ea typeface="+mn-ea"/>
                      </a:endParaRPr>
                    </a:p>
                  </a:txBody>
                  <a:tcPr marL="0" marR="0" marT="0" marB="0" vert="eaVert" anchor="ctr">
                    <a:solidFill>
                      <a:schemeClr val="accent1">
                        <a:lumMod val="20000"/>
                        <a:lumOff val="80000"/>
                      </a:schemeClr>
                    </a:solidFill>
                  </a:tcPr>
                </a:tc>
                <a:tc>
                  <a:txBody>
                    <a:bodyPr/>
                    <a:lstStyle/>
                    <a:p>
                      <a:pPr algn="l" fontAlgn="ctr"/>
                      <a:r>
                        <a:rPr lang="zh-TW" altLang="en-US" sz="1050" u="none" strike="noStrike" dirty="0">
                          <a:effectLst/>
                          <a:latin typeface="+mn-ea"/>
                          <a:ea typeface="+mn-ea"/>
                        </a:rPr>
                        <a:t>宮之阪中央商店街振興組合</a:t>
                      </a:r>
                      <a:endParaRPr lang="zh-TW" altLang="en-US" sz="1050" b="0" i="0" u="none" strike="noStrike" dirty="0">
                        <a:solidFill>
                          <a:srgbClr val="000000"/>
                        </a:solidFill>
                        <a:effectLst/>
                        <a:latin typeface="+mn-ea"/>
                        <a:ea typeface="+mn-ea"/>
                      </a:endParaRPr>
                    </a:p>
                  </a:txBody>
                  <a:tcPr marL="0" marR="0" marT="0" marB="0" vert="eaVert" anchor="ctr">
                    <a:solidFill>
                      <a:schemeClr val="accent1">
                        <a:lumMod val="20000"/>
                        <a:lumOff val="80000"/>
                      </a:schemeClr>
                    </a:solidFill>
                  </a:tcPr>
                </a:tc>
                <a:tc>
                  <a:txBody>
                    <a:bodyPr/>
                    <a:lstStyle/>
                    <a:p>
                      <a:pPr algn="l" fontAlgn="ctr"/>
                      <a:r>
                        <a:rPr lang="en-US" sz="1050" u="none" strike="noStrike" dirty="0">
                          <a:effectLst/>
                          <a:latin typeface="+mn-ea"/>
                          <a:ea typeface="+mn-ea"/>
                        </a:rPr>
                        <a:t>JA</a:t>
                      </a:r>
                      <a:r>
                        <a:rPr lang="ja-JP" altLang="en-US" sz="1050" u="none" strike="noStrike" dirty="0">
                          <a:effectLst/>
                          <a:latin typeface="+mn-ea"/>
                          <a:ea typeface="+mn-ea"/>
                        </a:rPr>
                        <a:t>全農</a:t>
                      </a:r>
                      <a:r>
                        <a:rPr lang="en-US" sz="1050" u="none" strike="noStrike" dirty="0">
                          <a:effectLst/>
                          <a:latin typeface="+mn-ea"/>
                          <a:ea typeface="+mn-ea"/>
                        </a:rPr>
                        <a:t>A</a:t>
                      </a:r>
                      <a:r>
                        <a:rPr lang="ja-JP" altLang="en-US" sz="1050" u="none" strike="noStrike" dirty="0">
                          <a:effectLst/>
                          <a:latin typeface="+mn-ea"/>
                          <a:ea typeface="+mn-ea"/>
                        </a:rPr>
                        <a:t>コープ</a:t>
                      </a:r>
                      <a:endParaRPr lang="ja-JP" altLang="en-US" sz="1050" b="0" i="0" u="none" strike="noStrike" dirty="0">
                        <a:solidFill>
                          <a:srgbClr val="000000"/>
                        </a:solidFill>
                        <a:effectLst/>
                        <a:latin typeface="+mn-ea"/>
                        <a:ea typeface="+mn-ea"/>
                      </a:endParaRPr>
                    </a:p>
                  </a:txBody>
                  <a:tcPr marL="0" marR="0" marT="0" marB="0" vert="eaVert" anchor="ctr">
                    <a:solidFill>
                      <a:schemeClr val="accent1">
                        <a:lumMod val="20000"/>
                        <a:lumOff val="80000"/>
                      </a:schemeClr>
                    </a:solidFill>
                  </a:tcPr>
                </a:tc>
                <a:extLst>
                  <a:ext uri="{0D108BD9-81ED-4DB2-BD59-A6C34878D82A}">
                    <a16:rowId xmlns:a16="http://schemas.microsoft.com/office/drawing/2014/main" val="1300048246"/>
                  </a:ext>
                </a:extLst>
              </a:tr>
              <a:tr h="242475">
                <a:tc>
                  <a:txBody>
                    <a:bodyPr/>
                    <a:lstStyle/>
                    <a:p>
                      <a:pPr algn="l" fontAlgn="ctr"/>
                      <a:r>
                        <a:rPr lang="ja-JP" altLang="en-US" sz="1050" b="0" i="0" u="none" strike="noStrike" dirty="0">
                          <a:solidFill>
                            <a:srgbClr val="000000"/>
                          </a:solidFill>
                          <a:effectLst/>
                          <a:latin typeface="+mn-ea"/>
                          <a:ea typeface="+mn-ea"/>
                        </a:rPr>
                        <a:t>回答者数</a:t>
                      </a:r>
                    </a:p>
                  </a:txBody>
                  <a:tcPr marL="0" marR="0" marT="0" marB="0" anchor="ctr">
                    <a:solidFill>
                      <a:schemeClr val="accent1">
                        <a:lumMod val="20000"/>
                        <a:lumOff val="80000"/>
                      </a:schemeClr>
                    </a:solidFill>
                  </a:tcPr>
                </a:tc>
                <a:tc>
                  <a:txBody>
                    <a:bodyPr/>
                    <a:lstStyle/>
                    <a:p>
                      <a:pPr algn="r" fontAlgn="ctr"/>
                      <a:r>
                        <a:rPr lang="en-US" altLang="ja-JP" sz="1050" b="0" i="0" u="none" strike="noStrike" dirty="0">
                          <a:solidFill>
                            <a:srgbClr val="000000"/>
                          </a:solidFill>
                          <a:effectLst/>
                          <a:latin typeface="+mn-ea"/>
                          <a:ea typeface="+mn-ea"/>
                        </a:rPr>
                        <a:t>40</a:t>
                      </a:r>
                    </a:p>
                  </a:txBody>
                  <a:tcPr marL="0" marR="0" marT="0" marB="0" anchor="ctr"/>
                </a:tc>
                <a:tc>
                  <a:txBody>
                    <a:bodyPr/>
                    <a:lstStyle/>
                    <a:p>
                      <a:pPr algn="r" fontAlgn="ctr"/>
                      <a:r>
                        <a:rPr lang="en-US" altLang="ja-JP" sz="1050" b="0" i="0" u="none" strike="noStrike" dirty="0">
                          <a:solidFill>
                            <a:srgbClr val="000000"/>
                          </a:solidFill>
                          <a:effectLst/>
                          <a:latin typeface="+mn-ea"/>
                          <a:ea typeface="+mn-ea"/>
                        </a:rPr>
                        <a:t>242</a:t>
                      </a:r>
                    </a:p>
                  </a:txBody>
                  <a:tcPr marL="0" marR="0" marT="0" marB="0" anchor="ctr"/>
                </a:tc>
                <a:tc>
                  <a:txBody>
                    <a:bodyPr/>
                    <a:lstStyle/>
                    <a:p>
                      <a:pPr algn="r" fontAlgn="ctr"/>
                      <a:r>
                        <a:rPr lang="en-US" altLang="ja-JP" sz="1050" b="0" i="0" u="none" strike="noStrike">
                          <a:solidFill>
                            <a:srgbClr val="000000"/>
                          </a:solidFill>
                          <a:effectLst/>
                          <a:latin typeface="+mn-ea"/>
                          <a:ea typeface="+mn-ea"/>
                        </a:rPr>
                        <a:t>136</a:t>
                      </a:r>
                    </a:p>
                  </a:txBody>
                  <a:tcPr marL="0" marR="0" marT="0" marB="0" anchor="ctr"/>
                </a:tc>
                <a:tc>
                  <a:txBody>
                    <a:bodyPr/>
                    <a:lstStyle/>
                    <a:p>
                      <a:pPr algn="r" fontAlgn="ctr"/>
                      <a:r>
                        <a:rPr lang="en-US" altLang="ja-JP" sz="1050" b="0" i="0" u="none" strike="noStrike" dirty="0">
                          <a:solidFill>
                            <a:srgbClr val="000000"/>
                          </a:solidFill>
                          <a:effectLst/>
                          <a:latin typeface="+mn-ea"/>
                          <a:ea typeface="+mn-ea"/>
                        </a:rPr>
                        <a:t>16</a:t>
                      </a:r>
                    </a:p>
                  </a:txBody>
                  <a:tcPr marL="0" marR="0" marT="0" marB="0" anchor="ctr"/>
                </a:tc>
                <a:tc>
                  <a:txBody>
                    <a:bodyPr/>
                    <a:lstStyle/>
                    <a:p>
                      <a:pPr algn="r" fontAlgn="ctr"/>
                      <a:r>
                        <a:rPr lang="en-US" altLang="ja-JP" sz="1050" b="0" i="0" u="none" strike="noStrike">
                          <a:solidFill>
                            <a:srgbClr val="000000"/>
                          </a:solidFill>
                          <a:effectLst/>
                          <a:latin typeface="+mn-ea"/>
                          <a:ea typeface="+mn-ea"/>
                        </a:rPr>
                        <a:t>272</a:t>
                      </a:r>
                    </a:p>
                  </a:txBody>
                  <a:tcPr marL="0" marR="0" marT="0" marB="0" anchor="ctr"/>
                </a:tc>
                <a:tc>
                  <a:txBody>
                    <a:bodyPr/>
                    <a:lstStyle/>
                    <a:p>
                      <a:pPr algn="r" fontAlgn="ctr"/>
                      <a:r>
                        <a:rPr lang="en-US" altLang="ja-JP" sz="1050" b="0" i="0" u="none" strike="noStrike" dirty="0">
                          <a:solidFill>
                            <a:srgbClr val="000000"/>
                          </a:solidFill>
                          <a:effectLst/>
                          <a:latin typeface="+mn-ea"/>
                          <a:ea typeface="+mn-ea"/>
                        </a:rPr>
                        <a:t>3</a:t>
                      </a:r>
                    </a:p>
                  </a:txBody>
                  <a:tcPr marL="0" marR="0" marT="0" marB="0" anchor="ctr"/>
                </a:tc>
                <a:tc>
                  <a:txBody>
                    <a:bodyPr/>
                    <a:lstStyle/>
                    <a:p>
                      <a:pPr algn="r" fontAlgn="ctr"/>
                      <a:r>
                        <a:rPr lang="en-US" altLang="ja-JP" sz="1050" b="0" i="0" u="none" strike="noStrike" dirty="0">
                          <a:solidFill>
                            <a:srgbClr val="000000"/>
                          </a:solidFill>
                          <a:effectLst/>
                          <a:latin typeface="+mn-ea"/>
                          <a:ea typeface="+mn-ea"/>
                        </a:rPr>
                        <a:t>16</a:t>
                      </a:r>
                    </a:p>
                  </a:txBody>
                  <a:tcPr marL="0" marR="0" marT="0" marB="0" anchor="ctr"/>
                </a:tc>
                <a:tc>
                  <a:txBody>
                    <a:bodyPr/>
                    <a:lstStyle/>
                    <a:p>
                      <a:pPr algn="r" fontAlgn="ctr"/>
                      <a:r>
                        <a:rPr lang="en-US" altLang="ja-JP" sz="1050" b="0" i="0" u="none" strike="noStrike" dirty="0">
                          <a:solidFill>
                            <a:srgbClr val="000000"/>
                          </a:solidFill>
                          <a:effectLst/>
                          <a:latin typeface="+mn-ea"/>
                          <a:ea typeface="+mn-ea"/>
                        </a:rPr>
                        <a:t>18</a:t>
                      </a:r>
                    </a:p>
                  </a:txBody>
                  <a:tcPr marL="0" marR="0" marT="0" marB="0" anchor="ctr"/>
                </a:tc>
                <a:tc>
                  <a:txBody>
                    <a:bodyPr/>
                    <a:lstStyle/>
                    <a:p>
                      <a:pPr algn="r" fontAlgn="ctr"/>
                      <a:r>
                        <a:rPr lang="en-US" altLang="ja-JP" sz="1050" b="0" i="0" u="none" strike="noStrike" dirty="0">
                          <a:solidFill>
                            <a:srgbClr val="000000"/>
                          </a:solidFill>
                          <a:effectLst/>
                          <a:latin typeface="+mn-ea"/>
                          <a:ea typeface="+mn-ea"/>
                        </a:rPr>
                        <a:t>11</a:t>
                      </a:r>
                    </a:p>
                  </a:txBody>
                  <a:tcPr marL="0" marR="0" marT="0" marB="0" anchor="ctr"/>
                </a:tc>
                <a:tc>
                  <a:txBody>
                    <a:bodyPr/>
                    <a:lstStyle/>
                    <a:p>
                      <a:pPr algn="r" fontAlgn="ctr"/>
                      <a:r>
                        <a:rPr lang="en-US" altLang="ja-JP" sz="1050" b="0" i="0" u="none" strike="noStrike" dirty="0">
                          <a:solidFill>
                            <a:srgbClr val="000000"/>
                          </a:solidFill>
                          <a:effectLst/>
                          <a:latin typeface="+mn-ea"/>
                          <a:ea typeface="+mn-ea"/>
                        </a:rPr>
                        <a:t>2</a:t>
                      </a:r>
                    </a:p>
                  </a:txBody>
                  <a:tcPr marL="0" marR="0" marT="0" marB="0" anchor="ctr"/>
                </a:tc>
                <a:tc>
                  <a:txBody>
                    <a:bodyPr/>
                    <a:lstStyle/>
                    <a:p>
                      <a:pPr algn="r" fontAlgn="ctr"/>
                      <a:r>
                        <a:rPr lang="en-US" altLang="ja-JP" sz="1050" b="0" i="0" u="none" strike="noStrike" dirty="0">
                          <a:solidFill>
                            <a:srgbClr val="000000"/>
                          </a:solidFill>
                          <a:effectLst/>
                          <a:latin typeface="+mn-ea"/>
                          <a:ea typeface="+mn-ea"/>
                        </a:rPr>
                        <a:t>3</a:t>
                      </a:r>
                    </a:p>
                  </a:txBody>
                  <a:tcPr marL="0" marR="0" marT="0" marB="0" anchor="ctr"/>
                </a:tc>
                <a:extLst>
                  <a:ext uri="{0D108BD9-81ED-4DB2-BD59-A6C34878D82A}">
                    <a16:rowId xmlns:a16="http://schemas.microsoft.com/office/drawing/2014/main" val="4175515837"/>
                  </a:ext>
                </a:extLst>
              </a:tr>
              <a:tr h="159204">
                <a:tc>
                  <a:txBody>
                    <a:bodyPr/>
                    <a:lstStyle/>
                    <a:p>
                      <a:pPr algn="l" fontAlgn="ctr"/>
                      <a:r>
                        <a:rPr lang="ja-JP" altLang="en-US" sz="1050" b="0" i="0" u="none" strike="noStrike" dirty="0">
                          <a:solidFill>
                            <a:srgbClr val="000000"/>
                          </a:solidFill>
                          <a:effectLst/>
                          <a:latin typeface="+mn-ea"/>
                          <a:ea typeface="+mn-ea"/>
                        </a:rPr>
                        <a:t>店舗でのポスター掲示</a:t>
                      </a:r>
                    </a:p>
                  </a:txBody>
                  <a:tcPr marL="0" marR="0" marT="0" marB="0" anchor="ctr">
                    <a:solidFill>
                      <a:schemeClr val="accent1">
                        <a:lumMod val="20000"/>
                        <a:lumOff val="80000"/>
                      </a:schemeClr>
                    </a:solidFill>
                  </a:tcPr>
                </a:tc>
                <a:tc>
                  <a:txBody>
                    <a:bodyPr/>
                    <a:lstStyle/>
                    <a:p>
                      <a:pPr algn="r" fontAlgn="ctr"/>
                      <a:r>
                        <a:rPr lang="en-US" altLang="ja-JP" sz="1050" u="none" strike="noStrike" dirty="0">
                          <a:effectLst/>
                          <a:latin typeface="+mn-ea"/>
                          <a:ea typeface="+mn-ea"/>
                        </a:rPr>
                        <a:t>48%</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51%</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71%</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67%</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8%</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33%</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38%</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50%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55%</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100%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67%</a:t>
                      </a:r>
                      <a:endParaRPr lang="en-US" altLang="ja-JP" sz="1050" b="0" i="0" u="none" strike="noStrike">
                        <a:solidFill>
                          <a:srgbClr val="000000"/>
                        </a:solidFill>
                        <a:effectLst/>
                        <a:latin typeface="+mn-ea"/>
                        <a:ea typeface="+mn-ea"/>
                      </a:endParaRPr>
                    </a:p>
                  </a:txBody>
                  <a:tcPr marL="0" marR="0" marT="0" marB="0" anchor="ctr"/>
                </a:tc>
                <a:extLst>
                  <a:ext uri="{0D108BD9-81ED-4DB2-BD59-A6C34878D82A}">
                    <a16:rowId xmlns:a16="http://schemas.microsoft.com/office/drawing/2014/main" val="317649837"/>
                  </a:ext>
                </a:extLst>
              </a:tr>
              <a:tr h="159204">
                <a:tc>
                  <a:txBody>
                    <a:bodyPr/>
                    <a:lstStyle/>
                    <a:p>
                      <a:pPr algn="l" fontAlgn="ctr"/>
                      <a:r>
                        <a:rPr lang="ja-JP" altLang="en-US" sz="1050" b="0" i="0" u="none" strike="noStrike" dirty="0">
                          <a:solidFill>
                            <a:srgbClr val="000000"/>
                          </a:solidFill>
                          <a:effectLst/>
                          <a:latin typeface="+mn-ea"/>
                          <a:ea typeface="+mn-ea"/>
                        </a:rPr>
                        <a:t>店舗でのちらし配架</a:t>
                      </a:r>
                    </a:p>
                  </a:txBody>
                  <a:tcPr marL="0" marR="0" marT="0" marB="0" anchor="ctr">
                    <a:solidFill>
                      <a:schemeClr val="accent1">
                        <a:lumMod val="20000"/>
                        <a:lumOff val="80000"/>
                      </a:schemeClr>
                    </a:solidFill>
                  </a:tcPr>
                </a:tc>
                <a:tc>
                  <a:txBody>
                    <a:bodyPr/>
                    <a:lstStyle/>
                    <a:p>
                      <a:pPr algn="r" fontAlgn="ctr"/>
                      <a:r>
                        <a:rPr lang="en-US" altLang="ja-JP" sz="1050" u="none" strike="noStrike">
                          <a:effectLst/>
                          <a:latin typeface="+mn-ea"/>
                          <a:ea typeface="+mn-ea"/>
                        </a:rPr>
                        <a:t>40%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40%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30%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7%</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75%</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67%</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6%</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17%</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18%</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extLst>
                  <a:ext uri="{0D108BD9-81ED-4DB2-BD59-A6C34878D82A}">
                    <a16:rowId xmlns:a16="http://schemas.microsoft.com/office/drawing/2014/main" val="2298253601"/>
                  </a:ext>
                </a:extLst>
              </a:tr>
              <a:tr h="159204">
                <a:tc>
                  <a:txBody>
                    <a:bodyPr/>
                    <a:lstStyle/>
                    <a:p>
                      <a:pPr algn="l" fontAlgn="ctr"/>
                      <a:r>
                        <a:rPr lang="ja-JP" altLang="en-US" sz="1050" b="0" i="0" u="none" strike="noStrike" dirty="0">
                          <a:solidFill>
                            <a:srgbClr val="000000"/>
                          </a:solidFill>
                          <a:effectLst/>
                          <a:latin typeface="+mn-ea"/>
                          <a:ea typeface="+mn-ea"/>
                        </a:rPr>
                        <a:t>店舗での</a:t>
                      </a:r>
                      <a:endParaRPr lang="en-US" altLang="ja-JP" sz="1050" b="0" i="0" u="none" strike="noStrike" dirty="0">
                        <a:solidFill>
                          <a:srgbClr val="000000"/>
                        </a:solidFill>
                        <a:effectLst/>
                        <a:latin typeface="+mn-ea"/>
                        <a:ea typeface="+mn-ea"/>
                      </a:endParaRPr>
                    </a:p>
                    <a:p>
                      <a:pPr algn="l" fontAlgn="ctr"/>
                      <a:r>
                        <a:rPr lang="ja-JP" altLang="en-US" sz="1050" b="0" i="0" u="none" strike="noStrike" dirty="0">
                          <a:solidFill>
                            <a:srgbClr val="000000"/>
                          </a:solidFill>
                          <a:effectLst/>
                          <a:latin typeface="+mn-ea"/>
                          <a:ea typeface="+mn-ea"/>
                        </a:rPr>
                        <a:t>のぼり</a:t>
                      </a:r>
                    </a:p>
                  </a:txBody>
                  <a:tcPr marL="0" marR="0" marT="0" marB="0" anchor="ctr">
                    <a:solidFill>
                      <a:schemeClr val="accent1">
                        <a:lumMod val="20000"/>
                        <a:lumOff val="80000"/>
                      </a:schemeClr>
                    </a:solidFill>
                  </a:tcPr>
                </a:tc>
                <a:tc>
                  <a:txBody>
                    <a:bodyPr/>
                    <a:lstStyle/>
                    <a:p>
                      <a:pPr algn="r" fontAlgn="ctr"/>
                      <a:r>
                        <a:rPr lang="en-US" altLang="ja-JP" sz="1050" u="none" strike="noStrike">
                          <a:effectLst/>
                          <a:latin typeface="+mn-ea"/>
                          <a:ea typeface="+mn-ea"/>
                        </a:rPr>
                        <a:t>3%</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2%</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9%</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extLst>
                  <a:ext uri="{0D108BD9-81ED-4DB2-BD59-A6C34878D82A}">
                    <a16:rowId xmlns:a16="http://schemas.microsoft.com/office/drawing/2014/main" val="543501969"/>
                  </a:ext>
                </a:extLst>
              </a:tr>
              <a:tr h="159204">
                <a:tc>
                  <a:txBody>
                    <a:bodyPr/>
                    <a:lstStyle/>
                    <a:p>
                      <a:pPr algn="l" fontAlgn="ctr"/>
                      <a:r>
                        <a:rPr lang="ja-JP" altLang="en-US" sz="1050" b="0" i="0" u="none" strike="noStrike" dirty="0">
                          <a:solidFill>
                            <a:srgbClr val="000000"/>
                          </a:solidFill>
                          <a:effectLst/>
                          <a:latin typeface="+mn-ea"/>
                          <a:ea typeface="+mn-ea"/>
                        </a:rPr>
                        <a:t>売場での表示</a:t>
                      </a:r>
                      <a:r>
                        <a:rPr lang="ja-JP" altLang="en-US" sz="900" b="0" i="0" u="none" strike="noStrike" dirty="0">
                          <a:solidFill>
                            <a:srgbClr val="000000"/>
                          </a:solidFill>
                          <a:effectLst/>
                          <a:latin typeface="+mn-ea"/>
                          <a:ea typeface="+mn-ea"/>
                        </a:rPr>
                        <a:t>（</a:t>
                      </a:r>
                      <a:r>
                        <a:rPr lang="en-US" altLang="ja-JP" sz="900" b="0" i="0" u="none" strike="noStrike" dirty="0">
                          <a:solidFill>
                            <a:srgbClr val="000000"/>
                          </a:solidFill>
                          <a:effectLst/>
                          <a:latin typeface="+mn-ea"/>
                          <a:ea typeface="+mn-ea"/>
                        </a:rPr>
                        <a:t>POP</a:t>
                      </a:r>
                      <a:r>
                        <a:rPr lang="ja-JP" altLang="en-US" sz="900" b="0" i="0" u="none" strike="noStrike" dirty="0">
                          <a:solidFill>
                            <a:srgbClr val="000000"/>
                          </a:solidFill>
                          <a:effectLst/>
                          <a:latin typeface="+mn-ea"/>
                          <a:ea typeface="+mn-ea"/>
                        </a:rPr>
                        <a:t>表示等）</a:t>
                      </a:r>
                      <a:endParaRPr lang="ja-JP" altLang="en-US" sz="1050" b="0" i="0" u="none" strike="noStrike" dirty="0">
                        <a:solidFill>
                          <a:srgbClr val="000000"/>
                        </a:solidFill>
                        <a:effectLst/>
                        <a:latin typeface="+mn-ea"/>
                        <a:ea typeface="+mn-ea"/>
                      </a:endParaRPr>
                    </a:p>
                  </a:txBody>
                  <a:tcPr marL="0" marR="0" marT="0" marB="0" anchor="ctr">
                    <a:solidFill>
                      <a:schemeClr val="accent1">
                        <a:lumMod val="20000"/>
                        <a:lumOff val="80000"/>
                      </a:schemeClr>
                    </a:solidFill>
                  </a:tcPr>
                </a:tc>
                <a:tc>
                  <a:txBody>
                    <a:bodyPr/>
                    <a:lstStyle/>
                    <a:p>
                      <a:pPr algn="r" fontAlgn="ctr"/>
                      <a:r>
                        <a:rPr lang="en-US" altLang="ja-JP" sz="1050" u="none" strike="noStrike" dirty="0">
                          <a:effectLst/>
                          <a:latin typeface="+mn-ea"/>
                          <a:ea typeface="+mn-ea"/>
                        </a:rPr>
                        <a:t>23%</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19%</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7%</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20%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8%</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25%</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11%</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18%</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67%</a:t>
                      </a:r>
                      <a:endParaRPr lang="en-US" altLang="ja-JP" sz="1050" b="0" i="0" u="none" strike="noStrike">
                        <a:solidFill>
                          <a:srgbClr val="000000"/>
                        </a:solidFill>
                        <a:effectLst/>
                        <a:latin typeface="+mn-ea"/>
                        <a:ea typeface="+mn-ea"/>
                      </a:endParaRPr>
                    </a:p>
                  </a:txBody>
                  <a:tcPr marL="0" marR="0" marT="0" marB="0" anchor="ctr"/>
                </a:tc>
                <a:extLst>
                  <a:ext uri="{0D108BD9-81ED-4DB2-BD59-A6C34878D82A}">
                    <a16:rowId xmlns:a16="http://schemas.microsoft.com/office/drawing/2014/main" val="1610533674"/>
                  </a:ext>
                </a:extLst>
              </a:tr>
              <a:tr h="159204">
                <a:tc>
                  <a:txBody>
                    <a:bodyPr/>
                    <a:lstStyle/>
                    <a:p>
                      <a:pPr algn="l" fontAlgn="ctr"/>
                      <a:r>
                        <a:rPr lang="ja-JP" altLang="en-US" sz="1050" b="0" i="0" u="none" strike="noStrike" dirty="0">
                          <a:solidFill>
                            <a:srgbClr val="000000"/>
                          </a:solidFill>
                          <a:effectLst/>
                          <a:latin typeface="+mn-ea"/>
                          <a:ea typeface="+mn-ea"/>
                        </a:rPr>
                        <a:t>カタログ</a:t>
                      </a:r>
                    </a:p>
                  </a:txBody>
                  <a:tcPr marL="0" marR="0" marT="0" marB="0" anchor="ctr">
                    <a:solidFill>
                      <a:schemeClr val="accent1">
                        <a:lumMod val="20000"/>
                        <a:lumOff val="80000"/>
                      </a:schemeClr>
                    </a:solidFill>
                  </a:tcP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2%</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3%</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0%</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extLst>
                  <a:ext uri="{0D108BD9-81ED-4DB2-BD59-A6C34878D82A}">
                    <a16:rowId xmlns:a16="http://schemas.microsoft.com/office/drawing/2014/main" val="2611801652"/>
                  </a:ext>
                </a:extLst>
              </a:tr>
              <a:tr h="159204">
                <a:tc>
                  <a:txBody>
                    <a:bodyPr/>
                    <a:lstStyle/>
                    <a:p>
                      <a:pPr algn="l" fontAlgn="ctr"/>
                      <a:r>
                        <a:rPr lang="ja-JP" altLang="en-US" sz="1050" b="0" i="0" u="none" strike="noStrike">
                          <a:solidFill>
                            <a:srgbClr val="000000"/>
                          </a:solidFill>
                          <a:effectLst/>
                          <a:latin typeface="+mn-ea"/>
                          <a:ea typeface="+mn-ea"/>
                        </a:rPr>
                        <a:t>メルマガ</a:t>
                      </a:r>
                    </a:p>
                  </a:txBody>
                  <a:tcPr marL="0" marR="0" marT="0" marB="0" anchor="ctr">
                    <a:solidFill>
                      <a:schemeClr val="accent1">
                        <a:lumMod val="20000"/>
                        <a:lumOff val="80000"/>
                      </a:schemeClr>
                    </a:solidFill>
                  </a:tcP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12%</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7%</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3%</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9%</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extLst>
                  <a:ext uri="{0D108BD9-81ED-4DB2-BD59-A6C34878D82A}">
                    <a16:rowId xmlns:a16="http://schemas.microsoft.com/office/drawing/2014/main" val="2950248163"/>
                  </a:ext>
                </a:extLst>
              </a:tr>
              <a:tr h="159204">
                <a:tc>
                  <a:txBody>
                    <a:bodyPr/>
                    <a:lstStyle/>
                    <a:p>
                      <a:pPr algn="l" fontAlgn="ctr"/>
                      <a:r>
                        <a:rPr lang="en-US" sz="1050" b="0" i="0" u="none" strike="noStrike" dirty="0">
                          <a:solidFill>
                            <a:srgbClr val="000000"/>
                          </a:solidFill>
                          <a:effectLst/>
                          <a:latin typeface="+mn-ea"/>
                          <a:ea typeface="+mn-ea"/>
                        </a:rPr>
                        <a:t>SNS</a:t>
                      </a:r>
                      <a:r>
                        <a:rPr lang="ja-JP" altLang="en-US" sz="1050" b="0" i="0" u="none" strike="noStrike" dirty="0">
                          <a:solidFill>
                            <a:srgbClr val="000000"/>
                          </a:solidFill>
                          <a:effectLst/>
                          <a:latin typeface="+mn-ea"/>
                          <a:ea typeface="+mn-ea"/>
                        </a:rPr>
                        <a:t>での投稿</a:t>
                      </a:r>
                    </a:p>
                  </a:txBody>
                  <a:tcPr marL="0" marR="0" marT="0" marB="0" anchor="ctr">
                    <a:solidFill>
                      <a:schemeClr val="accent1">
                        <a:lumMod val="20000"/>
                        <a:lumOff val="80000"/>
                      </a:schemeClr>
                    </a:solidFill>
                  </a:tcPr>
                </a:tc>
                <a:tc>
                  <a:txBody>
                    <a:bodyPr/>
                    <a:lstStyle/>
                    <a:p>
                      <a:pPr algn="r" fontAlgn="ctr"/>
                      <a:r>
                        <a:rPr lang="en-US" altLang="ja-JP" sz="1050" u="none" strike="noStrike">
                          <a:effectLst/>
                          <a:latin typeface="+mn-ea"/>
                          <a:ea typeface="+mn-ea"/>
                        </a:rPr>
                        <a:t>3%</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3%</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7%</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6%</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9%</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extLst>
                  <a:ext uri="{0D108BD9-81ED-4DB2-BD59-A6C34878D82A}">
                    <a16:rowId xmlns:a16="http://schemas.microsoft.com/office/drawing/2014/main" val="1947735966"/>
                  </a:ext>
                </a:extLst>
              </a:tr>
              <a:tr h="159204">
                <a:tc>
                  <a:txBody>
                    <a:bodyPr/>
                    <a:lstStyle/>
                    <a:p>
                      <a:pPr algn="l" fontAlgn="ctr"/>
                      <a:r>
                        <a:rPr lang="ja-JP" altLang="en-US" sz="1050" b="0" i="0" u="none" strike="noStrike" dirty="0">
                          <a:solidFill>
                            <a:srgbClr val="000000"/>
                          </a:solidFill>
                          <a:effectLst/>
                          <a:latin typeface="+mn-ea"/>
                          <a:ea typeface="+mn-ea"/>
                        </a:rPr>
                        <a:t>ウェブサイト</a:t>
                      </a:r>
                    </a:p>
                  </a:txBody>
                  <a:tcPr marL="0" marR="0" marT="0" marB="0" anchor="ctr">
                    <a:solidFill>
                      <a:schemeClr val="accent1">
                        <a:lumMod val="20000"/>
                        <a:lumOff val="80000"/>
                      </a:schemeClr>
                    </a:solidFill>
                  </a:tcPr>
                </a:tc>
                <a:tc>
                  <a:txBody>
                    <a:bodyPr/>
                    <a:lstStyle/>
                    <a:p>
                      <a:pPr algn="r" fontAlgn="ctr"/>
                      <a:r>
                        <a:rPr lang="en-US" altLang="ja-JP" sz="1050" u="none" strike="noStrike" dirty="0">
                          <a:effectLst/>
                          <a:latin typeface="+mn-ea"/>
                          <a:ea typeface="+mn-ea"/>
                        </a:rPr>
                        <a:t>0%</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3%</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3%</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5%</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19%</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17%</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18%</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33%</a:t>
                      </a:r>
                      <a:endParaRPr lang="en-US" altLang="ja-JP" sz="1050" b="0" i="0" u="none" strike="noStrike">
                        <a:solidFill>
                          <a:srgbClr val="000000"/>
                        </a:solidFill>
                        <a:effectLst/>
                        <a:latin typeface="+mn-ea"/>
                        <a:ea typeface="+mn-ea"/>
                      </a:endParaRPr>
                    </a:p>
                  </a:txBody>
                  <a:tcPr marL="0" marR="0" marT="0" marB="0" anchor="ctr"/>
                </a:tc>
                <a:extLst>
                  <a:ext uri="{0D108BD9-81ED-4DB2-BD59-A6C34878D82A}">
                    <a16:rowId xmlns:a16="http://schemas.microsoft.com/office/drawing/2014/main" val="1780153567"/>
                  </a:ext>
                </a:extLst>
              </a:tr>
              <a:tr h="159204">
                <a:tc>
                  <a:txBody>
                    <a:bodyPr/>
                    <a:lstStyle/>
                    <a:p>
                      <a:pPr algn="l" fontAlgn="ctr"/>
                      <a:r>
                        <a:rPr lang="ja-JP" altLang="en-US" sz="1050" b="0" i="0" u="none" strike="noStrike" dirty="0">
                          <a:solidFill>
                            <a:srgbClr val="000000"/>
                          </a:solidFill>
                          <a:effectLst/>
                          <a:latin typeface="+mn-ea"/>
                          <a:ea typeface="+mn-ea"/>
                        </a:rPr>
                        <a:t>アプリでの通知</a:t>
                      </a:r>
                    </a:p>
                  </a:txBody>
                  <a:tcPr marL="0" marR="0" marT="0" marB="0" anchor="ctr">
                    <a:solidFill>
                      <a:schemeClr val="accent1">
                        <a:lumMod val="20000"/>
                        <a:lumOff val="80000"/>
                      </a:schemeClr>
                    </a:solidFill>
                  </a:tcP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13%</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9%</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extLst>
                  <a:ext uri="{0D108BD9-81ED-4DB2-BD59-A6C34878D82A}">
                    <a16:rowId xmlns:a16="http://schemas.microsoft.com/office/drawing/2014/main" val="2118986347"/>
                  </a:ext>
                </a:extLst>
              </a:tr>
              <a:tr h="159204">
                <a:tc>
                  <a:txBody>
                    <a:bodyPr/>
                    <a:lstStyle/>
                    <a:p>
                      <a:pPr algn="l" fontAlgn="ctr"/>
                      <a:r>
                        <a:rPr lang="ja-JP" altLang="en-US" sz="1050" b="0" i="0" u="none" strike="noStrike" dirty="0">
                          <a:solidFill>
                            <a:srgbClr val="000000"/>
                          </a:solidFill>
                          <a:effectLst/>
                          <a:latin typeface="+mn-ea"/>
                          <a:ea typeface="+mn-ea"/>
                        </a:rPr>
                        <a:t>アプリでのバナー表示</a:t>
                      </a:r>
                    </a:p>
                  </a:txBody>
                  <a:tcPr marL="0" marR="0" marT="0" marB="0" anchor="ctr">
                    <a:solidFill>
                      <a:schemeClr val="accent1">
                        <a:lumMod val="20000"/>
                        <a:lumOff val="80000"/>
                      </a:schemeClr>
                    </a:solidFill>
                  </a:tcPr>
                </a:tc>
                <a:tc>
                  <a:txBody>
                    <a:bodyPr/>
                    <a:lstStyle/>
                    <a:p>
                      <a:pPr algn="r" fontAlgn="ctr"/>
                      <a:r>
                        <a:rPr lang="en-US" altLang="ja-JP" sz="1050" u="none" strike="noStrike" dirty="0">
                          <a:effectLst/>
                          <a:latin typeface="+mn-ea"/>
                          <a:ea typeface="+mn-ea"/>
                        </a:rPr>
                        <a:t>3%</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1%</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0%</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33%</a:t>
                      </a:r>
                      <a:endParaRPr lang="en-US" altLang="ja-JP" sz="1050" b="0" i="0" u="none" strike="noStrike">
                        <a:solidFill>
                          <a:srgbClr val="000000"/>
                        </a:solidFill>
                        <a:effectLst/>
                        <a:latin typeface="+mn-ea"/>
                        <a:ea typeface="+mn-ea"/>
                      </a:endParaRPr>
                    </a:p>
                  </a:txBody>
                  <a:tcPr marL="0" marR="0" marT="0" marB="0" anchor="ctr"/>
                </a:tc>
                <a:extLst>
                  <a:ext uri="{0D108BD9-81ED-4DB2-BD59-A6C34878D82A}">
                    <a16:rowId xmlns:a16="http://schemas.microsoft.com/office/drawing/2014/main" val="2946473208"/>
                  </a:ext>
                </a:extLst>
              </a:tr>
              <a:tr h="159204">
                <a:tc>
                  <a:txBody>
                    <a:bodyPr/>
                    <a:lstStyle/>
                    <a:p>
                      <a:pPr algn="l" fontAlgn="ctr"/>
                      <a:r>
                        <a:rPr lang="ja-JP" altLang="en-US" sz="1050" b="0" i="0" u="none" strike="noStrike" dirty="0">
                          <a:solidFill>
                            <a:srgbClr val="000000"/>
                          </a:solidFill>
                          <a:effectLst/>
                          <a:latin typeface="+mn-ea"/>
                          <a:ea typeface="+mn-ea"/>
                        </a:rPr>
                        <a:t>その他</a:t>
                      </a:r>
                    </a:p>
                  </a:txBody>
                  <a:tcPr marL="0" marR="0" marT="0" marB="0" anchor="ctr">
                    <a:solidFill>
                      <a:schemeClr val="accent1">
                        <a:lumMod val="20000"/>
                        <a:lumOff val="80000"/>
                      </a:schemeClr>
                    </a:solidFill>
                  </a:tcPr>
                </a:tc>
                <a:tc>
                  <a:txBody>
                    <a:bodyPr/>
                    <a:lstStyle/>
                    <a:p>
                      <a:pPr algn="r" fontAlgn="ctr"/>
                      <a:r>
                        <a:rPr lang="en-US" altLang="ja-JP" sz="1050" u="none" strike="noStrike" dirty="0">
                          <a:effectLst/>
                          <a:latin typeface="+mn-ea"/>
                          <a:ea typeface="+mn-ea"/>
                        </a:rPr>
                        <a:t>0%</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4%</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2%</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6%</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a:effectLst/>
                          <a:latin typeface="+mn-ea"/>
                          <a:ea typeface="+mn-ea"/>
                        </a:rPr>
                        <a:t>0%</a:t>
                      </a:r>
                      <a:endParaRPr lang="en-US" altLang="ja-JP" sz="1050" b="0" i="0" u="none" strike="noStrike">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0%</a:t>
                      </a:r>
                      <a:endParaRPr lang="en-US" altLang="ja-JP" sz="1050" b="0" i="0" u="none" strike="noStrike" dirty="0">
                        <a:solidFill>
                          <a:srgbClr val="000000"/>
                        </a:solidFill>
                        <a:effectLst/>
                        <a:latin typeface="+mn-ea"/>
                        <a:ea typeface="+mn-ea"/>
                      </a:endParaRPr>
                    </a:p>
                  </a:txBody>
                  <a:tcPr marL="0" marR="0" marT="0" marB="0" anchor="ctr"/>
                </a:tc>
                <a:tc>
                  <a:txBody>
                    <a:bodyPr/>
                    <a:lstStyle/>
                    <a:p>
                      <a:pPr algn="r" fontAlgn="ctr"/>
                      <a:r>
                        <a:rPr lang="en-US" altLang="ja-JP" sz="1050" u="none" strike="noStrike" dirty="0">
                          <a:effectLst/>
                          <a:latin typeface="+mn-ea"/>
                          <a:ea typeface="+mn-ea"/>
                        </a:rPr>
                        <a:t>0%</a:t>
                      </a:r>
                      <a:endParaRPr lang="en-US" altLang="ja-JP" sz="1050" b="0" i="0" u="none" strike="noStrike" dirty="0">
                        <a:solidFill>
                          <a:srgbClr val="000000"/>
                        </a:solidFill>
                        <a:effectLst/>
                        <a:latin typeface="+mn-ea"/>
                        <a:ea typeface="+mn-ea"/>
                      </a:endParaRPr>
                    </a:p>
                  </a:txBody>
                  <a:tcPr marL="0" marR="0" marT="0" marB="0" anchor="ctr"/>
                </a:tc>
                <a:extLst>
                  <a:ext uri="{0D108BD9-81ED-4DB2-BD59-A6C34878D82A}">
                    <a16:rowId xmlns:a16="http://schemas.microsoft.com/office/drawing/2014/main" val="2920181006"/>
                  </a:ext>
                </a:extLst>
              </a:tr>
            </a:tbl>
          </a:graphicData>
        </a:graphic>
      </p:graphicFrame>
      <p:pic>
        <p:nvPicPr>
          <p:cNvPr id="14" name="図 13">
            <a:extLst>
              <a:ext uri="{FF2B5EF4-FFF2-40B4-BE49-F238E27FC236}">
                <a16:creationId xmlns:a16="http://schemas.microsoft.com/office/drawing/2014/main" id="{E3DAAA81-5A63-65F9-AB38-C48453F29195}"/>
              </a:ext>
            </a:extLst>
          </p:cNvPr>
          <p:cNvPicPr>
            <a:picLocks noChangeAspect="1"/>
          </p:cNvPicPr>
          <p:nvPr/>
        </p:nvPicPr>
        <p:blipFill>
          <a:blip r:embed="rId2"/>
          <a:srcRect l="6288"/>
          <a:stretch/>
        </p:blipFill>
        <p:spPr>
          <a:xfrm>
            <a:off x="228153" y="2864249"/>
            <a:ext cx="4663547" cy="3584176"/>
          </a:xfrm>
          <a:prstGeom prst="rect">
            <a:avLst/>
          </a:prstGeom>
        </p:spPr>
      </p:pic>
      <p:sp>
        <p:nvSpPr>
          <p:cNvPr id="18" name="テキスト ボックス 17">
            <a:extLst>
              <a:ext uri="{FF2B5EF4-FFF2-40B4-BE49-F238E27FC236}">
                <a16:creationId xmlns:a16="http://schemas.microsoft.com/office/drawing/2014/main" id="{2BF93B86-9723-C89A-47E1-F7778BCDC6A3}"/>
              </a:ext>
            </a:extLst>
          </p:cNvPr>
          <p:cNvSpPr txBox="1"/>
          <p:nvPr/>
        </p:nvSpPr>
        <p:spPr>
          <a:xfrm>
            <a:off x="6618835" y="6448425"/>
            <a:ext cx="2415200" cy="253916"/>
          </a:xfrm>
          <a:prstGeom prst="rect">
            <a:avLst/>
          </a:prstGeom>
          <a:noFill/>
        </p:spPr>
        <p:txBody>
          <a:bodyPr wrap="square">
            <a:spAutoFit/>
          </a:bodyPr>
          <a:lstStyle/>
          <a:p>
            <a:pPr algn="r" fontAlgn="ctr"/>
            <a:r>
              <a:rPr lang="ja-JP" altLang="en-US" sz="1050" u="none" strike="noStrike" dirty="0">
                <a:effectLst/>
                <a:latin typeface="+mn-ea"/>
                <a:ea typeface="+mn-ea"/>
              </a:rPr>
              <a:t>回答数が</a:t>
            </a:r>
            <a:r>
              <a:rPr lang="en-US" altLang="ja-JP" sz="1050" u="none" strike="noStrike" dirty="0">
                <a:effectLst/>
                <a:latin typeface="+mn-ea"/>
                <a:ea typeface="+mn-ea"/>
              </a:rPr>
              <a:t>2</a:t>
            </a:r>
            <a:r>
              <a:rPr lang="ja-JP" altLang="en-US" sz="1050" u="none" strike="noStrike" dirty="0">
                <a:effectLst/>
                <a:latin typeface="+mn-ea"/>
                <a:ea typeface="+mn-ea"/>
              </a:rPr>
              <a:t>以上の事業者のみ記載</a:t>
            </a:r>
            <a:endParaRPr lang="en-US" altLang="ja-JP" sz="1050" b="0" i="0" u="none" strike="noStrike" dirty="0">
              <a:solidFill>
                <a:srgbClr val="000000"/>
              </a:solidFill>
              <a:effectLst/>
              <a:latin typeface="+mn-ea"/>
              <a:ea typeface="+mn-ea"/>
            </a:endParaRPr>
          </a:p>
        </p:txBody>
      </p:sp>
      <p:sp>
        <p:nvSpPr>
          <p:cNvPr id="3" name="スライド番号プレースホルダー 2">
            <a:extLst>
              <a:ext uri="{FF2B5EF4-FFF2-40B4-BE49-F238E27FC236}">
                <a16:creationId xmlns:a16="http://schemas.microsoft.com/office/drawing/2014/main" id="{B1DE3DA3-5EC2-4F55-9177-CF60C87A9FE9}"/>
              </a:ext>
            </a:extLst>
          </p:cNvPr>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3</a:t>
            </a:fld>
            <a:endParaRPr lang="ja-JP" altLang="en-US">
              <a:solidFill>
                <a:prstClr val="black">
                  <a:tint val="75000"/>
                </a:prstClr>
              </a:solidFill>
            </a:endParaRPr>
          </a:p>
        </p:txBody>
      </p:sp>
    </p:spTree>
    <p:extLst>
      <p:ext uri="{BB962C8B-B14F-4D97-AF65-F5344CB8AC3E}">
        <p14:creationId xmlns:p14="http://schemas.microsoft.com/office/powerpoint/2010/main" val="1300912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7DA02-D762-99E7-9B67-8B3B2017AB02}"/>
            </a:ext>
          </a:extLst>
        </p:cNvPr>
        <p:cNvGrpSpPr/>
        <p:nvPr/>
      </p:nvGrpSpPr>
      <p:grpSpPr>
        <a:xfrm>
          <a:off x="0" y="0"/>
          <a:ext cx="0" cy="0"/>
          <a:chOff x="0" y="0"/>
          <a:chExt cx="0" cy="0"/>
        </a:xfrm>
      </p:grpSpPr>
      <p:sp>
        <p:nvSpPr>
          <p:cNvPr id="2" name="コンテンツ プレースホルダー 7">
            <a:extLst>
              <a:ext uri="{FF2B5EF4-FFF2-40B4-BE49-F238E27FC236}">
                <a16:creationId xmlns:a16="http://schemas.microsoft.com/office/drawing/2014/main" id="{81CDB3A4-A156-DC1A-34D2-C54B3F28D70D}"/>
              </a:ext>
            </a:extLst>
          </p:cNvPr>
          <p:cNvSpPr txBox="1">
            <a:spLocks/>
          </p:cNvSpPr>
          <p:nvPr/>
        </p:nvSpPr>
        <p:spPr>
          <a:xfrm>
            <a:off x="382578" y="942870"/>
            <a:ext cx="4319413"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chemeClr val="accent1">
                    <a:lumMod val="50000"/>
                  </a:schemeClr>
                </a:solidFill>
              </a:rPr>
              <a:t>◆対象商品・サービスのわかりやすさ</a:t>
            </a:r>
            <a:endParaRPr lang="en-US" altLang="ja-JP" sz="1600" b="1" dirty="0">
              <a:solidFill>
                <a:schemeClr val="accent1">
                  <a:lumMod val="50000"/>
                </a:schemeClr>
              </a:solidFill>
            </a:endParaRPr>
          </a:p>
        </p:txBody>
      </p:sp>
      <p:sp>
        <p:nvSpPr>
          <p:cNvPr id="4" name="Rectangle 66">
            <a:extLst>
              <a:ext uri="{FF2B5EF4-FFF2-40B4-BE49-F238E27FC236}">
                <a16:creationId xmlns:a16="http://schemas.microsoft.com/office/drawing/2014/main" id="{E9D369B3-942B-8BB6-A8D6-5A39C00B1376}"/>
              </a:ext>
            </a:extLst>
          </p:cNvPr>
          <p:cNvSpPr txBox="1">
            <a:spLocks noChangeArrowheads="1"/>
          </p:cNvSpPr>
          <p:nvPr/>
        </p:nvSpPr>
        <p:spPr bwMode="auto">
          <a:xfrm>
            <a:off x="60474" y="116632"/>
            <a:ext cx="9785052" cy="576064"/>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kern="0" dirty="0">
                <a:solidFill>
                  <a:schemeClr val="bg1"/>
                </a:solidFill>
                <a:latin typeface="Arial"/>
                <a:ea typeface="ＭＳ Ｐゴシック"/>
              </a:rPr>
              <a:t>広報・啓発について③</a:t>
            </a:r>
          </a:p>
        </p:txBody>
      </p:sp>
      <p:sp>
        <p:nvSpPr>
          <p:cNvPr id="7" name="正方形/長方形 6">
            <a:extLst>
              <a:ext uri="{FF2B5EF4-FFF2-40B4-BE49-F238E27FC236}">
                <a16:creationId xmlns:a16="http://schemas.microsoft.com/office/drawing/2014/main" id="{361A1FFF-B354-AD85-F8E9-B3BF4BAE02BF}"/>
              </a:ext>
            </a:extLst>
          </p:cNvPr>
          <p:cNvSpPr/>
          <p:nvPr/>
        </p:nvSpPr>
        <p:spPr>
          <a:xfrm>
            <a:off x="490154" y="1309924"/>
            <a:ext cx="4460816" cy="116326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6000" indent="-216000">
              <a:buFont typeface="Wingdings" panose="05000000000000000000" pitchFamily="2" charset="2"/>
              <a:buChar char="l"/>
            </a:pPr>
            <a:r>
              <a:rPr kumimoji="1" lang="ja-JP" altLang="en-US" b="1" dirty="0">
                <a:solidFill>
                  <a:schemeClr val="tx1"/>
                </a:solidFill>
              </a:rPr>
              <a:t>半数程度の方が、ポイント付与の対象がわかりやすかったと回答</a:t>
            </a:r>
            <a:endParaRPr kumimoji="1" lang="en-US" altLang="ja-JP" b="1" dirty="0">
              <a:solidFill>
                <a:schemeClr val="tx1"/>
              </a:solidFill>
            </a:endParaRPr>
          </a:p>
          <a:p>
            <a:pPr marL="576000" indent="-216000">
              <a:buFont typeface="Wingdings" panose="05000000000000000000" pitchFamily="2" charset="2"/>
              <a:buChar char="l"/>
            </a:pPr>
            <a:r>
              <a:rPr lang="ja-JP" altLang="en-US" b="1" dirty="0">
                <a:solidFill>
                  <a:schemeClr val="tx1"/>
                </a:solidFill>
              </a:rPr>
              <a:t>わからなかった方は、店舗で</a:t>
            </a:r>
            <a:r>
              <a:rPr lang="en-US" altLang="ja-JP" b="1" dirty="0">
                <a:solidFill>
                  <a:schemeClr val="tx1"/>
                </a:solidFill>
              </a:rPr>
              <a:t>1/4</a:t>
            </a:r>
            <a:r>
              <a:rPr lang="ja-JP" altLang="en-US" b="1" dirty="0">
                <a:solidFill>
                  <a:schemeClr val="tx1"/>
                </a:solidFill>
              </a:rPr>
              <a:t>程度</a:t>
            </a:r>
            <a:endParaRPr lang="en-US" altLang="ja-JP" b="1" dirty="0">
              <a:solidFill>
                <a:schemeClr val="tx1"/>
              </a:solidFill>
            </a:endParaRPr>
          </a:p>
        </p:txBody>
      </p:sp>
      <p:sp>
        <p:nvSpPr>
          <p:cNvPr id="8" name="矢印: 右 7">
            <a:extLst>
              <a:ext uri="{FF2B5EF4-FFF2-40B4-BE49-F238E27FC236}">
                <a16:creationId xmlns:a16="http://schemas.microsoft.com/office/drawing/2014/main" id="{807D155E-FBE8-3A09-C542-8134FB364329}"/>
              </a:ext>
            </a:extLst>
          </p:cNvPr>
          <p:cNvSpPr/>
          <p:nvPr/>
        </p:nvSpPr>
        <p:spPr>
          <a:xfrm>
            <a:off x="464495" y="1654948"/>
            <a:ext cx="432000" cy="504000"/>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E25E78B3-40B2-56A2-5964-08CCEA94EF5D}"/>
              </a:ext>
            </a:extLst>
          </p:cNvPr>
          <p:cNvSpPr/>
          <p:nvPr/>
        </p:nvSpPr>
        <p:spPr>
          <a:xfrm>
            <a:off x="5250384" y="1309924"/>
            <a:ext cx="4141018" cy="116326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6000" indent="-216000">
              <a:buFont typeface="Wingdings" panose="05000000000000000000" pitchFamily="2" charset="2"/>
              <a:buChar char="l"/>
            </a:pPr>
            <a:r>
              <a:rPr lang="ja-JP" altLang="en-US" b="1" dirty="0">
                <a:solidFill>
                  <a:schemeClr val="tx1"/>
                </a:solidFill>
              </a:rPr>
              <a:t>脱炭素につながることの周知も、左記とほぼ同様の結果</a:t>
            </a:r>
            <a:endParaRPr lang="en-US" altLang="ja-JP" b="1" dirty="0">
              <a:solidFill>
                <a:schemeClr val="tx1"/>
              </a:solidFill>
            </a:endParaRPr>
          </a:p>
          <a:p>
            <a:pPr marL="576000" indent="-216000">
              <a:buFont typeface="Wingdings" panose="05000000000000000000" pitchFamily="2" charset="2"/>
              <a:buChar char="l"/>
            </a:pPr>
            <a:r>
              <a:rPr lang="ja-JP" altLang="en-US" b="1" dirty="0">
                <a:solidFill>
                  <a:schemeClr val="tx1"/>
                </a:solidFill>
              </a:rPr>
              <a:t>ポイント付与商品を認識することが脱炭素の啓発に重要</a:t>
            </a:r>
            <a:endParaRPr lang="en-US" altLang="ja-JP" b="1" dirty="0">
              <a:solidFill>
                <a:schemeClr val="tx1"/>
              </a:solidFill>
            </a:endParaRPr>
          </a:p>
        </p:txBody>
      </p:sp>
      <p:sp>
        <p:nvSpPr>
          <p:cNvPr id="10" name="矢印: 右 9">
            <a:extLst>
              <a:ext uri="{FF2B5EF4-FFF2-40B4-BE49-F238E27FC236}">
                <a16:creationId xmlns:a16="http://schemas.microsoft.com/office/drawing/2014/main" id="{B5672170-ACF8-CC71-11AC-65B1C9D027B4}"/>
              </a:ext>
            </a:extLst>
          </p:cNvPr>
          <p:cNvSpPr/>
          <p:nvPr/>
        </p:nvSpPr>
        <p:spPr>
          <a:xfrm>
            <a:off x="5250384" y="1654948"/>
            <a:ext cx="432000" cy="504000"/>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604994A4-29C8-A2CC-2221-9CB56B3E7C33}"/>
              </a:ext>
            </a:extLst>
          </p:cNvPr>
          <p:cNvSpPr txBox="1"/>
          <p:nvPr/>
        </p:nvSpPr>
        <p:spPr>
          <a:xfrm>
            <a:off x="229168" y="5458979"/>
            <a:ext cx="1407981" cy="338554"/>
          </a:xfrm>
          <a:prstGeom prst="rect">
            <a:avLst/>
          </a:prstGeom>
          <a:noFill/>
        </p:spPr>
        <p:txBody>
          <a:bodyPr wrap="square">
            <a:spAutoFit/>
          </a:bodyPr>
          <a:lstStyle/>
          <a:p>
            <a:pPr algn="ctr"/>
            <a:r>
              <a:rPr lang="ja-JP" altLang="en-US" sz="1600" b="1" dirty="0">
                <a:solidFill>
                  <a:schemeClr val="accent1">
                    <a:lumMod val="50000"/>
                  </a:schemeClr>
                </a:solidFill>
                <a:latin typeface="+mn-ea"/>
              </a:rPr>
              <a:t>鉄道利用</a:t>
            </a:r>
          </a:p>
        </p:txBody>
      </p:sp>
      <p:sp>
        <p:nvSpPr>
          <p:cNvPr id="15" name="テキスト ボックス 14">
            <a:extLst>
              <a:ext uri="{FF2B5EF4-FFF2-40B4-BE49-F238E27FC236}">
                <a16:creationId xmlns:a16="http://schemas.microsoft.com/office/drawing/2014/main" id="{1B6FCD0D-4E91-8813-8D41-6F7AC805E90D}"/>
              </a:ext>
            </a:extLst>
          </p:cNvPr>
          <p:cNvSpPr txBox="1"/>
          <p:nvPr/>
        </p:nvSpPr>
        <p:spPr>
          <a:xfrm>
            <a:off x="192928" y="3221609"/>
            <a:ext cx="1407981" cy="338554"/>
          </a:xfrm>
          <a:prstGeom prst="rect">
            <a:avLst/>
          </a:prstGeom>
          <a:noFill/>
        </p:spPr>
        <p:txBody>
          <a:bodyPr wrap="square">
            <a:spAutoFit/>
          </a:bodyPr>
          <a:lstStyle/>
          <a:p>
            <a:pPr algn="ctr"/>
            <a:r>
              <a:rPr lang="ja-JP" altLang="en-US" sz="1600" b="1" dirty="0">
                <a:solidFill>
                  <a:schemeClr val="accent1">
                    <a:lumMod val="50000"/>
                  </a:schemeClr>
                </a:solidFill>
                <a:latin typeface="+mn-ea"/>
              </a:rPr>
              <a:t>店舗利用等</a:t>
            </a:r>
            <a:endParaRPr lang="en-US" altLang="ja-JP" sz="1600" b="1" dirty="0">
              <a:solidFill>
                <a:schemeClr val="accent1">
                  <a:lumMod val="50000"/>
                </a:schemeClr>
              </a:solidFill>
              <a:latin typeface="+mn-ea"/>
            </a:endParaRPr>
          </a:p>
        </p:txBody>
      </p:sp>
      <p:sp>
        <p:nvSpPr>
          <p:cNvPr id="14" name="コンテンツ プレースホルダー 7">
            <a:extLst>
              <a:ext uri="{FF2B5EF4-FFF2-40B4-BE49-F238E27FC236}">
                <a16:creationId xmlns:a16="http://schemas.microsoft.com/office/drawing/2014/main" id="{9A45526D-62FC-7DC3-455D-B6548E4033E5}"/>
              </a:ext>
            </a:extLst>
          </p:cNvPr>
          <p:cNvSpPr txBox="1">
            <a:spLocks/>
          </p:cNvSpPr>
          <p:nvPr/>
        </p:nvSpPr>
        <p:spPr>
          <a:xfrm>
            <a:off x="5046330" y="942870"/>
            <a:ext cx="4749091"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chemeClr val="accent1">
                    <a:lumMod val="50000"/>
                  </a:schemeClr>
                </a:solidFill>
              </a:rPr>
              <a:t>◆対象商品が脱炭素につながることのわかりやすさ</a:t>
            </a:r>
            <a:endParaRPr lang="en-US" altLang="ja-JP" sz="1600" b="1" dirty="0">
              <a:solidFill>
                <a:schemeClr val="accent1">
                  <a:lumMod val="50000"/>
                </a:schemeClr>
              </a:solidFill>
            </a:endParaRPr>
          </a:p>
        </p:txBody>
      </p:sp>
      <p:pic>
        <p:nvPicPr>
          <p:cNvPr id="20" name="図 19">
            <a:extLst>
              <a:ext uri="{FF2B5EF4-FFF2-40B4-BE49-F238E27FC236}">
                <a16:creationId xmlns:a16="http://schemas.microsoft.com/office/drawing/2014/main" id="{94E0634E-FF97-54DD-38B9-87D3E6C738D3}"/>
              </a:ext>
            </a:extLst>
          </p:cNvPr>
          <p:cNvPicPr>
            <a:picLocks noChangeAspect="1"/>
          </p:cNvPicPr>
          <p:nvPr/>
        </p:nvPicPr>
        <p:blipFill>
          <a:blip r:embed="rId2"/>
          <a:stretch>
            <a:fillRect/>
          </a:stretch>
        </p:blipFill>
        <p:spPr>
          <a:xfrm>
            <a:off x="1391921" y="4471055"/>
            <a:ext cx="3350652" cy="2392278"/>
          </a:xfrm>
          <a:prstGeom prst="rect">
            <a:avLst/>
          </a:prstGeom>
        </p:spPr>
      </p:pic>
      <p:pic>
        <p:nvPicPr>
          <p:cNvPr id="23" name="図 22">
            <a:extLst>
              <a:ext uri="{FF2B5EF4-FFF2-40B4-BE49-F238E27FC236}">
                <a16:creationId xmlns:a16="http://schemas.microsoft.com/office/drawing/2014/main" id="{CC83D35B-F112-11D1-767B-ACFD0FB76F53}"/>
              </a:ext>
            </a:extLst>
          </p:cNvPr>
          <p:cNvPicPr>
            <a:picLocks noChangeAspect="1"/>
          </p:cNvPicPr>
          <p:nvPr/>
        </p:nvPicPr>
        <p:blipFill>
          <a:blip r:embed="rId3"/>
          <a:stretch>
            <a:fillRect/>
          </a:stretch>
        </p:blipFill>
        <p:spPr>
          <a:xfrm>
            <a:off x="5849370" y="4486664"/>
            <a:ext cx="3357968" cy="2384962"/>
          </a:xfrm>
          <a:prstGeom prst="rect">
            <a:avLst/>
          </a:prstGeom>
        </p:spPr>
      </p:pic>
      <p:pic>
        <p:nvPicPr>
          <p:cNvPr id="24" name="図 23">
            <a:extLst>
              <a:ext uri="{FF2B5EF4-FFF2-40B4-BE49-F238E27FC236}">
                <a16:creationId xmlns:a16="http://schemas.microsoft.com/office/drawing/2014/main" id="{8A6D87B7-1504-659C-34B2-C4DC805C1A73}"/>
              </a:ext>
            </a:extLst>
          </p:cNvPr>
          <p:cNvPicPr>
            <a:picLocks noChangeAspect="1"/>
          </p:cNvPicPr>
          <p:nvPr/>
        </p:nvPicPr>
        <p:blipFill>
          <a:blip r:embed="rId4"/>
          <a:stretch>
            <a:fillRect/>
          </a:stretch>
        </p:blipFill>
        <p:spPr>
          <a:xfrm>
            <a:off x="5856067" y="2441052"/>
            <a:ext cx="3343336" cy="2392278"/>
          </a:xfrm>
          <a:prstGeom prst="rect">
            <a:avLst/>
          </a:prstGeom>
        </p:spPr>
      </p:pic>
      <p:pic>
        <p:nvPicPr>
          <p:cNvPr id="25" name="図 24">
            <a:extLst>
              <a:ext uri="{FF2B5EF4-FFF2-40B4-BE49-F238E27FC236}">
                <a16:creationId xmlns:a16="http://schemas.microsoft.com/office/drawing/2014/main" id="{8E474004-4CB3-F8E8-361E-288AB084DF16}"/>
              </a:ext>
            </a:extLst>
          </p:cNvPr>
          <p:cNvPicPr>
            <a:picLocks noChangeAspect="1"/>
          </p:cNvPicPr>
          <p:nvPr/>
        </p:nvPicPr>
        <p:blipFill>
          <a:blip r:embed="rId5"/>
          <a:stretch>
            <a:fillRect/>
          </a:stretch>
        </p:blipFill>
        <p:spPr>
          <a:xfrm>
            <a:off x="1392482" y="2456776"/>
            <a:ext cx="3343336" cy="2392278"/>
          </a:xfrm>
          <a:prstGeom prst="rect">
            <a:avLst/>
          </a:prstGeom>
        </p:spPr>
      </p:pic>
      <p:sp>
        <p:nvSpPr>
          <p:cNvPr id="26" name="テキスト ボックス 25">
            <a:extLst>
              <a:ext uri="{FF2B5EF4-FFF2-40B4-BE49-F238E27FC236}">
                <a16:creationId xmlns:a16="http://schemas.microsoft.com/office/drawing/2014/main" id="{C9C9B20D-84D4-3992-1D6C-9DD905370345}"/>
              </a:ext>
            </a:extLst>
          </p:cNvPr>
          <p:cNvSpPr txBox="1"/>
          <p:nvPr/>
        </p:nvSpPr>
        <p:spPr>
          <a:xfrm>
            <a:off x="4895298" y="5458979"/>
            <a:ext cx="1407981" cy="338554"/>
          </a:xfrm>
          <a:prstGeom prst="rect">
            <a:avLst/>
          </a:prstGeom>
          <a:noFill/>
        </p:spPr>
        <p:txBody>
          <a:bodyPr wrap="square">
            <a:spAutoFit/>
          </a:bodyPr>
          <a:lstStyle/>
          <a:p>
            <a:pPr algn="ctr"/>
            <a:r>
              <a:rPr lang="ja-JP" altLang="en-US" sz="1600" b="1" dirty="0">
                <a:solidFill>
                  <a:schemeClr val="accent1">
                    <a:lumMod val="50000"/>
                  </a:schemeClr>
                </a:solidFill>
                <a:latin typeface="+mn-ea"/>
              </a:rPr>
              <a:t>鉄道利用</a:t>
            </a:r>
          </a:p>
        </p:txBody>
      </p:sp>
      <p:sp>
        <p:nvSpPr>
          <p:cNvPr id="27" name="テキスト ボックス 26">
            <a:extLst>
              <a:ext uri="{FF2B5EF4-FFF2-40B4-BE49-F238E27FC236}">
                <a16:creationId xmlns:a16="http://schemas.microsoft.com/office/drawing/2014/main" id="{AD89694E-D0B9-8D49-10D8-FA37D90CB679}"/>
              </a:ext>
            </a:extLst>
          </p:cNvPr>
          <p:cNvSpPr txBox="1"/>
          <p:nvPr/>
        </p:nvSpPr>
        <p:spPr>
          <a:xfrm>
            <a:off x="4859058" y="3221609"/>
            <a:ext cx="1407981" cy="338554"/>
          </a:xfrm>
          <a:prstGeom prst="rect">
            <a:avLst/>
          </a:prstGeom>
          <a:noFill/>
        </p:spPr>
        <p:txBody>
          <a:bodyPr wrap="square">
            <a:spAutoFit/>
          </a:bodyPr>
          <a:lstStyle/>
          <a:p>
            <a:pPr algn="ctr"/>
            <a:r>
              <a:rPr lang="ja-JP" altLang="en-US" sz="1600" b="1" dirty="0">
                <a:solidFill>
                  <a:schemeClr val="accent1">
                    <a:lumMod val="50000"/>
                  </a:schemeClr>
                </a:solidFill>
                <a:latin typeface="+mn-ea"/>
              </a:rPr>
              <a:t>店舗利用等</a:t>
            </a:r>
            <a:endParaRPr lang="en-US" altLang="ja-JP" sz="1600" b="1" dirty="0">
              <a:solidFill>
                <a:schemeClr val="accent1">
                  <a:lumMod val="50000"/>
                </a:schemeClr>
              </a:solidFill>
              <a:latin typeface="+mn-ea"/>
            </a:endParaRPr>
          </a:p>
        </p:txBody>
      </p:sp>
      <p:sp>
        <p:nvSpPr>
          <p:cNvPr id="3" name="スライド番号プレースホルダー 2">
            <a:extLst>
              <a:ext uri="{FF2B5EF4-FFF2-40B4-BE49-F238E27FC236}">
                <a16:creationId xmlns:a16="http://schemas.microsoft.com/office/drawing/2014/main" id="{07BAC33E-C8CF-4CAE-8CF2-74621C0CCAB6}"/>
              </a:ext>
            </a:extLst>
          </p:cNvPr>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4</a:t>
            </a:fld>
            <a:endParaRPr lang="ja-JP" altLang="en-US">
              <a:solidFill>
                <a:prstClr val="black">
                  <a:tint val="75000"/>
                </a:prstClr>
              </a:solidFill>
            </a:endParaRPr>
          </a:p>
        </p:txBody>
      </p:sp>
    </p:spTree>
    <p:extLst>
      <p:ext uri="{BB962C8B-B14F-4D97-AF65-F5344CB8AC3E}">
        <p14:creationId xmlns:p14="http://schemas.microsoft.com/office/powerpoint/2010/main" val="2050924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92F6E-5918-C6CD-A202-98CA64437E92}"/>
            </a:ext>
          </a:extLst>
        </p:cNvPr>
        <p:cNvGrpSpPr/>
        <p:nvPr/>
      </p:nvGrpSpPr>
      <p:grpSpPr>
        <a:xfrm>
          <a:off x="0" y="0"/>
          <a:ext cx="0" cy="0"/>
          <a:chOff x="0" y="0"/>
          <a:chExt cx="0" cy="0"/>
        </a:xfrm>
      </p:grpSpPr>
      <p:sp>
        <p:nvSpPr>
          <p:cNvPr id="4" name="Rectangle 66">
            <a:extLst>
              <a:ext uri="{FF2B5EF4-FFF2-40B4-BE49-F238E27FC236}">
                <a16:creationId xmlns:a16="http://schemas.microsoft.com/office/drawing/2014/main" id="{89C6F43A-0DFC-BD8F-209D-68384C98FEE5}"/>
              </a:ext>
            </a:extLst>
          </p:cNvPr>
          <p:cNvSpPr txBox="1">
            <a:spLocks noChangeArrowheads="1"/>
          </p:cNvSpPr>
          <p:nvPr/>
        </p:nvSpPr>
        <p:spPr bwMode="auto">
          <a:xfrm>
            <a:off x="60474" y="116632"/>
            <a:ext cx="9785052" cy="576064"/>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kern="0" dirty="0">
                <a:solidFill>
                  <a:schemeClr val="bg1"/>
                </a:solidFill>
                <a:latin typeface="Arial"/>
                <a:ea typeface="ＭＳ Ｐゴシック"/>
              </a:rPr>
              <a:t>広報・啓発について④</a:t>
            </a:r>
          </a:p>
        </p:txBody>
      </p:sp>
      <p:sp>
        <p:nvSpPr>
          <p:cNvPr id="2" name="コンテンツ プレースホルダー 7">
            <a:extLst>
              <a:ext uri="{FF2B5EF4-FFF2-40B4-BE49-F238E27FC236}">
                <a16:creationId xmlns:a16="http://schemas.microsoft.com/office/drawing/2014/main" id="{528C693D-9377-B49D-1C61-02344FF792B7}"/>
              </a:ext>
            </a:extLst>
          </p:cNvPr>
          <p:cNvSpPr txBox="1">
            <a:spLocks/>
          </p:cNvSpPr>
          <p:nvPr/>
        </p:nvSpPr>
        <p:spPr>
          <a:xfrm>
            <a:off x="382578" y="930344"/>
            <a:ext cx="4319413"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chemeClr val="accent1">
                    <a:lumMod val="50000"/>
                  </a:schemeClr>
                </a:solidFill>
              </a:rPr>
              <a:t>◆過年度の取組の認知度</a:t>
            </a:r>
            <a:endParaRPr lang="en-US" altLang="ja-JP" sz="1600" b="1" dirty="0">
              <a:solidFill>
                <a:schemeClr val="accent1">
                  <a:lumMod val="50000"/>
                </a:schemeClr>
              </a:solidFill>
            </a:endParaRPr>
          </a:p>
        </p:txBody>
      </p:sp>
      <p:sp>
        <p:nvSpPr>
          <p:cNvPr id="7" name="正方形/長方形 6">
            <a:extLst>
              <a:ext uri="{FF2B5EF4-FFF2-40B4-BE49-F238E27FC236}">
                <a16:creationId xmlns:a16="http://schemas.microsoft.com/office/drawing/2014/main" id="{2D3C4146-3C30-0385-42D6-54FD2F7975A1}"/>
              </a:ext>
            </a:extLst>
          </p:cNvPr>
          <p:cNvSpPr/>
          <p:nvPr/>
        </p:nvSpPr>
        <p:spPr>
          <a:xfrm>
            <a:off x="490152" y="1284872"/>
            <a:ext cx="8816686" cy="862941"/>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6000" indent="-216000">
              <a:buFont typeface="Wingdings" panose="05000000000000000000" pitchFamily="2" charset="2"/>
              <a:buChar char="l"/>
            </a:pPr>
            <a:r>
              <a:rPr lang="ja-JP" altLang="en-US" b="1" dirty="0">
                <a:solidFill>
                  <a:schemeClr val="tx1"/>
                </a:solidFill>
              </a:rPr>
              <a:t>２割強</a:t>
            </a:r>
            <a:r>
              <a:rPr kumimoji="1" lang="ja-JP" altLang="en-US" b="1" dirty="0">
                <a:solidFill>
                  <a:schemeClr val="tx1"/>
                </a:solidFill>
              </a:rPr>
              <a:t>の方が、昨年度から本取組を</a:t>
            </a:r>
            <a:r>
              <a:rPr lang="ja-JP" altLang="en-US" b="1" dirty="0">
                <a:solidFill>
                  <a:schemeClr val="tx1"/>
                </a:solidFill>
              </a:rPr>
              <a:t>「知っている」</a:t>
            </a:r>
            <a:endParaRPr kumimoji="1" lang="en-US" altLang="ja-JP" b="1" dirty="0">
              <a:solidFill>
                <a:schemeClr val="tx1"/>
              </a:solidFill>
            </a:endParaRPr>
          </a:p>
          <a:p>
            <a:pPr marL="576000" indent="-216000">
              <a:buFont typeface="Wingdings" panose="05000000000000000000" pitchFamily="2" charset="2"/>
              <a:buChar char="l"/>
            </a:pPr>
            <a:r>
              <a:rPr lang="ja-JP" altLang="en-US" b="1" dirty="0">
                <a:solidFill>
                  <a:schemeClr val="tx1"/>
                </a:solidFill>
              </a:rPr>
              <a:t>昨年度からあまり増えておらず、普及啓発の強化が必要</a:t>
            </a:r>
            <a:endParaRPr lang="en-US" altLang="ja-JP" b="1" dirty="0">
              <a:solidFill>
                <a:schemeClr val="tx1"/>
              </a:solidFill>
            </a:endParaRPr>
          </a:p>
        </p:txBody>
      </p:sp>
      <p:sp>
        <p:nvSpPr>
          <p:cNvPr id="8" name="矢印: 右 7">
            <a:extLst>
              <a:ext uri="{FF2B5EF4-FFF2-40B4-BE49-F238E27FC236}">
                <a16:creationId xmlns:a16="http://schemas.microsoft.com/office/drawing/2014/main" id="{C1D8B576-AB78-AC5B-3A80-00C714368711}"/>
              </a:ext>
            </a:extLst>
          </p:cNvPr>
          <p:cNvSpPr/>
          <p:nvPr/>
        </p:nvSpPr>
        <p:spPr>
          <a:xfrm>
            <a:off x="464495" y="1479584"/>
            <a:ext cx="432000" cy="504000"/>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a:extLst>
              <a:ext uri="{FF2B5EF4-FFF2-40B4-BE49-F238E27FC236}">
                <a16:creationId xmlns:a16="http://schemas.microsoft.com/office/drawing/2014/main" id="{51C78320-0E00-B6BB-B821-9B053A6CAD23}"/>
              </a:ext>
            </a:extLst>
          </p:cNvPr>
          <p:cNvPicPr>
            <a:picLocks noChangeAspect="1"/>
          </p:cNvPicPr>
          <p:nvPr/>
        </p:nvPicPr>
        <p:blipFill>
          <a:blip r:embed="rId2"/>
          <a:stretch>
            <a:fillRect/>
          </a:stretch>
        </p:blipFill>
        <p:spPr>
          <a:xfrm>
            <a:off x="170962" y="3079524"/>
            <a:ext cx="3614022" cy="2559933"/>
          </a:xfrm>
          <a:prstGeom prst="rect">
            <a:avLst/>
          </a:prstGeom>
        </p:spPr>
      </p:pic>
      <p:pic>
        <p:nvPicPr>
          <p:cNvPr id="5" name="図 4">
            <a:extLst>
              <a:ext uri="{FF2B5EF4-FFF2-40B4-BE49-F238E27FC236}">
                <a16:creationId xmlns:a16="http://schemas.microsoft.com/office/drawing/2014/main" id="{B2490C62-BF48-B0C5-A5CA-98935394082D}"/>
              </a:ext>
            </a:extLst>
          </p:cNvPr>
          <p:cNvPicPr>
            <a:picLocks noChangeAspect="1"/>
          </p:cNvPicPr>
          <p:nvPr/>
        </p:nvPicPr>
        <p:blipFill>
          <a:blip r:embed="rId3"/>
          <a:srcRect l="5818" r="12504"/>
          <a:stretch/>
        </p:blipFill>
        <p:spPr>
          <a:xfrm>
            <a:off x="6717720" y="3473295"/>
            <a:ext cx="2766798" cy="2386758"/>
          </a:xfrm>
          <a:prstGeom prst="rect">
            <a:avLst/>
          </a:prstGeom>
        </p:spPr>
      </p:pic>
      <p:sp>
        <p:nvSpPr>
          <p:cNvPr id="6" name="コンテンツ プレースホルダー 7">
            <a:extLst>
              <a:ext uri="{FF2B5EF4-FFF2-40B4-BE49-F238E27FC236}">
                <a16:creationId xmlns:a16="http://schemas.microsoft.com/office/drawing/2014/main" id="{7DE827E1-6B86-2444-A547-0B969AE00CFF}"/>
              </a:ext>
            </a:extLst>
          </p:cNvPr>
          <p:cNvSpPr txBox="1">
            <a:spLocks/>
          </p:cNvSpPr>
          <p:nvPr/>
        </p:nvSpPr>
        <p:spPr>
          <a:xfrm>
            <a:off x="630966" y="2415183"/>
            <a:ext cx="5594470" cy="530029"/>
          </a:xfrm>
          <a:prstGeom prst="rect">
            <a:avLst/>
          </a:prstGeom>
          <a:ln>
            <a:solidFill>
              <a:schemeClr val="accent1">
                <a:lumMod val="60000"/>
                <a:lumOff val="40000"/>
              </a:schemeClr>
            </a:solidFill>
          </a:ln>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80000"/>
              </a:lnSpc>
              <a:buNone/>
            </a:pPr>
            <a:r>
              <a:rPr lang="en-US" altLang="ja-JP" sz="1600" b="1" dirty="0">
                <a:solidFill>
                  <a:schemeClr val="accent1">
                    <a:lumMod val="50000"/>
                  </a:schemeClr>
                </a:solidFill>
              </a:rPr>
              <a:t>R6</a:t>
            </a:r>
            <a:r>
              <a:rPr lang="ja-JP" altLang="en-US" sz="1600" b="1" dirty="0">
                <a:solidFill>
                  <a:schemeClr val="accent1">
                    <a:lumMod val="50000"/>
                  </a:schemeClr>
                </a:solidFill>
              </a:rPr>
              <a:t>結果</a:t>
            </a:r>
            <a:endParaRPr lang="en-US" altLang="ja-JP" sz="1600" b="1" dirty="0">
              <a:solidFill>
                <a:schemeClr val="accent1">
                  <a:lumMod val="50000"/>
                </a:schemeClr>
              </a:solidFill>
            </a:endParaRPr>
          </a:p>
          <a:p>
            <a:pPr marL="0" indent="0" algn="ctr">
              <a:lnSpc>
                <a:spcPct val="80000"/>
              </a:lnSpc>
              <a:buNone/>
            </a:pPr>
            <a:r>
              <a:rPr lang="ja-JP" altLang="en-US" sz="1600" b="1" dirty="0">
                <a:solidFill>
                  <a:schemeClr val="accent1">
                    <a:lumMod val="50000"/>
                  </a:schemeClr>
                </a:solidFill>
              </a:rPr>
              <a:t>（令和</a:t>
            </a:r>
            <a:r>
              <a:rPr lang="en-US" altLang="ja-JP" sz="1600" b="1" dirty="0">
                <a:solidFill>
                  <a:schemeClr val="accent1">
                    <a:lumMod val="50000"/>
                  </a:schemeClr>
                </a:solidFill>
              </a:rPr>
              <a:t>4.5</a:t>
            </a:r>
            <a:r>
              <a:rPr lang="ja-JP" altLang="en-US" sz="1600" b="1" dirty="0">
                <a:solidFill>
                  <a:schemeClr val="accent1">
                    <a:lumMod val="50000"/>
                  </a:schemeClr>
                </a:solidFill>
              </a:rPr>
              <a:t>年度事業の認知度）　　</a:t>
            </a:r>
            <a:endParaRPr lang="en-US" altLang="ja-JP" sz="1600" b="1" dirty="0">
              <a:solidFill>
                <a:schemeClr val="accent1">
                  <a:lumMod val="50000"/>
                </a:schemeClr>
              </a:solidFill>
            </a:endParaRPr>
          </a:p>
        </p:txBody>
      </p:sp>
      <p:sp>
        <p:nvSpPr>
          <p:cNvPr id="12" name="テキスト ボックス 11">
            <a:extLst>
              <a:ext uri="{FF2B5EF4-FFF2-40B4-BE49-F238E27FC236}">
                <a16:creationId xmlns:a16="http://schemas.microsoft.com/office/drawing/2014/main" id="{20F3D092-4BBD-441A-FD74-BD90126CD9F6}"/>
              </a:ext>
            </a:extLst>
          </p:cNvPr>
          <p:cNvSpPr txBox="1"/>
          <p:nvPr/>
        </p:nvSpPr>
        <p:spPr>
          <a:xfrm>
            <a:off x="6708653" y="2415183"/>
            <a:ext cx="2766798" cy="584775"/>
          </a:xfrm>
          <a:prstGeom prst="rect">
            <a:avLst/>
          </a:prstGeom>
          <a:noFill/>
          <a:ln>
            <a:solidFill>
              <a:schemeClr val="accent1">
                <a:lumMod val="60000"/>
                <a:lumOff val="40000"/>
              </a:schemeClr>
            </a:solidFill>
          </a:ln>
        </p:spPr>
        <p:txBody>
          <a:bodyPr wrap="square">
            <a:spAutoFit/>
          </a:bodyPr>
          <a:lstStyle/>
          <a:p>
            <a:pPr algn="ctr"/>
            <a:r>
              <a:rPr lang="en-US" altLang="ja-JP" sz="1600" b="1" dirty="0">
                <a:solidFill>
                  <a:schemeClr val="accent1">
                    <a:lumMod val="50000"/>
                  </a:schemeClr>
                </a:solidFill>
              </a:rPr>
              <a:t>R5</a:t>
            </a:r>
            <a:r>
              <a:rPr lang="ja-JP" altLang="en-US" sz="1600" b="1" dirty="0">
                <a:solidFill>
                  <a:schemeClr val="accent1">
                    <a:lumMod val="50000"/>
                  </a:schemeClr>
                </a:solidFill>
              </a:rPr>
              <a:t>結果</a:t>
            </a:r>
            <a:endParaRPr lang="en-US" altLang="ja-JP" sz="1600" b="1" dirty="0">
              <a:solidFill>
                <a:schemeClr val="accent1">
                  <a:lumMod val="50000"/>
                </a:schemeClr>
              </a:solidFill>
            </a:endParaRPr>
          </a:p>
          <a:p>
            <a:pPr algn="ctr"/>
            <a:r>
              <a:rPr lang="ja-JP" altLang="en-US" sz="1600" b="1" dirty="0">
                <a:solidFill>
                  <a:schemeClr val="accent1">
                    <a:lumMod val="50000"/>
                  </a:schemeClr>
                </a:solidFill>
              </a:rPr>
              <a:t>（令和</a:t>
            </a:r>
            <a:r>
              <a:rPr lang="en-US" altLang="ja-JP" sz="1600" b="1" dirty="0">
                <a:solidFill>
                  <a:schemeClr val="accent1">
                    <a:lumMod val="50000"/>
                  </a:schemeClr>
                </a:solidFill>
              </a:rPr>
              <a:t>4</a:t>
            </a:r>
            <a:r>
              <a:rPr lang="ja-JP" altLang="en-US" sz="1600" b="1" dirty="0">
                <a:solidFill>
                  <a:schemeClr val="accent1">
                    <a:lumMod val="50000"/>
                  </a:schemeClr>
                </a:solidFill>
              </a:rPr>
              <a:t>年度事業の認知度）　　　　　　　</a:t>
            </a:r>
            <a:endParaRPr lang="ja-JP" altLang="en-US" sz="1600" dirty="0"/>
          </a:p>
        </p:txBody>
      </p:sp>
      <p:pic>
        <p:nvPicPr>
          <p:cNvPr id="13" name="図 12">
            <a:extLst>
              <a:ext uri="{FF2B5EF4-FFF2-40B4-BE49-F238E27FC236}">
                <a16:creationId xmlns:a16="http://schemas.microsoft.com/office/drawing/2014/main" id="{32C670A1-0E93-6504-280A-4DA606D01E5E}"/>
              </a:ext>
            </a:extLst>
          </p:cNvPr>
          <p:cNvPicPr>
            <a:picLocks noChangeAspect="1"/>
          </p:cNvPicPr>
          <p:nvPr/>
        </p:nvPicPr>
        <p:blipFill>
          <a:blip r:embed="rId4"/>
          <a:stretch>
            <a:fillRect/>
          </a:stretch>
        </p:blipFill>
        <p:spPr>
          <a:xfrm>
            <a:off x="4100568" y="3225769"/>
            <a:ext cx="2786113" cy="2060627"/>
          </a:xfrm>
          <a:prstGeom prst="rect">
            <a:avLst/>
          </a:prstGeom>
        </p:spPr>
      </p:pic>
      <p:pic>
        <p:nvPicPr>
          <p:cNvPr id="14" name="図 13">
            <a:extLst>
              <a:ext uri="{FF2B5EF4-FFF2-40B4-BE49-F238E27FC236}">
                <a16:creationId xmlns:a16="http://schemas.microsoft.com/office/drawing/2014/main" id="{D35CF99D-55BF-3430-0611-5237EB607FBE}"/>
              </a:ext>
            </a:extLst>
          </p:cNvPr>
          <p:cNvPicPr>
            <a:picLocks noChangeAspect="1"/>
          </p:cNvPicPr>
          <p:nvPr/>
        </p:nvPicPr>
        <p:blipFill>
          <a:blip r:embed="rId5"/>
          <a:stretch>
            <a:fillRect/>
          </a:stretch>
        </p:blipFill>
        <p:spPr>
          <a:xfrm>
            <a:off x="4098170" y="4855772"/>
            <a:ext cx="2780017" cy="2048434"/>
          </a:xfrm>
          <a:prstGeom prst="rect">
            <a:avLst/>
          </a:prstGeom>
        </p:spPr>
      </p:pic>
      <p:sp>
        <p:nvSpPr>
          <p:cNvPr id="15" name="テキスト ボックス 14">
            <a:extLst>
              <a:ext uri="{FF2B5EF4-FFF2-40B4-BE49-F238E27FC236}">
                <a16:creationId xmlns:a16="http://schemas.microsoft.com/office/drawing/2014/main" id="{E0320572-3CDB-884D-BF74-9FE6B99A4877}"/>
              </a:ext>
            </a:extLst>
          </p:cNvPr>
          <p:cNvSpPr txBox="1"/>
          <p:nvPr/>
        </p:nvSpPr>
        <p:spPr>
          <a:xfrm>
            <a:off x="3521950" y="5833648"/>
            <a:ext cx="1407981" cy="338554"/>
          </a:xfrm>
          <a:prstGeom prst="rect">
            <a:avLst/>
          </a:prstGeom>
          <a:noFill/>
        </p:spPr>
        <p:txBody>
          <a:bodyPr wrap="square">
            <a:spAutoFit/>
          </a:bodyPr>
          <a:lstStyle/>
          <a:p>
            <a:r>
              <a:rPr lang="ja-JP" altLang="en-US" sz="1600" b="1" dirty="0">
                <a:solidFill>
                  <a:schemeClr val="accent1">
                    <a:lumMod val="50000"/>
                  </a:schemeClr>
                </a:solidFill>
                <a:latin typeface="+mn-ea"/>
              </a:rPr>
              <a:t>鉄道利用</a:t>
            </a:r>
          </a:p>
        </p:txBody>
      </p:sp>
      <p:sp>
        <p:nvSpPr>
          <p:cNvPr id="16" name="テキスト ボックス 15">
            <a:extLst>
              <a:ext uri="{FF2B5EF4-FFF2-40B4-BE49-F238E27FC236}">
                <a16:creationId xmlns:a16="http://schemas.microsoft.com/office/drawing/2014/main" id="{E4C1F6B8-5705-A85E-165B-26B6903FE0EF}"/>
              </a:ext>
            </a:extLst>
          </p:cNvPr>
          <p:cNvSpPr txBox="1"/>
          <p:nvPr/>
        </p:nvSpPr>
        <p:spPr>
          <a:xfrm>
            <a:off x="3485710" y="4159948"/>
            <a:ext cx="1407981" cy="338554"/>
          </a:xfrm>
          <a:prstGeom prst="rect">
            <a:avLst/>
          </a:prstGeom>
          <a:noFill/>
        </p:spPr>
        <p:txBody>
          <a:bodyPr wrap="square">
            <a:spAutoFit/>
          </a:bodyPr>
          <a:lstStyle/>
          <a:p>
            <a:r>
              <a:rPr lang="ja-JP" altLang="en-US" sz="1600" b="1" dirty="0">
                <a:solidFill>
                  <a:schemeClr val="accent1">
                    <a:lumMod val="50000"/>
                  </a:schemeClr>
                </a:solidFill>
                <a:latin typeface="+mn-ea"/>
              </a:rPr>
              <a:t>店舗利用等</a:t>
            </a:r>
            <a:endParaRPr lang="en-US" altLang="ja-JP" sz="1600" b="1" dirty="0">
              <a:solidFill>
                <a:schemeClr val="accent1">
                  <a:lumMod val="50000"/>
                </a:schemeClr>
              </a:solidFill>
              <a:latin typeface="+mn-ea"/>
            </a:endParaRPr>
          </a:p>
        </p:txBody>
      </p:sp>
      <p:sp>
        <p:nvSpPr>
          <p:cNvPr id="3" name="スライド番号プレースホルダー 2">
            <a:extLst>
              <a:ext uri="{FF2B5EF4-FFF2-40B4-BE49-F238E27FC236}">
                <a16:creationId xmlns:a16="http://schemas.microsoft.com/office/drawing/2014/main" id="{63990C2C-ACA6-453D-BED5-57F4E81E7E7F}"/>
              </a:ext>
            </a:extLst>
          </p:cNvPr>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5</a:t>
            </a:fld>
            <a:endParaRPr lang="ja-JP" altLang="en-US">
              <a:solidFill>
                <a:prstClr val="black">
                  <a:tint val="75000"/>
                </a:prstClr>
              </a:solidFill>
            </a:endParaRPr>
          </a:p>
        </p:txBody>
      </p:sp>
    </p:spTree>
    <p:extLst>
      <p:ext uri="{BB962C8B-B14F-4D97-AF65-F5344CB8AC3E}">
        <p14:creationId xmlns:p14="http://schemas.microsoft.com/office/powerpoint/2010/main" val="3996932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6">
            <a:extLst>
              <a:ext uri="{FF2B5EF4-FFF2-40B4-BE49-F238E27FC236}">
                <a16:creationId xmlns:a16="http://schemas.microsoft.com/office/drawing/2014/main" id="{BC899172-B427-3CD3-FC7B-2C96978475B7}"/>
              </a:ext>
            </a:extLst>
          </p:cNvPr>
          <p:cNvSpPr txBox="1">
            <a:spLocks noChangeArrowheads="1"/>
          </p:cNvSpPr>
          <p:nvPr/>
        </p:nvSpPr>
        <p:spPr bwMode="auto">
          <a:xfrm>
            <a:off x="60474" y="116632"/>
            <a:ext cx="9785052" cy="576064"/>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kern="0" dirty="0">
                <a:solidFill>
                  <a:schemeClr val="bg1"/>
                </a:solidFill>
                <a:latin typeface="Arial"/>
                <a:ea typeface="ＭＳ Ｐゴシック"/>
              </a:rPr>
              <a:t>ポイント付与による選択促進効果</a:t>
            </a:r>
          </a:p>
        </p:txBody>
      </p:sp>
      <p:sp>
        <p:nvSpPr>
          <p:cNvPr id="11" name="矢印: 右 10">
            <a:extLst>
              <a:ext uri="{FF2B5EF4-FFF2-40B4-BE49-F238E27FC236}">
                <a16:creationId xmlns:a16="http://schemas.microsoft.com/office/drawing/2014/main" id="{C54A3FB8-3794-C341-21FE-D3AB36EDB700}"/>
              </a:ext>
            </a:extLst>
          </p:cNvPr>
          <p:cNvSpPr/>
          <p:nvPr/>
        </p:nvSpPr>
        <p:spPr>
          <a:xfrm>
            <a:off x="542532" y="1154308"/>
            <a:ext cx="576064" cy="440921"/>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コンテンツ プレースホルダー 7">
            <a:extLst>
              <a:ext uri="{FF2B5EF4-FFF2-40B4-BE49-F238E27FC236}">
                <a16:creationId xmlns:a16="http://schemas.microsoft.com/office/drawing/2014/main" id="{0B9F5E6B-89DA-F40B-0B90-F9E8FE8A4AD2}"/>
              </a:ext>
            </a:extLst>
          </p:cNvPr>
          <p:cNvSpPr txBox="1">
            <a:spLocks/>
          </p:cNvSpPr>
          <p:nvPr/>
        </p:nvSpPr>
        <p:spPr>
          <a:xfrm>
            <a:off x="385653" y="2676194"/>
            <a:ext cx="3932842"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chemeClr val="accent1">
                    <a:lumMod val="50000"/>
                  </a:schemeClr>
                </a:solidFill>
              </a:rPr>
              <a:t>◆ポイント付与対象商品購入の理由</a:t>
            </a:r>
            <a:endParaRPr lang="en-US" altLang="ja-JP" sz="1600" b="1" dirty="0">
              <a:solidFill>
                <a:schemeClr val="accent1">
                  <a:lumMod val="50000"/>
                </a:schemeClr>
              </a:solidFill>
            </a:endParaRPr>
          </a:p>
        </p:txBody>
      </p:sp>
      <p:sp>
        <p:nvSpPr>
          <p:cNvPr id="2" name="正方形/長方形 1">
            <a:extLst>
              <a:ext uri="{FF2B5EF4-FFF2-40B4-BE49-F238E27FC236}">
                <a16:creationId xmlns:a16="http://schemas.microsoft.com/office/drawing/2014/main" id="{87E16A34-2930-B022-F4B6-9E6FA3C9F7CF}"/>
              </a:ext>
            </a:extLst>
          </p:cNvPr>
          <p:cNvSpPr/>
          <p:nvPr/>
        </p:nvSpPr>
        <p:spPr>
          <a:xfrm>
            <a:off x="490154" y="895000"/>
            <a:ext cx="8873314" cy="1753969"/>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6000" indent="-216000">
              <a:buFont typeface="Wingdings" panose="05000000000000000000" pitchFamily="2" charset="2"/>
              <a:buChar char="l"/>
            </a:pPr>
            <a:r>
              <a:rPr kumimoji="1" lang="en-US" altLang="ja-JP" b="1" dirty="0">
                <a:solidFill>
                  <a:schemeClr val="tx1"/>
                </a:solidFill>
              </a:rPr>
              <a:t>7</a:t>
            </a:r>
            <a:r>
              <a:rPr lang="ja-JP" altLang="en-US" b="1" dirty="0">
                <a:solidFill>
                  <a:schemeClr val="tx1"/>
                </a:solidFill>
              </a:rPr>
              <a:t>割前後が「</a:t>
            </a:r>
            <a:r>
              <a:rPr kumimoji="1" lang="ja-JP" altLang="en-US" b="1" dirty="0">
                <a:solidFill>
                  <a:schemeClr val="tx1"/>
                </a:solidFill>
              </a:rPr>
              <a:t>普段からの購入・利用」が購入理由となったと回答</a:t>
            </a:r>
            <a:r>
              <a:rPr lang="ja-JP" altLang="en-US" b="1" dirty="0">
                <a:solidFill>
                  <a:schemeClr val="tx1"/>
                </a:solidFill>
              </a:rPr>
              <a:t>。昨年度と比べ、ポイント付与を理由とする方が減少</a:t>
            </a:r>
            <a:endParaRPr lang="en-US" altLang="ja-JP" b="1" dirty="0">
              <a:solidFill>
                <a:schemeClr val="tx1"/>
              </a:solidFill>
            </a:endParaRPr>
          </a:p>
          <a:p>
            <a:pPr marL="576000" indent="-216000">
              <a:buFont typeface="Wingdings" panose="05000000000000000000" pitchFamily="2" charset="2"/>
              <a:buChar char="l"/>
            </a:pPr>
            <a:r>
              <a:rPr kumimoji="1" lang="ja-JP" altLang="en-US" b="1" dirty="0">
                <a:solidFill>
                  <a:schemeClr val="tx1"/>
                </a:solidFill>
              </a:rPr>
              <a:t>ポイント付与がなくても、９割以上の方が購入意向あり。</a:t>
            </a:r>
            <a:r>
              <a:rPr lang="ja-JP" altLang="en-US" b="1" dirty="0">
                <a:solidFill>
                  <a:schemeClr val="tx1"/>
                </a:solidFill>
              </a:rPr>
              <a:t>昨年度と比べ、「購入・利用したい」人が増加</a:t>
            </a:r>
            <a:endParaRPr lang="en-US" altLang="ja-JP" b="1" dirty="0">
              <a:solidFill>
                <a:schemeClr val="tx1"/>
              </a:solidFill>
            </a:endParaRPr>
          </a:p>
          <a:p>
            <a:pPr marL="576000" indent="-216000">
              <a:buFont typeface="Wingdings" panose="05000000000000000000" pitchFamily="2" charset="2"/>
              <a:buChar char="l"/>
            </a:pPr>
            <a:r>
              <a:rPr lang="ja-JP" altLang="en-US" b="1" dirty="0">
                <a:solidFill>
                  <a:schemeClr val="tx1"/>
                </a:solidFill>
              </a:rPr>
              <a:t>脱炭素を意識した買い物行動をする人がやや増加。日常的な脱炭素</a:t>
            </a:r>
            <a:r>
              <a:rPr kumimoji="1" lang="ja-JP" altLang="en-US" b="1" dirty="0">
                <a:solidFill>
                  <a:schemeClr val="tx1"/>
                </a:solidFill>
              </a:rPr>
              <a:t>商品・サービス購入が進みつつあると思われる</a:t>
            </a:r>
            <a:endParaRPr lang="en-US" altLang="ja-JP" b="1" dirty="0">
              <a:solidFill>
                <a:schemeClr val="tx1"/>
              </a:solidFill>
            </a:endParaRPr>
          </a:p>
        </p:txBody>
      </p:sp>
      <p:sp>
        <p:nvSpPr>
          <p:cNvPr id="3" name="矢印: 右 2">
            <a:extLst>
              <a:ext uri="{FF2B5EF4-FFF2-40B4-BE49-F238E27FC236}">
                <a16:creationId xmlns:a16="http://schemas.microsoft.com/office/drawing/2014/main" id="{273B2EAD-7BEF-0372-C9A3-E680787ECBAE}"/>
              </a:ext>
            </a:extLst>
          </p:cNvPr>
          <p:cNvSpPr/>
          <p:nvPr/>
        </p:nvSpPr>
        <p:spPr>
          <a:xfrm>
            <a:off x="464495" y="1344799"/>
            <a:ext cx="432000" cy="504000"/>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3" name="図 22">
            <a:extLst>
              <a:ext uri="{FF2B5EF4-FFF2-40B4-BE49-F238E27FC236}">
                <a16:creationId xmlns:a16="http://schemas.microsoft.com/office/drawing/2014/main" id="{33B6FC30-5F66-7AB3-BD9C-6CAA44F1955F}"/>
              </a:ext>
            </a:extLst>
          </p:cNvPr>
          <p:cNvPicPr>
            <a:picLocks noChangeAspect="1"/>
          </p:cNvPicPr>
          <p:nvPr/>
        </p:nvPicPr>
        <p:blipFill>
          <a:blip r:embed="rId2"/>
          <a:stretch>
            <a:fillRect/>
          </a:stretch>
        </p:blipFill>
        <p:spPr>
          <a:xfrm>
            <a:off x="737707" y="5160868"/>
            <a:ext cx="4001846" cy="1488593"/>
          </a:xfrm>
          <a:prstGeom prst="rect">
            <a:avLst/>
          </a:prstGeom>
        </p:spPr>
      </p:pic>
      <p:sp>
        <p:nvSpPr>
          <p:cNvPr id="25" name="正方形/長方形 24">
            <a:extLst>
              <a:ext uri="{FF2B5EF4-FFF2-40B4-BE49-F238E27FC236}">
                <a16:creationId xmlns:a16="http://schemas.microsoft.com/office/drawing/2014/main" id="{9CDAF73A-1C93-9949-527D-DC6E58C31A4B}"/>
              </a:ext>
            </a:extLst>
          </p:cNvPr>
          <p:cNvSpPr/>
          <p:nvPr/>
        </p:nvSpPr>
        <p:spPr>
          <a:xfrm>
            <a:off x="490154" y="4875493"/>
            <a:ext cx="4747710" cy="1753969"/>
          </a:xfrm>
          <a:prstGeom prst="rect">
            <a:avLst/>
          </a:prstGeom>
          <a:noFill/>
          <a:ln w="12700">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コンテンツ プレースホルダー 7">
            <a:extLst>
              <a:ext uri="{FF2B5EF4-FFF2-40B4-BE49-F238E27FC236}">
                <a16:creationId xmlns:a16="http://schemas.microsoft.com/office/drawing/2014/main" id="{14571474-9524-0E68-C5A8-250ECFC2B1AE}"/>
              </a:ext>
            </a:extLst>
          </p:cNvPr>
          <p:cNvSpPr txBox="1">
            <a:spLocks/>
          </p:cNvSpPr>
          <p:nvPr/>
        </p:nvSpPr>
        <p:spPr>
          <a:xfrm>
            <a:off x="640346" y="4942938"/>
            <a:ext cx="3783622" cy="326243"/>
          </a:xfrm>
          <a:prstGeom prst="rect">
            <a:avLst/>
          </a:prstGeom>
          <a:noFill/>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400" b="1" dirty="0">
                <a:solidFill>
                  <a:schemeClr val="accent1">
                    <a:lumMod val="50000"/>
                  </a:schemeClr>
                </a:solidFill>
              </a:rPr>
              <a:t>脱炭素等につながることを意識した買い物行動</a:t>
            </a:r>
            <a:endParaRPr lang="en-US" altLang="ja-JP" sz="1400" b="1" dirty="0">
              <a:solidFill>
                <a:schemeClr val="accent1">
                  <a:lumMod val="50000"/>
                </a:schemeClr>
              </a:solidFill>
            </a:endParaRPr>
          </a:p>
        </p:txBody>
      </p:sp>
      <p:sp>
        <p:nvSpPr>
          <p:cNvPr id="9" name="テキスト ボックス 8">
            <a:extLst>
              <a:ext uri="{FF2B5EF4-FFF2-40B4-BE49-F238E27FC236}">
                <a16:creationId xmlns:a16="http://schemas.microsoft.com/office/drawing/2014/main" id="{26326F0F-F7A1-7A53-CF27-532C9E63F58B}"/>
              </a:ext>
            </a:extLst>
          </p:cNvPr>
          <p:cNvSpPr txBox="1"/>
          <p:nvPr/>
        </p:nvSpPr>
        <p:spPr>
          <a:xfrm>
            <a:off x="5950693" y="2915451"/>
            <a:ext cx="1407981" cy="276999"/>
          </a:xfrm>
          <a:prstGeom prst="rect">
            <a:avLst/>
          </a:prstGeom>
          <a:noFill/>
        </p:spPr>
        <p:txBody>
          <a:bodyPr wrap="square">
            <a:spAutoFit/>
          </a:bodyPr>
          <a:lstStyle/>
          <a:p>
            <a:pPr algn="ctr"/>
            <a:r>
              <a:rPr lang="ja-JP" altLang="en-US" sz="1200" b="1" dirty="0">
                <a:solidFill>
                  <a:schemeClr val="accent1">
                    <a:lumMod val="50000"/>
                  </a:schemeClr>
                </a:solidFill>
                <a:latin typeface="+mn-ea"/>
              </a:rPr>
              <a:t>店舗利用等</a:t>
            </a:r>
            <a:endParaRPr lang="en-US" altLang="ja-JP" sz="1200" b="1" dirty="0">
              <a:solidFill>
                <a:schemeClr val="accent1">
                  <a:lumMod val="50000"/>
                </a:schemeClr>
              </a:solidFill>
              <a:latin typeface="+mn-ea"/>
            </a:endParaRPr>
          </a:p>
        </p:txBody>
      </p:sp>
      <p:pic>
        <p:nvPicPr>
          <p:cNvPr id="12" name="図 11">
            <a:extLst>
              <a:ext uri="{FF2B5EF4-FFF2-40B4-BE49-F238E27FC236}">
                <a16:creationId xmlns:a16="http://schemas.microsoft.com/office/drawing/2014/main" id="{5AEF9FE5-3894-E6F9-E37F-81FA234DEE80}"/>
              </a:ext>
            </a:extLst>
          </p:cNvPr>
          <p:cNvPicPr>
            <a:picLocks noChangeAspect="1"/>
          </p:cNvPicPr>
          <p:nvPr/>
        </p:nvPicPr>
        <p:blipFill>
          <a:blip r:embed="rId3"/>
          <a:stretch>
            <a:fillRect/>
          </a:stretch>
        </p:blipFill>
        <p:spPr>
          <a:xfrm>
            <a:off x="6470692" y="5045197"/>
            <a:ext cx="2347829" cy="1604264"/>
          </a:xfrm>
          <a:prstGeom prst="rect">
            <a:avLst/>
          </a:prstGeom>
        </p:spPr>
      </p:pic>
      <p:sp>
        <p:nvSpPr>
          <p:cNvPr id="14" name="コンテンツ プレースホルダー 7">
            <a:extLst>
              <a:ext uri="{FF2B5EF4-FFF2-40B4-BE49-F238E27FC236}">
                <a16:creationId xmlns:a16="http://schemas.microsoft.com/office/drawing/2014/main" id="{74369170-2416-08C5-8DC3-09870F2D64B0}"/>
              </a:ext>
            </a:extLst>
          </p:cNvPr>
          <p:cNvSpPr txBox="1">
            <a:spLocks/>
          </p:cNvSpPr>
          <p:nvPr/>
        </p:nvSpPr>
        <p:spPr>
          <a:xfrm>
            <a:off x="4908582" y="2695787"/>
            <a:ext cx="3908316"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chemeClr val="accent1">
                    <a:lumMod val="50000"/>
                  </a:schemeClr>
                </a:solidFill>
              </a:rPr>
              <a:t>◆ポイント付与がない場合の購入意向</a:t>
            </a:r>
            <a:endParaRPr lang="en-US" altLang="ja-JP" sz="1600" b="1" dirty="0">
              <a:solidFill>
                <a:schemeClr val="accent1">
                  <a:lumMod val="50000"/>
                </a:schemeClr>
              </a:solidFill>
            </a:endParaRPr>
          </a:p>
        </p:txBody>
      </p:sp>
      <p:pic>
        <p:nvPicPr>
          <p:cNvPr id="17" name="図 16">
            <a:extLst>
              <a:ext uri="{FF2B5EF4-FFF2-40B4-BE49-F238E27FC236}">
                <a16:creationId xmlns:a16="http://schemas.microsoft.com/office/drawing/2014/main" id="{F53C2109-A4BB-7E21-833B-D5E5A9BBDB4D}"/>
              </a:ext>
            </a:extLst>
          </p:cNvPr>
          <p:cNvPicPr>
            <a:picLocks noChangeAspect="1"/>
          </p:cNvPicPr>
          <p:nvPr/>
        </p:nvPicPr>
        <p:blipFill>
          <a:blip r:embed="rId4"/>
          <a:stretch>
            <a:fillRect/>
          </a:stretch>
        </p:blipFill>
        <p:spPr>
          <a:xfrm>
            <a:off x="297300" y="3009253"/>
            <a:ext cx="4533087" cy="1698423"/>
          </a:xfrm>
          <a:prstGeom prst="rect">
            <a:avLst/>
          </a:prstGeom>
        </p:spPr>
      </p:pic>
      <p:sp>
        <p:nvSpPr>
          <p:cNvPr id="19" name="コンテンツ プレースホルダー 7">
            <a:extLst>
              <a:ext uri="{FF2B5EF4-FFF2-40B4-BE49-F238E27FC236}">
                <a16:creationId xmlns:a16="http://schemas.microsoft.com/office/drawing/2014/main" id="{6E0CFB22-9D58-1AB7-67D8-1C2A1080C89F}"/>
              </a:ext>
            </a:extLst>
          </p:cNvPr>
          <p:cNvSpPr txBox="1">
            <a:spLocks/>
          </p:cNvSpPr>
          <p:nvPr/>
        </p:nvSpPr>
        <p:spPr>
          <a:xfrm>
            <a:off x="6509241" y="5026766"/>
            <a:ext cx="2306688" cy="1636942"/>
          </a:xfrm>
          <a:prstGeom prst="wedgeRectCallout">
            <a:avLst>
              <a:gd name="adj1" fmla="val -29530"/>
              <a:gd name="adj2" fmla="val -59494"/>
            </a:avLst>
          </a:prstGeom>
          <a:ln>
            <a:solidFill>
              <a:schemeClr val="accent1">
                <a:lumMod val="60000"/>
                <a:lumOff val="40000"/>
              </a:schemeClr>
            </a:solidFill>
          </a:ln>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80000"/>
              </a:lnSpc>
              <a:buNone/>
            </a:pPr>
            <a:r>
              <a:rPr lang="ja-JP" altLang="en-US" sz="1200" b="1" dirty="0">
                <a:solidFill>
                  <a:schemeClr val="accent1">
                    <a:lumMod val="50000"/>
                  </a:schemeClr>
                </a:solidFill>
              </a:rPr>
              <a:t>（昨年度の結果）</a:t>
            </a:r>
            <a:endParaRPr lang="en-US" altLang="ja-JP" sz="1200" b="1" dirty="0">
              <a:solidFill>
                <a:schemeClr val="accent1">
                  <a:lumMod val="50000"/>
                </a:schemeClr>
              </a:solidFill>
            </a:endParaRPr>
          </a:p>
        </p:txBody>
      </p:sp>
      <p:sp>
        <p:nvSpPr>
          <p:cNvPr id="28" name="テキスト ボックス 27">
            <a:extLst>
              <a:ext uri="{FF2B5EF4-FFF2-40B4-BE49-F238E27FC236}">
                <a16:creationId xmlns:a16="http://schemas.microsoft.com/office/drawing/2014/main" id="{5C5F2E78-B3AA-9853-3E22-AD42CB5A6EF5}"/>
              </a:ext>
            </a:extLst>
          </p:cNvPr>
          <p:cNvSpPr txBox="1"/>
          <p:nvPr/>
        </p:nvSpPr>
        <p:spPr>
          <a:xfrm>
            <a:off x="8025764" y="2928951"/>
            <a:ext cx="1407981" cy="276999"/>
          </a:xfrm>
          <a:prstGeom prst="rect">
            <a:avLst/>
          </a:prstGeom>
          <a:noFill/>
        </p:spPr>
        <p:txBody>
          <a:bodyPr wrap="square">
            <a:spAutoFit/>
          </a:bodyPr>
          <a:lstStyle/>
          <a:p>
            <a:pPr algn="ctr"/>
            <a:r>
              <a:rPr lang="ja-JP" altLang="en-US" sz="1200" b="1" dirty="0">
                <a:solidFill>
                  <a:schemeClr val="accent1">
                    <a:lumMod val="50000"/>
                  </a:schemeClr>
                </a:solidFill>
                <a:latin typeface="+mn-ea"/>
              </a:rPr>
              <a:t>鉄道利用</a:t>
            </a:r>
          </a:p>
        </p:txBody>
      </p:sp>
      <p:pic>
        <p:nvPicPr>
          <p:cNvPr id="29" name="図 28">
            <a:extLst>
              <a:ext uri="{FF2B5EF4-FFF2-40B4-BE49-F238E27FC236}">
                <a16:creationId xmlns:a16="http://schemas.microsoft.com/office/drawing/2014/main" id="{CEAD5434-E0F5-D56F-D0CD-4C68874BD439}"/>
              </a:ext>
            </a:extLst>
          </p:cNvPr>
          <p:cNvPicPr>
            <a:picLocks noChangeAspect="1"/>
          </p:cNvPicPr>
          <p:nvPr/>
        </p:nvPicPr>
        <p:blipFill>
          <a:blip r:embed="rId5"/>
          <a:stretch>
            <a:fillRect/>
          </a:stretch>
        </p:blipFill>
        <p:spPr>
          <a:xfrm>
            <a:off x="7329378" y="3099927"/>
            <a:ext cx="2835617" cy="2089403"/>
          </a:xfrm>
          <a:prstGeom prst="rect">
            <a:avLst/>
          </a:prstGeom>
        </p:spPr>
      </p:pic>
      <p:pic>
        <p:nvPicPr>
          <p:cNvPr id="30" name="図 29">
            <a:extLst>
              <a:ext uri="{FF2B5EF4-FFF2-40B4-BE49-F238E27FC236}">
                <a16:creationId xmlns:a16="http://schemas.microsoft.com/office/drawing/2014/main" id="{BE3F3E56-AEB6-8A5D-5FE4-4649D48B7B13}"/>
              </a:ext>
            </a:extLst>
          </p:cNvPr>
          <p:cNvPicPr>
            <a:picLocks noChangeAspect="1"/>
          </p:cNvPicPr>
          <p:nvPr/>
        </p:nvPicPr>
        <p:blipFill>
          <a:blip r:embed="rId6"/>
          <a:stretch>
            <a:fillRect/>
          </a:stretch>
        </p:blipFill>
        <p:spPr>
          <a:xfrm>
            <a:off x="5240456" y="3103456"/>
            <a:ext cx="2835617" cy="2095621"/>
          </a:xfrm>
          <a:prstGeom prst="rect">
            <a:avLst/>
          </a:prstGeom>
        </p:spPr>
      </p:pic>
      <p:sp>
        <p:nvSpPr>
          <p:cNvPr id="5" name="スライド番号プレースホルダー 4">
            <a:extLst>
              <a:ext uri="{FF2B5EF4-FFF2-40B4-BE49-F238E27FC236}">
                <a16:creationId xmlns:a16="http://schemas.microsoft.com/office/drawing/2014/main" id="{59004BB0-8999-4A84-8A4B-86D778F88455}"/>
              </a:ext>
            </a:extLst>
          </p:cNvPr>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6</a:t>
            </a:fld>
            <a:endParaRPr lang="ja-JP" altLang="en-US">
              <a:solidFill>
                <a:prstClr val="black">
                  <a:tint val="75000"/>
                </a:prstClr>
              </a:solidFill>
            </a:endParaRPr>
          </a:p>
        </p:txBody>
      </p:sp>
    </p:spTree>
    <p:extLst>
      <p:ext uri="{BB962C8B-B14F-4D97-AF65-F5344CB8AC3E}">
        <p14:creationId xmlns:p14="http://schemas.microsoft.com/office/powerpoint/2010/main" val="3463574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981373-AFD7-3048-9B10-B8D86B117098}"/>
            </a:ext>
          </a:extLst>
        </p:cNvPr>
        <p:cNvGrpSpPr/>
        <p:nvPr/>
      </p:nvGrpSpPr>
      <p:grpSpPr>
        <a:xfrm>
          <a:off x="0" y="0"/>
          <a:ext cx="0" cy="0"/>
          <a:chOff x="0" y="0"/>
          <a:chExt cx="0" cy="0"/>
        </a:xfrm>
      </p:grpSpPr>
      <p:sp>
        <p:nvSpPr>
          <p:cNvPr id="4" name="Rectangle 66">
            <a:extLst>
              <a:ext uri="{FF2B5EF4-FFF2-40B4-BE49-F238E27FC236}">
                <a16:creationId xmlns:a16="http://schemas.microsoft.com/office/drawing/2014/main" id="{293E2F6B-9F5B-CBBF-3B41-69A8CBD30D88}"/>
              </a:ext>
            </a:extLst>
          </p:cNvPr>
          <p:cNvSpPr txBox="1">
            <a:spLocks noChangeArrowheads="1"/>
          </p:cNvSpPr>
          <p:nvPr/>
        </p:nvSpPr>
        <p:spPr bwMode="auto">
          <a:xfrm>
            <a:off x="60474" y="116632"/>
            <a:ext cx="9785052" cy="576064"/>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kern="0" dirty="0">
                <a:solidFill>
                  <a:schemeClr val="bg1"/>
                </a:solidFill>
                <a:latin typeface="Arial"/>
                <a:ea typeface="ＭＳ Ｐゴシック"/>
              </a:rPr>
              <a:t>脱炭素への意識改革・行動変容①</a:t>
            </a:r>
          </a:p>
        </p:txBody>
      </p:sp>
      <p:sp>
        <p:nvSpPr>
          <p:cNvPr id="2" name="コンテンツ プレースホルダー 7">
            <a:extLst>
              <a:ext uri="{FF2B5EF4-FFF2-40B4-BE49-F238E27FC236}">
                <a16:creationId xmlns:a16="http://schemas.microsoft.com/office/drawing/2014/main" id="{51314D6C-D19F-939A-7CE3-031A1DA62D61}"/>
              </a:ext>
            </a:extLst>
          </p:cNvPr>
          <p:cNvSpPr txBox="1">
            <a:spLocks/>
          </p:cNvSpPr>
          <p:nvPr/>
        </p:nvSpPr>
        <p:spPr>
          <a:xfrm>
            <a:off x="382578" y="2646406"/>
            <a:ext cx="4713856"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80000"/>
              </a:lnSpc>
              <a:buNone/>
            </a:pPr>
            <a:r>
              <a:rPr lang="ja-JP" altLang="en-US" sz="1600" b="1" dirty="0">
                <a:solidFill>
                  <a:schemeClr val="accent1">
                    <a:lumMod val="50000"/>
                  </a:schemeClr>
                </a:solidFill>
              </a:rPr>
              <a:t>◆取組を通した、対象商品・サービスが</a:t>
            </a:r>
            <a:endParaRPr lang="en-US" altLang="ja-JP" sz="1600" b="1" dirty="0">
              <a:solidFill>
                <a:schemeClr val="accent1">
                  <a:lumMod val="50000"/>
                </a:schemeClr>
              </a:solidFill>
            </a:endParaRPr>
          </a:p>
          <a:p>
            <a:pPr marL="0" indent="0" algn="ctr">
              <a:lnSpc>
                <a:spcPct val="80000"/>
              </a:lnSpc>
              <a:buNone/>
            </a:pPr>
            <a:r>
              <a:rPr lang="ja-JP" altLang="en-US" sz="1600" b="1" dirty="0">
                <a:solidFill>
                  <a:schemeClr val="accent1">
                    <a:lumMod val="50000"/>
                  </a:schemeClr>
                </a:solidFill>
              </a:rPr>
              <a:t>脱炭素につながることへの理解</a:t>
            </a:r>
            <a:endParaRPr lang="en-US" altLang="ja-JP" sz="1600" b="1" dirty="0">
              <a:solidFill>
                <a:schemeClr val="accent1">
                  <a:lumMod val="50000"/>
                </a:schemeClr>
              </a:solidFill>
            </a:endParaRPr>
          </a:p>
        </p:txBody>
      </p:sp>
      <p:sp>
        <p:nvSpPr>
          <p:cNvPr id="7" name="正方形/長方形 6">
            <a:extLst>
              <a:ext uri="{FF2B5EF4-FFF2-40B4-BE49-F238E27FC236}">
                <a16:creationId xmlns:a16="http://schemas.microsoft.com/office/drawing/2014/main" id="{AE261202-23FE-EDCF-0EFC-25DE5FFB4C2D}"/>
              </a:ext>
            </a:extLst>
          </p:cNvPr>
          <p:cNvSpPr/>
          <p:nvPr/>
        </p:nvSpPr>
        <p:spPr>
          <a:xfrm>
            <a:off x="490154" y="1297398"/>
            <a:ext cx="8685867" cy="106091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6000" indent="-216000">
              <a:buFont typeface="Wingdings" panose="05000000000000000000" pitchFamily="2" charset="2"/>
              <a:buChar char="l"/>
            </a:pPr>
            <a:r>
              <a:rPr lang="ja-JP" altLang="en-US" b="1" dirty="0">
                <a:solidFill>
                  <a:schemeClr val="tx1"/>
                </a:solidFill>
              </a:rPr>
              <a:t>約半数が、取組により、対象商品が脱炭素につながることを理解したと回答</a:t>
            </a:r>
          </a:p>
          <a:p>
            <a:pPr marL="576000" indent="-216000">
              <a:buFont typeface="Wingdings" panose="05000000000000000000" pitchFamily="2" charset="2"/>
              <a:buChar char="l"/>
            </a:pPr>
            <a:r>
              <a:rPr lang="ja-JP" altLang="en-US" b="1" dirty="0">
                <a:solidFill>
                  <a:schemeClr val="tx1"/>
                </a:solidFill>
              </a:rPr>
              <a:t>約８割が、本取組が「脱炭素について考えるきっかけになった」と回答</a:t>
            </a:r>
            <a:endParaRPr lang="en-US" altLang="ja-JP" b="1" dirty="0">
              <a:solidFill>
                <a:schemeClr val="tx1"/>
              </a:solidFill>
            </a:endParaRPr>
          </a:p>
          <a:p>
            <a:pPr marL="360000"/>
            <a:r>
              <a:rPr lang="ja-JP" altLang="en-US" b="1" dirty="0">
                <a:solidFill>
                  <a:schemeClr val="tx1"/>
                </a:solidFill>
              </a:rPr>
              <a:t>　　　⇒ </a:t>
            </a:r>
            <a:r>
              <a:rPr lang="ja-JP" altLang="en-US" b="1" u="sng" dirty="0">
                <a:solidFill>
                  <a:schemeClr val="tx1"/>
                </a:solidFill>
              </a:rPr>
              <a:t>本取組が脱炭素に関する啓発や意識改革に貢献</a:t>
            </a:r>
            <a:endParaRPr lang="en-US" altLang="ja-JP" b="1" u="sng" dirty="0">
              <a:solidFill>
                <a:schemeClr val="tx1"/>
              </a:solidFill>
            </a:endParaRPr>
          </a:p>
        </p:txBody>
      </p:sp>
      <p:sp>
        <p:nvSpPr>
          <p:cNvPr id="8" name="矢印: 右 7">
            <a:extLst>
              <a:ext uri="{FF2B5EF4-FFF2-40B4-BE49-F238E27FC236}">
                <a16:creationId xmlns:a16="http://schemas.microsoft.com/office/drawing/2014/main" id="{5499EB80-BEEF-55B0-C673-463A4900BFC1}"/>
              </a:ext>
            </a:extLst>
          </p:cNvPr>
          <p:cNvSpPr/>
          <p:nvPr/>
        </p:nvSpPr>
        <p:spPr>
          <a:xfrm>
            <a:off x="464495" y="1429480"/>
            <a:ext cx="432000" cy="504000"/>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図 4">
            <a:extLst>
              <a:ext uri="{FF2B5EF4-FFF2-40B4-BE49-F238E27FC236}">
                <a16:creationId xmlns:a16="http://schemas.microsoft.com/office/drawing/2014/main" id="{5FFAE47E-FD78-5300-DA55-B89279395E85}"/>
              </a:ext>
            </a:extLst>
          </p:cNvPr>
          <p:cNvPicPr>
            <a:picLocks noChangeAspect="1"/>
          </p:cNvPicPr>
          <p:nvPr/>
        </p:nvPicPr>
        <p:blipFill>
          <a:blip r:embed="rId2"/>
          <a:stretch>
            <a:fillRect/>
          </a:stretch>
        </p:blipFill>
        <p:spPr>
          <a:xfrm>
            <a:off x="896495" y="3193582"/>
            <a:ext cx="3621947" cy="2552007"/>
          </a:xfrm>
          <a:prstGeom prst="rect">
            <a:avLst/>
          </a:prstGeom>
        </p:spPr>
      </p:pic>
      <p:sp>
        <p:nvSpPr>
          <p:cNvPr id="12" name="コンテンツ プレースホルダー 7">
            <a:extLst>
              <a:ext uri="{FF2B5EF4-FFF2-40B4-BE49-F238E27FC236}">
                <a16:creationId xmlns:a16="http://schemas.microsoft.com/office/drawing/2014/main" id="{2925623E-DDDA-B632-03AD-CD57E57BFFB4}"/>
              </a:ext>
            </a:extLst>
          </p:cNvPr>
          <p:cNvSpPr txBox="1">
            <a:spLocks/>
          </p:cNvSpPr>
          <p:nvPr/>
        </p:nvSpPr>
        <p:spPr>
          <a:xfrm>
            <a:off x="5082629" y="2709937"/>
            <a:ext cx="4392488"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chemeClr val="accent1">
                    <a:lumMod val="50000"/>
                  </a:schemeClr>
                </a:solidFill>
              </a:rPr>
              <a:t>◆脱炭素について考えるきっかけになったか</a:t>
            </a:r>
            <a:endParaRPr lang="en-US" altLang="ja-JP" sz="1600" b="1" dirty="0">
              <a:solidFill>
                <a:schemeClr val="accent1">
                  <a:lumMod val="50000"/>
                </a:schemeClr>
              </a:solidFill>
            </a:endParaRPr>
          </a:p>
        </p:txBody>
      </p:sp>
      <p:pic>
        <p:nvPicPr>
          <p:cNvPr id="15" name="図 14">
            <a:extLst>
              <a:ext uri="{FF2B5EF4-FFF2-40B4-BE49-F238E27FC236}">
                <a16:creationId xmlns:a16="http://schemas.microsoft.com/office/drawing/2014/main" id="{BC2AFB15-85B5-98B7-B06B-F8311FA7D64D}"/>
              </a:ext>
            </a:extLst>
          </p:cNvPr>
          <p:cNvPicPr>
            <a:picLocks noChangeAspect="1"/>
          </p:cNvPicPr>
          <p:nvPr/>
        </p:nvPicPr>
        <p:blipFill>
          <a:blip r:embed="rId3"/>
          <a:stretch>
            <a:fillRect/>
          </a:stretch>
        </p:blipFill>
        <p:spPr>
          <a:xfrm>
            <a:off x="5329123" y="3222072"/>
            <a:ext cx="3621947" cy="2552007"/>
          </a:xfrm>
          <a:prstGeom prst="rect">
            <a:avLst/>
          </a:prstGeom>
        </p:spPr>
      </p:pic>
      <p:sp>
        <p:nvSpPr>
          <p:cNvPr id="19" name="コンテンツ プレースホルダー 7">
            <a:extLst>
              <a:ext uri="{FF2B5EF4-FFF2-40B4-BE49-F238E27FC236}">
                <a16:creationId xmlns:a16="http://schemas.microsoft.com/office/drawing/2014/main" id="{426E324A-7653-3230-D868-A19A536FEC9C}"/>
              </a:ext>
            </a:extLst>
          </p:cNvPr>
          <p:cNvSpPr txBox="1">
            <a:spLocks/>
          </p:cNvSpPr>
          <p:nvPr/>
        </p:nvSpPr>
        <p:spPr>
          <a:xfrm>
            <a:off x="382578" y="930344"/>
            <a:ext cx="4319413"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chemeClr val="accent1">
                    <a:lumMod val="50000"/>
                  </a:schemeClr>
                </a:solidFill>
              </a:rPr>
              <a:t>◆脱炭素への意識</a:t>
            </a:r>
            <a:endParaRPr lang="en-US" altLang="ja-JP" sz="1600" b="1" dirty="0">
              <a:solidFill>
                <a:schemeClr val="accent1">
                  <a:lumMod val="50000"/>
                </a:schemeClr>
              </a:solidFill>
            </a:endParaRPr>
          </a:p>
        </p:txBody>
      </p:sp>
      <p:sp>
        <p:nvSpPr>
          <p:cNvPr id="3" name="スライド番号プレースホルダー 2">
            <a:extLst>
              <a:ext uri="{FF2B5EF4-FFF2-40B4-BE49-F238E27FC236}">
                <a16:creationId xmlns:a16="http://schemas.microsoft.com/office/drawing/2014/main" id="{28203788-146A-4315-9A0E-C6A87490BF5D}"/>
              </a:ext>
            </a:extLst>
          </p:cNvPr>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7</a:t>
            </a:fld>
            <a:endParaRPr lang="ja-JP" altLang="en-US">
              <a:solidFill>
                <a:prstClr val="black">
                  <a:tint val="75000"/>
                </a:prstClr>
              </a:solidFill>
            </a:endParaRPr>
          </a:p>
        </p:txBody>
      </p:sp>
    </p:spTree>
    <p:extLst>
      <p:ext uri="{BB962C8B-B14F-4D97-AF65-F5344CB8AC3E}">
        <p14:creationId xmlns:p14="http://schemas.microsoft.com/office/powerpoint/2010/main" val="3896499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F3ADFE-2000-59E2-2A5F-D1532CDBAA33}"/>
            </a:ext>
          </a:extLst>
        </p:cNvPr>
        <p:cNvGrpSpPr/>
        <p:nvPr/>
      </p:nvGrpSpPr>
      <p:grpSpPr>
        <a:xfrm>
          <a:off x="0" y="0"/>
          <a:ext cx="0" cy="0"/>
          <a:chOff x="0" y="0"/>
          <a:chExt cx="0" cy="0"/>
        </a:xfrm>
      </p:grpSpPr>
      <p:sp>
        <p:nvSpPr>
          <p:cNvPr id="4" name="Rectangle 66">
            <a:extLst>
              <a:ext uri="{FF2B5EF4-FFF2-40B4-BE49-F238E27FC236}">
                <a16:creationId xmlns:a16="http://schemas.microsoft.com/office/drawing/2014/main" id="{8BC7B3D6-83BA-7FCB-E4B9-B733951A9CF1}"/>
              </a:ext>
            </a:extLst>
          </p:cNvPr>
          <p:cNvSpPr txBox="1">
            <a:spLocks noChangeArrowheads="1"/>
          </p:cNvSpPr>
          <p:nvPr/>
        </p:nvSpPr>
        <p:spPr bwMode="auto">
          <a:xfrm>
            <a:off x="60474" y="116632"/>
            <a:ext cx="9785052" cy="576064"/>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kern="0" dirty="0">
                <a:solidFill>
                  <a:schemeClr val="bg1"/>
                </a:solidFill>
                <a:latin typeface="Arial"/>
                <a:ea typeface="ＭＳ Ｐゴシック"/>
              </a:rPr>
              <a:t>脱炭素への意識改革・行動変容②</a:t>
            </a:r>
          </a:p>
        </p:txBody>
      </p:sp>
      <p:sp>
        <p:nvSpPr>
          <p:cNvPr id="2" name="コンテンツ プレースホルダー 7">
            <a:extLst>
              <a:ext uri="{FF2B5EF4-FFF2-40B4-BE49-F238E27FC236}">
                <a16:creationId xmlns:a16="http://schemas.microsoft.com/office/drawing/2014/main" id="{904138CB-69E8-7D7E-F090-DB4063AFAAAC}"/>
              </a:ext>
            </a:extLst>
          </p:cNvPr>
          <p:cNvSpPr txBox="1">
            <a:spLocks/>
          </p:cNvSpPr>
          <p:nvPr/>
        </p:nvSpPr>
        <p:spPr>
          <a:xfrm>
            <a:off x="5192562" y="2554075"/>
            <a:ext cx="3224928"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80000"/>
              </a:lnSpc>
              <a:buNone/>
            </a:pPr>
            <a:r>
              <a:rPr lang="ja-JP" altLang="en-US" sz="1600" b="1" dirty="0">
                <a:solidFill>
                  <a:schemeClr val="accent1">
                    <a:lumMod val="50000"/>
                  </a:schemeClr>
                </a:solidFill>
              </a:rPr>
              <a:t>◆脱炭素に向けた行動に</a:t>
            </a:r>
            <a:endParaRPr lang="en-US" altLang="ja-JP" sz="1600" b="1" dirty="0">
              <a:solidFill>
                <a:schemeClr val="accent1">
                  <a:lumMod val="50000"/>
                </a:schemeClr>
              </a:solidFill>
            </a:endParaRPr>
          </a:p>
          <a:p>
            <a:pPr marL="0" indent="0" algn="ctr">
              <a:lnSpc>
                <a:spcPct val="80000"/>
              </a:lnSpc>
              <a:buNone/>
            </a:pPr>
            <a:r>
              <a:rPr lang="ja-JP" altLang="en-US" sz="1600" b="1" dirty="0">
                <a:solidFill>
                  <a:schemeClr val="accent1">
                    <a:lumMod val="50000"/>
                  </a:schemeClr>
                </a:solidFill>
              </a:rPr>
              <a:t>取り組むようになったか</a:t>
            </a:r>
            <a:endParaRPr lang="en-US" altLang="ja-JP" sz="1600" b="1" dirty="0">
              <a:solidFill>
                <a:schemeClr val="accent1">
                  <a:lumMod val="50000"/>
                </a:schemeClr>
              </a:solidFill>
            </a:endParaRPr>
          </a:p>
        </p:txBody>
      </p:sp>
      <p:sp>
        <p:nvSpPr>
          <p:cNvPr id="7" name="正方形/長方形 6">
            <a:extLst>
              <a:ext uri="{FF2B5EF4-FFF2-40B4-BE49-F238E27FC236}">
                <a16:creationId xmlns:a16="http://schemas.microsoft.com/office/drawing/2014/main" id="{AED972EB-D981-FF9E-591B-06571A2BF4AE}"/>
              </a:ext>
            </a:extLst>
          </p:cNvPr>
          <p:cNvSpPr/>
          <p:nvPr/>
        </p:nvSpPr>
        <p:spPr>
          <a:xfrm>
            <a:off x="490154" y="1259820"/>
            <a:ext cx="8648281" cy="1163268"/>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576000" indent="-216000">
              <a:buFont typeface="Wingdings" panose="05000000000000000000" pitchFamily="2" charset="2"/>
              <a:buChar char="l"/>
            </a:pPr>
            <a:r>
              <a:rPr lang="ja-JP" altLang="en-US" b="1" dirty="0">
                <a:solidFill>
                  <a:schemeClr val="tx1"/>
                </a:solidFill>
              </a:rPr>
              <a:t>７割強が、対象商品が脱炭素につながることを理解することで、行動変容が見込めると回答</a:t>
            </a:r>
            <a:endParaRPr lang="en-US" altLang="ja-JP" b="1" dirty="0">
              <a:solidFill>
                <a:schemeClr val="tx1"/>
              </a:solidFill>
            </a:endParaRPr>
          </a:p>
          <a:p>
            <a:pPr marL="576000" indent="-216000">
              <a:buFont typeface="Wingdings" panose="05000000000000000000" pitchFamily="2" charset="2"/>
              <a:buChar char="l"/>
            </a:pPr>
            <a:r>
              <a:rPr lang="ja-JP" altLang="en-US" b="1" dirty="0">
                <a:solidFill>
                  <a:schemeClr val="tx1"/>
                </a:solidFill>
              </a:rPr>
              <a:t>約７割弱が、本取組により「脱炭素につながる行動に取り組むようになった」と回答</a:t>
            </a:r>
            <a:endParaRPr lang="en-US" altLang="ja-JP" b="1" dirty="0">
              <a:solidFill>
                <a:schemeClr val="tx1"/>
              </a:solidFill>
            </a:endParaRPr>
          </a:p>
        </p:txBody>
      </p:sp>
      <p:sp>
        <p:nvSpPr>
          <p:cNvPr id="8" name="矢印: 右 7">
            <a:extLst>
              <a:ext uri="{FF2B5EF4-FFF2-40B4-BE49-F238E27FC236}">
                <a16:creationId xmlns:a16="http://schemas.microsoft.com/office/drawing/2014/main" id="{D2FE6BFD-6382-0D3B-9825-6503B4D1E94A}"/>
              </a:ext>
            </a:extLst>
          </p:cNvPr>
          <p:cNvSpPr/>
          <p:nvPr/>
        </p:nvSpPr>
        <p:spPr>
          <a:xfrm>
            <a:off x="464495" y="1604844"/>
            <a:ext cx="432000" cy="504000"/>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コンテンツ プレースホルダー 7">
            <a:extLst>
              <a:ext uri="{FF2B5EF4-FFF2-40B4-BE49-F238E27FC236}">
                <a16:creationId xmlns:a16="http://schemas.microsoft.com/office/drawing/2014/main" id="{5D6C30CF-4E27-0D3F-A543-9E3BDC4338C4}"/>
              </a:ext>
            </a:extLst>
          </p:cNvPr>
          <p:cNvSpPr txBox="1">
            <a:spLocks/>
          </p:cNvSpPr>
          <p:nvPr/>
        </p:nvSpPr>
        <p:spPr>
          <a:xfrm>
            <a:off x="590712" y="2554075"/>
            <a:ext cx="4345072" cy="729753"/>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gn="ctr">
              <a:lnSpc>
                <a:spcPct val="80000"/>
              </a:lnSpc>
              <a:buNone/>
            </a:pPr>
            <a:r>
              <a:rPr lang="ja-JP" altLang="en-US" sz="1600" b="1" dirty="0">
                <a:solidFill>
                  <a:schemeClr val="accent1">
                    <a:lumMod val="50000"/>
                  </a:schemeClr>
                </a:solidFill>
              </a:rPr>
              <a:t>◆脱炭素への貢献理解による</a:t>
            </a:r>
            <a:endParaRPr lang="en-US" altLang="ja-JP" sz="1600" b="1" dirty="0">
              <a:solidFill>
                <a:schemeClr val="accent1">
                  <a:lumMod val="50000"/>
                </a:schemeClr>
              </a:solidFill>
            </a:endParaRPr>
          </a:p>
          <a:p>
            <a:pPr marL="0" indent="0" algn="ctr">
              <a:lnSpc>
                <a:spcPct val="80000"/>
              </a:lnSpc>
              <a:buNone/>
            </a:pPr>
            <a:r>
              <a:rPr lang="ja-JP" altLang="en-US" sz="1600" b="1" dirty="0">
                <a:solidFill>
                  <a:schemeClr val="accent1">
                    <a:lumMod val="50000"/>
                  </a:schemeClr>
                </a:solidFill>
              </a:rPr>
              <a:t>行動変容の見込み</a:t>
            </a:r>
            <a:endParaRPr lang="en-US" altLang="ja-JP" sz="1600" b="1" dirty="0">
              <a:solidFill>
                <a:schemeClr val="accent1">
                  <a:lumMod val="50000"/>
                </a:schemeClr>
              </a:solidFill>
            </a:endParaRPr>
          </a:p>
        </p:txBody>
      </p:sp>
      <p:pic>
        <p:nvPicPr>
          <p:cNvPr id="3" name="図 2">
            <a:extLst>
              <a:ext uri="{FF2B5EF4-FFF2-40B4-BE49-F238E27FC236}">
                <a16:creationId xmlns:a16="http://schemas.microsoft.com/office/drawing/2014/main" id="{B5F0D4DF-9A49-A6A8-3B1A-F3D48222F4B3}"/>
              </a:ext>
            </a:extLst>
          </p:cNvPr>
          <p:cNvPicPr>
            <a:picLocks noChangeAspect="1"/>
          </p:cNvPicPr>
          <p:nvPr/>
        </p:nvPicPr>
        <p:blipFill>
          <a:blip r:embed="rId2"/>
          <a:stretch>
            <a:fillRect/>
          </a:stretch>
        </p:blipFill>
        <p:spPr>
          <a:xfrm>
            <a:off x="783156" y="3151763"/>
            <a:ext cx="3621947" cy="2559933"/>
          </a:xfrm>
          <a:prstGeom prst="rect">
            <a:avLst/>
          </a:prstGeom>
        </p:spPr>
      </p:pic>
      <p:pic>
        <p:nvPicPr>
          <p:cNvPr id="16" name="図 15">
            <a:extLst>
              <a:ext uri="{FF2B5EF4-FFF2-40B4-BE49-F238E27FC236}">
                <a16:creationId xmlns:a16="http://schemas.microsoft.com/office/drawing/2014/main" id="{41FA4DDD-6667-9FB9-6975-E5C042967F2F}"/>
              </a:ext>
            </a:extLst>
          </p:cNvPr>
          <p:cNvPicPr>
            <a:picLocks noChangeAspect="1"/>
          </p:cNvPicPr>
          <p:nvPr/>
        </p:nvPicPr>
        <p:blipFill>
          <a:blip r:embed="rId3"/>
          <a:stretch>
            <a:fillRect/>
          </a:stretch>
        </p:blipFill>
        <p:spPr>
          <a:xfrm>
            <a:off x="5222054" y="3294541"/>
            <a:ext cx="3621947" cy="2552007"/>
          </a:xfrm>
          <a:prstGeom prst="rect">
            <a:avLst/>
          </a:prstGeom>
        </p:spPr>
      </p:pic>
      <p:sp>
        <p:nvSpPr>
          <p:cNvPr id="19" name="コンテンツ プレースホルダー 7">
            <a:extLst>
              <a:ext uri="{FF2B5EF4-FFF2-40B4-BE49-F238E27FC236}">
                <a16:creationId xmlns:a16="http://schemas.microsoft.com/office/drawing/2014/main" id="{8A8A99B5-3802-72B6-75F4-68CFE5325C82}"/>
              </a:ext>
            </a:extLst>
          </p:cNvPr>
          <p:cNvSpPr txBox="1">
            <a:spLocks/>
          </p:cNvSpPr>
          <p:nvPr/>
        </p:nvSpPr>
        <p:spPr>
          <a:xfrm>
            <a:off x="382578" y="930344"/>
            <a:ext cx="4319413"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chemeClr val="accent1">
                    <a:lumMod val="50000"/>
                  </a:schemeClr>
                </a:solidFill>
              </a:rPr>
              <a:t>◆脱炭素につながる行動の変容</a:t>
            </a:r>
            <a:endParaRPr lang="en-US" altLang="ja-JP" sz="1600" b="1" dirty="0">
              <a:solidFill>
                <a:schemeClr val="accent1">
                  <a:lumMod val="50000"/>
                </a:schemeClr>
              </a:solidFill>
            </a:endParaRPr>
          </a:p>
        </p:txBody>
      </p:sp>
      <p:sp>
        <p:nvSpPr>
          <p:cNvPr id="5" name="スライド番号プレースホルダー 4">
            <a:extLst>
              <a:ext uri="{FF2B5EF4-FFF2-40B4-BE49-F238E27FC236}">
                <a16:creationId xmlns:a16="http://schemas.microsoft.com/office/drawing/2014/main" id="{914D92ED-27F9-45C8-A25F-07CCE2A4E705}"/>
              </a:ext>
            </a:extLst>
          </p:cNvPr>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8</a:t>
            </a:fld>
            <a:endParaRPr lang="ja-JP" altLang="en-US">
              <a:solidFill>
                <a:prstClr val="black">
                  <a:tint val="75000"/>
                </a:prstClr>
              </a:solidFill>
            </a:endParaRPr>
          </a:p>
        </p:txBody>
      </p:sp>
    </p:spTree>
    <p:extLst>
      <p:ext uri="{BB962C8B-B14F-4D97-AF65-F5344CB8AC3E}">
        <p14:creationId xmlns:p14="http://schemas.microsoft.com/office/powerpoint/2010/main" val="1137108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6">
            <a:extLst>
              <a:ext uri="{FF2B5EF4-FFF2-40B4-BE49-F238E27FC236}">
                <a16:creationId xmlns:a16="http://schemas.microsoft.com/office/drawing/2014/main" id="{BC899172-B427-3CD3-FC7B-2C96978475B7}"/>
              </a:ext>
            </a:extLst>
          </p:cNvPr>
          <p:cNvSpPr txBox="1">
            <a:spLocks noChangeArrowheads="1"/>
          </p:cNvSpPr>
          <p:nvPr/>
        </p:nvSpPr>
        <p:spPr bwMode="auto">
          <a:xfrm>
            <a:off x="60474" y="116632"/>
            <a:ext cx="9785052" cy="576064"/>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tIns="36000" bIns="36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defTabSz="687174">
              <a:buFontTx/>
              <a:buNone/>
              <a:defRPr/>
            </a:pPr>
            <a:r>
              <a:rPr lang="ja-JP" altLang="en-US" sz="2800" kern="0" dirty="0">
                <a:solidFill>
                  <a:schemeClr val="bg1"/>
                </a:solidFill>
                <a:latin typeface="Arial"/>
                <a:ea typeface="ＭＳ Ｐゴシック"/>
              </a:rPr>
              <a:t>脱炭素への意識改革・行動変容③</a:t>
            </a:r>
          </a:p>
        </p:txBody>
      </p:sp>
      <p:sp>
        <p:nvSpPr>
          <p:cNvPr id="5" name="コンテンツ プレースホルダー 7">
            <a:extLst>
              <a:ext uri="{FF2B5EF4-FFF2-40B4-BE49-F238E27FC236}">
                <a16:creationId xmlns:a16="http://schemas.microsoft.com/office/drawing/2014/main" id="{3CE53882-B61A-C096-6C62-CEB48702AC4A}"/>
              </a:ext>
            </a:extLst>
          </p:cNvPr>
          <p:cNvSpPr txBox="1">
            <a:spLocks/>
          </p:cNvSpPr>
          <p:nvPr/>
        </p:nvSpPr>
        <p:spPr>
          <a:xfrm>
            <a:off x="60474" y="933701"/>
            <a:ext cx="9785052" cy="896104"/>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363538" indent="-363538">
              <a:buNone/>
            </a:pPr>
            <a:r>
              <a:rPr lang="ja-JP" altLang="en-US" sz="1800" b="1" dirty="0"/>
              <a:t>〇　対象商品等が脱炭素につながることがわかりやすかったと感じている方が、「脱炭素について考えるきっかけになった」「取り組むようになった」と、より多く回答。</a:t>
            </a:r>
            <a:endParaRPr lang="en-US" altLang="ja-JP" sz="1200" b="1" dirty="0"/>
          </a:p>
        </p:txBody>
      </p:sp>
      <p:sp>
        <p:nvSpPr>
          <p:cNvPr id="12" name="正方形/長方形 11">
            <a:extLst>
              <a:ext uri="{FF2B5EF4-FFF2-40B4-BE49-F238E27FC236}">
                <a16:creationId xmlns:a16="http://schemas.microsoft.com/office/drawing/2014/main" id="{AE24ACF6-F404-6373-D67D-BEFEB7BA87B1}"/>
              </a:ext>
            </a:extLst>
          </p:cNvPr>
          <p:cNvSpPr/>
          <p:nvPr/>
        </p:nvSpPr>
        <p:spPr>
          <a:xfrm>
            <a:off x="560512" y="1896510"/>
            <a:ext cx="9001000" cy="65302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脱炭素とのつながりを伝えることが、参加者の意識・行動の両面に影響を与える</a:t>
            </a:r>
            <a:endParaRPr kumimoji="1" lang="ja-JP" altLang="en-US" b="1" dirty="0">
              <a:solidFill>
                <a:schemeClr val="tx1"/>
              </a:solidFill>
            </a:endParaRPr>
          </a:p>
        </p:txBody>
      </p:sp>
      <p:sp>
        <p:nvSpPr>
          <p:cNvPr id="13" name="矢印: 右 12">
            <a:extLst>
              <a:ext uri="{FF2B5EF4-FFF2-40B4-BE49-F238E27FC236}">
                <a16:creationId xmlns:a16="http://schemas.microsoft.com/office/drawing/2014/main" id="{9B7602E2-656C-0333-A8D0-7E3003811D18}"/>
              </a:ext>
            </a:extLst>
          </p:cNvPr>
          <p:cNvSpPr/>
          <p:nvPr/>
        </p:nvSpPr>
        <p:spPr>
          <a:xfrm>
            <a:off x="542532" y="2002559"/>
            <a:ext cx="576064" cy="440921"/>
          </a:xfrm>
          <a:prstGeom prst="right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コンテンツ プレースホルダー 7">
            <a:extLst>
              <a:ext uri="{FF2B5EF4-FFF2-40B4-BE49-F238E27FC236}">
                <a16:creationId xmlns:a16="http://schemas.microsoft.com/office/drawing/2014/main" id="{12787232-F691-806B-C411-1A6BD2E24A52}"/>
              </a:ext>
            </a:extLst>
          </p:cNvPr>
          <p:cNvSpPr txBox="1">
            <a:spLocks/>
          </p:cNvSpPr>
          <p:nvPr/>
        </p:nvSpPr>
        <p:spPr>
          <a:xfrm>
            <a:off x="453513" y="3359584"/>
            <a:ext cx="4232787" cy="347869"/>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rgbClr val="002060"/>
                </a:solidFill>
              </a:rPr>
              <a:t>◆脱炭素について考えるきっかけになったか</a:t>
            </a:r>
            <a:endParaRPr lang="en-US" altLang="ja-JP" sz="1600" b="1" dirty="0">
              <a:solidFill>
                <a:srgbClr val="002060"/>
              </a:solidFill>
            </a:endParaRPr>
          </a:p>
          <a:p>
            <a:pPr marL="0" indent="0">
              <a:lnSpc>
                <a:spcPct val="80000"/>
              </a:lnSpc>
              <a:buNone/>
            </a:pPr>
            <a:endParaRPr lang="en-US" altLang="ja-JP" sz="1200" b="1" dirty="0">
              <a:solidFill>
                <a:srgbClr val="002060"/>
              </a:solidFill>
            </a:endParaRPr>
          </a:p>
        </p:txBody>
      </p:sp>
      <p:sp>
        <p:nvSpPr>
          <p:cNvPr id="14" name="テキスト ボックス 13">
            <a:extLst>
              <a:ext uri="{FF2B5EF4-FFF2-40B4-BE49-F238E27FC236}">
                <a16:creationId xmlns:a16="http://schemas.microsoft.com/office/drawing/2014/main" id="{2F014F5D-B896-41BA-9040-A7CE49FDC1DA}"/>
              </a:ext>
            </a:extLst>
          </p:cNvPr>
          <p:cNvSpPr txBox="1"/>
          <p:nvPr/>
        </p:nvSpPr>
        <p:spPr>
          <a:xfrm>
            <a:off x="236882" y="2864025"/>
            <a:ext cx="9432235" cy="290208"/>
          </a:xfrm>
          <a:prstGeom prst="rect">
            <a:avLst/>
          </a:prstGeom>
          <a:noFill/>
        </p:spPr>
        <p:txBody>
          <a:bodyPr wrap="square">
            <a:spAutoFit/>
          </a:bodyPr>
          <a:lstStyle/>
          <a:p>
            <a:pPr marL="0" marR="0" lvl="0" indent="0" algn="l" defTabSz="957585" rtl="0" eaLnBrk="1" fontAlgn="auto" latinLnBrk="0" hangingPunct="1">
              <a:lnSpc>
                <a:spcPct val="8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a:t>
            </a:r>
            <a:r>
              <a:rPr lang="ja-JP" altLang="en-US" sz="1600" b="1" dirty="0">
                <a:solidFill>
                  <a:prstClr val="black"/>
                </a:solidFill>
                <a:latin typeface="Calibri"/>
                <a:ea typeface="ＭＳ Ｐゴシック" panose="020B0600070205080204" pitchFamily="50" charset="-128"/>
              </a:rPr>
              <a:t>「</a:t>
            </a:r>
            <a:r>
              <a:rPr kumimoji="1" lang="ja-JP" altLang="en-US"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売り場での対象商品等が脱炭素につながることがわかりやすく紹介されていたか」とのクロス）</a:t>
            </a:r>
            <a:endParaRPr kumimoji="1" lang="en-US" altLang="ja-JP" sz="1600" b="1"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8" name="コンテンツ プレースホルダー 7">
            <a:extLst>
              <a:ext uri="{FF2B5EF4-FFF2-40B4-BE49-F238E27FC236}">
                <a16:creationId xmlns:a16="http://schemas.microsoft.com/office/drawing/2014/main" id="{0027AC83-6011-4A0F-9237-26FB459A7F42}"/>
              </a:ext>
            </a:extLst>
          </p:cNvPr>
          <p:cNvSpPr txBox="1">
            <a:spLocks/>
          </p:cNvSpPr>
          <p:nvPr/>
        </p:nvSpPr>
        <p:spPr>
          <a:xfrm>
            <a:off x="5092998" y="3347413"/>
            <a:ext cx="4752528" cy="360040"/>
          </a:xfrm>
          <a:prstGeom prst="rect">
            <a:avLst/>
          </a:prstGeom>
        </p:spPr>
        <p:txBody>
          <a:bodyPr vert="horz" lIns="128016" tIns="64008" rIns="128016" bIns="64008" rtlCol="0">
            <a:noAutofit/>
          </a:bodyPr>
          <a:lstStyle>
            <a:lvl1pPr marL="342907" indent="-342907" algn="l" defTabSz="914418" rtl="0" eaLnBrk="1" latinLnBrk="0" hangingPunct="1">
              <a:spcBef>
                <a:spcPct val="20000"/>
              </a:spcBef>
              <a:buFont typeface="Arial" panose="020B0604020202020204" pitchFamily="34" charset="0"/>
              <a:buChar char="•"/>
              <a:defRPr kumimoji="1" sz="3214" kern="1200">
                <a:solidFill>
                  <a:schemeClr val="tx1"/>
                </a:solidFill>
                <a:latin typeface="+mn-lt"/>
                <a:ea typeface="+mn-ea"/>
                <a:cs typeface="+mn-cs"/>
              </a:defRPr>
            </a:lvl1pPr>
            <a:lvl2pPr marL="742965" indent="-285756" algn="l" defTabSz="914418" rtl="0" eaLnBrk="1" latinLnBrk="0" hangingPunct="1">
              <a:spcBef>
                <a:spcPct val="20000"/>
              </a:spcBef>
              <a:buFont typeface="Arial" panose="020B0604020202020204" pitchFamily="34" charset="0"/>
              <a:buChar char="–"/>
              <a:defRPr kumimoji="1" sz="2786" kern="1200">
                <a:solidFill>
                  <a:schemeClr val="tx1"/>
                </a:solidFill>
                <a:latin typeface="+mn-lt"/>
                <a:ea typeface="+mn-ea"/>
                <a:cs typeface="+mn-cs"/>
              </a:defRPr>
            </a:lvl2pPr>
            <a:lvl3pPr marL="1143023" indent="-228605" algn="l" defTabSz="914418" rtl="0" eaLnBrk="1" latinLnBrk="0" hangingPunct="1">
              <a:spcBef>
                <a:spcPct val="20000"/>
              </a:spcBef>
              <a:buFont typeface="Arial" panose="020B0604020202020204" pitchFamily="34" charset="0"/>
              <a:buChar char="•"/>
              <a:defRPr kumimoji="1" sz="2429" kern="1200">
                <a:solidFill>
                  <a:schemeClr val="tx1"/>
                </a:solidFill>
                <a:latin typeface="+mn-lt"/>
                <a:ea typeface="+mn-ea"/>
                <a:cs typeface="+mn-cs"/>
              </a:defRPr>
            </a:lvl3pPr>
            <a:lvl4pPr marL="1600232"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41"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50"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5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69"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78" indent="-228605" algn="l" defTabSz="914418"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lnSpc>
                <a:spcPct val="80000"/>
              </a:lnSpc>
              <a:buNone/>
            </a:pPr>
            <a:r>
              <a:rPr lang="ja-JP" altLang="en-US" sz="1600" b="1" dirty="0">
                <a:solidFill>
                  <a:srgbClr val="002060"/>
                </a:solidFill>
              </a:rPr>
              <a:t>◆脱炭素に向けた行動に取り組むようになったか</a:t>
            </a:r>
            <a:endParaRPr lang="en-US" altLang="ja-JP" sz="1600" b="1" dirty="0">
              <a:solidFill>
                <a:srgbClr val="002060"/>
              </a:solidFill>
            </a:endParaRPr>
          </a:p>
        </p:txBody>
      </p:sp>
      <p:pic>
        <p:nvPicPr>
          <p:cNvPr id="2" name="図 1">
            <a:extLst>
              <a:ext uri="{FF2B5EF4-FFF2-40B4-BE49-F238E27FC236}">
                <a16:creationId xmlns:a16="http://schemas.microsoft.com/office/drawing/2014/main" id="{89F80D97-638D-F373-F3E9-28A7A916C9B4}"/>
              </a:ext>
            </a:extLst>
          </p:cNvPr>
          <p:cNvPicPr>
            <a:picLocks noChangeAspect="1"/>
          </p:cNvPicPr>
          <p:nvPr/>
        </p:nvPicPr>
        <p:blipFill>
          <a:blip r:embed="rId3"/>
          <a:stretch>
            <a:fillRect/>
          </a:stretch>
        </p:blipFill>
        <p:spPr>
          <a:xfrm>
            <a:off x="236882" y="3653955"/>
            <a:ext cx="5066326" cy="2889491"/>
          </a:xfrm>
          <a:prstGeom prst="rect">
            <a:avLst/>
          </a:prstGeom>
        </p:spPr>
      </p:pic>
      <p:pic>
        <p:nvPicPr>
          <p:cNvPr id="3" name="図 2">
            <a:extLst>
              <a:ext uri="{FF2B5EF4-FFF2-40B4-BE49-F238E27FC236}">
                <a16:creationId xmlns:a16="http://schemas.microsoft.com/office/drawing/2014/main" id="{3B264F3A-4D92-B91C-E10B-C070A075A62A}"/>
              </a:ext>
            </a:extLst>
          </p:cNvPr>
          <p:cNvPicPr>
            <a:picLocks noChangeAspect="1"/>
          </p:cNvPicPr>
          <p:nvPr/>
        </p:nvPicPr>
        <p:blipFill>
          <a:blip r:embed="rId4"/>
          <a:stretch>
            <a:fillRect/>
          </a:stretch>
        </p:blipFill>
        <p:spPr>
          <a:xfrm>
            <a:off x="4779200" y="3687237"/>
            <a:ext cx="5066326" cy="2796879"/>
          </a:xfrm>
          <a:prstGeom prst="rect">
            <a:avLst/>
          </a:prstGeom>
        </p:spPr>
      </p:pic>
      <p:sp>
        <p:nvSpPr>
          <p:cNvPr id="6" name="スライド番号プレースホルダー 5">
            <a:extLst>
              <a:ext uri="{FF2B5EF4-FFF2-40B4-BE49-F238E27FC236}">
                <a16:creationId xmlns:a16="http://schemas.microsoft.com/office/drawing/2014/main" id="{4E40CABD-5594-49AE-9A18-35E5790E9A6F}"/>
              </a:ext>
            </a:extLst>
          </p:cNvPr>
          <p:cNvSpPr>
            <a:spLocks noGrp="1"/>
          </p:cNvSpPr>
          <p:nvPr>
            <p:ph type="sldNum" sz="quarter" idx="12"/>
          </p:nvPr>
        </p:nvSpPr>
        <p:spPr/>
        <p:txBody>
          <a:bodyPr/>
          <a:lstStyle/>
          <a:p>
            <a:fld id="{8913C9EA-F6DC-4B23-A05F-B5EA2E92DA12}" type="slidenum">
              <a:rPr lang="ja-JP" altLang="en-US" smtClean="0">
                <a:solidFill>
                  <a:prstClr val="black">
                    <a:tint val="75000"/>
                  </a:prstClr>
                </a:solidFill>
              </a:rPr>
              <a:pPr/>
              <a:t>9</a:t>
            </a:fld>
            <a:endParaRPr lang="ja-JP" altLang="en-US">
              <a:solidFill>
                <a:prstClr val="black">
                  <a:tint val="75000"/>
                </a:prstClr>
              </a:solidFill>
            </a:endParaRPr>
          </a:p>
        </p:txBody>
      </p:sp>
    </p:spTree>
    <p:extLst>
      <p:ext uri="{BB962C8B-B14F-4D97-AF65-F5344CB8AC3E}">
        <p14:creationId xmlns:p14="http://schemas.microsoft.com/office/powerpoint/2010/main" val="3436906877"/>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1135</Words>
  <Application>Microsoft Office PowerPoint</Application>
  <PresentationFormat>A4 210 x 297 mm</PresentationFormat>
  <Paragraphs>253</Paragraphs>
  <Slides>9</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9</vt:i4>
      </vt:variant>
    </vt:vector>
  </HeadingPairs>
  <TitlesOfParts>
    <vt:vector size="14" baseType="lpstr">
      <vt:lpstr>ＭＳ Ｐゴシック</vt:lpstr>
      <vt:lpstr>Arial</vt:lpstr>
      <vt:lpstr>Calibri</vt:lpstr>
      <vt:lpstr>Wingdings</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2025-03-11T09:11:08Z</dcterms:created>
  <dcterms:modified xsi:type="dcterms:W3CDTF">2025-03-11T09:12:07Z</dcterms:modified>
</cp:coreProperties>
</file>