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Lst>
  <p:sldSz cx="15119350"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A80D0-2475-43FA-AE9F-8C2D6D857EF0}" v="15" dt="2024-03-22T02:27:36.947"/>
    <p1510:client id="{D8091336-AFA9-4ECC-AF9D-14ADDCA717B1}" v="123" dt="2024-03-21T23:17:02.280"/>
  </p1510:revLst>
</p1510:revInfo>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6353" autoAdjust="0"/>
  </p:normalViewPr>
  <p:slideViewPr>
    <p:cSldViewPr snapToGrid="0">
      <p:cViewPr varScale="1">
        <p:scale>
          <a:sx n="45" d="100"/>
          <a:sy n="45" d="100"/>
        </p:scale>
        <p:origin x="1020" y="48"/>
      </p:cViewPr>
      <p:guideLst>
        <p:guide orient="horz" pos="328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08486"/>
            <a:ext cx="12851448" cy="3634458"/>
          </a:xfrm>
        </p:spPr>
        <p:txBody>
          <a:bodyPr anchor="b"/>
          <a:lstStyle>
            <a:lvl1pPr algn="ctr">
              <a:defRPr sz="9133"/>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483102"/>
            <a:ext cx="11339513" cy="2520438"/>
          </a:xfrm>
        </p:spPr>
        <p:txBody>
          <a:bodyPr/>
          <a:lstStyle>
            <a:lvl1pPr marL="0" indent="0" algn="ctr">
              <a:buNone/>
              <a:defRPr sz="3653"/>
            </a:lvl1pPr>
            <a:lvl2pPr marL="695950" indent="0" algn="ctr">
              <a:buNone/>
              <a:defRPr sz="3044"/>
            </a:lvl2pPr>
            <a:lvl3pPr marL="1391900" indent="0" algn="ctr">
              <a:buNone/>
              <a:defRPr sz="2740"/>
            </a:lvl3pPr>
            <a:lvl4pPr marL="2087850" indent="0" algn="ctr">
              <a:buNone/>
              <a:defRPr sz="2436"/>
            </a:lvl4pPr>
            <a:lvl5pPr marL="2783799" indent="0" algn="ctr">
              <a:buNone/>
              <a:defRPr sz="2436"/>
            </a:lvl5pPr>
            <a:lvl6pPr marL="3479749" indent="0" algn="ctr">
              <a:buNone/>
              <a:defRPr sz="2436"/>
            </a:lvl6pPr>
            <a:lvl7pPr marL="4175699" indent="0" algn="ctr">
              <a:buNone/>
              <a:defRPr sz="2436"/>
            </a:lvl7pPr>
            <a:lvl8pPr marL="4871649" indent="0" algn="ctr">
              <a:buNone/>
              <a:defRPr sz="2436"/>
            </a:lvl8pPr>
            <a:lvl9pPr marL="5567599" indent="0" algn="ctr">
              <a:buNone/>
              <a:defRPr sz="243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423885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369087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55801"/>
            <a:ext cx="3260110"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55801"/>
            <a:ext cx="9591338"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35270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402708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02603"/>
            <a:ext cx="13040439" cy="4342500"/>
          </a:xfrm>
        </p:spPr>
        <p:txBody>
          <a:bodyPr anchor="b"/>
          <a:lstStyle>
            <a:lvl1pPr>
              <a:defRPr sz="913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6986185"/>
            <a:ext cx="13040439" cy="2283618"/>
          </a:xfrm>
        </p:spPr>
        <p:txBody>
          <a:bodyPr/>
          <a:lstStyle>
            <a:lvl1pPr marL="0" indent="0">
              <a:buNone/>
              <a:defRPr sz="3653">
                <a:solidFill>
                  <a:schemeClr val="tx1">
                    <a:tint val="82000"/>
                  </a:schemeClr>
                </a:solidFill>
              </a:defRPr>
            </a:lvl1pPr>
            <a:lvl2pPr marL="695950" indent="0">
              <a:buNone/>
              <a:defRPr sz="3044">
                <a:solidFill>
                  <a:schemeClr val="tx1">
                    <a:tint val="82000"/>
                  </a:schemeClr>
                </a:solidFill>
              </a:defRPr>
            </a:lvl2pPr>
            <a:lvl3pPr marL="1391900" indent="0">
              <a:buNone/>
              <a:defRPr sz="2740">
                <a:solidFill>
                  <a:schemeClr val="tx1">
                    <a:tint val="82000"/>
                  </a:schemeClr>
                </a:solidFill>
              </a:defRPr>
            </a:lvl3pPr>
            <a:lvl4pPr marL="2087850" indent="0">
              <a:buNone/>
              <a:defRPr sz="2436">
                <a:solidFill>
                  <a:schemeClr val="tx1">
                    <a:tint val="82000"/>
                  </a:schemeClr>
                </a:solidFill>
              </a:defRPr>
            </a:lvl4pPr>
            <a:lvl5pPr marL="2783799" indent="0">
              <a:buNone/>
              <a:defRPr sz="2436">
                <a:solidFill>
                  <a:schemeClr val="tx1">
                    <a:tint val="82000"/>
                  </a:schemeClr>
                </a:solidFill>
              </a:defRPr>
            </a:lvl5pPr>
            <a:lvl6pPr marL="3479749" indent="0">
              <a:buNone/>
              <a:defRPr sz="2436">
                <a:solidFill>
                  <a:schemeClr val="tx1">
                    <a:tint val="82000"/>
                  </a:schemeClr>
                </a:solidFill>
              </a:defRPr>
            </a:lvl6pPr>
            <a:lvl7pPr marL="4175699" indent="0">
              <a:buNone/>
              <a:defRPr sz="2436">
                <a:solidFill>
                  <a:schemeClr val="tx1">
                    <a:tint val="82000"/>
                  </a:schemeClr>
                </a:solidFill>
              </a:defRPr>
            </a:lvl7pPr>
            <a:lvl8pPr marL="4871649" indent="0">
              <a:buNone/>
              <a:defRPr sz="2436">
                <a:solidFill>
                  <a:schemeClr val="tx1">
                    <a:tint val="82000"/>
                  </a:schemeClr>
                </a:solidFill>
              </a:defRPr>
            </a:lvl8pPr>
            <a:lvl9pPr marL="5567599" indent="0">
              <a:buNone/>
              <a:defRPr sz="2436">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224904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779007"/>
            <a:ext cx="6425724"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779007"/>
            <a:ext cx="6425724"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101190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55804"/>
            <a:ext cx="13040439"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559104"/>
            <a:ext cx="6396193" cy="1254177"/>
          </a:xfrm>
        </p:spPr>
        <p:txBody>
          <a:bodyPr anchor="b"/>
          <a:lstStyle>
            <a:lvl1pPr marL="0" indent="0">
              <a:buNone/>
              <a:defRPr sz="3653" b="1"/>
            </a:lvl1pPr>
            <a:lvl2pPr marL="695950" indent="0">
              <a:buNone/>
              <a:defRPr sz="3044" b="1"/>
            </a:lvl2pPr>
            <a:lvl3pPr marL="1391900" indent="0">
              <a:buNone/>
              <a:defRPr sz="2740" b="1"/>
            </a:lvl3pPr>
            <a:lvl4pPr marL="2087850" indent="0">
              <a:buNone/>
              <a:defRPr sz="2436" b="1"/>
            </a:lvl4pPr>
            <a:lvl5pPr marL="2783799" indent="0">
              <a:buNone/>
              <a:defRPr sz="2436" b="1"/>
            </a:lvl5pPr>
            <a:lvl6pPr marL="3479749" indent="0">
              <a:buNone/>
              <a:defRPr sz="2436" b="1"/>
            </a:lvl6pPr>
            <a:lvl7pPr marL="4175699" indent="0">
              <a:buNone/>
              <a:defRPr sz="2436" b="1"/>
            </a:lvl7pPr>
            <a:lvl8pPr marL="4871649" indent="0">
              <a:buNone/>
              <a:defRPr sz="2436" b="1"/>
            </a:lvl8pPr>
            <a:lvl9pPr marL="5567599" indent="0">
              <a:buNone/>
              <a:defRPr sz="2436" b="1"/>
            </a:lvl9pPr>
          </a:lstStyle>
          <a:p>
            <a:pPr lvl="0"/>
            <a:r>
              <a:rPr lang="ja-JP" altLang="en-US"/>
              <a:t>マスター テキストの書式設定</a:t>
            </a:r>
          </a:p>
        </p:txBody>
      </p:sp>
      <p:sp>
        <p:nvSpPr>
          <p:cNvPr id="4" name="Content Placeholder 3"/>
          <p:cNvSpPr>
            <a:spLocks noGrp="1"/>
          </p:cNvSpPr>
          <p:nvPr>
            <p:ph sz="half" idx="2"/>
          </p:nvPr>
        </p:nvSpPr>
        <p:spPr>
          <a:xfrm>
            <a:off x="1041426" y="3813281"/>
            <a:ext cx="6396193"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559104"/>
            <a:ext cx="6427693" cy="1254177"/>
          </a:xfrm>
        </p:spPr>
        <p:txBody>
          <a:bodyPr anchor="b"/>
          <a:lstStyle>
            <a:lvl1pPr marL="0" indent="0">
              <a:buNone/>
              <a:defRPr sz="3653" b="1"/>
            </a:lvl1pPr>
            <a:lvl2pPr marL="695950" indent="0">
              <a:buNone/>
              <a:defRPr sz="3044" b="1"/>
            </a:lvl2pPr>
            <a:lvl3pPr marL="1391900" indent="0">
              <a:buNone/>
              <a:defRPr sz="2740" b="1"/>
            </a:lvl3pPr>
            <a:lvl4pPr marL="2087850" indent="0">
              <a:buNone/>
              <a:defRPr sz="2436" b="1"/>
            </a:lvl4pPr>
            <a:lvl5pPr marL="2783799" indent="0">
              <a:buNone/>
              <a:defRPr sz="2436" b="1"/>
            </a:lvl5pPr>
            <a:lvl6pPr marL="3479749" indent="0">
              <a:buNone/>
              <a:defRPr sz="2436" b="1"/>
            </a:lvl6pPr>
            <a:lvl7pPr marL="4175699" indent="0">
              <a:buNone/>
              <a:defRPr sz="2436" b="1"/>
            </a:lvl7pPr>
            <a:lvl8pPr marL="4871649" indent="0">
              <a:buNone/>
              <a:defRPr sz="2436" b="1"/>
            </a:lvl8pPr>
            <a:lvl9pPr marL="5567599" indent="0">
              <a:buNone/>
              <a:defRPr sz="2436" b="1"/>
            </a:lvl9pPr>
          </a:lstStyle>
          <a:p>
            <a:pPr lvl="0"/>
            <a:r>
              <a:rPr lang="ja-JP" altLang="en-US"/>
              <a:t>マスター テキストの書式設定</a:t>
            </a:r>
          </a:p>
        </p:txBody>
      </p:sp>
      <p:sp>
        <p:nvSpPr>
          <p:cNvPr id="6" name="Content Placeholder 5"/>
          <p:cNvSpPr>
            <a:spLocks noGrp="1"/>
          </p:cNvSpPr>
          <p:nvPr>
            <p:ph sz="quarter" idx="4"/>
          </p:nvPr>
        </p:nvSpPr>
        <p:spPr>
          <a:xfrm>
            <a:off x="7654172" y="3813281"/>
            <a:ext cx="6427693"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4025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29640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146726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695960"/>
            <a:ext cx="4876384" cy="2435860"/>
          </a:xfrm>
        </p:spPr>
        <p:txBody>
          <a:bodyPr anchor="b"/>
          <a:lstStyle>
            <a:lvl1pPr>
              <a:defRPr sz="4871"/>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03083"/>
            <a:ext cx="7654171" cy="7418740"/>
          </a:xfrm>
        </p:spPr>
        <p:txBody>
          <a:bodyPr/>
          <a:lstStyle>
            <a:lvl1pPr>
              <a:defRPr sz="4871"/>
            </a:lvl1pPr>
            <a:lvl2pPr>
              <a:defRPr sz="4262"/>
            </a:lvl2pPr>
            <a:lvl3pPr>
              <a:defRPr sz="3653"/>
            </a:lvl3pPr>
            <a:lvl4pPr>
              <a:defRPr sz="3044"/>
            </a:lvl4pPr>
            <a:lvl5pPr>
              <a:defRPr sz="3044"/>
            </a:lvl5pPr>
            <a:lvl6pPr>
              <a:defRPr sz="3044"/>
            </a:lvl6pPr>
            <a:lvl7pPr>
              <a:defRPr sz="3044"/>
            </a:lvl7pPr>
            <a:lvl8pPr>
              <a:defRPr sz="3044"/>
            </a:lvl8pPr>
            <a:lvl9pPr>
              <a:defRPr sz="304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131820"/>
            <a:ext cx="4876384" cy="5802084"/>
          </a:xfrm>
        </p:spPr>
        <p:txBody>
          <a:bodyPr/>
          <a:lstStyle>
            <a:lvl1pPr marL="0" indent="0">
              <a:buNone/>
              <a:defRPr sz="2436"/>
            </a:lvl1pPr>
            <a:lvl2pPr marL="695950" indent="0">
              <a:buNone/>
              <a:defRPr sz="2131"/>
            </a:lvl2pPr>
            <a:lvl3pPr marL="1391900" indent="0">
              <a:buNone/>
              <a:defRPr sz="1827"/>
            </a:lvl3pPr>
            <a:lvl4pPr marL="2087850" indent="0">
              <a:buNone/>
              <a:defRPr sz="1522"/>
            </a:lvl4pPr>
            <a:lvl5pPr marL="2783799" indent="0">
              <a:buNone/>
              <a:defRPr sz="1522"/>
            </a:lvl5pPr>
            <a:lvl6pPr marL="3479749" indent="0">
              <a:buNone/>
              <a:defRPr sz="1522"/>
            </a:lvl6pPr>
            <a:lvl7pPr marL="4175699" indent="0">
              <a:buNone/>
              <a:defRPr sz="1522"/>
            </a:lvl7pPr>
            <a:lvl8pPr marL="4871649" indent="0">
              <a:buNone/>
              <a:defRPr sz="1522"/>
            </a:lvl8pPr>
            <a:lvl9pPr marL="5567599" indent="0">
              <a:buNone/>
              <a:defRPr sz="152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3180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695960"/>
            <a:ext cx="4876384" cy="2435860"/>
          </a:xfrm>
        </p:spPr>
        <p:txBody>
          <a:bodyPr anchor="b"/>
          <a:lstStyle>
            <a:lvl1pPr>
              <a:defRPr sz="487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03083"/>
            <a:ext cx="7654171" cy="7418740"/>
          </a:xfrm>
        </p:spPr>
        <p:txBody>
          <a:bodyPr anchor="t"/>
          <a:lstStyle>
            <a:lvl1pPr marL="0" indent="0">
              <a:buNone/>
              <a:defRPr sz="4871"/>
            </a:lvl1pPr>
            <a:lvl2pPr marL="695950" indent="0">
              <a:buNone/>
              <a:defRPr sz="4262"/>
            </a:lvl2pPr>
            <a:lvl3pPr marL="1391900" indent="0">
              <a:buNone/>
              <a:defRPr sz="3653"/>
            </a:lvl3pPr>
            <a:lvl4pPr marL="2087850" indent="0">
              <a:buNone/>
              <a:defRPr sz="3044"/>
            </a:lvl4pPr>
            <a:lvl5pPr marL="2783799" indent="0">
              <a:buNone/>
              <a:defRPr sz="3044"/>
            </a:lvl5pPr>
            <a:lvl6pPr marL="3479749" indent="0">
              <a:buNone/>
              <a:defRPr sz="3044"/>
            </a:lvl6pPr>
            <a:lvl7pPr marL="4175699" indent="0">
              <a:buNone/>
              <a:defRPr sz="3044"/>
            </a:lvl7pPr>
            <a:lvl8pPr marL="4871649" indent="0">
              <a:buNone/>
              <a:defRPr sz="3044"/>
            </a:lvl8pPr>
            <a:lvl9pPr marL="5567599" indent="0">
              <a:buNone/>
              <a:defRPr sz="304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131820"/>
            <a:ext cx="4876384" cy="5802084"/>
          </a:xfrm>
        </p:spPr>
        <p:txBody>
          <a:bodyPr/>
          <a:lstStyle>
            <a:lvl1pPr marL="0" indent="0">
              <a:buNone/>
              <a:defRPr sz="2436"/>
            </a:lvl1pPr>
            <a:lvl2pPr marL="695950" indent="0">
              <a:buNone/>
              <a:defRPr sz="2131"/>
            </a:lvl2pPr>
            <a:lvl3pPr marL="1391900" indent="0">
              <a:buNone/>
              <a:defRPr sz="1827"/>
            </a:lvl3pPr>
            <a:lvl4pPr marL="2087850" indent="0">
              <a:buNone/>
              <a:defRPr sz="1522"/>
            </a:lvl4pPr>
            <a:lvl5pPr marL="2783799" indent="0">
              <a:buNone/>
              <a:defRPr sz="1522"/>
            </a:lvl5pPr>
            <a:lvl6pPr marL="3479749" indent="0">
              <a:buNone/>
              <a:defRPr sz="1522"/>
            </a:lvl6pPr>
            <a:lvl7pPr marL="4175699" indent="0">
              <a:buNone/>
              <a:defRPr sz="1522"/>
            </a:lvl7pPr>
            <a:lvl8pPr marL="4871649" indent="0">
              <a:buNone/>
              <a:defRPr sz="1522"/>
            </a:lvl8pPr>
            <a:lvl9pPr marL="5567599" indent="0">
              <a:buNone/>
              <a:defRPr sz="152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A08F26-E958-4621-B42B-07262B905EE8}"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192140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55804"/>
            <a:ext cx="13040439"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779007"/>
            <a:ext cx="13040439"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675780"/>
            <a:ext cx="3401854" cy="555801"/>
          </a:xfrm>
          <a:prstGeom prst="rect">
            <a:avLst/>
          </a:prstGeom>
        </p:spPr>
        <p:txBody>
          <a:bodyPr vert="horz" lIns="91440" tIns="45720" rIns="91440" bIns="45720" rtlCol="0" anchor="ctr"/>
          <a:lstStyle>
            <a:lvl1pPr algn="l">
              <a:defRPr sz="1827">
                <a:solidFill>
                  <a:schemeClr val="tx1">
                    <a:tint val="82000"/>
                  </a:schemeClr>
                </a:solidFill>
              </a:defRPr>
            </a:lvl1pPr>
          </a:lstStyle>
          <a:p>
            <a:fld id="{6FA08F26-E958-4621-B42B-07262B905EE8}"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5008285" y="9675780"/>
            <a:ext cx="5102781" cy="555801"/>
          </a:xfrm>
          <a:prstGeom prst="rect">
            <a:avLst/>
          </a:prstGeom>
        </p:spPr>
        <p:txBody>
          <a:bodyPr vert="horz" lIns="91440" tIns="45720" rIns="91440" bIns="45720" rtlCol="0" anchor="ctr"/>
          <a:lstStyle>
            <a:lvl1pPr algn="ctr">
              <a:defRPr sz="1827">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675780"/>
            <a:ext cx="3401854" cy="555801"/>
          </a:xfrm>
          <a:prstGeom prst="rect">
            <a:avLst/>
          </a:prstGeom>
        </p:spPr>
        <p:txBody>
          <a:bodyPr vert="horz" lIns="91440" tIns="45720" rIns="91440" bIns="45720" rtlCol="0" anchor="ctr"/>
          <a:lstStyle>
            <a:lvl1pPr algn="r">
              <a:defRPr sz="1827">
                <a:solidFill>
                  <a:schemeClr val="tx1">
                    <a:tint val="82000"/>
                  </a:schemeClr>
                </a:solidFill>
              </a:defRPr>
            </a:lvl1pPr>
          </a:lstStyle>
          <a:p>
            <a:fld id="{8C7254AD-CCAD-4814-8969-A523C315C9E9}" type="slidenum">
              <a:rPr kumimoji="1" lang="ja-JP" altLang="en-US" smtClean="0"/>
              <a:t>‹#›</a:t>
            </a:fld>
            <a:endParaRPr kumimoji="1" lang="ja-JP" altLang="en-US"/>
          </a:p>
        </p:txBody>
      </p:sp>
    </p:spTree>
    <p:extLst>
      <p:ext uri="{BB962C8B-B14F-4D97-AF65-F5344CB8AC3E}">
        <p14:creationId xmlns:p14="http://schemas.microsoft.com/office/powerpoint/2010/main" val="2193933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91900" rtl="0" eaLnBrk="1" latinLnBrk="0" hangingPunct="1">
        <a:lnSpc>
          <a:spcPct val="90000"/>
        </a:lnSpc>
        <a:spcBef>
          <a:spcPct val="0"/>
        </a:spcBef>
        <a:buNone/>
        <a:defRPr kumimoji="1" sz="6698" kern="1200">
          <a:solidFill>
            <a:schemeClr val="tx1"/>
          </a:solidFill>
          <a:latin typeface="+mj-lt"/>
          <a:ea typeface="+mj-ea"/>
          <a:cs typeface="+mj-cs"/>
        </a:defRPr>
      </a:lvl1pPr>
    </p:titleStyle>
    <p:bodyStyle>
      <a:lvl1pPr marL="347975" indent="-347975" algn="l" defTabSz="1391900" rtl="0" eaLnBrk="1" latinLnBrk="0" hangingPunct="1">
        <a:lnSpc>
          <a:spcPct val="90000"/>
        </a:lnSpc>
        <a:spcBef>
          <a:spcPts val="1522"/>
        </a:spcBef>
        <a:buFont typeface="Arial" panose="020B0604020202020204" pitchFamily="34" charset="0"/>
        <a:buChar char="•"/>
        <a:defRPr kumimoji="1" sz="4262" kern="1200">
          <a:solidFill>
            <a:schemeClr val="tx1"/>
          </a:solidFill>
          <a:latin typeface="+mn-lt"/>
          <a:ea typeface="+mn-ea"/>
          <a:cs typeface="+mn-cs"/>
        </a:defRPr>
      </a:lvl1pPr>
      <a:lvl2pPr marL="1043925" indent="-347975" algn="l" defTabSz="1391900" rtl="0" eaLnBrk="1" latinLnBrk="0" hangingPunct="1">
        <a:lnSpc>
          <a:spcPct val="90000"/>
        </a:lnSpc>
        <a:spcBef>
          <a:spcPts val="761"/>
        </a:spcBef>
        <a:buFont typeface="Arial" panose="020B0604020202020204" pitchFamily="34" charset="0"/>
        <a:buChar char="•"/>
        <a:defRPr kumimoji="1" sz="3653" kern="1200">
          <a:solidFill>
            <a:schemeClr val="tx1"/>
          </a:solidFill>
          <a:latin typeface="+mn-lt"/>
          <a:ea typeface="+mn-ea"/>
          <a:cs typeface="+mn-cs"/>
        </a:defRPr>
      </a:lvl2pPr>
      <a:lvl3pPr marL="1739875" indent="-347975" algn="l" defTabSz="1391900" rtl="0" eaLnBrk="1" latinLnBrk="0" hangingPunct="1">
        <a:lnSpc>
          <a:spcPct val="90000"/>
        </a:lnSpc>
        <a:spcBef>
          <a:spcPts val="761"/>
        </a:spcBef>
        <a:buFont typeface="Arial" panose="020B0604020202020204" pitchFamily="34" charset="0"/>
        <a:buChar char="•"/>
        <a:defRPr kumimoji="1" sz="3044" kern="1200">
          <a:solidFill>
            <a:schemeClr val="tx1"/>
          </a:solidFill>
          <a:latin typeface="+mn-lt"/>
          <a:ea typeface="+mn-ea"/>
          <a:cs typeface="+mn-cs"/>
        </a:defRPr>
      </a:lvl3pPr>
      <a:lvl4pPr marL="243582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4pPr>
      <a:lvl5pPr marL="313177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5pPr>
      <a:lvl6pPr marL="382772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6pPr>
      <a:lvl7pPr marL="452367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7pPr>
      <a:lvl8pPr marL="521962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8pPr>
      <a:lvl9pPr marL="5915574" indent="-347975" algn="l" defTabSz="1391900" rtl="0" eaLnBrk="1" latinLnBrk="0" hangingPunct="1">
        <a:lnSpc>
          <a:spcPct val="90000"/>
        </a:lnSpc>
        <a:spcBef>
          <a:spcPts val="761"/>
        </a:spcBef>
        <a:buFont typeface="Arial" panose="020B0604020202020204" pitchFamily="34" charset="0"/>
        <a:buChar char="•"/>
        <a:defRPr kumimoji="1" sz="2740" kern="1200">
          <a:solidFill>
            <a:schemeClr val="tx1"/>
          </a:solidFill>
          <a:latin typeface="+mn-lt"/>
          <a:ea typeface="+mn-ea"/>
          <a:cs typeface="+mn-cs"/>
        </a:defRPr>
      </a:lvl9pPr>
    </p:bodyStyle>
    <p:otherStyle>
      <a:defPPr>
        <a:defRPr lang="en-US"/>
      </a:defPPr>
      <a:lvl1pPr marL="0" algn="l" defTabSz="1391900" rtl="0" eaLnBrk="1" latinLnBrk="0" hangingPunct="1">
        <a:defRPr kumimoji="1" sz="2740" kern="1200">
          <a:solidFill>
            <a:schemeClr val="tx1"/>
          </a:solidFill>
          <a:latin typeface="+mn-lt"/>
          <a:ea typeface="+mn-ea"/>
          <a:cs typeface="+mn-cs"/>
        </a:defRPr>
      </a:lvl1pPr>
      <a:lvl2pPr marL="695950" algn="l" defTabSz="1391900" rtl="0" eaLnBrk="1" latinLnBrk="0" hangingPunct="1">
        <a:defRPr kumimoji="1" sz="2740" kern="1200">
          <a:solidFill>
            <a:schemeClr val="tx1"/>
          </a:solidFill>
          <a:latin typeface="+mn-lt"/>
          <a:ea typeface="+mn-ea"/>
          <a:cs typeface="+mn-cs"/>
        </a:defRPr>
      </a:lvl2pPr>
      <a:lvl3pPr marL="1391900" algn="l" defTabSz="1391900" rtl="0" eaLnBrk="1" latinLnBrk="0" hangingPunct="1">
        <a:defRPr kumimoji="1" sz="2740" kern="1200">
          <a:solidFill>
            <a:schemeClr val="tx1"/>
          </a:solidFill>
          <a:latin typeface="+mn-lt"/>
          <a:ea typeface="+mn-ea"/>
          <a:cs typeface="+mn-cs"/>
        </a:defRPr>
      </a:lvl3pPr>
      <a:lvl4pPr marL="2087850" algn="l" defTabSz="1391900" rtl="0" eaLnBrk="1" latinLnBrk="0" hangingPunct="1">
        <a:defRPr kumimoji="1" sz="2740" kern="1200">
          <a:solidFill>
            <a:schemeClr val="tx1"/>
          </a:solidFill>
          <a:latin typeface="+mn-lt"/>
          <a:ea typeface="+mn-ea"/>
          <a:cs typeface="+mn-cs"/>
        </a:defRPr>
      </a:lvl4pPr>
      <a:lvl5pPr marL="2783799" algn="l" defTabSz="1391900" rtl="0" eaLnBrk="1" latinLnBrk="0" hangingPunct="1">
        <a:defRPr kumimoji="1" sz="2740" kern="1200">
          <a:solidFill>
            <a:schemeClr val="tx1"/>
          </a:solidFill>
          <a:latin typeface="+mn-lt"/>
          <a:ea typeface="+mn-ea"/>
          <a:cs typeface="+mn-cs"/>
        </a:defRPr>
      </a:lvl5pPr>
      <a:lvl6pPr marL="3479749" algn="l" defTabSz="1391900" rtl="0" eaLnBrk="1" latinLnBrk="0" hangingPunct="1">
        <a:defRPr kumimoji="1" sz="2740" kern="1200">
          <a:solidFill>
            <a:schemeClr val="tx1"/>
          </a:solidFill>
          <a:latin typeface="+mn-lt"/>
          <a:ea typeface="+mn-ea"/>
          <a:cs typeface="+mn-cs"/>
        </a:defRPr>
      </a:lvl6pPr>
      <a:lvl7pPr marL="4175699" algn="l" defTabSz="1391900" rtl="0" eaLnBrk="1" latinLnBrk="0" hangingPunct="1">
        <a:defRPr kumimoji="1" sz="2740" kern="1200">
          <a:solidFill>
            <a:schemeClr val="tx1"/>
          </a:solidFill>
          <a:latin typeface="+mn-lt"/>
          <a:ea typeface="+mn-ea"/>
          <a:cs typeface="+mn-cs"/>
        </a:defRPr>
      </a:lvl7pPr>
      <a:lvl8pPr marL="4871649" algn="l" defTabSz="1391900" rtl="0" eaLnBrk="1" latinLnBrk="0" hangingPunct="1">
        <a:defRPr kumimoji="1" sz="2740" kern="1200">
          <a:solidFill>
            <a:schemeClr val="tx1"/>
          </a:solidFill>
          <a:latin typeface="+mn-lt"/>
          <a:ea typeface="+mn-ea"/>
          <a:cs typeface="+mn-cs"/>
        </a:defRPr>
      </a:lvl8pPr>
      <a:lvl9pPr marL="5567599" algn="l" defTabSz="1391900" rtl="0" eaLnBrk="1" latinLnBrk="0" hangingPunct="1">
        <a:defRPr kumimoji="1" sz="2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図 124" descr="ロゴ&#10;&#10;自動的に生成された説明">
            <a:extLst>
              <a:ext uri="{FF2B5EF4-FFF2-40B4-BE49-F238E27FC236}">
                <a16:creationId xmlns:a16="http://schemas.microsoft.com/office/drawing/2014/main" id="{A79F78C1-AAD9-2BA3-DB66-669F6E4A2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0064" y="723533"/>
            <a:ext cx="1565812" cy="1439988"/>
          </a:xfrm>
          <a:prstGeom prst="rect">
            <a:avLst/>
          </a:prstGeom>
          <a:ln>
            <a:noFill/>
          </a:ln>
        </p:spPr>
      </p:pic>
      <p:sp>
        <p:nvSpPr>
          <p:cNvPr id="23" name="四角形: 角を丸くする 22">
            <a:extLst>
              <a:ext uri="{FF2B5EF4-FFF2-40B4-BE49-F238E27FC236}">
                <a16:creationId xmlns:a16="http://schemas.microsoft.com/office/drawing/2014/main" id="{D0D34F1D-CD9C-2A66-414E-43157A1C2986}"/>
              </a:ext>
            </a:extLst>
          </p:cNvPr>
          <p:cNvSpPr/>
          <p:nvPr/>
        </p:nvSpPr>
        <p:spPr>
          <a:xfrm>
            <a:off x="209550" y="5307970"/>
            <a:ext cx="3486150" cy="338426"/>
          </a:xfrm>
          <a:prstGeom prst="roundRect">
            <a:avLst>
              <a:gd name="adj" fmla="val 50000"/>
            </a:avLst>
          </a:prstGeom>
          <a:solidFill>
            <a:srgbClr val="00B0F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DFEA3BC1-9943-FE87-0663-CBC133070101}"/>
              </a:ext>
            </a:extLst>
          </p:cNvPr>
          <p:cNvSpPr/>
          <p:nvPr/>
        </p:nvSpPr>
        <p:spPr>
          <a:xfrm>
            <a:off x="7627235" y="1617011"/>
            <a:ext cx="2628016" cy="338426"/>
          </a:xfrm>
          <a:prstGeom prst="roundRect">
            <a:avLst>
              <a:gd name="adj" fmla="val 50000"/>
            </a:avLst>
          </a:prstGeom>
          <a:solidFill>
            <a:srgbClr val="00B0F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itle 1">
            <a:extLst>
              <a:ext uri="{FF2B5EF4-FFF2-40B4-BE49-F238E27FC236}">
                <a16:creationId xmlns:a16="http://schemas.microsoft.com/office/drawing/2014/main" id="{E45B3CCE-C35F-64DE-2E8A-5649375BF53D}"/>
              </a:ext>
            </a:extLst>
          </p:cNvPr>
          <p:cNvSpPr txBox="1">
            <a:spLocks/>
          </p:cNvSpPr>
          <p:nvPr/>
        </p:nvSpPr>
        <p:spPr>
          <a:xfrm>
            <a:off x="117474" y="241300"/>
            <a:ext cx="7271513" cy="4978399"/>
          </a:xfrm>
          <a:prstGeom prst="roundRect">
            <a:avLst>
              <a:gd name="adj" fmla="val 3769"/>
            </a:avLst>
          </a:prstGeom>
          <a:solidFill>
            <a:srgbClr val="29C7FF"/>
          </a:solidFill>
        </p:spPr>
        <p:txBody>
          <a:bodyPr vert="horz" lIns="91440" tIns="45720" rIns="91440" bIns="45720" rtlCol="0" anchor="t">
            <a:noAutofit/>
          </a:bodyPr>
          <a:lstStyle>
            <a:lvl1pPr algn="ctr" defTabSz="1280160" rtl="0" eaLnBrk="1" latinLnBrk="0" hangingPunct="1">
              <a:lnSpc>
                <a:spcPct val="90000"/>
              </a:lnSpc>
              <a:spcBef>
                <a:spcPct val="0"/>
              </a:spcBef>
              <a:buNone/>
              <a:defRPr kumimoji="1" sz="2400" b="1" kern="1200" spc="300" baseline="0">
                <a:solidFill>
                  <a:schemeClr val="bg1"/>
                </a:solidFill>
                <a:latin typeface="+mj-lt"/>
                <a:ea typeface="+mj-ea"/>
                <a:cs typeface="+mj-cs"/>
              </a:defRPr>
            </a:lvl1pPr>
          </a:lstStyle>
          <a:p>
            <a:r>
              <a:rPr lang="ja-JP" altLang="en-US" dirty="0"/>
              <a:t>　</a:t>
            </a:r>
            <a:endParaRPr lang="en-US" dirty="0"/>
          </a:p>
        </p:txBody>
      </p:sp>
      <p:sp>
        <p:nvSpPr>
          <p:cNvPr id="12" name="Content Placeholder 2">
            <a:extLst>
              <a:ext uri="{FF2B5EF4-FFF2-40B4-BE49-F238E27FC236}">
                <a16:creationId xmlns:a16="http://schemas.microsoft.com/office/drawing/2014/main" id="{266E6FEE-C7D0-750A-A571-59F31358E803}"/>
              </a:ext>
            </a:extLst>
          </p:cNvPr>
          <p:cNvSpPr txBox="1">
            <a:spLocks/>
          </p:cNvSpPr>
          <p:nvPr/>
        </p:nvSpPr>
        <p:spPr>
          <a:xfrm>
            <a:off x="279972" y="520700"/>
            <a:ext cx="6959028" cy="4544786"/>
          </a:xfrm>
          <a:prstGeom prst="roundRect">
            <a:avLst>
              <a:gd name="adj" fmla="val 1598"/>
            </a:avLst>
          </a:prstGeom>
          <a:solidFill>
            <a:schemeClr val="bg1"/>
          </a:solidFill>
        </p:spPr>
        <p:txBody>
          <a:bodyPr vert="horz" lIns="91440" tIns="45720" rIns="91440" bIns="4572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1800" kern="1200">
                <a:solidFill>
                  <a:schemeClr val="tx1">
                    <a:lumMod val="75000"/>
                    <a:lumOff val="25000"/>
                  </a:schemeClr>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r>
              <a:rPr lang="ja-JP" altLang="en-US"/>
              <a:t>　</a:t>
            </a:r>
            <a:endParaRPr lang="en-US"/>
          </a:p>
        </p:txBody>
      </p:sp>
      <p:sp>
        <p:nvSpPr>
          <p:cNvPr id="4" name="タイトル 1">
            <a:extLst>
              <a:ext uri="{FF2B5EF4-FFF2-40B4-BE49-F238E27FC236}">
                <a16:creationId xmlns:a16="http://schemas.microsoft.com/office/drawing/2014/main" id="{D18C3187-3FC9-CF28-4AAA-D2BB2782F9F9}"/>
              </a:ext>
            </a:extLst>
          </p:cNvPr>
          <p:cNvSpPr txBox="1">
            <a:spLocks/>
          </p:cNvSpPr>
          <p:nvPr/>
        </p:nvSpPr>
        <p:spPr>
          <a:xfrm>
            <a:off x="7002644" y="110350"/>
            <a:ext cx="7562139" cy="625712"/>
          </a:xfrm>
          <a:prstGeom prst="rect">
            <a:avLst/>
          </a:prstGeom>
        </p:spPr>
        <p:txBody>
          <a:bodyPr vert="horz" lIns="91440" tIns="45720" rIns="91440" bIns="45720"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algn="ctr">
              <a:lnSpc>
                <a:spcPct val="120000"/>
              </a:lnSpc>
            </a:pPr>
            <a:r>
              <a:rPr lang="ja-JP" altLang="en-US" sz="2800" b="1" kern="100" spc="-120" dirty="0">
                <a:solidFill>
                  <a:srgbClr val="0070C0"/>
                </a:solidFill>
                <a:latin typeface="BIZ UDPゴシック" panose="020B0400000000000000" pitchFamily="50" charset="-128"/>
                <a:ea typeface="BIZ UDPゴシック" panose="020B0400000000000000" pitchFamily="50" charset="-128"/>
              </a:rPr>
              <a:t>脱炭素ポイントに関するガイドライン 概要版</a:t>
            </a:r>
            <a:endParaRPr lang="ja-JP" altLang="en-US" sz="2800" spc="-120" dirty="0">
              <a:solidFill>
                <a:srgbClr val="0070C0"/>
              </a:solidFill>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E3F685F6-3088-BE74-A0BD-958D158B94F2}"/>
              </a:ext>
            </a:extLst>
          </p:cNvPr>
          <p:cNvCxnSpPr>
            <a:cxnSpLocks/>
          </p:cNvCxnSpPr>
          <p:nvPr/>
        </p:nvCxnSpPr>
        <p:spPr>
          <a:xfrm>
            <a:off x="7727459" y="808367"/>
            <a:ext cx="5104832" cy="0"/>
          </a:xfrm>
          <a:prstGeom prst="line">
            <a:avLst/>
          </a:prstGeom>
          <a:ln w="57150" cap="rnd">
            <a:solidFill>
              <a:srgbClr val="00B0F0"/>
            </a:solidFill>
            <a:prstDash val="sysDot"/>
            <a:roun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5CCE452-E867-42D9-C234-4056815917B5}"/>
              </a:ext>
            </a:extLst>
          </p:cNvPr>
          <p:cNvSpPr txBox="1"/>
          <p:nvPr/>
        </p:nvSpPr>
        <p:spPr>
          <a:xfrm>
            <a:off x="7669403" y="1617012"/>
            <a:ext cx="3794760"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第１部　脱炭素ポイントのすすめ</a:t>
            </a:r>
            <a:endParaRPr lang="ja-JP" altLang="en-US" sz="1200" dirty="0"/>
          </a:p>
        </p:txBody>
      </p:sp>
      <p:sp>
        <p:nvSpPr>
          <p:cNvPr id="10" name="テキスト ボックス 9">
            <a:extLst>
              <a:ext uri="{FF2B5EF4-FFF2-40B4-BE49-F238E27FC236}">
                <a16:creationId xmlns:a16="http://schemas.microsoft.com/office/drawing/2014/main" id="{D57D4DA9-E2E9-7406-131C-680FC58E7EF3}"/>
              </a:ext>
            </a:extLst>
          </p:cNvPr>
          <p:cNvSpPr txBox="1"/>
          <p:nvPr/>
        </p:nvSpPr>
        <p:spPr>
          <a:xfrm>
            <a:off x="279972" y="194974"/>
            <a:ext cx="4905829"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おおさか</a:t>
            </a:r>
            <a:r>
              <a:rPr lang="en-US" altLang="ja-JP" sz="1200" b="1" kern="100" dirty="0">
                <a:latin typeface="BIZ UDゴシック" panose="020B0400000000000000" pitchFamily="49" charset="-128"/>
                <a:ea typeface="BIZ UDゴシック" panose="020B0400000000000000" pitchFamily="49" charset="-128"/>
              </a:rPr>
              <a:t>CO2CO2</a:t>
            </a:r>
            <a:r>
              <a:rPr lang="ja-JP" altLang="en-US" sz="1200" b="1" kern="100" dirty="0">
                <a:latin typeface="BIZ UDゴシック" panose="020B0400000000000000" pitchFamily="49" charset="-128"/>
                <a:ea typeface="BIZ UDゴシック" panose="020B0400000000000000" pitchFamily="49" charset="-128"/>
              </a:rPr>
              <a:t>ポイント＋の消費者へのアンケート結果について</a:t>
            </a:r>
            <a:endParaRPr lang="ja-JP" altLang="en-US" sz="1200" dirty="0"/>
          </a:p>
        </p:txBody>
      </p:sp>
      <p:sp>
        <p:nvSpPr>
          <p:cNvPr id="15" name="テキスト ボックス 14">
            <a:extLst>
              <a:ext uri="{FF2B5EF4-FFF2-40B4-BE49-F238E27FC236}">
                <a16:creationId xmlns:a16="http://schemas.microsoft.com/office/drawing/2014/main" id="{4BA2B3F3-2C67-DA3B-3329-9A7C28B707EF}"/>
              </a:ext>
            </a:extLst>
          </p:cNvPr>
          <p:cNvSpPr txBox="1"/>
          <p:nvPr/>
        </p:nvSpPr>
        <p:spPr>
          <a:xfrm>
            <a:off x="209550" y="9575800"/>
            <a:ext cx="4857750" cy="692497"/>
          </a:xfrm>
          <a:prstGeom prst="rect">
            <a:avLst/>
          </a:prstGeom>
          <a:noFill/>
        </p:spPr>
        <p:txBody>
          <a:bodyPr wrap="square">
            <a:spAutoFit/>
          </a:bodyPr>
          <a:lstStyle/>
          <a:p>
            <a:pPr algn="just"/>
            <a:r>
              <a:rPr lang="ja-JP" altLang="en-US" sz="1200" b="1" dirty="0">
                <a:solidFill>
                  <a:srgbClr val="0070C0"/>
                </a:solidFill>
                <a:latin typeface="BIZ UDゴシック" panose="020B0400000000000000" pitchFamily="49" charset="-128"/>
                <a:ea typeface="BIZ UDゴシック" panose="020B0400000000000000" pitchFamily="49" charset="-128"/>
              </a:rPr>
              <a:t>問い合わせ先</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endParaRPr lang="en-US" altLang="ja-JP" sz="500" b="1" kern="100" dirty="0">
              <a:latin typeface="BIZ UDゴシック" panose="020B0400000000000000" pitchFamily="49" charset="-128"/>
              <a:ea typeface="BIZ UDゴシック" panose="020B0400000000000000" pitchFamily="49" charset="-128"/>
            </a:endParaRPr>
          </a:p>
          <a:p>
            <a:pPr algn="just"/>
            <a:r>
              <a:rPr lang="ja-JP" altLang="en-US" sz="1100" b="1" kern="100" dirty="0">
                <a:latin typeface="BIZ UDゴシック" panose="020B0400000000000000" pitchFamily="49" charset="-128"/>
                <a:ea typeface="BIZ UDゴシック" panose="020B0400000000000000" pitchFamily="49" charset="-128"/>
              </a:rPr>
              <a:t>大阪府 環境農林水産部 脱炭素・エネルギー政策課　戦略企画グループ</a:t>
            </a:r>
          </a:p>
          <a:p>
            <a:pPr algn="just"/>
            <a:r>
              <a:rPr lang="ja-JP" altLang="en-US" sz="1100" b="1" kern="100" dirty="0">
                <a:latin typeface="BIZ UDゴシック" panose="020B0400000000000000" pitchFamily="49" charset="-128"/>
                <a:ea typeface="BIZ UDゴシック" panose="020B0400000000000000" pitchFamily="49" charset="-128"/>
              </a:rPr>
              <a:t> </a:t>
            </a:r>
            <a:r>
              <a:rPr lang="en-US" altLang="ja-JP" sz="1100" b="1" kern="100" dirty="0">
                <a:latin typeface="BIZ UDゴシック" panose="020B0400000000000000" pitchFamily="49" charset="-128"/>
                <a:ea typeface="BIZ UDゴシック" panose="020B0400000000000000" pitchFamily="49" charset="-128"/>
              </a:rPr>
              <a:t>TEL</a:t>
            </a:r>
            <a:r>
              <a:rPr lang="ja-JP" altLang="en-US" sz="1100" b="1" kern="100" dirty="0">
                <a:latin typeface="BIZ UDゴシック" panose="020B0400000000000000" pitchFamily="49" charset="-128"/>
                <a:ea typeface="BIZ UDゴシック" panose="020B0400000000000000" pitchFamily="49" charset="-128"/>
              </a:rPr>
              <a:t>：</a:t>
            </a:r>
            <a:r>
              <a:rPr lang="en-US" altLang="ja-JP" sz="1100" b="1" kern="100" dirty="0">
                <a:latin typeface="BIZ UDゴシック" panose="020B0400000000000000" pitchFamily="49" charset="-128"/>
                <a:ea typeface="BIZ UDゴシック" panose="020B0400000000000000" pitchFamily="49" charset="-128"/>
              </a:rPr>
              <a:t>06-6210-9549</a:t>
            </a:r>
            <a:r>
              <a:rPr lang="ja-JP" altLang="en-US" sz="1100" b="1" kern="100" dirty="0">
                <a:latin typeface="BIZ UDゴシック" panose="020B0400000000000000" pitchFamily="49" charset="-128"/>
                <a:ea typeface="BIZ UDゴシック" panose="020B0400000000000000" pitchFamily="49" charset="-128"/>
              </a:rPr>
              <a:t>（内線</a:t>
            </a:r>
            <a:r>
              <a:rPr lang="en-US" altLang="ja-JP" sz="1100" b="1" kern="100" dirty="0">
                <a:latin typeface="BIZ UDゴシック" panose="020B0400000000000000" pitchFamily="49" charset="-128"/>
                <a:ea typeface="BIZ UDゴシック" panose="020B0400000000000000" pitchFamily="49" charset="-128"/>
              </a:rPr>
              <a:t>3853</a:t>
            </a:r>
            <a:r>
              <a:rPr lang="ja-JP" altLang="en-US" sz="1100" b="1" kern="100" dirty="0">
                <a:latin typeface="BIZ UDゴシック" panose="020B0400000000000000" pitchFamily="49" charset="-128"/>
                <a:ea typeface="BIZ UDゴシック" panose="020B0400000000000000" pitchFamily="49" charset="-128"/>
              </a:rPr>
              <a:t>）　 </a:t>
            </a:r>
            <a:r>
              <a:rPr lang="en-US" altLang="ja-JP" sz="1100" b="1" kern="100" dirty="0">
                <a:latin typeface="BIZ UDゴシック" panose="020B0400000000000000" pitchFamily="49" charset="-128"/>
                <a:ea typeface="BIZ UDゴシック" panose="020B0400000000000000" pitchFamily="49" charset="-128"/>
              </a:rPr>
              <a:t>FAX</a:t>
            </a:r>
            <a:r>
              <a:rPr lang="ja-JP" altLang="en-US" sz="1100" b="1" kern="100" dirty="0">
                <a:latin typeface="BIZ UDゴシック" panose="020B0400000000000000" pitchFamily="49" charset="-128"/>
                <a:ea typeface="BIZ UDゴシック" panose="020B0400000000000000" pitchFamily="49" charset="-128"/>
              </a:rPr>
              <a:t>：</a:t>
            </a:r>
            <a:r>
              <a:rPr lang="en-US" altLang="ja-JP" sz="1100" b="1" kern="100" dirty="0">
                <a:latin typeface="BIZ UDゴシック" panose="020B0400000000000000" pitchFamily="49" charset="-128"/>
                <a:ea typeface="BIZ UDゴシック" panose="020B0400000000000000" pitchFamily="49" charset="-128"/>
              </a:rPr>
              <a:t>06-6210-9259</a:t>
            </a:r>
            <a:endParaRPr lang="ja-JP" altLang="en-US" sz="1100" b="1" kern="100" dirty="0">
              <a:latin typeface="BIZ UDゴシック" panose="020B0400000000000000" pitchFamily="49" charset="-128"/>
              <a:ea typeface="BIZ UDゴシック" panose="020B0400000000000000" pitchFamily="49" charset="-128"/>
            </a:endParaRPr>
          </a:p>
        </p:txBody>
      </p:sp>
      <p:pic>
        <p:nvPicPr>
          <p:cNvPr id="16" name="図 15" descr="ロゴ&#10;&#10;自動的に生成された説明">
            <a:extLst>
              <a:ext uri="{FF2B5EF4-FFF2-40B4-BE49-F238E27FC236}">
                <a16:creationId xmlns:a16="http://schemas.microsoft.com/office/drawing/2014/main" id="{3D70A2CA-8401-E8AE-6806-6FF937813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369" y="9511324"/>
            <a:ext cx="894631" cy="822741"/>
          </a:xfrm>
          <a:prstGeom prst="rect">
            <a:avLst/>
          </a:prstGeom>
          <a:ln>
            <a:noFill/>
          </a:ln>
        </p:spPr>
      </p:pic>
      <p:sp>
        <p:nvSpPr>
          <p:cNvPr id="17" name="テキスト ボックス 16">
            <a:extLst>
              <a:ext uri="{FF2B5EF4-FFF2-40B4-BE49-F238E27FC236}">
                <a16:creationId xmlns:a16="http://schemas.microsoft.com/office/drawing/2014/main" id="{5BDF36DC-1518-6AA5-3B8E-31AC0920BB69}"/>
              </a:ext>
            </a:extLst>
          </p:cNvPr>
          <p:cNvSpPr txBox="1"/>
          <p:nvPr/>
        </p:nvSpPr>
        <p:spPr>
          <a:xfrm>
            <a:off x="264731" y="5277268"/>
            <a:ext cx="3458879"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第４部　今後の脱炭素ポイントの展開に向けて</a:t>
            </a:r>
            <a:endParaRPr lang="ja-JP" altLang="en-US" sz="1200" dirty="0"/>
          </a:p>
        </p:txBody>
      </p:sp>
      <p:sp>
        <p:nvSpPr>
          <p:cNvPr id="25" name="テキスト ボックス 24">
            <a:extLst>
              <a:ext uri="{FF2B5EF4-FFF2-40B4-BE49-F238E27FC236}">
                <a16:creationId xmlns:a16="http://schemas.microsoft.com/office/drawing/2014/main" id="{CEC42E83-59EB-2D35-3065-135B5D182BDB}"/>
              </a:ext>
            </a:extLst>
          </p:cNvPr>
          <p:cNvSpPr txBox="1"/>
          <p:nvPr/>
        </p:nvSpPr>
        <p:spPr>
          <a:xfrm>
            <a:off x="209550" y="5734667"/>
            <a:ext cx="5666728" cy="1499513"/>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●大阪府からポイント事業実施の呼びかけ</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　大阪府は、この脱炭素ポイントの取組みが府域に展開されるよう、本ガイドラインを活用して、ポイントシステムを有している事業者に対して働きかけを行います。</a:t>
            </a:r>
          </a:p>
          <a:p>
            <a:pPr algn="just">
              <a:lnSpc>
                <a:spcPts val="1600"/>
              </a:lnSpc>
            </a:pPr>
            <a:r>
              <a:rPr lang="ja-JP" altLang="en-US" sz="1200" dirty="0">
                <a:latin typeface="BIZ UDゴシック" panose="020B0400000000000000" pitchFamily="49" charset="-128"/>
                <a:ea typeface="BIZ UDゴシック" panose="020B0400000000000000" pitchFamily="49" charset="-128"/>
              </a:rPr>
              <a:t>　また、脱炭素ポイントを通じて、府民の脱炭素型の商品やサービスの選択を促進するため、この取組みに賛同する企業のみなさまと連携して、期間を定めた統一啓発キャンペーンなどを実施する予定です。</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pic>
        <p:nvPicPr>
          <p:cNvPr id="27" name="図 26">
            <a:extLst>
              <a:ext uri="{FF2B5EF4-FFF2-40B4-BE49-F238E27FC236}">
                <a16:creationId xmlns:a16="http://schemas.microsoft.com/office/drawing/2014/main" id="{2D142D00-1CD6-CCDD-873C-DDB655C1E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278" y="5344886"/>
            <a:ext cx="1467227" cy="2076754"/>
          </a:xfrm>
          <a:prstGeom prst="rect">
            <a:avLst/>
          </a:prstGeom>
        </p:spPr>
      </p:pic>
      <p:sp>
        <p:nvSpPr>
          <p:cNvPr id="28" name="コンテンツ プレースホルダー 2">
            <a:extLst>
              <a:ext uri="{FF2B5EF4-FFF2-40B4-BE49-F238E27FC236}">
                <a16:creationId xmlns:a16="http://schemas.microsoft.com/office/drawing/2014/main" id="{54B61324-1C65-6BD2-0F36-DAC1266BA5A3}"/>
              </a:ext>
            </a:extLst>
          </p:cNvPr>
          <p:cNvSpPr txBox="1">
            <a:spLocks/>
          </p:cNvSpPr>
          <p:nvPr/>
        </p:nvSpPr>
        <p:spPr>
          <a:xfrm>
            <a:off x="5403222" y="7333846"/>
            <a:ext cx="2153825" cy="284435"/>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a:t>事業者統一の広報チラシ（令和５年度）</a:t>
            </a:r>
            <a:endParaRPr lang="ja-JP" altLang="en-US" sz="9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F376FA45-9D93-E574-0C97-D2F9AD472AEA}"/>
              </a:ext>
            </a:extLst>
          </p:cNvPr>
          <p:cNvSpPr txBox="1"/>
          <p:nvPr/>
        </p:nvSpPr>
        <p:spPr>
          <a:xfrm>
            <a:off x="209550" y="7514171"/>
            <a:ext cx="3905118" cy="1909882"/>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●カーボンフットプリントとの連携</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　大阪府では、大阪産農産物を対象に、生産と流通段階で排出される温室効果ガスを二酸化炭素に換算し、</a:t>
            </a:r>
            <a:r>
              <a:rPr lang="en-US" altLang="ja-JP" sz="1200" dirty="0">
                <a:latin typeface="BIZ UDゴシック" panose="020B0400000000000000" pitchFamily="49" charset="-128"/>
                <a:ea typeface="BIZ UDゴシック" panose="020B0400000000000000" pitchFamily="49" charset="-128"/>
              </a:rPr>
              <a:t>CO2</a:t>
            </a:r>
            <a:r>
              <a:rPr lang="ja-JP" altLang="en-US" sz="1200" dirty="0">
                <a:latin typeface="BIZ UDゴシック" panose="020B0400000000000000" pitchFamily="49" charset="-128"/>
                <a:ea typeface="BIZ UDゴシック" panose="020B0400000000000000" pitchFamily="49" charset="-128"/>
              </a:rPr>
              <a:t>削減率として表示する取組み（カーボンフットプリント）の普及に取り組んでいます。</a:t>
            </a:r>
          </a:p>
          <a:p>
            <a:pPr algn="just">
              <a:lnSpc>
                <a:spcPts val="1600"/>
              </a:lnSpc>
            </a:pPr>
            <a:r>
              <a:rPr lang="ja-JP" altLang="en-US" sz="1200" dirty="0">
                <a:latin typeface="BIZ UDゴシック" panose="020B0400000000000000" pitchFamily="49" charset="-128"/>
                <a:ea typeface="BIZ UDゴシック" panose="020B0400000000000000" pitchFamily="49" charset="-128"/>
              </a:rPr>
              <a:t>　今後、脱炭素ポイントとカーボンフットプリントを併せて実施するような事業者を増やして、更なる消費者の脱炭素に向けた意識改革・行動変容の促進を図っていきます。</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pic>
        <p:nvPicPr>
          <p:cNvPr id="41" name="図 40">
            <a:extLst>
              <a:ext uri="{FF2B5EF4-FFF2-40B4-BE49-F238E27FC236}">
                <a16:creationId xmlns:a16="http://schemas.microsoft.com/office/drawing/2014/main" id="{2167182D-8FBC-1711-86CC-B04A23C20C70}"/>
              </a:ext>
            </a:extLst>
          </p:cNvPr>
          <p:cNvPicPr>
            <a:picLocks noChangeAspect="1"/>
          </p:cNvPicPr>
          <p:nvPr/>
        </p:nvPicPr>
        <p:blipFill>
          <a:blip r:embed="rId4"/>
          <a:stretch>
            <a:fillRect/>
          </a:stretch>
        </p:blipFill>
        <p:spPr>
          <a:xfrm>
            <a:off x="4156467" y="7770028"/>
            <a:ext cx="3232520" cy="1616819"/>
          </a:xfrm>
          <a:prstGeom prst="rect">
            <a:avLst/>
          </a:prstGeom>
        </p:spPr>
      </p:pic>
      <p:cxnSp>
        <p:nvCxnSpPr>
          <p:cNvPr id="42" name="直線コネクタ 41">
            <a:extLst>
              <a:ext uri="{FF2B5EF4-FFF2-40B4-BE49-F238E27FC236}">
                <a16:creationId xmlns:a16="http://schemas.microsoft.com/office/drawing/2014/main" id="{B7344C89-1C0A-923C-0BEE-37BAEBF14636}"/>
              </a:ext>
            </a:extLst>
          </p:cNvPr>
          <p:cNvCxnSpPr>
            <a:cxnSpLocks/>
          </p:cNvCxnSpPr>
          <p:nvPr/>
        </p:nvCxnSpPr>
        <p:spPr>
          <a:xfrm>
            <a:off x="209550" y="9434957"/>
            <a:ext cx="7222254" cy="0"/>
          </a:xfrm>
          <a:prstGeom prst="line">
            <a:avLst/>
          </a:prstGeom>
          <a:ln w="19050" cap="rnd">
            <a:solidFill>
              <a:srgbClr val="00B0F0"/>
            </a:solidFill>
            <a:prstDash val="sysDot"/>
            <a:roun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3BEC28D1-E648-02AA-D0FB-6D0FD020DA83}"/>
              </a:ext>
            </a:extLst>
          </p:cNvPr>
          <p:cNvSpPr txBox="1"/>
          <p:nvPr/>
        </p:nvSpPr>
        <p:spPr>
          <a:xfrm>
            <a:off x="156937" y="476576"/>
            <a:ext cx="7069363" cy="305020"/>
          </a:xfrm>
          <a:prstGeom prst="rect">
            <a:avLst/>
          </a:prstGeom>
          <a:noFill/>
        </p:spPr>
        <p:txBody>
          <a:bodyPr wrap="square">
            <a:spAutoFit/>
          </a:bodyPr>
          <a:lstStyle/>
          <a:p>
            <a:pPr algn="r">
              <a:lnSpc>
                <a:spcPts val="2000"/>
              </a:lnSpc>
              <a:spcBef>
                <a:spcPts val="0"/>
              </a:spcBef>
            </a:pP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令和５年度の試行において、対象店舗を利用した消費者に実施したアンケートの結果です</a:t>
            </a:r>
          </a:p>
        </p:txBody>
      </p:sp>
      <p:sp>
        <p:nvSpPr>
          <p:cNvPr id="45" name="テキスト ボックス 44">
            <a:extLst>
              <a:ext uri="{FF2B5EF4-FFF2-40B4-BE49-F238E27FC236}">
                <a16:creationId xmlns:a16="http://schemas.microsoft.com/office/drawing/2014/main" id="{E24AAD57-7AF4-F93D-66D3-13B4D9148F81}"/>
              </a:ext>
            </a:extLst>
          </p:cNvPr>
          <p:cNvSpPr txBox="1"/>
          <p:nvPr/>
        </p:nvSpPr>
        <p:spPr>
          <a:xfrm>
            <a:off x="340271" y="882356"/>
            <a:ext cx="3666209" cy="276999"/>
          </a:xfrm>
          <a:prstGeom prst="rect">
            <a:avLst/>
          </a:prstGeom>
          <a:solidFill>
            <a:schemeClr val="tx2">
              <a:lumMod val="25000"/>
              <a:lumOff val="75000"/>
            </a:schemeClr>
          </a:solidFill>
        </p:spPr>
        <p:txBody>
          <a:bodyPr wrap="square">
            <a:spAutoFit/>
          </a:bodyPr>
          <a:lstStyle/>
          <a:p>
            <a:r>
              <a:rPr lang="ja-JP" altLang="en-US" sz="1200" b="1" i="0" dirty="0">
                <a:solidFill>
                  <a:schemeClr val="bg1"/>
                </a:solidFill>
                <a:effectLst/>
                <a:latin typeface="BIZ UDゴシック" panose="020B0400000000000000" pitchFamily="49" charset="-128"/>
                <a:ea typeface="BIZ UDゴシック" panose="020B0400000000000000" pitchFamily="49" charset="-128"/>
              </a:rPr>
              <a:t>取組を初めて知った広報媒体</a:t>
            </a:r>
            <a:endParaRPr lang="ja-JP" altLang="en-US" sz="1200" dirty="0">
              <a:solidFill>
                <a:schemeClr val="bg1"/>
              </a:solidFill>
              <a:latin typeface="BIZ UDゴシック" panose="020B0400000000000000" pitchFamily="49" charset="-128"/>
              <a:ea typeface="BIZ UDゴシック" panose="020B0400000000000000" pitchFamily="49" charset="-128"/>
            </a:endParaRPr>
          </a:p>
        </p:txBody>
      </p:sp>
      <p:pic>
        <p:nvPicPr>
          <p:cNvPr id="46" name="図 45">
            <a:extLst>
              <a:ext uri="{FF2B5EF4-FFF2-40B4-BE49-F238E27FC236}">
                <a16:creationId xmlns:a16="http://schemas.microsoft.com/office/drawing/2014/main" id="{7444CCCB-9E2D-606A-90F7-8269F97F244F}"/>
              </a:ext>
            </a:extLst>
          </p:cNvPr>
          <p:cNvPicPr>
            <a:picLocks noChangeAspect="1"/>
          </p:cNvPicPr>
          <p:nvPr/>
        </p:nvPicPr>
        <p:blipFill rotWithShape="1">
          <a:blip r:embed="rId5"/>
          <a:srcRect l="23566" t="9598" r="24257" b="15007"/>
          <a:stretch/>
        </p:blipFill>
        <p:spPr>
          <a:xfrm>
            <a:off x="2186991" y="1330254"/>
            <a:ext cx="1858294" cy="1569553"/>
          </a:xfrm>
          <a:prstGeom prst="rect">
            <a:avLst/>
          </a:prstGeom>
        </p:spPr>
      </p:pic>
      <p:sp>
        <p:nvSpPr>
          <p:cNvPr id="48" name="コンテンツ プレースホルダー 7">
            <a:extLst>
              <a:ext uri="{FF2B5EF4-FFF2-40B4-BE49-F238E27FC236}">
                <a16:creationId xmlns:a16="http://schemas.microsoft.com/office/drawing/2014/main" id="{0C90D826-8212-9CF2-C8E4-2D3C042AB324}"/>
              </a:ext>
            </a:extLst>
          </p:cNvPr>
          <p:cNvSpPr txBox="1">
            <a:spLocks/>
          </p:cNvSpPr>
          <p:nvPr/>
        </p:nvSpPr>
        <p:spPr>
          <a:xfrm>
            <a:off x="37060" y="2985785"/>
            <a:ext cx="2272554" cy="2877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80000"/>
              </a:lnSpc>
              <a:buNone/>
            </a:pPr>
            <a:r>
              <a:rPr lang="ja-JP" altLang="en-US" sz="1100" dirty="0">
                <a:latin typeface="BIZ UDゴシック" panose="020B0400000000000000" pitchFamily="49" charset="-128"/>
                <a:ea typeface="BIZ UDゴシック" panose="020B0400000000000000" pitchFamily="49" charset="-128"/>
              </a:rPr>
              <a:t>（店舗等利用者の年代別）</a:t>
            </a:r>
            <a:endParaRPr lang="en-US" altLang="ja-JP" sz="1100" dirty="0">
              <a:latin typeface="BIZ UDゴシック" panose="020B0400000000000000" pitchFamily="49" charset="-128"/>
              <a:ea typeface="BIZ UDゴシック" panose="020B0400000000000000" pitchFamily="49" charset="-128"/>
            </a:endParaRPr>
          </a:p>
        </p:txBody>
      </p:sp>
      <p:pic>
        <p:nvPicPr>
          <p:cNvPr id="49" name="図 48">
            <a:extLst>
              <a:ext uri="{FF2B5EF4-FFF2-40B4-BE49-F238E27FC236}">
                <a16:creationId xmlns:a16="http://schemas.microsoft.com/office/drawing/2014/main" id="{4807381D-DB6E-C053-E2C3-367885BEB5FF}"/>
              </a:ext>
            </a:extLst>
          </p:cNvPr>
          <p:cNvPicPr>
            <a:picLocks noChangeAspect="1"/>
          </p:cNvPicPr>
          <p:nvPr/>
        </p:nvPicPr>
        <p:blipFill rotWithShape="1">
          <a:blip r:embed="rId6"/>
          <a:srcRect l="18234" t="19377" r="31966" b="14554"/>
          <a:stretch/>
        </p:blipFill>
        <p:spPr>
          <a:xfrm>
            <a:off x="289472" y="1473715"/>
            <a:ext cx="1767730" cy="1391105"/>
          </a:xfrm>
          <a:prstGeom prst="rect">
            <a:avLst/>
          </a:prstGeom>
        </p:spPr>
      </p:pic>
      <p:sp>
        <p:nvSpPr>
          <p:cNvPr id="50" name="テキスト ボックス 49">
            <a:extLst>
              <a:ext uri="{FF2B5EF4-FFF2-40B4-BE49-F238E27FC236}">
                <a16:creationId xmlns:a16="http://schemas.microsoft.com/office/drawing/2014/main" id="{AC3BB61F-26AC-9201-7E9E-711306238551}"/>
              </a:ext>
            </a:extLst>
          </p:cNvPr>
          <p:cNvSpPr txBox="1"/>
          <p:nvPr/>
        </p:nvSpPr>
        <p:spPr>
          <a:xfrm>
            <a:off x="1866117" y="1212375"/>
            <a:ext cx="1125473" cy="261610"/>
          </a:xfrm>
          <a:prstGeom prst="rect">
            <a:avLst/>
          </a:prstGeom>
          <a:noFill/>
        </p:spPr>
        <p:txBody>
          <a:bodyPr wrap="square">
            <a:spAutoFit/>
          </a:bodyPr>
          <a:lstStyle/>
          <a:p>
            <a:pPr algn="ctr"/>
            <a:r>
              <a:rPr lang="ja-JP" altLang="en-US" sz="1100" dirty="0">
                <a:latin typeface="BIZ UDゴシック" panose="020B0400000000000000" pitchFamily="49" charset="-128"/>
                <a:ea typeface="BIZ UDゴシック" panose="020B0400000000000000" pitchFamily="49" charset="-128"/>
              </a:rPr>
              <a:t>鉄道利用</a:t>
            </a:r>
          </a:p>
        </p:txBody>
      </p:sp>
      <p:sp>
        <p:nvSpPr>
          <p:cNvPr id="51" name="テキスト ボックス 50">
            <a:extLst>
              <a:ext uri="{FF2B5EF4-FFF2-40B4-BE49-F238E27FC236}">
                <a16:creationId xmlns:a16="http://schemas.microsoft.com/office/drawing/2014/main" id="{E0DD3201-FF3D-3735-D350-8F672A4BFD81}"/>
              </a:ext>
            </a:extLst>
          </p:cNvPr>
          <p:cNvSpPr txBox="1"/>
          <p:nvPr/>
        </p:nvSpPr>
        <p:spPr>
          <a:xfrm>
            <a:off x="109283" y="1220073"/>
            <a:ext cx="1125473" cy="261610"/>
          </a:xfrm>
          <a:prstGeom prst="rect">
            <a:avLst/>
          </a:prstGeom>
          <a:noFill/>
        </p:spPr>
        <p:txBody>
          <a:bodyPr wrap="square">
            <a:spAutoFit/>
          </a:bodyPr>
          <a:lstStyle/>
          <a:p>
            <a:pPr algn="ctr"/>
            <a:r>
              <a:rPr lang="ja-JP" altLang="en-US" sz="1100" dirty="0">
                <a:latin typeface="BIZ UDゴシック" panose="020B0400000000000000" pitchFamily="49" charset="-128"/>
                <a:ea typeface="BIZ UDゴシック" panose="020B0400000000000000" pitchFamily="49" charset="-128"/>
              </a:rPr>
              <a:t>店舗等</a:t>
            </a:r>
            <a:endParaRPr lang="en-US" altLang="ja-JP" sz="1100" dirty="0">
              <a:latin typeface="BIZ UDゴシック" panose="020B0400000000000000" pitchFamily="49" charset="-128"/>
              <a:ea typeface="BIZ UDゴシック" panose="020B0400000000000000" pitchFamily="49" charset="-128"/>
            </a:endParaRPr>
          </a:p>
        </p:txBody>
      </p:sp>
      <p:pic>
        <p:nvPicPr>
          <p:cNvPr id="52" name="図 51">
            <a:extLst>
              <a:ext uri="{FF2B5EF4-FFF2-40B4-BE49-F238E27FC236}">
                <a16:creationId xmlns:a16="http://schemas.microsoft.com/office/drawing/2014/main" id="{88201E32-B06F-90AB-52EA-3F69F8CD98DD}"/>
              </a:ext>
            </a:extLst>
          </p:cNvPr>
          <p:cNvPicPr>
            <a:picLocks noChangeAspect="1"/>
          </p:cNvPicPr>
          <p:nvPr/>
        </p:nvPicPr>
        <p:blipFill rotWithShape="1">
          <a:blip r:embed="rId7"/>
          <a:srcRect l="1470" t="15914" r="1110" b="1510"/>
          <a:stretch/>
        </p:blipFill>
        <p:spPr>
          <a:xfrm>
            <a:off x="513951" y="3273584"/>
            <a:ext cx="2713771" cy="1696819"/>
          </a:xfrm>
          <a:prstGeom prst="rect">
            <a:avLst/>
          </a:prstGeom>
        </p:spPr>
      </p:pic>
      <p:sp>
        <p:nvSpPr>
          <p:cNvPr id="53" name="吹き出し: 四角形 52">
            <a:extLst>
              <a:ext uri="{FF2B5EF4-FFF2-40B4-BE49-F238E27FC236}">
                <a16:creationId xmlns:a16="http://schemas.microsoft.com/office/drawing/2014/main" id="{0AE8B5F4-A763-CC6B-9AD9-402F8251AC2A}"/>
              </a:ext>
            </a:extLst>
          </p:cNvPr>
          <p:cNvSpPr/>
          <p:nvPr/>
        </p:nvSpPr>
        <p:spPr>
          <a:xfrm>
            <a:off x="2800350" y="3040648"/>
            <a:ext cx="1102533" cy="585995"/>
          </a:xfrm>
          <a:prstGeom prst="wedgeRectCallout">
            <a:avLst>
              <a:gd name="adj1" fmla="val -51702"/>
              <a:gd name="adj2" fmla="val 6621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BIZ UDゴシック" panose="020B0400000000000000" pitchFamily="49" charset="-128"/>
                <a:ea typeface="BIZ UDゴシック" panose="020B0400000000000000" pitchFamily="49" charset="-128"/>
              </a:rPr>
              <a:t>年齢が高いほど、様々な広報媒体を通して情報入手しています</a:t>
            </a:r>
          </a:p>
        </p:txBody>
      </p:sp>
      <p:sp>
        <p:nvSpPr>
          <p:cNvPr id="54" name="テキスト ボックス 53">
            <a:extLst>
              <a:ext uri="{FF2B5EF4-FFF2-40B4-BE49-F238E27FC236}">
                <a16:creationId xmlns:a16="http://schemas.microsoft.com/office/drawing/2014/main" id="{25F49EB1-7FEA-0FA6-6E99-209FAB0F4211}"/>
              </a:ext>
            </a:extLst>
          </p:cNvPr>
          <p:cNvSpPr txBox="1"/>
          <p:nvPr/>
        </p:nvSpPr>
        <p:spPr>
          <a:xfrm>
            <a:off x="4156467" y="879548"/>
            <a:ext cx="2979973" cy="276999"/>
          </a:xfrm>
          <a:prstGeom prst="rect">
            <a:avLst/>
          </a:prstGeom>
          <a:solidFill>
            <a:schemeClr val="tx2">
              <a:lumMod val="25000"/>
              <a:lumOff val="75000"/>
            </a:schemeClr>
          </a:solidFill>
        </p:spPr>
        <p:txBody>
          <a:bodyPr wrap="square">
            <a:spAutoFit/>
          </a:bodyPr>
          <a:lstStyle>
            <a:defPPr>
              <a:defRPr lang="en-US"/>
            </a:defPPr>
            <a:lvl1pPr>
              <a:defRPr sz="1200" b="1" i="0">
                <a:solidFill>
                  <a:schemeClr val="bg1"/>
                </a:solidFill>
                <a:effectLst/>
                <a:latin typeface="BIZ UDゴシック" panose="020B0400000000000000" pitchFamily="49" charset="-128"/>
                <a:ea typeface="BIZ UDゴシック" panose="020B0400000000000000" pitchFamily="49" charset="-128"/>
              </a:defRPr>
            </a:lvl1pPr>
          </a:lstStyle>
          <a:p>
            <a:r>
              <a:rPr lang="ja-JP" altLang="en-US" dirty="0"/>
              <a:t>消費者の意識変化や行動変容について</a:t>
            </a:r>
          </a:p>
        </p:txBody>
      </p:sp>
      <p:pic>
        <p:nvPicPr>
          <p:cNvPr id="55" name="図 54">
            <a:extLst>
              <a:ext uri="{FF2B5EF4-FFF2-40B4-BE49-F238E27FC236}">
                <a16:creationId xmlns:a16="http://schemas.microsoft.com/office/drawing/2014/main" id="{5F68812B-7389-A269-B429-928EC901B78F}"/>
              </a:ext>
            </a:extLst>
          </p:cNvPr>
          <p:cNvPicPr>
            <a:picLocks noChangeAspect="1"/>
          </p:cNvPicPr>
          <p:nvPr/>
        </p:nvPicPr>
        <p:blipFill rotWithShape="1">
          <a:blip r:embed="rId8"/>
          <a:srcRect l="1808" t="22279" r="1578" b="3529"/>
          <a:stretch/>
        </p:blipFill>
        <p:spPr>
          <a:xfrm>
            <a:off x="4264834" y="3260367"/>
            <a:ext cx="2612215" cy="1684784"/>
          </a:xfrm>
          <a:prstGeom prst="rect">
            <a:avLst/>
          </a:prstGeom>
        </p:spPr>
      </p:pic>
      <p:pic>
        <p:nvPicPr>
          <p:cNvPr id="56" name="図 55">
            <a:extLst>
              <a:ext uri="{FF2B5EF4-FFF2-40B4-BE49-F238E27FC236}">
                <a16:creationId xmlns:a16="http://schemas.microsoft.com/office/drawing/2014/main" id="{154ADEC0-EFC8-B325-3EF7-543A4DC14890}"/>
              </a:ext>
            </a:extLst>
          </p:cNvPr>
          <p:cNvPicPr>
            <a:picLocks noChangeAspect="1"/>
          </p:cNvPicPr>
          <p:nvPr/>
        </p:nvPicPr>
        <p:blipFill rotWithShape="1">
          <a:blip r:embed="rId9"/>
          <a:srcRect l="687" t="20188" r="1111" b="11924"/>
          <a:stretch/>
        </p:blipFill>
        <p:spPr>
          <a:xfrm>
            <a:off x="4224250" y="1415367"/>
            <a:ext cx="2659286" cy="1649709"/>
          </a:xfrm>
          <a:prstGeom prst="rect">
            <a:avLst/>
          </a:prstGeom>
        </p:spPr>
      </p:pic>
      <p:sp>
        <p:nvSpPr>
          <p:cNvPr id="57" name="テキスト ボックス 56">
            <a:extLst>
              <a:ext uri="{FF2B5EF4-FFF2-40B4-BE49-F238E27FC236}">
                <a16:creationId xmlns:a16="http://schemas.microsoft.com/office/drawing/2014/main" id="{8A411159-C8E3-8A84-A5C5-9152301A09B5}"/>
              </a:ext>
            </a:extLst>
          </p:cNvPr>
          <p:cNvSpPr txBox="1"/>
          <p:nvPr/>
        </p:nvSpPr>
        <p:spPr>
          <a:xfrm>
            <a:off x="4133848" y="3085427"/>
            <a:ext cx="1131173" cy="261610"/>
          </a:xfrm>
          <a:prstGeom prst="rect">
            <a:avLst/>
          </a:prstGeom>
          <a:noFill/>
        </p:spPr>
        <p:txBody>
          <a:bodyPr wrap="square">
            <a:spAutoFit/>
          </a:bodyPr>
          <a:lstStyle/>
          <a:p>
            <a:pPr algn="just"/>
            <a:r>
              <a:rPr lang="ja-JP" altLang="en-US" sz="1100" dirty="0">
                <a:latin typeface="BIZ UDゴシック" panose="020B0400000000000000" pitchFamily="49" charset="-128"/>
                <a:ea typeface="BIZ UDゴシック" panose="020B0400000000000000" pitchFamily="49" charset="-128"/>
              </a:rPr>
              <a:t>鉄道利用</a:t>
            </a:r>
          </a:p>
        </p:txBody>
      </p:sp>
      <p:sp>
        <p:nvSpPr>
          <p:cNvPr id="58" name="テキスト ボックス 57">
            <a:extLst>
              <a:ext uri="{FF2B5EF4-FFF2-40B4-BE49-F238E27FC236}">
                <a16:creationId xmlns:a16="http://schemas.microsoft.com/office/drawing/2014/main" id="{65BB03BF-1BB4-B2F6-5E48-4980A0DCF93B}"/>
              </a:ext>
            </a:extLst>
          </p:cNvPr>
          <p:cNvSpPr txBox="1"/>
          <p:nvPr/>
        </p:nvSpPr>
        <p:spPr>
          <a:xfrm>
            <a:off x="4133848" y="1368659"/>
            <a:ext cx="1131173" cy="261610"/>
          </a:xfrm>
          <a:prstGeom prst="rect">
            <a:avLst/>
          </a:prstGeom>
          <a:noFill/>
        </p:spPr>
        <p:txBody>
          <a:bodyPr wrap="square">
            <a:spAutoFit/>
          </a:bodyPr>
          <a:lstStyle/>
          <a:p>
            <a:pPr algn="just"/>
            <a:r>
              <a:rPr lang="ja-JP" altLang="en-US" sz="1100" dirty="0">
                <a:latin typeface="BIZ UDゴシック" panose="020B0400000000000000" pitchFamily="49" charset="-128"/>
                <a:ea typeface="BIZ UDゴシック" panose="020B0400000000000000" pitchFamily="49" charset="-128"/>
              </a:rPr>
              <a:t>店舗等</a:t>
            </a:r>
            <a:endParaRPr lang="en-US" altLang="ja-JP" sz="1100" dirty="0">
              <a:latin typeface="BIZ UDゴシック" panose="020B0400000000000000" pitchFamily="49" charset="-128"/>
              <a:ea typeface="BIZ UDゴシック" panose="020B0400000000000000" pitchFamily="49" charset="-128"/>
            </a:endParaRPr>
          </a:p>
        </p:txBody>
      </p:sp>
      <p:sp>
        <p:nvSpPr>
          <p:cNvPr id="59" name="コンテンツ プレースホルダー 7">
            <a:extLst>
              <a:ext uri="{FF2B5EF4-FFF2-40B4-BE49-F238E27FC236}">
                <a16:creationId xmlns:a16="http://schemas.microsoft.com/office/drawing/2014/main" id="{BA43C3AD-F8EE-93A4-3CB9-9D63621E0D29}"/>
              </a:ext>
            </a:extLst>
          </p:cNvPr>
          <p:cNvSpPr txBox="1">
            <a:spLocks/>
          </p:cNvSpPr>
          <p:nvPr/>
        </p:nvSpPr>
        <p:spPr>
          <a:xfrm>
            <a:off x="4029831" y="1183377"/>
            <a:ext cx="3159649" cy="289257"/>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100" b="1" dirty="0">
                <a:latin typeface="BIZ UDゴシック" panose="020B0400000000000000" pitchFamily="49" charset="-128"/>
                <a:ea typeface="BIZ UDゴシック" panose="020B0400000000000000" pitchFamily="49" charset="-128"/>
              </a:rPr>
              <a:t>◆ポイント付与対象商品購入の理由</a:t>
            </a:r>
            <a:endParaRPr lang="en-US" altLang="ja-JP" sz="1100" b="1" dirty="0">
              <a:latin typeface="BIZ UDゴシック" panose="020B0400000000000000" pitchFamily="49" charset="-128"/>
              <a:ea typeface="BIZ UDゴシック" panose="020B0400000000000000" pitchFamily="49" charset="-128"/>
            </a:endParaRPr>
          </a:p>
        </p:txBody>
      </p:sp>
      <p:sp>
        <p:nvSpPr>
          <p:cNvPr id="62" name="テキスト ボックス 61">
            <a:extLst>
              <a:ext uri="{FF2B5EF4-FFF2-40B4-BE49-F238E27FC236}">
                <a16:creationId xmlns:a16="http://schemas.microsoft.com/office/drawing/2014/main" id="{308E67B0-B6B3-35CC-4FC1-9BF2ADEF7D16}"/>
              </a:ext>
            </a:extLst>
          </p:cNvPr>
          <p:cNvSpPr txBox="1"/>
          <p:nvPr/>
        </p:nvSpPr>
        <p:spPr>
          <a:xfrm>
            <a:off x="7650812" y="870075"/>
            <a:ext cx="5229401" cy="707886"/>
          </a:xfrm>
          <a:prstGeom prst="rect">
            <a:avLst/>
          </a:prstGeom>
          <a:noFill/>
        </p:spPr>
        <p:txBody>
          <a:bodyPr wrap="square">
            <a:spAutoFit/>
          </a:bodyPr>
          <a:lstStyle/>
          <a:p>
            <a:pPr algn="just"/>
            <a:r>
              <a:rPr lang="ja-JP" altLang="en-US" sz="1000" dirty="0">
                <a:solidFill>
                  <a:srgbClr val="0070C0"/>
                </a:solidFill>
                <a:latin typeface="BIZ UDゴシック" panose="020B0400000000000000" pitchFamily="49" charset="-128"/>
                <a:ea typeface="BIZ UDゴシック" panose="020B0400000000000000" pitchFamily="49" charset="-128"/>
              </a:rPr>
              <a:t>　本ガイドライン概要版では、幅広い業種・業態の事業者が、脱炭素型の消費行動を促す「脱炭素ポイント」の実施に役立つ情報を簡潔に取りまとめています。</a:t>
            </a:r>
          </a:p>
          <a:p>
            <a:pPr algn="just"/>
            <a:r>
              <a:rPr lang="ja-JP" altLang="en-US" sz="1000" dirty="0">
                <a:solidFill>
                  <a:srgbClr val="0070C0"/>
                </a:solidFill>
                <a:latin typeface="BIZ UDゴシック" panose="020B0400000000000000" pitchFamily="49" charset="-128"/>
                <a:ea typeface="BIZ UDゴシック" panose="020B0400000000000000" pitchFamily="49" charset="-128"/>
              </a:rPr>
              <a:t>　ポイントの基本的な情報とともに、令和４～５年度の実証事業の取組事例を具体的に紹介しながら、その取組効果や工夫、留意点などをわかりやすく紹介しています。</a:t>
            </a:r>
          </a:p>
        </p:txBody>
      </p:sp>
      <p:sp>
        <p:nvSpPr>
          <p:cNvPr id="65" name="テキスト ボックス 64">
            <a:extLst>
              <a:ext uri="{FF2B5EF4-FFF2-40B4-BE49-F238E27FC236}">
                <a16:creationId xmlns:a16="http://schemas.microsoft.com/office/drawing/2014/main" id="{A7EBD132-9650-8ABE-BA6D-5CC4C7DF1322}"/>
              </a:ext>
            </a:extLst>
          </p:cNvPr>
          <p:cNvSpPr txBox="1"/>
          <p:nvPr/>
        </p:nvSpPr>
        <p:spPr>
          <a:xfrm>
            <a:off x="7600952" y="2024683"/>
            <a:ext cx="4924148" cy="1964449"/>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●脱炭素ポイントとは</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100" dirty="0">
                <a:latin typeface="BIZ UDゴシック" panose="020B0400000000000000" pitchFamily="49" charset="-128"/>
                <a:ea typeface="BIZ UDゴシック" panose="020B0400000000000000" pitchFamily="49" charset="-128"/>
              </a:rPr>
              <a:t>　脱炭素ポイントとは、通常商品等と比較して</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排出量の少ない商品・サービスを購入した消費者に対して付与するポイントの総称</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です。</a:t>
            </a:r>
            <a:endParaRPr lang="en-US" altLang="ja-JP" sz="1100" dirty="0">
              <a:latin typeface="BIZ UDゴシック" panose="020B0400000000000000" pitchFamily="49" charset="-128"/>
              <a:ea typeface="BIZ UDゴシック" panose="020B0400000000000000" pitchFamily="49" charset="-128"/>
            </a:endParaRPr>
          </a:p>
          <a:p>
            <a:pPr algn="just"/>
            <a:r>
              <a:rPr kumimoji="1" lang="en-US" altLang="ja-JP" sz="900" dirty="0">
                <a:solidFill>
                  <a:srgbClr val="00B0F0"/>
                </a:solidFill>
                <a:latin typeface="BIZ UDゴシック" panose="020B0400000000000000" pitchFamily="49" charset="-128"/>
                <a:ea typeface="BIZ UDゴシック" panose="020B0400000000000000" pitchFamily="49" charset="-128"/>
              </a:rPr>
              <a:t>※</a:t>
            </a:r>
            <a:r>
              <a:rPr kumimoji="1" lang="ja-JP" altLang="en-US" sz="900" dirty="0">
                <a:solidFill>
                  <a:srgbClr val="00B0F0"/>
                </a:solidFill>
                <a:latin typeface="BIZ UDゴシック" panose="020B0400000000000000" pitchFamily="49" charset="-128"/>
                <a:ea typeface="BIZ UDゴシック" panose="020B0400000000000000" pitchFamily="49" charset="-128"/>
              </a:rPr>
              <a:t>大阪府内では、「おおさか</a:t>
            </a:r>
            <a:r>
              <a:rPr kumimoji="1" lang="en-US" altLang="ja-JP" sz="900" dirty="0">
                <a:solidFill>
                  <a:srgbClr val="00B0F0"/>
                </a:solidFill>
                <a:latin typeface="BIZ UDゴシック" panose="020B0400000000000000" pitchFamily="49" charset="-128"/>
                <a:ea typeface="BIZ UDゴシック" panose="020B0400000000000000" pitchFamily="49" charset="-128"/>
              </a:rPr>
              <a:t>CO2CO2</a:t>
            </a:r>
            <a:r>
              <a:rPr kumimoji="1" lang="ja-JP" altLang="en-US" sz="900" dirty="0">
                <a:solidFill>
                  <a:srgbClr val="00B0F0"/>
                </a:solidFill>
                <a:latin typeface="BIZ UDゴシック" panose="020B0400000000000000" pitchFamily="49" charset="-128"/>
                <a:ea typeface="BIZ UDゴシック" panose="020B0400000000000000" pitchFamily="49" charset="-128"/>
              </a:rPr>
              <a:t>（コツコツ）ポイント＋」という名称で展開しています。</a:t>
            </a:r>
            <a:endParaRPr kumimoji="1" lang="en-US" altLang="ja-JP" sz="900" dirty="0">
              <a:solidFill>
                <a:srgbClr val="00B0F0"/>
              </a:solidFill>
              <a:latin typeface="BIZ UDゴシック" panose="020B0400000000000000" pitchFamily="49" charset="-128"/>
              <a:ea typeface="BIZ UDゴシック" panose="020B0400000000000000" pitchFamily="49" charset="-128"/>
            </a:endParaRPr>
          </a:p>
          <a:p>
            <a:pPr algn="just"/>
            <a:endParaRPr kumimoji="1" lang="ja-JP" altLang="en-US" sz="800" dirty="0">
              <a:solidFill>
                <a:srgbClr val="00B0F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100" dirty="0">
                <a:latin typeface="BIZ UDゴシック" panose="020B0400000000000000" pitchFamily="49" charset="-128"/>
                <a:ea typeface="BIZ UDゴシック" panose="020B0400000000000000" pitchFamily="49" charset="-128"/>
              </a:rPr>
              <a:t>　大阪府では、府民の脱炭素への意識改革・行動変容を促進するため、小売事業者等が現在運用しているポイントシステムを活用して、生産・流通・使用等のライフサイクルの各過程における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排出が少ない商品やサービスを購入するといった消費行動に対して脱炭素ポイントを付与する取組みの普及を図っています。</a:t>
            </a:r>
          </a:p>
        </p:txBody>
      </p:sp>
      <p:pic>
        <p:nvPicPr>
          <p:cNvPr id="66" name="図 65">
            <a:extLst>
              <a:ext uri="{FF2B5EF4-FFF2-40B4-BE49-F238E27FC236}">
                <a16:creationId xmlns:a16="http://schemas.microsoft.com/office/drawing/2014/main" id="{21643D9E-7FA1-8671-B752-CB68883DF38F}"/>
              </a:ext>
            </a:extLst>
          </p:cNvPr>
          <p:cNvPicPr>
            <a:picLocks noChangeAspect="1"/>
          </p:cNvPicPr>
          <p:nvPr/>
        </p:nvPicPr>
        <p:blipFill>
          <a:blip r:embed="rId10"/>
          <a:stretch>
            <a:fillRect/>
          </a:stretch>
        </p:blipFill>
        <p:spPr>
          <a:xfrm>
            <a:off x="12536759" y="2121662"/>
            <a:ext cx="2537401" cy="1833971"/>
          </a:xfrm>
          <a:prstGeom prst="rect">
            <a:avLst/>
          </a:prstGeom>
        </p:spPr>
      </p:pic>
      <p:sp>
        <p:nvSpPr>
          <p:cNvPr id="71" name="テキスト ボックス 70">
            <a:extLst>
              <a:ext uri="{FF2B5EF4-FFF2-40B4-BE49-F238E27FC236}">
                <a16:creationId xmlns:a16="http://schemas.microsoft.com/office/drawing/2014/main" id="{204E20AD-F54F-A44A-439B-272C6D0C7E3C}"/>
              </a:ext>
            </a:extLst>
          </p:cNvPr>
          <p:cNvSpPr txBox="1"/>
          <p:nvPr/>
        </p:nvSpPr>
        <p:spPr>
          <a:xfrm>
            <a:off x="7600953" y="3962990"/>
            <a:ext cx="7348760" cy="676917"/>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●脱炭素ポイント付与に取り組むメリット</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100" dirty="0">
                <a:latin typeface="BIZ UDゴシック" panose="020B0400000000000000" pitchFamily="49" charset="-128"/>
                <a:ea typeface="BIZ UDゴシック" panose="020B0400000000000000" pitchFamily="49" charset="-128"/>
              </a:rPr>
              <a:t>　企業として、脱炭素ポイント付与に取組むことは、脱炭素社会の実現に向けた社会的要請に応えることができるとともに、企業の</a:t>
            </a:r>
            <a:r>
              <a:rPr lang="en-US" altLang="ja-JP" sz="1100" dirty="0">
                <a:latin typeface="BIZ UDゴシック" panose="020B0400000000000000" pitchFamily="49" charset="-128"/>
                <a:ea typeface="BIZ UDゴシック" panose="020B0400000000000000" pitchFamily="49" charset="-128"/>
              </a:rPr>
              <a:t>CSR</a:t>
            </a:r>
            <a:r>
              <a:rPr lang="ja-JP" altLang="en-US" sz="1100" dirty="0">
                <a:latin typeface="BIZ UDゴシック" panose="020B0400000000000000" pitchFamily="49" charset="-128"/>
                <a:ea typeface="BIZ UDゴシック" panose="020B0400000000000000" pitchFamily="49" charset="-128"/>
              </a:rPr>
              <a:t>活動と営業活動において、メリットが存在します。</a:t>
            </a:r>
            <a:endParaRPr lang="en-US" altLang="ja-JP" sz="1100" dirty="0">
              <a:latin typeface="BIZ UDゴシック" panose="020B0400000000000000" pitchFamily="49" charset="-128"/>
              <a:ea typeface="BIZ UDゴシック" panose="020B0400000000000000" pitchFamily="49" charset="-128"/>
            </a:endParaRPr>
          </a:p>
        </p:txBody>
      </p:sp>
      <p:sp>
        <p:nvSpPr>
          <p:cNvPr id="91" name="テキスト ボックス 90">
            <a:extLst>
              <a:ext uri="{FF2B5EF4-FFF2-40B4-BE49-F238E27FC236}">
                <a16:creationId xmlns:a16="http://schemas.microsoft.com/office/drawing/2014/main" id="{5BAAEA70-D61C-C78A-9431-A42C73CC6C8A}"/>
              </a:ext>
            </a:extLst>
          </p:cNvPr>
          <p:cNvSpPr txBox="1"/>
          <p:nvPr/>
        </p:nvSpPr>
        <p:spPr>
          <a:xfrm>
            <a:off x="8153286" y="7637553"/>
            <a:ext cx="2904775" cy="523220"/>
          </a:xfrm>
          <a:prstGeom prst="rect">
            <a:avLst/>
          </a:prstGeom>
          <a:noFill/>
        </p:spPr>
        <p:txBody>
          <a:bodyPr wrap="square">
            <a:spAutoFit/>
          </a:bodyPr>
          <a:lstStyle/>
          <a:p>
            <a:r>
              <a:rPr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環境意識が高い企業であることを社会的に</a:t>
            </a:r>
            <a:r>
              <a:rPr lang="en-US" altLang="ja-JP" sz="1400" b="1" dirty="0">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することができます。</a:t>
            </a:r>
            <a:endParaRPr lang="ja-JP" altLang="en-US" sz="1400" b="1" dirty="0"/>
          </a:p>
        </p:txBody>
      </p:sp>
      <p:sp>
        <p:nvSpPr>
          <p:cNvPr id="92" name="矢印: 下 91">
            <a:extLst>
              <a:ext uri="{FF2B5EF4-FFF2-40B4-BE49-F238E27FC236}">
                <a16:creationId xmlns:a16="http://schemas.microsoft.com/office/drawing/2014/main" id="{8AC0AC75-E2CB-37AA-0A3E-A6727EA53288}"/>
              </a:ext>
            </a:extLst>
          </p:cNvPr>
          <p:cNvSpPr/>
          <p:nvPr/>
        </p:nvSpPr>
        <p:spPr>
          <a:xfrm>
            <a:off x="8574613" y="7480569"/>
            <a:ext cx="1947204" cy="166310"/>
          </a:xfrm>
          <a:prstGeom prst="downArrow">
            <a:avLst>
              <a:gd name="adj1" fmla="val 50000"/>
              <a:gd name="adj2" fmla="val 100000"/>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四角形: 角を丸くする 93">
            <a:extLst>
              <a:ext uri="{FF2B5EF4-FFF2-40B4-BE49-F238E27FC236}">
                <a16:creationId xmlns:a16="http://schemas.microsoft.com/office/drawing/2014/main" id="{F1EB07BF-3FEE-7C63-465C-75555C380C55}"/>
              </a:ext>
            </a:extLst>
          </p:cNvPr>
          <p:cNvSpPr/>
          <p:nvPr/>
        </p:nvSpPr>
        <p:spPr>
          <a:xfrm>
            <a:off x="7838505" y="5089822"/>
            <a:ext cx="3444821" cy="3102701"/>
          </a:xfrm>
          <a:prstGeom prst="roundRect">
            <a:avLst>
              <a:gd name="adj" fmla="val 399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四角形: 角を丸くする 94">
            <a:extLst>
              <a:ext uri="{FF2B5EF4-FFF2-40B4-BE49-F238E27FC236}">
                <a16:creationId xmlns:a16="http://schemas.microsoft.com/office/drawing/2014/main" id="{46A27D0D-E456-52A4-3C37-D5D6ED38A8FB}"/>
              </a:ext>
            </a:extLst>
          </p:cNvPr>
          <p:cNvSpPr/>
          <p:nvPr/>
        </p:nvSpPr>
        <p:spPr>
          <a:xfrm>
            <a:off x="7813653" y="4684720"/>
            <a:ext cx="856126" cy="30105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意義</a:t>
            </a:r>
          </a:p>
        </p:txBody>
      </p:sp>
      <p:sp>
        <p:nvSpPr>
          <p:cNvPr id="96" name="テキスト ボックス 95">
            <a:extLst>
              <a:ext uri="{FF2B5EF4-FFF2-40B4-BE49-F238E27FC236}">
                <a16:creationId xmlns:a16="http://schemas.microsoft.com/office/drawing/2014/main" id="{28C83DE9-5251-99FD-CFC7-D761400237A1}"/>
              </a:ext>
            </a:extLst>
          </p:cNvPr>
          <p:cNvSpPr txBox="1"/>
          <p:nvPr/>
        </p:nvSpPr>
        <p:spPr>
          <a:xfrm>
            <a:off x="8669779" y="4691638"/>
            <a:ext cx="4970021" cy="276999"/>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脱炭素社会の実現に向けた社会的要請に応えることができること</a:t>
            </a:r>
            <a:endParaRPr lang="en-US" altLang="ja-JP" sz="1200" b="1" dirty="0">
              <a:latin typeface="BIZ UDゴシック" panose="020B0400000000000000" pitchFamily="49" charset="-128"/>
              <a:ea typeface="BIZ UDゴシック" panose="020B0400000000000000" pitchFamily="49" charset="-128"/>
            </a:endParaRPr>
          </a:p>
        </p:txBody>
      </p:sp>
      <p:pic>
        <p:nvPicPr>
          <p:cNvPr id="97" name="図 96" descr="アイコン&#10;&#10;自動的に生成された説明">
            <a:extLst>
              <a:ext uri="{FF2B5EF4-FFF2-40B4-BE49-F238E27FC236}">
                <a16:creationId xmlns:a16="http://schemas.microsoft.com/office/drawing/2014/main" id="{5733C1A2-1973-FDC9-9A18-F503747208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7696" y="5232689"/>
            <a:ext cx="699884" cy="868782"/>
          </a:xfrm>
          <a:prstGeom prst="rect">
            <a:avLst/>
          </a:prstGeom>
        </p:spPr>
      </p:pic>
      <p:pic>
        <p:nvPicPr>
          <p:cNvPr id="98" name="Picture 4">
            <a:extLst>
              <a:ext uri="{FF2B5EF4-FFF2-40B4-BE49-F238E27FC236}">
                <a16:creationId xmlns:a16="http://schemas.microsoft.com/office/drawing/2014/main" id="{4B8733FD-F3EF-6668-0D3D-6867C00BF9FC}"/>
              </a:ext>
            </a:extLst>
          </p:cNvPr>
          <p:cNvPicPr>
            <a:picLocks noChangeAspect="1" noChangeArrowheads="1"/>
          </p:cNvPicPr>
          <p:nvPr/>
        </p:nvPicPr>
        <p:blipFill>
          <a:blip r:embed="rId1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0819" y="5432566"/>
            <a:ext cx="520320" cy="361910"/>
          </a:xfrm>
          <a:prstGeom prst="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a:extLst>
              <a:ext uri="{FF2B5EF4-FFF2-40B4-BE49-F238E27FC236}">
                <a16:creationId xmlns:a16="http://schemas.microsoft.com/office/drawing/2014/main" id="{CA9A39DE-AC23-645A-BE50-BB3EA0F65FFD}"/>
              </a:ext>
            </a:extLst>
          </p:cNvPr>
          <p:cNvSpPr txBox="1"/>
          <p:nvPr/>
        </p:nvSpPr>
        <p:spPr>
          <a:xfrm>
            <a:off x="7819887" y="6871569"/>
            <a:ext cx="3444821" cy="565146"/>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③ 社内の環境意識の向上</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脱炭素ポイント付与に取り組む事で、従業員の環境意識の向上が見込まれます。</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B07E28B8-455F-7FC2-50C4-ABDDBD887349}"/>
              </a:ext>
            </a:extLst>
          </p:cNvPr>
          <p:cNvSpPr txBox="1"/>
          <p:nvPr/>
        </p:nvSpPr>
        <p:spPr>
          <a:xfrm>
            <a:off x="7772394" y="5272227"/>
            <a:ext cx="1307885" cy="361910"/>
          </a:xfrm>
          <a:prstGeom prst="roundRect">
            <a:avLst>
              <a:gd name="adj" fmla="val 0"/>
            </a:avLst>
          </a:prstGeom>
          <a:noFill/>
        </p:spPr>
        <p:txBody>
          <a:bodyPr wrap="square" tIns="36000" bIns="36000" rtlCol="0">
            <a:spAutoFit/>
          </a:bodyPr>
          <a:lstStyle/>
          <a:p>
            <a:pPr algn="just"/>
            <a:r>
              <a:rPr kumimoji="1" lang="en-US" altLang="ja-JP" sz="1200" b="1" dirty="0">
                <a:latin typeface="BIZ UDゴシック" panose="020B0400000000000000" pitchFamily="49" charset="-128"/>
                <a:ea typeface="BIZ UDゴシック" panose="020B0400000000000000" pitchFamily="49" charset="-128"/>
              </a:rPr>
              <a:t>【CSR</a:t>
            </a:r>
            <a:r>
              <a:rPr kumimoji="1" lang="ja-JP" altLang="en-US" sz="1200" b="1" dirty="0">
                <a:latin typeface="BIZ UDゴシック" panose="020B0400000000000000" pitchFamily="49" charset="-128"/>
                <a:ea typeface="BIZ UDゴシック" panose="020B0400000000000000" pitchFamily="49" charset="-128"/>
              </a:rPr>
              <a:t>活動</a:t>
            </a:r>
            <a:r>
              <a:rPr kumimoji="1" lang="en-US" altLang="ja-JP" sz="1200" b="1" dirty="0">
                <a:latin typeface="BIZ UDゴシック" panose="020B0400000000000000" pitchFamily="49" charset="-128"/>
                <a:ea typeface="BIZ UDゴシック" panose="020B0400000000000000" pitchFamily="49" charset="-128"/>
              </a:rPr>
              <a:t>】</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02" name="テキスト ボックス 101">
            <a:extLst>
              <a:ext uri="{FF2B5EF4-FFF2-40B4-BE49-F238E27FC236}">
                <a16:creationId xmlns:a16="http://schemas.microsoft.com/office/drawing/2014/main" id="{3A096A30-8AE0-6F19-2125-2938EFED9FE8}"/>
              </a:ext>
            </a:extLst>
          </p:cNvPr>
          <p:cNvSpPr txBox="1"/>
          <p:nvPr/>
        </p:nvSpPr>
        <p:spPr>
          <a:xfrm>
            <a:off x="7877655" y="6258026"/>
            <a:ext cx="3286405" cy="565146"/>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② 信用性の向上</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行政と連携することで、信用性、公共性、安定性などを背景に、取組みを展開することができます。</a:t>
            </a:r>
          </a:p>
        </p:txBody>
      </p:sp>
      <p:sp>
        <p:nvSpPr>
          <p:cNvPr id="103" name="テキスト ボックス 102">
            <a:extLst>
              <a:ext uri="{FF2B5EF4-FFF2-40B4-BE49-F238E27FC236}">
                <a16:creationId xmlns:a16="http://schemas.microsoft.com/office/drawing/2014/main" id="{2F80CEBA-FE8E-0150-81CC-1EA0CFBE818B}"/>
              </a:ext>
            </a:extLst>
          </p:cNvPr>
          <p:cNvSpPr txBox="1"/>
          <p:nvPr/>
        </p:nvSpPr>
        <p:spPr>
          <a:xfrm>
            <a:off x="11554525" y="6233331"/>
            <a:ext cx="3395188" cy="565146"/>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② 広報機会の増加</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大阪府が、企業の脱炭素ポイント付与の取組みをホームページやキャンペーン等で</a:t>
            </a:r>
            <a:r>
              <a:rPr kumimoji="1" lang="en-US" altLang="ja-JP" sz="1000" dirty="0">
                <a:latin typeface="BIZ UDゴシック" panose="020B0400000000000000" pitchFamily="49" charset="-128"/>
                <a:ea typeface="BIZ UDゴシック" panose="020B0400000000000000" pitchFamily="49" charset="-128"/>
              </a:rPr>
              <a:t>PR</a:t>
            </a:r>
            <a:r>
              <a:rPr kumimoji="1" lang="ja-JP" altLang="en-US" sz="1000" dirty="0">
                <a:latin typeface="BIZ UDゴシック" panose="020B0400000000000000" pitchFamily="49" charset="-128"/>
                <a:ea typeface="BIZ UDゴシック" panose="020B0400000000000000" pitchFamily="49" charset="-128"/>
              </a:rPr>
              <a:t>します。</a:t>
            </a:r>
          </a:p>
        </p:txBody>
      </p:sp>
      <p:sp>
        <p:nvSpPr>
          <p:cNvPr id="104" name="テキスト ボックス 103">
            <a:extLst>
              <a:ext uri="{FF2B5EF4-FFF2-40B4-BE49-F238E27FC236}">
                <a16:creationId xmlns:a16="http://schemas.microsoft.com/office/drawing/2014/main" id="{B89619F9-DA89-EE5E-664F-B4AA215B1E8D}"/>
              </a:ext>
            </a:extLst>
          </p:cNvPr>
          <p:cNvSpPr txBox="1"/>
          <p:nvPr/>
        </p:nvSpPr>
        <p:spPr>
          <a:xfrm>
            <a:off x="7871175" y="5535905"/>
            <a:ext cx="1987110" cy="719034"/>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① 企業価値の向上</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脱炭素社会の実現に向けた企業姿勢を示すことは、企業価値の向上につながります。</a:t>
            </a:r>
          </a:p>
        </p:txBody>
      </p:sp>
      <p:sp>
        <p:nvSpPr>
          <p:cNvPr id="106" name="テキスト ボックス 105">
            <a:extLst>
              <a:ext uri="{FF2B5EF4-FFF2-40B4-BE49-F238E27FC236}">
                <a16:creationId xmlns:a16="http://schemas.microsoft.com/office/drawing/2014/main" id="{64697161-2187-4EC5-9394-191CB21EFE1F}"/>
              </a:ext>
            </a:extLst>
          </p:cNvPr>
          <p:cNvSpPr txBox="1"/>
          <p:nvPr/>
        </p:nvSpPr>
        <p:spPr>
          <a:xfrm>
            <a:off x="11554524" y="5535905"/>
            <a:ext cx="3395189" cy="719034"/>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① 販売促進効果</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過去の実証事業（令和４・５年度）の取組結果から、脱炭素ポイントの付与を行うことで、売上点数の増加を確認することができました。</a:t>
            </a:r>
          </a:p>
        </p:txBody>
      </p:sp>
      <p:sp>
        <p:nvSpPr>
          <p:cNvPr id="110" name="テキスト ボックス 109">
            <a:extLst>
              <a:ext uri="{FF2B5EF4-FFF2-40B4-BE49-F238E27FC236}">
                <a16:creationId xmlns:a16="http://schemas.microsoft.com/office/drawing/2014/main" id="{F7BD55D9-2925-7FA7-BEB9-568C8EE28955}"/>
              </a:ext>
            </a:extLst>
          </p:cNvPr>
          <p:cNvSpPr txBox="1"/>
          <p:nvPr/>
        </p:nvSpPr>
        <p:spPr>
          <a:xfrm>
            <a:off x="11554524" y="6790845"/>
            <a:ext cx="3395187" cy="719034"/>
          </a:xfrm>
          <a:prstGeom prst="roundRect">
            <a:avLst>
              <a:gd name="adj" fmla="val 0"/>
            </a:avLst>
          </a:prstGeom>
          <a:noFill/>
          <a:ln>
            <a:noFill/>
          </a:ln>
        </p:spPr>
        <p:txBody>
          <a:bodyPr wrap="square" tIns="36000" bIns="36000" rtlCol="0">
            <a:spAutoFit/>
          </a:bodyPr>
          <a:lstStyle/>
          <a:p>
            <a:r>
              <a:rPr kumimoji="1" lang="ja-JP" altLang="en-US" sz="1200" b="1" dirty="0">
                <a:solidFill>
                  <a:srgbClr val="00B0F0"/>
                </a:solidFill>
                <a:latin typeface="BIZ UDゴシック" panose="020B0400000000000000" pitchFamily="49" charset="-128"/>
                <a:ea typeface="BIZ UDゴシック" panose="020B0400000000000000" pitchFamily="49" charset="-128"/>
              </a:rPr>
              <a:t>③ 消費者ニーズへの対応</a:t>
            </a:r>
            <a:endParaRPr kumimoji="1" lang="en-US" altLang="ja-JP" sz="12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脱炭素への気運が高まる消費者ニーズを的確に捉えた商品・サービスを提供することで、消費者から選ばれる企業となり、自社の販売強化につなげることができます。</a:t>
            </a:r>
          </a:p>
        </p:txBody>
      </p:sp>
      <p:sp>
        <p:nvSpPr>
          <p:cNvPr id="111" name="四角形: 角を丸くする 110">
            <a:extLst>
              <a:ext uri="{FF2B5EF4-FFF2-40B4-BE49-F238E27FC236}">
                <a16:creationId xmlns:a16="http://schemas.microsoft.com/office/drawing/2014/main" id="{770145AB-4406-41A0-B693-F0706EE66281}"/>
              </a:ext>
            </a:extLst>
          </p:cNvPr>
          <p:cNvSpPr/>
          <p:nvPr/>
        </p:nvSpPr>
        <p:spPr>
          <a:xfrm>
            <a:off x="7813652" y="5058078"/>
            <a:ext cx="1025547" cy="199435"/>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メリット①</a:t>
            </a:r>
          </a:p>
        </p:txBody>
      </p:sp>
      <p:sp>
        <p:nvSpPr>
          <p:cNvPr id="120" name="四角形: 角を丸くする 119">
            <a:extLst>
              <a:ext uri="{FF2B5EF4-FFF2-40B4-BE49-F238E27FC236}">
                <a16:creationId xmlns:a16="http://schemas.microsoft.com/office/drawing/2014/main" id="{9E50075F-2073-4F18-4C11-4E2BB5359946}"/>
              </a:ext>
            </a:extLst>
          </p:cNvPr>
          <p:cNvSpPr/>
          <p:nvPr/>
        </p:nvSpPr>
        <p:spPr>
          <a:xfrm>
            <a:off x="11524406" y="5089823"/>
            <a:ext cx="3425307" cy="3100260"/>
          </a:xfrm>
          <a:prstGeom prst="roundRect">
            <a:avLst>
              <a:gd name="adj" fmla="val 399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1" name="四角形: 角を丸くする 120">
            <a:extLst>
              <a:ext uri="{FF2B5EF4-FFF2-40B4-BE49-F238E27FC236}">
                <a16:creationId xmlns:a16="http://schemas.microsoft.com/office/drawing/2014/main" id="{3A1C667B-2E15-205D-6CEC-963229D5D525}"/>
              </a:ext>
            </a:extLst>
          </p:cNvPr>
          <p:cNvSpPr/>
          <p:nvPr/>
        </p:nvSpPr>
        <p:spPr>
          <a:xfrm>
            <a:off x="11499553" y="5058078"/>
            <a:ext cx="1025547" cy="199435"/>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メリット②</a:t>
            </a:r>
          </a:p>
        </p:txBody>
      </p:sp>
      <p:sp>
        <p:nvSpPr>
          <p:cNvPr id="122" name="テキスト ボックス 121">
            <a:extLst>
              <a:ext uri="{FF2B5EF4-FFF2-40B4-BE49-F238E27FC236}">
                <a16:creationId xmlns:a16="http://schemas.microsoft.com/office/drawing/2014/main" id="{93B54433-087D-6D22-E313-3760874C618C}"/>
              </a:ext>
            </a:extLst>
          </p:cNvPr>
          <p:cNvSpPr txBox="1"/>
          <p:nvPr/>
        </p:nvSpPr>
        <p:spPr>
          <a:xfrm>
            <a:off x="11524406" y="5272227"/>
            <a:ext cx="1307885" cy="257369"/>
          </a:xfrm>
          <a:prstGeom prst="roundRect">
            <a:avLst>
              <a:gd name="adj" fmla="val 0"/>
            </a:avLst>
          </a:prstGeom>
          <a:noFill/>
        </p:spPr>
        <p:txBody>
          <a:bodyPr wrap="square" tIns="36000" bIns="36000" rtlCol="0">
            <a:spAutoFit/>
          </a:bodyPr>
          <a:lstStyle/>
          <a:p>
            <a:pPr algn="just"/>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営業活動</a:t>
            </a:r>
            <a:r>
              <a:rPr kumimoji="1" lang="en-US" altLang="ja-JP" sz="1200" b="1" dirty="0">
                <a:latin typeface="BIZ UDゴシック" panose="020B0400000000000000" pitchFamily="49" charset="-128"/>
                <a:ea typeface="BIZ UDゴシック" panose="020B0400000000000000" pitchFamily="49" charset="-128"/>
              </a:rPr>
              <a:t>】</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23" name="矢印: 下 122">
            <a:extLst>
              <a:ext uri="{FF2B5EF4-FFF2-40B4-BE49-F238E27FC236}">
                <a16:creationId xmlns:a16="http://schemas.microsoft.com/office/drawing/2014/main" id="{FCF8CD80-D20D-4D77-D9A5-19C69FDFD100}"/>
              </a:ext>
            </a:extLst>
          </p:cNvPr>
          <p:cNvSpPr/>
          <p:nvPr/>
        </p:nvSpPr>
        <p:spPr>
          <a:xfrm>
            <a:off x="12368595" y="7523029"/>
            <a:ext cx="1947204" cy="166310"/>
          </a:xfrm>
          <a:prstGeom prst="downArrow">
            <a:avLst>
              <a:gd name="adj1" fmla="val 50000"/>
              <a:gd name="adj2" fmla="val 100000"/>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テキスト ボックス 123">
            <a:extLst>
              <a:ext uri="{FF2B5EF4-FFF2-40B4-BE49-F238E27FC236}">
                <a16:creationId xmlns:a16="http://schemas.microsoft.com/office/drawing/2014/main" id="{7FF2C20E-DFFF-FDCB-A991-FE47C6CF2E9C}"/>
              </a:ext>
            </a:extLst>
          </p:cNvPr>
          <p:cNvSpPr txBox="1"/>
          <p:nvPr/>
        </p:nvSpPr>
        <p:spPr>
          <a:xfrm>
            <a:off x="11906344" y="7680013"/>
            <a:ext cx="2904775" cy="523220"/>
          </a:xfrm>
          <a:prstGeom prst="rect">
            <a:avLst/>
          </a:prstGeom>
          <a:noFill/>
        </p:spPr>
        <p:txBody>
          <a:bodyPr wrap="square">
            <a:spAutoFit/>
          </a:bodyPr>
          <a:lstStyle/>
          <a:p>
            <a:r>
              <a:rPr lang="ja-JP" altLang="en-US" sz="1400" b="1" dirty="0">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脱炭素ポイントを付与した商品の売上点数の増加が見込めます。</a:t>
            </a:r>
            <a:endParaRPr lang="ja-JP" altLang="en-US" sz="1400" b="1" dirty="0"/>
          </a:p>
        </p:txBody>
      </p:sp>
      <p:sp>
        <p:nvSpPr>
          <p:cNvPr id="127" name="正方形/長方形 126">
            <a:extLst>
              <a:ext uri="{FF2B5EF4-FFF2-40B4-BE49-F238E27FC236}">
                <a16:creationId xmlns:a16="http://schemas.microsoft.com/office/drawing/2014/main" id="{5067DDE7-8B8E-C774-2DCD-260043BD56AD}"/>
              </a:ext>
            </a:extLst>
          </p:cNvPr>
          <p:cNvSpPr/>
          <p:nvPr/>
        </p:nvSpPr>
        <p:spPr>
          <a:xfrm>
            <a:off x="13528651" y="4759488"/>
            <a:ext cx="1325967" cy="6062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43CC533E-D23D-4F07-93E2-35FB072D149B}"/>
              </a:ext>
            </a:extLst>
          </p:cNvPr>
          <p:cNvPicPr>
            <a:picLocks noChangeAspect="1"/>
          </p:cNvPicPr>
          <p:nvPr/>
        </p:nvPicPr>
        <p:blipFill>
          <a:blip r:embed="rId13"/>
          <a:stretch>
            <a:fillRect/>
          </a:stretch>
        </p:blipFill>
        <p:spPr>
          <a:xfrm>
            <a:off x="13605970" y="4751792"/>
            <a:ext cx="1171328" cy="919043"/>
          </a:xfrm>
          <a:prstGeom prst="rect">
            <a:avLst/>
          </a:prstGeom>
        </p:spPr>
      </p:pic>
      <p:sp>
        <p:nvSpPr>
          <p:cNvPr id="128" name="テキスト ボックス 127">
            <a:extLst>
              <a:ext uri="{FF2B5EF4-FFF2-40B4-BE49-F238E27FC236}">
                <a16:creationId xmlns:a16="http://schemas.microsoft.com/office/drawing/2014/main" id="{8347E9B2-25B8-1B24-1F01-43B75F327D3E}"/>
              </a:ext>
            </a:extLst>
          </p:cNvPr>
          <p:cNvSpPr txBox="1"/>
          <p:nvPr/>
        </p:nvSpPr>
        <p:spPr>
          <a:xfrm>
            <a:off x="7600953" y="8268312"/>
            <a:ext cx="7348760" cy="676917"/>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●脱炭素ポイント付与に取り組むにあたってのコストについて</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CSR</a:t>
            </a:r>
            <a:r>
              <a:rPr lang="ja-JP" altLang="en-US" sz="1100" dirty="0">
                <a:latin typeface="BIZ UDゴシック" panose="020B0400000000000000" pitchFamily="49" charset="-128"/>
                <a:ea typeface="BIZ UDゴシック" panose="020B0400000000000000" pitchFamily="49" charset="-128"/>
              </a:rPr>
              <a:t>活動と営業活動の面で大きなメリットが存在するものの、脱炭素ポイントを発行することによる一定のコストが発生します。そのコストへの対応や考え方をご紹介します。</a:t>
            </a:r>
            <a:endParaRPr lang="en-US" altLang="ja-JP" sz="1100" dirty="0">
              <a:latin typeface="BIZ UDゴシック" panose="020B0400000000000000" pitchFamily="49" charset="-128"/>
              <a:ea typeface="BIZ UDゴシック" panose="020B0400000000000000" pitchFamily="49" charset="-128"/>
            </a:endParaRPr>
          </a:p>
        </p:txBody>
      </p:sp>
      <p:sp>
        <p:nvSpPr>
          <p:cNvPr id="129" name="テキスト ボックス 128">
            <a:extLst>
              <a:ext uri="{FF2B5EF4-FFF2-40B4-BE49-F238E27FC236}">
                <a16:creationId xmlns:a16="http://schemas.microsoft.com/office/drawing/2014/main" id="{2D17DD53-40C7-4395-59FE-D5D2936CEEF2}"/>
              </a:ext>
            </a:extLst>
          </p:cNvPr>
          <p:cNvSpPr txBox="1"/>
          <p:nvPr/>
        </p:nvSpPr>
        <p:spPr>
          <a:xfrm>
            <a:off x="10130693" y="9340775"/>
            <a:ext cx="2447264" cy="861774"/>
          </a:xfrm>
          <a:prstGeom prst="rect">
            <a:avLst/>
          </a:prstGeom>
          <a:noFill/>
        </p:spPr>
        <p:txBody>
          <a:bodyPr wrap="square">
            <a:spAutoFit/>
          </a:bodyPr>
          <a:lstStyle/>
          <a:p>
            <a:pPr marL="171450" indent="-171450" algn="just">
              <a:buFont typeface="Wingdings" panose="05000000000000000000" pitchFamily="2" charset="2"/>
              <a:buChar char="l"/>
            </a:pPr>
            <a:r>
              <a:rPr lang="ja-JP" altLang="en-US" sz="1000" dirty="0">
                <a:latin typeface="BIZ UDゴシック" panose="020B0400000000000000" pitchFamily="49" charset="-128"/>
                <a:ea typeface="BIZ UDゴシック" panose="020B0400000000000000" pitchFamily="49" charset="-128"/>
              </a:rPr>
              <a:t>自社で「３倍ポイントデー」等のポイントキャンペーンの取組みがされている場合は、そのポイント発行コストの一部を脱炭素ポイントに充当して実施することも一つです</a:t>
            </a:r>
            <a:endParaRPr lang="en-US" altLang="ja-JP" sz="1000" dirty="0">
              <a:latin typeface="BIZ UDゴシック" panose="020B0400000000000000" pitchFamily="49" charset="-128"/>
              <a:ea typeface="BIZ UDゴシック" panose="020B0400000000000000" pitchFamily="49" charset="-128"/>
            </a:endParaRPr>
          </a:p>
        </p:txBody>
      </p:sp>
      <p:sp>
        <p:nvSpPr>
          <p:cNvPr id="130" name="テキスト ボックス 129">
            <a:extLst>
              <a:ext uri="{FF2B5EF4-FFF2-40B4-BE49-F238E27FC236}">
                <a16:creationId xmlns:a16="http://schemas.microsoft.com/office/drawing/2014/main" id="{241DBB37-2A60-86AE-B524-683F61DDB2E4}"/>
              </a:ext>
            </a:extLst>
          </p:cNvPr>
          <p:cNvSpPr txBox="1"/>
          <p:nvPr/>
        </p:nvSpPr>
        <p:spPr>
          <a:xfrm>
            <a:off x="7727459" y="9363719"/>
            <a:ext cx="2401958" cy="861774"/>
          </a:xfrm>
          <a:prstGeom prst="rect">
            <a:avLst/>
          </a:prstGeom>
          <a:noFill/>
        </p:spPr>
        <p:txBody>
          <a:bodyPr wrap="square">
            <a:spAutoFit/>
          </a:bodyPr>
          <a:lstStyle/>
          <a:p>
            <a:pPr marL="171450" indent="-171450" algn="just">
              <a:buFont typeface="Wingdings" panose="05000000000000000000" pitchFamily="2" charset="2"/>
              <a:buChar char="l"/>
            </a:pPr>
            <a:r>
              <a:rPr lang="ja-JP" altLang="en-US" sz="1000" dirty="0">
                <a:latin typeface="BIZ UDゴシック" panose="020B0400000000000000" pitchFamily="49" charset="-128"/>
                <a:ea typeface="BIZ UDゴシック" panose="020B0400000000000000" pitchFamily="49" charset="-128"/>
              </a:rPr>
              <a:t>訴求力が高い商品選択と適切なポイント付与率の設定が重要です</a:t>
            </a:r>
            <a:endParaRPr lang="en-US" altLang="ja-JP" sz="1000" dirty="0">
              <a:latin typeface="BIZ UDゴシック" panose="020B0400000000000000" pitchFamily="49" charset="-128"/>
              <a:ea typeface="BIZ UDゴシック" panose="020B0400000000000000" pitchFamily="49" charset="-128"/>
            </a:endParaRPr>
          </a:p>
          <a:p>
            <a:pPr marL="171450" indent="-171450" algn="just">
              <a:buFont typeface="Wingdings" panose="05000000000000000000" pitchFamily="2" charset="2"/>
              <a:buChar char="l"/>
            </a:pPr>
            <a:r>
              <a:rPr lang="ja-JP" altLang="en-US" sz="1000" dirty="0">
                <a:latin typeface="BIZ UDゴシック" panose="020B0400000000000000" pitchFamily="49" charset="-128"/>
                <a:ea typeface="BIZ UDゴシック" panose="020B0400000000000000" pitchFamily="49" charset="-128"/>
              </a:rPr>
              <a:t>過去の事例を参考に対象商品の選択とポイント付与率を決定していきましょう</a:t>
            </a:r>
            <a:endParaRPr lang="en-US" altLang="ja-JP" sz="1000" dirty="0">
              <a:latin typeface="BIZ UDゴシック" panose="020B0400000000000000" pitchFamily="49" charset="-128"/>
              <a:ea typeface="BIZ UDゴシック" panose="020B0400000000000000" pitchFamily="49" charset="-128"/>
            </a:endParaRPr>
          </a:p>
        </p:txBody>
      </p:sp>
      <p:sp>
        <p:nvSpPr>
          <p:cNvPr id="131" name="テキスト ボックス 130">
            <a:extLst>
              <a:ext uri="{FF2B5EF4-FFF2-40B4-BE49-F238E27FC236}">
                <a16:creationId xmlns:a16="http://schemas.microsoft.com/office/drawing/2014/main" id="{4CF5A088-9AE2-6B95-7A77-BB1ED52871E0}"/>
              </a:ext>
            </a:extLst>
          </p:cNvPr>
          <p:cNvSpPr txBox="1"/>
          <p:nvPr/>
        </p:nvSpPr>
        <p:spPr>
          <a:xfrm>
            <a:off x="7732249" y="9004697"/>
            <a:ext cx="2354821" cy="312187"/>
          </a:xfrm>
          <a:prstGeom prst="roundRect">
            <a:avLst>
              <a:gd name="adj" fmla="val 39438"/>
            </a:avLst>
          </a:prstGeom>
          <a:solidFill>
            <a:srgbClr val="33CCFF"/>
          </a:solidFill>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利益につながるポイント付与</a:t>
            </a:r>
            <a:endParaRPr kumimoji="1" lang="en-US" altLang="ja-JP" sz="11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132" name="テキスト ボックス 131">
            <a:extLst>
              <a:ext uri="{FF2B5EF4-FFF2-40B4-BE49-F238E27FC236}">
                <a16:creationId xmlns:a16="http://schemas.microsoft.com/office/drawing/2014/main" id="{2AF5BD1A-BBEB-4FFC-62D3-DADF02A7AE3D}"/>
              </a:ext>
            </a:extLst>
          </p:cNvPr>
          <p:cNvSpPr txBox="1"/>
          <p:nvPr/>
        </p:nvSpPr>
        <p:spPr>
          <a:xfrm>
            <a:off x="12688828" y="9344810"/>
            <a:ext cx="2260883" cy="861774"/>
          </a:xfrm>
          <a:prstGeom prst="rect">
            <a:avLst/>
          </a:prstGeom>
          <a:noFill/>
        </p:spPr>
        <p:txBody>
          <a:bodyPr wrap="square">
            <a:spAutoFit/>
          </a:bodyPr>
          <a:lstStyle/>
          <a:p>
            <a:pPr marL="171450" indent="-171450" algn="just">
              <a:buFont typeface="Wingdings" panose="05000000000000000000" pitchFamily="2" charset="2"/>
              <a:buChar char="l"/>
            </a:pPr>
            <a:r>
              <a:rPr lang="ja-JP" altLang="en-US" sz="1000" dirty="0">
                <a:latin typeface="BIZ UDゴシック" panose="020B0400000000000000" pitchFamily="49" charset="-128"/>
                <a:ea typeface="BIZ UDゴシック" panose="020B0400000000000000" pitchFamily="49" charset="-128"/>
              </a:rPr>
              <a:t>企業にとって無理のないポイント付与期間の設定も重要です</a:t>
            </a:r>
            <a:endParaRPr lang="en-US" altLang="ja-JP" sz="1000" dirty="0">
              <a:latin typeface="BIZ UDゴシック" panose="020B0400000000000000" pitchFamily="49" charset="-128"/>
              <a:ea typeface="BIZ UDゴシック" panose="020B0400000000000000" pitchFamily="49" charset="-128"/>
            </a:endParaRPr>
          </a:p>
          <a:p>
            <a:pPr marL="171450" indent="-171450" algn="just">
              <a:buFont typeface="Wingdings" panose="05000000000000000000" pitchFamily="2" charset="2"/>
              <a:buChar char="l"/>
            </a:pPr>
            <a:r>
              <a:rPr lang="ja-JP" altLang="en-US" sz="1000" dirty="0">
                <a:latin typeface="BIZ UDゴシック" panose="020B0400000000000000" pitchFamily="49" charset="-128"/>
                <a:ea typeface="BIZ UDゴシック" panose="020B0400000000000000" pitchFamily="49" charset="-128"/>
              </a:rPr>
              <a:t>段階的に実施店舗を増やしていくことで、脱炭素ポイント付与の効果を見計らっていきましょう</a:t>
            </a:r>
            <a:endParaRPr lang="en-US" altLang="ja-JP" sz="1000" dirty="0">
              <a:latin typeface="BIZ UDゴシック" panose="020B0400000000000000" pitchFamily="49" charset="-128"/>
              <a:ea typeface="BIZ UDゴシック" panose="020B0400000000000000" pitchFamily="49" charset="-128"/>
            </a:endParaRPr>
          </a:p>
        </p:txBody>
      </p:sp>
      <p:sp>
        <p:nvSpPr>
          <p:cNvPr id="133" name="テキスト ボックス 132">
            <a:extLst>
              <a:ext uri="{FF2B5EF4-FFF2-40B4-BE49-F238E27FC236}">
                <a16:creationId xmlns:a16="http://schemas.microsoft.com/office/drawing/2014/main" id="{E07BA6E1-6FA4-F5C5-D8F4-2F76065DEB77}"/>
              </a:ext>
            </a:extLst>
          </p:cNvPr>
          <p:cNvSpPr txBox="1"/>
          <p:nvPr/>
        </p:nvSpPr>
        <p:spPr>
          <a:xfrm>
            <a:off x="10223135" y="9001907"/>
            <a:ext cx="2354821" cy="312187"/>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100" b="1" spc="-150" dirty="0">
                <a:solidFill>
                  <a:schemeClr val="bg1"/>
                </a:solidFill>
                <a:latin typeface="BIZ UDゴシック" panose="020B0400000000000000" pitchFamily="49" charset="-128"/>
                <a:ea typeface="BIZ UDゴシック" panose="020B0400000000000000" pitchFamily="49" charset="-128"/>
              </a:rPr>
              <a:t>他のポイントキャンペーンからの充当</a:t>
            </a:r>
            <a:endParaRPr kumimoji="1" lang="en-US" altLang="ja-JP" sz="1100" b="1" spc="-150" dirty="0">
              <a:solidFill>
                <a:schemeClr val="bg1"/>
              </a:solidFill>
              <a:latin typeface="BIZ UDゴシック" panose="020B0400000000000000" pitchFamily="49" charset="-128"/>
              <a:ea typeface="BIZ UDゴシック" panose="020B0400000000000000" pitchFamily="49" charset="-128"/>
            </a:endParaRPr>
          </a:p>
        </p:txBody>
      </p:sp>
      <p:sp>
        <p:nvSpPr>
          <p:cNvPr id="134" name="テキスト ボックス 133">
            <a:extLst>
              <a:ext uri="{FF2B5EF4-FFF2-40B4-BE49-F238E27FC236}">
                <a16:creationId xmlns:a16="http://schemas.microsoft.com/office/drawing/2014/main" id="{0EB78379-0862-9E6A-BE13-A3C50442F805}"/>
              </a:ext>
            </a:extLst>
          </p:cNvPr>
          <p:cNvSpPr txBox="1"/>
          <p:nvPr/>
        </p:nvSpPr>
        <p:spPr>
          <a:xfrm>
            <a:off x="12714021" y="9011866"/>
            <a:ext cx="2260883" cy="312187"/>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100" b="1" dirty="0">
                <a:solidFill>
                  <a:schemeClr val="bg1"/>
                </a:solidFill>
                <a:latin typeface="BIZ UDゴシック" panose="020B0400000000000000" pitchFamily="49" charset="-128"/>
                <a:ea typeface="BIZ UDゴシック" panose="020B0400000000000000" pitchFamily="49" charset="-128"/>
              </a:rPr>
              <a:t>付与期間・対象店舗の設定</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ED5001CE-DB30-E8CE-80AF-302FE87A4B5D}"/>
              </a:ext>
            </a:extLst>
          </p:cNvPr>
          <p:cNvSpPr/>
          <p:nvPr/>
        </p:nvSpPr>
        <p:spPr>
          <a:xfrm>
            <a:off x="12525100" y="2249318"/>
            <a:ext cx="2549060" cy="1707364"/>
          </a:xfrm>
          <a:prstGeom prst="roundRect">
            <a:avLst>
              <a:gd name="adj" fmla="val 725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A889C38-8193-7934-142C-FAD737BA2CBC}"/>
              </a:ext>
            </a:extLst>
          </p:cNvPr>
          <p:cNvSpPr/>
          <p:nvPr/>
        </p:nvSpPr>
        <p:spPr>
          <a:xfrm>
            <a:off x="12577957" y="2185566"/>
            <a:ext cx="795143" cy="190922"/>
          </a:xfrm>
          <a:prstGeom prst="roundRect">
            <a:avLst>
              <a:gd name="adj" fmla="val 21878"/>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dirty="0">
                <a:latin typeface="BIZ UDゴシック" panose="020B0400000000000000" pitchFamily="49" charset="-128"/>
                <a:ea typeface="BIZ UDゴシック" panose="020B0400000000000000" pitchFamily="49" charset="-128"/>
              </a:rPr>
              <a:t>実施イメージ</a:t>
            </a:r>
          </a:p>
        </p:txBody>
      </p:sp>
      <p:sp>
        <p:nvSpPr>
          <p:cNvPr id="6" name="四角形: 角を丸くする 5">
            <a:extLst>
              <a:ext uri="{FF2B5EF4-FFF2-40B4-BE49-F238E27FC236}">
                <a16:creationId xmlns:a16="http://schemas.microsoft.com/office/drawing/2014/main" id="{6D66D696-91AF-5333-3E89-71650D043C70}"/>
              </a:ext>
            </a:extLst>
          </p:cNvPr>
          <p:cNvSpPr/>
          <p:nvPr/>
        </p:nvSpPr>
        <p:spPr>
          <a:xfrm>
            <a:off x="14010217" y="3755644"/>
            <a:ext cx="1109133" cy="190922"/>
          </a:xfrm>
          <a:prstGeom prst="roundRect">
            <a:avLst>
              <a:gd name="adj" fmla="val 218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spc="-60" dirty="0">
                <a:solidFill>
                  <a:schemeClr val="tx1"/>
                </a:solidFill>
                <a:latin typeface="BIZ UDゴシック" panose="020B0400000000000000" pitchFamily="49" charset="-128"/>
                <a:ea typeface="BIZ UDゴシック" panose="020B0400000000000000" pitchFamily="49" charset="-128"/>
              </a:rPr>
              <a:t>スーパーでの実施例</a:t>
            </a:r>
          </a:p>
        </p:txBody>
      </p:sp>
      <p:sp>
        <p:nvSpPr>
          <p:cNvPr id="7" name="テキスト ボックス 6">
            <a:extLst>
              <a:ext uri="{FF2B5EF4-FFF2-40B4-BE49-F238E27FC236}">
                <a16:creationId xmlns:a16="http://schemas.microsoft.com/office/drawing/2014/main" id="{C72276DD-EC72-4AC5-9AEB-F7F1F32C3661}"/>
              </a:ext>
            </a:extLst>
          </p:cNvPr>
          <p:cNvSpPr txBox="1"/>
          <p:nvPr/>
        </p:nvSpPr>
        <p:spPr>
          <a:xfrm>
            <a:off x="14124882" y="97200"/>
            <a:ext cx="914400" cy="374392"/>
          </a:xfrm>
          <a:prstGeom prst="rect">
            <a:avLst/>
          </a:prstGeom>
          <a:solidFill>
            <a:schemeClr val="bg1"/>
          </a:solidFill>
          <a:ln>
            <a:solidFill>
              <a:schemeClr val="tx1"/>
            </a:solidFill>
          </a:ln>
        </p:spPr>
        <p:txBody>
          <a:bodyPr wrap="square" rtlCol="0">
            <a:spAutoFit/>
          </a:bodyPr>
          <a:lstStyle/>
          <a:p>
            <a:r>
              <a:rPr kumimoji="1" lang="ja-JP" altLang="en-US" dirty="0"/>
              <a:t>資料３</a:t>
            </a:r>
          </a:p>
        </p:txBody>
      </p:sp>
    </p:spTree>
    <p:extLst>
      <p:ext uri="{BB962C8B-B14F-4D97-AF65-F5344CB8AC3E}">
        <p14:creationId xmlns:p14="http://schemas.microsoft.com/office/powerpoint/2010/main" val="89385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0C4F98E1-6368-E18E-9B49-7CE70DAC04FF}"/>
              </a:ext>
            </a:extLst>
          </p:cNvPr>
          <p:cNvSpPr/>
          <p:nvPr/>
        </p:nvSpPr>
        <p:spPr>
          <a:xfrm>
            <a:off x="202176" y="237187"/>
            <a:ext cx="3794760" cy="338426"/>
          </a:xfrm>
          <a:prstGeom prst="roundRect">
            <a:avLst>
              <a:gd name="adj" fmla="val 50000"/>
            </a:avLst>
          </a:prstGeom>
          <a:solidFill>
            <a:srgbClr val="00B0F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DABF076-ADAA-16EE-39D7-9BE8ACC96265}"/>
              </a:ext>
            </a:extLst>
          </p:cNvPr>
          <p:cNvSpPr/>
          <p:nvPr/>
        </p:nvSpPr>
        <p:spPr>
          <a:xfrm>
            <a:off x="7728834" y="249887"/>
            <a:ext cx="4018665" cy="338426"/>
          </a:xfrm>
          <a:prstGeom prst="roundRect">
            <a:avLst>
              <a:gd name="adj" fmla="val 50000"/>
            </a:avLst>
          </a:prstGeom>
          <a:solidFill>
            <a:srgbClr val="00B0F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E17E4C3-B9DD-CBFF-11B7-2AAD3DA324C4}"/>
              </a:ext>
            </a:extLst>
          </p:cNvPr>
          <p:cNvSpPr txBox="1"/>
          <p:nvPr/>
        </p:nvSpPr>
        <p:spPr>
          <a:xfrm>
            <a:off x="318768" y="237187"/>
            <a:ext cx="3794760"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第２部　脱炭素ポイント付与に取組むにあたって</a:t>
            </a:r>
            <a:endParaRPr lang="ja-JP" altLang="en-US" sz="1200" dirty="0"/>
          </a:p>
        </p:txBody>
      </p:sp>
      <p:sp>
        <p:nvSpPr>
          <p:cNvPr id="5" name="テキスト ボックス 4">
            <a:extLst>
              <a:ext uri="{FF2B5EF4-FFF2-40B4-BE49-F238E27FC236}">
                <a16:creationId xmlns:a16="http://schemas.microsoft.com/office/drawing/2014/main" id="{868F9916-F497-C00A-15D6-412D4FAC3E69}"/>
              </a:ext>
            </a:extLst>
          </p:cNvPr>
          <p:cNvSpPr txBox="1"/>
          <p:nvPr/>
        </p:nvSpPr>
        <p:spPr>
          <a:xfrm>
            <a:off x="7826375" y="249887"/>
            <a:ext cx="4180114"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第３部　脱炭素ポイント付与の実施事業者の事例紹介</a:t>
            </a:r>
            <a:endParaRPr lang="ja-JP" altLang="en-US" sz="1200" dirty="0"/>
          </a:p>
        </p:txBody>
      </p:sp>
      <p:sp>
        <p:nvSpPr>
          <p:cNvPr id="9" name="テキスト ボックス 8">
            <a:extLst>
              <a:ext uri="{FF2B5EF4-FFF2-40B4-BE49-F238E27FC236}">
                <a16:creationId xmlns:a16="http://schemas.microsoft.com/office/drawing/2014/main" id="{CDD6FC54-13CB-99F5-E255-8756CF6FC487}"/>
              </a:ext>
            </a:extLst>
          </p:cNvPr>
          <p:cNvSpPr txBox="1"/>
          <p:nvPr/>
        </p:nvSpPr>
        <p:spPr>
          <a:xfrm>
            <a:off x="449210" y="1657522"/>
            <a:ext cx="3682998" cy="577081"/>
          </a:xfrm>
          <a:prstGeom prst="rect">
            <a:avLst/>
          </a:prstGeom>
          <a:noFill/>
        </p:spPr>
        <p:txBody>
          <a:bodyPr wrap="square">
            <a:spAutoFit/>
          </a:bodyPr>
          <a:lstStyle/>
          <a:p>
            <a:pPr algn="just"/>
            <a:r>
              <a:rPr kumimoji="1" lang="ja-JP" altLang="en-US" sz="1050" dirty="0">
                <a:solidFill>
                  <a:prstClr val="black">
                    <a:lumMod val="75000"/>
                    <a:lumOff val="25000"/>
                  </a:prstClr>
                </a:solidFill>
                <a:latin typeface="BIZ UDゴシック" panose="020B0400000000000000" pitchFamily="49" charset="-128"/>
                <a:ea typeface="BIZ UDゴシック" panose="020B0400000000000000" pitchFamily="49" charset="-128"/>
              </a:rPr>
              <a:t>まずは、</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自社の</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レジのシステムについて、ポイント付与する商品を区別して、追加的なポイント付与が可能であるかを確認します。</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a:extLst>
              <a:ext uri="{FF2B5EF4-FFF2-40B4-BE49-F238E27FC236}">
                <a16:creationId xmlns:a16="http://schemas.microsoft.com/office/drawing/2014/main" id="{E647948D-6065-B7D6-4375-12F14EE31E6D}"/>
              </a:ext>
            </a:extLst>
          </p:cNvPr>
          <p:cNvSpPr txBox="1"/>
          <p:nvPr/>
        </p:nvSpPr>
        <p:spPr>
          <a:xfrm>
            <a:off x="449210" y="2533845"/>
            <a:ext cx="3638774" cy="738664"/>
          </a:xfrm>
          <a:prstGeom prst="rect">
            <a:avLst/>
          </a:prstGeom>
          <a:noFill/>
        </p:spPr>
        <p:txBody>
          <a:bodyPr wrap="square">
            <a:spAutoFit/>
          </a:bodyPr>
          <a:lstStyle/>
          <a:p>
            <a:pPr algn="just"/>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課内・チーム内で、脱炭素ポイント付与の合意を得た後に、商品部等の関係部署に対して調整を行います。</a:t>
            </a:r>
            <a:endPar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関係部署との調整後、社の意思決定権者に対して事業の意義・効果を説明しましょう。</a:t>
            </a:r>
            <a:endPar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BFB8CAC6-2844-C7D1-A94C-44EA28840767}"/>
              </a:ext>
            </a:extLst>
          </p:cNvPr>
          <p:cNvSpPr txBox="1"/>
          <p:nvPr/>
        </p:nvSpPr>
        <p:spPr>
          <a:xfrm>
            <a:off x="4513211" y="1657522"/>
            <a:ext cx="2964875" cy="600164"/>
          </a:xfrm>
          <a:prstGeom prst="rect">
            <a:avLst/>
          </a:prstGeom>
          <a:noFill/>
        </p:spPr>
        <p:txBody>
          <a:bodyPr wrap="square">
            <a:spAutoFit/>
          </a:bodyPr>
          <a:lstStyle/>
          <a:p>
            <a:pPr algn="just"/>
            <a:r>
              <a:rPr kumimoji="1" lang="ja-JP" altLang="en-US" sz="1100" dirty="0">
                <a:solidFill>
                  <a:prstClr val="black">
                    <a:lumMod val="75000"/>
                    <a:lumOff val="25000"/>
                  </a:prstClr>
                </a:solidFill>
                <a:latin typeface="BIZ UDゴシック" panose="020B0400000000000000" pitchFamily="49" charset="-128"/>
                <a:ea typeface="BIZ UDゴシック" panose="020B0400000000000000" pitchFamily="49" charset="-128"/>
              </a:rPr>
              <a:t>ポイント付与実施に向けた社内調整（対象商品、ポイント付与率、対象店舗、ポイント付与期間等を決定等）を行いましょう。</a:t>
            </a:r>
            <a:endParaRPr kumimoji="1" lang="en-US" altLang="ja-JP" sz="1100" dirty="0">
              <a:solidFill>
                <a:prstClr val="black">
                  <a:lumMod val="75000"/>
                  <a:lumOff val="25000"/>
                </a:prstClr>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EC3A7CEF-DA9C-4245-A948-85B2C05436EE}"/>
              </a:ext>
            </a:extLst>
          </p:cNvPr>
          <p:cNvSpPr txBox="1"/>
          <p:nvPr/>
        </p:nvSpPr>
        <p:spPr>
          <a:xfrm>
            <a:off x="4513211" y="2533845"/>
            <a:ext cx="2939192" cy="600164"/>
          </a:xfrm>
          <a:prstGeom prst="rect">
            <a:avLst/>
          </a:prstGeom>
          <a:noFill/>
        </p:spPr>
        <p:txBody>
          <a:bodyPr wrap="square">
            <a:spAutoFit/>
          </a:bodyPr>
          <a:lstStyle/>
          <a:p>
            <a:pPr algn="just"/>
            <a:r>
              <a:rPr kumimoji="1" lang="ja-JP" altLang="en-US" sz="1100" dirty="0">
                <a:solidFill>
                  <a:prstClr val="black">
                    <a:lumMod val="75000"/>
                    <a:lumOff val="25000"/>
                  </a:prstClr>
                </a:solidFill>
                <a:latin typeface="BIZ UDゴシック" panose="020B0400000000000000" pitchFamily="49" charset="-128"/>
                <a:ea typeface="BIZ UDゴシック" panose="020B0400000000000000" pitchFamily="49" charset="-128"/>
              </a:rPr>
              <a:t>消費者に対して、効果的に周知啓発を行いましょう。併せて、従業員に対しても、周知啓発を行います。</a:t>
            </a:r>
            <a:endParaRPr kumimoji="1" lang="en-US" altLang="ja-JP" sz="1100" dirty="0">
              <a:solidFill>
                <a:prstClr val="black">
                  <a:lumMod val="75000"/>
                  <a:lumOff val="25000"/>
                </a:prstClr>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DCCC8B61-7F0A-B60F-FCA0-1AF8BD4F96A3}"/>
              </a:ext>
            </a:extLst>
          </p:cNvPr>
          <p:cNvSpPr txBox="1"/>
          <p:nvPr/>
        </p:nvSpPr>
        <p:spPr>
          <a:xfrm>
            <a:off x="318768" y="1444920"/>
            <a:ext cx="3813441"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a:solidFill>
                  <a:schemeClr val="bg1"/>
                </a:solidFill>
                <a:latin typeface="BIZ UDゴシック" panose="020B0400000000000000" pitchFamily="49" charset="-128"/>
                <a:ea typeface="BIZ UDゴシック" panose="020B0400000000000000" pitchFamily="49" charset="-128"/>
              </a:rPr>
              <a:t>１．自社ポイントシステムの確認</a:t>
            </a:r>
          </a:p>
        </p:txBody>
      </p:sp>
      <p:sp>
        <p:nvSpPr>
          <p:cNvPr id="14" name="テキスト ボックス 13">
            <a:extLst>
              <a:ext uri="{FF2B5EF4-FFF2-40B4-BE49-F238E27FC236}">
                <a16:creationId xmlns:a16="http://schemas.microsoft.com/office/drawing/2014/main" id="{F4F8075E-ABD6-2FAE-DC04-A31388F2FC51}"/>
              </a:ext>
            </a:extLst>
          </p:cNvPr>
          <p:cNvSpPr txBox="1"/>
          <p:nvPr/>
        </p:nvSpPr>
        <p:spPr>
          <a:xfrm>
            <a:off x="449210" y="3583910"/>
            <a:ext cx="3682998" cy="430887"/>
          </a:xfrm>
          <a:prstGeom prst="rect">
            <a:avLst/>
          </a:prstGeom>
          <a:noFill/>
        </p:spPr>
        <p:txBody>
          <a:bodyPr wrap="square">
            <a:spAutoFit/>
          </a:bodyPr>
          <a:lstStyle/>
          <a:p>
            <a:pPr algn="just"/>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大阪府の「脱炭素ポイント制度推進プラットフォーム会議」へ参加申請を行いましょう。</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89044658-4079-351E-40A3-BF12D702652A}"/>
              </a:ext>
            </a:extLst>
          </p:cNvPr>
          <p:cNvSpPr txBox="1"/>
          <p:nvPr/>
        </p:nvSpPr>
        <p:spPr>
          <a:xfrm>
            <a:off x="4513211" y="3581521"/>
            <a:ext cx="2392207" cy="261610"/>
          </a:xfrm>
          <a:prstGeom prst="rect">
            <a:avLst/>
          </a:prstGeom>
          <a:noFill/>
        </p:spPr>
        <p:txBody>
          <a:bodyPr wrap="square">
            <a:spAutoFit/>
          </a:bodyPr>
          <a:lstStyle/>
          <a:p>
            <a:pPr algn="just"/>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脱炭素ポイント付与を開始します。</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テキスト ボックス 15">
            <a:extLst>
              <a:ext uri="{FF2B5EF4-FFF2-40B4-BE49-F238E27FC236}">
                <a16:creationId xmlns:a16="http://schemas.microsoft.com/office/drawing/2014/main" id="{08659691-DBD1-1E45-2AB6-D1AD3905A077}"/>
              </a:ext>
            </a:extLst>
          </p:cNvPr>
          <p:cNvSpPr txBox="1"/>
          <p:nvPr/>
        </p:nvSpPr>
        <p:spPr>
          <a:xfrm>
            <a:off x="318769" y="2267748"/>
            <a:ext cx="3813440"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２．脱炭素ポイント付与の実施合意に向けた社内調整</a:t>
            </a:r>
          </a:p>
        </p:txBody>
      </p:sp>
      <p:sp>
        <p:nvSpPr>
          <p:cNvPr id="17" name="テキスト ボックス 16">
            <a:extLst>
              <a:ext uri="{FF2B5EF4-FFF2-40B4-BE49-F238E27FC236}">
                <a16:creationId xmlns:a16="http://schemas.microsoft.com/office/drawing/2014/main" id="{794C2D16-7C76-DB8A-BCBC-2E88882D1091}"/>
              </a:ext>
            </a:extLst>
          </p:cNvPr>
          <p:cNvSpPr txBox="1"/>
          <p:nvPr/>
        </p:nvSpPr>
        <p:spPr>
          <a:xfrm>
            <a:off x="318769" y="3359843"/>
            <a:ext cx="3813440"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３．脱炭素ポイント制度推進</a:t>
            </a:r>
            <a:r>
              <a:rPr kumimoji="1" lang="ja-JP" altLang="en-US" sz="1100" b="1" spc="-150" dirty="0">
                <a:solidFill>
                  <a:schemeClr val="bg1"/>
                </a:solidFill>
                <a:latin typeface="BIZ UDゴシック" panose="020B0400000000000000" pitchFamily="49" charset="-128"/>
                <a:ea typeface="BIZ UDゴシック" panose="020B0400000000000000" pitchFamily="49" charset="-128"/>
              </a:rPr>
              <a:t>プラットフォーム</a:t>
            </a:r>
            <a:r>
              <a:rPr kumimoji="1" lang="ja-JP" altLang="en-US" sz="1100" b="1" dirty="0">
                <a:solidFill>
                  <a:schemeClr val="bg1"/>
                </a:solidFill>
                <a:latin typeface="BIZ UDゴシック" panose="020B0400000000000000" pitchFamily="49" charset="-128"/>
                <a:ea typeface="BIZ UDゴシック" panose="020B0400000000000000" pitchFamily="49" charset="-128"/>
              </a:rPr>
              <a:t>会議への参画</a:t>
            </a:r>
          </a:p>
        </p:txBody>
      </p:sp>
      <p:sp>
        <p:nvSpPr>
          <p:cNvPr id="18" name="テキスト ボックス 17">
            <a:extLst>
              <a:ext uri="{FF2B5EF4-FFF2-40B4-BE49-F238E27FC236}">
                <a16:creationId xmlns:a16="http://schemas.microsoft.com/office/drawing/2014/main" id="{95CF2EFE-E59A-858B-4282-523FFE6DA3D1}"/>
              </a:ext>
            </a:extLst>
          </p:cNvPr>
          <p:cNvSpPr txBox="1"/>
          <p:nvPr/>
        </p:nvSpPr>
        <p:spPr>
          <a:xfrm>
            <a:off x="4285288" y="1444920"/>
            <a:ext cx="3167115"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４．脱炭素</a:t>
            </a:r>
            <a:r>
              <a:rPr kumimoji="1" lang="ja-JP" altLang="en-US" sz="1100" b="1" spc="-150" dirty="0">
                <a:solidFill>
                  <a:schemeClr val="bg1"/>
                </a:solidFill>
                <a:latin typeface="BIZ UDゴシック" panose="020B0400000000000000" pitchFamily="49" charset="-128"/>
                <a:ea typeface="BIZ UDゴシック" panose="020B0400000000000000" pitchFamily="49" charset="-128"/>
              </a:rPr>
              <a:t>ポイント</a:t>
            </a:r>
            <a:r>
              <a:rPr kumimoji="1" lang="ja-JP" altLang="en-US" sz="1100" b="1" dirty="0">
                <a:solidFill>
                  <a:schemeClr val="bg1"/>
                </a:solidFill>
                <a:latin typeface="BIZ UDゴシック" panose="020B0400000000000000" pitchFamily="49" charset="-128"/>
                <a:ea typeface="BIZ UDゴシック" panose="020B0400000000000000" pitchFamily="49" charset="-128"/>
              </a:rPr>
              <a:t>付与の実施に向けた社内調整</a:t>
            </a:r>
          </a:p>
        </p:txBody>
      </p:sp>
      <p:sp>
        <p:nvSpPr>
          <p:cNvPr id="19" name="テキスト ボックス 18">
            <a:extLst>
              <a:ext uri="{FF2B5EF4-FFF2-40B4-BE49-F238E27FC236}">
                <a16:creationId xmlns:a16="http://schemas.microsoft.com/office/drawing/2014/main" id="{D82560D7-30FE-7583-3EBA-6FD6E105AB08}"/>
              </a:ext>
            </a:extLst>
          </p:cNvPr>
          <p:cNvSpPr txBox="1"/>
          <p:nvPr/>
        </p:nvSpPr>
        <p:spPr>
          <a:xfrm>
            <a:off x="4285288" y="2267748"/>
            <a:ext cx="3167115"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５．消費者・従業員への周知啓発</a:t>
            </a:r>
          </a:p>
        </p:txBody>
      </p:sp>
      <p:sp>
        <p:nvSpPr>
          <p:cNvPr id="20" name="テキスト ボックス 19">
            <a:extLst>
              <a:ext uri="{FF2B5EF4-FFF2-40B4-BE49-F238E27FC236}">
                <a16:creationId xmlns:a16="http://schemas.microsoft.com/office/drawing/2014/main" id="{B467C4B1-23E2-00CC-2742-30AFD2E1005C}"/>
              </a:ext>
            </a:extLst>
          </p:cNvPr>
          <p:cNvSpPr txBox="1"/>
          <p:nvPr/>
        </p:nvSpPr>
        <p:spPr>
          <a:xfrm>
            <a:off x="4285288" y="3341077"/>
            <a:ext cx="3167113" cy="2233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６．脱炭素ポイント付与の開始</a:t>
            </a:r>
          </a:p>
        </p:txBody>
      </p:sp>
      <p:sp>
        <p:nvSpPr>
          <p:cNvPr id="21" name="テキスト ボックス 20">
            <a:extLst>
              <a:ext uri="{FF2B5EF4-FFF2-40B4-BE49-F238E27FC236}">
                <a16:creationId xmlns:a16="http://schemas.microsoft.com/office/drawing/2014/main" id="{1A174F9D-336E-B1CF-30A9-48CA8B4E1E49}"/>
              </a:ext>
            </a:extLst>
          </p:cNvPr>
          <p:cNvSpPr txBox="1"/>
          <p:nvPr/>
        </p:nvSpPr>
        <p:spPr>
          <a:xfrm>
            <a:off x="253678" y="654849"/>
            <a:ext cx="7348760" cy="636072"/>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●脱炭素ポイント付与の開始までの流れ</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r>
              <a:rPr lang="ja-JP" altLang="en-US" sz="1100" dirty="0">
                <a:latin typeface="BIZ UDゴシック" panose="020B0400000000000000" pitchFamily="49" charset="-128"/>
                <a:ea typeface="BIZ UDゴシック" panose="020B0400000000000000" pitchFamily="49" charset="-128"/>
              </a:rPr>
              <a:t>　脱炭素ポイント付与に取り組むにあたって、担当者としての一連の流れを示します。ここに示すのは一例となりますので、各企業の実態に応じて、社内調整・検討を行ってください。</a:t>
            </a:r>
          </a:p>
        </p:txBody>
      </p:sp>
      <p:cxnSp>
        <p:nvCxnSpPr>
          <p:cNvPr id="25" name="直線矢印コネクタ 24">
            <a:extLst>
              <a:ext uri="{FF2B5EF4-FFF2-40B4-BE49-F238E27FC236}">
                <a16:creationId xmlns:a16="http://schemas.microsoft.com/office/drawing/2014/main" id="{7912578B-0B7F-89C9-179F-6BBAA2DCB172}"/>
              </a:ext>
            </a:extLst>
          </p:cNvPr>
          <p:cNvCxnSpPr/>
          <p:nvPr/>
        </p:nvCxnSpPr>
        <p:spPr>
          <a:xfrm>
            <a:off x="449210" y="1699213"/>
            <a:ext cx="0" cy="53539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6" name="直線矢印コネクタ 25">
            <a:extLst>
              <a:ext uri="{FF2B5EF4-FFF2-40B4-BE49-F238E27FC236}">
                <a16:creationId xmlns:a16="http://schemas.microsoft.com/office/drawing/2014/main" id="{A1860B53-195F-EB93-F3B5-390752842DF4}"/>
              </a:ext>
            </a:extLst>
          </p:cNvPr>
          <p:cNvCxnSpPr>
            <a:cxnSpLocks/>
          </p:cNvCxnSpPr>
          <p:nvPr/>
        </p:nvCxnSpPr>
        <p:spPr>
          <a:xfrm>
            <a:off x="449210" y="2491050"/>
            <a:ext cx="0" cy="85002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8" name="直線矢印コネクタ 27">
            <a:extLst>
              <a:ext uri="{FF2B5EF4-FFF2-40B4-BE49-F238E27FC236}">
                <a16:creationId xmlns:a16="http://schemas.microsoft.com/office/drawing/2014/main" id="{D4DEC0A6-0E06-4B56-4ED6-1E1945AC3505}"/>
              </a:ext>
            </a:extLst>
          </p:cNvPr>
          <p:cNvCxnSpPr>
            <a:cxnSpLocks/>
          </p:cNvCxnSpPr>
          <p:nvPr/>
        </p:nvCxnSpPr>
        <p:spPr>
          <a:xfrm>
            <a:off x="449210" y="3614424"/>
            <a:ext cx="0" cy="40037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0" name="テキスト ボックス 29">
            <a:extLst>
              <a:ext uri="{FF2B5EF4-FFF2-40B4-BE49-F238E27FC236}">
                <a16:creationId xmlns:a16="http://schemas.microsoft.com/office/drawing/2014/main" id="{18BEC5B8-C7A8-6CFF-223A-3B3309345B62}"/>
              </a:ext>
            </a:extLst>
          </p:cNvPr>
          <p:cNvSpPr txBox="1"/>
          <p:nvPr/>
        </p:nvSpPr>
        <p:spPr>
          <a:xfrm>
            <a:off x="318768" y="4039801"/>
            <a:ext cx="854954" cy="203002"/>
          </a:xfrm>
          <a:prstGeom prst="roundRect">
            <a:avLst>
              <a:gd name="adj" fmla="val 42479"/>
            </a:avLst>
          </a:prstGeom>
          <a:solidFill>
            <a:schemeClr val="bg1"/>
          </a:solidFill>
          <a:ln>
            <a:solidFill>
              <a:srgbClr val="29C7FF"/>
            </a:solidFill>
          </a:ln>
        </p:spPr>
        <p:txBody>
          <a:bodyPr wrap="square" lIns="0" tIns="0" rIns="0" bIns="0" rtlCol="0" anchor="ctr" anchorCtr="0">
            <a:spAutoFit/>
          </a:bodyPr>
          <a:lstStyle/>
          <a:p>
            <a:pPr algn="ctr"/>
            <a:r>
              <a:rPr kumimoji="1" lang="ja-JP" altLang="en-US" sz="1000" b="1" dirty="0">
                <a:solidFill>
                  <a:srgbClr val="29C7FF"/>
                </a:solidFill>
                <a:latin typeface="BIZ UDゴシック" panose="020B0400000000000000" pitchFamily="49" charset="-128"/>
                <a:ea typeface="BIZ UDゴシック" panose="020B0400000000000000" pitchFamily="49" charset="-128"/>
              </a:rPr>
              <a:t>右上の４へ</a:t>
            </a:r>
          </a:p>
        </p:txBody>
      </p:sp>
      <p:cxnSp>
        <p:nvCxnSpPr>
          <p:cNvPr id="31" name="直線矢印コネクタ 30">
            <a:extLst>
              <a:ext uri="{FF2B5EF4-FFF2-40B4-BE49-F238E27FC236}">
                <a16:creationId xmlns:a16="http://schemas.microsoft.com/office/drawing/2014/main" id="{178222F9-75FC-1B22-CEBD-E7EE25559EC0}"/>
              </a:ext>
            </a:extLst>
          </p:cNvPr>
          <p:cNvCxnSpPr/>
          <p:nvPr/>
        </p:nvCxnSpPr>
        <p:spPr>
          <a:xfrm>
            <a:off x="4449710" y="1699213"/>
            <a:ext cx="0" cy="53539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2" name="直線矢印コネクタ 31">
            <a:extLst>
              <a:ext uri="{FF2B5EF4-FFF2-40B4-BE49-F238E27FC236}">
                <a16:creationId xmlns:a16="http://schemas.microsoft.com/office/drawing/2014/main" id="{FD677CD2-669A-D5F7-E0C6-3DE30FB63926}"/>
              </a:ext>
            </a:extLst>
          </p:cNvPr>
          <p:cNvCxnSpPr>
            <a:cxnSpLocks/>
          </p:cNvCxnSpPr>
          <p:nvPr/>
        </p:nvCxnSpPr>
        <p:spPr>
          <a:xfrm>
            <a:off x="4449710" y="2491050"/>
            <a:ext cx="0" cy="85002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4" name="テキスト ボックス 33">
            <a:extLst>
              <a:ext uri="{FF2B5EF4-FFF2-40B4-BE49-F238E27FC236}">
                <a16:creationId xmlns:a16="http://schemas.microsoft.com/office/drawing/2014/main" id="{37DE31A2-9AD6-41F2-A213-360DFA10E4E8}"/>
              </a:ext>
            </a:extLst>
          </p:cNvPr>
          <p:cNvSpPr txBox="1"/>
          <p:nvPr/>
        </p:nvSpPr>
        <p:spPr>
          <a:xfrm>
            <a:off x="253678" y="5035688"/>
            <a:ext cx="7348760" cy="636072"/>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●脱炭素ポイント付与の対象商品・サービスの考え方</a:t>
            </a:r>
            <a:endParaRPr lang="en-US" altLang="ja-JP" sz="1200" b="1" dirty="0">
              <a:solidFill>
                <a:srgbClr val="0070C0"/>
              </a:solidFill>
              <a:latin typeface="BIZ UDゴシック" panose="020B0400000000000000" pitchFamily="49" charset="-128"/>
              <a:ea typeface="BIZ UDゴシック" panose="020B0400000000000000" pitchFamily="49" charset="-128"/>
            </a:endParaRPr>
          </a:p>
          <a:p>
            <a:pPr algn="just"/>
            <a:r>
              <a:rPr lang="ja-JP" altLang="en-US" sz="1100" dirty="0">
                <a:latin typeface="BIZ UDゴシック" panose="020B0400000000000000" pitchFamily="49" charset="-128"/>
                <a:ea typeface="BIZ UDゴシック" panose="020B0400000000000000" pitchFamily="49" charset="-128"/>
              </a:rPr>
              <a:t>　自社の商品・サービスの中で「</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削減の効果がある」ことが明確な商品・サービスを選ぶことが重要です。</a:t>
            </a:r>
          </a:p>
          <a:p>
            <a:pPr algn="just"/>
            <a:r>
              <a:rPr lang="ja-JP" altLang="en-US" sz="1100" dirty="0">
                <a:latin typeface="BIZ UDゴシック" panose="020B0400000000000000" pitchFamily="49" charset="-128"/>
                <a:ea typeface="BIZ UDゴシック" panose="020B0400000000000000" pitchFamily="49" charset="-128"/>
              </a:rPr>
              <a:t>　消費者に効果があることを明確に説明できる商品等を選択しましょう。</a:t>
            </a:r>
          </a:p>
        </p:txBody>
      </p:sp>
      <p:pic>
        <p:nvPicPr>
          <p:cNvPr id="35" name="図 34">
            <a:extLst>
              <a:ext uri="{FF2B5EF4-FFF2-40B4-BE49-F238E27FC236}">
                <a16:creationId xmlns:a16="http://schemas.microsoft.com/office/drawing/2014/main" id="{380BEB20-7F26-DAE4-0B93-A0B9A914126C}"/>
              </a:ext>
            </a:extLst>
          </p:cNvPr>
          <p:cNvPicPr>
            <a:picLocks noChangeAspect="1"/>
          </p:cNvPicPr>
          <p:nvPr/>
        </p:nvPicPr>
        <p:blipFill>
          <a:blip r:embed="rId2"/>
          <a:stretch>
            <a:fillRect/>
          </a:stretch>
        </p:blipFill>
        <p:spPr>
          <a:xfrm>
            <a:off x="542194" y="5671760"/>
            <a:ext cx="6684106" cy="3259944"/>
          </a:xfrm>
          <a:prstGeom prst="rect">
            <a:avLst/>
          </a:prstGeom>
        </p:spPr>
      </p:pic>
      <p:sp>
        <p:nvSpPr>
          <p:cNvPr id="36" name="テキスト ボックス 35">
            <a:extLst>
              <a:ext uri="{FF2B5EF4-FFF2-40B4-BE49-F238E27FC236}">
                <a16:creationId xmlns:a16="http://schemas.microsoft.com/office/drawing/2014/main" id="{C3AE4343-7C6D-CF54-8DDD-224B0A1FB578}"/>
              </a:ext>
            </a:extLst>
          </p:cNvPr>
          <p:cNvSpPr txBox="1"/>
          <p:nvPr/>
        </p:nvSpPr>
        <p:spPr>
          <a:xfrm>
            <a:off x="253678" y="8994480"/>
            <a:ext cx="3188022" cy="1313180"/>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●効果的な周知・啓発方法</a:t>
            </a:r>
            <a:r>
              <a:rPr lang="en-US" altLang="ja-JP" sz="1200" b="1" dirty="0">
                <a:solidFill>
                  <a:srgbClr val="0070C0"/>
                </a:solidFill>
                <a:latin typeface="BIZ UDゴシック" panose="020B0400000000000000" pitchFamily="49" charset="-128"/>
                <a:ea typeface="BIZ UDゴシック" panose="020B0400000000000000" pitchFamily="49" charset="-128"/>
              </a:rPr>
              <a:t>【</a:t>
            </a:r>
            <a:r>
              <a:rPr lang="ja-JP" altLang="en-US" sz="1200" b="1" dirty="0">
                <a:solidFill>
                  <a:srgbClr val="0070C0"/>
                </a:solidFill>
                <a:latin typeface="BIZ UDゴシック" panose="020B0400000000000000" pitchFamily="49" charset="-128"/>
                <a:ea typeface="BIZ UDゴシック" panose="020B0400000000000000" pitchFamily="49" charset="-128"/>
              </a:rPr>
              <a:t>消費者</a:t>
            </a:r>
            <a:r>
              <a:rPr lang="en-US" altLang="ja-JP" sz="1200" b="1" dirty="0">
                <a:solidFill>
                  <a:srgbClr val="0070C0"/>
                </a:solidFill>
                <a:latin typeface="BIZ UDゴシック" panose="020B0400000000000000" pitchFamily="49" charset="-128"/>
                <a:ea typeface="BIZ UDゴシック" panose="020B0400000000000000" pitchFamily="49" charset="-128"/>
              </a:rPr>
              <a:t>】</a:t>
            </a:r>
          </a:p>
          <a:p>
            <a:pPr algn="just"/>
            <a:r>
              <a:rPr lang="ja-JP" altLang="en-US" sz="1100" dirty="0">
                <a:latin typeface="BIZ UDゴシック" panose="020B0400000000000000" pitchFamily="49" charset="-128"/>
                <a:ea typeface="BIZ UDゴシック" panose="020B0400000000000000" pitchFamily="49" charset="-128"/>
              </a:rPr>
              <a:t>　消費者の直接的なメリット</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脱炭素ポイントや省エネによる電気代節約等</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を店頭や</a:t>
            </a:r>
            <a:r>
              <a:rPr lang="en-US" altLang="ja-JP" sz="1100" dirty="0">
                <a:latin typeface="BIZ UDゴシック" panose="020B0400000000000000" pitchFamily="49" charset="-128"/>
                <a:ea typeface="BIZ UDゴシック" panose="020B0400000000000000" pitchFamily="49" charset="-128"/>
              </a:rPr>
              <a:t>SNS</a:t>
            </a:r>
            <a:r>
              <a:rPr lang="ja-JP" altLang="en-US" sz="1100" dirty="0">
                <a:latin typeface="BIZ UDゴシック" panose="020B0400000000000000" pitchFamily="49" charset="-128"/>
                <a:ea typeface="BIZ UDゴシック" panose="020B0400000000000000" pitchFamily="49" charset="-128"/>
              </a:rPr>
              <a:t>等で効果的に伝えましょう。対面販売を実施する業界</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アパレル業界、家電業界など</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では、お客様との対話の中でそれらの情報を伝えることがより効果的と考えられます。</a:t>
            </a:r>
          </a:p>
        </p:txBody>
      </p:sp>
      <p:sp>
        <p:nvSpPr>
          <p:cNvPr id="40" name="テキスト ボックス 39">
            <a:extLst>
              <a:ext uri="{FF2B5EF4-FFF2-40B4-BE49-F238E27FC236}">
                <a16:creationId xmlns:a16="http://schemas.microsoft.com/office/drawing/2014/main" id="{273E10D7-B981-3425-B528-F370102E7623}"/>
              </a:ext>
            </a:extLst>
          </p:cNvPr>
          <p:cNvSpPr txBox="1"/>
          <p:nvPr/>
        </p:nvSpPr>
        <p:spPr>
          <a:xfrm>
            <a:off x="3717395" y="8994480"/>
            <a:ext cx="3697611" cy="1313180"/>
          </a:xfrm>
          <a:prstGeom prst="rect">
            <a:avLst/>
          </a:prstGeom>
          <a:noFill/>
        </p:spPr>
        <p:txBody>
          <a:bodyPr wrap="square">
            <a:spAutoFit/>
          </a:bodyPr>
          <a:lstStyle/>
          <a:p>
            <a:pPr algn="just">
              <a:lnSpc>
                <a:spcPts val="1600"/>
              </a:lnSpc>
            </a:pPr>
            <a:r>
              <a:rPr lang="ja-JP" altLang="en-US" sz="1200" b="1" dirty="0">
                <a:solidFill>
                  <a:srgbClr val="0070C0"/>
                </a:solidFill>
                <a:latin typeface="BIZ UDゴシック" panose="020B0400000000000000" pitchFamily="49" charset="-128"/>
                <a:ea typeface="BIZ UDゴシック" panose="020B0400000000000000" pitchFamily="49" charset="-128"/>
              </a:rPr>
              <a:t>●効果的な周知・啓発方法</a:t>
            </a:r>
            <a:r>
              <a:rPr lang="en-US" altLang="ja-JP" sz="1200" b="1" dirty="0">
                <a:solidFill>
                  <a:srgbClr val="0070C0"/>
                </a:solidFill>
                <a:latin typeface="BIZ UDゴシック" panose="020B0400000000000000" pitchFamily="49" charset="-128"/>
                <a:ea typeface="BIZ UDゴシック" panose="020B0400000000000000" pitchFamily="49" charset="-128"/>
              </a:rPr>
              <a:t>【</a:t>
            </a:r>
            <a:r>
              <a:rPr lang="ja-JP" altLang="en-US" sz="1200" b="1" dirty="0">
                <a:solidFill>
                  <a:srgbClr val="0070C0"/>
                </a:solidFill>
                <a:latin typeface="BIZ UDゴシック" panose="020B0400000000000000" pitchFamily="49" charset="-128"/>
                <a:ea typeface="BIZ UDゴシック" panose="020B0400000000000000" pitchFamily="49" charset="-128"/>
              </a:rPr>
              <a:t>従業員</a:t>
            </a:r>
            <a:r>
              <a:rPr lang="en-US" altLang="ja-JP" sz="1200" b="1" dirty="0">
                <a:solidFill>
                  <a:srgbClr val="0070C0"/>
                </a:solidFill>
                <a:latin typeface="BIZ UDゴシック" panose="020B0400000000000000" pitchFamily="49" charset="-128"/>
                <a:ea typeface="BIZ UDゴシック" panose="020B0400000000000000" pitchFamily="49" charset="-128"/>
              </a:rPr>
              <a:t>】</a:t>
            </a:r>
          </a:p>
          <a:p>
            <a:pPr algn="just"/>
            <a:r>
              <a:rPr lang="ja-JP" altLang="en-US" sz="1100" dirty="0">
                <a:latin typeface="BIZ UDゴシック" panose="020B0400000000000000" pitchFamily="49" charset="-128"/>
                <a:ea typeface="BIZ UDゴシック" panose="020B0400000000000000" pitchFamily="49" charset="-128"/>
              </a:rPr>
              <a:t>事業を円滑に、効果的に進めるためには、広報や売り場づくりを行う従業員が意欲的に取り組み、来店者の質問等に的確に対応できることが必要です。脱炭素とは何か、なぜその商品等が脱炭素に寄与するのか、従業員がきちんと理解して対応できるように、周知・啓発を行いましょう。</a:t>
            </a:r>
          </a:p>
        </p:txBody>
      </p:sp>
      <p:sp>
        <p:nvSpPr>
          <p:cNvPr id="41" name="Title 1">
            <a:extLst>
              <a:ext uri="{FF2B5EF4-FFF2-40B4-BE49-F238E27FC236}">
                <a16:creationId xmlns:a16="http://schemas.microsoft.com/office/drawing/2014/main" id="{480D9C06-5414-F894-0A3F-885D47AB1808}"/>
              </a:ext>
            </a:extLst>
          </p:cNvPr>
          <p:cNvSpPr txBox="1">
            <a:spLocks/>
          </p:cNvSpPr>
          <p:nvPr/>
        </p:nvSpPr>
        <p:spPr>
          <a:xfrm>
            <a:off x="7704344" y="7153246"/>
            <a:ext cx="7271513" cy="3154414"/>
          </a:xfrm>
          <a:prstGeom prst="roundRect">
            <a:avLst>
              <a:gd name="adj" fmla="val 4513"/>
            </a:avLst>
          </a:prstGeom>
          <a:solidFill>
            <a:srgbClr val="29C7FF"/>
          </a:solidFill>
        </p:spPr>
        <p:txBody>
          <a:bodyPr vert="horz" lIns="91440" tIns="45720" rIns="91440" bIns="45720" rtlCol="0" anchor="t">
            <a:noAutofit/>
          </a:bodyPr>
          <a:lstStyle>
            <a:lvl1pPr algn="ctr" defTabSz="1280160" rtl="0" eaLnBrk="1" latinLnBrk="0" hangingPunct="1">
              <a:lnSpc>
                <a:spcPct val="90000"/>
              </a:lnSpc>
              <a:spcBef>
                <a:spcPct val="0"/>
              </a:spcBef>
              <a:buNone/>
              <a:defRPr kumimoji="1" sz="2400" b="1" kern="1200" spc="300" baseline="0">
                <a:solidFill>
                  <a:schemeClr val="bg1"/>
                </a:solidFill>
                <a:latin typeface="+mj-lt"/>
                <a:ea typeface="+mj-ea"/>
                <a:cs typeface="+mj-cs"/>
              </a:defRPr>
            </a:lvl1pPr>
          </a:lstStyle>
          <a:p>
            <a:r>
              <a:rPr lang="ja-JP" altLang="en-US" dirty="0"/>
              <a:t>　</a:t>
            </a:r>
            <a:endParaRPr lang="en-US" dirty="0"/>
          </a:p>
        </p:txBody>
      </p:sp>
      <p:sp>
        <p:nvSpPr>
          <p:cNvPr id="42" name="Content Placeholder 2">
            <a:extLst>
              <a:ext uri="{FF2B5EF4-FFF2-40B4-BE49-F238E27FC236}">
                <a16:creationId xmlns:a16="http://schemas.microsoft.com/office/drawing/2014/main" id="{74E05D60-B12C-827F-DA05-067D13EFC8F8}"/>
              </a:ext>
            </a:extLst>
          </p:cNvPr>
          <p:cNvSpPr txBox="1">
            <a:spLocks/>
          </p:cNvSpPr>
          <p:nvPr/>
        </p:nvSpPr>
        <p:spPr>
          <a:xfrm>
            <a:off x="7866842" y="7432646"/>
            <a:ext cx="6959028" cy="2756867"/>
          </a:xfrm>
          <a:prstGeom prst="roundRect">
            <a:avLst>
              <a:gd name="adj" fmla="val 4026"/>
            </a:avLst>
          </a:prstGeom>
          <a:solidFill>
            <a:schemeClr val="bg1"/>
          </a:solidFill>
        </p:spPr>
        <p:txBody>
          <a:bodyPr vert="horz" lIns="91440" tIns="45720" rIns="91440" bIns="4572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1800" kern="1200">
                <a:solidFill>
                  <a:schemeClr val="tx1">
                    <a:lumMod val="75000"/>
                    <a:lumOff val="25000"/>
                  </a:schemeClr>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r>
              <a:rPr lang="ja-JP" altLang="en-US"/>
              <a:t>　</a:t>
            </a:r>
            <a:endParaRPr lang="en-US"/>
          </a:p>
        </p:txBody>
      </p:sp>
      <p:sp>
        <p:nvSpPr>
          <p:cNvPr id="43" name="テキスト ボックス 42">
            <a:extLst>
              <a:ext uri="{FF2B5EF4-FFF2-40B4-BE49-F238E27FC236}">
                <a16:creationId xmlns:a16="http://schemas.microsoft.com/office/drawing/2014/main" id="{80096287-F59B-DCDB-DC2E-B4EDD7BA8846}"/>
              </a:ext>
            </a:extLst>
          </p:cNvPr>
          <p:cNvSpPr txBox="1"/>
          <p:nvPr/>
        </p:nvSpPr>
        <p:spPr>
          <a:xfrm>
            <a:off x="7866842" y="7106920"/>
            <a:ext cx="4905829" cy="338426"/>
          </a:xfrm>
          <a:prstGeom prst="rect">
            <a:avLst/>
          </a:prstGeom>
          <a:noFill/>
        </p:spPr>
        <p:txBody>
          <a:bodyPr wrap="square">
            <a:spAutoFit/>
          </a:bodyPr>
          <a:lstStyle/>
          <a:p>
            <a:pPr algn="just">
              <a:lnSpc>
                <a:spcPct val="150000"/>
              </a:lnSpc>
            </a:pPr>
            <a:r>
              <a:rPr lang="ja-JP" altLang="en-US" sz="1200" b="1" kern="100" dirty="0">
                <a:latin typeface="BIZ UDゴシック" panose="020B0400000000000000" pitchFamily="49" charset="-128"/>
                <a:ea typeface="BIZ UDゴシック" panose="020B0400000000000000" pitchFamily="49" charset="-128"/>
              </a:rPr>
              <a:t>脱炭素ポイント名称・ロゴマーク等の使用にあたって</a:t>
            </a:r>
            <a:endParaRPr lang="ja-JP" altLang="en-US" sz="1200" dirty="0"/>
          </a:p>
        </p:txBody>
      </p:sp>
      <p:sp>
        <p:nvSpPr>
          <p:cNvPr id="44" name="テキスト ボックス 43">
            <a:extLst>
              <a:ext uri="{FF2B5EF4-FFF2-40B4-BE49-F238E27FC236}">
                <a16:creationId xmlns:a16="http://schemas.microsoft.com/office/drawing/2014/main" id="{AF2D3B79-E6B2-4D0B-DDDA-8E10FC22A963}"/>
              </a:ext>
            </a:extLst>
          </p:cNvPr>
          <p:cNvSpPr txBox="1"/>
          <p:nvPr/>
        </p:nvSpPr>
        <p:spPr>
          <a:xfrm>
            <a:off x="7866843" y="7500137"/>
            <a:ext cx="6852458" cy="430887"/>
          </a:xfrm>
          <a:prstGeom prst="rect">
            <a:avLst/>
          </a:prstGeom>
          <a:noFill/>
        </p:spPr>
        <p:txBody>
          <a:bodyPr wrap="square">
            <a:spAutoFit/>
          </a:bodyPr>
          <a:lstStyle/>
          <a:p>
            <a:pPr algn="just"/>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大阪府では、府内一体で「脱炭素ポイント」を推進するため、共通で使用できる脱炭素ポイント名称「おおさか</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CO2CO2</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（コツコツ）ポイント＋」やロゴ等を作成し、効果的な周知啓発を図っています。</a:t>
            </a:r>
          </a:p>
        </p:txBody>
      </p:sp>
      <p:sp>
        <p:nvSpPr>
          <p:cNvPr id="49" name="テキスト ボックス 48">
            <a:extLst>
              <a:ext uri="{FF2B5EF4-FFF2-40B4-BE49-F238E27FC236}">
                <a16:creationId xmlns:a16="http://schemas.microsoft.com/office/drawing/2014/main" id="{930DB3DF-0466-319E-B15A-EFF1D6F94FAB}"/>
              </a:ext>
            </a:extLst>
          </p:cNvPr>
          <p:cNvSpPr txBox="1"/>
          <p:nvPr/>
        </p:nvSpPr>
        <p:spPr>
          <a:xfrm>
            <a:off x="1463975" y="4028158"/>
            <a:ext cx="5988426" cy="791215"/>
          </a:xfrm>
          <a:prstGeom prst="roundRect">
            <a:avLst>
              <a:gd name="adj" fmla="val 0"/>
            </a:avLst>
          </a:prstGeom>
          <a:solidFill>
            <a:srgbClr val="D5EFFB"/>
          </a:solidFill>
        </p:spPr>
        <p:txBody>
          <a:bodyPr wrap="square" lIns="36000" rIns="36000">
            <a:spAutoFit/>
          </a:bodyPr>
          <a:lstStyle/>
          <a:p>
            <a:pPr algn="ctr"/>
            <a:r>
              <a:rPr lang="ja-JP" altLang="en-US" sz="1200" b="1" dirty="0">
                <a:latin typeface="BIZ UDゴシック" panose="020B0400000000000000" pitchFamily="49" charset="-128"/>
                <a:ea typeface="BIZ UDゴシック" panose="020B0400000000000000" pitchFamily="49" charset="-128"/>
              </a:rPr>
              <a:t>「脱炭素ポイント制度推進プラットフォーム」のご案内</a:t>
            </a:r>
            <a:endParaRPr lang="en-US" altLang="ja-JP" sz="1200" b="1"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脱炭素ポイントについて検討し、先駆的な取組みを広く共有・発信するための、事業者や行政機関等が参画する組織です。　本プラットフォームに参加を希望される方は、本概要版のお問い合わせ際までご相談ください。</a:t>
            </a:r>
            <a:endParaRPr lang="en-US" altLang="ja-JP" sz="1050" dirty="0">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038FFCEE-9E80-97BA-56C7-41A66545FF3A}"/>
              </a:ext>
            </a:extLst>
          </p:cNvPr>
          <p:cNvSpPr txBox="1"/>
          <p:nvPr/>
        </p:nvSpPr>
        <p:spPr>
          <a:xfrm>
            <a:off x="9782175" y="7986512"/>
            <a:ext cx="4937126" cy="2015936"/>
          </a:xfrm>
          <a:prstGeom prst="rect">
            <a:avLst/>
          </a:prstGeom>
          <a:noFill/>
          <a:ln>
            <a:solidFill>
              <a:srgbClr val="009AD0"/>
            </a:solidFill>
          </a:ln>
        </p:spPr>
        <p:txBody>
          <a:bodyPr wrap="square">
            <a:spAutoFit/>
          </a:bodyPr>
          <a:lstStyle/>
          <a:p>
            <a:pPr marL="36000" algn="just"/>
            <a:r>
              <a:rPr lang="ja-JP" altLang="en-US" sz="1000" b="1" dirty="0">
                <a:latin typeface="BIZ UDゴシック" panose="020B0400000000000000" pitchFamily="49" charset="-128"/>
                <a:ea typeface="BIZ UDゴシック" panose="020B0400000000000000" pitchFamily="49" charset="-128"/>
              </a:rPr>
              <a:t>■ポイント名称、キャッチフレーズ、ロゴの使用上の留意点</a:t>
            </a:r>
            <a:endParaRPr lang="en-US" altLang="ja-JP" sz="1000" dirty="0">
              <a:latin typeface="BIZ UDゴシック" panose="020B0400000000000000" pitchFamily="49" charset="-128"/>
              <a:ea typeface="BIZ UDゴシック" panose="020B0400000000000000" pitchFamily="49" charset="-128"/>
            </a:endParaRPr>
          </a:p>
          <a:p>
            <a:pPr marL="180000" indent="-144000" algn="just">
              <a:spcBef>
                <a:spcPts val="600"/>
              </a:spcBef>
              <a:buFont typeface="Arial" panose="020B0604020202020204" pitchFamily="34" charset="0"/>
              <a:buChar char="•"/>
            </a:pPr>
            <a:r>
              <a:rPr lang="ja-JP" altLang="en-US" sz="1000" dirty="0">
                <a:latin typeface="BIZ UDゴシック" panose="020B0400000000000000" pitchFamily="49" charset="-128"/>
                <a:ea typeface="BIZ UDゴシック" panose="020B0400000000000000" pitchFamily="49" charset="-128"/>
              </a:rPr>
              <a:t>「おおさか</a:t>
            </a:r>
            <a:r>
              <a:rPr lang="en-US" altLang="ja-JP" sz="1000" dirty="0">
                <a:latin typeface="BIZ UDゴシック" panose="020B0400000000000000" pitchFamily="49" charset="-128"/>
                <a:ea typeface="BIZ UDゴシック" panose="020B0400000000000000" pitchFamily="49" charset="-128"/>
              </a:rPr>
              <a:t>CO</a:t>
            </a:r>
            <a:r>
              <a:rPr lang="en-US" altLang="ja-JP" sz="1000" baseline="-25000" dirty="0">
                <a:latin typeface="BIZ UDゴシック" panose="020B0400000000000000" pitchFamily="49" charset="-128"/>
                <a:ea typeface="BIZ UDゴシック" panose="020B0400000000000000" pitchFamily="49" charset="-128"/>
              </a:rPr>
              <a:t>2</a:t>
            </a:r>
            <a:r>
              <a:rPr lang="en-US" altLang="ja-JP" sz="1000" dirty="0">
                <a:latin typeface="BIZ UDゴシック" panose="020B0400000000000000" pitchFamily="49" charset="-128"/>
                <a:ea typeface="BIZ UDゴシック" panose="020B0400000000000000" pitchFamily="49" charset="-128"/>
              </a:rPr>
              <a:t>CO</a:t>
            </a:r>
            <a:r>
              <a:rPr lang="en-US" altLang="ja-JP" sz="1000" baseline="-25000" dirty="0">
                <a:latin typeface="BIZ UDゴシック" panose="020B0400000000000000" pitchFamily="49" charset="-128"/>
                <a:ea typeface="BIZ UDゴシック" panose="020B0400000000000000" pitchFamily="49" charset="-128"/>
              </a:rPr>
              <a:t>2</a:t>
            </a:r>
            <a:r>
              <a:rPr lang="ja-JP" altLang="en-US" sz="1000" dirty="0">
                <a:latin typeface="BIZ UDゴシック" panose="020B0400000000000000" pitchFamily="49" charset="-128"/>
                <a:ea typeface="BIZ UDゴシック" panose="020B0400000000000000" pitchFamily="49" charset="-128"/>
              </a:rPr>
              <a:t>（コツコツ）ポイント＋」のポイント名称・ロゴは、大阪府の権利物です。</a:t>
            </a:r>
            <a:endParaRPr lang="en-US" altLang="ja-JP" sz="10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000" dirty="0">
                <a:latin typeface="BIZ UDゴシック" panose="020B0400000000000000" pitchFamily="49" charset="-128"/>
                <a:ea typeface="BIZ UDゴシック" panose="020B0400000000000000" pitchFamily="49" charset="-128"/>
              </a:rPr>
              <a:t>ポイント名称・キャッチフレーズ・ロゴを使用される場合は、本事業の趣旨に賛同いただき、</a:t>
            </a:r>
            <a:r>
              <a:rPr lang="ja-JP" altLang="en-US" sz="1000" u="sng" dirty="0">
                <a:latin typeface="BIZ UDゴシック" panose="020B0400000000000000" pitchFamily="49" charset="-128"/>
                <a:ea typeface="BIZ UDゴシック" panose="020B0400000000000000" pitchFamily="49" charset="-128"/>
              </a:rPr>
              <a:t>「脱炭素ポイント制度推進プラットフォーム」にご参加いただくことを条件</a:t>
            </a:r>
            <a:r>
              <a:rPr lang="ja-JP" altLang="en-US" sz="1000" dirty="0">
                <a:latin typeface="BIZ UDゴシック" panose="020B0400000000000000" pitchFamily="49" charset="-128"/>
                <a:ea typeface="BIZ UDゴシック" panose="020B0400000000000000" pitchFamily="49" charset="-128"/>
              </a:rPr>
              <a:t>とします。</a:t>
            </a:r>
            <a:endParaRPr lang="en-US" altLang="ja-JP" sz="10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000" dirty="0">
                <a:latin typeface="BIZ UDゴシック" panose="020B0400000000000000" pitchFamily="49" charset="-128"/>
                <a:ea typeface="BIZ UDゴシック" panose="020B0400000000000000" pitchFamily="49" charset="-128"/>
              </a:rPr>
              <a:t>使用用途は、脱炭素ポイントの広報を目的とした範囲であれば、各種</a:t>
            </a:r>
            <a:r>
              <a:rPr lang="ja-JP" altLang="ja-JP"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啓発資材、事業者等の啓発誌やポスターなどの印刷物、</a:t>
            </a:r>
            <a:r>
              <a:rPr lang="en-US" altLang="ja-JP"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Web</a:t>
            </a:r>
            <a:r>
              <a:rPr lang="ja-JP" altLang="ja-JP"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ページ、啓発グッズなど、様々な場面で使用</a:t>
            </a:r>
            <a:r>
              <a:rPr lang="ja-JP" altLang="en-US"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可能です。</a:t>
            </a:r>
            <a:endParaRPr lang="en-US" altLang="ja-JP"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endParaRPr>
          </a:p>
          <a:p>
            <a:pPr marL="180000" indent="-144000" algn="just">
              <a:buFont typeface="Arial" panose="020B0604020202020204" pitchFamily="34" charset="0"/>
              <a:buChar char="•"/>
            </a:pPr>
            <a:r>
              <a:rPr lang="ja-JP" altLang="en-US" sz="1000" dirty="0">
                <a:latin typeface="BIZ UDゴシック" panose="020B0400000000000000" pitchFamily="49" charset="-128"/>
                <a:ea typeface="BIZ UDゴシック" panose="020B0400000000000000" pitchFamily="49" charset="-128"/>
              </a:rPr>
              <a:t>ロゴマークは、</a:t>
            </a:r>
            <a:r>
              <a:rPr lang="ja-JP" altLang="en-US" sz="1000" b="0" i="0" dirty="0">
                <a:effectLst/>
                <a:latin typeface="BIZ UDゴシック" panose="020B0400000000000000" pitchFamily="49" charset="-128"/>
                <a:ea typeface="BIZ UDゴシック" panose="020B0400000000000000" pitchFamily="49" charset="-128"/>
              </a:rPr>
              <a:t>色や形状などデザインを改変</a:t>
            </a:r>
            <a:r>
              <a:rPr lang="ja-JP" altLang="en-US" sz="1000" dirty="0">
                <a:latin typeface="BIZ UDゴシック" panose="020B0400000000000000" pitchFamily="49" charset="-128"/>
                <a:ea typeface="BIZ UDゴシック" panose="020B0400000000000000" pitchFamily="49" charset="-128"/>
              </a:rPr>
              <a:t>せずにご使用ください。また、ロゴマークが判別しやすいよう、サイズや余白、背景の色などに留意してください。</a:t>
            </a:r>
            <a:endParaRPr lang="en-US" altLang="ja-JP" sz="10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000" kern="100" dirty="0">
                <a:latin typeface="BIZ UDゴシック" panose="020B0400000000000000" pitchFamily="49" charset="-128"/>
                <a:ea typeface="BIZ UDゴシック" panose="020B0400000000000000" pitchFamily="49" charset="-128"/>
                <a:cs typeface="ＭＳ 明朝" panose="02020609040205080304" pitchFamily="17" charset="-128"/>
              </a:rPr>
              <a:t>その他、不明な点は、プラットフォーム事務局まで</a:t>
            </a:r>
            <a:r>
              <a:rPr lang="ja-JP" altLang="en-US" sz="10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ご連絡ください。</a:t>
            </a:r>
            <a:endParaRPr lang="en-US" altLang="ja-JP" sz="1000" dirty="0">
              <a:latin typeface="BIZ UDゴシック" panose="020B0400000000000000" pitchFamily="49" charset="-128"/>
              <a:ea typeface="BIZ UDゴシック" panose="020B0400000000000000" pitchFamily="49" charset="-128"/>
            </a:endParaRPr>
          </a:p>
        </p:txBody>
      </p:sp>
      <p:pic>
        <p:nvPicPr>
          <p:cNvPr id="51" name="図 50" descr="ロゴ&#10;&#10;自動的に生成された説明">
            <a:extLst>
              <a:ext uri="{FF2B5EF4-FFF2-40B4-BE49-F238E27FC236}">
                <a16:creationId xmlns:a16="http://schemas.microsoft.com/office/drawing/2014/main" id="{104A4731-2B9F-3414-A77C-F269A55BD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923" y="8160269"/>
            <a:ext cx="1677683" cy="1542869"/>
          </a:xfrm>
          <a:prstGeom prst="rect">
            <a:avLst/>
          </a:prstGeom>
          <a:ln>
            <a:noFill/>
          </a:ln>
        </p:spPr>
      </p:pic>
      <p:graphicFrame>
        <p:nvGraphicFramePr>
          <p:cNvPr id="52" name="表 51">
            <a:extLst>
              <a:ext uri="{FF2B5EF4-FFF2-40B4-BE49-F238E27FC236}">
                <a16:creationId xmlns:a16="http://schemas.microsoft.com/office/drawing/2014/main" id="{55358540-ACB0-77E8-0976-474A4F996DFC}"/>
              </a:ext>
            </a:extLst>
          </p:cNvPr>
          <p:cNvGraphicFramePr>
            <a:graphicFrameLocks noGrp="1"/>
          </p:cNvGraphicFramePr>
          <p:nvPr>
            <p:extLst>
              <p:ext uri="{D42A27DB-BD31-4B8C-83A1-F6EECF244321}">
                <p14:modId xmlns:p14="http://schemas.microsoft.com/office/powerpoint/2010/main" val="1041359266"/>
              </p:ext>
            </p:extLst>
          </p:nvPr>
        </p:nvGraphicFramePr>
        <p:xfrm>
          <a:off x="7756785" y="1143155"/>
          <a:ext cx="7108884" cy="5776700"/>
        </p:xfrm>
        <a:graphic>
          <a:graphicData uri="http://schemas.openxmlformats.org/drawingml/2006/table">
            <a:tbl>
              <a:tblPr firstRow="1" bandRow="1">
                <a:tableStyleId>{00A15C55-8517-42AA-B614-E9B94910E393}</a:tableStyleId>
              </a:tblPr>
              <a:tblGrid>
                <a:gridCol w="1004540">
                  <a:extLst>
                    <a:ext uri="{9D8B030D-6E8A-4147-A177-3AD203B41FA5}">
                      <a16:colId xmlns:a16="http://schemas.microsoft.com/office/drawing/2014/main" val="2680611169"/>
                    </a:ext>
                  </a:extLst>
                </a:gridCol>
                <a:gridCol w="1553696">
                  <a:extLst>
                    <a:ext uri="{9D8B030D-6E8A-4147-A177-3AD203B41FA5}">
                      <a16:colId xmlns:a16="http://schemas.microsoft.com/office/drawing/2014/main" val="310225247"/>
                    </a:ext>
                  </a:extLst>
                </a:gridCol>
                <a:gridCol w="4550648">
                  <a:extLst>
                    <a:ext uri="{9D8B030D-6E8A-4147-A177-3AD203B41FA5}">
                      <a16:colId xmlns:a16="http://schemas.microsoft.com/office/drawing/2014/main" val="2898266827"/>
                    </a:ext>
                  </a:extLst>
                </a:gridCol>
              </a:tblGrid>
              <a:tr h="290605">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区分</a:t>
                      </a:r>
                    </a:p>
                  </a:txBody>
                  <a:tcPr marL="92568" marR="92568" marT="46284" marB="46284"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事業者名</a:t>
                      </a:r>
                      <a:endParaRPr kumimoji="1" lang="en-US" altLang="ja-JP" sz="105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ポイント付与対象商品・サービス</a:t>
                      </a:r>
                    </a:p>
                  </a:txBody>
                  <a:tcPr marL="92568" marR="92568" marT="46284" marB="46284" anchor="ctr"/>
                </a:tc>
                <a:extLst>
                  <a:ext uri="{0D108BD9-81ED-4DB2-BD59-A6C34878D82A}">
                    <a16:rowId xmlns:a16="http://schemas.microsoft.com/office/drawing/2014/main" val="1297721125"/>
                  </a:ext>
                </a:extLst>
              </a:tr>
              <a:tr h="457174">
                <a:tc rowSpan="5">
                  <a:txBody>
                    <a:bodyPr/>
                    <a:lstStyle/>
                    <a:p>
                      <a:r>
                        <a:rPr kumimoji="1" lang="ja-JP" altLang="en-US" sz="1000" dirty="0">
                          <a:latin typeface="BIZ UDPゴシック" panose="020B0400000000000000" pitchFamily="50" charset="-128"/>
                          <a:ea typeface="BIZ UDPゴシック" panose="020B0400000000000000" pitchFamily="50" charset="-128"/>
                        </a:rPr>
                        <a:t>生鮮スーパーマーケットでの取組</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エイチ・ツー・オー リテイリング</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pPr marL="179388" indent="-179388"/>
                      <a:r>
                        <a:rPr kumimoji="1" lang="ja-JP" altLang="en-US" sz="1000" dirty="0">
                          <a:latin typeface="BIZ UDPゴシック" panose="020B0400000000000000" pitchFamily="50" charset="-128"/>
                          <a:ea typeface="BIZ UDPゴシック" panose="020B0400000000000000" pitchFamily="50" charset="-128"/>
                        </a:rPr>
                        <a:t>（阪急オアシス・イズミヤでの取組）</a:t>
                      </a:r>
                      <a:endParaRPr kumimoji="1" lang="en-US" altLang="ja-JP" sz="1000" dirty="0">
                        <a:latin typeface="BIZ UDPゴシック" panose="020B0400000000000000" pitchFamily="50" charset="-128"/>
                        <a:ea typeface="BIZ UDPゴシック" panose="020B0400000000000000" pitchFamily="50" charset="-128"/>
                      </a:endParaRPr>
                    </a:p>
                    <a:p>
                      <a:pPr marL="179388" indent="-179388"/>
                      <a:r>
                        <a:rPr kumimoji="1" lang="ja-JP" altLang="en-US" sz="1000" dirty="0">
                          <a:latin typeface="BIZ UDPゴシック" panose="020B0400000000000000" pitchFamily="50" charset="-128"/>
                          <a:ea typeface="BIZ UDPゴシック" panose="020B0400000000000000" pitchFamily="50" charset="-128"/>
                        </a:rPr>
                        <a:t>地産地消コーナー「おひさん市」で取り扱う「関西近郊で生産された農産物」</a:t>
                      </a:r>
                    </a:p>
                  </a:txBody>
                  <a:tcPr marL="92568" marR="92568" marT="46284" marB="46284" anchor="ctr"/>
                </a:tc>
                <a:extLst>
                  <a:ext uri="{0D108BD9-81ED-4DB2-BD59-A6C34878D82A}">
                    <a16:rowId xmlns:a16="http://schemas.microsoft.com/office/drawing/2014/main" val="1138166117"/>
                  </a:ext>
                </a:extLst>
              </a:tr>
              <a:tr h="281838">
                <a:tc vMerge="1">
                  <a:txBody>
                    <a:bodyPr/>
                    <a:lstStyle/>
                    <a:p>
                      <a:endParaRPr kumimoji="1" lang="ja-JP" altLang="en-US" sz="1600" dirty="0">
                        <a:latin typeface="+mn-ea"/>
                        <a:ea typeface="+mn-ea"/>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エーコープ近畿</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地域の農家が持ち込む農作物や加工品</a:t>
                      </a:r>
                    </a:p>
                  </a:txBody>
                  <a:tcPr marL="92568" marR="92568" marT="46284" marB="46284" anchor="ctr"/>
                </a:tc>
                <a:extLst>
                  <a:ext uri="{0D108BD9-81ED-4DB2-BD59-A6C34878D82A}">
                    <a16:rowId xmlns:a16="http://schemas.microsoft.com/office/drawing/2014/main" val="3033081158"/>
                  </a:ext>
                </a:extLst>
              </a:tr>
              <a:tr h="457174">
                <a:tc vMerge="1">
                  <a:txBody>
                    <a:bodyPr/>
                    <a:lstStyle/>
                    <a:p>
                      <a:endParaRPr kumimoji="1" lang="ja-JP" altLang="en-US" sz="1600" dirty="0">
                        <a:latin typeface="+mn-ea"/>
                        <a:ea typeface="+mn-ea"/>
                      </a:endParaRP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大阪いずみ市民生活協同組合</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大阪府産農産物、大阪産</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もん</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認定商品</a:t>
                      </a:r>
                    </a:p>
                  </a:txBody>
                  <a:tcPr marL="92568" marR="92568" marT="46284" marB="46284" anchor="ctr"/>
                </a:tc>
                <a:extLst>
                  <a:ext uri="{0D108BD9-81ED-4DB2-BD59-A6C34878D82A}">
                    <a16:rowId xmlns:a16="http://schemas.microsoft.com/office/drawing/2014/main" val="1822243507"/>
                  </a:ext>
                </a:extLst>
              </a:tr>
              <a:tr h="457174">
                <a:tc vMerge="1">
                  <a:txBody>
                    <a:bodyPr/>
                    <a:lstStyle/>
                    <a:p>
                      <a:endParaRPr kumimoji="1" lang="ja-JP" altLang="en-US" sz="1600" dirty="0">
                        <a:latin typeface="+mn-ea"/>
                        <a:ea typeface="+mn-ea"/>
                      </a:endParaRP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生活協同組合コープ</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こうべ</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とれしゃき</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大阪府ご当地野菜・果物</a:t>
                      </a:r>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marL="92568" marR="92568" marT="46284" marB="46284" anchor="ctr"/>
                </a:tc>
                <a:extLst>
                  <a:ext uri="{0D108BD9-81ED-4DB2-BD59-A6C34878D82A}">
                    <a16:rowId xmlns:a16="http://schemas.microsoft.com/office/drawing/2014/main" val="2182340099"/>
                  </a:ext>
                </a:extLst>
              </a:tr>
              <a:tr h="281838">
                <a:tc vMerge="1">
                  <a:txBody>
                    <a:bodyPr/>
                    <a:lstStyle/>
                    <a:p>
                      <a:endParaRPr kumimoji="1" lang="ja-JP" altLang="en-US" sz="1600" dirty="0">
                        <a:latin typeface="+mn-ea"/>
                        <a:ea typeface="+mn-ea"/>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サンプラザ</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大阪エコ農産物を中心に農薬・化学肥料の使用を削減した商品</a:t>
                      </a:r>
                    </a:p>
                  </a:txBody>
                  <a:tcPr marL="92568" marR="92568" marT="46284" marB="46284" anchor="ctr"/>
                </a:tc>
                <a:extLst>
                  <a:ext uri="{0D108BD9-81ED-4DB2-BD59-A6C34878D82A}">
                    <a16:rowId xmlns:a16="http://schemas.microsoft.com/office/drawing/2014/main" val="2192334256"/>
                  </a:ext>
                </a:extLst>
              </a:tr>
              <a:tr h="632512">
                <a:tc>
                  <a:txBody>
                    <a:bodyPr/>
                    <a:lstStyle/>
                    <a:p>
                      <a:r>
                        <a:rPr kumimoji="1" lang="ja-JP" altLang="en-US" sz="1000" dirty="0">
                          <a:latin typeface="BIZ UDPゴシック" panose="020B0400000000000000" pitchFamily="50" charset="-128"/>
                          <a:ea typeface="BIZ UDPゴシック" panose="020B0400000000000000" pitchFamily="50" charset="-128"/>
                        </a:rPr>
                        <a:t>ファッション</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アパレルでの取組</a:t>
                      </a:r>
                      <a:endParaRPr kumimoji="1" lang="en-US" altLang="ja-JP"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アーバンリサーチ</a:t>
                      </a:r>
                      <a:endParaRPr kumimoji="1" lang="en-US" altLang="ja-JP"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pPr marL="179388" marR="0" lvl="0" indent="-179388" algn="l" defTabSz="13919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GREEN DOWN</a:t>
                      </a:r>
                      <a:r>
                        <a:rPr kumimoji="1" lang="ja-JP" altLang="en-US" sz="1000" dirty="0">
                          <a:latin typeface="BIZ UDPゴシック" panose="020B0400000000000000" pitchFamily="50" charset="-128"/>
                          <a:ea typeface="BIZ UDPゴシック" panose="020B0400000000000000" pitchFamily="50" charset="-128"/>
                        </a:rPr>
                        <a:t>（再生羽毛を使用したダウン製品）</a:t>
                      </a:r>
                      <a:r>
                        <a:rPr kumimoji="1" lang="en-US" altLang="ja-JP" sz="1000" dirty="0">
                          <a:latin typeface="BIZ UDPゴシック" panose="020B0400000000000000" pitchFamily="50" charset="-128"/>
                          <a:ea typeface="BIZ UDPゴシック" panose="020B0400000000000000" pitchFamily="50" charset="-128"/>
                        </a:rPr>
                        <a:t>[R4]</a:t>
                      </a:r>
                    </a:p>
                    <a:p>
                      <a:pPr marL="179388" marR="0" lvl="0" indent="-179388" algn="l" defTabSz="13919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・古着バトン</a:t>
                      </a:r>
                      <a:r>
                        <a:rPr kumimoji="1" lang="en-US" altLang="ja-JP" sz="1000" dirty="0">
                          <a:latin typeface="BIZ UDPゴシック" panose="020B0400000000000000" pitchFamily="50" charset="-128"/>
                          <a:ea typeface="BIZ UDPゴシック" panose="020B0400000000000000" pitchFamily="50" charset="-128"/>
                        </a:rPr>
                        <a:t>[R4]</a:t>
                      </a:r>
                      <a:endParaRPr kumimoji="1" lang="ja-JP" altLang="en-US" sz="1000" dirty="0">
                        <a:latin typeface="BIZ UDPゴシック" panose="020B0400000000000000" pitchFamily="50" charset="-128"/>
                        <a:ea typeface="BIZ UDPゴシック" panose="020B0400000000000000" pitchFamily="50" charset="-128"/>
                      </a:endParaRPr>
                    </a:p>
                    <a:p>
                      <a:pPr marL="179388" marR="0" lvl="0" indent="-179388" algn="l" defTabSz="13919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err="1">
                          <a:latin typeface="BIZ UDPゴシック" panose="020B0400000000000000" pitchFamily="50" charset="-128"/>
                          <a:ea typeface="BIZ UDPゴシック" panose="020B0400000000000000" pitchFamily="50" charset="-128"/>
                        </a:rPr>
                        <a:t>commpost</a:t>
                      </a:r>
                      <a:r>
                        <a:rPr kumimoji="1" lang="en-US" altLang="ja-JP" sz="10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（廃棄衣料をアップサイクルした製品）</a:t>
                      </a:r>
                      <a:r>
                        <a:rPr kumimoji="1" lang="en-US" altLang="ja-JP" sz="1000" dirty="0">
                          <a:latin typeface="BIZ UDPゴシック" panose="020B0400000000000000" pitchFamily="50" charset="-128"/>
                          <a:ea typeface="BIZ UDPゴシック" panose="020B0400000000000000" pitchFamily="50" charset="-128"/>
                        </a:rPr>
                        <a:t>[R4/R5]</a:t>
                      </a:r>
                    </a:p>
                  </a:txBody>
                  <a:tcPr marL="92568" marR="92568" marT="46284" marB="46284" anchor="ctr"/>
                </a:tc>
                <a:extLst>
                  <a:ext uri="{0D108BD9-81ED-4DB2-BD59-A6C34878D82A}">
                    <a16:rowId xmlns:a16="http://schemas.microsoft.com/office/drawing/2014/main" val="3034763531"/>
                  </a:ext>
                </a:extLst>
              </a:tr>
              <a:tr h="281838">
                <a:tc rowSpan="2">
                  <a:txBody>
                    <a:bodyPr/>
                    <a:lstStyle/>
                    <a:p>
                      <a:r>
                        <a:rPr kumimoji="1" lang="ja-JP" altLang="en-US" sz="1000" dirty="0">
                          <a:latin typeface="BIZ UDPゴシック" panose="020B0400000000000000" pitchFamily="50" charset="-128"/>
                          <a:ea typeface="BIZ UDPゴシック" panose="020B0400000000000000" pitchFamily="50" charset="-128"/>
                        </a:rPr>
                        <a:t>家電販売店</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での取組</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上新電機</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節電多機能エアコン（指定機種）</a:t>
                      </a:r>
                    </a:p>
                  </a:txBody>
                  <a:tcPr marL="92568" marR="92568" marT="46284" marB="46284" anchor="ctr"/>
                </a:tc>
                <a:extLst>
                  <a:ext uri="{0D108BD9-81ED-4DB2-BD59-A6C34878D82A}">
                    <a16:rowId xmlns:a16="http://schemas.microsoft.com/office/drawing/2014/main" val="1502694265"/>
                  </a:ext>
                </a:extLst>
              </a:tr>
              <a:tr h="281838">
                <a:tc vMerge="1">
                  <a:txBody>
                    <a:bodyPr/>
                    <a:lstStyle/>
                    <a:p>
                      <a:endParaRPr kumimoji="1" lang="en-US" altLang="ja-JP" sz="1600" dirty="0">
                        <a:latin typeface="+mn-ea"/>
                        <a:ea typeface="+mn-ea"/>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エディオン</a:t>
                      </a:r>
                      <a:endParaRPr kumimoji="1" lang="en-US" altLang="ja-JP"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LED</a:t>
                      </a:r>
                      <a:r>
                        <a:rPr kumimoji="1" lang="ja-JP" altLang="en-US" sz="1000" dirty="0">
                          <a:latin typeface="BIZ UDPゴシック" panose="020B0400000000000000" pitchFamily="50" charset="-128"/>
                          <a:ea typeface="BIZ UDPゴシック" panose="020B0400000000000000" pitchFamily="50" charset="-128"/>
                        </a:rPr>
                        <a:t>シーリングライト（指定機種）</a:t>
                      </a:r>
                    </a:p>
                  </a:txBody>
                  <a:tcPr marL="92568" marR="92568" marT="46284" marB="46284" anchor="ctr"/>
                </a:tc>
                <a:extLst>
                  <a:ext uri="{0D108BD9-81ED-4DB2-BD59-A6C34878D82A}">
                    <a16:rowId xmlns:a16="http://schemas.microsoft.com/office/drawing/2014/main" val="2318532840"/>
                  </a:ext>
                </a:extLst>
              </a:tr>
              <a:tr h="807849">
                <a:tc>
                  <a:txBody>
                    <a:bodyPr/>
                    <a:lstStyle/>
                    <a:p>
                      <a:r>
                        <a:rPr kumimoji="1" lang="ja-JP" altLang="en-US" sz="1000" dirty="0">
                          <a:latin typeface="BIZ UDPゴシック" panose="020B0400000000000000" pitchFamily="50" charset="-128"/>
                          <a:ea typeface="BIZ UDPゴシック" panose="020B0400000000000000" pitchFamily="50" charset="-128"/>
                        </a:rPr>
                        <a:t>百貨店での</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取組</a:t>
                      </a:r>
                      <a:endParaRPr kumimoji="1" lang="en-US" altLang="ja-JP"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en-US" altLang="zh-TW" sz="1000" dirty="0">
                          <a:latin typeface="BIZ UDPゴシック" panose="020B0400000000000000" pitchFamily="50" charset="-128"/>
                          <a:ea typeface="BIZ UDPゴシック" panose="020B0400000000000000" pitchFamily="50" charset="-128"/>
                        </a:rPr>
                        <a:t>(</a:t>
                      </a:r>
                      <a:r>
                        <a:rPr kumimoji="1" lang="zh-TW" altLang="en-US" sz="1000" dirty="0">
                          <a:latin typeface="BIZ UDPゴシック" panose="020B0400000000000000" pitchFamily="50" charset="-128"/>
                          <a:ea typeface="BIZ UDPゴシック" panose="020B0400000000000000" pitchFamily="50" charset="-128"/>
                        </a:rPr>
                        <a:t>株</a:t>
                      </a:r>
                      <a:r>
                        <a:rPr kumimoji="1" lang="en-US" altLang="zh-TW" sz="1000" dirty="0">
                          <a:latin typeface="BIZ UDPゴシック" panose="020B0400000000000000" pitchFamily="50" charset="-128"/>
                          <a:ea typeface="BIZ UDPゴシック" panose="020B0400000000000000" pitchFamily="50" charset="-128"/>
                        </a:rPr>
                        <a:t>)</a:t>
                      </a:r>
                      <a:r>
                        <a:rPr kumimoji="1" lang="zh-TW" altLang="en-US" sz="1000" dirty="0">
                          <a:latin typeface="BIZ UDPゴシック" panose="020B0400000000000000" pitchFamily="50" charset="-128"/>
                          <a:ea typeface="BIZ UDPゴシック" panose="020B0400000000000000" pitchFamily="50" charset="-128"/>
                        </a:rPr>
                        <a:t>髙島屋大阪店</a:t>
                      </a:r>
                      <a:endParaRPr kumimoji="1" lang="en-US" altLang="ja-JP"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pPr marL="176213" indent="-176213"/>
                      <a:r>
                        <a:rPr kumimoji="1" lang="ja-JP" altLang="en-US" sz="1000" dirty="0">
                          <a:latin typeface="BIZ UDPゴシック" panose="020B0400000000000000" pitchFamily="50" charset="-128"/>
                          <a:ea typeface="BIZ UDPゴシック" panose="020B0400000000000000" pitchFamily="50" charset="-128"/>
                        </a:rPr>
                        <a:t>・タカシマヤファームで販売する大阪・関西産地の野菜</a:t>
                      </a:r>
                    </a:p>
                    <a:p>
                      <a:pPr marL="176213" indent="-176213"/>
                      <a:r>
                        <a:rPr kumimoji="1" lang="ja-JP" altLang="en-US" sz="1000" dirty="0">
                          <a:latin typeface="BIZ UDPゴシック" panose="020B0400000000000000" pitchFamily="50" charset="-128"/>
                          <a:ea typeface="BIZ UDPゴシック" panose="020B0400000000000000" pitchFamily="50" charset="-128"/>
                        </a:rPr>
                        <a:t>・髙島屋大阪店　自主編集売場＜</a:t>
                      </a:r>
                      <a:r>
                        <a:rPr kumimoji="1" lang="en-US" altLang="ja-JP" sz="1000" dirty="0">
                          <a:latin typeface="BIZ UDPゴシック" panose="020B0400000000000000" pitchFamily="50" charset="-128"/>
                          <a:ea typeface="BIZ UDPゴシック" panose="020B0400000000000000" pitchFamily="50" charset="-128"/>
                        </a:rPr>
                        <a:t>CS</a:t>
                      </a:r>
                      <a:r>
                        <a:rPr kumimoji="1" lang="ja-JP" altLang="en-US" sz="1000" dirty="0">
                          <a:latin typeface="BIZ UDPゴシック" panose="020B0400000000000000" pitchFamily="50" charset="-128"/>
                          <a:ea typeface="BIZ UDPゴシック" panose="020B0400000000000000" pitchFamily="50" charset="-128"/>
                        </a:rPr>
                        <a:t>ケーススタディ＞＜デニムスタイルラボ＞等で販売している</a:t>
                      </a:r>
                      <a:r>
                        <a:rPr kumimoji="1" lang="en-US" altLang="ja-JP" sz="1000" dirty="0">
                          <a:latin typeface="BIZ UDPゴシック" panose="020B0400000000000000" pitchFamily="50" charset="-128"/>
                          <a:ea typeface="BIZ UDPゴシック" panose="020B0400000000000000" pitchFamily="50" charset="-128"/>
                        </a:rPr>
                        <a:t>Depart de Loop</a:t>
                      </a:r>
                      <a:r>
                        <a:rPr kumimoji="1" lang="ja-JP" altLang="en-US" sz="1000" dirty="0">
                          <a:latin typeface="BIZ UDPゴシック" panose="020B0400000000000000" pitchFamily="50" charset="-128"/>
                          <a:ea typeface="BIZ UDPゴシック" panose="020B0400000000000000" pitchFamily="50" charset="-128"/>
                        </a:rPr>
                        <a:t>商品（再生繊維を使用した髙島屋による企画・生産商品）</a:t>
                      </a:r>
                    </a:p>
                  </a:txBody>
                  <a:tcPr marL="92568" marR="92568" marT="46284" marB="46284" anchor="ctr"/>
                </a:tc>
                <a:extLst>
                  <a:ext uri="{0D108BD9-81ED-4DB2-BD59-A6C34878D82A}">
                    <a16:rowId xmlns:a16="http://schemas.microsoft.com/office/drawing/2014/main" val="1738600251"/>
                  </a:ext>
                </a:extLst>
              </a:tr>
              <a:tr h="632512">
                <a:tc>
                  <a:txBody>
                    <a:bodyPr/>
                    <a:lstStyle/>
                    <a:p>
                      <a:r>
                        <a:rPr kumimoji="1" lang="ja-JP" altLang="en-US" sz="1000" dirty="0">
                          <a:latin typeface="BIZ UDPゴシック" panose="020B0400000000000000" pitchFamily="50" charset="-128"/>
                          <a:ea typeface="BIZ UDPゴシック" panose="020B0400000000000000" pitchFamily="50" charset="-128"/>
                        </a:rPr>
                        <a:t>商店街での</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取組</a:t>
                      </a:r>
                      <a:endParaRPr kumimoji="1" lang="zh-TW" altLang="en-US"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zh-TW" altLang="en-US" sz="1000" dirty="0">
                          <a:latin typeface="BIZ UDPゴシック" panose="020B0400000000000000" pitchFamily="50" charset="-128"/>
                          <a:ea typeface="BIZ UDPゴシック" panose="020B0400000000000000" pitchFamily="50" charset="-128"/>
                        </a:rPr>
                        <a:t>宮之阪中央商店街振興組合</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・エコバック持参</a:t>
                      </a:r>
                    </a:p>
                    <a:p>
                      <a:r>
                        <a:rPr kumimoji="1" lang="ja-JP" altLang="en-US" sz="1000" dirty="0">
                          <a:latin typeface="BIZ UDPゴシック" panose="020B0400000000000000" pitchFamily="50" charset="-128"/>
                          <a:ea typeface="BIZ UDPゴシック" panose="020B0400000000000000" pitchFamily="50" charset="-128"/>
                        </a:rPr>
                        <a:t>・府内生産食材利用のメニュー</a:t>
                      </a:r>
                    </a:p>
                    <a:p>
                      <a:pPr marL="175895" indent="-175895"/>
                      <a:r>
                        <a:rPr kumimoji="1" lang="ja-JP" altLang="en-US" sz="1000" dirty="0">
                          <a:latin typeface="BIZ UDPゴシック" panose="020B0400000000000000" pitchFamily="50" charset="-128"/>
                          <a:ea typeface="BIZ UDPゴシック" panose="020B0400000000000000" pitchFamily="50" charset="-128"/>
                        </a:rPr>
                        <a:t>・フードドライブへの食品提供や子ども食堂の利用　等</a:t>
                      </a:r>
                    </a:p>
                  </a:txBody>
                  <a:tcPr marL="92568" marR="92568" marT="46284" marB="46284" anchor="ctr"/>
                </a:tc>
                <a:extLst>
                  <a:ext uri="{0D108BD9-81ED-4DB2-BD59-A6C34878D82A}">
                    <a16:rowId xmlns:a16="http://schemas.microsoft.com/office/drawing/2014/main" val="2021097581"/>
                  </a:ext>
                </a:extLst>
              </a:tr>
              <a:tr h="457174">
                <a:tc>
                  <a:txBody>
                    <a:bodyPr/>
                    <a:lstStyle/>
                    <a:p>
                      <a:r>
                        <a:rPr kumimoji="1" lang="ja-JP" altLang="en-US" sz="1000" dirty="0">
                          <a:latin typeface="BIZ UDPゴシック" panose="020B0400000000000000" pitchFamily="50" charset="-128"/>
                          <a:ea typeface="BIZ UDPゴシック" panose="020B0400000000000000" pitchFamily="50" charset="-128"/>
                        </a:rPr>
                        <a:t>鉄道事業者での取組</a:t>
                      </a: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西日本旅客鉄道</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株</a:t>
                      </a:r>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en-US" altLang="ja-JP" sz="1000" dirty="0">
                          <a:latin typeface="BIZ UDPゴシック" panose="020B0400000000000000" pitchFamily="50" charset="-128"/>
                          <a:ea typeface="BIZ UDPゴシック" panose="020B0400000000000000" pitchFamily="50" charset="-128"/>
                        </a:rPr>
                        <a:t>WESTER</a:t>
                      </a:r>
                      <a:r>
                        <a:rPr kumimoji="1" lang="ja-JP" altLang="en-US" sz="1000" dirty="0">
                          <a:latin typeface="BIZ UDPゴシック" panose="020B0400000000000000" pitchFamily="50" charset="-128"/>
                          <a:ea typeface="BIZ UDPゴシック" panose="020B0400000000000000" pitchFamily="50" charset="-128"/>
                        </a:rPr>
                        <a:t>アプリを活用した鉄道利用によるスタンプラリー</a:t>
                      </a:r>
                    </a:p>
                  </a:txBody>
                  <a:tcPr marL="92568" marR="92568" marT="46284" marB="46284" anchor="ctr"/>
                </a:tc>
                <a:extLst>
                  <a:ext uri="{0D108BD9-81ED-4DB2-BD59-A6C34878D82A}">
                    <a16:rowId xmlns:a16="http://schemas.microsoft.com/office/drawing/2014/main" val="3976114641"/>
                  </a:ext>
                </a:extLst>
              </a:tr>
              <a:tr h="457174">
                <a:tc>
                  <a:txBody>
                    <a:bodyPr/>
                    <a:lstStyle/>
                    <a:p>
                      <a:r>
                        <a:rPr kumimoji="1" lang="ja-JP" altLang="en-US" sz="1000" spc="-150" dirty="0">
                          <a:latin typeface="BIZ UDPゴシック" panose="020B0400000000000000" pitchFamily="50" charset="-128"/>
                          <a:ea typeface="BIZ UDPゴシック" panose="020B0400000000000000" pitchFamily="50" charset="-128"/>
                        </a:rPr>
                        <a:t>サービス業での取組</a:t>
                      </a:r>
                    </a:p>
                  </a:txBody>
                  <a:tcPr marL="92568" marR="92568" marT="46284" marB="46284" anchor="ctr"/>
                </a:tc>
                <a:tc>
                  <a:txBody>
                    <a:bodyPr/>
                    <a:lstStyle/>
                    <a:p>
                      <a:r>
                        <a:rPr kumimoji="1" lang="en-US" altLang="ja-JP" sz="1000" spc="-150" dirty="0">
                          <a:latin typeface="BIZ UDPゴシック" panose="020B0400000000000000" pitchFamily="50" charset="-128"/>
                          <a:ea typeface="BIZ UDPゴシック" panose="020B0400000000000000" pitchFamily="50" charset="-128"/>
                        </a:rPr>
                        <a:t>(</a:t>
                      </a:r>
                      <a:r>
                        <a:rPr kumimoji="1" lang="ja-JP" altLang="en-US" sz="1000" spc="-150" dirty="0">
                          <a:latin typeface="BIZ UDPゴシック" panose="020B0400000000000000" pitchFamily="50" charset="-128"/>
                          <a:ea typeface="BIZ UDPゴシック" panose="020B0400000000000000" pitchFamily="50" charset="-128"/>
                        </a:rPr>
                        <a:t>株</a:t>
                      </a:r>
                      <a:r>
                        <a:rPr kumimoji="1" lang="en-US" altLang="ja-JP" sz="1000" spc="-150" dirty="0">
                          <a:latin typeface="BIZ UDPゴシック" panose="020B0400000000000000" pitchFamily="50" charset="-128"/>
                          <a:ea typeface="BIZ UDPゴシック" panose="020B0400000000000000" pitchFamily="50" charset="-128"/>
                        </a:rPr>
                        <a:t>)</a:t>
                      </a:r>
                      <a:r>
                        <a:rPr kumimoji="1" lang="ja-JP" altLang="en-US" sz="1000" spc="-150" dirty="0">
                          <a:latin typeface="BIZ UDPゴシック" panose="020B0400000000000000" pitchFamily="50" charset="-128"/>
                          <a:ea typeface="BIZ UDPゴシック" panose="020B0400000000000000" pitchFamily="50" charset="-128"/>
                        </a:rPr>
                        <a:t>ルビー</a:t>
                      </a:r>
                      <a:r>
                        <a:rPr kumimoji="1" lang="en-US" altLang="ja-JP" sz="1000" spc="-150" dirty="0">
                          <a:latin typeface="BIZ UDPゴシック" panose="020B0400000000000000" pitchFamily="50" charset="-128"/>
                          <a:ea typeface="BIZ UDPゴシック" panose="020B0400000000000000" pitchFamily="50" charset="-128"/>
                        </a:rPr>
                        <a:t>(</a:t>
                      </a:r>
                      <a:r>
                        <a:rPr kumimoji="1" lang="ja-JP" altLang="en-US" sz="1000" spc="-150" dirty="0">
                          <a:latin typeface="BIZ UDPゴシック" panose="020B0400000000000000" pitchFamily="50" charset="-128"/>
                          <a:ea typeface="BIZ UDPゴシック" panose="020B0400000000000000" pitchFamily="50" charset="-128"/>
                        </a:rPr>
                        <a:t>クリーニングルビー</a:t>
                      </a:r>
                      <a:r>
                        <a:rPr kumimoji="1" lang="en-US" altLang="ja-JP" sz="1000" spc="-150" dirty="0">
                          <a:latin typeface="BIZ UDPゴシック" panose="020B0400000000000000" pitchFamily="50" charset="-128"/>
                          <a:ea typeface="BIZ UDPゴシック" panose="020B0400000000000000" pitchFamily="50" charset="-128"/>
                        </a:rPr>
                        <a:t>)</a:t>
                      </a:r>
                      <a:endParaRPr kumimoji="1" lang="ja-JP" altLang="en-US" sz="1000" spc="-150" dirty="0">
                        <a:latin typeface="BIZ UDPゴシック" panose="020B0400000000000000" pitchFamily="50" charset="-128"/>
                        <a:ea typeface="BIZ UDPゴシック" panose="020B0400000000000000" pitchFamily="50" charset="-128"/>
                      </a:endParaRPr>
                    </a:p>
                  </a:txBody>
                  <a:tcPr marL="92568" marR="92568" marT="46284" marB="46284" anchor="ctr"/>
                </a:tc>
                <a:tc>
                  <a:txBody>
                    <a:bodyPr/>
                    <a:lstStyle/>
                    <a:p>
                      <a:r>
                        <a:rPr kumimoji="1" lang="ja-JP" altLang="en-US" sz="1000" dirty="0">
                          <a:latin typeface="BIZ UDPゴシック" panose="020B0400000000000000" pitchFamily="50" charset="-128"/>
                          <a:ea typeface="BIZ UDPゴシック" panose="020B0400000000000000" pitchFamily="50" charset="-128"/>
                        </a:rPr>
                        <a:t>クリーニング用ハンガーの回収</a:t>
                      </a:r>
                    </a:p>
                  </a:txBody>
                  <a:tcPr marL="92568" marR="92568" marT="46284" marB="46284" anchor="ctr"/>
                </a:tc>
                <a:extLst>
                  <a:ext uri="{0D108BD9-81ED-4DB2-BD59-A6C34878D82A}">
                    <a16:rowId xmlns:a16="http://schemas.microsoft.com/office/drawing/2014/main" val="227978589"/>
                  </a:ext>
                </a:extLst>
              </a:tr>
            </a:tbl>
          </a:graphicData>
        </a:graphic>
      </p:graphicFrame>
      <p:sp>
        <p:nvSpPr>
          <p:cNvPr id="54" name="テキスト ボックス 53">
            <a:extLst>
              <a:ext uri="{FF2B5EF4-FFF2-40B4-BE49-F238E27FC236}">
                <a16:creationId xmlns:a16="http://schemas.microsoft.com/office/drawing/2014/main" id="{4B0B23AB-050E-F079-756F-2D7D319E886C}"/>
              </a:ext>
            </a:extLst>
          </p:cNvPr>
          <p:cNvSpPr txBox="1"/>
          <p:nvPr/>
        </p:nvSpPr>
        <p:spPr>
          <a:xfrm>
            <a:off x="7756785" y="654849"/>
            <a:ext cx="7108887" cy="430887"/>
          </a:xfrm>
          <a:prstGeom prst="rect">
            <a:avLst/>
          </a:prstGeom>
          <a:noFill/>
        </p:spPr>
        <p:txBody>
          <a:bodyPr wrap="square">
            <a:spAutoFit/>
          </a:bodyPr>
          <a:lstStyle/>
          <a:p>
            <a:pPr algn="just"/>
            <a:r>
              <a:rPr lang="ja-JP" altLang="en-US" sz="1100" dirty="0">
                <a:latin typeface="BIZ UDゴシック" panose="020B0400000000000000" pitchFamily="49" charset="-128"/>
                <a:ea typeface="BIZ UDゴシック" panose="020B0400000000000000" pitchFamily="49" charset="-128"/>
              </a:rPr>
              <a:t>令和４～５年度に実施した脱炭素ポイント付与事業に参加した事業者による取組を紹介します。詳しい内容は本ガイドライン本編に掲載されています。ぜひご覧ください。</a:t>
            </a:r>
          </a:p>
        </p:txBody>
      </p:sp>
    </p:spTree>
    <p:extLst>
      <p:ext uri="{BB962C8B-B14F-4D97-AF65-F5344CB8AC3E}">
        <p14:creationId xmlns:p14="http://schemas.microsoft.com/office/powerpoint/2010/main" val="1142774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2127</Words>
  <Application>Microsoft Office PowerPoint</Application>
  <PresentationFormat>ユーザー設定</PresentationFormat>
  <Paragraphs>151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Aptos</vt:lpstr>
      <vt:lpstr>Aptos Display</vt:lpstr>
      <vt:lpstr>BIZ UDPゴシック</vt:lpstr>
      <vt:lpstr>BIZ UDゴシック</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2024-10-08T05:04:25Z</dcterms:created>
  <dcterms:modified xsi:type="dcterms:W3CDTF">2024-10-08T05:04:31Z</dcterms:modified>
</cp:coreProperties>
</file>