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9"/>
  </p:notesMasterIdLst>
  <p:sldIdLst>
    <p:sldId id="257" r:id="rId2"/>
    <p:sldId id="258" r:id="rId3"/>
    <p:sldId id="259" r:id="rId4"/>
    <p:sldId id="260" r:id="rId5"/>
    <p:sldId id="261" r:id="rId6"/>
    <p:sldId id="262" r:id="rId7"/>
    <p:sldId id="263" r:id="rId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60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1114" autoAdjust="0"/>
  </p:normalViewPr>
  <p:slideViewPr>
    <p:cSldViewPr snapToGrid="0">
      <p:cViewPr varScale="1">
        <p:scale>
          <a:sx n="62" d="100"/>
          <a:sy n="62" d="100"/>
        </p:scale>
        <p:origin x="828"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0C3308-41AA-4BC4-92BB-E4394909179D}" type="datetimeFigureOut">
              <a:rPr kumimoji="1" lang="ja-JP" altLang="en-US" smtClean="0"/>
              <a:t>2024/10/8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0A6459-F373-4F75-AFCB-76BC82C2A58F}" type="slidenum">
              <a:rPr kumimoji="1" lang="ja-JP" altLang="en-US" smtClean="0"/>
              <a:t>‹#›</a:t>
            </a:fld>
            <a:endParaRPr kumimoji="1" lang="ja-JP" altLang="en-US"/>
          </a:p>
        </p:txBody>
      </p:sp>
    </p:spTree>
    <p:extLst>
      <p:ext uri="{BB962C8B-B14F-4D97-AF65-F5344CB8AC3E}">
        <p14:creationId xmlns:p14="http://schemas.microsoft.com/office/powerpoint/2010/main" val="213459500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50A6459-F373-4F75-AFCB-76BC82C2A58F}" type="slidenum">
              <a:rPr kumimoji="1" lang="ja-JP" altLang="en-US" smtClean="0"/>
              <a:t>5</a:t>
            </a:fld>
            <a:endParaRPr kumimoji="1" lang="ja-JP" altLang="en-US"/>
          </a:p>
        </p:txBody>
      </p:sp>
    </p:spTree>
    <p:extLst>
      <p:ext uri="{BB962C8B-B14F-4D97-AF65-F5344CB8AC3E}">
        <p14:creationId xmlns:p14="http://schemas.microsoft.com/office/powerpoint/2010/main" val="3482320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50A6459-F373-4F75-AFCB-76BC82C2A58F}" type="slidenum">
              <a:rPr kumimoji="1" lang="ja-JP" altLang="en-US" smtClean="0"/>
              <a:t>6</a:t>
            </a:fld>
            <a:endParaRPr kumimoji="1" lang="ja-JP" altLang="en-US"/>
          </a:p>
        </p:txBody>
      </p:sp>
    </p:spTree>
    <p:extLst>
      <p:ext uri="{BB962C8B-B14F-4D97-AF65-F5344CB8AC3E}">
        <p14:creationId xmlns:p14="http://schemas.microsoft.com/office/powerpoint/2010/main" val="1557364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50A6459-F373-4F75-AFCB-76BC82C2A58F}" type="slidenum">
              <a:rPr kumimoji="1" lang="ja-JP" altLang="en-US" smtClean="0"/>
              <a:t>7</a:t>
            </a:fld>
            <a:endParaRPr kumimoji="1" lang="ja-JP" altLang="en-US"/>
          </a:p>
        </p:txBody>
      </p:sp>
    </p:spTree>
    <p:extLst>
      <p:ext uri="{BB962C8B-B14F-4D97-AF65-F5344CB8AC3E}">
        <p14:creationId xmlns:p14="http://schemas.microsoft.com/office/powerpoint/2010/main" val="2122808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DF464F-22FE-2C87-544B-F440A9FB8FF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97D0402-4211-8B3C-BD6D-8E7CB4642C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C8D81CD-4D58-D89E-7438-3DA65A757D3D}"/>
              </a:ext>
            </a:extLst>
          </p:cNvPr>
          <p:cNvSpPr>
            <a:spLocks noGrp="1"/>
          </p:cNvSpPr>
          <p:nvPr>
            <p:ph type="dt" sz="half" idx="10"/>
          </p:nvPr>
        </p:nvSpPr>
        <p:spPr/>
        <p:txBody>
          <a:bodyPr/>
          <a:lstStyle/>
          <a:p>
            <a:fld id="{9CF0E86E-7B34-4EB6-BB84-ADE5DC61AC91}" type="datetime1">
              <a:rPr kumimoji="1" lang="ja-JP" altLang="en-US" smtClean="0"/>
              <a:t>2024/10/8</a:t>
            </a:fld>
            <a:endParaRPr kumimoji="1" lang="ja-JP" altLang="en-US"/>
          </a:p>
        </p:txBody>
      </p:sp>
      <p:sp>
        <p:nvSpPr>
          <p:cNvPr id="5" name="フッター プレースホルダー 4">
            <a:extLst>
              <a:ext uri="{FF2B5EF4-FFF2-40B4-BE49-F238E27FC236}">
                <a16:creationId xmlns:a16="http://schemas.microsoft.com/office/drawing/2014/main" id="{432E80E5-E1F6-89E0-8708-01A26C3B85F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99AE841-53E7-69DC-D181-4F51FDB8F6D9}"/>
              </a:ext>
            </a:extLst>
          </p:cNvPr>
          <p:cNvSpPr>
            <a:spLocks noGrp="1"/>
          </p:cNvSpPr>
          <p:nvPr>
            <p:ph type="sldNum" sz="quarter" idx="12"/>
          </p:nvPr>
        </p:nvSpPr>
        <p:spPr/>
        <p:txBody>
          <a:bodyPr/>
          <a:lstStyle/>
          <a:p>
            <a:fld id="{E11C74FF-3079-43C2-A519-161392B60B11}" type="slidenum">
              <a:rPr kumimoji="1" lang="ja-JP" altLang="en-US" smtClean="0"/>
              <a:t>‹#›</a:t>
            </a:fld>
            <a:endParaRPr kumimoji="1" lang="ja-JP" altLang="en-US"/>
          </a:p>
        </p:txBody>
      </p:sp>
    </p:spTree>
    <p:extLst>
      <p:ext uri="{BB962C8B-B14F-4D97-AF65-F5344CB8AC3E}">
        <p14:creationId xmlns:p14="http://schemas.microsoft.com/office/powerpoint/2010/main" val="1288824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9CB7D5-F8E3-6D83-004B-D339F63B78A5}"/>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355C3DB-EB6E-51A1-C743-B16A81CD803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E7FAE3A-8A8A-42CD-FD9A-E976B18EDCAC}"/>
              </a:ext>
            </a:extLst>
          </p:cNvPr>
          <p:cNvSpPr>
            <a:spLocks noGrp="1"/>
          </p:cNvSpPr>
          <p:nvPr>
            <p:ph type="dt" sz="half" idx="10"/>
          </p:nvPr>
        </p:nvSpPr>
        <p:spPr/>
        <p:txBody>
          <a:bodyPr/>
          <a:lstStyle/>
          <a:p>
            <a:fld id="{71FDBC2F-F3D2-4A43-9B84-6806F3A0F46E}" type="datetime1">
              <a:rPr kumimoji="1" lang="ja-JP" altLang="en-US" smtClean="0"/>
              <a:t>2024/10/8</a:t>
            </a:fld>
            <a:endParaRPr kumimoji="1" lang="ja-JP" altLang="en-US"/>
          </a:p>
        </p:txBody>
      </p:sp>
      <p:sp>
        <p:nvSpPr>
          <p:cNvPr id="5" name="フッター プレースホルダー 4">
            <a:extLst>
              <a:ext uri="{FF2B5EF4-FFF2-40B4-BE49-F238E27FC236}">
                <a16:creationId xmlns:a16="http://schemas.microsoft.com/office/drawing/2014/main" id="{E3317000-765C-FD2F-2F6C-F1390B87484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95A3FAC-E1AA-2855-F458-CADEACD29A2A}"/>
              </a:ext>
            </a:extLst>
          </p:cNvPr>
          <p:cNvSpPr>
            <a:spLocks noGrp="1"/>
          </p:cNvSpPr>
          <p:nvPr>
            <p:ph type="sldNum" sz="quarter" idx="12"/>
          </p:nvPr>
        </p:nvSpPr>
        <p:spPr/>
        <p:txBody>
          <a:bodyPr/>
          <a:lstStyle/>
          <a:p>
            <a:fld id="{E11C74FF-3079-43C2-A519-161392B60B11}" type="slidenum">
              <a:rPr kumimoji="1" lang="ja-JP" altLang="en-US" smtClean="0"/>
              <a:t>‹#›</a:t>
            </a:fld>
            <a:endParaRPr kumimoji="1" lang="ja-JP" altLang="en-US"/>
          </a:p>
        </p:txBody>
      </p:sp>
    </p:spTree>
    <p:extLst>
      <p:ext uri="{BB962C8B-B14F-4D97-AF65-F5344CB8AC3E}">
        <p14:creationId xmlns:p14="http://schemas.microsoft.com/office/powerpoint/2010/main" val="969084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5EF1ABD-E61E-4A53-EB08-1F074FAFF673}"/>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3698200-2529-6322-B470-9A6F7AFFC428}"/>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971A3F9-5972-8871-66A4-4DFAF0EA59BD}"/>
              </a:ext>
            </a:extLst>
          </p:cNvPr>
          <p:cNvSpPr>
            <a:spLocks noGrp="1"/>
          </p:cNvSpPr>
          <p:nvPr>
            <p:ph type="dt" sz="half" idx="10"/>
          </p:nvPr>
        </p:nvSpPr>
        <p:spPr/>
        <p:txBody>
          <a:bodyPr/>
          <a:lstStyle/>
          <a:p>
            <a:fld id="{5562CD18-070E-4C0B-B58B-1A9963EA5F9D}" type="datetime1">
              <a:rPr kumimoji="1" lang="ja-JP" altLang="en-US" smtClean="0"/>
              <a:t>2024/10/8</a:t>
            </a:fld>
            <a:endParaRPr kumimoji="1" lang="ja-JP" altLang="en-US"/>
          </a:p>
        </p:txBody>
      </p:sp>
      <p:sp>
        <p:nvSpPr>
          <p:cNvPr id="5" name="フッター プレースホルダー 4">
            <a:extLst>
              <a:ext uri="{FF2B5EF4-FFF2-40B4-BE49-F238E27FC236}">
                <a16:creationId xmlns:a16="http://schemas.microsoft.com/office/drawing/2014/main" id="{CADDFC5B-3A80-8F61-9BE8-652B2DDC107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57A7BEF-D107-C3CD-D1B3-258732C97796}"/>
              </a:ext>
            </a:extLst>
          </p:cNvPr>
          <p:cNvSpPr>
            <a:spLocks noGrp="1"/>
          </p:cNvSpPr>
          <p:nvPr>
            <p:ph type="sldNum" sz="quarter" idx="12"/>
          </p:nvPr>
        </p:nvSpPr>
        <p:spPr/>
        <p:txBody>
          <a:bodyPr/>
          <a:lstStyle/>
          <a:p>
            <a:fld id="{E11C74FF-3079-43C2-A519-161392B60B11}" type="slidenum">
              <a:rPr kumimoji="1" lang="ja-JP" altLang="en-US" smtClean="0"/>
              <a:t>‹#›</a:t>
            </a:fld>
            <a:endParaRPr kumimoji="1" lang="ja-JP" altLang="en-US"/>
          </a:p>
        </p:txBody>
      </p:sp>
    </p:spTree>
    <p:extLst>
      <p:ext uri="{BB962C8B-B14F-4D97-AF65-F5344CB8AC3E}">
        <p14:creationId xmlns:p14="http://schemas.microsoft.com/office/powerpoint/2010/main" val="3570077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D0C768-491D-3945-82AF-A95123E9861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15A7CB4-B118-E731-ECDF-5AC2D3E0905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82575CC-D92D-769E-796E-58AE788E7621}"/>
              </a:ext>
            </a:extLst>
          </p:cNvPr>
          <p:cNvSpPr>
            <a:spLocks noGrp="1"/>
          </p:cNvSpPr>
          <p:nvPr>
            <p:ph type="dt" sz="half" idx="10"/>
          </p:nvPr>
        </p:nvSpPr>
        <p:spPr/>
        <p:txBody>
          <a:bodyPr/>
          <a:lstStyle/>
          <a:p>
            <a:fld id="{621F2AE0-FC7C-4843-A0B7-9877B61D1101}" type="datetime1">
              <a:rPr kumimoji="1" lang="ja-JP" altLang="en-US" smtClean="0"/>
              <a:t>2024/10/8</a:t>
            </a:fld>
            <a:endParaRPr kumimoji="1" lang="ja-JP" altLang="en-US"/>
          </a:p>
        </p:txBody>
      </p:sp>
      <p:sp>
        <p:nvSpPr>
          <p:cNvPr id="5" name="フッター プレースホルダー 4">
            <a:extLst>
              <a:ext uri="{FF2B5EF4-FFF2-40B4-BE49-F238E27FC236}">
                <a16:creationId xmlns:a16="http://schemas.microsoft.com/office/drawing/2014/main" id="{1B7F297B-204B-6BA8-05B6-247AF36F30E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90E04C7-3D61-A066-35BA-B1EA97DDDB3E}"/>
              </a:ext>
            </a:extLst>
          </p:cNvPr>
          <p:cNvSpPr>
            <a:spLocks noGrp="1"/>
          </p:cNvSpPr>
          <p:nvPr>
            <p:ph type="sldNum" sz="quarter" idx="12"/>
          </p:nvPr>
        </p:nvSpPr>
        <p:spPr/>
        <p:txBody>
          <a:bodyPr/>
          <a:lstStyle/>
          <a:p>
            <a:fld id="{E11C74FF-3079-43C2-A519-161392B60B11}" type="slidenum">
              <a:rPr kumimoji="1" lang="ja-JP" altLang="en-US" smtClean="0"/>
              <a:t>‹#›</a:t>
            </a:fld>
            <a:endParaRPr kumimoji="1" lang="ja-JP" altLang="en-US"/>
          </a:p>
        </p:txBody>
      </p:sp>
    </p:spTree>
    <p:extLst>
      <p:ext uri="{BB962C8B-B14F-4D97-AF65-F5344CB8AC3E}">
        <p14:creationId xmlns:p14="http://schemas.microsoft.com/office/powerpoint/2010/main" val="554748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0646B71-17DC-A09B-70B9-7418506CCC30}"/>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437ABF7-AE7D-0415-07B1-3E572700F64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AD6C1E13-659A-4E19-AF63-E48D6E962CC2}"/>
              </a:ext>
            </a:extLst>
          </p:cNvPr>
          <p:cNvSpPr>
            <a:spLocks noGrp="1"/>
          </p:cNvSpPr>
          <p:nvPr>
            <p:ph type="dt" sz="half" idx="10"/>
          </p:nvPr>
        </p:nvSpPr>
        <p:spPr/>
        <p:txBody>
          <a:bodyPr/>
          <a:lstStyle/>
          <a:p>
            <a:fld id="{EACAC4A9-B77F-418D-B11B-1F41636419CB}" type="datetime1">
              <a:rPr kumimoji="1" lang="ja-JP" altLang="en-US" smtClean="0"/>
              <a:t>2024/10/8</a:t>
            </a:fld>
            <a:endParaRPr kumimoji="1" lang="ja-JP" altLang="en-US"/>
          </a:p>
        </p:txBody>
      </p:sp>
      <p:sp>
        <p:nvSpPr>
          <p:cNvPr id="5" name="フッター プレースホルダー 4">
            <a:extLst>
              <a:ext uri="{FF2B5EF4-FFF2-40B4-BE49-F238E27FC236}">
                <a16:creationId xmlns:a16="http://schemas.microsoft.com/office/drawing/2014/main" id="{D17A5C6F-88A7-F92B-5ACD-235A3CE0D0E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D37B00C-2145-6C08-BDE9-3DFA2C9E7251}"/>
              </a:ext>
            </a:extLst>
          </p:cNvPr>
          <p:cNvSpPr>
            <a:spLocks noGrp="1"/>
          </p:cNvSpPr>
          <p:nvPr>
            <p:ph type="sldNum" sz="quarter" idx="12"/>
          </p:nvPr>
        </p:nvSpPr>
        <p:spPr/>
        <p:txBody>
          <a:bodyPr/>
          <a:lstStyle/>
          <a:p>
            <a:fld id="{E11C74FF-3079-43C2-A519-161392B60B11}" type="slidenum">
              <a:rPr kumimoji="1" lang="ja-JP" altLang="en-US" smtClean="0"/>
              <a:t>‹#›</a:t>
            </a:fld>
            <a:endParaRPr kumimoji="1" lang="ja-JP" altLang="en-US"/>
          </a:p>
        </p:txBody>
      </p:sp>
    </p:spTree>
    <p:extLst>
      <p:ext uri="{BB962C8B-B14F-4D97-AF65-F5344CB8AC3E}">
        <p14:creationId xmlns:p14="http://schemas.microsoft.com/office/powerpoint/2010/main" val="4244363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3BA5433-4102-BA25-3659-C750AE14FD9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E5ED0E0-8B56-22AE-7607-0A6432586F8E}"/>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BEE6DB4-EF9B-D610-8990-CFEE75464961}"/>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D1D277EA-9F0C-4959-087F-DFE960E3B542}"/>
              </a:ext>
            </a:extLst>
          </p:cNvPr>
          <p:cNvSpPr>
            <a:spLocks noGrp="1"/>
          </p:cNvSpPr>
          <p:nvPr>
            <p:ph type="dt" sz="half" idx="10"/>
          </p:nvPr>
        </p:nvSpPr>
        <p:spPr/>
        <p:txBody>
          <a:bodyPr/>
          <a:lstStyle/>
          <a:p>
            <a:fld id="{211FA3CF-AF80-44D6-BCBE-CBAE32269116}" type="datetime1">
              <a:rPr kumimoji="1" lang="ja-JP" altLang="en-US" smtClean="0"/>
              <a:t>2024/10/8</a:t>
            </a:fld>
            <a:endParaRPr kumimoji="1" lang="ja-JP" altLang="en-US"/>
          </a:p>
        </p:txBody>
      </p:sp>
      <p:sp>
        <p:nvSpPr>
          <p:cNvPr id="6" name="フッター プレースホルダー 5">
            <a:extLst>
              <a:ext uri="{FF2B5EF4-FFF2-40B4-BE49-F238E27FC236}">
                <a16:creationId xmlns:a16="http://schemas.microsoft.com/office/drawing/2014/main" id="{776F2145-AE0F-8A13-5E8C-FF4A2EC975B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5990A5D-51EF-671F-F311-4F33409289E0}"/>
              </a:ext>
            </a:extLst>
          </p:cNvPr>
          <p:cNvSpPr>
            <a:spLocks noGrp="1"/>
          </p:cNvSpPr>
          <p:nvPr>
            <p:ph type="sldNum" sz="quarter" idx="12"/>
          </p:nvPr>
        </p:nvSpPr>
        <p:spPr/>
        <p:txBody>
          <a:bodyPr/>
          <a:lstStyle/>
          <a:p>
            <a:fld id="{E11C74FF-3079-43C2-A519-161392B60B11}" type="slidenum">
              <a:rPr kumimoji="1" lang="ja-JP" altLang="en-US" smtClean="0"/>
              <a:t>‹#›</a:t>
            </a:fld>
            <a:endParaRPr kumimoji="1" lang="ja-JP" altLang="en-US"/>
          </a:p>
        </p:txBody>
      </p:sp>
    </p:spTree>
    <p:extLst>
      <p:ext uri="{BB962C8B-B14F-4D97-AF65-F5344CB8AC3E}">
        <p14:creationId xmlns:p14="http://schemas.microsoft.com/office/powerpoint/2010/main" val="1142154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20BCAF-4789-2C5F-E7F8-98BC81BC894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6FB4D7E-EE6E-96B3-D60E-B5BB14012C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71E5E02-ED71-992B-818D-92697BFB8E3E}"/>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1AFF226D-F7F1-21E0-14B3-6D185E77ED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FA7872B-9ED0-E181-A565-67B5C7AF27A6}"/>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EB2F3C8-D059-882B-7140-5784377299F8}"/>
              </a:ext>
            </a:extLst>
          </p:cNvPr>
          <p:cNvSpPr>
            <a:spLocks noGrp="1"/>
          </p:cNvSpPr>
          <p:nvPr>
            <p:ph type="dt" sz="half" idx="10"/>
          </p:nvPr>
        </p:nvSpPr>
        <p:spPr/>
        <p:txBody>
          <a:bodyPr/>
          <a:lstStyle/>
          <a:p>
            <a:fld id="{F20D4EC2-30E1-41F9-9AE0-C01A4B3BA59E}" type="datetime1">
              <a:rPr kumimoji="1" lang="ja-JP" altLang="en-US" smtClean="0"/>
              <a:t>2024/10/8</a:t>
            </a:fld>
            <a:endParaRPr kumimoji="1" lang="ja-JP" altLang="en-US"/>
          </a:p>
        </p:txBody>
      </p:sp>
      <p:sp>
        <p:nvSpPr>
          <p:cNvPr id="8" name="フッター プレースホルダー 7">
            <a:extLst>
              <a:ext uri="{FF2B5EF4-FFF2-40B4-BE49-F238E27FC236}">
                <a16:creationId xmlns:a16="http://schemas.microsoft.com/office/drawing/2014/main" id="{396541FA-2EB6-9F7F-A70B-F0B33D5D3BE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6485A6B-526F-76FF-4D0E-D5CAC72F26D8}"/>
              </a:ext>
            </a:extLst>
          </p:cNvPr>
          <p:cNvSpPr>
            <a:spLocks noGrp="1"/>
          </p:cNvSpPr>
          <p:nvPr>
            <p:ph type="sldNum" sz="quarter" idx="12"/>
          </p:nvPr>
        </p:nvSpPr>
        <p:spPr/>
        <p:txBody>
          <a:bodyPr/>
          <a:lstStyle/>
          <a:p>
            <a:fld id="{E11C74FF-3079-43C2-A519-161392B60B11}" type="slidenum">
              <a:rPr kumimoji="1" lang="ja-JP" altLang="en-US" smtClean="0"/>
              <a:t>‹#›</a:t>
            </a:fld>
            <a:endParaRPr kumimoji="1" lang="ja-JP" altLang="en-US"/>
          </a:p>
        </p:txBody>
      </p:sp>
    </p:spTree>
    <p:extLst>
      <p:ext uri="{BB962C8B-B14F-4D97-AF65-F5344CB8AC3E}">
        <p14:creationId xmlns:p14="http://schemas.microsoft.com/office/powerpoint/2010/main" val="511466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6EB20C-5CCE-767E-470A-7688A10B91F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A6797DC-2F8A-C523-9F6F-05B6B7712ECA}"/>
              </a:ext>
            </a:extLst>
          </p:cNvPr>
          <p:cNvSpPr>
            <a:spLocks noGrp="1"/>
          </p:cNvSpPr>
          <p:nvPr>
            <p:ph type="dt" sz="half" idx="10"/>
          </p:nvPr>
        </p:nvSpPr>
        <p:spPr/>
        <p:txBody>
          <a:bodyPr/>
          <a:lstStyle/>
          <a:p>
            <a:fld id="{3B5F9E4D-0F52-4FDD-B02D-066067E22B93}" type="datetime1">
              <a:rPr kumimoji="1" lang="ja-JP" altLang="en-US" smtClean="0"/>
              <a:t>2024/10/8</a:t>
            </a:fld>
            <a:endParaRPr kumimoji="1" lang="ja-JP" altLang="en-US"/>
          </a:p>
        </p:txBody>
      </p:sp>
      <p:sp>
        <p:nvSpPr>
          <p:cNvPr id="4" name="フッター プレースホルダー 3">
            <a:extLst>
              <a:ext uri="{FF2B5EF4-FFF2-40B4-BE49-F238E27FC236}">
                <a16:creationId xmlns:a16="http://schemas.microsoft.com/office/drawing/2014/main" id="{6FDA1B6A-87ED-0239-E9D7-560D3E38DA21}"/>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5F1CE97-8ECD-563E-6EBB-B7F106359718}"/>
              </a:ext>
            </a:extLst>
          </p:cNvPr>
          <p:cNvSpPr>
            <a:spLocks noGrp="1"/>
          </p:cNvSpPr>
          <p:nvPr>
            <p:ph type="sldNum" sz="quarter" idx="12"/>
          </p:nvPr>
        </p:nvSpPr>
        <p:spPr/>
        <p:txBody>
          <a:bodyPr/>
          <a:lstStyle/>
          <a:p>
            <a:fld id="{E11C74FF-3079-43C2-A519-161392B60B11}" type="slidenum">
              <a:rPr kumimoji="1" lang="ja-JP" altLang="en-US" smtClean="0"/>
              <a:t>‹#›</a:t>
            </a:fld>
            <a:endParaRPr kumimoji="1" lang="ja-JP" altLang="en-US"/>
          </a:p>
        </p:txBody>
      </p:sp>
    </p:spTree>
    <p:extLst>
      <p:ext uri="{BB962C8B-B14F-4D97-AF65-F5344CB8AC3E}">
        <p14:creationId xmlns:p14="http://schemas.microsoft.com/office/powerpoint/2010/main" val="2979200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FB70459-77C8-A1EC-6B1B-65B00A88B073}"/>
              </a:ext>
            </a:extLst>
          </p:cNvPr>
          <p:cNvSpPr>
            <a:spLocks noGrp="1"/>
          </p:cNvSpPr>
          <p:nvPr>
            <p:ph type="dt" sz="half" idx="10"/>
          </p:nvPr>
        </p:nvSpPr>
        <p:spPr/>
        <p:txBody>
          <a:bodyPr/>
          <a:lstStyle/>
          <a:p>
            <a:fld id="{3932DD46-4232-47ED-BC6B-7DB77C582A22}" type="datetime1">
              <a:rPr kumimoji="1" lang="ja-JP" altLang="en-US" smtClean="0"/>
              <a:t>2024/10/8</a:t>
            </a:fld>
            <a:endParaRPr kumimoji="1" lang="ja-JP" altLang="en-US"/>
          </a:p>
        </p:txBody>
      </p:sp>
      <p:sp>
        <p:nvSpPr>
          <p:cNvPr id="3" name="フッター プレースホルダー 2">
            <a:extLst>
              <a:ext uri="{FF2B5EF4-FFF2-40B4-BE49-F238E27FC236}">
                <a16:creationId xmlns:a16="http://schemas.microsoft.com/office/drawing/2014/main" id="{941B4804-4814-09EF-ED87-DD03B0DC200C}"/>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7A3F2C56-7522-99F7-692F-2A901FCBF578}"/>
              </a:ext>
            </a:extLst>
          </p:cNvPr>
          <p:cNvSpPr>
            <a:spLocks noGrp="1"/>
          </p:cNvSpPr>
          <p:nvPr>
            <p:ph type="sldNum" sz="quarter" idx="12"/>
          </p:nvPr>
        </p:nvSpPr>
        <p:spPr/>
        <p:txBody>
          <a:bodyPr/>
          <a:lstStyle/>
          <a:p>
            <a:fld id="{E11C74FF-3079-43C2-A519-161392B60B11}" type="slidenum">
              <a:rPr kumimoji="1" lang="ja-JP" altLang="en-US" smtClean="0"/>
              <a:t>‹#›</a:t>
            </a:fld>
            <a:endParaRPr kumimoji="1" lang="ja-JP" altLang="en-US"/>
          </a:p>
        </p:txBody>
      </p:sp>
    </p:spTree>
    <p:extLst>
      <p:ext uri="{BB962C8B-B14F-4D97-AF65-F5344CB8AC3E}">
        <p14:creationId xmlns:p14="http://schemas.microsoft.com/office/powerpoint/2010/main" val="2714972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1EDDB0-7244-DBF8-B143-F5766FD5EE2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9521D03-47DA-9518-CC0F-E019F32104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6DE152F-B9F7-A701-207E-3D4DCEA130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BABA55A-1B0F-43DD-41CB-3547809BA246}"/>
              </a:ext>
            </a:extLst>
          </p:cNvPr>
          <p:cNvSpPr>
            <a:spLocks noGrp="1"/>
          </p:cNvSpPr>
          <p:nvPr>
            <p:ph type="dt" sz="half" idx="10"/>
          </p:nvPr>
        </p:nvSpPr>
        <p:spPr/>
        <p:txBody>
          <a:bodyPr/>
          <a:lstStyle/>
          <a:p>
            <a:fld id="{77B9D528-94A1-4293-9999-45269CCCB9C9}" type="datetime1">
              <a:rPr kumimoji="1" lang="ja-JP" altLang="en-US" smtClean="0"/>
              <a:t>2024/10/8</a:t>
            </a:fld>
            <a:endParaRPr kumimoji="1" lang="ja-JP" altLang="en-US"/>
          </a:p>
        </p:txBody>
      </p:sp>
      <p:sp>
        <p:nvSpPr>
          <p:cNvPr id="6" name="フッター プレースホルダー 5">
            <a:extLst>
              <a:ext uri="{FF2B5EF4-FFF2-40B4-BE49-F238E27FC236}">
                <a16:creationId xmlns:a16="http://schemas.microsoft.com/office/drawing/2014/main" id="{DCD78FD2-8555-A066-3C4D-81CB441CD01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22898BB-641F-B4A4-3331-76F4459F50B4}"/>
              </a:ext>
            </a:extLst>
          </p:cNvPr>
          <p:cNvSpPr>
            <a:spLocks noGrp="1"/>
          </p:cNvSpPr>
          <p:nvPr>
            <p:ph type="sldNum" sz="quarter" idx="12"/>
          </p:nvPr>
        </p:nvSpPr>
        <p:spPr/>
        <p:txBody>
          <a:bodyPr/>
          <a:lstStyle/>
          <a:p>
            <a:fld id="{E11C74FF-3079-43C2-A519-161392B60B11}" type="slidenum">
              <a:rPr kumimoji="1" lang="ja-JP" altLang="en-US" smtClean="0"/>
              <a:t>‹#›</a:t>
            </a:fld>
            <a:endParaRPr kumimoji="1" lang="ja-JP" altLang="en-US"/>
          </a:p>
        </p:txBody>
      </p:sp>
    </p:spTree>
    <p:extLst>
      <p:ext uri="{BB962C8B-B14F-4D97-AF65-F5344CB8AC3E}">
        <p14:creationId xmlns:p14="http://schemas.microsoft.com/office/powerpoint/2010/main" val="1961204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2586A0-EA66-01BF-9B6A-5464325FC7D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B2F7E4F-F6DE-74FD-EA8F-1AA8C2D08F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2A18C66B-C353-9D56-D1A9-EF29E7F3F4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B80A5C4-B4C3-72FC-0D2C-5A5123CA4FF2}"/>
              </a:ext>
            </a:extLst>
          </p:cNvPr>
          <p:cNvSpPr>
            <a:spLocks noGrp="1"/>
          </p:cNvSpPr>
          <p:nvPr>
            <p:ph type="dt" sz="half" idx="10"/>
          </p:nvPr>
        </p:nvSpPr>
        <p:spPr/>
        <p:txBody>
          <a:bodyPr/>
          <a:lstStyle/>
          <a:p>
            <a:fld id="{6E3D56A5-9B5C-4AE6-A1DD-9C05C06BDDB7}" type="datetime1">
              <a:rPr kumimoji="1" lang="ja-JP" altLang="en-US" smtClean="0"/>
              <a:t>2024/10/8</a:t>
            </a:fld>
            <a:endParaRPr kumimoji="1" lang="ja-JP" altLang="en-US"/>
          </a:p>
        </p:txBody>
      </p:sp>
      <p:sp>
        <p:nvSpPr>
          <p:cNvPr id="6" name="フッター プレースホルダー 5">
            <a:extLst>
              <a:ext uri="{FF2B5EF4-FFF2-40B4-BE49-F238E27FC236}">
                <a16:creationId xmlns:a16="http://schemas.microsoft.com/office/drawing/2014/main" id="{BA2D5B26-1289-EB97-792D-AB44E07E1B0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2932E4B-398F-3CEE-A956-D580C5B8E38E}"/>
              </a:ext>
            </a:extLst>
          </p:cNvPr>
          <p:cNvSpPr>
            <a:spLocks noGrp="1"/>
          </p:cNvSpPr>
          <p:nvPr>
            <p:ph type="sldNum" sz="quarter" idx="12"/>
          </p:nvPr>
        </p:nvSpPr>
        <p:spPr/>
        <p:txBody>
          <a:bodyPr/>
          <a:lstStyle/>
          <a:p>
            <a:fld id="{E11C74FF-3079-43C2-A519-161392B60B11}" type="slidenum">
              <a:rPr kumimoji="1" lang="ja-JP" altLang="en-US" smtClean="0"/>
              <a:t>‹#›</a:t>
            </a:fld>
            <a:endParaRPr kumimoji="1" lang="ja-JP" altLang="en-US"/>
          </a:p>
        </p:txBody>
      </p:sp>
    </p:spTree>
    <p:extLst>
      <p:ext uri="{BB962C8B-B14F-4D97-AF65-F5344CB8AC3E}">
        <p14:creationId xmlns:p14="http://schemas.microsoft.com/office/powerpoint/2010/main" val="2390231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DE0F7A3-70CF-1073-730B-285D14C98C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21AC718-1E75-76E1-0601-67C636C408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D5F8E5B-5639-498F-B144-EC77A10F92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3ABC489-4BD2-488E-8A20-1F6A121FA7BA}" type="datetime1">
              <a:rPr kumimoji="1" lang="ja-JP" altLang="en-US" smtClean="0"/>
              <a:t>2024/10/8</a:t>
            </a:fld>
            <a:endParaRPr kumimoji="1" lang="ja-JP" altLang="en-US"/>
          </a:p>
        </p:txBody>
      </p:sp>
      <p:sp>
        <p:nvSpPr>
          <p:cNvPr id="5" name="フッター プレースホルダー 4">
            <a:extLst>
              <a:ext uri="{FF2B5EF4-FFF2-40B4-BE49-F238E27FC236}">
                <a16:creationId xmlns:a16="http://schemas.microsoft.com/office/drawing/2014/main" id="{22C8B664-59DC-FC8C-CF75-700F51B2C1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CE61B15-48C4-7970-EC9B-0D60B5A6F5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11C74FF-3079-43C2-A519-161392B60B11}" type="slidenum">
              <a:rPr kumimoji="1" lang="ja-JP" altLang="en-US" smtClean="0"/>
              <a:t>‹#›</a:t>
            </a:fld>
            <a:endParaRPr kumimoji="1" lang="ja-JP" altLang="en-US"/>
          </a:p>
        </p:txBody>
      </p:sp>
    </p:spTree>
    <p:extLst>
      <p:ext uri="{BB962C8B-B14F-4D97-AF65-F5344CB8AC3E}">
        <p14:creationId xmlns:p14="http://schemas.microsoft.com/office/powerpoint/2010/main" val="21165460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2.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a:extLst>
              <a:ext uri="{FF2B5EF4-FFF2-40B4-BE49-F238E27FC236}">
                <a16:creationId xmlns:a16="http://schemas.microsoft.com/office/drawing/2014/main" id="{798B557E-FD85-794D-6A13-C65068BFF622}"/>
              </a:ext>
            </a:extLst>
          </p:cNvPr>
          <p:cNvPicPr>
            <a:picLocks noChangeAspect="1"/>
          </p:cNvPicPr>
          <p:nvPr/>
        </p:nvPicPr>
        <p:blipFill>
          <a:blip r:embed="rId2"/>
          <a:stretch>
            <a:fillRect/>
          </a:stretch>
        </p:blipFill>
        <p:spPr>
          <a:xfrm>
            <a:off x="6769774" y="2721499"/>
            <a:ext cx="4865634" cy="3734588"/>
          </a:xfrm>
          <a:prstGeom prst="rect">
            <a:avLst/>
          </a:prstGeom>
        </p:spPr>
      </p:pic>
      <p:sp>
        <p:nvSpPr>
          <p:cNvPr id="2" name="タイトル 1">
            <a:extLst>
              <a:ext uri="{FF2B5EF4-FFF2-40B4-BE49-F238E27FC236}">
                <a16:creationId xmlns:a16="http://schemas.microsoft.com/office/drawing/2014/main" id="{D50FF829-2E4A-E316-C293-E1528094423C}"/>
              </a:ext>
            </a:extLst>
          </p:cNvPr>
          <p:cNvSpPr>
            <a:spLocks noGrp="1"/>
          </p:cNvSpPr>
          <p:nvPr>
            <p:ph type="ctrTitle"/>
          </p:nvPr>
        </p:nvSpPr>
        <p:spPr>
          <a:xfrm>
            <a:off x="410156" y="202751"/>
            <a:ext cx="4525817" cy="365919"/>
          </a:xfrm>
          <a:noFill/>
        </p:spPr>
        <p:txBody>
          <a:bodyPr>
            <a:normAutofit/>
          </a:bodyPr>
          <a:lstStyle/>
          <a:p>
            <a:pPr algn="l"/>
            <a:r>
              <a:rPr kumimoji="1" lang="ja-JP" altLang="en-US" sz="1800" b="1" dirty="0">
                <a:latin typeface="BIZ UDゴシック" panose="020B0400000000000000" pitchFamily="49" charset="-128"/>
                <a:ea typeface="BIZ UDゴシック" panose="020B0400000000000000" pitchFamily="49" charset="-128"/>
              </a:rPr>
              <a:t>消費者アンケート（中間速報）</a:t>
            </a:r>
          </a:p>
        </p:txBody>
      </p:sp>
      <p:sp>
        <p:nvSpPr>
          <p:cNvPr id="4" name="タイトル 1">
            <a:extLst>
              <a:ext uri="{FF2B5EF4-FFF2-40B4-BE49-F238E27FC236}">
                <a16:creationId xmlns:a16="http://schemas.microsoft.com/office/drawing/2014/main" id="{A24B6704-BDEF-F4C2-C339-894D190700DF}"/>
              </a:ext>
            </a:extLst>
          </p:cNvPr>
          <p:cNvSpPr txBox="1">
            <a:spLocks/>
          </p:cNvSpPr>
          <p:nvPr/>
        </p:nvSpPr>
        <p:spPr>
          <a:xfrm>
            <a:off x="970961" y="2437536"/>
            <a:ext cx="2042446" cy="565608"/>
          </a:xfrm>
          <a:prstGeom prst="rect">
            <a:avLst/>
          </a:prstGeom>
          <a:solidFill>
            <a:schemeClr val="accent4">
              <a:lumMod val="75000"/>
            </a:schemeClr>
          </a:solidFill>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400" b="1" dirty="0">
                <a:solidFill>
                  <a:schemeClr val="bg1"/>
                </a:solidFill>
                <a:latin typeface="BIZ UDゴシック" panose="020B0400000000000000" pitchFamily="49" charset="-128"/>
                <a:ea typeface="BIZ UDゴシック" panose="020B0400000000000000" pitchFamily="49" charset="-128"/>
              </a:rPr>
              <a:t>性別</a:t>
            </a:r>
          </a:p>
        </p:txBody>
      </p:sp>
      <p:pic>
        <p:nvPicPr>
          <p:cNvPr id="1026" name="Picture 2" descr="おおさかCO₂CO₂（コツコツ）ポイント＋">
            <a:extLst>
              <a:ext uri="{FF2B5EF4-FFF2-40B4-BE49-F238E27FC236}">
                <a16:creationId xmlns:a16="http://schemas.microsoft.com/office/drawing/2014/main" id="{F70AF1F9-F462-E9DC-5905-17E0F6AB180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47469" y="803166"/>
            <a:ext cx="885913" cy="800825"/>
          </a:xfrm>
          <a:prstGeom prst="rect">
            <a:avLst/>
          </a:prstGeom>
          <a:noFill/>
          <a:extLst>
            <a:ext uri="{909E8E84-426E-40DD-AFC4-6F175D3DCCD1}">
              <a14:hiddenFill xmlns:a14="http://schemas.microsoft.com/office/drawing/2010/main">
                <a:solidFill>
                  <a:srgbClr val="FFFFFF"/>
                </a:solidFill>
              </a14:hiddenFill>
            </a:ext>
          </a:extLst>
        </p:spPr>
      </p:pic>
      <p:pic>
        <p:nvPicPr>
          <p:cNvPr id="7" name="図 6">
            <a:extLst>
              <a:ext uri="{FF2B5EF4-FFF2-40B4-BE49-F238E27FC236}">
                <a16:creationId xmlns:a16="http://schemas.microsoft.com/office/drawing/2014/main" id="{C2F095AD-EEEC-1785-C292-94F5596CFA3D}"/>
              </a:ext>
            </a:extLst>
          </p:cNvPr>
          <p:cNvPicPr>
            <a:picLocks noChangeAspect="1"/>
          </p:cNvPicPr>
          <p:nvPr/>
        </p:nvPicPr>
        <p:blipFill>
          <a:blip r:embed="rId4"/>
          <a:srcRect l="8286" r="14718"/>
          <a:stretch/>
        </p:blipFill>
        <p:spPr>
          <a:xfrm>
            <a:off x="563945" y="3519163"/>
            <a:ext cx="2579482" cy="2631579"/>
          </a:xfrm>
          <a:prstGeom prst="rect">
            <a:avLst/>
          </a:prstGeom>
        </p:spPr>
      </p:pic>
      <p:pic>
        <p:nvPicPr>
          <p:cNvPr id="8" name="図 7">
            <a:extLst>
              <a:ext uri="{FF2B5EF4-FFF2-40B4-BE49-F238E27FC236}">
                <a16:creationId xmlns:a16="http://schemas.microsoft.com/office/drawing/2014/main" id="{145F5D3A-11D0-6396-7BE4-62B06625A366}"/>
              </a:ext>
            </a:extLst>
          </p:cNvPr>
          <p:cNvPicPr>
            <a:picLocks noChangeAspect="1"/>
          </p:cNvPicPr>
          <p:nvPr/>
        </p:nvPicPr>
        <p:blipFill>
          <a:blip r:embed="rId5"/>
          <a:srcRect l="4970" r="2089"/>
          <a:stretch/>
        </p:blipFill>
        <p:spPr>
          <a:xfrm>
            <a:off x="3277357" y="3475341"/>
            <a:ext cx="3170577" cy="2675401"/>
          </a:xfrm>
          <a:prstGeom prst="rect">
            <a:avLst/>
          </a:prstGeom>
        </p:spPr>
      </p:pic>
      <p:sp>
        <p:nvSpPr>
          <p:cNvPr id="9" name="タイトル 1">
            <a:extLst>
              <a:ext uri="{FF2B5EF4-FFF2-40B4-BE49-F238E27FC236}">
                <a16:creationId xmlns:a16="http://schemas.microsoft.com/office/drawing/2014/main" id="{88CCF25F-BB36-925A-BE65-8F1ED70B8F6E}"/>
              </a:ext>
            </a:extLst>
          </p:cNvPr>
          <p:cNvSpPr txBox="1">
            <a:spLocks/>
          </p:cNvSpPr>
          <p:nvPr/>
        </p:nvSpPr>
        <p:spPr>
          <a:xfrm>
            <a:off x="3780550" y="2437536"/>
            <a:ext cx="2042446" cy="565608"/>
          </a:xfrm>
          <a:prstGeom prst="rect">
            <a:avLst/>
          </a:prstGeom>
          <a:solidFill>
            <a:schemeClr val="accent4">
              <a:lumMod val="75000"/>
            </a:schemeClr>
          </a:solidFill>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400" b="1" dirty="0">
                <a:solidFill>
                  <a:schemeClr val="bg1"/>
                </a:solidFill>
                <a:latin typeface="BIZ UDゴシック" panose="020B0400000000000000" pitchFamily="49" charset="-128"/>
                <a:ea typeface="BIZ UDゴシック" panose="020B0400000000000000" pitchFamily="49" charset="-128"/>
              </a:rPr>
              <a:t>年齢</a:t>
            </a:r>
          </a:p>
        </p:txBody>
      </p:sp>
      <p:sp>
        <p:nvSpPr>
          <p:cNvPr id="10" name="タイトル 1">
            <a:extLst>
              <a:ext uri="{FF2B5EF4-FFF2-40B4-BE49-F238E27FC236}">
                <a16:creationId xmlns:a16="http://schemas.microsoft.com/office/drawing/2014/main" id="{79CED3AF-D99B-7C78-F8AC-CAE115883FAF}"/>
              </a:ext>
            </a:extLst>
          </p:cNvPr>
          <p:cNvSpPr txBox="1">
            <a:spLocks/>
          </p:cNvSpPr>
          <p:nvPr/>
        </p:nvSpPr>
        <p:spPr>
          <a:xfrm>
            <a:off x="6769774" y="1976494"/>
            <a:ext cx="4865634" cy="1028499"/>
          </a:xfrm>
          <a:prstGeom prst="rect">
            <a:avLst/>
          </a:prstGeom>
          <a:solidFill>
            <a:schemeClr val="accent4">
              <a:lumMod val="75000"/>
            </a:schemeClr>
          </a:solidFill>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000" b="1" dirty="0">
                <a:solidFill>
                  <a:schemeClr val="bg1"/>
                </a:solidFill>
                <a:latin typeface="BIZ UDゴシック" panose="020B0400000000000000" pitchFamily="49" charset="-128"/>
                <a:ea typeface="BIZ UDゴシック" panose="020B0400000000000000" pitchFamily="49" charset="-128"/>
              </a:rPr>
              <a:t>これまで、普段から脱炭素や</a:t>
            </a:r>
            <a:r>
              <a:rPr lang="en-US" altLang="ja-JP" sz="2000" b="1" dirty="0">
                <a:solidFill>
                  <a:schemeClr val="bg1"/>
                </a:solidFill>
                <a:latin typeface="BIZ UDゴシック" panose="020B0400000000000000" pitchFamily="49" charset="-128"/>
                <a:ea typeface="BIZ UDゴシック" panose="020B0400000000000000" pitchFamily="49" charset="-128"/>
              </a:rPr>
              <a:t>CO2</a:t>
            </a:r>
            <a:r>
              <a:rPr lang="ja-JP" altLang="en-US" sz="2000" b="1" dirty="0">
                <a:solidFill>
                  <a:schemeClr val="bg1"/>
                </a:solidFill>
                <a:latin typeface="BIZ UDゴシック" panose="020B0400000000000000" pitchFamily="49" charset="-128"/>
                <a:ea typeface="BIZ UDゴシック" panose="020B0400000000000000" pitchFamily="49" charset="-128"/>
              </a:rPr>
              <a:t>削減につながることを意識した買い物をされていましたか</a:t>
            </a:r>
          </a:p>
        </p:txBody>
      </p:sp>
      <p:sp>
        <p:nvSpPr>
          <p:cNvPr id="14" name="テキスト ボックス 13">
            <a:extLst>
              <a:ext uri="{FF2B5EF4-FFF2-40B4-BE49-F238E27FC236}">
                <a16:creationId xmlns:a16="http://schemas.microsoft.com/office/drawing/2014/main" id="{2D21A9E9-C7A6-95C5-C61B-87331BCE7BBE}"/>
              </a:ext>
            </a:extLst>
          </p:cNvPr>
          <p:cNvSpPr txBox="1"/>
          <p:nvPr/>
        </p:nvSpPr>
        <p:spPr>
          <a:xfrm>
            <a:off x="563945" y="1776174"/>
            <a:ext cx="3800957" cy="400110"/>
          </a:xfrm>
          <a:prstGeom prst="rect">
            <a:avLst/>
          </a:prstGeom>
          <a:noFill/>
        </p:spPr>
        <p:txBody>
          <a:bodyPr wrap="square">
            <a:spAutoFit/>
          </a:bodyPr>
          <a:lstStyle/>
          <a:p>
            <a:r>
              <a:rPr kumimoji="1" lang="ja-JP" altLang="en-US" sz="2000" b="1" dirty="0">
                <a:solidFill>
                  <a:schemeClr val="accent4">
                    <a:lumMod val="75000"/>
                  </a:schemeClr>
                </a:solidFill>
                <a:latin typeface="BIZ UDゴシック" panose="020B0400000000000000" pitchFamily="49" charset="-128"/>
                <a:ea typeface="BIZ UDゴシック" panose="020B0400000000000000" pitchFamily="49" charset="-128"/>
              </a:rPr>
              <a:t>■属性</a:t>
            </a:r>
            <a:endParaRPr lang="ja-JP" altLang="en-US" sz="2000" dirty="0">
              <a:solidFill>
                <a:schemeClr val="accent4">
                  <a:lumMod val="75000"/>
                </a:schemeClr>
              </a:solidFill>
            </a:endParaRPr>
          </a:p>
        </p:txBody>
      </p:sp>
      <p:sp>
        <p:nvSpPr>
          <p:cNvPr id="17" name="テキスト ボックス 16">
            <a:extLst>
              <a:ext uri="{FF2B5EF4-FFF2-40B4-BE49-F238E27FC236}">
                <a16:creationId xmlns:a16="http://schemas.microsoft.com/office/drawing/2014/main" id="{14A26599-E94F-D897-408F-E160D46A030D}"/>
              </a:ext>
            </a:extLst>
          </p:cNvPr>
          <p:cNvSpPr txBox="1"/>
          <p:nvPr/>
        </p:nvSpPr>
        <p:spPr>
          <a:xfrm>
            <a:off x="563945" y="684385"/>
            <a:ext cx="10134535" cy="830997"/>
          </a:xfrm>
          <a:prstGeom prst="rect">
            <a:avLst/>
          </a:prstGeom>
          <a:solidFill>
            <a:schemeClr val="accent1">
              <a:lumMod val="20000"/>
              <a:lumOff val="80000"/>
            </a:schemeClr>
          </a:solidFill>
        </p:spPr>
        <p:txBody>
          <a:bodyPr wrap="square">
            <a:spAutoFit/>
          </a:bodyPr>
          <a:lstStyle/>
          <a:p>
            <a:r>
              <a:rPr lang="ja-JP" altLang="en-US" sz="1600" dirty="0">
                <a:latin typeface="BIZ UDPゴシック" panose="020B0400000000000000" pitchFamily="50" charset="-128"/>
                <a:ea typeface="BIZ UDPゴシック" panose="020B0400000000000000" pitchFamily="50" charset="-128"/>
              </a:rPr>
              <a:t>実施時期：令和６年６月３日～　（令和</a:t>
            </a:r>
            <a:r>
              <a:rPr lang="en-US" altLang="ja-JP" sz="1600" dirty="0">
                <a:latin typeface="BIZ UDPゴシック" panose="020B0400000000000000" pitchFamily="50" charset="-128"/>
                <a:ea typeface="BIZ UDPゴシック" panose="020B0400000000000000" pitchFamily="50" charset="-128"/>
              </a:rPr>
              <a:t>7</a:t>
            </a:r>
            <a:r>
              <a:rPr lang="ja-JP" altLang="en-US" sz="1600" dirty="0">
                <a:latin typeface="BIZ UDPゴシック" panose="020B0400000000000000" pitchFamily="50" charset="-128"/>
                <a:ea typeface="BIZ UDPゴシック" panose="020B0400000000000000" pitchFamily="50" charset="-128"/>
              </a:rPr>
              <a:t>年</a:t>
            </a:r>
            <a:r>
              <a:rPr lang="en-US" altLang="ja-JP" sz="1600" dirty="0">
                <a:latin typeface="BIZ UDPゴシック" panose="020B0400000000000000" pitchFamily="50" charset="-128"/>
                <a:ea typeface="BIZ UDPゴシック" panose="020B0400000000000000" pitchFamily="50" charset="-128"/>
              </a:rPr>
              <a:t>1</a:t>
            </a:r>
            <a:r>
              <a:rPr lang="ja-JP" altLang="en-US" sz="1600" dirty="0">
                <a:latin typeface="BIZ UDPゴシック" panose="020B0400000000000000" pitchFamily="50" charset="-128"/>
                <a:ea typeface="BIZ UDPゴシック" panose="020B0400000000000000" pitchFamily="50" charset="-128"/>
              </a:rPr>
              <a:t>月</a:t>
            </a:r>
            <a:r>
              <a:rPr lang="en-US" altLang="ja-JP" sz="1600" dirty="0">
                <a:latin typeface="BIZ UDPゴシック" panose="020B0400000000000000" pitchFamily="50" charset="-128"/>
                <a:ea typeface="BIZ UDPゴシック" panose="020B0400000000000000" pitchFamily="50" charset="-128"/>
              </a:rPr>
              <a:t>31</a:t>
            </a:r>
            <a:r>
              <a:rPr lang="ja-JP" altLang="en-US" sz="1600" dirty="0">
                <a:latin typeface="BIZ UDPゴシック" panose="020B0400000000000000" pitchFamily="50" charset="-128"/>
                <a:ea typeface="BIZ UDPゴシック" panose="020B0400000000000000" pitchFamily="50" charset="-128"/>
              </a:rPr>
              <a:t>日まで実施予定）</a:t>
            </a:r>
            <a:endParaRPr lang="en-US" altLang="ja-JP" sz="1600" dirty="0">
              <a:latin typeface="BIZ UDPゴシック" panose="020B0400000000000000" pitchFamily="50" charset="-128"/>
              <a:ea typeface="BIZ UDPゴシック" panose="020B0400000000000000" pitchFamily="50" charset="-128"/>
            </a:endParaRPr>
          </a:p>
          <a:p>
            <a:r>
              <a:rPr lang="ja-JP" altLang="en-US" sz="1600" dirty="0">
                <a:latin typeface="BIZ UDPゴシック" panose="020B0400000000000000" pitchFamily="50" charset="-128"/>
                <a:ea typeface="BIZ UDPゴシック" panose="020B0400000000000000" pitchFamily="50" charset="-128"/>
              </a:rPr>
              <a:t>実施方法：店舗等でのポスターやチラシ、ウェブサイト等でアンケート回答サイトを周知</a:t>
            </a:r>
            <a:endParaRPr lang="en-US" altLang="ja-JP" sz="1600" dirty="0">
              <a:latin typeface="BIZ UDPゴシック" panose="020B0400000000000000" pitchFamily="50" charset="-128"/>
              <a:ea typeface="BIZ UDPゴシック" panose="020B0400000000000000" pitchFamily="50" charset="-128"/>
            </a:endParaRPr>
          </a:p>
          <a:p>
            <a:r>
              <a:rPr lang="ja-JP" altLang="en-US" sz="1600" dirty="0">
                <a:latin typeface="BIZ UDPゴシック" panose="020B0400000000000000" pitchFamily="50" charset="-128"/>
                <a:ea typeface="BIZ UDPゴシック" panose="020B0400000000000000" pitchFamily="50" charset="-128"/>
              </a:rPr>
              <a:t>回収状況：</a:t>
            </a:r>
            <a:r>
              <a:rPr lang="en-US" altLang="ja-JP" sz="1600" dirty="0">
                <a:latin typeface="BIZ UDPゴシック" panose="020B0400000000000000" pitchFamily="50" charset="-128"/>
                <a:ea typeface="BIZ UDPゴシック" panose="020B0400000000000000" pitchFamily="50" charset="-128"/>
              </a:rPr>
              <a:t>1,078</a:t>
            </a:r>
            <a:r>
              <a:rPr lang="ja-JP" altLang="en-US" sz="1600" dirty="0">
                <a:latin typeface="BIZ UDPゴシック" panose="020B0400000000000000" pitchFamily="50" charset="-128"/>
                <a:ea typeface="BIZ UDPゴシック" panose="020B0400000000000000" pitchFamily="50" charset="-128"/>
              </a:rPr>
              <a:t>回答（</a:t>
            </a:r>
            <a:r>
              <a:rPr lang="en-US" altLang="ja-JP" sz="1600" dirty="0">
                <a:latin typeface="BIZ UDPゴシック" panose="020B0400000000000000" pitchFamily="50" charset="-128"/>
                <a:ea typeface="BIZ UDPゴシック" panose="020B0400000000000000" pitchFamily="50" charset="-128"/>
              </a:rPr>
              <a:t>R6.9.2</a:t>
            </a:r>
            <a:r>
              <a:rPr lang="ja-JP" altLang="en-US" sz="1600" dirty="0">
                <a:latin typeface="BIZ UDPゴシック" panose="020B0400000000000000" pitchFamily="50" charset="-128"/>
                <a:ea typeface="BIZ UDPゴシック" panose="020B0400000000000000" pitchFamily="50" charset="-128"/>
              </a:rPr>
              <a:t>時点）</a:t>
            </a:r>
          </a:p>
        </p:txBody>
      </p:sp>
      <p:sp>
        <p:nvSpPr>
          <p:cNvPr id="6" name="テキスト ボックス 5">
            <a:extLst>
              <a:ext uri="{FF2B5EF4-FFF2-40B4-BE49-F238E27FC236}">
                <a16:creationId xmlns:a16="http://schemas.microsoft.com/office/drawing/2014/main" id="{ED4D8DE1-39E0-9EFF-8105-943BF286452B}"/>
              </a:ext>
            </a:extLst>
          </p:cNvPr>
          <p:cNvSpPr txBox="1"/>
          <p:nvPr/>
        </p:nvSpPr>
        <p:spPr>
          <a:xfrm>
            <a:off x="7586132" y="6241989"/>
            <a:ext cx="3971183" cy="369332"/>
          </a:xfrm>
          <a:prstGeom prst="rect">
            <a:avLst/>
          </a:prstGeom>
          <a:noFill/>
        </p:spPr>
        <p:txBody>
          <a:bodyPr wrap="square">
            <a:spAutoFit/>
          </a:bodyPr>
          <a:lstStyle/>
          <a:p>
            <a:pPr>
              <a:lnSpc>
                <a:spcPct val="100000"/>
              </a:lnSpc>
            </a:pPr>
            <a:r>
              <a:rPr lang="ja-JP" altLang="en-US" sz="1800" b="1" dirty="0">
                <a:solidFill>
                  <a:schemeClr val="accent3">
                    <a:lumMod val="75000"/>
                  </a:schemeClr>
                </a:solidFill>
                <a:latin typeface="BIZ UDゴシック" panose="020B0400000000000000" pitchFamily="49" charset="-128"/>
                <a:ea typeface="BIZ UDゴシック" panose="020B0400000000000000" pitchFamily="49" charset="-128"/>
              </a:rPr>
              <a:t>普段から意識している方が約７割。</a:t>
            </a:r>
            <a:endParaRPr lang="ja-JP" altLang="en-US" dirty="0">
              <a:solidFill>
                <a:schemeClr val="accent3">
                  <a:lumMod val="75000"/>
                </a:schemeClr>
              </a:solidFill>
            </a:endParaRPr>
          </a:p>
        </p:txBody>
      </p:sp>
      <p:sp>
        <p:nvSpPr>
          <p:cNvPr id="5" name="テキスト ボックス 4">
            <a:extLst>
              <a:ext uri="{FF2B5EF4-FFF2-40B4-BE49-F238E27FC236}">
                <a16:creationId xmlns:a16="http://schemas.microsoft.com/office/drawing/2014/main" id="{EACC60D6-2721-4E52-A108-18E89E873D2B}"/>
              </a:ext>
            </a:extLst>
          </p:cNvPr>
          <p:cNvSpPr txBox="1"/>
          <p:nvPr/>
        </p:nvSpPr>
        <p:spPr>
          <a:xfrm>
            <a:off x="10872974" y="120436"/>
            <a:ext cx="1158064" cy="400110"/>
          </a:xfrm>
          <a:prstGeom prst="rect">
            <a:avLst/>
          </a:prstGeom>
          <a:noFill/>
          <a:ln>
            <a:solidFill>
              <a:schemeClr val="tx1"/>
            </a:solidFill>
          </a:ln>
        </p:spPr>
        <p:txBody>
          <a:bodyPr wrap="square" rtlCol="0">
            <a:spAutoFit/>
          </a:bodyPr>
          <a:lstStyle/>
          <a:p>
            <a:r>
              <a:rPr kumimoji="1" lang="ja-JP" altLang="en-US" sz="2000" dirty="0"/>
              <a:t>資料</a:t>
            </a:r>
            <a:r>
              <a:rPr kumimoji="1" lang="en-US" altLang="ja-JP" sz="2000" dirty="0"/>
              <a:t>2-3</a:t>
            </a:r>
            <a:endParaRPr kumimoji="1" lang="ja-JP" altLang="en-US" sz="2000" dirty="0"/>
          </a:p>
        </p:txBody>
      </p:sp>
      <p:sp>
        <p:nvSpPr>
          <p:cNvPr id="12" name="スライド番号プレースホルダー 11">
            <a:extLst>
              <a:ext uri="{FF2B5EF4-FFF2-40B4-BE49-F238E27FC236}">
                <a16:creationId xmlns:a16="http://schemas.microsoft.com/office/drawing/2014/main" id="{7A35535B-4AB2-48A9-A8BD-0FB0C1F22C68}"/>
              </a:ext>
            </a:extLst>
          </p:cNvPr>
          <p:cNvSpPr>
            <a:spLocks noGrp="1"/>
          </p:cNvSpPr>
          <p:nvPr>
            <p:ph type="sldNum" sz="quarter" idx="12"/>
          </p:nvPr>
        </p:nvSpPr>
        <p:spPr>
          <a:xfrm>
            <a:off x="9145044" y="6428758"/>
            <a:ext cx="2743200" cy="365125"/>
          </a:xfrm>
        </p:spPr>
        <p:txBody>
          <a:bodyPr/>
          <a:lstStyle/>
          <a:p>
            <a:fld id="{E11C74FF-3079-43C2-A519-161392B60B11}" type="slidenum">
              <a:rPr kumimoji="1" lang="ja-JP" altLang="en-US" smtClean="0"/>
              <a:t>1</a:t>
            </a:fld>
            <a:endParaRPr kumimoji="1" lang="ja-JP" altLang="en-US" dirty="0"/>
          </a:p>
        </p:txBody>
      </p:sp>
    </p:spTree>
    <p:extLst>
      <p:ext uri="{BB962C8B-B14F-4D97-AF65-F5344CB8AC3E}">
        <p14:creationId xmlns:p14="http://schemas.microsoft.com/office/powerpoint/2010/main" val="4202505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9A69F3B8-8765-E625-D9F3-13D9AC9B8FD4}"/>
              </a:ext>
            </a:extLst>
          </p:cNvPr>
          <p:cNvPicPr>
            <a:picLocks noChangeAspect="1"/>
          </p:cNvPicPr>
          <p:nvPr/>
        </p:nvPicPr>
        <p:blipFill>
          <a:blip r:embed="rId2"/>
          <a:srcRect l="12856"/>
          <a:stretch/>
        </p:blipFill>
        <p:spPr>
          <a:xfrm>
            <a:off x="5373278" y="2274718"/>
            <a:ext cx="6530533" cy="3529304"/>
          </a:xfrm>
          <a:prstGeom prst="rect">
            <a:avLst/>
          </a:prstGeom>
        </p:spPr>
      </p:pic>
      <p:sp>
        <p:nvSpPr>
          <p:cNvPr id="2" name="タイトル 1">
            <a:extLst>
              <a:ext uri="{FF2B5EF4-FFF2-40B4-BE49-F238E27FC236}">
                <a16:creationId xmlns:a16="http://schemas.microsoft.com/office/drawing/2014/main" id="{D50FF829-2E4A-E316-C293-E1528094423C}"/>
              </a:ext>
            </a:extLst>
          </p:cNvPr>
          <p:cNvSpPr>
            <a:spLocks noGrp="1"/>
          </p:cNvSpPr>
          <p:nvPr>
            <p:ph type="ctrTitle"/>
          </p:nvPr>
        </p:nvSpPr>
        <p:spPr>
          <a:xfrm>
            <a:off x="466601" y="202751"/>
            <a:ext cx="4525817" cy="365919"/>
          </a:xfrm>
          <a:noFill/>
        </p:spPr>
        <p:txBody>
          <a:bodyPr>
            <a:normAutofit/>
          </a:bodyPr>
          <a:lstStyle/>
          <a:p>
            <a:pPr algn="l"/>
            <a:r>
              <a:rPr kumimoji="1" lang="ja-JP" altLang="en-US" sz="1800" b="1" dirty="0">
                <a:latin typeface="BIZ UDゴシック" panose="020B0400000000000000" pitchFamily="49" charset="-128"/>
                <a:ea typeface="BIZ UDゴシック" panose="020B0400000000000000" pitchFamily="49" charset="-128"/>
              </a:rPr>
              <a:t>消費者アンケート（中間速報）</a:t>
            </a:r>
          </a:p>
        </p:txBody>
      </p:sp>
      <p:sp>
        <p:nvSpPr>
          <p:cNvPr id="4" name="タイトル 1">
            <a:extLst>
              <a:ext uri="{FF2B5EF4-FFF2-40B4-BE49-F238E27FC236}">
                <a16:creationId xmlns:a16="http://schemas.microsoft.com/office/drawing/2014/main" id="{A24B6704-BDEF-F4C2-C339-894D190700DF}"/>
              </a:ext>
            </a:extLst>
          </p:cNvPr>
          <p:cNvSpPr txBox="1">
            <a:spLocks/>
          </p:cNvSpPr>
          <p:nvPr/>
        </p:nvSpPr>
        <p:spPr>
          <a:xfrm>
            <a:off x="444205" y="1388025"/>
            <a:ext cx="4773252" cy="800826"/>
          </a:xfrm>
          <a:prstGeom prst="rect">
            <a:avLst/>
          </a:prstGeom>
          <a:solidFill>
            <a:schemeClr val="accent4">
              <a:lumMod val="75000"/>
            </a:schemeClr>
          </a:solidFill>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000" b="1" dirty="0">
                <a:solidFill>
                  <a:schemeClr val="bg1"/>
                </a:solidFill>
                <a:latin typeface="BIZ UDゴシック" panose="020B0400000000000000" pitchFamily="49" charset="-128"/>
                <a:ea typeface="BIZ UDゴシック" panose="020B0400000000000000" pitchFamily="49" charset="-128"/>
              </a:rPr>
              <a:t>この取組みを初めて知った広報媒体等は何ですか。</a:t>
            </a:r>
          </a:p>
        </p:txBody>
      </p:sp>
      <p:pic>
        <p:nvPicPr>
          <p:cNvPr id="1026" name="Picture 2" descr="おおさかCO₂CO₂（コツコツ）ポイント＋">
            <a:extLst>
              <a:ext uri="{FF2B5EF4-FFF2-40B4-BE49-F238E27FC236}">
                <a16:creationId xmlns:a16="http://schemas.microsoft.com/office/drawing/2014/main" id="{F70AF1F9-F462-E9DC-5905-17E0F6AB180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8184" y="221296"/>
            <a:ext cx="885913" cy="800825"/>
          </a:xfrm>
          <a:prstGeom prst="rect">
            <a:avLst/>
          </a:prstGeom>
          <a:noFill/>
          <a:extLst>
            <a:ext uri="{909E8E84-426E-40DD-AFC4-6F175D3DCCD1}">
              <a14:hiddenFill xmlns:a14="http://schemas.microsoft.com/office/drawing/2010/main">
                <a:solidFill>
                  <a:srgbClr val="FFFFFF"/>
                </a:solidFill>
              </a14:hiddenFill>
            </a:ext>
          </a:extLst>
        </p:spPr>
      </p:pic>
      <p:sp>
        <p:nvSpPr>
          <p:cNvPr id="9" name="タイトル 1">
            <a:extLst>
              <a:ext uri="{FF2B5EF4-FFF2-40B4-BE49-F238E27FC236}">
                <a16:creationId xmlns:a16="http://schemas.microsoft.com/office/drawing/2014/main" id="{88CCF25F-BB36-925A-BE65-8F1ED70B8F6E}"/>
              </a:ext>
            </a:extLst>
          </p:cNvPr>
          <p:cNvSpPr txBox="1">
            <a:spLocks/>
          </p:cNvSpPr>
          <p:nvPr/>
        </p:nvSpPr>
        <p:spPr>
          <a:xfrm>
            <a:off x="6096000" y="1388025"/>
            <a:ext cx="5646450" cy="800826"/>
          </a:xfrm>
          <a:prstGeom prst="rect">
            <a:avLst/>
          </a:prstGeom>
          <a:solidFill>
            <a:schemeClr val="accent4">
              <a:lumMod val="75000"/>
            </a:schemeClr>
          </a:solidFill>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000" b="1" dirty="0">
                <a:solidFill>
                  <a:schemeClr val="bg1"/>
                </a:solidFill>
                <a:latin typeface="BIZ UDゴシック" panose="020B0400000000000000" pitchFamily="49" charset="-128"/>
                <a:ea typeface="BIZ UDゴシック" panose="020B0400000000000000" pitchFamily="49" charset="-128"/>
              </a:rPr>
              <a:t>店舗に掲示された表示、ちらし、メルマガなどのうち、印象に残ったものは何ですか。</a:t>
            </a:r>
          </a:p>
        </p:txBody>
      </p:sp>
      <p:pic>
        <p:nvPicPr>
          <p:cNvPr id="6" name="図 5">
            <a:extLst>
              <a:ext uri="{FF2B5EF4-FFF2-40B4-BE49-F238E27FC236}">
                <a16:creationId xmlns:a16="http://schemas.microsoft.com/office/drawing/2014/main" id="{2F09610E-FEEF-46D6-CD48-49AC0EA83867}"/>
              </a:ext>
            </a:extLst>
          </p:cNvPr>
          <p:cNvPicPr>
            <a:picLocks noChangeAspect="1"/>
          </p:cNvPicPr>
          <p:nvPr/>
        </p:nvPicPr>
        <p:blipFill>
          <a:blip r:embed="rId4"/>
          <a:stretch>
            <a:fillRect/>
          </a:stretch>
        </p:blipFill>
        <p:spPr>
          <a:xfrm>
            <a:off x="229053" y="2426027"/>
            <a:ext cx="4988403" cy="3530255"/>
          </a:xfrm>
          <a:prstGeom prst="rect">
            <a:avLst/>
          </a:prstGeom>
        </p:spPr>
      </p:pic>
      <p:sp>
        <p:nvSpPr>
          <p:cNvPr id="11" name="テキスト ボックス 10">
            <a:extLst>
              <a:ext uri="{FF2B5EF4-FFF2-40B4-BE49-F238E27FC236}">
                <a16:creationId xmlns:a16="http://schemas.microsoft.com/office/drawing/2014/main" id="{6DAD5C60-BE95-6A34-79D0-8A68E74430A4}"/>
              </a:ext>
            </a:extLst>
          </p:cNvPr>
          <p:cNvSpPr txBox="1"/>
          <p:nvPr/>
        </p:nvSpPr>
        <p:spPr>
          <a:xfrm>
            <a:off x="563945" y="884634"/>
            <a:ext cx="3800957" cy="400110"/>
          </a:xfrm>
          <a:prstGeom prst="rect">
            <a:avLst/>
          </a:prstGeom>
          <a:noFill/>
        </p:spPr>
        <p:txBody>
          <a:bodyPr wrap="square">
            <a:spAutoFit/>
          </a:bodyPr>
          <a:lstStyle/>
          <a:p>
            <a:r>
              <a:rPr kumimoji="1" lang="ja-JP" altLang="en-US" sz="2000" b="1" dirty="0">
                <a:solidFill>
                  <a:schemeClr val="accent4">
                    <a:lumMod val="75000"/>
                  </a:schemeClr>
                </a:solidFill>
                <a:latin typeface="BIZ UDゴシック" panose="020B0400000000000000" pitchFamily="49" charset="-128"/>
                <a:ea typeface="BIZ UDゴシック" panose="020B0400000000000000" pitchFamily="49" charset="-128"/>
              </a:rPr>
              <a:t>■周知・啓発</a:t>
            </a:r>
            <a:endParaRPr lang="ja-JP" altLang="en-US" sz="2000" dirty="0">
              <a:solidFill>
                <a:schemeClr val="accent4">
                  <a:lumMod val="75000"/>
                </a:schemeClr>
              </a:solidFill>
            </a:endParaRPr>
          </a:p>
        </p:txBody>
      </p:sp>
      <p:sp>
        <p:nvSpPr>
          <p:cNvPr id="5" name="テキスト ボックス 4">
            <a:extLst>
              <a:ext uri="{FF2B5EF4-FFF2-40B4-BE49-F238E27FC236}">
                <a16:creationId xmlns:a16="http://schemas.microsoft.com/office/drawing/2014/main" id="{131F7767-6A1B-D12C-310C-B0C875AF577A}"/>
              </a:ext>
            </a:extLst>
          </p:cNvPr>
          <p:cNvSpPr txBox="1"/>
          <p:nvPr/>
        </p:nvSpPr>
        <p:spPr>
          <a:xfrm>
            <a:off x="1055397" y="6000546"/>
            <a:ext cx="4248687" cy="646331"/>
          </a:xfrm>
          <a:prstGeom prst="rect">
            <a:avLst/>
          </a:prstGeom>
          <a:noFill/>
        </p:spPr>
        <p:txBody>
          <a:bodyPr wrap="square">
            <a:spAutoFit/>
          </a:bodyPr>
          <a:lstStyle/>
          <a:p>
            <a:pPr>
              <a:lnSpc>
                <a:spcPct val="100000"/>
              </a:lnSpc>
            </a:pPr>
            <a:r>
              <a:rPr lang="ja-JP" altLang="en-US" b="1" dirty="0">
                <a:solidFill>
                  <a:schemeClr val="accent3">
                    <a:lumMod val="75000"/>
                  </a:schemeClr>
                </a:solidFill>
                <a:latin typeface="BIZ UDゴシック" panose="020B0400000000000000" pitchFamily="49" charset="-128"/>
                <a:ea typeface="BIZ UDゴシック" panose="020B0400000000000000" pitchFamily="49" charset="-128"/>
              </a:rPr>
              <a:t>取組を知った広報媒体は様々であるが、</a:t>
            </a:r>
            <a:endParaRPr lang="en-US" altLang="ja-JP" b="1" dirty="0">
              <a:solidFill>
                <a:schemeClr val="accent3">
                  <a:lumMod val="75000"/>
                </a:schemeClr>
              </a:solidFill>
              <a:latin typeface="BIZ UDゴシック" panose="020B0400000000000000" pitchFamily="49" charset="-128"/>
              <a:ea typeface="BIZ UDゴシック" panose="020B0400000000000000" pitchFamily="49" charset="-128"/>
            </a:endParaRPr>
          </a:p>
          <a:p>
            <a:pPr>
              <a:lnSpc>
                <a:spcPct val="100000"/>
              </a:lnSpc>
            </a:pPr>
            <a:r>
              <a:rPr lang="ja-JP" altLang="en-US" b="1" dirty="0">
                <a:solidFill>
                  <a:schemeClr val="accent3">
                    <a:lumMod val="75000"/>
                  </a:schemeClr>
                </a:solidFill>
                <a:latin typeface="BIZ UDゴシック" panose="020B0400000000000000" pitchFamily="49" charset="-128"/>
                <a:ea typeface="BIZ UDゴシック" panose="020B0400000000000000" pitchFamily="49" charset="-128"/>
              </a:rPr>
              <a:t>店頭が最も多い。</a:t>
            </a:r>
            <a:endParaRPr lang="ja-JP" altLang="en-US" dirty="0">
              <a:solidFill>
                <a:schemeClr val="accent3">
                  <a:lumMod val="75000"/>
                </a:schemeClr>
              </a:solidFill>
            </a:endParaRPr>
          </a:p>
        </p:txBody>
      </p:sp>
      <p:sp>
        <p:nvSpPr>
          <p:cNvPr id="7" name="テキスト ボックス 6">
            <a:extLst>
              <a:ext uri="{FF2B5EF4-FFF2-40B4-BE49-F238E27FC236}">
                <a16:creationId xmlns:a16="http://schemas.microsoft.com/office/drawing/2014/main" id="{9E13C3C5-5D89-7AEF-E120-AB33AFB0B825}"/>
              </a:ext>
            </a:extLst>
          </p:cNvPr>
          <p:cNvSpPr txBox="1"/>
          <p:nvPr/>
        </p:nvSpPr>
        <p:spPr>
          <a:xfrm>
            <a:off x="6716078" y="6061365"/>
            <a:ext cx="4841238" cy="646331"/>
          </a:xfrm>
          <a:prstGeom prst="rect">
            <a:avLst/>
          </a:prstGeom>
          <a:noFill/>
        </p:spPr>
        <p:txBody>
          <a:bodyPr wrap="square">
            <a:spAutoFit/>
          </a:bodyPr>
          <a:lstStyle/>
          <a:p>
            <a:pPr>
              <a:lnSpc>
                <a:spcPct val="100000"/>
              </a:lnSpc>
            </a:pPr>
            <a:r>
              <a:rPr lang="ja-JP" altLang="en-US" sz="1800" b="1" dirty="0">
                <a:solidFill>
                  <a:schemeClr val="accent3">
                    <a:lumMod val="75000"/>
                  </a:schemeClr>
                </a:solidFill>
                <a:latin typeface="BIZ UDゴシック" panose="020B0400000000000000" pitchFamily="49" charset="-128"/>
                <a:ea typeface="BIZ UDゴシック" panose="020B0400000000000000" pitchFamily="49" charset="-128"/>
              </a:rPr>
              <a:t>アプリ通知が最も多く、直接通知が来るので印象に残りやすいと考えられる。</a:t>
            </a:r>
            <a:endParaRPr lang="ja-JP" altLang="en-US" dirty="0">
              <a:solidFill>
                <a:schemeClr val="accent3">
                  <a:lumMod val="75000"/>
                </a:schemeClr>
              </a:solidFill>
            </a:endParaRPr>
          </a:p>
        </p:txBody>
      </p:sp>
      <p:sp>
        <p:nvSpPr>
          <p:cNvPr id="8" name="スライド番号プレースホルダー 7">
            <a:extLst>
              <a:ext uri="{FF2B5EF4-FFF2-40B4-BE49-F238E27FC236}">
                <a16:creationId xmlns:a16="http://schemas.microsoft.com/office/drawing/2014/main" id="{6C307CB5-7BE8-462E-80E0-FCC877B4B9A1}"/>
              </a:ext>
            </a:extLst>
          </p:cNvPr>
          <p:cNvSpPr>
            <a:spLocks noGrp="1"/>
          </p:cNvSpPr>
          <p:nvPr>
            <p:ph type="sldNum" sz="quarter" idx="12"/>
          </p:nvPr>
        </p:nvSpPr>
        <p:spPr>
          <a:xfrm>
            <a:off x="9288694" y="6393475"/>
            <a:ext cx="2743200" cy="365125"/>
          </a:xfrm>
        </p:spPr>
        <p:txBody>
          <a:bodyPr/>
          <a:lstStyle/>
          <a:p>
            <a:fld id="{E11C74FF-3079-43C2-A519-161392B60B11}" type="slidenum">
              <a:rPr kumimoji="1" lang="ja-JP" altLang="en-US" smtClean="0"/>
              <a:t>2</a:t>
            </a:fld>
            <a:endParaRPr kumimoji="1" lang="ja-JP" altLang="en-US" dirty="0"/>
          </a:p>
        </p:txBody>
      </p:sp>
    </p:spTree>
    <p:extLst>
      <p:ext uri="{BB962C8B-B14F-4D97-AF65-F5344CB8AC3E}">
        <p14:creationId xmlns:p14="http://schemas.microsoft.com/office/powerpoint/2010/main" val="1436819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0FF829-2E4A-E316-C293-E1528094423C}"/>
              </a:ext>
            </a:extLst>
          </p:cNvPr>
          <p:cNvSpPr>
            <a:spLocks noGrp="1"/>
          </p:cNvSpPr>
          <p:nvPr>
            <p:ph type="ctrTitle"/>
          </p:nvPr>
        </p:nvSpPr>
        <p:spPr>
          <a:xfrm>
            <a:off x="150509" y="202751"/>
            <a:ext cx="4525817" cy="365919"/>
          </a:xfrm>
          <a:noFill/>
        </p:spPr>
        <p:txBody>
          <a:bodyPr>
            <a:normAutofit/>
          </a:bodyPr>
          <a:lstStyle/>
          <a:p>
            <a:pPr algn="l"/>
            <a:r>
              <a:rPr kumimoji="1" lang="ja-JP" altLang="en-US" sz="1800" b="1" dirty="0">
                <a:latin typeface="BIZ UDゴシック" panose="020B0400000000000000" pitchFamily="49" charset="-128"/>
                <a:ea typeface="BIZ UDゴシック" panose="020B0400000000000000" pitchFamily="49" charset="-128"/>
              </a:rPr>
              <a:t>消費者アンケート（中間速報）</a:t>
            </a:r>
          </a:p>
        </p:txBody>
      </p:sp>
      <p:sp>
        <p:nvSpPr>
          <p:cNvPr id="4" name="タイトル 1">
            <a:extLst>
              <a:ext uri="{FF2B5EF4-FFF2-40B4-BE49-F238E27FC236}">
                <a16:creationId xmlns:a16="http://schemas.microsoft.com/office/drawing/2014/main" id="{A24B6704-BDEF-F4C2-C339-894D190700DF}"/>
              </a:ext>
            </a:extLst>
          </p:cNvPr>
          <p:cNvSpPr txBox="1">
            <a:spLocks/>
          </p:cNvSpPr>
          <p:nvPr/>
        </p:nvSpPr>
        <p:spPr>
          <a:xfrm>
            <a:off x="444205" y="1378597"/>
            <a:ext cx="5400000" cy="1044095"/>
          </a:xfrm>
          <a:prstGeom prst="rect">
            <a:avLst/>
          </a:prstGeom>
          <a:solidFill>
            <a:schemeClr val="accent4">
              <a:lumMod val="75000"/>
            </a:schemeClr>
          </a:solidFill>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000" b="1" dirty="0">
                <a:solidFill>
                  <a:schemeClr val="bg1"/>
                </a:solidFill>
                <a:latin typeface="BIZ UDゴシック" panose="020B0400000000000000" pitchFamily="49" charset="-128"/>
                <a:ea typeface="BIZ UDゴシック" panose="020B0400000000000000" pitchFamily="49" charset="-128"/>
              </a:rPr>
              <a:t>利用店舗で、ポイント付与対象商品等を</a:t>
            </a:r>
            <a:endParaRPr lang="en-US" altLang="ja-JP" sz="2000" b="1" dirty="0">
              <a:solidFill>
                <a:schemeClr val="bg1"/>
              </a:solidFill>
              <a:latin typeface="BIZ UDゴシック" panose="020B0400000000000000" pitchFamily="49" charset="-128"/>
              <a:ea typeface="BIZ UDゴシック" panose="020B0400000000000000" pitchFamily="49" charset="-128"/>
            </a:endParaRPr>
          </a:p>
          <a:p>
            <a:pPr>
              <a:lnSpc>
                <a:spcPct val="100000"/>
              </a:lnSpc>
            </a:pPr>
            <a:r>
              <a:rPr lang="ja-JP" altLang="en-US" sz="2000" b="1" dirty="0">
                <a:solidFill>
                  <a:schemeClr val="bg1"/>
                </a:solidFill>
                <a:latin typeface="BIZ UDゴシック" panose="020B0400000000000000" pitchFamily="49" charset="-128"/>
                <a:ea typeface="BIZ UDゴシック" panose="020B0400000000000000" pitchFamily="49" charset="-128"/>
              </a:rPr>
              <a:t>購入・利用し、「おおさか</a:t>
            </a:r>
            <a:r>
              <a:rPr lang="en-US" altLang="ja-JP" sz="2000" b="1" dirty="0">
                <a:solidFill>
                  <a:schemeClr val="bg1"/>
                </a:solidFill>
                <a:latin typeface="BIZ UDゴシック" panose="020B0400000000000000" pitchFamily="49" charset="-128"/>
                <a:ea typeface="BIZ UDゴシック" panose="020B0400000000000000" pitchFamily="49" charset="-128"/>
              </a:rPr>
              <a:t>CO2CO2</a:t>
            </a:r>
            <a:r>
              <a:rPr lang="ja-JP" altLang="en-US" sz="2000" b="1" dirty="0">
                <a:solidFill>
                  <a:schemeClr val="bg1"/>
                </a:solidFill>
                <a:latin typeface="BIZ UDゴシック" panose="020B0400000000000000" pitchFamily="49" charset="-128"/>
                <a:ea typeface="BIZ UDゴシック" panose="020B0400000000000000" pitchFamily="49" charset="-128"/>
              </a:rPr>
              <a:t>ポイント＋」の付与を受けましたか。</a:t>
            </a:r>
          </a:p>
        </p:txBody>
      </p:sp>
      <p:pic>
        <p:nvPicPr>
          <p:cNvPr id="1026" name="Picture 2" descr="おおさかCO₂CO₂（コツコツ）ポイント＋">
            <a:extLst>
              <a:ext uri="{FF2B5EF4-FFF2-40B4-BE49-F238E27FC236}">
                <a16:creationId xmlns:a16="http://schemas.microsoft.com/office/drawing/2014/main" id="{F70AF1F9-F462-E9DC-5905-17E0F6AB18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68184" y="221296"/>
            <a:ext cx="885913" cy="800825"/>
          </a:xfrm>
          <a:prstGeom prst="rect">
            <a:avLst/>
          </a:prstGeom>
          <a:noFill/>
          <a:extLst>
            <a:ext uri="{909E8E84-426E-40DD-AFC4-6F175D3DCCD1}">
              <a14:hiddenFill xmlns:a14="http://schemas.microsoft.com/office/drawing/2010/main">
                <a:solidFill>
                  <a:srgbClr val="FFFFFF"/>
                </a:solidFill>
              </a14:hiddenFill>
            </a:ext>
          </a:extLst>
        </p:spPr>
      </p:pic>
      <p:sp>
        <p:nvSpPr>
          <p:cNvPr id="9" name="タイトル 1">
            <a:extLst>
              <a:ext uri="{FF2B5EF4-FFF2-40B4-BE49-F238E27FC236}">
                <a16:creationId xmlns:a16="http://schemas.microsoft.com/office/drawing/2014/main" id="{88CCF25F-BB36-925A-BE65-8F1ED70B8F6E}"/>
              </a:ext>
            </a:extLst>
          </p:cNvPr>
          <p:cNvSpPr txBox="1">
            <a:spLocks/>
          </p:cNvSpPr>
          <p:nvPr/>
        </p:nvSpPr>
        <p:spPr>
          <a:xfrm>
            <a:off x="6342450" y="1378597"/>
            <a:ext cx="5400000" cy="1044095"/>
          </a:xfrm>
          <a:prstGeom prst="rect">
            <a:avLst/>
          </a:prstGeom>
          <a:solidFill>
            <a:schemeClr val="accent4">
              <a:lumMod val="75000"/>
            </a:schemeClr>
          </a:solidFill>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000" b="1" dirty="0">
                <a:solidFill>
                  <a:schemeClr val="bg1"/>
                </a:solidFill>
                <a:latin typeface="BIZ UDゴシック" panose="020B0400000000000000" pitchFamily="49" charset="-128"/>
                <a:ea typeface="BIZ UDゴシック" panose="020B0400000000000000" pitchFamily="49" charset="-128"/>
              </a:rPr>
              <a:t>「おおさか</a:t>
            </a:r>
            <a:r>
              <a:rPr lang="en-US" altLang="ja-JP" sz="2000" b="1" dirty="0">
                <a:solidFill>
                  <a:schemeClr val="bg1"/>
                </a:solidFill>
                <a:latin typeface="BIZ UDゴシック" panose="020B0400000000000000" pitchFamily="49" charset="-128"/>
                <a:ea typeface="BIZ UDゴシック" panose="020B0400000000000000" pitchFamily="49" charset="-128"/>
              </a:rPr>
              <a:t>CO2CO2</a:t>
            </a:r>
            <a:r>
              <a:rPr lang="ja-JP" altLang="en-US" sz="2000" b="1" dirty="0">
                <a:solidFill>
                  <a:schemeClr val="bg1"/>
                </a:solidFill>
                <a:latin typeface="BIZ UDゴシック" panose="020B0400000000000000" pitchFamily="49" charset="-128"/>
                <a:ea typeface="BIZ UDゴシック" panose="020B0400000000000000" pitchFamily="49" charset="-128"/>
              </a:rPr>
              <a:t>ポイント＋」の付与が</a:t>
            </a:r>
            <a:endParaRPr lang="en-US" altLang="ja-JP" sz="2000" b="1" dirty="0">
              <a:solidFill>
                <a:schemeClr val="bg1"/>
              </a:solidFill>
              <a:latin typeface="BIZ UDゴシック" panose="020B0400000000000000" pitchFamily="49" charset="-128"/>
              <a:ea typeface="BIZ UDゴシック" panose="020B0400000000000000" pitchFamily="49" charset="-128"/>
            </a:endParaRPr>
          </a:p>
          <a:p>
            <a:pPr>
              <a:lnSpc>
                <a:spcPct val="100000"/>
              </a:lnSpc>
            </a:pPr>
            <a:r>
              <a:rPr lang="ja-JP" altLang="en-US" sz="2000" b="1" dirty="0">
                <a:solidFill>
                  <a:schemeClr val="bg1"/>
                </a:solidFill>
                <a:latin typeface="BIZ UDゴシック" panose="020B0400000000000000" pitchFamily="49" charset="-128"/>
                <a:ea typeface="BIZ UDゴシック" panose="020B0400000000000000" pitchFamily="49" charset="-128"/>
              </a:rPr>
              <a:t>されなくなった場合でも、その商品や</a:t>
            </a:r>
            <a:endParaRPr lang="en-US" altLang="ja-JP" sz="2000" b="1" dirty="0">
              <a:solidFill>
                <a:schemeClr val="bg1"/>
              </a:solidFill>
              <a:latin typeface="BIZ UDゴシック" panose="020B0400000000000000" pitchFamily="49" charset="-128"/>
              <a:ea typeface="BIZ UDゴシック" panose="020B0400000000000000" pitchFamily="49" charset="-128"/>
            </a:endParaRPr>
          </a:p>
          <a:p>
            <a:pPr>
              <a:lnSpc>
                <a:spcPct val="100000"/>
              </a:lnSpc>
            </a:pPr>
            <a:r>
              <a:rPr lang="ja-JP" altLang="en-US" sz="2000" b="1" dirty="0">
                <a:solidFill>
                  <a:schemeClr val="bg1"/>
                </a:solidFill>
                <a:latin typeface="BIZ UDゴシック" panose="020B0400000000000000" pitchFamily="49" charset="-128"/>
                <a:ea typeface="BIZ UDゴシック" panose="020B0400000000000000" pitchFamily="49" charset="-128"/>
              </a:rPr>
              <a:t>サービスの購入・利用をしますか。</a:t>
            </a:r>
          </a:p>
        </p:txBody>
      </p:sp>
      <p:pic>
        <p:nvPicPr>
          <p:cNvPr id="8" name="図 7">
            <a:extLst>
              <a:ext uri="{FF2B5EF4-FFF2-40B4-BE49-F238E27FC236}">
                <a16:creationId xmlns:a16="http://schemas.microsoft.com/office/drawing/2014/main" id="{20135DC8-4AD2-F746-2B32-B312C1E5B4BD}"/>
              </a:ext>
            </a:extLst>
          </p:cNvPr>
          <p:cNvPicPr>
            <a:picLocks noChangeAspect="1"/>
          </p:cNvPicPr>
          <p:nvPr/>
        </p:nvPicPr>
        <p:blipFill>
          <a:blip r:embed="rId3"/>
          <a:stretch>
            <a:fillRect/>
          </a:stretch>
        </p:blipFill>
        <p:spPr>
          <a:xfrm>
            <a:off x="271034" y="2696066"/>
            <a:ext cx="5431509" cy="3823497"/>
          </a:xfrm>
          <a:prstGeom prst="rect">
            <a:avLst/>
          </a:prstGeom>
        </p:spPr>
      </p:pic>
      <p:pic>
        <p:nvPicPr>
          <p:cNvPr id="10" name="図 9">
            <a:extLst>
              <a:ext uri="{FF2B5EF4-FFF2-40B4-BE49-F238E27FC236}">
                <a16:creationId xmlns:a16="http://schemas.microsoft.com/office/drawing/2014/main" id="{A2A26F2A-4BE6-1A8D-B512-2FD59415BFDC}"/>
              </a:ext>
            </a:extLst>
          </p:cNvPr>
          <p:cNvPicPr>
            <a:picLocks noChangeAspect="1"/>
          </p:cNvPicPr>
          <p:nvPr/>
        </p:nvPicPr>
        <p:blipFill>
          <a:blip r:embed="rId4"/>
          <a:stretch>
            <a:fillRect/>
          </a:stretch>
        </p:blipFill>
        <p:spPr>
          <a:xfrm>
            <a:off x="6238878" y="2413258"/>
            <a:ext cx="5431508" cy="3811585"/>
          </a:xfrm>
          <a:prstGeom prst="rect">
            <a:avLst/>
          </a:prstGeom>
        </p:spPr>
      </p:pic>
      <p:sp>
        <p:nvSpPr>
          <p:cNvPr id="11" name="テキスト ボックス 10">
            <a:extLst>
              <a:ext uri="{FF2B5EF4-FFF2-40B4-BE49-F238E27FC236}">
                <a16:creationId xmlns:a16="http://schemas.microsoft.com/office/drawing/2014/main" id="{09E2D807-E3FA-2BE7-CB34-D129D2470BB4}"/>
              </a:ext>
            </a:extLst>
          </p:cNvPr>
          <p:cNvSpPr txBox="1"/>
          <p:nvPr/>
        </p:nvSpPr>
        <p:spPr>
          <a:xfrm>
            <a:off x="563945" y="884634"/>
            <a:ext cx="4894175" cy="400110"/>
          </a:xfrm>
          <a:prstGeom prst="rect">
            <a:avLst/>
          </a:prstGeom>
          <a:noFill/>
        </p:spPr>
        <p:txBody>
          <a:bodyPr wrap="square">
            <a:spAutoFit/>
          </a:bodyPr>
          <a:lstStyle/>
          <a:p>
            <a:r>
              <a:rPr kumimoji="1" lang="ja-JP" altLang="en-US" sz="2000" b="1" dirty="0">
                <a:solidFill>
                  <a:schemeClr val="accent4">
                    <a:lumMod val="75000"/>
                  </a:schemeClr>
                </a:solidFill>
                <a:latin typeface="BIZ UDゴシック" panose="020B0400000000000000" pitchFamily="49" charset="-128"/>
                <a:ea typeface="BIZ UDゴシック" panose="020B0400000000000000" pitchFamily="49" charset="-128"/>
              </a:rPr>
              <a:t>■ポイント付与対象商品の選択</a:t>
            </a:r>
            <a:endParaRPr lang="ja-JP" altLang="en-US" sz="2000" dirty="0">
              <a:solidFill>
                <a:schemeClr val="accent4">
                  <a:lumMod val="75000"/>
                </a:schemeClr>
              </a:solidFill>
            </a:endParaRPr>
          </a:p>
        </p:txBody>
      </p:sp>
      <p:sp>
        <p:nvSpPr>
          <p:cNvPr id="5" name="スライド番号プレースホルダー 4">
            <a:extLst>
              <a:ext uri="{FF2B5EF4-FFF2-40B4-BE49-F238E27FC236}">
                <a16:creationId xmlns:a16="http://schemas.microsoft.com/office/drawing/2014/main" id="{368FC372-16D2-410B-B45B-F31376E99A3D}"/>
              </a:ext>
            </a:extLst>
          </p:cNvPr>
          <p:cNvSpPr>
            <a:spLocks noGrp="1"/>
          </p:cNvSpPr>
          <p:nvPr>
            <p:ph type="sldNum" sz="quarter" idx="12"/>
          </p:nvPr>
        </p:nvSpPr>
        <p:spPr>
          <a:xfrm>
            <a:off x="9177766" y="6454141"/>
            <a:ext cx="2743200" cy="365125"/>
          </a:xfrm>
        </p:spPr>
        <p:txBody>
          <a:bodyPr/>
          <a:lstStyle/>
          <a:p>
            <a:fld id="{E11C74FF-3079-43C2-A519-161392B60B11}" type="slidenum">
              <a:rPr kumimoji="1" lang="ja-JP" altLang="en-US" smtClean="0"/>
              <a:t>3</a:t>
            </a:fld>
            <a:endParaRPr kumimoji="1" lang="ja-JP" altLang="en-US"/>
          </a:p>
        </p:txBody>
      </p:sp>
    </p:spTree>
    <p:extLst>
      <p:ext uri="{BB962C8B-B14F-4D97-AF65-F5344CB8AC3E}">
        <p14:creationId xmlns:p14="http://schemas.microsoft.com/office/powerpoint/2010/main" val="259104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0FF829-2E4A-E316-C293-E1528094423C}"/>
              </a:ext>
            </a:extLst>
          </p:cNvPr>
          <p:cNvSpPr>
            <a:spLocks noGrp="1"/>
          </p:cNvSpPr>
          <p:nvPr>
            <p:ph type="ctrTitle"/>
          </p:nvPr>
        </p:nvSpPr>
        <p:spPr>
          <a:xfrm>
            <a:off x="150509" y="202751"/>
            <a:ext cx="4525817" cy="365919"/>
          </a:xfrm>
          <a:noFill/>
        </p:spPr>
        <p:txBody>
          <a:bodyPr>
            <a:normAutofit/>
          </a:bodyPr>
          <a:lstStyle/>
          <a:p>
            <a:pPr algn="l"/>
            <a:r>
              <a:rPr kumimoji="1" lang="ja-JP" altLang="en-US" sz="1800" b="1" dirty="0">
                <a:latin typeface="BIZ UDゴシック" panose="020B0400000000000000" pitchFamily="49" charset="-128"/>
                <a:ea typeface="BIZ UDゴシック" panose="020B0400000000000000" pitchFamily="49" charset="-128"/>
              </a:rPr>
              <a:t>消費者アンケート（中間速報）</a:t>
            </a:r>
          </a:p>
        </p:txBody>
      </p:sp>
      <p:sp>
        <p:nvSpPr>
          <p:cNvPr id="4" name="タイトル 1">
            <a:extLst>
              <a:ext uri="{FF2B5EF4-FFF2-40B4-BE49-F238E27FC236}">
                <a16:creationId xmlns:a16="http://schemas.microsoft.com/office/drawing/2014/main" id="{A24B6704-BDEF-F4C2-C339-894D190700DF}"/>
              </a:ext>
            </a:extLst>
          </p:cNvPr>
          <p:cNvSpPr txBox="1">
            <a:spLocks/>
          </p:cNvSpPr>
          <p:nvPr/>
        </p:nvSpPr>
        <p:spPr>
          <a:xfrm>
            <a:off x="444205" y="1435155"/>
            <a:ext cx="5400000" cy="800824"/>
          </a:xfrm>
          <a:prstGeom prst="rect">
            <a:avLst/>
          </a:prstGeom>
          <a:solidFill>
            <a:schemeClr val="accent4">
              <a:lumMod val="75000"/>
            </a:schemeClr>
          </a:solidFill>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000" b="1" dirty="0">
                <a:solidFill>
                  <a:schemeClr val="bg1"/>
                </a:solidFill>
                <a:latin typeface="BIZ UDゴシック" panose="020B0400000000000000" pitchFamily="49" charset="-128"/>
                <a:ea typeface="BIZ UDゴシック" panose="020B0400000000000000" pitchFamily="49" charset="-128"/>
              </a:rPr>
              <a:t>今回購入・利用した理由は何ですか。</a:t>
            </a:r>
          </a:p>
        </p:txBody>
      </p:sp>
      <p:pic>
        <p:nvPicPr>
          <p:cNvPr id="1026" name="Picture 2" descr="おおさかCO₂CO₂（コツコツ）ポイント＋">
            <a:extLst>
              <a:ext uri="{FF2B5EF4-FFF2-40B4-BE49-F238E27FC236}">
                <a16:creationId xmlns:a16="http://schemas.microsoft.com/office/drawing/2014/main" id="{F70AF1F9-F462-E9DC-5905-17E0F6AB18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68184" y="221296"/>
            <a:ext cx="885913" cy="800825"/>
          </a:xfrm>
          <a:prstGeom prst="rect">
            <a:avLst/>
          </a:prstGeom>
          <a:noFill/>
          <a:extLst>
            <a:ext uri="{909E8E84-426E-40DD-AFC4-6F175D3DCCD1}">
              <a14:hiddenFill xmlns:a14="http://schemas.microsoft.com/office/drawing/2010/main">
                <a:solidFill>
                  <a:srgbClr val="FFFFFF"/>
                </a:solidFill>
              </a14:hiddenFill>
            </a:ext>
          </a:extLst>
        </p:spPr>
      </p:pic>
      <p:sp>
        <p:nvSpPr>
          <p:cNvPr id="9" name="タイトル 1">
            <a:extLst>
              <a:ext uri="{FF2B5EF4-FFF2-40B4-BE49-F238E27FC236}">
                <a16:creationId xmlns:a16="http://schemas.microsoft.com/office/drawing/2014/main" id="{88CCF25F-BB36-925A-BE65-8F1ED70B8F6E}"/>
              </a:ext>
            </a:extLst>
          </p:cNvPr>
          <p:cNvSpPr txBox="1">
            <a:spLocks/>
          </p:cNvSpPr>
          <p:nvPr/>
        </p:nvSpPr>
        <p:spPr>
          <a:xfrm>
            <a:off x="6342450" y="1435155"/>
            <a:ext cx="5400000" cy="800824"/>
          </a:xfrm>
          <a:prstGeom prst="rect">
            <a:avLst/>
          </a:prstGeom>
          <a:solidFill>
            <a:schemeClr val="accent4">
              <a:lumMod val="75000"/>
            </a:schemeClr>
          </a:solidFill>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000" b="1" dirty="0">
                <a:solidFill>
                  <a:schemeClr val="bg1"/>
                </a:solidFill>
                <a:latin typeface="BIZ UDゴシック" panose="020B0400000000000000" pitchFamily="49" charset="-128"/>
                <a:ea typeface="BIZ UDゴシック" panose="020B0400000000000000" pitchFamily="49" charset="-128"/>
              </a:rPr>
              <a:t>ポイント付与対象商品等を</a:t>
            </a:r>
            <a:endParaRPr lang="en-US" altLang="ja-JP" sz="2000" b="1" dirty="0">
              <a:solidFill>
                <a:schemeClr val="bg1"/>
              </a:solidFill>
              <a:latin typeface="BIZ UDゴシック" panose="020B0400000000000000" pitchFamily="49" charset="-128"/>
              <a:ea typeface="BIZ UDゴシック" panose="020B0400000000000000" pitchFamily="49" charset="-128"/>
            </a:endParaRPr>
          </a:p>
          <a:p>
            <a:pPr>
              <a:lnSpc>
                <a:spcPct val="100000"/>
              </a:lnSpc>
            </a:pPr>
            <a:r>
              <a:rPr lang="ja-JP" altLang="en-US" sz="2000" b="1" dirty="0">
                <a:solidFill>
                  <a:schemeClr val="bg1"/>
                </a:solidFill>
                <a:latin typeface="BIZ UDゴシック" panose="020B0400000000000000" pitchFamily="49" charset="-128"/>
                <a:ea typeface="BIZ UDゴシック" panose="020B0400000000000000" pitchFamily="49" charset="-128"/>
              </a:rPr>
              <a:t>購入・利用しなかった理由は何ですか。</a:t>
            </a:r>
          </a:p>
        </p:txBody>
      </p:sp>
      <p:pic>
        <p:nvPicPr>
          <p:cNvPr id="7" name="図 6">
            <a:extLst>
              <a:ext uri="{FF2B5EF4-FFF2-40B4-BE49-F238E27FC236}">
                <a16:creationId xmlns:a16="http://schemas.microsoft.com/office/drawing/2014/main" id="{AC87805D-9C78-562D-8EAF-ED017895D834}"/>
              </a:ext>
            </a:extLst>
          </p:cNvPr>
          <p:cNvPicPr>
            <a:picLocks noChangeAspect="1"/>
          </p:cNvPicPr>
          <p:nvPr/>
        </p:nvPicPr>
        <p:blipFill>
          <a:blip r:embed="rId3"/>
          <a:stretch>
            <a:fillRect/>
          </a:stretch>
        </p:blipFill>
        <p:spPr>
          <a:xfrm>
            <a:off x="112801" y="2611554"/>
            <a:ext cx="5946907" cy="2690268"/>
          </a:xfrm>
          <a:prstGeom prst="rect">
            <a:avLst/>
          </a:prstGeom>
        </p:spPr>
      </p:pic>
      <p:pic>
        <p:nvPicPr>
          <p:cNvPr id="11" name="図 10">
            <a:extLst>
              <a:ext uri="{FF2B5EF4-FFF2-40B4-BE49-F238E27FC236}">
                <a16:creationId xmlns:a16="http://schemas.microsoft.com/office/drawing/2014/main" id="{758D8E93-4E28-B974-3621-4997B6D9E24A}"/>
              </a:ext>
            </a:extLst>
          </p:cNvPr>
          <p:cNvPicPr>
            <a:picLocks noChangeAspect="1"/>
          </p:cNvPicPr>
          <p:nvPr/>
        </p:nvPicPr>
        <p:blipFill>
          <a:blip r:embed="rId4"/>
          <a:srcRect l="11285" r="2697"/>
          <a:stretch/>
        </p:blipFill>
        <p:spPr>
          <a:xfrm>
            <a:off x="6032158" y="2532301"/>
            <a:ext cx="5910651" cy="3173349"/>
          </a:xfrm>
          <a:prstGeom prst="rect">
            <a:avLst/>
          </a:prstGeom>
        </p:spPr>
      </p:pic>
      <p:sp>
        <p:nvSpPr>
          <p:cNvPr id="12" name="テキスト ボックス 11">
            <a:extLst>
              <a:ext uri="{FF2B5EF4-FFF2-40B4-BE49-F238E27FC236}">
                <a16:creationId xmlns:a16="http://schemas.microsoft.com/office/drawing/2014/main" id="{73B66EDB-0814-C2DB-93B1-4B3BB32EC95E}"/>
              </a:ext>
            </a:extLst>
          </p:cNvPr>
          <p:cNvSpPr txBox="1"/>
          <p:nvPr/>
        </p:nvSpPr>
        <p:spPr>
          <a:xfrm>
            <a:off x="563945" y="884634"/>
            <a:ext cx="4894175" cy="400110"/>
          </a:xfrm>
          <a:prstGeom prst="rect">
            <a:avLst/>
          </a:prstGeom>
          <a:noFill/>
        </p:spPr>
        <p:txBody>
          <a:bodyPr wrap="square">
            <a:spAutoFit/>
          </a:bodyPr>
          <a:lstStyle/>
          <a:p>
            <a:r>
              <a:rPr kumimoji="1" lang="ja-JP" altLang="en-US" sz="2000" b="1" dirty="0">
                <a:solidFill>
                  <a:schemeClr val="accent4">
                    <a:lumMod val="75000"/>
                  </a:schemeClr>
                </a:solidFill>
                <a:latin typeface="BIZ UDゴシック" panose="020B0400000000000000" pitchFamily="49" charset="-128"/>
                <a:ea typeface="BIZ UDゴシック" panose="020B0400000000000000" pitchFamily="49" charset="-128"/>
              </a:rPr>
              <a:t>■購入有無の理由</a:t>
            </a:r>
            <a:endParaRPr lang="ja-JP" altLang="en-US" sz="2000" dirty="0">
              <a:solidFill>
                <a:schemeClr val="accent4">
                  <a:lumMod val="75000"/>
                </a:schemeClr>
              </a:solidFill>
            </a:endParaRPr>
          </a:p>
        </p:txBody>
      </p:sp>
      <p:sp>
        <p:nvSpPr>
          <p:cNvPr id="5" name="テキスト ボックス 4">
            <a:extLst>
              <a:ext uri="{FF2B5EF4-FFF2-40B4-BE49-F238E27FC236}">
                <a16:creationId xmlns:a16="http://schemas.microsoft.com/office/drawing/2014/main" id="{CF0B5E00-32F6-604E-F267-B1649B69610D}"/>
              </a:ext>
            </a:extLst>
          </p:cNvPr>
          <p:cNvSpPr txBox="1"/>
          <p:nvPr/>
        </p:nvSpPr>
        <p:spPr>
          <a:xfrm>
            <a:off x="349817" y="5938911"/>
            <a:ext cx="5992633" cy="646331"/>
          </a:xfrm>
          <a:prstGeom prst="rect">
            <a:avLst/>
          </a:prstGeom>
          <a:noFill/>
        </p:spPr>
        <p:txBody>
          <a:bodyPr wrap="square">
            <a:spAutoFit/>
          </a:bodyPr>
          <a:lstStyle/>
          <a:p>
            <a:pPr>
              <a:lnSpc>
                <a:spcPct val="100000"/>
              </a:lnSpc>
            </a:pPr>
            <a:r>
              <a:rPr lang="ja-JP" altLang="en-US" sz="1800" b="1" dirty="0">
                <a:solidFill>
                  <a:schemeClr val="accent3">
                    <a:lumMod val="75000"/>
                  </a:schemeClr>
                </a:solidFill>
                <a:latin typeface="BIZ UDゴシック" panose="020B0400000000000000" pitchFamily="49" charset="-128"/>
                <a:ea typeface="BIZ UDゴシック" panose="020B0400000000000000" pitchFamily="49" charset="-128"/>
              </a:rPr>
              <a:t>普段から購入・利用しているため購入する人が多いが、</a:t>
            </a:r>
            <a:endParaRPr lang="en-US" altLang="ja-JP" sz="1800" b="1" dirty="0">
              <a:solidFill>
                <a:schemeClr val="accent3">
                  <a:lumMod val="75000"/>
                </a:schemeClr>
              </a:solidFill>
              <a:latin typeface="BIZ UDゴシック" panose="020B0400000000000000" pitchFamily="49" charset="-128"/>
              <a:ea typeface="BIZ UDゴシック" panose="020B0400000000000000" pitchFamily="49" charset="-128"/>
            </a:endParaRPr>
          </a:p>
          <a:p>
            <a:pPr>
              <a:lnSpc>
                <a:spcPct val="100000"/>
              </a:lnSpc>
            </a:pPr>
            <a:r>
              <a:rPr lang="ja-JP" altLang="en-US" b="1" dirty="0">
                <a:solidFill>
                  <a:schemeClr val="accent3">
                    <a:lumMod val="75000"/>
                  </a:schemeClr>
                </a:solidFill>
                <a:latin typeface="BIZ UDゴシック" panose="020B0400000000000000" pitchFamily="49" charset="-128"/>
                <a:ea typeface="BIZ UDゴシック" panose="020B0400000000000000" pitchFamily="49" charset="-128"/>
              </a:rPr>
              <a:t>３割がポイント付与により購入・利用するに至っている</a:t>
            </a:r>
            <a:r>
              <a:rPr lang="ja-JP" altLang="en-US" sz="1800" b="1" dirty="0">
                <a:solidFill>
                  <a:schemeClr val="accent3">
                    <a:lumMod val="75000"/>
                  </a:schemeClr>
                </a:solidFill>
                <a:latin typeface="BIZ UDゴシック" panose="020B0400000000000000" pitchFamily="49" charset="-128"/>
                <a:ea typeface="BIZ UDゴシック" panose="020B0400000000000000" pitchFamily="49" charset="-128"/>
              </a:rPr>
              <a:t>。</a:t>
            </a:r>
            <a:endParaRPr lang="ja-JP" altLang="en-US" dirty="0">
              <a:solidFill>
                <a:schemeClr val="accent3">
                  <a:lumMod val="75000"/>
                </a:schemeClr>
              </a:solidFill>
            </a:endParaRPr>
          </a:p>
        </p:txBody>
      </p:sp>
      <p:sp>
        <p:nvSpPr>
          <p:cNvPr id="6" name="テキスト ボックス 5">
            <a:extLst>
              <a:ext uri="{FF2B5EF4-FFF2-40B4-BE49-F238E27FC236}">
                <a16:creationId xmlns:a16="http://schemas.microsoft.com/office/drawing/2014/main" id="{8C9E51FE-E32B-06B2-3007-6E74AB1CFE58}"/>
              </a:ext>
            </a:extLst>
          </p:cNvPr>
          <p:cNvSpPr txBox="1"/>
          <p:nvPr/>
        </p:nvSpPr>
        <p:spPr>
          <a:xfrm>
            <a:off x="6716078" y="5948475"/>
            <a:ext cx="4841238" cy="646331"/>
          </a:xfrm>
          <a:prstGeom prst="rect">
            <a:avLst/>
          </a:prstGeom>
          <a:noFill/>
        </p:spPr>
        <p:txBody>
          <a:bodyPr wrap="square">
            <a:spAutoFit/>
          </a:bodyPr>
          <a:lstStyle/>
          <a:p>
            <a:pPr>
              <a:lnSpc>
                <a:spcPct val="100000"/>
              </a:lnSpc>
            </a:pPr>
            <a:r>
              <a:rPr lang="ja-JP" altLang="en-US" sz="1800" b="1" dirty="0">
                <a:solidFill>
                  <a:schemeClr val="accent3">
                    <a:lumMod val="75000"/>
                  </a:schemeClr>
                </a:solidFill>
                <a:latin typeface="BIZ UDゴシック" panose="020B0400000000000000" pitchFamily="49" charset="-128"/>
                <a:ea typeface="BIZ UDゴシック" panose="020B0400000000000000" pitchFamily="49" charset="-128"/>
              </a:rPr>
              <a:t>取組や対象商品に気づかない人が多く、店舗内等での周知不足が考えられ</a:t>
            </a:r>
            <a:r>
              <a:rPr lang="ja-JP" altLang="en-US" b="1" dirty="0">
                <a:solidFill>
                  <a:schemeClr val="accent3">
                    <a:lumMod val="75000"/>
                  </a:schemeClr>
                </a:solidFill>
                <a:latin typeface="BIZ UDゴシック" panose="020B0400000000000000" pitchFamily="49" charset="-128"/>
                <a:ea typeface="BIZ UDゴシック" panose="020B0400000000000000" pitchFamily="49" charset="-128"/>
              </a:rPr>
              <a:t>る。</a:t>
            </a:r>
            <a:endParaRPr lang="ja-JP" altLang="en-US" dirty="0">
              <a:solidFill>
                <a:schemeClr val="accent3">
                  <a:lumMod val="75000"/>
                </a:schemeClr>
              </a:solidFill>
            </a:endParaRPr>
          </a:p>
        </p:txBody>
      </p:sp>
      <p:sp>
        <p:nvSpPr>
          <p:cNvPr id="8" name="スライド番号プレースホルダー 7">
            <a:extLst>
              <a:ext uri="{FF2B5EF4-FFF2-40B4-BE49-F238E27FC236}">
                <a16:creationId xmlns:a16="http://schemas.microsoft.com/office/drawing/2014/main" id="{FCFC367E-8D81-4444-AD05-35966BC44262}"/>
              </a:ext>
            </a:extLst>
          </p:cNvPr>
          <p:cNvSpPr>
            <a:spLocks noGrp="1"/>
          </p:cNvSpPr>
          <p:nvPr>
            <p:ph type="sldNum" sz="quarter" idx="12"/>
          </p:nvPr>
        </p:nvSpPr>
        <p:spPr>
          <a:xfrm>
            <a:off x="9340065" y="6402680"/>
            <a:ext cx="2743200" cy="365125"/>
          </a:xfrm>
        </p:spPr>
        <p:txBody>
          <a:bodyPr/>
          <a:lstStyle/>
          <a:p>
            <a:fld id="{E11C74FF-3079-43C2-A519-161392B60B11}" type="slidenum">
              <a:rPr kumimoji="1" lang="ja-JP" altLang="en-US" smtClean="0"/>
              <a:t>4</a:t>
            </a:fld>
            <a:endParaRPr kumimoji="1" lang="ja-JP" altLang="en-US" dirty="0"/>
          </a:p>
        </p:txBody>
      </p:sp>
    </p:spTree>
    <p:extLst>
      <p:ext uri="{BB962C8B-B14F-4D97-AF65-F5344CB8AC3E}">
        <p14:creationId xmlns:p14="http://schemas.microsoft.com/office/powerpoint/2010/main" val="2115122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0BDFA8E7-FC61-4787-6951-C91200971913}"/>
              </a:ext>
            </a:extLst>
          </p:cNvPr>
          <p:cNvPicPr>
            <a:picLocks noChangeAspect="1"/>
          </p:cNvPicPr>
          <p:nvPr/>
        </p:nvPicPr>
        <p:blipFill>
          <a:blip r:embed="rId3"/>
          <a:stretch>
            <a:fillRect/>
          </a:stretch>
        </p:blipFill>
        <p:spPr>
          <a:xfrm>
            <a:off x="17455" y="2441802"/>
            <a:ext cx="6385723" cy="3557444"/>
          </a:xfrm>
          <a:prstGeom prst="rect">
            <a:avLst/>
          </a:prstGeom>
        </p:spPr>
      </p:pic>
      <p:sp>
        <p:nvSpPr>
          <p:cNvPr id="2" name="タイトル 1">
            <a:extLst>
              <a:ext uri="{FF2B5EF4-FFF2-40B4-BE49-F238E27FC236}">
                <a16:creationId xmlns:a16="http://schemas.microsoft.com/office/drawing/2014/main" id="{D50FF829-2E4A-E316-C293-E1528094423C}"/>
              </a:ext>
            </a:extLst>
          </p:cNvPr>
          <p:cNvSpPr>
            <a:spLocks noGrp="1"/>
          </p:cNvSpPr>
          <p:nvPr>
            <p:ph type="ctrTitle"/>
          </p:nvPr>
        </p:nvSpPr>
        <p:spPr>
          <a:xfrm>
            <a:off x="150509" y="202751"/>
            <a:ext cx="4525817" cy="365919"/>
          </a:xfrm>
          <a:noFill/>
        </p:spPr>
        <p:txBody>
          <a:bodyPr>
            <a:normAutofit/>
          </a:bodyPr>
          <a:lstStyle/>
          <a:p>
            <a:pPr algn="l"/>
            <a:r>
              <a:rPr kumimoji="1" lang="ja-JP" altLang="en-US" sz="1800" b="1" dirty="0">
                <a:latin typeface="BIZ UDゴシック" panose="020B0400000000000000" pitchFamily="49" charset="-128"/>
                <a:ea typeface="BIZ UDゴシック" panose="020B0400000000000000" pitchFamily="49" charset="-128"/>
              </a:rPr>
              <a:t>消費者アンケート（中間速報）</a:t>
            </a:r>
          </a:p>
        </p:txBody>
      </p:sp>
      <p:sp>
        <p:nvSpPr>
          <p:cNvPr id="4" name="タイトル 1">
            <a:extLst>
              <a:ext uri="{FF2B5EF4-FFF2-40B4-BE49-F238E27FC236}">
                <a16:creationId xmlns:a16="http://schemas.microsoft.com/office/drawing/2014/main" id="{A24B6704-BDEF-F4C2-C339-894D190700DF}"/>
              </a:ext>
            </a:extLst>
          </p:cNvPr>
          <p:cNvSpPr txBox="1">
            <a:spLocks/>
          </p:cNvSpPr>
          <p:nvPr/>
        </p:nvSpPr>
        <p:spPr>
          <a:xfrm>
            <a:off x="444205" y="1444582"/>
            <a:ext cx="5400000" cy="1034668"/>
          </a:xfrm>
          <a:prstGeom prst="rect">
            <a:avLst/>
          </a:prstGeom>
          <a:solidFill>
            <a:schemeClr val="accent4">
              <a:lumMod val="75000"/>
            </a:schemeClr>
          </a:solidFill>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000" b="1" dirty="0">
                <a:solidFill>
                  <a:schemeClr val="bg1"/>
                </a:solidFill>
                <a:latin typeface="BIZ UDゴシック" panose="020B0400000000000000" pitchFamily="49" charset="-128"/>
                <a:ea typeface="BIZ UDゴシック" panose="020B0400000000000000" pitchFamily="49" charset="-128"/>
              </a:rPr>
              <a:t>今回の取組みや、ポイント対象商品が</a:t>
            </a:r>
            <a:endParaRPr lang="en-US" altLang="ja-JP" sz="2000" b="1" dirty="0">
              <a:solidFill>
                <a:schemeClr val="bg1"/>
              </a:solidFill>
              <a:latin typeface="BIZ UDゴシック" panose="020B0400000000000000" pitchFamily="49" charset="-128"/>
              <a:ea typeface="BIZ UDゴシック" panose="020B0400000000000000" pitchFamily="49" charset="-128"/>
            </a:endParaRPr>
          </a:p>
          <a:p>
            <a:pPr>
              <a:lnSpc>
                <a:spcPct val="100000"/>
              </a:lnSpc>
            </a:pPr>
            <a:r>
              <a:rPr lang="ja-JP" altLang="en-US" sz="2000" b="1" dirty="0">
                <a:solidFill>
                  <a:schemeClr val="bg1"/>
                </a:solidFill>
                <a:latin typeface="BIZ UDゴシック" panose="020B0400000000000000" pitchFamily="49" charset="-128"/>
                <a:ea typeface="BIZ UDゴシック" panose="020B0400000000000000" pitchFamily="49" charset="-128"/>
              </a:rPr>
              <a:t>どのように脱炭素につながるか等について、</a:t>
            </a:r>
            <a:endParaRPr lang="en-US" altLang="ja-JP" sz="2000" b="1" dirty="0">
              <a:solidFill>
                <a:schemeClr val="bg1"/>
              </a:solidFill>
              <a:latin typeface="BIZ UDゴシック" panose="020B0400000000000000" pitchFamily="49" charset="-128"/>
              <a:ea typeface="BIZ UDゴシック" panose="020B0400000000000000" pitchFamily="49" charset="-128"/>
            </a:endParaRPr>
          </a:p>
          <a:p>
            <a:pPr>
              <a:lnSpc>
                <a:spcPct val="100000"/>
              </a:lnSpc>
            </a:pPr>
            <a:r>
              <a:rPr lang="ja-JP" altLang="en-US" sz="2000" b="1" dirty="0">
                <a:solidFill>
                  <a:schemeClr val="bg1"/>
                </a:solidFill>
                <a:latin typeface="BIZ UDゴシック" panose="020B0400000000000000" pitchFamily="49" charset="-128"/>
                <a:ea typeface="BIZ UDゴシック" panose="020B0400000000000000" pitchFamily="49" charset="-128"/>
              </a:rPr>
              <a:t>店舗のスタッフ等に質問しましたか。</a:t>
            </a:r>
          </a:p>
        </p:txBody>
      </p:sp>
      <p:pic>
        <p:nvPicPr>
          <p:cNvPr id="1026" name="Picture 2" descr="おおさかCO₂CO₂（コツコツ）ポイント＋">
            <a:extLst>
              <a:ext uri="{FF2B5EF4-FFF2-40B4-BE49-F238E27FC236}">
                <a16:creationId xmlns:a16="http://schemas.microsoft.com/office/drawing/2014/main" id="{F70AF1F9-F462-E9DC-5905-17E0F6AB180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68184" y="221296"/>
            <a:ext cx="885913" cy="800825"/>
          </a:xfrm>
          <a:prstGeom prst="rect">
            <a:avLst/>
          </a:prstGeom>
          <a:noFill/>
          <a:extLst>
            <a:ext uri="{909E8E84-426E-40DD-AFC4-6F175D3DCCD1}">
              <a14:hiddenFill xmlns:a14="http://schemas.microsoft.com/office/drawing/2010/main">
                <a:solidFill>
                  <a:srgbClr val="FFFFFF"/>
                </a:solidFill>
              </a14:hiddenFill>
            </a:ext>
          </a:extLst>
        </p:spPr>
      </p:pic>
      <p:sp>
        <p:nvSpPr>
          <p:cNvPr id="9" name="タイトル 1">
            <a:extLst>
              <a:ext uri="{FF2B5EF4-FFF2-40B4-BE49-F238E27FC236}">
                <a16:creationId xmlns:a16="http://schemas.microsoft.com/office/drawing/2014/main" id="{88CCF25F-BB36-925A-BE65-8F1ED70B8F6E}"/>
              </a:ext>
            </a:extLst>
          </p:cNvPr>
          <p:cNvSpPr txBox="1">
            <a:spLocks/>
          </p:cNvSpPr>
          <p:nvPr/>
        </p:nvSpPr>
        <p:spPr>
          <a:xfrm>
            <a:off x="6342450" y="1444582"/>
            <a:ext cx="5400000" cy="1034668"/>
          </a:xfrm>
          <a:prstGeom prst="rect">
            <a:avLst/>
          </a:prstGeom>
          <a:solidFill>
            <a:schemeClr val="accent4">
              <a:lumMod val="75000"/>
            </a:schemeClr>
          </a:solidFill>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000" b="1" dirty="0">
                <a:solidFill>
                  <a:schemeClr val="bg1"/>
                </a:solidFill>
                <a:latin typeface="BIZ UDゴシック" panose="020B0400000000000000" pitchFamily="49" charset="-128"/>
                <a:ea typeface="BIZ UDゴシック" panose="020B0400000000000000" pitchFamily="49" charset="-128"/>
              </a:rPr>
              <a:t>ポイント対象商品が脱炭素につながることを知ることで、ポイント対象商品を選ぶ人が</a:t>
            </a:r>
            <a:endParaRPr lang="en-US" altLang="ja-JP" sz="2000" b="1" dirty="0">
              <a:solidFill>
                <a:schemeClr val="bg1"/>
              </a:solidFill>
              <a:latin typeface="BIZ UDゴシック" panose="020B0400000000000000" pitchFamily="49" charset="-128"/>
              <a:ea typeface="BIZ UDゴシック" panose="020B0400000000000000" pitchFamily="49" charset="-128"/>
            </a:endParaRPr>
          </a:p>
          <a:p>
            <a:pPr>
              <a:lnSpc>
                <a:spcPct val="100000"/>
              </a:lnSpc>
            </a:pPr>
            <a:r>
              <a:rPr lang="ja-JP" altLang="en-US" sz="2000" b="1" dirty="0">
                <a:solidFill>
                  <a:schemeClr val="bg1"/>
                </a:solidFill>
                <a:latin typeface="BIZ UDゴシック" panose="020B0400000000000000" pitchFamily="49" charset="-128"/>
                <a:ea typeface="BIZ UDゴシック" panose="020B0400000000000000" pitchFamily="49" charset="-128"/>
              </a:rPr>
              <a:t>増えると思いますか。</a:t>
            </a:r>
          </a:p>
        </p:txBody>
      </p:sp>
      <p:pic>
        <p:nvPicPr>
          <p:cNvPr id="6" name="図 5">
            <a:extLst>
              <a:ext uri="{FF2B5EF4-FFF2-40B4-BE49-F238E27FC236}">
                <a16:creationId xmlns:a16="http://schemas.microsoft.com/office/drawing/2014/main" id="{CBAE2209-84F3-E81D-E32F-D9E20405BF9D}"/>
              </a:ext>
            </a:extLst>
          </p:cNvPr>
          <p:cNvPicPr>
            <a:picLocks noChangeAspect="1"/>
          </p:cNvPicPr>
          <p:nvPr/>
        </p:nvPicPr>
        <p:blipFill>
          <a:blip r:embed="rId5"/>
          <a:stretch>
            <a:fillRect/>
          </a:stretch>
        </p:blipFill>
        <p:spPr>
          <a:xfrm>
            <a:off x="6556578" y="2520825"/>
            <a:ext cx="5037872" cy="3568494"/>
          </a:xfrm>
          <a:prstGeom prst="rect">
            <a:avLst/>
          </a:prstGeom>
        </p:spPr>
      </p:pic>
      <p:sp>
        <p:nvSpPr>
          <p:cNvPr id="8" name="テキスト ボックス 7">
            <a:extLst>
              <a:ext uri="{FF2B5EF4-FFF2-40B4-BE49-F238E27FC236}">
                <a16:creationId xmlns:a16="http://schemas.microsoft.com/office/drawing/2014/main" id="{16C9571C-F232-71E4-1400-896F3AD9425A}"/>
              </a:ext>
            </a:extLst>
          </p:cNvPr>
          <p:cNvSpPr txBox="1"/>
          <p:nvPr/>
        </p:nvSpPr>
        <p:spPr>
          <a:xfrm>
            <a:off x="563945" y="884634"/>
            <a:ext cx="7741069" cy="400110"/>
          </a:xfrm>
          <a:prstGeom prst="rect">
            <a:avLst/>
          </a:prstGeom>
          <a:noFill/>
        </p:spPr>
        <p:txBody>
          <a:bodyPr wrap="square">
            <a:spAutoFit/>
          </a:bodyPr>
          <a:lstStyle/>
          <a:p>
            <a:r>
              <a:rPr kumimoji="1" lang="ja-JP" altLang="en-US" sz="2000" b="1" dirty="0">
                <a:solidFill>
                  <a:schemeClr val="accent4">
                    <a:lumMod val="75000"/>
                  </a:schemeClr>
                </a:solidFill>
                <a:latin typeface="BIZ UDゴシック" panose="020B0400000000000000" pitchFamily="49" charset="-128"/>
                <a:ea typeface="BIZ UDゴシック" panose="020B0400000000000000" pitchFamily="49" charset="-128"/>
              </a:rPr>
              <a:t>■スタッフへの質問・対応、脱炭素寄与による商品選択効果</a:t>
            </a:r>
            <a:endParaRPr lang="ja-JP" altLang="en-US" sz="2000" dirty="0">
              <a:solidFill>
                <a:schemeClr val="accent4">
                  <a:lumMod val="75000"/>
                </a:schemeClr>
              </a:solidFill>
            </a:endParaRPr>
          </a:p>
        </p:txBody>
      </p:sp>
      <p:sp>
        <p:nvSpPr>
          <p:cNvPr id="7" name="テキスト ボックス 6">
            <a:extLst>
              <a:ext uri="{FF2B5EF4-FFF2-40B4-BE49-F238E27FC236}">
                <a16:creationId xmlns:a16="http://schemas.microsoft.com/office/drawing/2014/main" id="{4C45FA99-B6C2-D8DE-CA3A-B462313CEDD2}"/>
              </a:ext>
            </a:extLst>
          </p:cNvPr>
          <p:cNvSpPr txBox="1"/>
          <p:nvPr/>
        </p:nvSpPr>
        <p:spPr>
          <a:xfrm>
            <a:off x="487245" y="6089319"/>
            <a:ext cx="5992633" cy="646331"/>
          </a:xfrm>
          <a:prstGeom prst="rect">
            <a:avLst/>
          </a:prstGeom>
          <a:noFill/>
        </p:spPr>
        <p:txBody>
          <a:bodyPr wrap="square">
            <a:spAutoFit/>
          </a:bodyPr>
          <a:lstStyle/>
          <a:p>
            <a:pPr>
              <a:lnSpc>
                <a:spcPct val="100000"/>
              </a:lnSpc>
            </a:pPr>
            <a:r>
              <a:rPr lang="ja-JP" altLang="en-US" sz="1800" b="1" dirty="0">
                <a:solidFill>
                  <a:schemeClr val="accent3">
                    <a:lumMod val="75000"/>
                  </a:schemeClr>
                </a:solidFill>
                <a:latin typeface="BIZ UDゴシック" panose="020B0400000000000000" pitchFamily="49" charset="-128"/>
                <a:ea typeface="BIZ UDゴシック" panose="020B0400000000000000" pitchFamily="49" charset="-128"/>
              </a:rPr>
              <a:t>９％の方が説明を受けている。</a:t>
            </a:r>
            <a:endParaRPr lang="en-US" altLang="ja-JP" sz="1800" b="1" dirty="0">
              <a:solidFill>
                <a:schemeClr val="accent3">
                  <a:lumMod val="75000"/>
                </a:schemeClr>
              </a:solidFill>
              <a:latin typeface="BIZ UDゴシック" panose="020B0400000000000000" pitchFamily="49" charset="-128"/>
              <a:ea typeface="BIZ UDゴシック" panose="020B0400000000000000" pitchFamily="49" charset="-128"/>
            </a:endParaRPr>
          </a:p>
          <a:p>
            <a:pPr>
              <a:lnSpc>
                <a:spcPct val="100000"/>
              </a:lnSpc>
            </a:pPr>
            <a:r>
              <a:rPr lang="ja-JP" altLang="en-US" b="1" dirty="0">
                <a:solidFill>
                  <a:schemeClr val="accent3">
                    <a:lumMod val="75000"/>
                  </a:schemeClr>
                </a:solidFill>
                <a:latin typeface="BIZ UDゴシック" panose="020B0400000000000000" pitchFamily="49" charset="-128"/>
                <a:ea typeface="BIZ UDゴシック" panose="020B0400000000000000" pitchFamily="49" charset="-128"/>
              </a:rPr>
              <a:t>スタッフが対応できなかった事例は</a:t>
            </a:r>
            <a:r>
              <a:rPr lang="en-US" altLang="ja-JP" b="1" dirty="0">
                <a:solidFill>
                  <a:schemeClr val="accent3">
                    <a:lumMod val="75000"/>
                  </a:schemeClr>
                </a:solidFill>
                <a:latin typeface="BIZ UDゴシック" panose="020B0400000000000000" pitchFamily="49" charset="-128"/>
                <a:ea typeface="BIZ UDゴシック" panose="020B0400000000000000" pitchFamily="49" charset="-128"/>
              </a:rPr>
              <a:t>16/1,078</a:t>
            </a:r>
            <a:r>
              <a:rPr lang="ja-JP" altLang="en-US" b="1" dirty="0">
                <a:solidFill>
                  <a:schemeClr val="accent3">
                    <a:lumMod val="75000"/>
                  </a:schemeClr>
                </a:solidFill>
                <a:latin typeface="BIZ UDゴシック" panose="020B0400000000000000" pitchFamily="49" charset="-128"/>
                <a:ea typeface="BIZ UDゴシック" panose="020B0400000000000000" pitchFamily="49" charset="-128"/>
              </a:rPr>
              <a:t>名</a:t>
            </a:r>
            <a:r>
              <a:rPr lang="en-US" altLang="ja-JP" b="1" dirty="0">
                <a:solidFill>
                  <a:schemeClr val="accent3">
                    <a:lumMod val="75000"/>
                  </a:schemeClr>
                </a:solidFill>
                <a:latin typeface="BIZ UDゴシック" panose="020B0400000000000000" pitchFamily="49" charset="-128"/>
                <a:ea typeface="BIZ UDゴシック" panose="020B0400000000000000" pitchFamily="49" charset="-128"/>
              </a:rPr>
              <a:t>(1.5</a:t>
            </a:r>
            <a:r>
              <a:rPr lang="ja-JP" altLang="en-US" b="1" dirty="0">
                <a:solidFill>
                  <a:schemeClr val="accent3">
                    <a:lumMod val="75000"/>
                  </a:schemeClr>
                </a:solidFill>
                <a:latin typeface="BIZ UDゴシック" panose="020B0400000000000000" pitchFamily="49" charset="-128"/>
                <a:ea typeface="BIZ UDゴシック" panose="020B0400000000000000" pitchFamily="49" charset="-128"/>
              </a:rPr>
              <a:t>％</a:t>
            </a:r>
            <a:r>
              <a:rPr lang="en-US" altLang="ja-JP" b="1" dirty="0">
                <a:solidFill>
                  <a:schemeClr val="accent3">
                    <a:lumMod val="75000"/>
                  </a:schemeClr>
                </a:solidFill>
                <a:latin typeface="BIZ UDゴシック" panose="020B0400000000000000" pitchFamily="49" charset="-128"/>
                <a:ea typeface="BIZ UDゴシック" panose="020B0400000000000000" pitchFamily="49" charset="-128"/>
              </a:rPr>
              <a:t>)</a:t>
            </a:r>
            <a:endParaRPr lang="ja-JP" altLang="en-US" dirty="0">
              <a:solidFill>
                <a:schemeClr val="accent3">
                  <a:lumMod val="75000"/>
                </a:schemeClr>
              </a:solidFill>
            </a:endParaRPr>
          </a:p>
        </p:txBody>
      </p:sp>
      <p:sp>
        <p:nvSpPr>
          <p:cNvPr id="10" name="テキスト ボックス 9">
            <a:extLst>
              <a:ext uri="{FF2B5EF4-FFF2-40B4-BE49-F238E27FC236}">
                <a16:creationId xmlns:a16="http://schemas.microsoft.com/office/drawing/2014/main" id="{19FE5B39-6BD6-C7AD-D2D0-ED77F5C9F5B4}"/>
              </a:ext>
            </a:extLst>
          </p:cNvPr>
          <p:cNvSpPr txBox="1"/>
          <p:nvPr/>
        </p:nvSpPr>
        <p:spPr>
          <a:xfrm>
            <a:off x="6716078" y="6106521"/>
            <a:ext cx="4841238" cy="646331"/>
          </a:xfrm>
          <a:prstGeom prst="rect">
            <a:avLst/>
          </a:prstGeom>
          <a:noFill/>
        </p:spPr>
        <p:txBody>
          <a:bodyPr wrap="square">
            <a:spAutoFit/>
          </a:bodyPr>
          <a:lstStyle/>
          <a:p>
            <a:pPr>
              <a:lnSpc>
                <a:spcPct val="100000"/>
              </a:lnSpc>
            </a:pPr>
            <a:r>
              <a:rPr lang="ja-JP" altLang="en-US" sz="1800" b="1" dirty="0">
                <a:solidFill>
                  <a:schemeClr val="accent3">
                    <a:lumMod val="75000"/>
                  </a:schemeClr>
                </a:solidFill>
                <a:latin typeface="BIZ UDゴシック" panose="020B0400000000000000" pitchFamily="49" charset="-128"/>
                <a:ea typeface="BIZ UDゴシック" panose="020B0400000000000000" pitchFamily="49" charset="-128"/>
              </a:rPr>
              <a:t>９割が増えると感じている。対象商品と脱炭素の繋がりの訴求は引き続き重要。</a:t>
            </a:r>
            <a:endParaRPr lang="ja-JP" altLang="en-US" dirty="0">
              <a:solidFill>
                <a:schemeClr val="accent3">
                  <a:lumMod val="75000"/>
                </a:schemeClr>
              </a:solidFill>
            </a:endParaRPr>
          </a:p>
        </p:txBody>
      </p:sp>
      <p:sp>
        <p:nvSpPr>
          <p:cNvPr id="3" name="スライド番号プレースホルダー 2">
            <a:extLst>
              <a:ext uri="{FF2B5EF4-FFF2-40B4-BE49-F238E27FC236}">
                <a16:creationId xmlns:a16="http://schemas.microsoft.com/office/drawing/2014/main" id="{BB2AA1A5-3116-469A-B81B-67569ECBEDFA}"/>
              </a:ext>
            </a:extLst>
          </p:cNvPr>
          <p:cNvSpPr>
            <a:spLocks noGrp="1"/>
          </p:cNvSpPr>
          <p:nvPr>
            <p:ph type="sldNum" sz="quarter" idx="12"/>
          </p:nvPr>
        </p:nvSpPr>
        <p:spPr>
          <a:xfrm>
            <a:off x="9237323" y="6387727"/>
            <a:ext cx="2743200" cy="365125"/>
          </a:xfrm>
        </p:spPr>
        <p:txBody>
          <a:bodyPr/>
          <a:lstStyle/>
          <a:p>
            <a:fld id="{E11C74FF-3079-43C2-A519-161392B60B11}" type="slidenum">
              <a:rPr kumimoji="1" lang="ja-JP" altLang="en-US" smtClean="0"/>
              <a:t>5</a:t>
            </a:fld>
            <a:endParaRPr kumimoji="1" lang="ja-JP" altLang="en-US" dirty="0"/>
          </a:p>
        </p:txBody>
      </p:sp>
    </p:spTree>
    <p:extLst>
      <p:ext uri="{BB962C8B-B14F-4D97-AF65-F5344CB8AC3E}">
        <p14:creationId xmlns:p14="http://schemas.microsoft.com/office/powerpoint/2010/main" val="1185916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0FF829-2E4A-E316-C293-E1528094423C}"/>
              </a:ext>
            </a:extLst>
          </p:cNvPr>
          <p:cNvSpPr>
            <a:spLocks noGrp="1"/>
          </p:cNvSpPr>
          <p:nvPr>
            <p:ph type="ctrTitle"/>
          </p:nvPr>
        </p:nvSpPr>
        <p:spPr>
          <a:xfrm>
            <a:off x="150509" y="202751"/>
            <a:ext cx="4525817" cy="365919"/>
          </a:xfrm>
          <a:noFill/>
        </p:spPr>
        <p:txBody>
          <a:bodyPr>
            <a:normAutofit/>
          </a:bodyPr>
          <a:lstStyle/>
          <a:p>
            <a:pPr algn="l"/>
            <a:r>
              <a:rPr kumimoji="1" lang="ja-JP" altLang="en-US" sz="1800" b="1" dirty="0">
                <a:latin typeface="BIZ UDゴシック" panose="020B0400000000000000" pitchFamily="49" charset="-128"/>
                <a:ea typeface="BIZ UDゴシック" panose="020B0400000000000000" pitchFamily="49" charset="-128"/>
              </a:rPr>
              <a:t>消費者アンケート（中間速報）</a:t>
            </a:r>
          </a:p>
        </p:txBody>
      </p:sp>
      <p:sp>
        <p:nvSpPr>
          <p:cNvPr id="4" name="タイトル 1">
            <a:extLst>
              <a:ext uri="{FF2B5EF4-FFF2-40B4-BE49-F238E27FC236}">
                <a16:creationId xmlns:a16="http://schemas.microsoft.com/office/drawing/2014/main" id="{A24B6704-BDEF-F4C2-C339-894D190700DF}"/>
              </a:ext>
            </a:extLst>
          </p:cNvPr>
          <p:cNvSpPr txBox="1">
            <a:spLocks/>
          </p:cNvSpPr>
          <p:nvPr/>
        </p:nvSpPr>
        <p:spPr>
          <a:xfrm>
            <a:off x="449550" y="1192503"/>
            <a:ext cx="5400000" cy="1015260"/>
          </a:xfrm>
          <a:prstGeom prst="rect">
            <a:avLst/>
          </a:prstGeom>
          <a:solidFill>
            <a:schemeClr val="accent4">
              <a:lumMod val="75000"/>
            </a:schemeClr>
          </a:solidFill>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000" b="1" dirty="0">
                <a:solidFill>
                  <a:schemeClr val="bg1"/>
                </a:solidFill>
                <a:latin typeface="BIZ UDゴシック" panose="020B0400000000000000" pitchFamily="49" charset="-128"/>
                <a:ea typeface="BIZ UDゴシック" panose="020B0400000000000000" pitchFamily="49" charset="-128"/>
              </a:rPr>
              <a:t>今回の取組は、脱炭素について考える</a:t>
            </a:r>
            <a:endParaRPr lang="en-US" altLang="ja-JP" sz="2000" b="1" dirty="0">
              <a:solidFill>
                <a:schemeClr val="bg1"/>
              </a:solidFill>
              <a:latin typeface="BIZ UDゴシック" panose="020B0400000000000000" pitchFamily="49" charset="-128"/>
              <a:ea typeface="BIZ UDゴシック" panose="020B0400000000000000" pitchFamily="49" charset="-128"/>
            </a:endParaRPr>
          </a:p>
          <a:p>
            <a:pPr>
              <a:lnSpc>
                <a:spcPct val="100000"/>
              </a:lnSpc>
            </a:pPr>
            <a:r>
              <a:rPr lang="ja-JP" altLang="en-US" sz="2000" b="1" dirty="0">
                <a:solidFill>
                  <a:schemeClr val="bg1"/>
                </a:solidFill>
                <a:latin typeface="BIZ UDゴシック" panose="020B0400000000000000" pitchFamily="49" charset="-128"/>
                <a:ea typeface="BIZ UDゴシック" panose="020B0400000000000000" pitchFamily="49" charset="-128"/>
              </a:rPr>
              <a:t>きっかけになったと思いますか。</a:t>
            </a:r>
          </a:p>
        </p:txBody>
      </p:sp>
      <p:pic>
        <p:nvPicPr>
          <p:cNvPr id="1026" name="Picture 2" descr="おおさかCO₂CO₂（コツコツ）ポイント＋">
            <a:extLst>
              <a:ext uri="{FF2B5EF4-FFF2-40B4-BE49-F238E27FC236}">
                <a16:creationId xmlns:a16="http://schemas.microsoft.com/office/drawing/2014/main" id="{F70AF1F9-F462-E9DC-5905-17E0F6AB180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8184" y="221296"/>
            <a:ext cx="885913" cy="800825"/>
          </a:xfrm>
          <a:prstGeom prst="rect">
            <a:avLst/>
          </a:prstGeom>
          <a:noFill/>
          <a:extLst>
            <a:ext uri="{909E8E84-426E-40DD-AFC4-6F175D3DCCD1}">
              <a14:hiddenFill xmlns:a14="http://schemas.microsoft.com/office/drawing/2010/main">
                <a:solidFill>
                  <a:srgbClr val="FFFFFF"/>
                </a:solidFill>
              </a14:hiddenFill>
            </a:ext>
          </a:extLst>
        </p:spPr>
      </p:pic>
      <p:sp>
        <p:nvSpPr>
          <p:cNvPr id="9" name="タイトル 1">
            <a:extLst>
              <a:ext uri="{FF2B5EF4-FFF2-40B4-BE49-F238E27FC236}">
                <a16:creationId xmlns:a16="http://schemas.microsoft.com/office/drawing/2014/main" id="{88CCF25F-BB36-925A-BE65-8F1ED70B8F6E}"/>
              </a:ext>
            </a:extLst>
          </p:cNvPr>
          <p:cNvSpPr txBox="1">
            <a:spLocks/>
          </p:cNvSpPr>
          <p:nvPr/>
        </p:nvSpPr>
        <p:spPr>
          <a:xfrm>
            <a:off x="6342450" y="1192503"/>
            <a:ext cx="5400000" cy="1015260"/>
          </a:xfrm>
          <a:prstGeom prst="rect">
            <a:avLst/>
          </a:prstGeom>
          <a:solidFill>
            <a:schemeClr val="accent4">
              <a:lumMod val="75000"/>
            </a:schemeClr>
          </a:solidFill>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000" b="1" dirty="0">
                <a:solidFill>
                  <a:schemeClr val="bg1"/>
                </a:solidFill>
                <a:latin typeface="BIZ UDゴシック" panose="020B0400000000000000" pitchFamily="49" charset="-128"/>
                <a:ea typeface="BIZ UDゴシック" panose="020B0400000000000000" pitchFamily="49" charset="-128"/>
              </a:rPr>
              <a:t>今回の取組によって、脱炭素化に向けた</a:t>
            </a:r>
            <a:endParaRPr lang="en-US" altLang="ja-JP" sz="2000" b="1" dirty="0">
              <a:solidFill>
                <a:schemeClr val="bg1"/>
              </a:solidFill>
              <a:latin typeface="BIZ UDゴシック" panose="020B0400000000000000" pitchFamily="49" charset="-128"/>
              <a:ea typeface="BIZ UDゴシック" panose="020B0400000000000000" pitchFamily="49" charset="-128"/>
            </a:endParaRPr>
          </a:p>
          <a:p>
            <a:pPr>
              <a:lnSpc>
                <a:spcPct val="100000"/>
              </a:lnSpc>
            </a:pPr>
            <a:r>
              <a:rPr lang="ja-JP" altLang="en-US" sz="2000" b="1" dirty="0">
                <a:solidFill>
                  <a:schemeClr val="bg1"/>
                </a:solidFill>
                <a:latin typeface="BIZ UDゴシック" panose="020B0400000000000000" pitchFamily="49" charset="-128"/>
                <a:ea typeface="BIZ UDゴシック" panose="020B0400000000000000" pitchFamily="49" charset="-128"/>
              </a:rPr>
              <a:t>行動に取り組むようになりましたか。</a:t>
            </a:r>
            <a:endParaRPr lang="en-US" altLang="ja-JP" sz="2000" b="1" dirty="0">
              <a:solidFill>
                <a:schemeClr val="bg1"/>
              </a:solidFill>
              <a:latin typeface="BIZ UDゴシック" panose="020B0400000000000000" pitchFamily="49" charset="-128"/>
              <a:ea typeface="BIZ UDゴシック" panose="020B0400000000000000" pitchFamily="49" charset="-128"/>
            </a:endParaRPr>
          </a:p>
        </p:txBody>
      </p:sp>
      <p:pic>
        <p:nvPicPr>
          <p:cNvPr id="7" name="図 6">
            <a:extLst>
              <a:ext uri="{FF2B5EF4-FFF2-40B4-BE49-F238E27FC236}">
                <a16:creationId xmlns:a16="http://schemas.microsoft.com/office/drawing/2014/main" id="{2A6A1884-F04B-0C30-9151-22D19FFBFF9B}"/>
              </a:ext>
            </a:extLst>
          </p:cNvPr>
          <p:cNvPicPr>
            <a:picLocks noChangeAspect="1"/>
          </p:cNvPicPr>
          <p:nvPr/>
        </p:nvPicPr>
        <p:blipFill>
          <a:blip r:embed="rId4"/>
          <a:stretch>
            <a:fillRect/>
          </a:stretch>
        </p:blipFill>
        <p:spPr>
          <a:xfrm>
            <a:off x="563945" y="2341575"/>
            <a:ext cx="5075278" cy="3572730"/>
          </a:xfrm>
          <a:prstGeom prst="rect">
            <a:avLst/>
          </a:prstGeom>
        </p:spPr>
      </p:pic>
      <p:pic>
        <p:nvPicPr>
          <p:cNvPr id="8" name="図 7">
            <a:extLst>
              <a:ext uri="{FF2B5EF4-FFF2-40B4-BE49-F238E27FC236}">
                <a16:creationId xmlns:a16="http://schemas.microsoft.com/office/drawing/2014/main" id="{DE5973D9-B6A2-96E3-FA82-77E83FE54EBD}"/>
              </a:ext>
            </a:extLst>
          </p:cNvPr>
          <p:cNvPicPr>
            <a:picLocks noChangeAspect="1"/>
          </p:cNvPicPr>
          <p:nvPr/>
        </p:nvPicPr>
        <p:blipFill>
          <a:blip r:embed="rId5"/>
          <a:stretch>
            <a:fillRect/>
          </a:stretch>
        </p:blipFill>
        <p:spPr>
          <a:xfrm>
            <a:off x="6552779" y="2341575"/>
            <a:ext cx="5075278" cy="3572730"/>
          </a:xfrm>
          <a:prstGeom prst="rect">
            <a:avLst/>
          </a:prstGeom>
        </p:spPr>
      </p:pic>
      <p:sp>
        <p:nvSpPr>
          <p:cNvPr id="10" name="テキスト ボックス 9">
            <a:extLst>
              <a:ext uri="{FF2B5EF4-FFF2-40B4-BE49-F238E27FC236}">
                <a16:creationId xmlns:a16="http://schemas.microsoft.com/office/drawing/2014/main" id="{57FB8B9F-A8C7-F21F-B333-C44038CB7F97}"/>
              </a:ext>
            </a:extLst>
          </p:cNvPr>
          <p:cNvSpPr txBox="1"/>
          <p:nvPr/>
        </p:nvSpPr>
        <p:spPr>
          <a:xfrm>
            <a:off x="563945" y="614033"/>
            <a:ext cx="7741069" cy="400110"/>
          </a:xfrm>
          <a:prstGeom prst="rect">
            <a:avLst/>
          </a:prstGeom>
          <a:noFill/>
        </p:spPr>
        <p:txBody>
          <a:bodyPr wrap="square">
            <a:spAutoFit/>
          </a:bodyPr>
          <a:lstStyle/>
          <a:p>
            <a:r>
              <a:rPr kumimoji="1" lang="ja-JP" altLang="en-US" sz="2000" b="1" dirty="0">
                <a:solidFill>
                  <a:schemeClr val="accent4">
                    <a:lumMod val="75000"/>
                  </a:schemeClr>
                </a:solidFill>
                <a:latin typeface="BIZ UDゴシック" panose="020B0400000000000000" pitchFamily="49" charset="-128"/>
                <a:ea typeface="BIZ UDゴシック" panose="020B0400000000000000" pitchFamily="49" charset="-128"/>
              </a:rPr>
              <a:t>■取組みによる意識、行動変容への影響</a:t>
            </a:r>
            <a:endParaRPr lang="ja-JP" altLang="en-US" sz="2000" dirty="0">
              <a:solidFill>
                <a:schemeClr val="accent4">
                  <a:lumMod val="75000"/>
                </a:schemeClr>
              </a:solidFill>
            </a:endParaRPr>
          </a:p>
        </p:txBody>
      </p:sp>
      <p:sp>
        <p:nvSpPr>
          <p:cNvPr id="6" name="テキスト ボックス 5">
            <a:extLst>
              <a:ext uri="{FF2B5EF4-FFF2-40B4-BE49-F238E27FC236}">
                <a16:creationId xmlns:a16="http://schemas.microsoft.com/office/drawing/2014/main" id="{8B3D9827-BE72-7856-9895-CEE8BDB95AFE}"/>
              </a:ext>
            </a:extLst>
          </p:cNvPr>
          <p:cNvSpPr txBox="1"/>
          <p:nvPr/>
        </p:nvSpPr>
        <p:spPr>
          <a:xfrm>
            <a:off x="1376767" y="5766459"/>
            <a:ext cx="11298119" cy="1200329"/>
          </a:xfrm>
          <a:prstGeom prst="rect">
            <a:avLst/>
          </a:prstGeom>
          <a:noFill/>
        </p:spPr>
        <p:txBody>
          <a:bodyPr wrap="square">
            <a:spAutoFit/>
          </a:bodyPr>
          <a:lstStyle/>
          <a:p>
            <a:pPr>
              <a:lnSpc>
                <a:spcPct val="100000"/>
              </a:lnSpc>
            </a:pPr>
            <a:r>
              <a:rPr lang="ja-JP" altLang="en-US" b="1" dirty="0">
                <a:solidFill>
                  <a:schemeClr val="accent3">
                    <a:lumMod val="75000"/>
                  </a:schemeClr>
                </a:solidFill>
                <a:latin typeface="BIZ UDゴシック" panose="020B0400000000000000" pitchFamily="49" charset="-128"/>
                <a:ea typeface="BIZ UDゴシック" panose="020B0400000000000000" pitchFamily="49" charset="-128"/>
              </a:rPr>
              <a:t>約７～８割の方は、この取組を通じて意識変容・行動変容にプラスの影響を与えているが、</a:t>
            </a:r>
            <a:endParaRPr lang="en-US" altLang="ja-JP" b="1" dirty="0">
              <a:solidFill>
                <a:schemeClr val="accent3">
                  <a:lumMod val="75000"/>
                </a:schemeClr>
              </a:solidFill>
              <a:latin typeface="BIZ UDゴシック" panose="020B0400000000000000" pitchFamily="49" charset="-128"/>
              <a:ea typeface="BIZ UDゴシック" panose="020B0400000000000000" pitchFamily="49" charset="-128"/>
            </a:endParaRPr>
          </a:p>
          <a:p>
            <a:pPr>
              <a:lnSpc>
                <a:spcPct val="100000"/>
              </a:lnSpc>
            </a:pPr>
            <a:r>
              <a:rPr lang="ja-JP" altLang="en-US" b="1" dirty="0">
                <a:solidFill>
                  <a:schemeClr val="accent3">
                    <a:lumMod val="75000"/>
                  </a:schemeClr>
                </a:solidFill>
                <a:latin typeface="BIZ UDゴシック" panose="020B0400000000000000" pitchFamily="49" charset="-128"/>
                <a:ea typeface="BIZ UDゴシック" panose="020B0400000000000000" pitchFamily="49" charset="-128"/>
              </a:rPr>
              <a:t>約２～３割の方は、取組意義を落とし込めていない。</a:t>
            </a:r>
            <a:endParaRPr lang="en-US" altLang="ja-JP" b="1" dirty="0">
              <a:solidFill>
                <a:schemeClr val="accent3">
                  <a:lumMod val="75000"/>
                </a:schemeClr>
              </a:solidFill>
              <a:latin typeface="BIZ UDゴシック" panose="020B0400000000000000" pitchFamily="49" charset="-128"/>
              <a:ea typeface="BIZ UDゴシック" panose="020B0400000000000000" pitchFamily="49" charset="-128"/>
            </a:endParaRPr>
          </a:p>
          <a:p>
            <a:pPr>
              <a:lnSpc>
                <a:spcPct val="100000"/>
              </a:lnSpc>
            </a:pPr>
            <a:r>
              <a:rPr lang="ja-JP" altLang="en-US" b="1" dirty="0">
                <a:solidFill>
                  <a:schemeClr val="accent3">
                    <a:lumMod val="75000"/>
                  </a:schemeClr>
                </a:solidFill>
                <a:latin typeface="BIZ UDゴシック" panose="020B0400000000000000" pitchFamily="49" charset="-128"/>
                <a:ea typeface="BIZ UDゴシック" panose="020B0400000000000000" pitchFamily="49" charset="-128"/>
              </a:rPr>
              <a:t>引き続き、売り場での接客等を通じ、脱炭素型消費行動の啓発が必要。</a:t>
            </a:r>
            <a:endParaRPr lang="en-US" altLang="ja-JP" b="1" dirty="0">
              <a:solidFill>
                <a:schemeClr val="accent3">
                  <a:lumMod val="75000"/>
                </a:schemeClr>
              </a:solidFill>
              <a:latin typeface="BIZ UDゴシック" panose="020B0400000000000000" pitchFamily="49" charset="-128"/>
              <a:ea typeface="BIZ UDゴシック" panose="020B0400000000000000" pitchFamily="49" charset="-128"/>
            </a:endParaRPr>
          </a:p>
          <a:p>
            <a:pPr>
              <a:lnSpc>
                <a:spcPct val="100000"/>
              </a:lnSpc>
            </a:pPr>
            <a:endParaRPr lang="ja-JP" altLang="en-US" dirty="0">
              <a:solidFill>
                <a:schemeClr val="accent3">
                  <a:lumMod val="75000"/>
                </a:schemeClr>
              </a:solidFill>
            </a:endParaRPr>
          </a:p>
        </p:txBody>
      </p:sp>
      <p:sp>
        <p:nvSpPr>
          <p:cNvPr id="5" name="スライド番号プレースホルダー 4">
            <a:extLst>
              <a:ext uri="{FF2B5EF4-FFF2-40B4-BE49-F238E27FC236}">
                <a16:creationId xmlns:a16="http://schemas.microsoft.com/office/drawing/2014/main" id="{9AF27D03-6C56-49F5-9882-7BC40423BB63}"/>
              </a:ext>
            </a:extLst>
          </p:cNvPr>
          <p:cNvSpPr>
            <a:spLocks noGrp="1"/>
          </p:cNvSpPr>
          <p:nvPr>
            <p:ph type="sldNum" sz="quarter" idx="12"/>
          </p:nvPr>
        </p:nvSpPr>
        <p:spPr>
          <a:xfrm>
            <a:off x="9288694" y="6366624"/>
            <a:ext cx="2743200" cy="365125"/>
          </a:xfrm>
        </p:spPr>
        <p:txBody>
          <a:bodyPr/>
          <a:lstStyle/>
          <a:p>
            <a:fld id="{E11C74FF-3079-43C2-A519-161392B60B11}" type="slidenum">
              <a:rPr kumimoji="1" lang="ja-JP" altLang="en-US" smtClean="0"/>
              <a:t>6</a:t>
            </a:fld>
            <a:endParaRPr kumimoji="1" lang="ja-JP" altLang="en-US" dirty="0"/>
          </a:p>
        </p:txBody>
      </p:sp>
    </p:spTree>
    <p:extLst>
      <p:ext uri="{BB962C8B-B14F-4D97-AF65-F5344CB8AC3E}">
        <p14:creationId xmlns:p14="http://schemas.microsoft.com/office/powerpoint/2010/main" val="2075998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0FF829-2E4A-E316-C293-E1528094423C}"/>
              </a:ext>
            </a:extLst>
          </p:cNvPr>
          <p:cNvSpPr>
            <a:spLocks noGrp="1"/>
          </p:cNvSpPr>
          <p:nvPr>
            <p:ph type="ctrTitle"/>
          </p:nvPr>
        </p:nvSpPr>
        <p:spPr>
          <a:xfrm>
            <a:off x="150509" y="202751"/>
            <a:ext cx="4525817" cy="365919"/>
          </a:xfrm>
          <a:noFill/>
        </p:spPr>
        <p:txBody>
          <a:bodyPr>
            <a:normAutofit/>
          </a:bodyPr>
          <a:lstStyle/>
          <a:p>
            <a:pPr algn="l"/>
            <a:r>
              <a:rPr kumimoji="1" lang="ja-JP" altLang="en-US" sz="1800" b="1" dirty="0">
                <a:latin typeface="BIZ UDゴシック" panose="020B0400000000000000" pitchFamily="49" charset="-128"/>
                <a:ea typeface="BIZ UDゴシック" panose="020B0400000000000000" pitchFamily="49" charset="-128"/>
              </a:rPr>
              <a:t>消費者アンケート（中間速報）</a:t>
            </a:r>
          </a:p>
        </p:txBody>
      </p:sp>
      <p:pic>
        <p:nvPicPr>
          <p:cNvPr id="1026" name="Picture 2" descr="おおさかCO₂CO₂（コツコツ）ポイント＋">
            <a:extLst>
              <a:ext uri="{FF2B5EF4-FFF2-40B4-BE49-F238E27FC236}">
                <a16:creationId xmlns:a16="http://schemas.microsoft.com/office/drawing/2014/main" id="{F70AF1F9-F462-E9DC-5905-17E0F6AB180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8184" y="221296"/>
            <a:ext cx="885913" cy="800825"/>
          </a:xfrm>
          <a:prstGeom prst="rect">
            <a:avLst/>
          </a:prstGeom>
          <a:noFill/>
          <a:extLst>
            <a:ext uri="{909E8E84-426E-40DD-AFC4-6F175D3DCCD1}">
              <a14:hiddenFill xmlns:a14="http://schemas.microsoft.com/office/drawing/2010/main">
                <a:solidFill>
                  <a:srgbClr val="FFFFFF"/>
                </a:solidFill>
              </a14:hiddenFill>
            </a:ext>
          </a:extLst>
        </p:spPr>
      </p:pic>
      <p:sp>
        <p:nvSpPr>
          <p:cNvPr id="10" name="テキスト ボックス 9">
            <a:extLst>
              <a:ext uri="{FF2B5EF4-FFF2-40B4-BE49-F238E27FC236}">
                <a16:creationId xmlns:a16="http://schemas.microsoft.com/office/drawing/2014/main" id="{57FB8B9F-A8C7-F21F-B333-C44038CB7F97}"/>
              </a:ext>
            </a:extLst>
          </p:cNvPr>
          <p:cNvSpPr txBox="1"/>
          <p:nvPr/>
        </p:nvSpPr>
        <p:spPr>
          <a:xfrm>
            <a:off x="497052" y="644604"/>
            <a:ext cx="7876666" cy="400110"/>
          </a:xfrm>
          <a:prstGeom prst="rect">
            <a:avLst/>
          </a:prstGeom>
          <a:noFill/>
        </p:spPr>
        <p:txBody>
          <a:bodyPr wrap="square">
            <a:spAutoFit/>
          </a:bodyPr>
          <a:lstStyle/>
          <a:p>
            <a:r>
              <a:rPr kumimoji="1" lang="ja-JP" altLang="en-US" sz="2000" b="1" dirty="0">
                <a:solidFill>
                  <a:schemeClr val="accent4">
                    <a:lumMod val="75000"/>
                  </a:schemeClr>
                </a:solidFill>
                <a:latin typeface="BIZ UDゴシック" panose="020B0400000000000000" pitchFamily="49" charset="-128"/>
                <a:ea typeface="BIZ UDゴシック" panose="020B0400000000000000" pitchFamily="49" charset="-128"/>
              </a:rPr>
              <a:t>■事業に対するご意見（一部抜粋）</a:t>
            </a:r>
            <a:endParaRPr lang="ja-JP" altLang="en-US" sz="2000" dirty="0">
              <a:solidFill>
                <a:schemeClr val="accent4">
                  <a:lumMod val="75000"/>
                </a:schemeClr>
              </a:solidFill>
            </a:endParaRPr>
          </a:p>
        </p:txBody>
      </p:sp>
      <p:sp>
        <p:nvSpPr>
          <p:cNvPr id="6" name="テキスト ボックス 5">
            <a:extLst>
              <a:ext uri="{FF2B5EF4-FFF2-40B4-BE49-F238E27FC236}">
                <a16:creationId xmlns:a16="http://schemas.microsoft.com/office/drawing/2014/main" id="{969A27F0-BF02-2BA3-986C-D63DC0D53F16}"/>
              </a:ext>
            </a:extLst>
          </p:cNvPr>
          <p:cNvSpPr txBox="1"/>
          <p:nvPr/>
        </p:nvSpPr>
        <p:spPr>
          <a:xfrm>
            <a:off x="721678" y="976416"/>
            <a:ext cx="10936921" cy="2737481"/>
          </a:xfrm>
          <a:prstGeom prst="rect">
            <a:avLst/>
          </a:prstGeom>
          <a:noFill/>
        </p:spPr>
        <p:txBody>
          <a:bodyPr wrap="square">
            <a:spAutoFit/>
          </a:bodyPr>
          <a:lstStyle/>
          <a:p>
            <a:pPr marL="285750" indent="-285750">
              <a:lnSpc>
                <a:spcPts val="1900"/>
              </a:lnSpc>
              <a:buFont typeface="Wingdings" panose="05000000000000000000" pitchFamily="2" charset="2"/>
              <a:buChar char="l"/>
            </a:pPr>
            <a:r>
              <a:rPr lang="ja-JP" altLang="en-US" sz="1400" dirty="0">
                <a:latin typeface="BIZ UDPゴシック" panose="020B0400000000000000" pitchFamily="50" charset="-128"/>
                <a:ea typeface="BIZ UDPゴシック" panose="020B0400000000000000" pitchFamily="50" charset="-128"/>
              </a:rPr>
              <a:t>以前は全然気にしてなかったが、この取組みで、脱炭素に繋がる買い物について少しだけ詳しくなった。出来そうな事から始めます。</a:t>
            </a:r>
            <a:endParaRPr lang="en-US" altLang="ja-JP" sz="1400" dirty="0">
              <a:latin typeface="BIZ UDPゴシック" panose="020B0400000000000000" pitchFamily="50" charset="-128"/>
              <a:ea typeface="BIZ UDPゴシック" panose="020B0400000000000000" pitchFamily="50" charset="-128"/>
            </a:endParaRPr>
          </a:p>
          <a:p>
            <a:pPr marL="285750" indent="-285750">
              <a:lnSpc>
                <a:spcPts val="1900"/>
              </a:lnSpc>
              <a:buFont typeface="Wingdings" panose="05000000000000000000" pitchFamily="2" charset="2"/>
              <a:buChar char="l"/>
            </a:pP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エコバッグ持参や詰め替え商品を選ぶくらいしか気にしていなかったが、他にも私たちにできることがあると改めて考えさせられた。 私のような人はたくさんいて、良い気づきになったと思う。</a:t>
            </a:r>
            <a:endParaRPr lang="en-US" altLang="ja-JP"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marL="285750" indent="-285750">
              <a:lnSpc>
                <a:spcPts val="1900"/>
              </a:lnSpc>
              <a:buFont typeface="Wingdings" panose="05000000000000000000" pitchFamily="2" charset="2"/>
              <a:buChar char="l"/>
            </a:pPr>
            <a:r>
              <a:rPr lang="ja-JP" altLang="en-US" sz="1400" dirty="0">
                <a:latin typeface="BIZ UDPゴシック" panose="020B0400000000000000" pitchFamily="50" charset="-128"/>
                <a:ea typeface="BIZ UDPゴシック" panose="020B0400000000000000" pitchFamily="50" charset="-128"/>
              </a:rPr>
              <a:t>買い物は日常なので、 意識すると継続しやすいと思います。 今回の取り組みで、 買い物の仕方の意識に変化がありました。</a:t>
            </a:r>
            <a:endParaRPr lang="en-US" altLang="ja-JP" sz="1400" dirty="0">
              <a:latin typeface="BIZ UDPゴシック" panose="020B0400000000000000" pitchFamily="50" charset="-128"/>
              <a:ea typeface="BIZ UDPゴシック" panose="020B0400000000000000" pitchFamily="50" charset="-128"/>
            </a:endParaRPr>
          </a:p>
          <a:p>
            <a:pPr marL="285750" indent="-285750">
              <a:lnSpc>
                <a:spcPts val="1900"/>
              </a:lnSpc>
              <a:buFont typeface="Wingdings" panose="05000000000000000000" pitchFamily="2" charset="2"/>
              <a:buChar char="l"/>
            </a:pPr>
            <a:r>
              <a:rPr lang="ja-JP" altLang="en-US" sz="1400" dirty="0">
                <a:latin typeface="BIZ UDPゴシック" panose="020B0400000000000000" pitchFamily="50" charset="-128"/>
                <a:ea typeface="BIZ UDPゴシック" panose="020B0400000000000000" pitchFamily="50" charset="-128"/>
              </a:rPr>
              <a:t>鉄道利用が環境負荷の低減になるということを知ったきっかけは今回の取組にある。今後も是非継続してほしい。</a:t>
            </a:r>
          </a:p>
          <a:p>
            <a:pPr marL="285750" indent="-285750">
              <a:lnSpc>
                <a:spcPts val="1900"/>
              </a:lnSpc>
              <a:buFont typeface="Wingdings" panose="05000000000000000000" pitchFamily="2" charset="2"/>
              <a:buChar char="l"/>
            </a:pPr>
            <a:r>
              <a:rPr lang="ja-JP" altLang="en-US" sz="1400" dirty="0">
                <a:latin typeface="BIZ UDPゴシック" panose="020B0400000000000000" pitchFamily="50" charset="-128"/>
                <a:ea typeface="BIZ UDPゴシック" panose="020B0400000000000000" pitchFamily="50" charset="-128"/>
              </a:rPr>
              <a:t>様々な企業と一緒になり脱炭素社会に取り組む素晴らしいプロジェクトだと思います。</a:t>
            </a:r>
          </a:p>
          <a:p>
            <a:pPr marL="285750" indent="-285750">
              <a:lnSpc>
                <a:spcPts val="1900"/>
              </a:lnSpc>
              <a:buFont typeface="Wingdings" panose="05000000000000000000" pitchFamily="2" charset="2"/>
              <a:buChar char="l"/>
            </a:pPr>
            <a:r>
              <a:rPr lang="ja-JP" altLang="en-US" sz="1400" dirty="0">
                <a:latin typeface="BIZ UDPゴシック" panose="020B0400000000000000" pitchFamily="50" charset="-128"/>
                <a:ea typeface="BIZ UDPゴシック" panose="020B0400000000000000" pitchFamily="50" charset="-128"/>
              </a:rPr>
              <a:t>前回よりも参加事業者が増え、参加しやすい取り組みになっている。ぜひ継続してもらいたい。参加事業者によってはわかりにくい所もあるが、アプリで参加できるのは手軽だし、脱炭素についても動画で確認できるのがよかった。</a:t>
            </a:r>
          </a:p>
          <a:p>
            <a:pPr marL="285750" indent="-285750">
              <a:lnSpc>
                <a:spcPts val="1900"/>
              </a:lnSpc>
              <a:buFont typeface="Wingdings" panose="05000000000000000000" pitchFamily="2" charset="2"/>
              <a:buChar char="l"/>
            </a:pPr>
            <a:r>
              <a:rPr lang="ja-JP" altLang="en-US" sz="1400" dirty="0">
                <a:latin typeface="BIZ UDPゴシック" panose="020B0400000000000000" pitchFamily="50" charset="-128"/>
                <a:ea typeface="BIZ UDPゴシック" panose="020B0400000000000000" pitchFamily="50" charset="-128"/>
              </a:rPr>
              <a:t>この活動を知るきっかけは、店頭に使い終わったコスメの空き容器を持って行ったタイミングでした。活動参加によって追加ポイントが貰えるのはとても嬉しい。今までレジ袋やプラスチックのカトラリーを断る機会はあっても、どこのお店で買うか、どの商品を買うかまでは考えていませんでした。自分の行動を見直すきっかけになりました。 </a:t>
            </a:r>
          </a:p>
        </p:txBody>
      </p:sp>
      <p:sp>
        <p:nvSpPr>
          <p:cNvPr id="14" name="テキスト ボックス 13">
            <a:extLst>
              <a:ext uri="{FF2B5EF4-FFF2-40B4-BE49-F238E27FC236}">
                <a16:creationId xmlns:a16="http://schemas.microsoft.com/office/drawing/2014/main" id="{969A27F0-BF02-2BA3-986C-D63DC0D53F16}"/>
              </a:ext>
            </a:extLst>
          </p:cNvPr>
          <p:cNvSpPr txBox="1"/>
          <p:nvPr/>
        </p:nvSpPr>
        <p:spPr>
          <a:xfrm>
            <a:off x="721678" y="4060442"/>
            <a:ext cx="10936921" cy="2737481"/>
          </a:xfrm>
          <a:prstGeom prst="rect">
            <a:avLst/>
          </a:prstGeom>
          <a:noFill/>
        </p:spPr>
        <p:txBody>
          <a:bodyPr wrap="square">
            <a:spAutoFit/>
          </a:bodyPr>
          <a:lstStyle/>
          <a:p>
            <a:pPr marL="285750" indent="-285750">
              <a:lnSpc>
                <a:spcPts val="1900"/>
              </a:lnSpc>
              <a:buFont typeface="Wingdings" panose="05000000000000000000" pitchFamily="2" charset="2"/>
              <a:buChar char="l"/>
            </a:pPr>
            <a:r>
              <a:rPr lang="ja-JP" altLang="en-US" sz="1400" dirty="0">
                <a:latin typeface="BIZ UDPゴシック" panose="020B0400000000000000" pitchFamily="50" charset="-128"/>
                <a:ea typeface="BIZ UDPゴシック" panose="020B0400000000000000" pitchFamily="50" charset="-128"/>
              </a:rPr>
              <a:t>今までも無意識のうちにエコ活動をしていましたが、今回チラシや説明をうけ、よりエコ意識が高まりました！</a:t>
            </a:r>
            <a:endParaRPr lang="en-US" altLang="ja-JP" sz="1400" dirty="0">
              <a:latin typeface="BIZ UDPゴシック" panose="020B0400000000000000" pitchFamily="50" charset="-128"/>
              <a:ea typeface="BIZ UDPゴシック" panose="020B0400000000000000" pitchFamily="50" charset="-128"/>
            </a:endParaRPr>
          </a:p>
          <a:p>
            <a:pPr marL="285750" indent="-285750">
              <a:lnSpc>
                <a:spcPts val="1900"/>
              </a:lnSpc>
              <a:buFont typeface="Wingdings" panose="05000000000000000000" pitchFamily="2" charset="2"/>
              <a:buChar char="l"/>
            </a:pPr>
            <a:r>
              <a:rPr lang="ja-JP" altLang="en-US" sz="1400" dirty="0">
                <a:latin typeface="BIZ UDPゴシック" panose="020B0400000000000000" pitchFamily="50" charset="-128"/>
                <a:ea typeface="BIZ UDPゴシック" panose="020B0400000000000000" pitchFamily="50" charset="-128"/>
              </a:rPr>
              <a:t>これまでも脱炭素という言葉は耳にしていたが、なかなか自ら行動には起こせていなかった。店頭で簡単に分かりやすく説明して頂き、理解できました。</a:t>
            </a:r>
            <a:endParaRPr lang="en-US" altLang="ja-JP" sz="1400" dirty="0">
              <a:latin typeface="BIZ UDPゴシック" panose="020B0400000000000000" pitchFamily="50" charset="-128"/>
              <a:ea typeface="BIZ UDPゴシック" panose="020B0400000000000000" pitchFamily="50" charset="-128"/>
            </a:endParaRPr>
          </a:p>
          <a:p>
            <a:pPr marL="285750" indent="-285750">
              <a:lnSpc>
                <a:spcPts val="1900"/>
              </a:lnSpc>
              <a:buFont typeface="Wingdings" panose="05000000000000000000" pitchFamily="2" charset="2"/>
              <a:buChar char="l"/>
            </a:pPr>
            <a:r>
              <a:rPr lang="ja-JP" altLang="en-US" sz="1400" dirty="0">
                <a:latin typeface="BIZ UDPゴシック" panose="020B0400000000000000" pitchFamily="50" charset="-128"/>
                <a:ea typeface="BIZ UDPゴシック" panose="020B0400000000000000" pitchFamily="50" charset="-128"/>
              </a:rPr>
              <a:t>もっと表示を大きくして欲しいです！</a:t>
            </a:r>
            <a:endParaRPr lang="en-US" altLang="ja-JP" sz="1400" dirty="0">
              <a:latin typeface="BIZ UDPゴシック" panose="020B0400000000000000" pitchFamily="50" charset="-128"/>
              <a:ea typeface="BIZ UDPゴシック" panose="020B0400000000000000" pitchFamily="50" charset="-128"/>
            </a:endParaRPr>
          </a:p>
          <a:p>
            <a:pPr marL="285750" indent="-285750">
              <a:lnSpc>
                <a:spcPts val="1900"/>
              </a:lnSpc>
              <a:buFont typeface="Wingdings" panose="05000000000000000000" pitchFamily="2" charset="2"/>
              <a:buChar char="l"/>
            </a:pPr>
            <a:r>
              <a:rPr lang="ja-JP" altLang="en-US" sz="1400" dirty="0">
                <a:latin typeface="BIZ UDPゴシック" panose="020B0400000000000000" pitchFamily="50" charset="-128"/>
                <a:ea typeface="BIZ UDPゴシック" panose="020B0400000000000000" pitchFamily="50" charset="-128"/>
              </a:rPr>
              <a:t>店頭での周知活動が希薄に感じるので、もっと積極的に展開してほしい。</a:t>
            </a:r>
            <a:endParaRPr lang="en-US" altLang="ja-JP" sz="1400" dirty="0">
              <a:latin typeface="BIZ UDPゴシック" panose="020B0400000000000000" pitchFamily="50" charset="-128"/>
              <a:ea typeface="BIZ UDPゴシック" panose="020B0400000000000000" pitchFamily="50" charset="-128"/>
            </a:endParaRPr>
          </a:p>
          <a:p>
            <a:pPr marL="285750" indent="-285750">
              <a:lnSpc>
                <a:spcPts val="1900"/>
              </a:lnSpc>
              <a:buFont typeface="Wingdings" panose="05000000000000000000" pitchFamily="2" charset="2"/>
              <a:buChar char="l"/>
            </a:pPr>
            <a:r>
              <a:rPr lang="ja-JP" altLang="en-US" sz="1400" dirty="0">
                <a:latin typeface="BIZ UDPゴシック" panose="020B0400000000000000" pitchFamily="50" charset="-128"/>
                <a:ea typeface="BIZ UDPゴシック" panose="020B0400000000000000" pitchFamily="50" charset="-128"/>
              </a:rPr>
              <a:t>地産地消の野菜売り場でポイントがつくことは表示してあったが、なぜなのか表示していなかったので残念です。</a:t>
            </a:r>
          </a:p>
          <a:p>
            <a:pPr marL="285750" indent="-285750">
              <a:lnSpc>
                <a:spcPts val="1900"/>
              </a:lnSpc>
              <a:buFont typeface="Wingdings" panose="05000000000000000000" pitchFamily="2" charset="2"/>
              <a:buChar char="l"/>
            </a:pPr>
            <a:r>
              <a:rPr lang="ja-JP" altLang="en-US" sz="1400" dirty="0">
                <a:latin typeface="BIZ UDPゴシック" panose="020B0400000000000000" pitchFamily="50" charset="-128"/>
                <a:ea typeface="BIZ UDPゴシック" panose="020B0400000000000000" pitchFamily="50" charset="-128"/>
              </a:rPr>
              <a:t>どうすればポイントが貰えるか、ひと目でわかるようにできれば、参加者が増えるのではないか。</a:t>
            </a:r>
          </a:p>
          <a:p>
            <a:pPr marL="285750" indent="-285750">
              <a:lnSpc>
                <a:spcPts val="1900"/>
              </a:lnSpc>
              <a:buFont typeface="Wingdings" panose="05000000000000000000" pitchFamily="2" charset="2"/>
              <a:buChar char="l"/>
            </a:pPr>
            <a:r>
              <a:rPr lang="ja-JP" altLang="en-US" sz="1400" dirty="0">
                <a:latin typeface="BIZ UDPゴシック" panose="020B0400000000000000" pitchFamily="50" charset="-128"/>
                <a:ea typeface="BIZ UDPゴシック" panose="020B0400000000000000" pitchFamily="50" charset="-128"/>
              </a:rPr>
              <a:t>サービスが分かりにくく、周知されてない 。アプリで周知してほしい。</a:t>
            </a:r>
            <a:endParaRPr lang="en-US" altLang="ja-JP" sz="1400" dirty="0">
              <a:latin typeface="BIZ UDPゴシック" panose="020B0400000000000000" pitchFamily="50" charset="-128"/>
              <a:ea typeface="BIZ UDPゴシック" panose="020B0400000000000000" pitchFamily="50" charset="-128"/>
            </a:endParaRPr>
          </a:p>
          <a:p>
            <a:pPr marL="285750" indent="-285750">
              <a:lnSpc>
                <a:spcPts val="1900"/>
              </a:lnSpc>
              <a:buFont typeface="Wingdings" panose="05000000000000000000" pitchFamily="2" charset="2"/>
              <a:buChar char="l"/>
            </a:pPr>
            <a:r>
              <a:rPr lang="ja-JP" altLang="en-US" sz="1400" dirty="0">
                <a:latin typeface="BIZ UDPゴシック" panose="020B0400000000000000" pitchFamily="50" charset="-128"/>
                <a:ea typeface="BIZ UDPゴシック" panose="020B0400000000000000" pitchFamily="50" charset="-128"/>
              </a:rPr>
              <a:t>様々な店舗を使うが、店舗ごとの取り組み方がバラバラで、対象商品を探すのに時間を要する。</a:t>
            </a:r>
            <a:endParaRPr lang="en-US" altLang="ja-JP" sz="1400" dirty="0">
              <a:latin typeface="BIZ UDPゴシック" panose="020B0400000000000000" pitchFamily="50" charset="-128"/>
              <a:ea typeface="BIZ UDPゴシック" panose="020B0400000000000000" pitchFamily="50" charset="-128"/>
            </a:endParaRPr>
          </a:p>
          <a:p>
            <a:pPr marL="285750" indent="-285750">
              <a:lnSpc>
                <a:spcPts val="1900"/>
              </a:lnSpc>
              <a:buFont typeface="Wingdings" panose="05000000000000000000" pitchFamily="2" charset="2"/>
              <a:buChar char="l"/>
            </a:pPr>
            <a:r>
              <a:rPr lang="ja-JP" altLang="en-US" sz="1400" dirty="0">
                <a:latin typeface="BIZ UDPゴシック" panose="020B0400000000000000" pitchFamily="50" charset="-128"/>
                <a:ea typeface="BIZ UDPゴシック" panose="020B0400000000000000" pitchFamily="50" charset="-128"/>
              </a:rPr>
              <a:t>もっと</a:t>
            </a:r>
            <a:r>
              <a:rPr lang="en-US" altLang="ja-JP" sz="1400" dirty="0">
                <a:latin typeface="BIZ UDPゴシック" panose="020B0400000000000000" pitchFamily="50" charset="-128"/>
                <a:ea typeface="BIZ UDPゴシック" panose="020B0400000000000000" pitchFamily="50" charset="-128"/>
              </a:rPr>
              <a:t>SNS</a:t>
            </a:r>
            <a:r>
              <a:rPr lang="ja-JP" altLang="en-US" sz="1400" dirty="0">
                <a:latin typeface="BIZ UDPゴシック" panose="020B0400000000000000" pitchFamily="50" charset="-128"/>
                <a:ea typeface="BIZ UDPゴシック" panose="020B0400000000000000" pitchFamily="50" charset="-128"/>
              </a:rPr>
              <a:t>で発信してほしい。</a:t>
            </a:r>
            <a:endParaRPr lang="en-US" altLang="ja-JP" sz="1400" dirty="0">
              <a:latin typeface="BIZ UDPゴシック" panose="020B0400000000000000" pitchFamily="50" charset="-128"/>
              <a:ea typeface="BIZ UDPゴシック" panose="020B0400000000000000" pitchFamily="50" charset="-128"/>
            </a:endParaRPr>
          </a:p>
          <a:p>
            <a:pPr marL="285750" indent="-285750">
              <a:lnSpc>
                <a:spcPts val="1900"/>
              </a:lnSpc>
              <a:buFont typeface="Wingdings" panose="05000000000000000000" pitchFamily="2" charset="2"/>
              <a:buChar char="l"/>
            </a:pPr>
            <a:r>
              <a:rPr lang="ja-JP" altLang="en-US" sz="1400" dirty="0">
                <a:latin typeface="BIZ UDPゴシック" panose="020B0400000000000000" pitchFamily="50" charset="-128"/>
                <a:ea typeface="BIZ UDPゴシック" panose="020B0400000000000000" pitchFamily="50" charset="-128"/>
              </a:rPr>
              <a:t>対象商品を増やしてほしい。</a:t>
            </a:r>
          </a:p>
        </p:txBody>
      </p:sp>
      <p:sp>
        <p:nvSpPr>
          <p:cNvPr id="15" name="テキスト ボックス 14">
            <a:extLst>
              <a:ext uri="{FF2B5EF4-FFF2-40B4-BE49-F238E27FC236}">
                <a16:creationId xmlns:a16="http://schemas.microsoft.com/office/drawing/2014/main" id="{57FB8B9F-A8C7-F21F-B333-C44038CB7F97}"/>
              </a:ext>
            </a:extLst>
          </p:cNvPr>
          <p:cNvSpPr txBox="1"/>
          <p:nvPr/>
        </p:nvSpPr>
        <p:spPr>
          <a:xfrm>
            <a:off x="497052" y="3730066"/>
            <a:ext cx="7876666" cy="400110"/>
          </a:xfrm>
          <a:prstGeom prst="rect">
            <a:avLst/>
          </a:prstGeom>
          <a:noFill/>
        </p:spPr>
        <p:txBody>
          <a:bodyPr wrap="square">
            <a:spAutoFit/>
          </a:bodyPr>
          <a:lstStyle/>
          <a:p>
            <a:r>
              <a:rPr kumimoji="1" lang="ja-JP" altLang="en-US" sz="2000" b="1" dirty="0">
                <a:solidFill>
                  <a:schemeClr val="accent4">
                    <a:lumMod val="75000"/>
                  </a:schemeClr>
                </a:solidFill>
                <a:latin typeface="BIZ UDゴシック" panose="020B0400000000000000" pitchFamily="49" charset="-128"/>
                <a:ea typeface="BIZ UDゴシック" panose="020B0400000000000000" pitchFamily="49" charset="-128"/>
              </a:rPr>
              <a:t>■周知啓発に対するご意見（一部抜粋）</a:t>
            </a:r>
            <a:endParaRPr lang="ja-JP" altLang="en-US" sz="2000" dirty="0">
              <a:solidFill>
                <a:schemeClr val="accent4">
                  <a:lumMod val="75000"/>
                </a:schemeClr>
              </a:solidFill>
            </a:endParaRPr>
          </a:p>
        </p:txBody>
      </p:sp>
      <p:sp>
        <p:nvSpPr>
          <p:cNvPr id="4" name="スライド番号プレースホルダー 3">
            <a:extLst>
              <a:ext uri="{FF2B5EF4-FFF2-40B4-BE49-F238E27FC236}">
                <a16:creationId xmlns:a16="http://schemas.microsoft.com/office/drawing/2014/main" id="{DCC8A9C5-F2D3-4255-B9FD-00B301EF195C}"/>
              </a:ext>
            </a:extLst>
          </p:cNvPr>
          <p:cNvSpPr>
            <a:spLocks noGrp="1"/>
          </p:cNvSpPr>
          <p:nvPr>
            <p:ph type="sldNum" sz="quarter" idx="12"/>
          </p:nvPr>
        </p:nvSpPr>
        <p:spPr>
          <a:xfrm>
            <a:off x="9268146" y="6432798"/>
            <a:ext cx="2743200" cy="365125"/>
          </a:xfrm>
        </p:spPr>
        <p:txBody>
          <a:bodyPr/>
          <a:lstStyle/>
          <a:p>
            <a:fld id="{E11C74FF-3079-43C2-A519-161392B60B11}" type="slidenum">
              <a:rPr kumimoji="1" lang="ja-JP" altLang="en-US" smtClean="0"/>
              <a:t>7</a:t>
            </a:fld>
            <a:endParaRPr kumimoji="1" lang="ja-JP" altLang="en-US" dirty="0"/>
          </a:p>
        </p:txBody>
      </p:sp>
    </p:spTree>
    <p:extLst>
      <p:ext uri="{BB962C8B-B14F-4D97-AF65-F5344CB8AC3E}">
        <p14:creationId xmlns:p14="http://schemas.microsoft.com/office/powerpoint/2010/main" val="36685668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1042</Words>
  <Application>Microsoft Office PowerPoint</Application>
  <PresentationFormat>ワイド画面</PresentationFormat>
  <Paragraphs>81</Paragraphs>
  <Slides>7</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7</vt:i4>
      </vt:variant>
    </vt:vector>
  </HeadingPairs>
  <TitlesOfParts>
    <vt:vector size="14" baseType="lpstr">
      <vt:lpstr>BIZ UDPゴシック</vt:lpstr>
      <vt:lpstr>BIZ UDゴシック</vt:lpstr>
      <vt:lpstr>游ゴシック</vt:lpstr>
      <vt:lpstr>游ゴシック Light</vt:lpstr>
      <vt:lpstr>Arial</vt:lpstr>
      <vt:lpstr>Wingdings</vt:lpstr>
      <vt:lpstr>Office テーマ</vt:lpstr>
      <vt:lpstr>消費者アンケート（中間速報）</vt:lpstr>
      <vt:lpstr>消費者アンケート（中間速報）</vt:lpstr>
      <vt:lpstr>消費者アンケート（中間速報）</vt:lpstr>
      <vt:lpstr>消費者アンケート（中間速報）</vt:lpstr>
      <vt:lpstr>消費者アンケート（中間速報）</vt:lpstr>
      <vt:lpstr>消費者アンケート（中間速報）</vt:lpstr>
      <vt:lpstr>消費者アンケート（中間速報）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2024-10-08T05:02:39Z</dcterms:created>
  <dcterms:modified xsi:type="dcterms:W3CDTF">2024-10-08T05:03:05Z</dcterms:modified>
</cp:coreProperties>
</file>