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9"/>
  </p:notesMasterIdLst>
  <p:sldIdLst>
    <p:sldId id="258" r:id="rId2"/>
    <p:sldId id="256" r:id="rId3"/>
    <p:sldId id="279" r:id="rId4"/>
    <p:sldId id="280" r:id="rId5"/>
    <p:sldId id="266" r:id="rId6"/>
    <p:sldId id="281" r:id="rId7"/>
    <p:sldId id="270" r:id="rId8"/>
    <p:sldId id="268" r:id="rId9"/>
    <p:sldId id="265" r:id="rId10"/>
    <p:sldId id="260" r:id="rId11"/>
    <p:sldId id="269" r:id="rId12"/>
    <p:sldId id="271" r:id="rId13"/>
    <p:sldId id="277" r:id="rId14"/>
    <p:sldId id="273" r:id="rId15"/>
    <p:sldId id="274" r:id="rId16"/>
    <p:sldId id="278" r:id="rId17"/>
    <p:sldId id="276" r:id="rId1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0"/>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120" tIns="45560" rIns="91120" bIns="455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120" tIns="45560" rIns="91120" bIns="45560" rtlCol="0"/>
          <a:lstStyle>
            <a:lvl1pPr algn="r">
              <a:defRPr sz="1200"/>
            </a:lvl1pPr>
          </a:lstStyle>
          <a:p>
            <a:fld id="{817A886B-0936-48AA-8D94-E1FD0D9AD584}"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120" tIns="45560" rIns="91120" bIns="45560" rtlCol="0" anchor="ctr"/>
          <a:lstStyle/>
          <a:p>
            <a:endParaRPr lang="ja-JP" altLang="en-US"/>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120" tIns="45560" rIns="91120" bIns="45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120" tIns="45560" rIns="91120" bIns="455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120" tIns="45560" rIns="91120" bIns="45560" rtlCol="0" anchor="b"/>
          <a:lstStyle>
            <a:lvl1pPr algn="r">
              <a:defRPr sz="1200"/>
            </a:lvl1pPr>
          </a:lstStyle>
          <a:p>
            <a:fld id="{F721BF43-783E-44B6-9BB7-0F30D03950C8}" type="slidenum">
              <a:rPr kumimoji="1" lang="ja-JP" altLang="en-US" smtClean="0"/>
              <a:t>‹#›</a:t>
            </a:fld>
            <a:endParaRPr kumimoji="1" lang="ja-JP" altLang="en-US"/>
          </a:p>
        </p:txBody>
      </p:sp>
    </p:spTree>
    <p:extLst>
      <p:ext uri="{BB962C8B-B14F-4D97-AF65-F5344CB8AC3E}">
        <p14:creationId xmlns:p14="http://schemas.microsoft.com/office/powerpoint/2010/main" val="1629204430"/>
      </p:ext>
    </p:extLst>
  </p:cSld>
  <p:clrMap bg1="lt1" tx1="dk1" bg2="lt2" tx2="dk2" accent1="accent1" accent2="accent2" accent3="accent3" accent4="accent4" accent5="accent5" accent6="accent6" hlink="hlink" folHlink="folHlink"/>
  <p:notesStyle>
    <a:lvl1pPr marL="0" algn="l" defTabSz="683989" rtl="0" eaLnBrk="1" latinLnBrk="0" hangingPunct="1">
      <a:defRPr kumimoji="1" sz="973" kern="1200">
        <a:solidFill>
          <a:schemeClr val="tx1"/>
        </a:solidFill>
        <a:latin typeface="+mn-lt"/>
        <a:ea typeface="+mn-ea"/>
        <a:cs typeface="+mn-cs"/>
      </a:defRPr>
    </a:lvl1pPr>
    <a:lvl2pPr marL="341995" algn="l" defTabSz="683989" rtl="0" eaLnBrk="1" latinLnBrk="0" hangingPunct="1">
      <a:defRPr kumimoji="1" sz="973" kern="1200">
        <a:solidFill>
          <a:schemeClr val="tx1"/>
        </a:solidFill>
        <a:latin typeface="+mn-lt"/>
        <a:ea typeface="+mn-ea"/>
        <a:cs typeface="+mn-cs"/>
      </a:defRPr>
    </a:lvl2pPr>
    <a:lvl3pPr marL="683989" algn="l" defTabSz="683989" rtl="0" eaLnBrk="1" latinLnBrk="0" hangingPunct="1">
      <a:defRPr kumimoji="1" sz="973" kern="1200">
        <a:solidFill>
          <a:schemeClr val="tx1"/>
        </a:solidFill>
        <a:latin typeface="+mn-lt"/>
        <a:ea typeface="+mn-ea"/>
        <a:cs typeface="+mn-cs"/>
      </a:defRPr>
    </a:lvl3pPr>
    <a:lvl4pPr marL="1025986" algn="l" defTabSz="683989" rtl="0" eaLnBrk="1" latinLnBrk="0" hangingPunct="1">
      <a:defRPr kumimoji="1" sz="973" kern="1200">
        <a:solidFill>
          <a:schemeClr val="tx1"/>
        </a:solidFill>
        <a:latin typeface="+mn-lt"/>
        <a:ea typeface="+mn-ea"/>
        <a:cs typeface="+mn-cs"/>
      </a:defRPr>
    </a:lvl4pPr>
    <a:lvl5pPr marL="1367980" algn="l" defTabSz="683989" rtl="0" eaLnBrk="1" latinLnBrk="0" hangingPunct="1">
      <a:defRPr kumimoji="1" sz="973" kern="1200">
        <a:solidFill>
          <a:schemeClr val="tx1"/>
        </a:solidFill>
        <a:latin typeface="+mn-lt"/>
        <a:ea typeface="+mn-ea"/>
        <a:cs typeface="+mn-cs"/>
      </a:defRPr>
    </a:lvl5pPr>
    <a:lvl6pPr marL="1709974" algn="l" defTabSz="683989" rtl="0" eaLnBrk="1" latinLnBrk="0" hangingPunct="1">
      <a:defRPr kumimoji="1" sz="973" kern="1200">
        <a:solidFill>
          <a:schemeClr val="tx1"/>
        </a:solidFill>
        <a:latin typeface="+mn-lt"/>
        <a:ea typeface="+mn-ea"/>
        <a:cs typeface="+mn-cs"/>
      </a:defRPr>
    </a:lvl6pPr>
    <a:lvl7pPr marL="2051969" algn="l" defTabSz="683989" rtl="0" eaLnBrk="1" latinLnBrk="0" hangingPunct="1">
      <a:defRPr kumimoji="1" sz="973" kern="1200">
        <a:solidFill>
          <a:schemeClr val="tx1"/>
        </a:solidFill>
        <a:latin typeface="+mn-lt"/>
        <a:ea typeface="+mn-ea"/>
        <a:cs typeface="+mn-cs"/>
      </a:defRPr>
    </a:lvl7pPr>
    <a:lvl8pPr marL="2393964" algn="l" defTabSz="683989" rtl="0" eaLnBrk="1" latinLnBrk="0" hangingPunct="1">
      <a:defRPr kumimoji="1" sz="973" kern="1200">
        <a:solidFill>
          <a:schemeClr val="tx1"/>
        </a:solidFill>
        <a:latin typeface="+mn-lt"/>
        <a:ea typeface="+mn-ea"/>
        <a:cs typeface="+mn-cs"/>
      </a:defRPr>
    </a:lvl8pPr>
    <a:lvl9pPr marL="2735959" algn="l" defTabSz="683989" rtl="0" eaLnBrk="1" latinLnBrk="0" hangingPunct="1">
      <a:defRPr kumimoji="1" sz="9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0A6459-F373-4F75-AFCB-76BC82C2A58F}" type="slidenum">
              <a:rPr kumimoji="1" lang="ja-JP" altLang="en-US" smtClean="0"/>
              <a:t>7</a:t>
            </a:fld>
            <a:endParaRPr kumimoji="1" lang="ja-JP" altLang="en-US"/>
          </a:p>
        </p:txBody>
      </p:sp>
    </p:spTree>
    <p:extLst>
      <p:ext uri="{BB962C8B-B14F-4D97-AF65-F5344CB8AC3E}">
        <p14:creationId xmlns:p14="http://schemas.microsoft.com/office/powerpoint/2010/main" val="244238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0A6459-F373-4F75-AFCB-76BC82C2A58F}" type="slidenum">
              <a:rPr kumimoji="1" lang="ja-JP" altLang="en-US" smtClean="0"/>
              <a:t>9</a:t>
            </a:fld>
            <a:endParaRPr kumimoji="1" lang="ja-JP" altLang="en-US"/>
          </a:p>
        </p:txBody>
      </p:sp>
    </p:spTree>
    <p:extLst>
      <p:ext uri="{BB962C8B-B14F-4D97-AF65-F5344CB8AC3E}">
        <p14:creationId xmlns:p14="http://schemas.microsoft.com/office/powerpoint/2010/main" val="192421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12</a:t>
            </a:fld>
            <a:endParaRPr kumimoji="1" lang="ja-JP" altLang="en-US"/>
          </a:p>
        </p:txBody>
      </p:sp>
    </p:spTree>
    <p:extLst>
      <p:ext uri="{BB962C8B-B14F-4D97-AF65-F5344CB8AC3E}">
        <p14:creationId xmlns:p14="http://schemas.microsoft.com/office/powerpoint/2010/main" val="167566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0A6459-F373-4F75-AFCB-76BC82C2A58F}" type="slidenum">
              <a:rPr kumimoji="1" lang="ja-JP" altLang="en-US" smtClean="0"/>
              <a:t>13</a:t>
            </a:fld>
            <a:endParaRPr kumimoji="1" lang="ja-JP" altLang="en-US"/>
          </a:p>
        </p:txBody>
      </p:sp>
    </p:spTree>
    <p:extLst>
      <p:ext uri="{BB962C8B-B14F-4D97-AF65-F5344CB8AC3E}">
        <p14:creationId xmlns:p14="http://schemas.microsoft.com/office/powerpoint/2010/main" val="58816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0A6459-F373-4F75-AFCB-76BC82C2A58F}" type="slidenum">
              <a:rPr kumimoji="1" lang="ja-JP" altLang="en-US" smtClean="0"/>
              <a:t>16</a:t>
            </a:fld>
            <a:endParaRPr kumimoji="1" lang="ja-JP" altLang="en-US"/>
          </a:p>
        </p:txBody>
      </p:sp>
    </p:spTree>
    <p:extLst>
      <p:ext uri="{BB962C8B-B14F-4D97-AF65-F5344CB8AC3E}">
        <p14:creationId xmlns:p14="http://schemas.microsoft.com/office/powerpoint/2010/main" val="58816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964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defTabSz="914418"/>
            <a:fld id="{31C838FC-BD80-44EF-8E23-F1E13724A728}" type="datetimeFigureOut">
              <a:rPr lang="ja-JP" altLang="en-US" smtClean="0">
                <a:solidFill>
                  <a:prstClr val="black">
                    <a:tint val="75000"/>
                  </a:prstClr>
                </a:solidFill>
              </a:rPr>
              <a:pPr defTabSz="914418"/>
              <a:t>2024/10/8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18"/>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18"/>
            <a:fld id="{8913C9EA-F6DC-4B23-A05F-B5EA2E92DA12}" type="slidenum">
              <a:rPr lang="ja-JP" altLang="en-US" smtClean="0">
                <a:solidFill>
                  <a:prstClr val="black">
                    <a:tint val="75000"/>
                  </a:prstClr>
                </a:solidFill>
              </a:rPr>
              <a:pPr defTabSz="914418"/>
              <a:t>‹#›</a:t>
            </a:fld>
            <a:endParaRPr lang="ja-JP" altLang="en-US">
              <a:solidFill>
                <a:prstClr val="black">
                  <a:tint val="75000"/>
                </a:prstClr>
              </a:solidFill>
            </a:endParaRPr>
          </a:p>
        </p:txBody>
      </p:sp>
    </p:spTree>
    <p:extLst>
      <p:ext uri="{BB962C8B-B14F-4D97-AF65-F5344CB8AC3E}">
        <p14:creationId xmlns:p14="http://schemas.microsoft.com/office/powerpoint/2010/main" val="270809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943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448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953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432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529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2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393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defTabSz="914418"/>
            <a:fld id="{31C838FC-BD80-44EF-8E23-F1E13724A728}" type="datetimeFigureOut">
              <a:rPr lang="ja-JP" altLang="en-US" smtClean="0">
                <a:solidFill>
                  <a:prstClr val="black">
                    <a:tint val="75000"/>
                  </a:prstClr>
                </a:solidFill>
              </a:rPr>
              <a:pPr defTabSz="914418"/>
              <a:t>2024/10/8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18"/>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18"/>
            <a:fld id="{8913C9EA-F6DC-4B23-A05F-B5EA2E92DA12}" type="slidenum">
              <a:rPr lang="ja-JP" altLang="en-US" smtClean="0">
                <a:solidFill>
                  <a:prstClr val="black">
                    <a:tint val="75000"/>
                  </a:prstClr>
                </a:solidFill>
              </a:rPr>
              <a:pPr defTabSz="914418"/>
              <a:t>‹#›</a:t>
            </a:fld>
            <a:endParaRPr lang="ja-JP" altLang="en-US">
              <a:solidFill>
                <a:prstClr val="black">
                  <a:tint val="75000"/>
                </a:prstClr>
              </a:solidFill>
            </a:endParaRPr>
          </a:p>
        </p:txBody>
      </p:sp>
    </p:spTree>
    <p:extLst>
      <p:ext uri="{BB962C8B-B14F-4D97-AF65-F5344CB8AC3E}">
        <p14:creationId xmlns:p14="http://schemas.microsoft.com/office/powerpoint/2010/main" val="133904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2024/10/8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031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defTabSz="914418"/>
            <a:fld id="{31C838FC-BD80-44EF-8E23-F1E13724A728}" type="datetimeFigureOut">
              <a:rPr lang="ja-JP" altLang="en-US" smtClean="0">
                <a:solidFill>
                  <a:prstClr val="black">
                    <a:tint val="75000"/>
                  </a:prstClr>
                </a:solidFill>
              </a:rPr>
              <a:pPr defTabSz="914418"/>
              <a:t>2024/10/8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defTabSz="914418"/>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defTabSz="914418"/>
            <a:fld id="{8913C9EA-F6DC-4B23-A05F-B5EA2E92DA12}" type="slidenum">
              <a:rPr lang="ja-JP" altLang="en-US" smtClean="0">
                <a:solidFill>
                  <a:prstClr val="black">
                    <a:tint val="75000"/>
                  </a:prstClr>
                </a:solidFill>
              </a:rPr>
              <a:pPr defTabSz="914418"/>
              <a:t>‹#›</a:t>
            </a:fld>
            <a:endParaRPr lang="ja-JP" altLang="en-US">
              <a:solidFill>
                <a:prstClr val="black">
                  <a:tint val="75000"/>
                </a:prstClr>
              </a:solidFill>
            </a:endParaRPr>
          </a:p>
        </p:txBody>
      </p:sp>
    </p:spTree>
    <p:extLst>
      <p:ext uri="{BB962C8B-B14F-4D97-AF65-F5344CB8AC3E}">
        <p14:creationId xmlns:p14="http://schemas.microsoft.com/office/powerpoint/2010/main" val="3990917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kepco.jp/ryokin/furusatoecoplan/" TargetMode="External"/><Relationship Id="rId5" Type="http://schemas.openxmlformats.org/officeDocument/2006/relationships/hyperlink" Target="https://kepco.jp/cp/" TargetMode="Externa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0.jpeg"/><Relationship Id="rId5" Type="http://schemas.openxmlformats.org/officeDocument/2006/relationships/image" Target="../media/image69.gif"/><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5.jpe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hyperlink" Target="https://www.rby.jp/news/information/20240607-471/" TargetMode="External"/><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1.pn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1E830C19-7577-4BE9-F828-C0F02FB1BE52}"/>
              </a:ext>
            </a:extLst>
          </p:cNvPr>
          <p:cNvGraphicFramePr>
            <a:graphicFrameLocks noGrp="1"/>
          </p:cNvGraphicFramePr>
          <p:nvPr>
            <p:extLst>
              <p:ext uri="{D42A27DB-BD31-4B8C-83A1-F6EECF244321}">
                <p14:modId xmlns:p14="http://schemas.microsoft.com/office/powerpoint/2010/main" val="2214205078"/>
              </p:ext>
            </p:extLst>
          </p:nvPr>
        </p:nvGraphicFramePr>
        <p:xfrm>
          <a:off x="191344" y="764703"/>
          <a:ext cx="11809311" cy="5951987"/>
        </p:xfrm>
        <a:graphic>
          <a:graphicData uri="http://schemas.openxmlformats.org/drawingml/2006/table">
            <a:tbl>
              <a:tblPr firstRow="1" bandRow="1">
                <a:tableStyleId>{21E4AEA4-8DFA-4A89-87EB-49C32662AFE0}</a:tableStyleId>
              </a:tblPr>
              <a:tblGrid>
                <a:gridCol w="2592288">
                  <a:extLst>
                    <a:ext uri="{9D8B030D-6E8A-4147-A177-3AD203B41FA5}">
                      <a16:colId xmlns:a16="http://schemas.microsoft.com/office/drawing/2014/main" val="1033447649"/>
                    </a:ext>
                  </a:extLst>
                </a:gridCol>
                <a:gridCol w="1368152">
                  <a:extLst>
                    <a:ext uri="{9D8B030D-6E8A-4147-A177-3AD203B41FA5}">
                      <a16:colId xmlns:a16="http://schemas.microsoft.com/office/drawing/2014/main" val="3746654484"/>
                    </a:ext>
                  </a:extLst>
                </a:gridCol>
                <a:gridCol w="4968552">
                  <a:extLst>
                    <a:ext uri="{9D8B030D-6E8A-4147-A177-3AD203B41FA5}">
                      <a16:colId xmlns:a16="http://schemas.microsoft.com/office/drawing/2014/main" val="2407981802"/>
                    </a:ext>
                  </a:extLst>
                </a:gridCol>
                <a:gridCol w="2232248">
                  <a:extLst>
                    <a:ext uri="{9D8B030D-6E8A-4147-A177-3AD203B41FA5}">
                      <a16:colId xmlns:a16="http://schemas.microsoft.com/office/drawing/2014/main" val="2878023174"/>
                    </a:ext>
                  </a:extLst>
                </a:gridCol>
                <a:gridCol w="648071">
                  <a:extLst>
                    <a:ext uri="{9D8B030D-6E8A-4147-A177-3AD203B41FA5}">
                      <a16:colId xmlns:a16="http://schemas.microsoft.com/office/drawing/2014/main" val="1066176609"/>
                    </a:ext>
                  </a:extLst>
                </a:gridCol>
              </a:tblGrid>
              <a:tr h="247279">
                <a:tc>
                  <a:txBody>
                    <a:bodyPr/>
                    <a:lstStyle/>
                    <a:p>
                      <a:pPr marL="0" algn="l" defTabSz="914418" rtl="0" eaLnBrk="1" latinLnBrk="0" hangingPunct="1"/>
                      <a:r>
                        <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rPr>
                        <a:t>事業者名</a:t>
                      </a:r>
                      <a:endPar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algn="l" defTabSz="914418" rtl="0" eaLnBrk="1" latinLnBrk="0" hangingPunct="1"/>
                      <a:r>
                        <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rPr>
                        <a:t>実施店舗等</a:t>
                      </a:r>
                      <a:endPar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algn="l" defTabSz="914418" rtl="0" eaLnBrk="1" latinLnBrk="0" hangingPunct="1"/>
                      <a:r>
                        <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rPr>
                        <a:t>ポイント付与対象商品等</a:t>
                      </a:r>
                      <a:endPar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algn="l" defTabSz="914418" rtl="0" eaLnBrk="1" latinLnBrk="0" hangingPunct="1"/>
                      <a:r>
                        <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rPr>
                        <a:t>ポイント付与数</a:t>
                      </a:r>
                      <a:endPar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algn="l" defTabSz="914418" rtl="0" eaLnBrk="1" latinLnBrk="0" hangingPunct="1"/>
                      <a:r>
                        <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rPr>
                        <a:t>開始月</a:t>
                      </a:r>
                      <a:endParaRPr kumimoji="1" lang="ja-JP" altLang="en-US" sz="1100" b="1" kern="1200">
                        <a:solidFill>
                          <a:schemeClr val="lt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435354303"/>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エイチー・ツー・オー リテイリング</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3</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店舗</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地産地消コーナー「おひさん市」で取り扱う農作物</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商品につき</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5P</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６月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015884438"/>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（株）ルビー</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クリーニングルビー</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大阪府内</a:t>
                      </a:r>
                      <a:r>
                        <a:rPr kumimoji="1" lang="en-US" altLang="zh-CN" sz="1200" kern="1200" spc="0">
                          <a:solidFill>
                            <a:schemeClr val="tx1"/>
                          </a:solidFill>
                          <a:latin typeface="UD デジタル 教科書体 NK-B" panose="02020700000000000000" pitchFamily="18" charset="-128"/>
                          <a:ea typeface="UD デジタル 教科書体 NK-B" panose="02020700000000000000" pitchFamily="18" charset="-128"/>
                        </a:rPr>
                        <a:t>68</a:t>
                      </a: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店舗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クリーニング用ハンガーの回収</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25</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本で</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200P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６月</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4091828718"/>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rPr>
                        <a:t>御菓子司亀屋茂廣</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店舗</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持ち帰り容器・エコバッグ持参</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100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円</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税込</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で</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1P</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10P</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でどら焼き</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個と交換</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６月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334915124"/>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（株）サンプラザ</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大阪府内</a:t>
                      </a:r>
                      <a:r>
                        <a:rPr kumimoji="1" lang="en-US" altLang="zh-CN" sz="1200" kern="1200" spc="0">
                          <a:solidFill>
                            <a:schemeClr val="tx1"/>
                          </a:solidFill>
                          <a:latin typeface="UD デジタル 教科書体 NK-B" panose="02020700000000000000" pitchFamily="18" charset="-128"/>
                          <a:ea typeface="UD デジタル 教科書体 NK-B" panose="02020700000000000000" pitchFamily="18" charset="-128"/>
                        </a:rPr>
                        <a:t>35</a:t>
                      </a: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店舗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大阪エコ農産物を中心に農薬・化学肥料の使用を削減した商品</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商品につき</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5〜20P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月</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117047039"/>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（株）スタイリングライフ・ホールディングス</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店舗</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ステンレスボトル各種、ペットボトル再生商品、ヘアケア詰め替え商品など</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販売額の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4</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８月</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665202551"/>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西日本旅客鉄道</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アプリ</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WESTER</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を活用した鉄道利用によるスタンプラリー</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利用運賃総額の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8</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月</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3441259737"/>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rPr>
                        <a:t>宮之阪中央商店街振興組合</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spc="0">
                          <a:solidFill>
                            <a:schemeClr val="tx1"/>
                          </a:solidFill>
                          <a:latin typeface="UD デジタル 教科書体 NK-B" panose="02020700000000000000" pitchFamily="18" charset="-128"/>
                          <a:ea typeface="UD デジタル 教科書体 NK-B" panose="02020700000000000000" pitchFamily="18" charset="-128"/>
                        </a:rPr>
                        <a:t>19</a:t>
                      </a: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店舗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エコバッグ持参、</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MY</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箸・グラス持参など</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回につき</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8</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月</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2543292895"/>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関西電力（株）</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関西電力</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ふるさと</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ECO</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プラン </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from </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飛騨市（水力発電由来の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CO₂</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フリー電気）</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加入に伴い</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300P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9</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2169217318"/>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（株）ファンケル</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大阪府内</a:t>
                      </a:r>
                      <a:r>
                        <a:rPr kumimoji="1" lang="en-US" altLang="zh-CN" sz="1200" kern="1200" spc="0">
                          <a:solidFill>
                            <a:schemeClr val="tx1"/>
                          </a:solidFill>
                          <a:latin typeface="UD デジタル 教科書体 NK-B" panose="02020700000000000000" pitchFamily="18" charset="-128"/>
                          <a:ea typeface="UD デジタル 教科書体 NK-B" panose="02020700000000000000" pitchFamily="18" charset="-128"/>
                        </a:rPr>
                        <a:t>16</a:t>
                      </a: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店舗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使用済み化粧品容器の回収、対象の詰め替え用商品、レフィル商品</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27</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または</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30P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9</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3902125112"/>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（株）アーバンリサーチ</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rPr>
                        <a:t>数店舗（予定）</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廃棄衣料をアップサイクルした製品、古着リユース品など</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販売額の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9</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83785361"/>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上新電機（株）</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53</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店舗</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節電多機能エアコン（予定）</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点につき</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2,000P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3964859943"/>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JA</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全農</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A</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コープ（株）</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店舗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地域の農家が持ち込む農産物や加工品</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販売額の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422974918"/>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（株）高島屋大阪店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店舗</a:t>
                      </a:r>
                      <a:endParaRPr kumimoji="1" lang="zh-CN"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大阪・関西産地の野菜、再生繊維使用の衣類</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販売額の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2</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1473155291"/>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（株）エディオン</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47</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店舗</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LED</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シーリングライト（予定）</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販売額に応じて</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500</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1,000P</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11</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月</a:t>
                      </a:r>
                      <a:endPar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4162154183"/>
                  </a:ext>
                </a:extLst>
              </a:tr>
              <a:tr h="371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大阪いずみ市民生活協同組合</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宅配事業</a:t>
                      </a:r>
                      <a:endParaRPr kumimoji="1" lang="zh-TW"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rPr>
                        <a:t>大阪府産農産物</a:t>
                      </a: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販売額の</a:t>
                      </a:r>
                      <a:r>
                        <a:rPr kumimoji="1" lang="en-US" altLang="ja-JP" sz="1200" kern="1200" spc="0">
                          <a:solidFill>
                            <a:schemeClr val="tx1"/>
                          </a:solidFill>
                          <a:latin typeface="UD デジタル 教科書体 NK-B" panose="02020700000000000000" pitchFamily="18" charset="-128"/>
                          <a:ea typeface="UD デジタル 教科書体 NK-B" panose="02020700000000000000" pitchFamily="18" charset="-128"/>
                        </a:rPr>
                        <a:t>5</a:t>
                      </a:r>
                      <a:r>
                        <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1200" kern="1200" spc="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spc="0" dirty="0">
                          <a:solidFill>
                            <a:schemeClr val="tx1"/>
                          </a:solidFill>
                          <a:latin typeface="UD デジタル 教科書体 NK-B" panose="02020700000000000000" pitchFamily="18" charset="-128"/>
                          <a:ea typeface="UD デジタル 教科書体 NK-B" panose="02020700000000000000" pitchFamily="18" charset="-128"/>
                          <a:cs typeface="+mn-cs"/>
                        </a:rPr>
                        <a:t>11</a:t>
                      </a:r>
                      <a:r>
                        <a:rPr kumimoji="1" lang="ja-JP" altLang="en-US" sz="1200" kern="1200" spc="0" dirty="0">
                          <a:solidFill>
                            <a:schemeClr val="tx1"/>
                          </a:solidFill>
                          <a:latin typeface="UD デジタル 教科書体 NK-B" panose="02020700000000000000" pitchFamily="18" charset="-128"/>
                          <a:ea typeface="UD デジタル 教科書体 NK-B" panose="02020700000000000000" pitchFamily="18" charset="-128"/>
                          <a:cs typeface="+mn-cs"/>
                        </a:rPr>
                        <a:t>月</a:t>
                      </a:r>
                      <a:endParaRPr kumimoji="1" lang="en-US" altLang="ja-JP" sz="1200" kern="1200" spc="0" dirty="0">
                        <a:solidFill>
                          <a:schemeClr val="tx1"/>
                        </a:solidFill>
                        <a:latin typeface="UD デジタル 教科書体 NK-B" panose="02020700000000000000" pitchFamily="18" charset="-128"/>
                        <a:ea typeface="UD デジタル 教科書体 NK-B" panose="02020700000000000000" pitchFamily="18" charset="-128"/>
                        <a:cs typeface="+mn-cs"/>
                      </a:endParaRPr>
                    </a:p>
                  </a:txBody>
                  <a:tcPr marL="72000" marR="72000" marT="36000" marB="36000" anchor="ctr"/>
                </a:tc>
                <a:extLst>
                  <a:ext uri="{0D108BD9-81ED-4DB2-BD59-A6C34878D82A}">
                    <a16:rowId xmlns:a16="http://schemas.microsoft.com/office/drawing/2014/main" val="2485066501"/>
                  </a:ext>
                </a:extLst>
              </a:tr>
            </a:tbl>
          </a:graphicData>
        </a:graphic>
      </p:graphicFrame>
      <p:sp>
        <p:nvSpPr>
          <p:cNvPr id="16" name="正方形/長方形 15"/>
          <p:cNvSpPr/>
          <p:nvPr/>
        </p:nvSpPr>
        <p:spPr>
          <a:xfrm>
            <a:off x="1" y="7026"/>
            <a:ext cx="12181612" cy="625719"/>
          </a:xfrm>
          <a:prstGeom prst="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75">
                <a:latin typeface="UD デジタル 教科書体 NK-B" panose="02020700000000000000" pitchFamily="18" charset="-128"/>
                <a:ea typeface="UD デジタル 教科書体 NK-B" panose="02020700000000000000" pitchFamily="18" charset="-128"/>
              </a:rPr>
              <a:t>　　　「</a:t>
            </a:r>
            <a:r>
              <a:rPr lang="ja-JP" altLang="en-US" sz="2275">
                <a:solidFill>
                  <a:schemeClr val="bg1"/>
                </a:solidFill>
                <a:latin typeface="UD デジタル 教科書体 NK-B" panose="02020700000000000000" pitchFamily="18" charset="-128"/>
                <a:ea typeface="UD デジタル 教科書体 NK-B" panose="02020700000000000000" pitchFamily="18" charset="-128"/>
              </a:rPr>
              <a:t>おおさか</a:t>
            </a:r>
            <a:r>
              <a:rPr lang="en-US" altLang="ja-JP" sz="2275">
                <a:solidFill>
                  <a:schemeClr val="bg1"/>
                </a:solidFill>
                <a:latin typeface="UD デジタル 教科書体 NK-B" panose="02020700000000000000" pitchFamily="18" charset="-128"/>
                <a:ea typeface="UD デジタル 教科書体 NK-B" panose="02020700000000000000" pitchFamily="18" charset="-128"/>
              </a:rPr>
              <a:t>CO</a:t>
            </a:r>
            <a:r>
              <a:rPr lang="en-US" altLang="ja-JP" sz="1625">
                <a:solidFill>
                  <a:schemeClr val="bg1"/>
                </a:solidFill>
                <a:latin typeface="UD デジタル 教科書体 NK-B" panose="02020700000000000000" pitchFamily="18" charset="-128"/>
                <a:ea typeface="UD デジタル 教科書体 NK-B" panose="02020700000000000000" pitchFamily="18" charset="-128"/>
              </a:rPr>
              <a:t>2</a:t>
            </a:r>
            <a:r>
              <a:rPr lang="en-US" altLang="ja-JP" sz="2275">
                <a:solidFill>
                  <a:schemeClr val="bg1"/>
                </a:solidFill>
                <a:latin typeface="UD デジタル 教科書体 NK-B" panose="02020700000000000000" pitchFamily="18" charset="-128"/>
                <a:ea typeface="UD デジタル 教科書体 NK-B" panose="02020700000000000000" pitchFamily="18" charset="-128"/>
              </a:rPr>
              <a:t>CO</a:t>
            </a:r>
            <a:r>
              <a:rPr lang="en-US" altLang="ja-JP" sz="1625">
                <a:solidFill>
                  <a:schemeClr val="bg1"/>
                </a:solidFill>
                <a:latin typeface="UD デジタル 教科書体 NK-B" panose="02020700000000000000" pitchFamily="18" charset="-128"/>
                <a:ea typeface="UD デジタル 教科書体 NK-B" panose="02020700000000000000" pitchFamily="18" charset="-128"/>
              </a:rPr>
              <a:t>2</a:t>
            </a:r>
            <a:r>
              <a:rPr lang="ja-JP" altLang="en-US" sz="2275">
                <a:solidFill>
                  <a:schemeClr val="bg1"/>
                </a:solidFill>
                <a:latin typeface="UD デジタル 教科書体 NK-B" panose="02020700000000000000" pitchFamily="18" charset="-128"/>
                <a:ea typeface="UD デジタル 教科書体 NK-B" panose="02020700000000000000" pitchFamily="18" charset="-128"/>
              </a:rPr>
              <a:t>（コツコツ）ポイント＋」の実施状況について</a:t>
            </a:r>
            <a:endParaRPr lang="ja-JP" altLang="en-US" sz="2275">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p:cNvSpPr txBox="1"/>
          <p:nvPr/>
        </p:nvSpPr>
        <p:spPr>
          <a:xfrm>
            <a:off x="9966280" y="4701785"/>
            <a:ext cx="184731" cy="326115"/>
          </a:xfrm>
          <a:prstGeom prst="rect">
            <a:avLst/>
          </a:prstGeom>
          <a:noFill/>
        </p:spPr>
        <p:txBody>
          <a:bodyPr wrap="none" rtlCol="0">
            <a:spAutoFit/>
          </a:bodyPr>
          <a:lstStyle/>
          <a:p>
            <a:endParaRPr lang="ja-JP" altLang="en-US" sz="1519"/>
          </a:p>
        </p:txBody>
      </p:sp>
      <p:sp>
        <p:nvSpPr>
          <p:cNvPr id="12" name="正方形/長方形 11">
            <a:extLst>
              <a:ext uri="{FF2B5EF4-FFF2-40B4-BE49-F238E27FC236}">
                <a16:creationId xmlns:a16="http://schemas.microsoft.com/office/drawing/2014/main" id="{8D3614ED-E6F2-4116-B88B-D74D75874A0A}"/>
              </a:ext>
            </a:extLst>
          </p:cNvPr>
          <p:cNvSpPr/>
          <p:nvPr/>
        </p:nvSpPr>
        <p:spPr>
          <a:xfrm>
            <a:off x="10863427" y="71526"/>
            <a:ext cx="992560" cy="4248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資料</a:t>
            </a:r>
            <a:r>
              <a:rPr lang="en-US" altLang="ja-JP" dirty="0"/>
              <a:t>2-2</a:t>
            </a:r>
            <a:endParaRPr lang="ja-JP" altLang="en-US" dirty="0"/>
          </a:p>
        </p:txBody>
      </p:sp>
    </p:spTree>
    <p:extLst>
      <p:ext uri="{BB962C8B-B14F-4D97-AF65-F5344CB8AC3E}">
        <p14:creationId xmlns:p14="http://schemas.microsoft.com/office/powerpoint/2010/main" val="277050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関西電力株式会社</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913220" cy="298543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〇飛騨市で産まれた水力発電由来の“ＣＯ</a:t>
            </a:r>
            <a:r>
              <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フリーの電気”で環境に</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優しいゼロカーボンな暮らしの普及を促進</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・ふるさと</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ECO</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プラン </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from </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飛騨市</a:t>
            </a: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・飛騨市に立地する水力発電由来の非化石証書が持つ環境価値を付加した</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“ＣＯ</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a:t>
            </a: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フリーの電気”のより一層の提供拡大により、環境に優しいゼロカーボンな暮</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らしの普及促進を図る。</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・関西電力「ふるさと</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ECO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プラン</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from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飛騨市」キャンペーン特設ウェブサイト</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R="0" algn="just" rtl="0"/>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b="0" i="0" u="none" strike="noStrike" kern="100" baseline="0">
                <a:latin typeface="BIZ UDゴシック" panose="020B0400000000000000" pitchFamily="49" charset="-128"/>
                <a:ea typeface="BIZ UDゴシック" panose="020B0400000000000000" pitchFamily="49" charset="-128"/>
              </a:rPr>
              <a:t>新規加入</a:t>
            </a:r>
            <a:r>
              <a:rPr lang="en-US" altLang="ja-JP" sz="1200" b="0" i="0" u="none" strike="noStrike" kern="100" baseline="0">
                <a:latin typeface="BIZ UDゴシック" panose="020B0400000000000000" pitchFamily="49" charset="-128"/>
                <a:ea typeface="BIZ UDゴシック" panose="020B0400000000000000" pitchFamily="49" charset="-128"/>
              </a:rPr>
              <a:t>1</a:t>
            </a:r>
            <a:r>
              <a:rPr lang="ja-JP" altLang="en-US" sz="1200" b="0" i="0" u="none" strike="noStrike" kern="100" baseline="0">
                <a:latin typeface="BIZ UDゴシック" panose="020B0400000000000000" pitchFamily="49" charset="-128"/>
                <a:ea typeface="BIZ UDゴシック" panose="020B0400000000000000" pitchFamily="49" charset="-128"/>
              </a:rPr>
              <a:t>契約あたり</a:t>
            </a:r>
            <a:r>
              <a:rPr lang="en-US" altLang="ja-JP" sz="1200" b="0" i="0" u="none" strike="noStrike" kern="100" baseline="0">
                <a:latin typeface="BIZ UDゴシック" panose="020B0400000000000000" pitchFamily="49" charset="-128"/>
                <a:ea typeface="BIZ UDゴシック" panose="020B0400000000000000" pitchFamily="49" charset="-128"/>
              </a:rPr>
              <a:t>300</a:t>
            </a:r>
            <a:r>
              <a:rPr lang="ja-JP" altLang="en-US" sz="1200" b="0" i="0" u="none" strike="noStrike" kern="100" baseline="0">
                <a:latin typeface="BIZ UDゴシック" panose="020B0400000000000000" pitchFamily="49" charset="-128"/>
                <a:ea typeface="BIZ UDゴシック" panose="020B0400000000000000" pitchFamily="49" charset="-128"/>
              </a:rPr>
              <a:t>ポイント（１ポイント</a:t>
            </a:r>
            <a:r>
              <a:rPr lang="en-US" altLang="ja-JP" sz="1200" b="0" i="0" u="none" strike="noStrike" kern="100" baseline="0">
                <a:latin typeface="BIZ UDゴシック" panose="020B0400000000000000" pitchFamily="49" charset="-128"/>
                <a:ea typeface="BIZ UDゴシック" panose="020B0400000000000000" pitchFamily="49" charset="-128"/>
              </a:rPr>
              <a:t>=</a:t>
            </a:r>
            <a:r>
              <a:rPr lang="ja-JP" altLang="en-US" sz="1200" b="0" i="0" u="none" strike="noStrike" kern="100" baseline="0">
                <a:latin typeface="BIZ UDゴシック" panose="020B0400000000000000" pitchFamily="49" charset="-128"/>
                <a:ea typeface="BIZ UDゴシック" panose="020B0400000000000000" pitchFamily="49" charset="-128"/>
              </a:rPr>
              <a:t>１円相当）</a:t>
            </a:r>
            <a:endParaRPr lang="en-US" altLang="ja-JP" sz="1200" b="0" i="0" u="none" strike="noStrike" kern="100" baseline="0">
              <a:latin typeface="BIZ UDゴシック" panose="020B0400000000000000" pitchFamily="49" charset="-128"/>
              <a:ea typeface="BIZ UDゴシック" panose="020B0400000000000000" pitchFamily="49" charset="-128"/>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・令和６年９月２日～令和６年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29</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日までの３か月間</a:t>
            </a:r>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6039666" y="1046508"/>
            <a:ext cx="5814431" cy="49244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ct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関西電力「ふるさと</a:t>
            </a:r>
            <a:r>
              <a:rPr lang="en-US" altLang="ja-JP" sz="1100" kern="100">
                <a:latin typeface="BIZ UDゴシック" panose="020B0400000000000000" pitchFamily="49" charset="-128"/>
                <a:ea typeface="BIZ UDゴシック" panose="020B0400000000000000" pitchFamily="49" charset="-128"/>
                <a:cs typeface="Times New Roman" panose="02020603050405020304" pitchFamily="18" charset="0"/>
              </a:rPr>
              <a:t>ECO </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プラン</a:t>
            </a:r>
            <a:r>
              <a:rPr lang="en-US" altLang="ja-JP" sz="1100" kern="100">
                <a:latin typeface="BIZ UDゴシック" panose="020B0400000000000000" pitchFamily="49" charset="-128"/>
                <a:ea typeface="BIZ UDゴシック" panose="020B0400000000000000" pitchFamily="49" charset="-128"/>
                <a:cs typeface="Times New Roman" panose="02020603050405020304" pitchFamily="18" charset="0"/>
              </a:rPr>
              <a:t>from </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飛騨市」キャンペーン特設ウェブサイト</a:t>
            </a:r>
          </a:p>
        </p:txBody>
      </p:sp>
      <p:pic>
        <p:nvPicPr>
          <p:cNvPr id="7" name="Picture 2" descr="イメージ図">
            <a:extLst>
              <a:ext uri="{FF2B5EF4-FFF2-40B4-BE49-F238E27FC236}">
                <a16:creationId xmlns:a16="http://schemas.microsoft.com/office/drawing/2014/main" id="{1ECAC0A3-602E-0AD0-851D-3D59AB0570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261" y="4792182"/>
            <a:ext cx="5460947" cy="1487528"/>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0E389925-128A-8B47-260B-1A227749F8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9844" y="1635053"/>
            <a:ext cx="4811296" cy="4717532"/>
          </a:xfrm>
          <a:prstGeom prst="rect">
            <a:avLst/>
          </a:prstGeom>
          <a:ln>
            <a:solidFill>
              <a:schemeClr val="accent6">
                <a:lumMod val="75000"/>
              </a:schemeClr>
            </a:solidFill>
          </a:ln>
        </p:spPr>
      </p:pic>
      <p:sp>
        <p:nvSpPr>
          <p:cNvPr id="12" name="テキスト ボックス 11">
            <a:extLst>
              <a:ext uri="{FF2B5EF4-FFF2-40B4-BE49-F238E27FC236}">
                <a16:creationId xmlns:a16="http://schemas.microsoft.com/office/drawing/2014/main" id="{160EDB5D-9CD1-2E1F-1960-E5904F8BD0F1}"/>
              </a:ext>
            </a:extLst>
          </p:cNvPr>
          <p:cNvSpPr txBox="1"/>
          <p:nvPr/>
        </p:nvSpPr>
        <p:spPr>
          <a:xfrm>
            <a:off x="6599844" y="6352585"/>
            <a:ext cx="1800412" cy="246221"/>
          </a:xfrm>
          <a:prstGeom prst="rect">
            <a:avLst/>
          </a:prstGeom>
          <a:noFill/>
        </p:spPr>
        <p:txBody>
          <a:bodyPr wrap="square" rtlCol="0">
            <a:spAutoFit/>
          </a:bodyPr>
          <a:lstStyle/>
          <a:p>
            <a:r>
              <a:rPr kumimoji="1" lang="en-US" altLang="ja-JP" sz="1000">
                <a:latin typeface="BIZ UDPゴシック" panose="020B0400000000000000" pitchFamily="50" charset="-128"/>
                <a:ea typeface="BIZ UDPゴシック" panose="020B0400000000000000" pitchFamily="50" charset="-128"/>
                <a:hlinkClick r:id="rId5"/>
              </a:rPr>
              <a:t>https://kepco.jp/cp/</a:t>
            </a:r>
            <a:endParaRPr kumimoji="1" lang="ja-JP" altLang="en-US" sz="100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8A97489-0388-8D75-B500-F4F4653AC131}"/>
              </a:ext>
            </a:extLst>
          </p:cNvPr>
          <p:cNvSpPr txBox="1"/>
          <p:nvPr/>
        </p:nvSpPr>
        <p:spPr>
          <a:xfrm>
            <a:off x="507999" y="6352585"/>
            <a:ext cx="2716341" cy="246221"/>
          </a:xfrm>
          <a:prstGeom prst="rect">
            <a:avLst/>
          </a:prstGeom>
          <a:noFill/>
        </p:spPr>
        <p:txBody>
          <a:bodyPr wrap="square" rtlCol="0">
            <a:spAutoFit/>
          </a:bodyPr>
          <a:lstStyle/>
          <a:p>
            <a:r>
              <a:rPr kumimoji="1" lang="en-US" altLang="ja-JP" sz="1000">
                <a:hlinkClick r:id="rId6"/>
              </a:rPr>
              <a:t>https://kepco.jp/ryokin/furusatoecoplan/</a:t>
            </a:r>
            <a:endParaRPr kumimoji="1" lang="ja-JP" altLang="en-US" sz="1000"/>
          </a:p>
        </p:txBody>
      </p:sp>
      <p:sp>
        <p:nvSpPr>
          <p:cNvPr id="8" name="テキスト ボックス 14">
            <a:extLst>
              <a:ext uri="{FF2B5EF4-FFF2-40B4-BE49-F238E27FC236}">
                <a16:creationId xmlns:a16="http://schemas.microsoft.com/office/drawing/2014/main" id="{64BE66AD-1A05-14F3-7813-3D583BF7F8BA}"/>
              </a:ext>
            </a:extLst>
          </p:cNvPr>
          <p:cNvSpPr txBox="1"/>
          <p:nvPr/>
        </p:nvSpPr>
        <p:spPr>
          <a:xfrm>
            <a:off x="118124" y="3993819"/>
            <a:ext cx="5913220" cy="49244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・キャンペーン特設ウェブサイト</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で取組みを発信</a:t>
            </a:r>
          </a:p>
        </p:txBody>
      </p:sp>
      <p:sp>
        <p:nvSpPr>
          <p:cNvPr id="9" name="テキスト ボックス 14">
            <a:extLst>
              <a:ext uri="{FF2B5EF4-FFF2-40B4-BE49-F238E27FC236}">
                <a16:creationId xmlns:a16="http://schemas.microsoft.com/office/drawing/2014/main" id="{7E2B3F79-79F6-479C-A61A-F3BEB62F75DD}"/>
              </a:ext>
            </a:extLst>
          </p:cNvPr>
          <p:cNvSpPr txBox="1"/>
          <p:nvPr/>
        </p:nvSpPr>
        <p:spPr>
          <a:xfrm>
            <a:off x="1430661" y="4559137"/>
            <a:ext cx="3288145" cy="2616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「ふるさと</a:t>
            </a:r>
            <a:r>
              <a:rPr lang="en-US" altLang="ja-JP" sz="1100" kern="100">
                <a:latin typeface="BIZ UDゴシック" panose="020B0400000000000000" pitchFamily="49" charset="-128"/>
                <a:ea typeface="BIZ UDゴシック" panose="020B0400000000000000" pitchFamily="49" charset="-128"/>
                <a:cs typeface="Times New Roman" panose="02020603050405020304" pitchFamily="18" charset="0"/>
              </a:rPr>
              <a:t>ECO</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プラン </a:t>
            </a:r>
            <a:r>
              <a:rPr lang="en-US" altLang="ja-JP" sz="1100" kern="100">
                <a:latin typeface="BIZ UDゴシック" panose="020B0400000000000000" pitchFamily="49" charset="-128"/>
                <a:ea typeface="BIZ UDゴシック" panose="020B0400000000000000" pitchFamily="49" charset="-128"/>
                <a:cs typeface="Times New Roman" panose="02020603050405020304" pitchFamily="18" charset="0"/>
              </a:rPr>
              <a:t>from </a:t>
            </a:r>
            <a:r>
              <a:rPr lang="ja-JP" altLang="en-US" sz="1100" kern="100">
                <a:latin typeface="BIZ UDゴシック" panose="020B0400000000000000" pitchFamily="49" charset="-128"/>
                <a:ea typeface="BIZ UDゴシック" panose="020B0400000000000000" pitchFamily="49" charset="-128"/>
                <a:cs typeface="Times New Roman" panose="02020603050405020304" pitchFamily="18" charset="0"/>
              </a:rPr>
              <a:t>飛騨市」とは？</a:t>
            </a:r>
          </a:p>
        </p:txBody>
      </p:sp>
    </p:spTree>
    <p:extLst>
      <p:ext uri="{BB962C8B-B14F-4D97-AF65-F5344CB8AC3E}">
        <p14:creationId xmlns:p14="http://schemas.microsoft.com/office/powerpoint/2010/main" val="238952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株式会社ファンケル</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4" y="1046508"/>
            <a:ext cx="6143545" cy="44114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〇使用済み化粧品容器の回収とアップサイクル、環境配慮に寄与する</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詰め替え製品の利用促進による環境保全の推進</a:t>
            </a: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・使用済み化粧品容器の回収（</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FANCL </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リサイクルプログラム）</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対象の詰め替え用商品、レフィル商品（指定商品）</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・使用済み化粧品容器の回収とアップサイクル、環境配慮に寄与する</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詰め替え</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製品の</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利用を促進</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大阪府内</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16</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27</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または</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・令和６年９月１日～令和６年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日までの４か月間</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・リリースの他に下記実施をしております。</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web</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サイト、アプリでの専用ページ配信（</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表示内容は同一です）</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https://www.fancl.jp/shop/sustainability/2210/index.html</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・アプリのプッシュ通知</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・対象のお客様へメール配信自社</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Web</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サイトのニュースリリース等</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で取組みを発信</a:t>
            </a:r>
          </a:p>
          <a:p>
            <a:pPr marL="72000"/>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86177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・店内に使用済み化粧品容器の回収ボックスを設置し、回収協力を呼びかけ。</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・レジカウンターに案内</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を配架し、対象商品を</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CO2CO2</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ポイント統一ロゴで訴求。</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8" name="図 7">
            <a:extLst>
              <a:ext uri="{FF2B5EF4-FFF2-40B4-BE49-F238E27FC236}">
                <a16:creationId xmlns:a16="http://schemas.microsoft.com/office/drawing/2014/main" id="{A6448105-3B8C-9201-EEBD-A94B6C6EB5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867" y="5299313"/>
            <a:ext cx="2334536" cy="1272993"/>
          </a:xfrm>
          <a:prstGeom prst="rect">
            <a:avLst/>
          </a:prstGeom>
          <a:ln>
            <a:solidFill>
              <a:schemeClr val="accent6"/>
            </a:solidFill>
          </a:ln>
        </p:spPr>
      </p:pic>
      <p:pic>
        <p:nvPicPr>
          <p:cNvPr id="5" name="図 4">
            <a:extLst>
              <a:ext uri="{FF2B5EF4-FFF2-40B4-BE49-F238E27FC236}">
                <a16:creationId xmlns:a16="http://schemas.microsoft.com/office/drawing/2014/main" id="{FFDC3202-33F5-6F51-C107-5890AC4E58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9383" y="5299313"/>
            <a:ext cx="1833942" cy="1221656"/>
          </a:xfrm>
          <a:prstGeom prst="rect">
            <a:avLst/>
          </a:prstGeom>
        </p:spPr>
      </p:pic>
      <p:pic>
        <p:nvPicPr>
          <p:cNvPr id="10" name="図 9">
            <a:extLst>
              <a:ext uri="{FF2B5EF4-FFF2-40B4-BE49-F238E27FC236}">
                <a16:creationId xmlns:a16="http://schemas.microsoft.com/office/drawing/2014/main" id="{407D40B8-720E-B069-304E-B8411EDB28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6371" y="5276361"/>
            <a:ext cx="927922" cy="1295945"/>
          </a:xfrm>
          <a:prstGeom prst="rect">
            <a:avLst/>
          </a:prstGeom>
        </p:spPr>
      </p:pic>
      <p:pic>
        <p:nvPicPr>
          <p:cNvPr id="7" name="図 6">
            <a:extLst>
              <a:ext uri="{FF2B5EF4-FFF2-40B4-BE49-F238E27FC236}">
                <a16:creationId xmlns:a16="http://schemas.microsoft.com/office/drawing/2014/main" id="{A4F140CA-E38C-B8FB-F3EE-51BD3F7A04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16277" y="1833640"/>
            <a:ext cx="2568167" cy="1926125"/>
          </a:xfrm>
          <a:prstGeom prst="rect">
            <a:avLst/>
          </a:prstGeom>
        </p:spPr>
      </p:pic>
      <p:pic>
        <p:nvPicPr>
          <p:cNvPr id="11" name="図 10">
            <a:extLst>
              <a:ext uri="{FF2B5EF4-FFF2-40B4-BE49-F238E27FC236}">
                <a16:creationId xmlns:a16="http://schemas.microsoft.com/office/drawing/2014/main" id="{92C828C7-8774-C73B-5ADF-ADF53FE5EB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16940" y="1801636"/>
            <a:ext cx="1621598" cy="2162130"/>
          </a:xfrm>
          <a:prstGeom prst="rect">
            <a:avLst/>
          </a:prstGeom>
        </p:spPr>
      </p:pic>
      <p:sp>
        <p:nvSpPr>
          <p:cNvPr id="12" name="テキスト ボックス 1">
            <a:extLst>
              <a:ext uri="{FF2B5EF4-FFF2-40B4-BE49-F238E27FC236}">
                <a16:creationId xmlns:a16="http://schemas.microsoft.com/office/drawing/2014/main" id="{DFAC3152-B010-A159-12B8-B9B8FE7E6049}"/>
              </a:ext>
            </a:extLst>
          </p:cNvPr>
          <p:cNvSpPr txBox="1"/>
          <p:nvPr/>
        </p:nvSpPr>
        <p:spPr>
          <a:xfrm>
            <a:off x="6639409" y="3932405"/>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使用済み化粧品容器の回収ボックス</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
            <a:extLst>
              <a:ext uri="{FF2B5EF4-FFF2-40B4-BE49-F238E27FC236}">
                <a16:creationId xmlns:a16="http://schemas.microsoft.com/office/drawing/2014/main" id="{1D7E8344-6E02-F791-212F-A44893EEBE43}"/>
              </a:ext>
            </a:extLst>
          </p:cNvPr>
          <p:cNvSpPr txBox="1"/>
          <p:nvPr/>
        </p:nvSpPr>
        <p:spPr>
          <a:xfrm>
            <a:off x="9093601" y="3736595"/>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レジカウンターの案内</a:t>
            </a:r>
            <a:r>
              <a:rPr lang="en-US" alt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POP</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4" name="図 13">
            <a:extLst>
              <a:ext uri="{FF2B5EF4-FFF2-40B4-BE49-F238E27FC236}">
                <a16:creationId xmlns:a16="http://schemas.microsoft.com/office/drawing/2014/main" id="{B1BCB425-285E-DE4C-AFA7-F3445D345F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90027" y="4200729"/>
            <a:ext cx="1649946" cy="2199927"/>
          </a:xfrm>
          <a:prstGeom prst="rect">
            <a:avLst/>
          </a:prstGeom>
        </p:spPr>
      </p:pic>
      <p:pic>
        <p:nvPicPr>
          <p:cNvPr id="15" name="図 14">
            <a:extLst>
              <a:ext uri="{FF2B5EF4-FFF2-40B4-BE49-F238E27FC236}">
                <a16:creationId xmlns:a16="http://schemas.microsoft.com/office/drawing/2014/main" id="{3E9BA69A-2C3C-5E62-6BFB-A71A978BB28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39409" y="4232587"/>
            <a:ext cx="1649943" cy="2199927"/>
          </a:xfrm>
          <a:prstGeom prst="rect">
            <a:avLst/>
          </a:prstGeom>
        </p:spPr>
      </p:pic>
      <p:pic>
        <p:nvPicPr>
          <p:cNvPr id="17" name="図 16">
            <a:extLst>
              <a:ext uri="{FF2B5EF4-FFF2-40B4-BE49-F238E27FC236}">
                <a16:creationId xmlns:a16="http://schemas.microsoft.com/office/drawing/2014/main" id="{E0D7570E-DE17-F48D-35C0-5EDE92E6BB5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427383" y="4315663"/>
            <a:ext cx="1298217" cy="881483"/>
          </a:xfrm>
          <a:prstGeom prst="rect">
            <a:avLst/>
          </a:prstGeom>
        </p:spPr>
      </p:pic>
      <p:sp>
        <p:nvSpPr>
          <p:cNvPr id="21" name="テキスト ボックス 1">
            <a:extLst>
              <a:ext uri="{FF2B5EF4-FFF2-40B4-BE49-F238E27FC236}">
                <a16:creationId xmlns:a16="http://schemas.microsoft.com/office/drawing/2014/main" id="{F8A6E582-8351-69B6-5867-4B0E697571E6}"/>
              </a:ext>
            </a:extLst>
          </p:cNvPr>
          <p:cNvSpPr txBox="1"/>
          <p:nvPr/>
        </p:nvSpPr>
        <p:spPr>
          <a:xfrm>
            <a:off x="7680420" y="6424220"/>
            <a:ext cx="2780041"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対象商品を</a:t>
            </a:r>
            <a:r>
              <a:rPr lang="en-US" alt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CO2CO2</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ポイント統一ロゴで訴求</a:t>
            </a:r>
            <a:endParaRPr lang="en-US" altLang="ja-JP" sz="900" kern="100">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写真：フアンケル阪急梅田本店（</a:t>
            </a:r>
            <a:r>
              <a:rPr lang="en-US" altLang="ja-JP" sz="900" kern="100">
                <a:latin typeface="游明朝" panose="02020400000000000000" pitchFamily="18" charset="-128"/>
                <a:ea typeface="BIZ UDPゴシック" panose="020B0400000000000000" pitchFamily="50" charset="-128"/>
                <a:cs typeface="Times New Roman" panose="02020603050405020304" pitchFamily="18" charset="0"/>
              </a:rPr>
              <a:t>9/2</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撮影）</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2" name="図 21">
            <a:extLst>
              <a:ext uri="{FF2B5EF4-FFF2-40B4-BE49-F238E27FC236}">
                <a16:creationId xmlns:a16="http://schemas.microsoft.com/office/drawing/2014/main" id="{124754DF-214E-770B-B914-213016B171A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421973" y="5465967"/>
            <a:ext cx="1316825" cy="881311"/>
          </a:xfrm>
          <a:prstGeom prst="rect">
            <a:avLst/>
          </a:prstGeom>
        </p:spPr>
      </p:pic>
      <p:sp>
        <p:nvSpPr>
          <p:cNvPr id="23" name="楕円 22">
            <a:extLst>
              <a:ext uri="{FF2B5EF4-FFF2-40B4-BE49-F238E27FC236}">
                <a16:creationId xmlns:a16="http://schemas.microsoft.com/office/drawing/2014/main" id="{7566A976-E09F-CF29-25A6-56ADFA7B9FEA}"/>
              </a:ext>
            </a:extLst>
          </p:cNvPr>
          <p:cNvSpPr/>
          <p:nvPr/>
        </p:nvSpPr>
        <p:spPr>
          <a:xfrm>
            <a:off x="9599082" y="2563469"/>
            <a:ext cx="729672" cy="8617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4FE7C087-A04F-3D9D-66FE-382673CC04B5}"/>
              </a:ext>
            </a:extLst>
          </p:cNvPr>
          <p:cNvCxnSpPr>
            <a:cxnSpLocks/>
          </p:cNvCxnSpPr>
          <p:nvPr/>
        </p:nvCxnSpPr>
        <p:spPr>
          <a:xfrm flipH="1">
            <a:off x="7686470" y="4334256"/>
            <a:ext cx="754111" cy="21264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直線コネクタ 27">
            <a:extLst>
              <a:ext uri="{FF2B5EF4-FFF2-40B4-BE49-F238E27FC236}">
                <a16:creationId xmlns:a16="http://schemas.microsoft.com/office/drawing/2014/main" id="{82DBD4B2-FA9A-2529-4DA3-0F785E61A7C4}"/>
              </a:ext>
            </a:extLst>
          </p:cNvPr>
          <p:cNvCxnSpPr/>
          <p:nvPr/>
        </p:nvCxnSpPr>
        <p:spPr>
          <a:xfrm>
            <a:off x="7727739" y="4869108"/>
            <a:ext cx="694234" cy="32803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 name="直線コネクタ 29">
            <a:extLst>
              <a:ext uri="{FF2B5EF4-FFF2-40B4-BE49-F238E27FC236}">
                <a16:creationId xmlns:a16="http://schemas.microsoft.com/office/drawing/2014/main" id="{E05687D6-2630-7A93-F1D3-B7C744A3B80A}"/>
              </a:ext>
            </a:extLst>
          </p:cNvPr>
          <p:cNvCxnSpPr>
            <a:cxnSpLocks/>
          </p:cNvCxnSpPr>
          <p:nvPr/>
        </p:nvCxnSpPr>
        <p:spPr>
          <a:xfrm flipV="1">
            <a:off x="9725600" y="5276361"/>
            <a:ext cx="989400" cy="19741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7" name="直線コネクタ 36">
            <a:extLst>
              <a:ext uri="{FF2B5EF4-FFF2-40B4-BE49-F238E27FC236}">
                <a16:creationId xmlns:a16="http://schemas.microsoft.com/office/drawing/2014/main" id="{11DF9494-91D4-7CD0-0EAA-AC5DCCF5C1FD}"/>
              </a:ext>
            </a:extLst>
          </p:cNvPr>
          <p:cNvCxnSpPr/>
          <p:nvPr/>
        </p:nvCxnSpPr>
        <p:spPr>
          <a:xfrm flipV="1">
            <a:off x="9725600" y="5522582"/>
            <a:ext cx="989400" cy="81463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1086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株式会社アーバンリサーチ</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4" y="1046508"/>
            <a:ext cx="5781049" cy="42729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〇廃棄衣料をアップサイクルした製品、古着リユース品などによる</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による環境保全の推進</a:t>
            </a:r>
          </a:p>
          <a:p>
            <a:pPr algn="just"/>
            <a:endPar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dirty="0">
                <a:latin typeface="BIZ UDゴシック" panose="020B0400000000000000" pitchFamily="49" charset="-128"/>
                <a:ea typeface="BIZ UDゴシック" panose="020B0400000000000000" pitchFamily="49" charset="-128"/>
              </a:rPr>
              <a:t>　・</a:t>
            </a:r>
            <a:r>
              <a:rPr lang="en-US" altLang="ja-JP" sz="1200" dirty="0" err="1">
                <a:latin typeface="BIZ UDゴシック" panose="020B0400000000000000" pitchFamily="49" charset="-128"/>
                <a:ea typeface="BIZ UDゴシック" panose="020B0400000000000000" pitchFamily="49" charset="-128"/>
              </a:rPr>
              <a:t>commpost</a:t>
            </a:r>
            <a:r>
              <a:rPr lang="ja-JP" altLang="en-US" sz="1200" dirty="0">
                <a:latin typeface="BIZ UDゴシック" panose="020B0400000000000000" pitchFamily="49" charset="-128"/>
                <a:ea typeface="BIZ UDゴシック" panose="020B0400000000000000" pitchFamily="49" charset="-128"/>
              </a:rPr>
              <a:t>（廃棄衣料をアップサイクルした製品）</a:t>
            </a:r>
            <a:endParaRPr lang="en-US" altLang="ja-JP" sz="1200" dirty="0">
              <a:latin typeface="BIZ UDゴシック" panose="020B0400000000000000" pitchFamily="49" charset="-128"/>
              <a:ea typeface="BIZ UDゴシック" panose="020B0400000000000000" pitchFamily="49" charset="-128"/>
            </a:endParaRPr>
          </a:p>
          <a:p>
            <a:pPr algn="just"/>
            <a:r>
              <a:rPr lang="ja-JP" altLang="en-US" sz="1200" dirty="0">
                <a:latin typeface="BIZ UDゴシック" panose="020B0400000000000000" pitchFamily="49" charset="-128"/>
                <a:ea typeface="BIZ UDゴシック" panose="020B0400000000000000" pitchFamily="49" charset="-128"/>
              </a:rPr>
              <a:t>　・古着バトン（リユース品）他</a:t>
            </a:r>
            <a:endParaRPr lang="en-US" altLang="ja-JP" sz="1200" dirty="0">
              <a:latin typeface="BIZ UDゴシック" panose="020B0400000000000000" pitchFamily="49" charset="-128"/>
              <a:ea typeface="BIZ UDゴシック" panose="020B0400000000000000" pitchFamily="49" charset="-128"/>
            </a:endParaRPr>
          </a:p>
          <a:p>
            <a:pPr algn="just">
              <a:spcBef>
                <a:spcPts val="600"/>
              </a:spcBef>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廃棄衣料のアップサイクル、古着リユース品の販売、環境保全や廃棄衣料</a:t>
            </a:r>
            <a:b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の削減の促進</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大阪府内数店舗（予定）</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spcBef>
                <a:spcPts val="600"/>
              </a:spcBef>
            </a:pP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％相当付与（</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令和６年９月</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19</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日～令和７年１月</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日までの５か月間</a:t>
            </a:r>
            <a:endPar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・ホームページや</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SNS</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等で開始</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週間前にニュース配信予定</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・店頭掲示用の</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の作成予定</a:t>
            </a: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67710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参考：令和５年度の様子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ハンガー</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（令和</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4</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年）、対象商品を示すオリジナルの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などを作成し、</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対象商品を訴求</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テキスト ボックス 1">
            <a:extLst>
              <a:ext uri="{FF2B5EF4-FFF2-40B4-BE49-F238E27FC236}">
                <a16:creationId xmlns:a16="http://schemas.microsoft.com/office/drawing/2014/main" id="{DFAC3152-B010-A159-12B8-B9B8FE7E6049}"/>
              </a:ext>
            </a:extLst>
          </p:cNvPr>
          <p:cNvSpPr txBox="1"/>
          <p:nvPr/>
        </p:nvSpPr>
        <p:spPr>
          <a:xfrm>
            <a:off x="5969076" y="3660892"/>
            <a:ext cx="2834971" cy="2977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オリジナルのハンガー</a:t>
            </a:r>
            <a:r>
              <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POP</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3" name="テキスト ボックス 1">
            <a:extLst>
              <a:ext uri="{FF2B5EF4-FFF2-40B4-BE49-F238E27FC236}">
                <a16:creationId xmlns:a16="http://schemas.microsoft.com/office/drawing/2014/main" id="{1D7E8344-6E02-F791-212F-A44893EEBE43}"/>
              </a:ext>
            </a:extLst>
          </p:cNvPr>
          <p:cNvSpPr txBox="1"/>
          <p:nvPr/>
        </p:nvSpPr>
        <p:spPr>
          <a:xfrm>
            <a:off x="8906832" y="3657645"/>
            <a:ext cx="2834971" cy="2977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対象商品を示すオリジナル</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POP</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9" name="図 8" descr="人, 男, 座る, 食品 が含まれている画像&#10;&#10;自動的に生成された説明">
            <a:extLst>
              <a:ext uri="{FF2B5EF4-FFF2-40B4-BE49-F238E27FC236}">
                <a16:creationId xmlns:a16="http://schemas.microsoft.com/office/drawing/2014/main" id="{6465FFF7-EECA-9EC7-2BF8-D47523ADC8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0" y="1875589"/>
            <a:ext cx="2624732" cy="1741686"/>
          </a:xfrm>
          <a:prstGeom prst="rect">
            <a:avLst/>
          </a:prstGeom>
        </p:spPr>
      </p:pic>
      <p:pic>
        <p:nvPicPr>
          <p:cNvPr id="18" name="図 17" descr="台の上にある数種類のパンフレット&#10;&#10;低い精度で自動的に生成された説明">
            <a:extLst>
              <a:ext uri="{FF2B5EF4-FFF2-40B4-BE49-F238E27FC236}">
                <a16:creationId xmlns:a16="http://schemas.microsoft.com/office/drawing/2014/main" id="{DD2E53BE-6432-D62A-8520-8650B1632A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28222" y="1875590"/>
            <a:ext cx="2438360" cy="1741685"/>
          </a:xfrm>
          <a:prstGeom prst="rect">
            <a:avLst/>
          </a:prstGeom>
        </p:spPr>
      </p:pic>
      <p:pic>
        <p:nvPicPr>
          <p:cNvPr id="29" name="図 28" descr="カレンダー&#10;&#10;自動的に生成された説明">
            <a:extLst>
              <a:ext uri="{FF2B5EF4-FFF2-40B4-BE49-F238E27FC236}">
                <a16:creationId xmlns:a16="http://schemas.microsoft.com/office/drawing/2014/main" id="{646BCE86-B057-FE1B-A85A-4CFAD923D91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48718" y="4165651"/>
            <a:ext cx="2622873" cy="1974869"/>
          </a:xfrm>
          <a:prstGeom prst="rect">
            <a:avLst/>
          </a:prstGeom>
        </p:spPr>
      </p:pic>
      <p:sp>
        <p:nvSpPr>
          <p:cNvPr id="31" name="テキスト ボックス 1">
            <a:extLst>
              <a:ext uri="{FF2B5EF4-FFF2-40B4-BE49-F238E27FC236}">
                <a16:creationId xmlns:a16="http://schemas.microsoft.com/office/drawing/2014/main" id="{D95CACE9-F419-34B5-1E52-F6A27F5024E4}"/>
              </a:ext>
            </a:extLst>
          </p:cNvPr>
          <p:cNvSpPr txBox="1"/>
          <p:nvPr/>
        </p:nvSpPr>
        <p:spPr>
          <a:xfrm>
            <a:off x="6148718" y="6211509"/>
            <a:ext cx="2460008" cy="2662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レジカウンターに案内</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を配架</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a:extLst>
              <a:ext uri="{FF2B5EF4-FFF2-40B4-BE49-F238E27FC236}">
                <a16:creationId xmlns:a16="http://schemas.microsoft.com/office/drawing/2014/main" id="{48FE9AD6-7D63-1444-B861-75B14090422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92392" y="4207877"/>
            <a:ext cx="2569584" cy="1932644"/>
          </a:xfrm>
          <a:prstGeom prst="rect">
            <a:avLst/>
          </a:prstGeom>
          <a:noFill/>
          <a:ln>
            <a:noFill/>
          </a:ln>
        </p:spPr>
      </p:pic>
      <p:sp>
        <p:nvSpPr>
          <p:cNvPr id="7" name="テキスト ボックス 1">
            <a:extLst>
              <a:ext uri="{FF2B5EF4-FFF2-40B4-BE49-F238E27FC236}">
                <a16:creationId xmlns:a16="http://schemas.microsoft.com/office/drawing/2014/main" id="{6DC2D3BE-AD4E-2D83-BC2B-DED656F143DB}"/>
              </a:ext>
            </a:extLst>
          </p:cNvPr>
          <p:cNvSpPr txBox="1"/>
          <p:nvPr/>
        </p:nvSpPr>
        <p:spPr>
          <a:xfrm>
            <a:off x="9191956" y="6254372"/>
            <a:ext cx="2460008" cy="2662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商品近傍にオリジナルの案内</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123296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上新電機株式会社</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48562" y="1112227"/>
            <a:ext cx="5913220" cy="444224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〇令和４・５年度に引き続き、省エネ効果の高い節電多機能エアコ</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ンの利用促進による脱炭素への貢献</a:t>
            </a:r>
          </a:p>
          <a:p>
            <a:pPr algn="just"/>
            <a:endPar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rtl="0">
              <a:buSzPts val="1200"/>
            </a:pP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en-US" sz="1200" b="0" i="0" u="none" strike="noStrike" kern="100" baseline="0">
                <a:solidFill>
                  <a:srgbClr val="000000"/>
                </a:solidFill>
                <a:latin typeface="BIZ UDゴシック" panose="020B0400000000000000" pitchFamily="49" charset="-128"/>
                <a:ea typeface="BIZ UDゴシック" panose="020B0400000000000000" pitchFamily="49" charset="-128"/>
              </a:rPr>
              <a:t>節電多機能エアコン（指定機種）</a:t>
            </a:r>
            <a:endPar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・能力の高いコンプレッサーによって効率的な冷暖房を実現でき、省エネにつ</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ながることから選定</a:t>
            </a: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大阪府内</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53</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2000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 （</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ja-JP" altLang="en-US" sz="1200">
              <a:latin typeface="BIZ UDゴシック" panose="020B0400000000000000" pitchFamily="49" charset="-128"/>
              <a:ea typeface="BIZ UDゴシック" panose="020B0400000000000000" pitchFamily="49" charset="-128"/>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月１日～令和６年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月１日の</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62</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日間</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・自社</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Web</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サイトのニュースリリース等</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で取組み</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を発信予定。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・ジョーシンアプリを活用したエアコンの買い</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替えを訴求予定。 </a:t>
            </a:r>
          </a:p>
          <a:p>
            <a:pPr marL="72000"/>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4" y="1112227"/>
            <a:ext cx="5821772" cy="104644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参考：令和５年度の様子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・対象商品に「おおさか</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CO2CO2</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（コツコツ）ポイント＋」ロゴを添付したオリ</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ジナルの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を作成し、来店者に効果的な訴求を実施。</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・対象商品売り場にポスターを掲示してピーアール。</a:t>
            </a:r>
          </a:p>
          <a:p>
            <a:pPr algn="just"/>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8" name="図 17">
            <a:extLst>
              <a:ext uri="{FF2B5EF4-FFF2-40B4-BE49-F238E27FC236}">
                <a16:creationId xmlns:a16="http://schemas.microsoft.com/office/drawing/2014/main" id="{FF1B2279-1574-1910-1677-2164452BB0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0657" y="2338352"/>
            <a:ext cx="2763639" cy="2072729"/>
          </a:xfrm>
          <a:prstGeom prst="rect">
            <a:avLst/>
          </a:prstGeom>
        </p:spPr>
      </p:pic>
      <p:pic>
        <p:nvPicPr>
          <p:cNvPr id="19" name="図 18">
            <a:extLst>
              <a:ext uri="{FF2B5EF4-FFF2-40B4-BE49-F238E27FC236}">
                <a16:creationId xmlns:a16="http://schemas.microsoft.com/office/drawing/2014/main" id="{2A394CBB-02A0-1527-70EC-B29E74F6B182}"/>
              </a:ext>
            </a:extLst>
          </p:cNvPr>
          <p:cNvPicPr>
            <a:picLocks noChangeAspect="1"/>
          </p:cNvPicPr>
          <p:nvPr/>
        </p:nvPicPr>
        <p:blipFill>
          <a:blip r:embed="rId5"/>
          <a:stretch>
            <a:fillRect/>
          </a:stretch>
        </p:blipFill>
        <p:spPr>
          <a:xfrm>
            <a:off x="9294451" y="2882908"/>
            <a:ext cx="2315862" cy="3077453"/>
          </a:xfrm>
          <a:prstGeom prst="rect">
            <a:avLst/>
          </a:prstGeom>
        </p:spPr>
      </p:pic>
      <p:pic>
        <p:nvPicPr>
          <p:cNvPr id="24" name="図 23">
            <a:extLst>
              <a:ext uri="{FF2B5EF4-FFF2-40B4-BE49-F238E27FC236}">
                <a16:creationId xmlns:a16="http://schemas.microsoft.com/office/drawing/2014/main" id="{7E6D80C5-AFC5-B293-C1C7-F65CC21DCDD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507774" y="4993756"/>
            <a:ext cx="2127148" cy="616815"/>
          </a:xfrm>
          <a:prstGeom prst="rect">
            <a:avLst/>
          </a:prstGeom>
        </p:spPr>
      </p:pic>
      <p:sp>
        <p:nvSpPr>
          <p:cNvPr id="26" name="テキスト ボックス 1">
            <a:extLst>
              <a:ext uri="{FF2B5EF4-FFF2-40B4-BE49-F238E27FC236}">
                <a16:creationId xmlns:a16="http://schemas.microsoft.com/office/drawing/2014/main" id="{FCF2C8B4-6B73-D7EA-8CB9-B87D02429FE3}"/>
              </a:ext>
            </a:extLst>
          </p:cNvPr>
          <p:cNvSpPr txBox="1"/>
          <p:nvPr/>
        </p:nvSpPr>
        <p:spPr>
          <a:xfrm>
            <a:off x="9749460" y="6019292"/>
            <a:ext cx="1405844" cy="233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▲「ポスター」による訴求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1">
            <a:extLst>
              <a:ext uri="{FF2B5EF4-FFF2-40B4-BE49-F238E27FC236}">
                <a16:creationId xmlns:a16="http://schemas.microsoft.com/office/drawing/2014/main" id="{8F3CD512-EEB4-2E7A-2E84-4C3AA7027A59}"/>
              </a:ext>
            </a:extLst>
          </p:cNvPr>
          <p:cNvSpPr txBox="1"/>
          <p:nvPr/>
        </p:nvSpPr>
        <p:spPr>
          <a:xfrm>
            <a:off x="6582536" y="5576431"/>
            <a:ext cx="2159797" cy="338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▲対象商品</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に</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「ロゴ」</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を</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添付</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したオリ</a:t>
            </a:r>
            <a:endPar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　　ジナルの</a:t>
            </a:r>
            <a:r>
              <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による訴求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3" name="図 32">
            <a:extLst>
              <a:ext uri="{FF2B5EF4-FFF2-40B4-BE49-F238E27FC236}">
                <a16:creationId xmlns:a16="http://schemas.microsoft.com/office/drawing/2014/main" id="{3CA8506A-C807-DE06-11E8-83582F9997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4255" y="3884211"/>
            <a:ext cx="1869972" cy="2544735"/>
          </a:xfrm>
          <a:prstGeom prst="rect">
            <a:avLst/>
          </a:prstGeom>
        </p:spPr>
      </p:pic>
      <p:sp>
        <p:nvSpPr>
          <p:cNvPr id="36" name="テキスト ボックス 1">
            <a:extLst>
              <a:ext uri="{FF2B5EF4-FFF2-40B4-BE49-F238E27FC236}">
                <a16:creationId xmlns:a16="http://schemas.microsoft.com/office/drawing/2014/main" id="{EB07CA87-970E-CBD7-2408-C5C26E6816BB}"/>
              </a:ext>
            </a:extLst>
          </p:cNvPr>
          <p:cNvSpPr txBox="1"/>
          <p:nvPr/>
        </p:nvSpPr>
        <p:spPr>
          <a:xfrm>
            <a:off x="3869713" y="6419261"/>
            <a:ext cx="1814514" cy="235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昨年度の</a:t>
            </a:r>
            <a:r>
              <a:rPr lang="en-US" alt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Web</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による周知・ＰＲ</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楕円 22">
            <a:extLst>
              <a:ext uri="{FF2B5EF4-FFF2-40B4-BE49-F238E27FC236}">
                <a16:creationId xmlns:a16="http://schemas.microsoft.com/office/drawing/2014/main" id="{7566A976-E09F-CF29-25A6-56ADFA7B9FEA}"/>
              </a:ext>
            </a:extLst>
          </p:cNvPr>
          <p:cNvSpPr/>
          <p:nvPr/>
        </p:nvSpPr>
        <p:spPr>
          <a:xfrm>
            <a:off x="6866070" y="3263950"/>
            <a:ext cx="785091" cy="3300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82DBD4B2-FA9A-2529-4DA3-0F785E61A7C4}"/>
              </a:ext>
            </a:extLst>
          </p:cNvPr>
          <p:cNvCxnSpPr>
            <a:cxnSpLocks/>
            <a:stCxn id="23" idx="2"/>
          </p:cNvCxnSpPr>
          <p:nvPr/>
        </p:nvCxnSpPr>
        <p:spPr>
          <a:xfrm flipH="1">
            <a:off x="6530812" y="3429000"/>
            <a:ext cx="335258" cy="1604423"/>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5" name="直線コネクタ 24">
            <a:extLst>
              <a:ext uri="{FF2B5EF4-FFF2-40B4-BE49-F238E27FC236}">
                <a16:creationId xmlns:a16="http://schemas.microsoft.com/office/drawing/2014/main" id="{4FE7C087-A04F-3D9D-66FE-382673CC04B5}"/>
              </a:ext>
            </a:extLst>
          </p:cNvPr>
          <p:cNvCxnSpPr>
            <a:cxnSpLocks/>
            <a:stCxn id="23" idx="6"/>
          </p:cNvCxnSpPr>
          <p:nvPr/>
        </p:nvCxnSpPr>
        <p:spPr>
          <a:xfrm>
            <a:off x="7651161" y="3429000"/>
            <a:ext cx="960728" cy="156475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92054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400" b="1">
                <a:solidFill>
                  <a:schemeClr val="bg1"/>
                </a:solidFill>
                <a:latin typeface="BIZ UDゴシック" panose="020B0400000000000000" pitchFamily="49" charset="-128"/>
                <a:ea typeface="BIZ UDゴシック" panose="020B0400000000000000" pitchFamily="49" charset="-128"/>
              </a:rPr>
              <a:t>JA</a:t>
            </a:r>
            <a:r>
              <a:rPr lang="ja-JP" altLang="en-US" sz="2400" b="1">
                <a:solidFill>
                  <a:schemeClr val="bg1"/>
                </a:solidFill>
                <a:latin typeface="BIZ UDゴシック" panose="020B0400000000000000" pitchFamily="49" charset="-128"/>
                <a:ea typeface="BIZ UDゴシック" panose="020B0400000000000000" pitchFamily="49" charset="-128"/>
              </a:rPr>
              <a:t>全農</a:t>
            </a:r>
            <a:r>
              <a:rPr lang="en-US" altLang="ja-JP" sz="2400" b="1">
                <a:solidFill>
                  <a:schemeClr val="bg1"/>
                </a:solidFill>
                <a:latin typeface="BIZ UDゴシック" panose="020B0400000000000000" pitchFamily="49" charset="-128"/>
                <a:ea typeface="BIZ UDゴシック" panose="020B0400000000000000" pitchFamily="49" charset="-128"/>
              </a:rPr>
              <a:t>A</a:t>
            </a:r>
            <a:r>
              <a:rPr lang="ja-JP" altLang="en-US" sz="2400" b="1">
                <a:solidFill>
                  <a:schemeClr val="bg1"/>
                </a:solidFill>
                <a:latin typeface="BIZ UDゴシック" panose="020B0400000000000000" pitchFamily="49" charset="-128"/>
                <a:ea typeface="BIZ UDゴシック" panose="020B0400000000000000" pitchFamily="49" charset="-128"/>
              </a:rPr>
              <a:t>コープ株式会社</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4" y="1046508"/>
            <a:ext cx="5781049" cy="42729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〇フードマイレージを短縮し脱炭素に寄与する「地産地消」</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商品の購入促進</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ja-JP" sz="1200">
                <a:latin typeface="BIZ UDゴシック" panose="020B0400000000000000" pitchFamily="49" charset="-128"/>
                <a:ea typeface="BIZ UDゴシック" panose="020B0400000000000000" pitchFamily="49" charset="-128"/>
              </a:rPr>
              <a:t>地域の農家が持ち込む農作物や加工品</a:t>
            </a:r>
            <a:endParaRPr lang="en-US" altLang="ja-JP" sz="1200" b="0" i="0" u="none" strike="noStrike" kern="1200" baseline="0">
              <a:solidFill>
                <a:schemeClr val="accent5">
                  <a:lumMod val="60000"/>
                  <a:lumOff val="40000"/>
                </a:schemeClr>
              </a:solidFill>
              <a:latin typeface="BIZ UDゴシック" panose="020B0400000000000000" pitchFamily="49" charset="-128"/>
              <a:ea typeface="BIZ UDゴシック" panose="020B0400000000000000" pitchFamily="49" charset="-128"/>
            </a:endParaRPr>
          </a:p>
          <a:p>
            <a:pPr algn="just">
              <a:spcBef>
                <a:spcPts val="600"/>
              </a:spcBef>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a:latin typeface="BIZ UDゴシック" panose="020B0400000000000000" pitchFamily="49" charset="-128"/>
                <a:ea typeface="BIZ UDゴシック" panose="020B0400000000000000" pitchFamily="49" charset="-128"/>
              </a:rPr>
              <a:t>全国の各地から市場経由で店舗で販売する農作物等の購入に比べてフードマイレージを削減することができ、</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脱炭素に貢献</a:t>
            </a:r>
            <a:endParaRPr lang="en-US" altLang="ja-JP" sz="1200">
              <a:latin typeface="BIZ UDゴシック" panose="020B0400000000000000" pitchFamily="49" charset="-128"/>
              <a:ea typeface="BIZ UDゴシック" panose="020B0400000000000000" pitchFamily="49" charset="-128"/>
            </a:endParaRPr>
          </a:p>
          <a:p>
            <a:pPr marL="72000" algn="just">
              <a:spcBef>
                <a:spcPts val="600"/>
              </a:spcBef>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JA</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ファーマーズプチ星田店</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spcBef>
                <a:spcPts val="600"/>
              </a:spcBef>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％相当付与</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１日</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～令和７年</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28</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日までの５か月間</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ホームページや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SNS</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に掲載予定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solidFill>
                  <a:schemeClr val="accent5">
                    <a:lumMod val="60000"/>
                    <a:lumOff val="4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・通常チラシに掲載予定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・店内放送での周知予定</a:t>
            </a:r>
            <a:endPar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86177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参考：令和５年度の様子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店舗前や店舗入り口すぐに設けている生産者直売所コーナーにて、のぼりや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を掲示</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脱炭素に繋がる農作物の購入でポイントが５倍付与されることを訴求</a:t>
            </a:r>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descr="屋外, 建物, 男, 駐車 が含まれている画像&#10;&#10;自動的に生成された説明">
            <a:extLst>
              <a:ext uri="{FF2B5EF4-FFF2-40B4-BE49-F238E27FC236}">
                <a16:creationId xmlns:a16="http://schemas.microsoft.com/office/drawing/2014/main" id="{785AABCC-95FB-9723-D670-CDA0BEA670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57198" y="2171072"/>
            <a:ext cx="2447925" cy="1835785"/>
          </a:xfrm>
          <a:prstGeom prst="rect">
            <a:avLst/>
          </a:prstGeom>
        </p:spPr>
      </p:pic>
      <p:pic>
        <p:nvPicPr>
          <p:cNvPr id="8" name="図 7" descr="屋内, 流し, カウンター, 座る が含まれている画像&#10;&#10;自動的に生成された説明">
            <a:extLst>
              <a:ext uri="{FF2B5EF4-FFF2-40B4-BE49-F238E27FC236}">
                <a16:creationId xmlns:a16="http://schemas.microsoft.com/office/drawing/2014/main" id="{877CB3DB-6F7A-81DB-92A3-2E938D67C2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7197" y="4344879"/>
            <a:ext cx="2447925" cy="1835944"/>
          </a:xfrm>
          <a:prstGeom prst="rect">
            <a:avLst/>
          </a:prstGeom>
        </p:spPr>
      </p:pic>
      <p:sp>
        <p:nvSpPr>
          <p:cNvPr id="10" name="テキスト ボックス 1">
            <a:extLst>
              <a:ext uri="{FF2B5EF4-FFF2-40B4-BE49-F238E27FC236}">
                <a16:creationId xmlns:a16="http://schemas.microsoft.com/office/drawing/2014/main" id="{28E6539B-73E2-FE76-48F9-6568C8FEF1FD}"/>
              </a:ext>
            </a:extLst>
          </p:cNvPr>
          <p:cNvSpPr txBox="1"/>
          <p:nvPr/>
        </p:nvSpPr>
        <p:spPr>
          <a:xfrm>
            <a:off x="6292829" y="4004832"/>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店舗前ののぼり</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テキスト ボックス 1">
            <a:extLst>
              <a:ext uri="{FF2B5EF4-FFF2-40B4-BE49-F238E27FC236}">
                <a16:creationId xmlns:a16="http://schemas.microsoft.com/office/drawing/2014/main" id="{232F87F5-0595-1962-376B-D8244170ADAD}"/>
              </a:ext>
            </a:extLst>
          </p:cNvPr>
          <p:cNvSpPr txBox="1"/>
          <p:nvPr/>
        </p:nvSpPr>
        <p:spPr>
          <a:xfrm>
            <a:off x="8998778" y="6209398"/>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「５倍」を大きく訴求した</a:t>
            </a:r>
            <a:r>
              <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POP</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テキスト ボックス 1">
            <a:extLst>
              <a:ext uri="{FF2B5EF4-FFF2-40B4-BE49-F238E27FC236}">
                <a16:creationId xmlns:a16="http://schemas.microsoft.com/office/drawing/2014/main" id="{7AC23787-385F-1A09-7600-30A267DCBF12}"/>
              </a:ext>
            </a:extLst>
          </p:cNvPr>
          <p:cNvSpPr txBox="1"/>
          <p:nvPr/>
        </p:nvSpPr>
        <p:spPr>
          <a:xfrm>
            <a:off x="6292829" y="6180823"/>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サッカー台にチラシを配架</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7" name="図 6" descr="店の上にある数種類のフルーツ&#10;&#10;自動的に生成された説明">
            <a:extLst>
              <a:ext uri="{FF2B5EF4-FFF2-40B4-BE49-F238E27FC236}">
                <a16:creationId xmlns:a16="http://schemas.microsoft.com/office/drawing/2014/main" id="{517A3BF9-F470-C9AB-7EB7-E987907C1E2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63146" y="2778689"/>
            <a:ext cx="2558537" cy="3402134"/>
          </a:xfrm>
          <a:prstGeom prst="rect">
            <a:avLst/>
          </a:prstGeom>
          <a:noFill/>
          <a:ln>
            <a:noFill/>
          </a:ln>
        </p:spPr>
      </p:pic>
    </p:spTree>
    <p:extLst>
      <p:ext uri="{BB962C8B-B14F-4D97-AF65-F5344CB8AC3E}">
        <p14:creationId xmlns:p14="http://schemas.microsoft.com/office/powerpoint/2010/main" val="305956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株式会社高島屋大阪店</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886436" cy="44576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〇フードマイレージを短縮し脱炭素に寄与する「地産地消」商品と、　</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再生繊維を活用した循環型衣料の購入促進</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dirty="0">
                <a:solidFill>
                  <a:srgbClr val="000000"/>
                </a:solidFill>
                <a:latin typeface="BIZ UDゴシック" panose="020B0400000000000000" pitchFamily="49" charset="-128"/>
                <a:ea typeface="BIZ UDゴシック" panose="020B0400000000000000" pitchFamily="49" charset="-128"/>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 ＜タカシマヤファーム＞で販売する　大阪・関西産地の野菜</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dirty="0">
                <a:latin typeface="BIZ UDゴシック" panose="020B0400000000000000" pitchFamily="49" charset="-128"/>
                <a:ea typeface="BIZ UDゴシック" panose="020B0400000000000000" pitchFamily="49" charset="-128"/>
              </a:rPr>
              <a:t>　・「再生繊維」を使った当社企画生産商品</a:t>
            </a:r>
            <a:endParaRPr lang="en-US" altLang="ja-JP" sz="1200" b="0" i="0" u="none" strike="noStrike" kern="1200" baseline="0" dirty="0">
              <a:latin typeface="BIZ UDゴシック" panose="020B0400000000000000" pitchFamily="49" charset="-128"/>
              <a:ea typeface="BIZ UDゴシック" panose="020B0400000000000000" pitchFamily="49" charset="-128"/>
            </a:endParaRPr>
          </a:p>
          <a:p>
            <a:pPr algn="just">
              <a:spcBef>
                <a:spcPts val="600"/>
              </a:spcBef>
            </a:pP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・地産地消商品や、廃棄の削減や新たな資源の使用量の減少による</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CO2</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排出削減</a:t>
            </a:r>
            <a:endParaRPr lang="en-US" altLang="ja-JP" sz="1200" kern="100" dirty="0">
              <a:solidFill>
                <a:schemeClr val="accent5">
                  <a:lumMod val="60000"/>
                  <a:lumOff val="4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高島屋大阪店</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spcBef>
                <a:spcPts val="600"/>
              </a:spcBef>
            </a:pP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％相当付与</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月９日～令和６年</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29</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TSUNAGU</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ACTION</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WEEKS</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」期間中、</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HP</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にて特設ページを作成の上、告知予定</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・対象売場にてチラシを手渡しで配布予定</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・店内サイネージ等での店内配信検討中</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・対象商品の売り場にチラシ設置予定</a:t>
            </a:r>
            <a:endPar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67710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参考：令和５年度の様子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店頭での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設置、ファッション売場では、「</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TSUNAGU ACTION</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」との連動で広報</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を実施</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テキスト ボックス 1">
            <a:extLst>
              <a:ext uri="{FF2B5EF4-FFF2-40B4-BE49-F238E27FC236}">
                <a16:creationId xmlns:a16="http://schemas.microsoft.com/office/drawing/2014/main" id="{DFAC3152-B010-A159-12B8-B9B8FE7E6049}"/>
              </a:ext>
            </a:extLst>
          </p:cNvPr>
          <p:cNvSpPr txBox="1"/>
          <p:nvPr/>
        </p:nvSpPr>
        <p:spPr>
          <a:xfrm>
            <a:off x="9512062" y="3865229"/>
            <a:ext cx="2233286"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生産者紹介カードにロゴ入り</a:t>
            </a:r>
            <a:r>
              <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を添付</a:t>
            </a:r>
            <a:endPar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3" name="テキスト ボックス 1">
            <a:extLst>
              <a:ext uri="{FF2B5EF4-FFF2-40B4-BE49-F238E27FC236}">
                <a16:creationId xmlns:a16="http://schemas.microsoft.com/office/drawing/2014/main" id="{1D7E8344-6E02-F791-212F-A44893EEBE43}"/>
              </a:ext>
            </a:extLst>
          </p:cNvPr>
          <p:cNvSpPr txBox="1"/>
          <p:nvPr/>
        </p:nvSpPr>
        <p:spPr>
          <a:xfrm>
            <a:off x="6693853" y="6309497"/>
            <a:ext cx="1791338" cy="674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ファッション売り場の</a:t>
            </a:r>
            <a:endPar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衣料回収ボックスに</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を設置</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descr="台の上に置かれたチラシ&#10;&#10;低い精度で自動的に生成された説明">
            <a:extLst>
              <a:ext uri="{FF2B5EF4-FFF2-40B4-BE49-F238E27FC236}">
                <a16:creationId xmlns:a16="http://schemas.microsoft.com/office/drawing/2014/main" id="{93D42FF7-C730-66C9-F398-425EF895F5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93853" y="4163003"/>
            <a:ext cx="1591521" cy="2122273"/>
          </a:xfrm>
          <a:prstGeom prst="rect">
            <a:avLst/>
          </a:prstGeom>
        </p:spPr>
      </p:pic>
      <p:pic>
        <p:nvPicPr>
          <p:cNvPr id="8" name="図 7" descr="屋内, 食品, テーブル, ドーナツ が含まれている画像&#10;&#10;自動的に生成された説明">
            <a:extLst>
              <a:ext uri="{FF2B5EF4-FFF2-40B4-BE49-F238E27FC236}">
                <a16:creationId xmlns:a16="http://schemas.microsoft.com/office/drawing/2014/main" id="{AF24AB01-90BC-A779-39C3-9B4EB6D28A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1957" y="1826719"/>
            <a:ext cx="2838467" cy="2124239"/>
          </a:xfrm>
          <a:prstGeom prst="rect">
            <a:avLst/>
          </a:prstGeom>
        </p:spPr>
      </p:pic>
      <p:pic>
        <p:nvPicPr>
          <p:cNvPr id="18" name="図 17" descr="店の上にあるいろんな果物&#10;&#10;自動的に生成された説明">
            <a:extLst>
              <a:ext uri="{FF2B5EF4-FFF2-40B4-BE49-F238E27FC236}">
                <a16:creationId xmlns:a16="http://schemas.microsoft.com/office/drawing/2014/main" id="{996134D0-64B5-B3BE-6C48-92E89E13E61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568429" y="1995763"/>
            <a:ext cx="2176919" cy="1786149"/>
          </a:xfrm>
          <a:prstGeom prst="rect">
            <a:avLst/>
          </a:prstGeom>
        </p:spPr>
      </p:pic>
      <p:cxnSp>
        <p:nvCxnSpPr>
          <p:cNvPr id="19" name="直線コネクタ 18">
            <a:extLst>
              <a:ext uri="{FF2B5EF4-FFF2-40B4-BE49-F238E27FC236}">
                <a16:creationId xmlns:a16="http://schemas.microsoft.com/office/drawing/2014/main" id="{CA97EF56-6110-7126-2AA6-0DECB73E3229}"/>
              </a:ext>
            </a:extLst>
          </p:cNvPr>
          <p:cNvCxnSpPr>
            <a:cxnSpLocks/>
          </p:cNvCxnSpPr>
          <p:nvPr/>
        </p:nvCxnSpPr>
        <p:spPr>
          <a:xfrm flipH="1">
            <a:off x="8308684" y="2438524"/>
            <a:ext cx="1495630" cy="742827"/>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直線コネクタ 19">
            <a:extLst>
              <a:ext uri="{FF2B5EF4-FFF2-40B4-BE49-F238E27FC236}">
                <a16:creationId xmlns:a16="http://schemas.microsoft.com/office/drawing/2014/main" id="{BACCB7C2-E6CB-0AED-8CD2-F2FD98DF3B37}"/>
              </a:ext>
            </a:extLst>
          </p:cNvPr>
          <p:cNvCxnSpPr>
            <a:cxnSpLocks/>
          </p:cNvCxnSpPr>
          <p:nvPr/>
        </p:nvCxnSpPr>
        <p:spPr>
          <a:xfrm flipV="1">
            <a:off x="8349953" y="3218736"/>
            <a:ext cx="1591521" cy="28482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9" name="図 8">
            <a:extLst>
              <a:ext uri="{FF2B5EF4-FFF2-40B4-BE49-F238E27FC236}">
                <a16:creationId xmlns:a16="http://schemas.microsoft.com/office/drawing/2014/main" id="{DF5E21C1-3A1C-65B6-6C46-400BF5EA35F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21956" y="4286359"/>
            <a:ext cx="2849478" cy="1892481"/>
          </a:xfrm>
          <a:prstGeom prst="rect">
            <a:avLst/>
          </a:prstGeom>
          <a:noFill/>
          <a:ln>
            <a:noFill/>
          </a:ln>
        </p:spPr>
      </p:pic>
      <p:sp>
        <p:nvSpPr>
          <p:cNvPr id="10" name="テキスト ボックス 1">
            <a:extLst>
              <a:ext uri="{FF2B5EF4-FFF2-40B4-BE49-F238E27FC236}">
                <a16:creationId xmlns:a16="http://schemas.microsoft.com/office/drawing/2014/main" id="{31474875-8E37-DDE8-DC8C-B61C86E867C9}"/>
              </a:ext>
            </a:extLst>
          </p:cNvPr>
          <p:cNvSpPr txBox="1"/>
          <p:nvPr/>
        </p:nvSpPr>
        <p:spPr>
          <a:xfrm>
            <a:off x="9043339" y="6222411"/>
            <a:ext cx="2227074" cy="674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ファッション売り場の案内設置</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56891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株式会社エディオン</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48562" y="1112227"/>
            <a:ext cx="5821772" cy="437042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〇商品寿命が長く、消費電力を抑えることができる「</a:t>
            </a:r>
            <a:r>
              <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LED</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シーリング</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ライト」（予定）の一層の普及による</a:t>
            </a:r>
            <a:r>
              <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CO2</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削減と環境負荷の軽減</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rtl="0">
              <a:buSzPts val="1200"/>
            </a:pP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LED</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シーリングライト</a:t>
            </a:r>
            <a:r>
              <a:rPr lang="ja-JP" altLang="en-US" sz="1200" b="0" i="0" u="none" strike="noStrike" kern="100" baseline="0">
                <a:solidFill>
                  <a:srgbClr val="000000"/>
                </a:solidFill>
                <a:latin typeface="BIZ UDゴシック" panose="020B0400000000000000" pitchFamily="49" charset="-128"/>
                <a:ea typeface="BIZ UDゴシック" panose="020B0400000000000000" pitchFamily="49" charset="-128"/>
              </a:rPr>
              <a:t>（指定機種）</a:t>
            </a:r>
            <a:endPar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・商品寿命が長く、消費電力を抑えることができるため、</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200" kern="100" baseline="-2500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削減と環境負荷の</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軽減に繋がる。また、エアコン等に比べると単価が低く、一般家庭での普及率</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向上が今後も見込め、幅広く訴求しやすい</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ことから選定。</a:t>
            </a:r>
            <a:endPar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大阪府内</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46</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500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または</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1000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ポイント（１ポイント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１円）</a:t>
            </a:r>
            <a:endParaRPr lang="ja-JP" altLang="en-US" sz="1200">
              <a:latin typeface="BIZ UDゴシック" panose="020B0400000000000000" pitchFamily="49" charset="-128"/>
              <a:ea typeface="BIZ UDゴシック" panose="020B0400000000000000" pitchFamily="49" charset="-128"/>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月１日～令和６年</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予定</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・当社アプリ内でバナー告知を</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・対象期間内で店舗インフォメーションボード</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または売場内にポスター掲示</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を</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6111610" y="1110616"/>
            <a:ext cx="5821772" cy="86177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参考：令和５年度の様子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latin typeface="BIZ UDゴシック" panose="020B0400000000000000" pitchFamily="49" charset="-128"/>
                <a:ea typeface="BIZ UDゴシック" panose="020B0400000000000000" pitchFamily="49" charset="-128"/>
              </a:rPr>
              <a:t>・照明売り場にのぼり、ポスターでピーアール</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・対象商品に「おおさか</a:t>
            </a:r>
            <a:r>
              <a:rPr lang="en-US" altLang="ja-JP" sz="1200">
                <a:latin typeface="BIZ UDゴシック" panose="020B0400000000000000" pitchFamily="49" charset="-128"/>
                <a:ea typeface="BIZ UDゴシック" panose="020B0400000000000000" pitchFamily="49" charset="-128"/>
              </a:rPr>
              <a:t>CO2CO2</a:t>
            </a:r>
            <a:r>
              <a:rPr lang="ja-JP" altLang="en-US" sz="1200">
                <a:latin typeface="BIZ UDゴシック" panose="020B0400000000000000" pitchFamily="49" charset="-128"/>
                <a:ea typeface="BIZ UDゴシック" panose="020B0400000000000000" pitchFamily="49" charset="-128"/>
              </a:rPr>
              <a:t>（コツコツ）ポイント＋」ロゴマークの</a:t>
            </a:r>
            <a:r>
              <a:rPr lang="en-US" altLang="ja-JP" sz="1200">
                <a:latin typeface="BIZ UDゴシック" panose="020B0400000000000000" pitchFamily="49" charset="-128"/>
                <a:ea typeface="BIZ UDゴシック" panose="020B0400000000000000" pitchFamily="49" charset="-128"/>
              </a:rPr>
              <a:t>POP</a:t>
            </a:r>
            <a:r>
              <a:rPr lang="ja-JP" altLang="en-US" sz="1200">
                <a:latin typeface="BIZ UDゴシック" panose="020B0400000000000000" pitchFamily="49" charset="-128"/>
                <a:ea typeface="BIZ UDゴシック" panose="020B0400000000000000" pitchFamily="49" charset="-128"/>
              </a:rPr>
              <a:t>タグ</a:t>
            </a:r>
            <a:endParaRPr lang="en-US" altLang="ja-JP" sz="1200">
              <a:latin typeface="BIZ UDゴシック" panose="020B0400000000000000" pitchFamily="49" charset="-128"/>
              <a:ea typeface="BIZ UDゴシック" panose="020B0400000000000000" pitchFamily="49" charset="-128"/>
            </a:endParaRPr>
          </a:p>
          <a:p>
            <a:r>
              <a:rPr lang="ja-JP" altLang="en-US" sz="1200">
                <a:latin typeface="BIZ UDゴシック" panose="020B0400000000000000" pitchFamily="49" charset="-128"/>
                <a:ea typeface="BIZ UDゴシック" panose="020B0400000000000000" pitchFamily="49" charset="-128"/>
              </a:rPr>
              <a:t>　　をつけて訴求</a:t>
            </a:r>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テキスト ボックス 1">
            <a:extLst>
              <a:ext uri="{FF2B5EF4-FFF2-40B4-BE49-F238E27FC236}">
                <a16:creationId xmlns:a16="http://schemas.microsoft.com/office/drawing/2014/main" id="{FCF2C8B4-6B73-D7EA-8CB9-B87D02429FE3}"/>
              </a:ext>
            </a:extLst>
          </p:cNvPr>
          <p:cNvSpPr txBox="1"/>
          <p:nvPr/>
        </p:nvSpPr>
        <p:spPr>
          <a:xfrm>
            <a:off x="6431798" y="5044813"/>
            <a:ext cx="2480277" cy="3832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照明売り場にのぼり、ポスターでピーアール</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テキスト ボックス 1">
            <a:extLst>
              <a:ext uri="{FF2B5EF4-FFF2-40B4-BE49-F238E27FC236}">
                <a16:creationId xmlns:a16="http://schemas.microsoft.com/office/drawing/2014/main" id="{8F3CD512-EEB4-2E7A-2E84-4C3AA7027A59}"/>
              </a:ext>
            </a:extLst>
          </p:cNvPr>
          <p:cNvSpPr txBox="1"/>
          <p:nvPr/>
        </p:nvSpPr>
        <p:spPr>
          <a:xfrm>
            <a:off x="9281154" y="6238104"/>
            <a:ext cx="2181173" cy="3386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▲「ロゴ」</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を</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添付</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した</a:t>
            </a:r>
            <a:r>
              <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タグで対象商品</a:t>
            </a:r>
            <a:endPar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　を訴求</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テキスト ボックス 1">
            <a:extLst>
              <a:ext uri="{FF2B5EF4-FFF2-40B4-BE49-F238E27FC236}">
                <a16:creationId xmlns:a16="http://schemas.microsoft.com/office/drawing/2014/main" id="{EB07CA87-970E-CBD7-2408-C5C26E6816BB}"/>
              </a:ext>
            </a:extLst>
          </p:cNvPr>
          <p:cNvSpPr txBox="1"/>
          <p:nvPr/>
        </p:nvSpPr>
        <p:spPr>
          <a:xfrm>
            <a:off x="3897422" y="6321821"/>
            <a:ext cx="2072912" cy="3334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参考）</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ポスター掲示</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による周知・ＰＲ</a:t>
            </a:r>
            <a:endParaRPr lang="en-US" altLang="ja-JP" sz="900" kern="100">
              <a:effectLst/>
              <a:latin typeface="游明朝" panose="02020400000000000000" pitchFamily="18" charset="-128"/>
              <a:ea typeface="BIZ UDPゴシック" panose="020B0400000000000000" pitchFamily="50" charset="-128"/>
              <a:cs typeface="Times New Roman" panose="02020603050405020304" pitchFamily="18" charset="0"/>
            </a:endParaRPr>
          </a:p>
          <a:p>
            <a:pPr algn="just"/>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（昨年度）</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8" name="図 7">
            <a:extLst>
              <a:ext uri="{FF2B5EF4-FFF2-40B4-BE49-F238E27FC236}">
                <a16:creationId xmlns:a16="http://schemas.microsoft.com/office/drawing/2014/main" id="{6E7AE90F-D853-6F30-90D8-AADA3F7317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92448" y="3902470"/>
            <a:ext cx="1814514" cy="2419352"/>
          </a:xfrm>
          <a:prstGeom prst="rect">
            <a:avLst/>
          </a:prstGeom>
        </p:spPr>
      </p:pic>
      <p:pic>
        <p:nvPicPr>
          <p:cNvPr id="9" name="図 8">
            <a:extLst>
              <a:ext uri="{FF2B5EF4-FFF2-40B4-BE49-F238E27FC236}">
                <a16:creationId xmlns:a16="http://schemas.microsoft.com/office/drawing/2014/main" id="{0360E972-7825-7889-2DD9-C31A3AFF4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90380" y="1997462"/>
            <a:ext cx="2748678" cy="2061508"/>
          </a:xfrm>
          <a:prstGeom prst="rect">
            <a:avLst/>
          </a:prstGeom>
        </p:spPr>
      </p:pic>
      <p:pic>
        <p:nvPicPr>
          <p:cNvPr id="10" name="図 9">
            <a:extLst>
              <a:ext uri="{FF2B5EF4-FFF2-40B4-BE49-F238E27FC236}">
                <a16:creationId xmlns:a16="http://schemas.microsoft.com/office/drawing/2014/main" id="{3DE5B56D-C8ED-7869-B839-2F6B44A3C4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6865" y="2231292"/>
            <a:ext cx="2110141" cy="2813521"/>
          </a:xfrm>
          <a:prstGeom prst="rect">
            <a:avLst/>
          </a:prstGeom>
        </p:spPr>
      </p:pic>
      <p:pic>
        <p:nvPicPr>
          <p:cNvPr id="11" name="図 10">
            <a:extLst>
              <a:ext uri="{FF2B5EF4-FFF2-40B4-BE49-F238E27FC236}">
                <a16:creationId xmlns:a16="http://schemas.microsoft.com/office/drawing/2014/main" id="{55C71D1F-E5BF-DA29-A3A3-6BE92DF2345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281154" y="4478555"/>
            <a:ext cx="2110141" cy="1735098"/>
          </a:xfrm>
          <a:prstGeom prst="rect">
            <a:avLst/>
          </a:prstGeom>
        </p:spPr>
      </p:pic>
      <p:sp>
        <p:nvSpPr>
          <p:cNvPr id="13" name="楕円 12">
            <a:extLst>
              <a:ext uri="{FF2B5EF4-FFF2-40B4-BE49-F238E27FC236}">
                <a16:creationId xmlns:a16="http://schemas.microsoft.com/office/drawing/2014/main" id="{31EE8712-48D4-7C5A-200C-3188008F706C}"/>
              </a:ext>
            </a:extLst>
          </p:cNvPr>
          <p:cNvSpPr/>
          <p:nvPr/>
        </p:nvSpPr>
        <p:spPr>
          <a:xfrm>
            <a:off x="9281154" y="3174330"/>
            <a:ext cx="424892" cy="4426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C5F426C-73BC-D542-EE68-9CC7913EEA28}"/>
              </a:ext>
            </a:extLst>
          </p:cNvPr>
          <p:cNvSpPr/>
          <p:nvPr/>
        </p:nvSpPr>
        <p:spPr>
          <a:xfrm>
            <a:off x="10372417" y="3195396"/>
            <a:ext cx="424892" cy="4426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7541E464-01E3-B1E3-699B-64A2560D9D36}"/>
              </a:ext>
            </a:extLst>
          </p:cNvPr>
          <p:cNvCxnSpPr>
            <a:cxnSpLocks/>
            <a:stCxn id="11" idx="0"/>
          </p:cNvCxnSpPr>
          <p:nvPr/>
        </p:nvCxnSpPr>
        <p:spPr>
          <a:xfrm flipV="1">
            <a:off x="10336225" y="3627981"/>
            <a:ext cx="209362" cy="8505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EA380B39-D3D6-3032-CD52-66E97857EA7C}"/>
              </a:ext>
            </a:extLst>
          </p:cNvPr>
          <p:cNvCxnSpPr>
            <a:cxnSpLocks/>
            <a:stCxn id="11" idx="0"/>
          </p:cNvCxnSpPr>
          <p:nvPr/>
        </p:nvCxnSpPr>
        <p:spPr>
          <a:xfrm flipH="1" flipV="1">
            <a:off x="9516211" y="3627981"/>
            <a:ext cx="820014" cy="8505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02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大阪いずみ市民生活協同組合</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345184" cy="464229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〇フードマイレージを短縮し脱炭素に寄与する「地産地消」</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商品の購入促進</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大阪府産農産物、大阪産（もん）認定商品</a:t>
            </a:r>
            <a:endParaRPr lang="en-US" altLang="ja-JP" sz="1200" b="0" i="0" u="none" strike="noStrike" kern="1200" baseline="0">
              <a:solidFill>
                <a:schemeClr val="accent5">
                  <a:lumMod val="60000"/>
                  <a:lumOff val="40000"/>
                </a:schemeClr>
              </a:solidFill>
              <a:latin typeface="BIZ UDゴシック" panose="020B0400000000000000" pitchFamily="49" charset="-128"/>
              <a:ea typeface="BIZ UDゴシック" panose="020B0400000000000000" pitchFamily="49" charset="-128"/>
            </a:endParaRPr>
          </a:p>
          <a:p>
            <a:pPr algn="just">
              <a:spcBef>
                <a:spcPts val="600"/>
              </a:spcBef>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輸送にかかる燃料や二酸化炭素の排出量を削減できる</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・コープの宅配</a:t>
            </a:r>
            <a:endParaRPr lang="en-US" altLang="ja-JP" sz="1200" kern="100">
              <a:solidFill>
                <a:schemeClr val="accent5">
                  <a:lumMod val="60000"/>
                  <a:lumOff val="4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spcBef>
                <a:spcPts val="600"/>
              </a:spcBef>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販売額の５％</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付与。（</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令和６年</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月１回～令和６年</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月２回</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（計</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回配送分で実施）</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の２か月間</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・宅配のため、配布カタログ、アプリ、</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WEB</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で案内</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回から</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回の６企画で</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％ポイント還元のプロモーショ</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ンを開催</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・ネット注文アプリ上に専用ページを作成、メール配信にて広報</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予定</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104644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参考：令和５年度の様子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ポイント付与事業の紹介や買い物と脱炭素のつながりを説明したチラシを添付</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カタログにロゴマークを効果的に活用しながら、ポイント付与の対象商品である</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ことと、ポイント付与数をわかりやすく掲示</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descr="テキスト&#10;&#10;低い精度で自動的に生成された説明">
            <a:extLst>
              <a:ext uri="{FF2B5EF4-FFF2-40B4-BE49-F238E27FC236}">
                <a16:creationId xmlns:a16="http://schemas.microsoft.com/office/drawing/2014/main" id="{CDCA14EB-140A-BF65-1DBB-55C9316EF1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20848" y="3007878"/>
            <a:ext cx="2190671" cy="3157093"/>
          </a:xfrm>
          <a:prstGeom prst="rect">
            <a:avLst/>
          </a:prstGeom>
          <a:ln>
            <a:solidFill>
              <a:schemeClr val="accent6">
                <a:lumMod val="60000"/>
                <a:lumOff val="40000"/>
              </a:schemeClr>
            </a:solidFill>
          </a:ln>
        </p:spPr>
      </p:pic>
      <p:pic>
        <p:nvPicPr>
          <p:cNvPr id="8" name="図 7" descr="会社名 が含まれている画像&#10;&#10;自動的に生成された説明">
            <a:extLst>
              <a:ext uri="{FF2B5EF4-FFF2-40B4-BE49-F238E27FC236}">
                <a16:creationId xmlns:a16="http://schemas.microsoft.com/office/drawing/2014/main" id="{F006139B-B92E-4B77-F1CB-15FF68E84D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42125" y="3007878"/>
            <a:ext cx="2190671" cy="3157093"/>
          </a:xfrm>
          <a:prstGeom prst="rect">
            <a:avLst/>
          </a:prstGeom>
          <a:ln>
            <a:solidFill>
              <a:schemeClr val="accent6">
                <a:lumMod val="60000"/>
                <a:lumOff val="40000"/>
              </a:schemeClr>
            </a:solidFill>
          </a:ln>
        </p:spPr>
      </p:pic>
      <p:sp>
        <p:nvSpPr>
          <p:cNvPr id="9" name="テキスト ボックス 1">
            <a:extLst>
              <a:ext uri="{FF2B5EF4-FFF2-40B4-BE49-F238E27FC236}">
                <a16:creationId xmlns:a16="http://schemas.microsoft.com/office/drawing/2014/main" id="{A90A834C-B500-C5D1-209F-E5D54EC930B6}"/>
              </a:ext>
            </a:extLst>
          </p:cNvPr>
          <p:cNvSpPr txBox="1"/>
          <p:nvPr/>
        </p:nvSpPr>
        <p:spPr>
          <a:xfrm>
            <a:off x="7596600" y="6293297"/>
            <a:ext cx="4291050" cy="6868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ポイント付与事業の紹介や買い物と脱炭素のつながりを説明した</a:t>
            </a:r>
            <a:endParaRPr lang="en-US" altLang="ja-JP" sz="9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オリジナル</a:t>
            </a:r>
            <a:r>
              <a:rPr lang="ja-JP" altLang="ja-JP" sz="900" kern="100">
                <a:latin typeface="BIZ UDゴシック" panose="020B0400000000000000" pitchFamily="49" charset="-128"/>
                <a:ea typeface="BIZ UDゴシック" panose="020B0400000000000000" pitchFamily="49" charset="-128"/>
                <a:cs typeface="Times New Roman" panose="02020603050405020304" pitchFamily="18" charset="0"/>
              </a:rPr>
              <a:t>チラシ</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を作成し、カタログに添付</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7" name="図 6" descr="カレンダー&#10;&#10;自動的に生成された説明">
            <a:extLst>
              <a:ext uri="{FF2B5EF4-FFF2-40B4-BE49-F238E27FC236}">
                <a16:creationId xmlns:a16="http://schemas.microsoft.com/office/drawing/2014/main" id="{1A95BE94-20F9-A114-3B35-15492A9235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9493" y="2103321"/>
            <a:ext cx="2261593" cy="3087159"/>
          </a:xfrm>
          <a:prstGeom prst="rect">
            <a:avLst/>
          </a:prstGeom>
        </p:spPr>
      </p:pic>
      <p:sp>
        <p:nvSpPr>
          <p:cNvPr id="10" name="テキスト ボックス 1">
            <a:extLst>
              <a:ext uri="{FF2B5EF4-FFF2-40B4-BE49-F238E27FC236}">
                <a16:creationId xmlns:a16="http://schemas.microsoft.com/office/drawing/2014/main" id="{3344AB38-1ACE-AD79-0401-CDE04F7B345E}"/>
              </a:ext>
            </a:extLst>
          </p:cNvPr>
          <p:cNvSpPr txBox="1"/>
          <p:nvPr/>
        </p:nvSpPr>
        <p:spPr>
          <a:xfrm>
            <a:off x="5280779" y="5190480"/>
            <a:ext cx="1779019"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カタログ</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09052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dirty="0">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ゴシック" panose="020B0400000000000000" pitchFamily="49" charset="-128"/>
                <a:ea typeface="BIZ UDゴシック" panose="020B0400000000000000" pitchFamily="49" charset="-128"/>
              </a:rPr>
              <a:t>エイチ・ツー・オーリテイリング株式会社</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6230" y="1081108"/>
            <a:ext cx="6465458" cy="276998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〇フードマイレージを短縮し脱炭素に寄与する「地産地消」商品の購入促進</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dirty="0">
                <a:solidFill>
                  <a:srgbClr val="000000"/>
                </a:solidFill>
                <a:latin typeface="BIZ UDゴシック" panose="020B0400000000000000" pitchFamily="49" charset="-128"/>
                <a:ea typeface="BIZ UDゴシック" panose="020B0400000000000000" pitchFamily="49" charset="-128"/>
              </a:rPr>
              <a:t>　・近畿地方等で生産された野菜・果物が並ぶ地産地消コーナー「おひさん市」で取り扱う</a:t>
            </a:r>
            <a:endParaRPr lang="en-US" altLang="ja-JP" sz="1200" b="0" i="0" u="none" strike="noStrike" kern="1200" baseline="0" dirty="0">
              <a:solidFill>
                <a:srgbClr val="000000"/>
              </a:solidFill>
              <a:latin typeface="BIZ UDゴシック" panose="020B0400000000000000" pitchFamily="49" charset="-128"/>
              <a:ea typeface="BIZ UDゴシック" panose="020B0400000000000000" pitchFamily="49" charset="-128"/>
            </a:endParaRPr>
          </a:p>
          <a:p>
            <a:pPr algn="just"/>
            <a:r>
              <a:rPr lang="en-US" altLang="ja-JP" sz="1200" dirty="0">
                <a:solidFill>
                  <a:srgbClr val="000000"/>
                </a:solidFill>
                <a:latin typeface="BIZ UDゴシック" panose="020B0400000000000000" pitchFamily="49" charset="-128"/>
                <a:ea typeface="BIZ UDゴシック" panose="020B0400000000000000" pitchFamily="49" charset="-128"/>
              </a:rPr>
              <a:t>    </a:t>
            </a:r>
            <a:r>
              <a:rPr lang="ja-JP" altLang="en-US" sz="1200" b="0" i="0" u="none" strike="noStrike" kern="1200" baseline="0" dirty="0">
                <a:solidFill>
                  <a:srgbClr val="000000"/>
                </a:solidFill>
                <a:latin typeface="BIZ UDゴシック" panose="020B0400000000000000" pitchFamily="49" charset="-128"/>
                <a:ea typeface="BIZ UDゴシック" panose="020B0400000000000000" pitchFamily="49" charset="-128"/>
              </a:rPr>
              <a:t>農作物</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・従来から取り扱っている地産地消商品を対象とし、輸送にかかる燃料が削減され脱炭素</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効果をわかりやすく提示できる</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商品を選定</a:t>
            </a:r>
            <a:endParaRPr lang="en-US" alt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・大阪府内３店舗 </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イズミヤ千里丘店、イズミヤ和泉府中店、イズミヤ八尾店</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72000"/>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・商品</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点あたり</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５</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・令和６年６月～令和６年７月の２か月間</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9" name="図 8" descr="設計図 が含まれている画像&#10;&#10;自動的に生成された説明">
            <a:extLst>
              <a:ext uri="{FF2B5EF4-FFF2-40B4-BE49-F238E27FC236}">
                <a16:creationId xmlns:a16="http://schemas.microsoft.com/office/drawing/2014/main" id="{D89553E8-E418-0941-F419-500C63FFBF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936" y="1656767"/>
            <a:ext cx="1634366" cy="2178770"/>
          </a:xfrm>
          <a:prstGeom prst="rect">
            <a:avLst/>
          </a:prstGeom>
        </p:spPr>
      </p:pic>
      <p:pic>
        <p:nvPicPr>
          <p:cNvPr id="11" name="図 10" descr="QR コード&#10;&#10;中程度の精度で自動的に生成された説明">
            <a:extLst>
              <a:ext uri="{FF2B5EF4-FFF2-40B4-BE49-F238E27FC236}">
                <a16:creationId xmlns:a16="http://schemas.microsoft.com/office/drawing/2014/main" id="{9D172E6F-0FB7-3871-370D-DFF54FBBE96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6871795" y="4556815"/>
            <a:ext cx="2178771" cy="1634242"/>
          </a:xfrm>
          <a:prstGeom prst="rect">
            <a:avLst/>
          </a:prstGeom>
          <a:noFill/>
          <a:ln>
            <a:noFill/>
          </a:ln>
        </p:spPr>
      </p:pic>
      <p:pic>
        <p:nvPicPr>
          <p:cNvPr id="12" name="図 11" descr="カウンターの上にあるいろんな食べ物&#10;&#10;自動的に生成された説明">
            <a:extLst>
              <a:ext uri="{FF2B5EF4-FFF2-40B4-BE49-F238E27FC236}">
                <a16:creationId xmlns:a16="http://schemas.microsoft.com/office/drawing/2014/main" id="{0A8F0C87-A277-35AC-3CD6-D136ABF22AC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a:off x="8843042" y="4283116"/>
            <a:ext cx="2905613" cy="2180205"/>
          </a:xfrm>
          <a:prstGeom prst="rect">
            <a:avLst/>
          </a:prstGeom>
          <a:noFill/>
          <a:ln>
            <a:noFill/>
          </a:ln>
        </p:spPr>
      </p:pic>
      <p:pic>
        <p:nvPicPr>
          <p:cNvPr id="13" name="図 12" descr="屋内, 食品, テーブル, 立つ が含まれている画像&#10;&#10;自動的に生成された説明">
            <a:extLst>
              <a:ext uri="{FF2B5EF4-FFF2-40B4-BE49-F238E27FC236}">
                <a16:creationId xmlns:a16="http://schemas.microsoft.com/office/drawing/2014/main" id="{43AF8183-9862-F110-0E5E-048DFE1A37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2936" y="1656767"/>
            <a:ext cx="2905719" cy="2178770"/>
          </a:xfrm>
          <a:prstGeom prst="rect">
            <a:avLst/>
          </a:prstGeom>
        </p:spPr>
      </p:pic>
      <p:sp>
        <p:nvSpPr>
          <p:cNvPr id="14" name="テキスト ボックス 13">
            <a:extLst>
              <a:ext uri="{FF2B5EF4-FFF2-40B4-BE49-F238E27FC236}">
                <a16:creationId xmlns:a16="http://schemas.microsoft.com/office/drawing/2014/main" id="{044ACBF5-EE55-EF1B-1BEC-71E14F6871A4}"/>
              </a:ext>
            </a:extLst>
          </p:cNvPr>
          <p:cNvSpPr txBox="1"/>
          <p:nvPr/>
        </p:nvSpPr>
        <p:spPr>
          <a:xfrm>
            <a:off x="8099160" y="6446823"/>
            <a:ext cx="2798618" cy="246221"/>
          </a:xfrm>
          <a:prstGeom prst="rect">
            <a:avLst/>
          </a:prstGeom>
          <a:noFill/>
        </p:spPr>
        <p:txBody>
          <a:bodyPr wrap="square" rtlCol="0">
            <a:spAutoFit/>
          </a:bodyPr>
          <a:lstStyle/>
          <a:p>
            <a:r>
              <a:rPr lang="ja-JP" altLang="ja-JP" sz="1000" dirty="0">
                <a:effectLst/>
                <a:ea typeface="BIZ UDゴシック" panose="020B0400000000000000" pitchFamily="49" charset="-128"/>
                <a:cs typeface="Times New Roman" panose="02020603050405020304" pitchFamily="18" charset="0"/>
              </a:rPr>
              <a:t>写真：イズミヤ和泉府中店 （</a:t>
            </a:r>
            <a:r>
              <a:rPr lang="en-US" altLang="ja-JP" sz="1000" dirty="0">
                <a:effectLst/>
                <a:ea typeface="BIZ UDゴシック" panose="020B0400000000000000" pitchFamily="49" charset="-128"/>
                <a:cs typeface="Times New Roman" panose="02020603050405020304" pitchFamily="18" charset="0"/>
              </a:rPr>
              <a:t>24/6/11</a:t>
            </a:r>
            <a:r>
              <a:rPr lang="ja-JP" altLang="ja-JP" sz="1000" dirty="0">
                <a:effectLst/>
                <a:ea typeface="BIZ UDゴシック" panose="020B0400000000000000" pitchFamily="49" charset="-128"/>
                <a:cs typeface="Times New Roman" panose="02020603050405020304" pitchFamily="18" charset="0"/>
              </a:rPr>
              <a:t>撮影）</a:t>
            </a:r>
            <a:endParaRPr kumimoji="1" lang="ja-JP" altLang="en-US" sz="1000" dirty="0"/>
          </a:p>
        </p:txBody>
      </p:sp>
      <p:sp>
        <p:nvSpPr>
          <p:cNvPr id="15" name="テキスト ボックス 14">
            <a:extLst>
              <a:ext uri="{FF2B5EF4-FFF2-40B4-BE49-F238E27FC236}">
                <a16:creationId xmlns:a16="http://schemas.microsoft.com/office/drawing/2014/main" id="{D859625A-4D1A-FE34-D76E-9417DAB7BBE0}"/>
              </a:ext>
            </a:extLst>
          </p:cNvPr>
          <p:cNvSpPr txBox="1"/>
          <p:nvPr/>
        </p:nvSpPr>
        <p:spPr>
          <a:xfrm>
            <a:off x="8169566" y="3812388"/>
            <a:ext cx="2798618" cy="246221"/>
          </a:xfrm>
          <a:prstGeom prst="rect">
            <a:avLst/>
          </a:prstGeom>
          <a:noFill/>
        </p:spPr>
        <p:txBody>
          <a:bodyPr wrap="square" rtlCol="0">
            <a:spAutoFit/>
          </a:bodyPr>
          <a:lstStyle/>
          <a:p>
            <a:r>
              <a:rPr lang="ja-JP" altLang="ja-JP" sz="1000" dirty="0">
                <a:effectLst/>
                <a:ea typeface="BIZ UDゴシック" panose="020B0400000000000000" pitchFamily="49" charset="-128"/>
                <a:cs typeface="Times New Roman" panose="02020603050405020304" pitchFamily="18" charset="0"/>
              </a:rPr>
              <a:t>写真：イズミヤ</a:t>
            </a:r>
            <a:r>
              <a:rPr lang="ja-JP" altLang="en-US" sz="1000" dirty="0">
                <a:effectLst/>
                <a:ea typeface="BIZ UDゴシック" panose="020B0400000000000000" pitchFamily="49" charset="-128"/>
                <a:cs typeface="Times New Roman" panose="02020603050405020304" pitchFamily="18" charset="0"/>
              </a:rPr>
              <a:t>千里丘店 （</a:t>
            </a:r>
            <a:r>
              <a:rPr lang="en-US" altLang="ja-JP" sz="1000" dirty="0">
                <a:effectLst/>
                <a:ea typeface="BIZ UDゴシック" panose="020B0400000000000000" pitchFamily="49" charset="-128"/>
                <a:cs typeface="Times New Roman" panose="02020603050405020304" pitchFamily="18" charset="0"/>
              </a:rPr>
              <a:t>24/7/29</a:t>
            </a:r>
            <a:r>
              <a:rPr lang="ja-JP" altLang="en-US" sz="1000" dirty="0">
                <a:effectLst/>
                <a:ea typeface="BIZ UDゴシック" panose="020B0400000000000000" pitchFamily="49" charset="-128"/>
                <a:cs typeface="Times New Roman" panose="02020603050405020304" pitchFamily="18" charset="0"/>
              </a:rPr>
              <a:t>撮影）</a:t>
            </a:r>
            <a:endParaRPr kumimoji="1" lang="ja-JP" altLang="en-US" sz="1000" dirty="0"/>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6594765" y="1091170"/>
            <a:ext cx="5153890" cy="49244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〇「おひさん市」コーナーでのスタンド</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による事業周知・</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PR</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を実施</a:t>
            </a:r>
          </a:p>
        </p:txBody>
      </p:sp>
      <p:pic>
        <p:nvPicPr>
          <p:cNvPr id="21" name="図 20" descr="グラフィカル ユーザー インターフェイス&#10;&#10;自動的に生成された説明">
            <a:extLst>
              <a:ext uri="{FF2B5EF4-FFF2-40B4-BE49-F238E27FC236}">
                <a16:creationId xmlns:a16="http://schemas.microsoft.com/office/drawing/2014/main" id="{C41BB47A-83B7-B946-04BF-47774EC43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4049" y="4567349"/>
            <a:ext cx="1289524" cy="1719635"/>
          </a:xfrm>
          <a:prstGeom prst="rect">
            <a:avLst/>
          </a:prstGeom>
        </p:spPr>
      </p:pic>
      <p:pic>
        <p:nvPicPr>
          <p:cNvPr id="22" name="図 21" descr="屋内, 多い, 座る, 地域 が含まれている画像&#10;&#10;自動的に生成された説明">
            <a:extLst>
              <a:ext uri="{FF2B5EF4-FFF2-40B4-BE49-F238E27FC236}">
                <a16:creationId xmlns:a16="http://schemas.microsoft.com/office/drawing/2014/main" id="{E928F01D-4B96-9468-CC69-C6257F056DB4}"/>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5400000">
            <a:off x="4296567" y="4782338"/>
            <a:ext cx="1719499" cy="1289524"/>
          </a:xfrm>
          <a:prstGeom prst="rect">
            <a:avLst/>
          </a:prstGeom>
          <a:noFill/>
          <a:ln>
            <a:noFill/>
          </a:ln>
        </p:spPr>
      </p:pic>
      <p:sp>
        <p:nvSpPr>
          <p:cNvPr id="23" name="テキスト ボックス 14">
            <a:extLst>
              <a:ext uri="{FF2B5EF4-FFF2-40B4-BE49-F238E27FC236}">
                <a16:creationId xmlns:a16="http://schemas.microsoft.com/office/drawing/2014/main" id="{77ADD41D-675B-5E7D-DE99-17E4D764ABF0}"/>
              </a:ext>
            </a:extLst>
          </p:cNvPr>
          <p:cNvSpPr txBox="1"/>
          <p:nvPr/>
        </p:nvSpPr>
        <p:spPr>
          <a:xfrm>
            <a:off x="116230" y="3851097"/>
            <a:ext cx="6506689" cy="67710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「事業案内パンフ」を</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売場入口の店舗情報コーナー（掲示版）</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や</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サッカー台横の案内ラッ</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クに配架</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し、取組み事業の周知・</a:t>
            </a:r>
            <a:r>
              <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PR</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を行った。</a:t>
            </a:r>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4" name="図 23" descr="カレンダー が含まれている画像&#10;&#10;自動的に生成された説明">
            <a:extLst>
              <a:ext uri="{FF2B5EF4-FFF2-40B4-BE49-F238E27FC236}">
                <a16:creationId xmlns:a16="http://schemas.microsoft.com/office/drawing/2014/main" id="{26256769-AFAE-CC03-2448-8ADB631B31D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5400000">
            <a:off x="2556113" y="4782669"/>
            <a:ext cx="1718836" cy="1289524"/>
          </a:xfrm>
          <a:prstGeom prst="rect">
            <a:avLst/>
          </a:prstGeom>
          <a:noFill/>
          <a:ln>
            <a:noFill/>
          </a:ln>
        </p:spPr>
      </p:pic>
      <p:sp>
        <p:nvSpPr>
          <p:cNvPr id="25" name="楕円 24">
            <a:extLst>
              <a:ext uri="{FF2B5EF4-FFF2-40B4-BE49-F238E27FC236}">
                <a16:creationId xmlns:a16="http://schemas.microsoft.com/office/drawing/2014/main" id="{CF0BCCB6-0010-14ED-B183-0593829E111A}"/>
              </a:ext>
            </a:extLst>
          </p:cNvPr>
          <p:cNvSpPr/>
          <p:nvPr/>
        </p:nvSpPr>
        <p:spPr>
          <a:xfrm>
            <a:off x="1316641" y="5217309"/>
            <a:ext cx="600364" cy="6927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0482259-B010-A952-2A92-72717346239C}"/>
              </a:ext>
            </a:extLst>
          </p:cNvPr>
          <p:cNvSpPr txBox="1"/>
          <p:nvPr/>
        </p:nvSpPr>
        <p:spPr>
          <a:xfrm>
            <a:off x="719042" y="6246768"/>
            <a:ext cx="1715870" cy="400110"/>
          </a:xfrm>
          <a:prstGeom prst="rect">
            <a:avLst/>
          </a:prstGeom>
          <a:noFill/>
        </p:spPr>
        <p:txBody>
          <a:bodyPr wrap="square" rtlCol="0">
            <a:spAutoFit/>
          </a:bodyPr>
          <a:lstStyle/>
          <a:p>
            <a:pPr marR="0" algn="just" rtl="0"/>
            <a:r>
              <a:rPr lang="ja-JP" altLang="en-US" sz="1000" b="0" i="0" u="none" strike="noStrike" kern="100" baseline="0" dirty="0">
                <a:latin typeface="BIZ UDゴシック" panose="020B0400000000000000" pitchFamily="49" charset="-128"/>
                <a:ea typeface="BIZ UDゴシック" panose="020B0400000000000000" pitchFamily="49" charset="-128"/>
              </a:rPr>
              <a:t>▲店舗入口の情報コーナー</a:t>
            </a:r>
            <a:endParaRPr lang="en-US" altLang="ja-JP" sz="1000" b="0" i="0" u="none" strike="noStrike" kern="100" baseline="0" dirty="0">
              <a:latin typeface="BIZ UDゴシック" panose="020B0400000000000000" pitchFamily="49" charset="-128"/>
              <a:ea typeface="BIZ UDゴシック" panose="020B0400000000000000" pitchFamily="49" charset="-128"/>
            </a:endParaRPr>
          </a:p>
          <a:p>
            <a:pPr marR="0" algn="just" rtl="0"/>
            <a:r>
              <a:rPr lang="ja-JP" altLang="en-US" sz="1000" kern="100" dirty="0">
                <a:latin typeface="BIZ UDゴシック" panose="020B0400000000000000" pitchFamily="49" charset="-128"/>
                <a:ea typeface="BIZ UDゴシック" panose="020B0400000000000000" pitchFamily="49" charset="-128"/>
              </a:rPr>
              <a:t>　</a:t>
            </a:r>
            <a:r>
              <a:rPr lang="ja-JP" altLang="en-US" sz="1000" b="0" i="0" u="none" strike="noStrike" kern="100" baseline="0" dirty="0">
                <a:latin typeface="BIZ UDゴシック" panose="020B0400000000000000" pitchFamily="49" charset="-128"/>
                <a:ea typeface="BIZ UDゴシック" panose="020B0400000000000000" pitchFamily="49" charset="-128"/>
              </a:rPr>
              <a:t>に掲示（</a:t>
            </a:r>
            <a:r>
              <a:rPr lang="ja-JP" altLang="ja-JP" sz="1000" dirty="0">
                <a:effectLst/>
                <a:ea typeface="BIZ UDゴシック" panose="020B0400000000000000" pitchFamily="49" charset="-128"/>
                <a:cs typeface="Times New Roman" panose="02020603050405020304" pitchFamily="18" charset="0"/>
              </a:rPr>
              <a:t>千里丘店</a:t>
            </a:r>
            <a:r>
              <a:rPr lang="ja-JP" altLang="en-US" sz="1000" b="0" i="0" u="none" strike="noStrike" kern="100" baseline="0" dirty="0">
                <a:latin typeface="BIZ UDゴシック" panose="020B0400000000000000" pitchFamily="49" charset="-128"/>
                <a:ea typeface="BIZ UDゴシック" panose="020B0400000000000000" pitchFamily="49" charset="-128"/>
              </a:rPr>
              <a:t>）</a:t>
            </a:r>
            <a:endParaRPr kumimoji="1" lang="ja-JP" altLang="en-US" sz="1000" dirty="0"/>
          </a:p>
        </p:txBody>
      </p:sp>
      <p:sp>
        <p:nvSpPr>
          <p:cNvPr id="27" name="テキスト ボックス 26">
            <a:extLst>
              <a:ext uri="{FF2B5EF4-FFF2-40B4-BE49-F238E27FC236}">
                <a16:creationId xmlns:a16="http://schemas.microsoft.com/office/drawing/2014/main" id="{7B662B8E-772F-6B46-C8CD-D03A4D0882B0}"/>
              </a:ext>
            </a:extLst>
          </p:cNvPr>
          <p:cNvSpPr txBox="1"/>
          <p:nvPr/>
        </p:nvSpPr>
        <p:spPr>
          <a:xfrm>
            <a:off x="2619920" y="6261921"/>
            <a:ext cx="1758863" cy="400110"/>
          </a:xfrm>
          <a:prstGeom prst="rect">
            <a:avLst/>
          </a:prstGeom>
          <a:noFill/>
        </p:spPr>
        <p:txBody>
          <a:bodyPr wrap="square" rtlCol="0">
            <a:spAutoFit/>
          </a:bodyPr>
          <a:lstStyle/>
          <a:p>
            <a:pPr marR="0" algn="just" rtl="0"/>
            <a:r>
              <a:rPr lang="ja-JP" altLang="en-US" sz="1000" b="0" i="0" u="none" strike="noStrike" kern="100" baseline="0" dirty="0">
                <a:latin typeface="BIZ UDゴシック" panose="020B0400000000000000" pitchFamily="49" charset="-128"/>
                <a:ea typeface="BIZ UDゴシック" panose="020B0400000000000000" pitchFamily="49" charset="-128"/>
              </a:rPr>
              <a:t>▲店舗入口の情報コーナー</a:t>
            </a:r>
            <a:endParaRPr lang="en-US" altLang="ja-JP" sz="1000" b="0" i="0" u="none" strike="noStrike" kern="100" baseline="0" dirty="0">
              <a:latin typeface="BIZ UDゴシック" panose="020B0400000000000000" pitchFamily="49" charset="-128"/>
              <a:ea typeface="BIZ UDゴシック" panose="020B0400000000000000" pitchFamily="49" charset="-128"/>
            </a:endParaRPr>
          </a:p>
          <a:p>
            <a:pPr marR="0" algn="just" rtl="0"/>
            <a:r>
              <a:rPr lang="ja-JP" altLang="en-US" sz="1000" kern="100" dirty="0">
                <a:latin typeface="BIZ UDゴシック" panose="020B0400000000000000" pitchFamily="49" charset="-128"/>
                <a:ea typeface="BIZ UDゴシック" panose="020B0400000000000000" pitchFamily="49" charset="-128"/>
              </a:rPr>
              <a:t>　</a:t>
            </a:r>
            <a:r>
              <a:rPr lang="ja-JP" altLang="en-US" sz="1000" b="0" i="0" u="none" strike="noStrike" kern="100" baseline="0" dirty="0">
                <a:latin typeface="BIZ UDゴシック" panose="020B0400000000000000" pitchFamily="49" charset="-128"/>
                <a:ea typeface="BIZ UDゴシック" panose="020B0400000000000000" pitchFamily="49" charset="-128"/>
              </a:rPr>
              <a:t>に掲示（和泉府中店）</a:t>
            </a:r>
            <a:endParaRPr kumimoji="1" lang="ja-JP" altLang="en-US" sz="1000" dirty="0"/>
          </a:p>
        </p:txBody>
      </p:sp>
      <p:sp>
        <p:nvSpPr>
          <p:cNvPr id="28" name="テキスト ボックス 27">
            <a:extLst>
              <a:ext uri="{FF2B5EF4-FFF2-40B4-BE49-F238E27FC236}">
                <a16:creationId xmlns:a16="http://schemas.microsoft.com/office/drawing/2014/main" id="{49B0C107-9CA7-7F1E-FBC9-CFA456627470}"/>
              </a:ext>
            </a:extLst>
          </p:cNvPr>
          <p:cNvSpPr txBox="1"/>
          <p:nvPr/>
        </p:nvSpPr>
        <p:spPr>
          <a:xfrm>
            <a:off x="4350804" y="6255139"/>
            <a:ext cx="1758863" cy="400110"/>
          </a:xfrm>
          <a:prstGeom prst="rect">
            <a:avLst/>
          </a:prstGeom>
          <a:noFill/>
        </p:spPr>
        <p:txBody>
          <a:bodyPr wrap="square" rtlCol="0">
            <a:spAutoFit/>
          </a:bodyPr>
          <a:lstStyle/>
          <a:p>
            <a:pPr marR="0" algn="just" rtl="0"/>
            <a:r>
              <a:rPr lang="ja-JP" altLang="en-US" sz="1000" b="0" i="0" u="none" strike="noStrike" kern="100" baseline="0" dirty="0">
                <a:latin typeface="BIZ UDゴシック" panose="020B0400000000000000" pitchFamily="49" charset="-128"/>
                <a:ea typeface="BIZ UDゴシック" panose="020B0400000000000000" pitchFamily="49" charset="-128"/>
              </a:rPr>
              <a:t>▲サッカー台横の案内ラックに配架（和泉府中店）</a:t>
            </a:r>
            <a:endParaRPr kumimoji="1" lang="ja-JP" altLang="en-US" sz="1000" dirty="0"/>
          </a:p>
        </p:txBody>
      </p:sp>
      <p:sp>
        <p:nvSpPr>
          <p:cNvPr id="29" name="楕円 28">
            <a:extLst>
              <a:ext uri="{FF2B5EF4-FFF2-40B4-BE49-F238E27FC236}">
                <a16:creationId xmlns:a16="http://schemas.microsoft.com/office/drawing/2014/main" id="{C3AEBA53-BAFE-0054-B15D-99DFEFE67C95}"/>
              </a:ext>
            </a:extLst>
          </p:cNvPr>
          <p:cNvSpPr/>
          <p:nvPr/>
        </p:nvSpPr>
        <p:spPr>
          <a:xfrm>
            <a:off x="2921484" y="5139234"/>
            <a:ext cx="600364" cy="6927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27171691-6AA0-5678-E247-C30BB0460C85}"/>
              </a:ext>
            </a:extLst>
          </p:cNvPr>
          <p:cNvSpPr/>
          <p:nvPr/>
        </p:nvSpPr>
        <p:spPr>
          <a:xfrm>
            <a:off x="5158509" y="5526713"/>
            <a:ext cx="489528" cy="56826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618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dirty="0">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6">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ゴシック" panose="020B0400000000000000" pitchFamily="49" charset="-128"/>
                <a:ea typeface="BIZ UDゴシック" panose="020B0400000000000000" pitchFamily="49" charset="-128"/>
              </a:rPr>
              <a:t>エイチ・ツー・オーリテイリング株式会社</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65811" y="1132145"/>
            <a:ext cx="5569330" cy="289310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事業成果</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〇３店舗の「おひさん市」を延べ</a:t>
            </a:r>
            <a:r>
              <a:rPr lang="en-US" altLang="ja-JP"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50,473</a:t>
            </a:r>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人が利用。</a:t>
            </a:r>
          </a:p>
          <a:p>
            <a:pPr algn="just"/>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〇天候不順による地場生産者の出荷量不足等により、「おひさん市」の売上</a:t>
            </a:r>
            <a:endParaRPr lang="en-US" altLang="ja-JP"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減少となった八尾店以外の２店舗は、「おひさん市」全体の前年同期比を</a:t>
            </a:r>
            <a:endParaRPr lang="en-US" altLang="ja-JP"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大きく上回るとともに、実施各店舗全体の売上前年比と比較しても高く、</a:t>
            </a:r>
            <a:endParaRPr lang="en-US" altLang="ja-JP"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地産地消商品の購入傾向が高かまっていることがうかがえます。</a:t>
            </a:r>
          </a:p>
          <a:p>
            <a:pPr algn="just"/>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①利用客数</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・事業実施期間（</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令和６年６月～７月の２か月間</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）に、３店舗の「おひさん</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市」を延べ</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50,473</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人が利用。</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・イズミヤ千里丘店：</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26,322</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人</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・イズミヤ和泉府中店：</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13,177</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人</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・イズミヤ八尾店：</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10,974</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人</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②売上前年同期比</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・事業実施３店舗の「おひさん市」の売上は、前年同期の</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18.5</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％増。</a:t>
            </a:r>
          </a:p>
        </p:txBody>
      </p:sp>
      <p:sp>
        <p:nvSpPr>
          <p:cNvPr id="3" name="テキスト ボックス 14">
            <a:extLst>
              <a:ext uri="{FF2B5EF4-FFF2-40B4-BE49-F238E27FC236}">
                <a16:creationId xmlns:a16="http://schemas.microsoft.com/office/drawing/2014/main" id="{43F25D02-3EA5-51EB-2D0F-6816D8AA5878}"/>
              </a:ext>
            </a:extLst>
          </p:cNvPr>
          <p:cNvSpPr txBox="1"/>
          <p:nvPr/>
        </p:nvSpPr>
        <p:spPr>
          <a:xfrm>
            <a:off x="5635140" y="1189578"/>
            <a:ext cx="6085622"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③店舗別売上前年同期比</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・事業実施３店舗のうち、千里丘店が売上前年同期比</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151.5</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と最も高く、次いで和泉府</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中店の</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110.0</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で、イズミヤで展開する「おひさん市」全体の</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104.2</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を上回っています。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・これを実施各店舗全体の売上前年同期比と比較しても高く、地産地消商品の購入傾</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向が高まっていることがうかがえます。</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・なお、八尾店は、天候不順による地場生産者の出荷量不足等により大幅に減少。</a:t>
            </a:r>
          </a:p>
        </p:txBody>
      </p:sp>
      <p:sp>
        <p:nvSpPr>
          <p:cNvPr id="10" name="テキスト ボックス 9">
            <a:extLst>
              <a:ext uri="{FF2B5EF4-FFF2-40B4-BE49-F238E27FC236}">
                <a16:creationId xmlns:a16="http://schemas.microsoft.com/office/drawing/2014/main" id="{FDAB688D-B723-EAF6-7F83-A17DEC6EF6B5}"/>
              </a:ext>
            </a:extLst>
          </p:cNvPr>
          <p:cNvSpPr txBox="1"/>
          <p:nvPr/>
        </p:nvSpPr>
        <p:spPr>
          <a:xfrm>
            <a:off x="222051" y="4142980"/>
            <a:ext cx="2753864" cy="430887"/>
          </a:xfrm>
          <a:prstGeom prst="rect">
            <a:avLst/>
          </a:prstGeom>
          <a:noFill/>
        </p:spPr>
        <p:txBody>
          <a:bodyPr wrap="square" rtlCol="0">
            <a:spAutoFit/>
          </a:bodyPr>
          <a:lstStyle/>
          <a:p>
            <a:pPr algn="ctr"/>
            <a:r>
              <a:rPr kumimoji="1"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「おひさん市」利用客数</a:t>
            </a:r>
            <a:endParaRPr kumimoji="1" lang="en-US" altLang="ja-JP" sz="1100" dirty="0">
              <a:solidFill>
                <a:schemeClr val="accent1">
                  <a:lumMod val="75000"/>
                </a:schemeClr>
              </a:solidFill>
              <a:latin typeface="BIZ UDゴシック" panose="020B0400000000000000" pitchFamily="49" charset="-128"/>
              <a:ea typeface="BIZ UDゴシック" panose="020B0400000000000000" pitchFamily="49" charset="-128"/>
            </a:endParaRPr>
          </a:p>
          <a:p>
            <a:pPr algn="ct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令和６年６月～令和６年７月の２か月間</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ja-JP" altLang="en-US" sz="1200" dirty="0">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D7D76EDD-0F45-11EA-614D-E2749BFDFA9A}"/>
              </a:ext>
            </a:extLst>
          </p:cNvPr>
          <p:cNvPicPr>
            <a:picLocks noChangeAspect="1"/>
          </p:cNvPicPr>
          <p:nvPr/>
        </p:nvPicPr>
        <p:blipFill>
          <a:blip r:embed="rId3"/>
          <a:stretch>
            <a:fillRect/>
          </a:stretch>
        </p:blipFill>
        <p:spPr>
          <a:xfrm>
            <a:off x="3093443" y="4514165"/>
            <a:ext cx="2336897" cy="1947414"/>
          </a:xfrm>
          <a:prstGeom prst="rect">
            <a:avLst/>
          </a:prstGeom>
        </p:spPr>
      </p:pic>
      <p:pic>
        <p:nvPicPr>
          <p:cNvPr id="13" name="図 12">
            <a:extLst>
              <a:ext uri="{FF2B5EF4-FFF2-40B4-BE49-F238E27FC236}">
                <a16:creationId xmlns:a16="http://schemas.microsoft.com/office/drawing/2014/main" id="{E961700D-7AB7-7097-082F-3303A89C9916}"/>
              </a:ext>
            </a:extLst>
          </p:cNvPr>
          <p:cNvPicPr>
            <a:picLocks noChangeAspect="1"/>
          </p:cNvPicPr>
          <p:nvPr/>
        </p:nvPicPr>
        <p:blipFill>
          <a:blip r:embed="rId4"/>
          <a:stretch>
            <a:fillRect/>
          </a:stretch>
        </p:blipFill>
        <p:spPr>
          <a:xfrm>
            <a:off x="415609" y="4514165"/>
            <a:ext cx="2351323" cy="1947414"/>
          </a:xfrm>
          <a:prstGeom prst="rect">
            <a:avLst/>
          </a:prstGeom>
        </p:spPr>
      </p:pic>
      <p:sp>
        <p:nvSpPr>
          <p:cNvPr id="14" name="テキスト ボックス 13">
            <a:extLst>
              <a:ext uri="{FF2B5EF4-FFF2-40B4-BE49-F238E27FC236}">
                <a16:creationId xmlns:a16="http://schemas.microsoft.com/office/drawing/2014/main" id="{2C226E37-3EF8-85F9-9A87-8F48E6A98DB4}"/>
              </a:ext>
            </a:extLst>
          </p:cNvPr>
          <p:cNvSpPr txBox="1"/>
          <p:nvPr/>
        </p:nvSpPr>
        <p:spPr>
          <a:xfrm>
            <a:off x="3073192" y="4148369"/>
            <a:ext cx="2357148" cy="430887"/>
          </a:xfrm>
          <a:prstGeom prst="rect">
            <a:avLst/>
          </a:prstGeom>
          <a:noFill/>
        </p:spPr>
        <p:txBody>
          <a:bodyPr wrap="square" rtlCol="0">
            <a:spAutoFit/>
          </a:bodyPr>
          <a:lstStyle/>
          <a:p>
            <a:pPr algn="ctr"/>
            <a:r>
              <a:rPr kumimoji="1"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「おひさん市」売上前年同期比</a:t>
            </a:r>
            <a:endParaRPr kumimoji="1" lang="en-US" altLang="ja-JP" sz="1100" dirty="0">
              <a:solidFill>
                <a:schemeClr val="accent1">
                  <a:lumMod val="75000"/>
                </a:schemeClr>
              </a:solidFill>
              <a:latin typeface="BIZ UDゴシック" panose="020B0400000000000000" pitchFamily="49" charset="-128"/>
              <a:ea typeface="BIZ UDゴシック" panose="020B0400000000000000" pitchFamily="49" charset="-128"/>
            </a:endParaRPr>
          </a:p>
          <a:p>
            <a:pPr algn="ct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R6.6</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7/R5.6</a:t>
            </a:r>
            <a:r>
              <a:rPr lang="ja-JP" altLang="en-US"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）３店舗計</a:t>
            </a:r>
            <a:endParaRPr kumimoji="1" lang="ja-JP" altLang="en-US" sz="1200" dirty="0">
              <a:latin typeface="BIZ UDゴシック" panose="020B0400000000000000" pitchFamily="49" charset="-128"/>
              <a:ea typeface="BIZ UDゴシック" panose="020B0400000000000000" pitchFamily="49" charset="-128"/>
            </a:endParaRPr>
          </a:p>
        </p:txBody>
      </p:sp>
      <p:cxnSp>
        <p:nvCxnSpPr>
          <p:cNvPr id="16" name="直線矢印コネクタ 15">
            <a:extLst>
              <a:ext uri="{FF2B5EF4-FFF2-40B4-BE49-F238E27FC236}">
                <a16:creationId xmlns:a16="http://schemas.microsoft.com/office/drawing/2014/main" id="{0B7D9C5D-5885-7EC2-DAE9-727B6B8692CF}"/>
              </a:ext>
            </a:extLst>
          </p:cNvPr>
          <p:cNvCxnSpPr>
            <a:cxnSpLocks/>
          </p:cNvCxnSpPr>
          <p:nvPr/>
        </p:nvCxnSpPr>
        <p:spPr>
          <a:xfrm flipV="1">
            <a:off x="3893088" y="5161504"/>
            <a:ext cx="905164" cy="2309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テキスト ボックス 19">
            <a:extLst>
              <a:ext uri="{FF2B5EF4-FFF2-40B4-BE49-F238E27FC236}">
                <a16:creationId xmlns:a16="http://schemas.microsoft.com/office/drawing/2014/main" id="{FCC35F8C-A31D-A42B-E4C1-023DFB990C4C}"/>
              </a:ext>
            </a:extLst>
          </p:cNvPr>
          <p:cNvSpPr txBox="1"/>
          <p:nvPr/>
        </p:nvSpPr>
        <p:spPr>
          <a:xfrm>
            <a:off x="3632910" y="5004848"/>
            <a:ext cx="1052946" cy="246221"/>
          </a:xfrm>
          <a:prstGeom prst="rect">
            <a:avLst/>
          </a:prstGeom>
          <a:noFill/>
        </p:spPr>
        <p:txBody>
          <a:bodyPr wrap="square" rtlCol="0">
            <a:spAutoFit/>
          </a:bodyPr>
          <a:lstStyle/>
          <a:p>
            <a:r>
              <a:rPr kumimoji="1" lang="en-US" altLang="ja-JP" sz="1000" b="1" dirty="0">
                <a:solidFill>
                  <a:srgbClr val="FF0000"/>
                </a:solidFill>
              </a:rPr>
              <a:t>18.5%</a:t>
            </a:r>
            <a:r>
              <a:rPr kumimoji="1" lang="ja-JP" altLang="en-US" sz="1000" b="1" dirty="0">
                <a:solidFill>
                  <a:srgbClr val="FF0000"/>
                </a:solidFill>
              </a:rPr>
              <a:t>の売上増</a:t>
            </a:r>
          </a:p>
        </p:txBody>
      </p:sp>
      <p:sp>
        <p:nvSpPr>
          <p:cNvPr id="21" name="テキスト ボックス 20">
            <a:extLst>
              <a:ext uri="{FF2B5EF4-FFF2-40B4-BE49-F238E27FC236}">
                <a16:creationId xmlns:a16="http://schemas.microsoft.com/office/drawing/2014/main" id="{3E452EB1-B057-657D-640A-58067BAD632E}"/>
              </a:ext>
            </a:extLst>
          </p:cNvPr>
          <p:cNvSpPr txBox="1"/>
          <p:nvPr/>
        </p:nvSpPr>
        <p:spPr>
          <a:xfrm>
            <a:off x="5862257" y="2400831"/>
            <a:ext cx="2840077" cy="430887"/>
          </a:xfrm>
          <a:prstGeom prst="rect">
            <a:avLst/>
          </a:prstGeom>
          <a:noFill/>
        </p:spPr>
        <p:txBody>
          <a:bodyPr wrap="square" rtlCol="0">
            <a:spAutoFit/>
          </a:bodyPr>
          <a:lstStyle/>
          <a:p>
            <a:pPr algn="ctr"/>
            <a:r>
              <a:rPr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店舗別</a:t>
            </a:r>
            <a:r>
              <a:rPr kumimoji="1"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「おひさん市」売上前年同期比</a:t>
            </a:r>
            <a:endParaRPr kumimoji="1" lang="en-US" altLang="ja-JP" sz="1100" dirty="0">
              <a:solidFill>
                <a:schemeClr val="accent1">
                  <a:lumMod val="75000"/>
                </a:schemeClr>
              </a:solidFill>
              <a:latin typeface="BIZ UDゴシック" panose="020B0400000000000000" pitchFamily="49" charset="-128"/>
              <a:ea typeface="BIZ UDゴシック" panose="020B0400000000000000" pitchFamily="49" charset="-128"/>
            </a:endParaRPr>
          </a:p>
          <a:p>
            <a:pPr algn="ct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R6.6</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7/R5.6</a:t>
            </a:r>
            <a:r>
              <a:rPr lang="ja-JP" altLang="en-US"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ja-JP" altLang="en-US" sz="1200"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0EF7DC39-E4B3-FCD2-78C3-006C82CA231C}"/>
              </a:ext>
            </a:extLst>
          </p:cNvPr>
          <p:cNvSpPr txBox="1"/>
          <p:nvPr/>
        </p:nvSpPr>
        <p:spPr>
          <a:xfrm>
            <a:off x="8677951" y="2400831"/>
            <a:ext cx="3098129" cy="430887"/>
          </a:xfrm>
          <a:prstGeom prst="rect">
            <a:avLst/>
          </a:prstGeom>
          <a:noFill/>
        </p:spPr>
        <p:txBody>
          <a:bodyPr wrap="square" rtlCol="0">
            <a:spAutoFit/>
          </a:bodyPr>
          <a:lstStyle/>
          <a:p>
            <a:pPr algn="ctr"/>
            <a:r>
              <a:rPr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店舗別</a:t>
            </a:r>
            <a:r>
              <a:rPr kumimoji="1"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「おひさん市」売上点数前年同期比</a:t>
            </a:r>
            <a:endParaRPr kumimoji="1" lang="en-US" altLang="ja-JP" sz="1100" dirty="0">
              <a:solidFill>
                <a:schemeClr val="accent1">
                  <a:lumMod val="75000"/>
                </a:schemeClr>
              </a:solidFill>
              <a:latin typeface="BIZ UDゴシック" panose="020B0400000000000000" pitchFamily="49" charset="-128"/>
              <a:ea typeface="BIZ UDゴシック" panose="020B0400000000000000" pitchFamily="49" charset="-128"/>
            </a:endParaRPr>
          </a:p>
          <a:p>
            <a:pPr algn="ct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R6.6</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7/R5.6</a:t>
            </a:r>
            <a:r>
              <a:rPr lang="ja-JP" altLang="en-US"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ja-JP" altLang="en-US" sz="1200" dirty="0">
              <a:latin typeface="BIZ UDゴシック" panose="020B0400000000000000" pitchFamily="49" charset="-128"/>
              <a:ea typeface="BIZ UDゴシック" panose="020B0400000000000000" pitchFamily="49" charset="-128"/>
            </a:endParaRPr>
          </a:p>
        </p:txBody>
      </p:sp>
      <p:pic>
        <p:nvPicPr>
          <p:cNvPr id="24" name="図 23">
            <a:extLst>
              <a:ext uri="{FF2B5EF4-FFF2-40B4-BE49-F238E27FC236}">
                <a16:creationId xmlns:a16="http://schemas.microsoft.com/office/drawing/2014/main" id="{F5CCBF87-C9ED-5EE0-3378-70D72BC7BAE5}"/>
              </a:ext>
            </a:extLst>
          </p:cNvPr>
          <p:cNvPicPr>
            <a:picLocks noChangeAspect="1"/>
          </p:cNvPicPr>
          <p:nvPr/>
        </p:nvPicPr>
        <p:blipFill>
          <a:blip r:embed="rId5"/>
          <a:stretch>
            <a:fillRect/>
          </a:stretch>
        </p:blipFill>
        <p:spPr>
          <a:xfrm>
            <a:off x="7734735" y="5093645"/>
            <a:ext cx="2492281" cy="1545080"/>
          </a:xfrm>
          <a:prstGeom prst="rect">
            <a:avLst/>
          </a:prstGeom>
        </p:spPr>
      </p:pic>
      <p:pic>
        <p:nvPicPr>
          <p:cNvPr id="25" name="図 24">
            <a:extLst>
              <a:ext uri="{FF2B5EF4-FFF2-40B4-BE49-F238E27FC236}">
                <a16:creationId xmlns:a16="http://schemas.microsoft.com/office/drawing/2014/main" id="{D841A9BC-A56A-6C02-D678-8309D307954F}"/>
              </a:ext>
            </a:extLst>
          </p:cNvPr>
          <p:cNvPicPr>
            <a:picLocks noChangeAspect="1"/>
          </p:cNvPicPr>
          <p:nvPr/>
        </p:nvPicPr>
        <p:blipFill>
          <a:blip r:embed="rId6"/>
          <a:stretch>
            <a:fillRect/>
          </a:stretch>
        </p:blipFill>
        <p:spPr>
          <a:xfrm>
            <a:off x="5804063" y="2772323"/>
            <a:ext cx="2982098" cy="1858224"/>
          </a:xfrm>
          <a:prstGeom prst="rect">
            <a:avLst/>
          </a:prstGeom>
        </p:spPr>
      </p:pic>
      <p:pic>
        <p:nvPicPr>
          <p:cNvPr id="26" name="図 25">
            <a:extLst>
              <a:ext uri="{FF2B5EF4-FFF2-40B4-BE49-F238E27FC236}">
                <a16:creationId xmlns:a16="http://schemas.microsoft.com/office/drawing/2014/main" id="{B22CD199-D45A-6239-AC12-3B2610964EFE}"/>
              </a:ext>
            </a:extLst>
          </p:cNvPr>
          <p:cNvPicPr>
            <a:picLocks noChangeAspect="1"/>
          </p:cNvPicPr>
          <p:nvPr/>
        </p:nvPicPr>
        <p:blipFill>
          <a:blip r:embed="rId7"/>
          <a:stretch>
            <a:fillRect/>
          </a:stretch>
        </p:blipFill>
        <p:spPr>
          <a:xfrm>
            <a:off x="8841271" y="2783562"/>
            <a:ext cx="2957715" cy="1846985"/>
          </a:xfrm>
          <a:prstGeom prst="rect">
            <a:avLst/>
          </a:prstGeom>
        </p:spPr>
      </p:pic>
      <p:sp>
        <p:nvSpPr>
          <p:cNvPr id="27" name="テキスト ボックス 26">
            <a:extLst>
              <a:ext uri="{FF2B5EF4-FFF2-40B4-BE49-F238E27FC236}">
                <a16:creationId xmlns:a16="http://schemas.microsoft.com/office/drawing/2014/main" id="{F622B876-202F-BBD1-BED5-C643A6DFB961}"/>
              </a:ext>
            </a:extLst>
          </p:cNvPr>
          <p:cNvSpPr txBox="1"/>
          <p:nvPr/>
        </p:nvSpPr>
        <p:spPr>
          <a:xfrm>
            <a:off x="7361020" y="4712461"/>
            <a:ext cx="3239709" cy="415498"/>
          </a:xfrm>
          <a:prstGeom prst="rect">
            <a:avLst/>
          </a:prstGeom>
          <a:noFill/>
        </p:spPr>
        <p:txBody>
          <a:bodyPr wrap="square" rtlCol="0">
            <a:spAutoFit/>
          </a:bodyPr>
          <a:lstStyle/>
          <a:p>
            <a:pPr algn="ctr"/>
            <a:r>
              <a:rPr kumimoji="1"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「おひさん市」と各店舗全体の売上前年同期比</a:t>
            </a:r>
            <a:endParaRPr kumimoji="1" lang="en-US" altLang="ja-JP" sz="1100" dirty="0">
              <a:solidFill>
                <a:schemeClr val="accent1">
                  <a:lumMod val="75000"/>
                </a:schemeClr>
              </a:solidFill>
              <a:latin typeface="BIZ UDゴシック" panose="020B0400000000000000" pitchFamily="49" charset="-128"/>
              <a:ea typeface="BIZ UDゴシック" panose="020B0400000000000000" pitchFamily="49" charset="-128"/>
            </a:endParaRPr>
          </a:p>
          <a:p>
            <a:pPr algn="ct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R6.6</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7/R5.6</a:t>
            </a:r>
            <a:r>
              <a:rPr lang="ja-JP" altLang="en-US"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000" dirty="0">
                <a:solidFill>
                  <a:schemeClr val="accent1">
                    <a:lumMod val="75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1000" kern="100" dirty="0">
                <a:solidFill>
                  <a:schemeClr val="accent1">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ja-JP" altLang="en-US"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2038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dirty="0">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ゴシック" panose="020B0400000000000000" pitchFamily="49" charset="-128"/>
                <a:ea typeface="BIZ UDゴシック" panose="020B0400000000000000" pitchFamily="49" charset="-128"/>
              </a:rPr>
              <a:t>株式会社ルビー（クリーニングルビー）</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775851" cy="364202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〇クリーニング用ハンガーの回収・リユースによる</a:t>
            </a:r>
            <a:r>
              <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CO</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２削減の促進</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dirty="0">
                <a:solidFill>
                  <a:srgbClr val="000000"/>
                </a:solidFill>
                <a:latin typeface="BIZ UDゴシック" panose="020B0400000000000000" pitchFamily="49" charset="-128"/>
                <a:ea typeface="BIZ UDゴシック" panose="020B0400000000000000" pitchFamily="49" charset="-128"/>
              </a:rPr>
              <a:t>　・クリーニング用ハンガーの回収</a:t>
            </a:r>
          </a:p>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・ハンガーを回収し再利用することで、新品ハンガーを製造する場合に比べて、</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必要なエネルギーを削減できるため。また従来からハンガー回収に取り組ん</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でおり、一層の効果的な啓発促進を図ることから選定</a:t>
            </a:r>
            <a:endParaRPr lang="en-US" alt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zh-CN"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a:t>
            </a:r>
            <a:r>
              <a:rPr lang="en-US" altLang="zh-CN"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68</a:t>
            </a:r>
            <a:r>
              <a:rPr lang="zh-CN"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72000"/>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本の回収で</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200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 （</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・第１次：令和６年６月～令和６年８月の３か月間</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第２次：令和６年</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月～令和６年</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月の３か月間</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自社ホームページで取組みを発信</a:t>
            </a:r>
          </a:p>
          <a:p>
            <a:pPr marL="72000"/>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D859625A-4D1A-FE34-D76E-9417DAB7BBE0}"/>
              </a:ext>
            </a:extLst>
          </p:cNvPr>
          <p:cNvSpPr txBox="1"/>
          <p:nvPr/>
        </p:nvSpPr>
        <p:spPr>
          <a:xfrm>
            <a:off x="6725883" y="3350044"/>
            <a:ext cx="2685029" cy="246221"/>
          </a:xfrm>
          <a:prstGeom prst="rect">
            <a:avLst/>
          </a:prstGeom>
          <a:noFill/>
        </p:spPr>
        <p:txBody>
          <a:bodyPr wrap="square" rtlCol="0">
            <a:spAutoFit/>
          </a:bodyPr>
          <a:lstStyle/>
          <a:p>
            <a:r>
              <a:rPr lang="ja-JP" altLang="en-US" sz="1000" dirty="0">
                <a:effectLst/>
                <a:ea typeface="BIZ UDゴシック" panose="020B0400000000000000" pitchFamily="49" charset="-128"/>
                <a:cs typeface="Times New Roman" panose="02020603050405020304" pitchFamily="18" charset="0"/>
              </a:rPr>
              <a:t>写真：ルビー和泉府中店 （</a:t>
            </a:r>
            <a:r>
              <a:rPr lang="en-US" altLang="ja-JP" sz="1000" dirty="0">
                <a:effectLst/>
                <a:ea typeface="BIZ UDゴシック" panose="020B0400000000000000" pitchFamily="49" charset="-128"/>
                <a:cs typeface="Times New Roman" panose="02020603050405020304" pitchFamily="18" charset="0"/>
              </a:rPr>
              <a:t>24/6/11</a:t>
            </a:r>
            <a:r>
              <a:rPr lang="ja-JP" altLang="en-US" sz="1000" dirty="0">
                <a:effectLst/>
                <a:ea typeface="BIZ UDゴシック" panose="020B0400000000000000" pitchFamily="49" charset="-128"/>
                <a:cs typeface="Times New Roman" panose="02020603050405020304" pitchFamily="18" charset="0"/>
              </a:rPr>
              <a:t>撮影）</a:t>
            </a:r>
            <a:endParaRPr kumimoji="1" lang="ja-JP" altLang="en-US" sz="1000" dirty="0"/>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915272" y="1061882"/>
            <a:ext cx="6034209" cy="67710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・受け取り・受け渡しテーブルに本事業のチラシを配架。「ポイント引換券」に、</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ハンガー回収協力を訴求。</a:t>
            </a:r>
          </a:p>
        </p:txBody>
      </p:sp>
      <p:pic>
        <p:nvPicPr>
          <p:cNvPr id="5" name="図 4">
            <a:extLst>
              <a:ext uri="{FF2B5EF4-FFF2-40B4-BE49-F238E27FC236}">
                <a16:creationId xmlns:a16="http://schemas.microsoft.com/office/drawing/2014/main" id="{B5908384-D41F-4371-952D-80C3EDEC0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4725" y="4281257"/>
            <a:ext cx="1559184" cy="1983161"/>
          </a:xfrm>
          <a:prstGeom prst="rect">
            <a:avLst/>
          </a:prstGeom>
          <a:ln>
            <a:solidFill>
              <a:schemeClr val="tx1">
                <a:lumMod val="50000"/>
                <a:lumOff val="50000"/>
              </a:schemeClr>
            </a:solidFill>
          </a:ln>
        </p:spPr>
      </p:pic>
      <p:sp>
        <p:nvSpPr>
          <p:cNvPr id="7" name="テキスト ボックス 1">
            <a:extLst>
              <a:ext uri="{FF2B5EF4-FFF2-40B4-BE49-F238E27FC236}">
                <a16:creationId xmlns:a16="http://schemas.microsoft.com/office/drawing/2014/main" id="{75895BAC-1EAA-9748-45C9-177B1AFD1B7A}"/>
              </a:ext>
            </a:extLst>
          </p:cNvPr>
          <p:cNvSpPr txBox="1"/>
          <p:nvPr/>
        </p:nvSpPr>
        <p:spPr>
          <a:xfrm>
            <a:off x="3599341" y="6264418"/>
            <a:ext cx="2203819" cy="3824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hlinkClick r:id="rId4"/>
              </a:rPr>
              <a:t>https://www.rby.jp/news/information/20240607-471/</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1">
            <a:extLst>
              <a:ext uri="{FF2B5EF4-FFF2-40B4-BE49-F238E27FC236}">
                <a16:creationId xmlns:a16="http://schemas.microsoft.com/office/drawing/2014/main" id="{FB85886F-A76E-472C-C49A-25612B466D72}"/>
              </a:ext>
            </a:extLst>
          </p:cNvPr>
          <p:cNvSpPr txBox="1"/>
          <p:nvPr/>
        </p:nvSpPr>
        <p:spPr>
          <a:xfrm>
            <a:off x="7311488" y="3226934"/>
            <a:ext cx="1227284"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チラシの配架</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8" name="図 17" descr="テキスト&#10;&#10;自動的に生成された説明">
            <a:extLst>
              <a:ext uri="{FF2B5EF4-FFF2-40B4-BE49-F238E27FC236}">
                <a16:creationId xmlns:a16="http://schemas.microsoft.com/office/drawing/2014/main" id="{A9093D18-537E-3A1A-2E85-5BE3F3CCC1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280" y="4522059"/>
            <a:ext cx="2826378" cy="1871083"/>
          </a:xfrm>
          <a:prstGeom prst="rect">
            <a:avLst/>
          </a:prstGeom>
          <a:ln>
            <a:solidFill>
              <a:schemeClr val="accent1">
                <a:lumMod val="75000"/>
              </a:schemeClr>
            </a:solidFill>
          </a:ln>
        </p:spPr>
      </p:pic>
      <p:pic>
        <p:nvPicPr>
          <p:cNvPr id="2055" name="Picture 7">
            <a:extLst>
              <a:ext uri="{FF2B5EF4-FFF2-40B4-BE49-F238E27FC236}">
                <a16:creationId xmlns:a16="http://schemas.microsoft.com/office/drawing/2014/main" id="{0E5AAFE0-3944-65E1-32F8-B2A97CD02DE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3795" y="1724187"/>
            <a:ext cx="1117774" cy="14903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ED2A661-A9B8-6E75-2DA8-839FF7B34D6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464938" y="1676964"/>
            <a:ext cx="1332371" cy="836300"/>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2A381895-200A-ED8C-3884-66F0CE51B0C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543"/>
          <a:stretch/>
        </p:blipFill>
        <p:spPr bwMode="auto">
          <a:xfrm>
            <a:off x="9956284" y="2589222"/>
            <a:ext cx="1357873" cy="846965"/>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20" name="図 19" descr="冷蔵庫に貼られたポスター&#10;&#10;中程度の精度で自動的に生成された説明">
            <a:extLst>
              <a:ext uri="{FF2B5EF4-FFF2-40B4-BE49-F238E27FC236}">
                <a16:creationId xmlns:a16="http://schemas.microsoft.com/office/drawing/2014/main" id="{58B9A48D-36CF-9EE4-35AA-1CB2D133774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5400000">
            <a:off x="7793589" y="1904842"/>
            <a:ext cx="1490366" cy="1118337"/>
          </a:xfrm>
          <a:prstGeom prst="rect">
            <a:avLst/>
          </a:prstGeom>
          <a:noFill/>
          <a:ln>
            <a:noFill/>
          </a:ln>
        </p:spPr>
      </p:pic>
      <p:sp>
        <p:nvSpPr>
          <p:cNvPr id="31" name="テキスト ボックス 1">
            <a:extLst>
              <a:ext uri="{FF2B5EF4-FFF2-40B4-BE49-F238E27FC236}">
                <a16:creationId xmlns:a16="http://schemas.microsoft.com/office/drawing/2014/main" id="{4711151E-7A95-6EE5-B16D-E01148D637EE}"/>
              </a:ext>
            </a:extLst>
          </p:cNvPr>
          <p:cNvSpPr txBox="1"/>
          <p:nvPr/>
        </p:nvSpPr>
        <p:spPr>
          <a:xfrm>
            <a:off x="10079845" y="3415841"/>
            <a:ext cx="1227284"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ポイント引換券</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 name="テキスト ボックス 14">
            <a:extLst>
              <a:ext uri="{FF2B5EF4-FFF2-40B4-BE49-F238E27FC236}">
                <a16:creationId xmlns:a16="http://schemas.microsoft.com/office/drawing/2014/main" id="{38B8AB04-BEF5-60BC-5E53-B9E3EFCDDFC6}"/>
              </a:ext>
            </a:extLst>
          </p:cNvPr>
          <p:cNvSpPr txBox="1"/>
          <p:nvPr/>
        </p:nvSpPr>
        <p:spPr>
          <a:xfrm>
            <a:off x="5915272" y="3534401"/>
            <a:ext cx="6091619" cy="138499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事業成果</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〇第１次実施期間中のハンガー回収本数は</a:t>
            </a:r>
            <a:r>
              <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67,675</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本で、目標想定本数の</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62</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％となりました。要因としては、記録的な猛暑日が連続したこと</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や「ルビ宅」便（お電話等によるお申込みで、宅配便による集配によ</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り店舗への来店が往復で不要になり、ハンガー回収の機会が減った</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たこと）等の取扱増加が主な要因です。</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楕円 36">
            <a:extLst>
              <a:ext uri="{FF2B5EF4-FFF2-40B4-BE49-F238E27FC236}">
                <a16:creationId xmlns:a16="http://schemas.microsoft.com/office/drawing/2014/main" id="{B22FC77B-5B1A-1199-84F2-57342A7BDA19}"/>
              </a:ext>
            </a:extLst>
          </p:cNvPr>
          <p:cNvSpPr/>
          <p:nvPr/>
        </p:nvSpPr>
        <p:spPr>
          <a:xfrm rot="20293890">
            <a:off x="8123721" y="2432194"/>
            <a:ext cx="503689" cy="5681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26">
            <a:extLst>
              <a:ext uri="{FF2B5EF4-FFF2-40B4-BE49-F238E27FC236}">
                <a16:creationId xmlns:a16="http://schemas.microsoft.com/office/drawing/2014/main" id="{23DF8709-DCD4-E34F-5B0E-E3E5A0B8ADA2}"/>
              </a:ext>
            </a:extLst>
          </p:cNvPr>
          <p:cNvSpPr txBox="1"/>
          <p:nvPr/>
        </p:nvSpPr>
        <p:spPr>
          <a:xfrm>
            <a:off x="7104430" y="4948277"/>
            <a:ext cx="208163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月別回収本数・</a:t>
            </a:r>
            <a:r>
              <a:rPr kumimoji="1" lang="ja-JP" altLang="en-US" sz="1100" dirty="0">
                <a:solidFill>
                  <a:schemeClr val="accent1">
                    <a:lumMod val="75000"/>
                  </a:schemeClr>
                </a:solidFill>
                <a:latin typeface="BIZ UDゴシック" panose="020B0400000000000000" pitchFamily="49" charset="-128"/>
                <a:ea typeface="BIZ UDゴシック" panose="020B0400000000000000" pitchFamily="49" charset="-128"/>
              </a:rPr>
              <a:t>持込延べ人数</a:t>
            </a:r>
            <a:endParaRPr kumimoji="1" lang="en-US" altLang="ja-JP" sz="1100" dirty="0">
              <a:solidFill>
                <a:schemeClr val="accent1">
                  <a:lumMod val="75000"/>
                </a:schemeClr>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C7556EF9-E539-D5C7-522A-7E3A69BA9DAA}"/>
              </a:ext>
            </a:extLst>
          </p:cNvPr>
          <p:cNvSpPr txBox="1"/>
          <p:nvPr/>
        </p:nvSpPr>
        <p:spPr>
          <a:xfrm>
            <a:off x="9725244" y="5839144"/>
            <a:ext cx="1936485" cy="553998"/>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第１次実施期間（</a:t>
            </a:r>
            <a:r>
              <a:rPr kumimoji="1" lang="en-US" altLang="ja-JP" sz="1000" dirty="0">
                <a:latin typeface="BIZ UDゴシック" panose="020B0400000000000000" pitchFamily="49" charset="-128"/>
                <a:ea typeface="BIZ UDゴシック" panose="020B0400000000000000" pitchFamily="49" charset="-128"/>
              </a:rPr>
              <a:t>6</a:t>
            </a:r>
            <a:r>
              <a:rPr kumimoji="1" lang="ja-JP" altLang="en-US" sz="1000" dirty="0">
                <a:latin typeface="BIZ UDゴシック" panose="020B0400000000000000" pitchFamily="49" charset="-128"/>
                <a:ea typeface="BIZ UDゴシック" panose="020B0400000000000000" pitchFamily="49" charset="-128"/>
              </a:rPr>
              <a:t>～</a:t>
            </a:r>
            <a:r>
              <a:rPr kumimoji="1" lang="en-US" altLang="ja-JP" sz="1000" dirty="0">
                <a:latin typeface="BIZ UDゴシック" panose="020B0400000000000000" pitchFamily="49" charset="-128"/>
                <a:ea typeface="BIZ UDゴシック" panose="020B0400000000000000" pitchFamily="49" charset="-128"/>
              </a:rPr>
              <a:t>8</a:t>
            </a:r>
            <a:r>
              <a:rPr kumimoji="1" lang="ja-JP" altLang="en-US" sz="1000" dirty="0">
                <a:latin typeface="BIZ UDゴシック" panose="020B0400000000000000" pitchFamily="49" charset="-128"/>
                <a:ea typeface="BIZ UDゴシック" panose="020B0400000000000000" pitchFamily="49" charset="-128"/>
              </a:rPr>
              <a:t>月計）</a:t>
            </a:r>
            <a:endParaRPr kumimoji="1"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・回収本数：</a:t>
            </a:r>
            <a:r>
              <a:rPr lang="en-US" altLang="ja-JP" sz="1000" dirty="0">
                <a:latin typeface="BIZ UDゴシック" panose="020B0400000000000000" pitchFamily="49" charset="-128"/>
                <a:ea typeface="BIZ UDゴシック" panose="020B0400000000000000" pitchFamily="49" charset="-128"/>
              </a:rPr>
              <a:t>67,675</a:t>
            </a:r>
            <a:r>
              <a:rPr lang="ja-JP" altLang="en-US" sz="1000" dirty="0">
                <a:latin typeface="BIZ UDゴシック" panose="020B0400000000000000" pitchFamily="49" charset="-128"/>
                <a:ea typeface="BIZ UDゴシック" panose="020B0400000000000000" pitchFamily="49" charset="-128"/>
              </a:rPr>
              <a:t>（本）</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・持込延べ人数：</a:t>
            </a:r>
            <a:r>
              <a:rPr lang="en-US" altLang="ja-JP" sz="1000" dirty="0">
                <a:latin typeface="BIZ UDゴシック" panose="020B0400000000000000" pitchFamily="49" charset="-128"/>
                <a:ea typeface="BIZ UDゴシック" panose="020B0400000000000000" pitchFamily="49" charset="-128"/>
              </a:rPr>
              <a:t>3,087</a:t>
            </a:r>
            <a:r>
              <a:rPr lang="ja-JP" altLang="en-US" sz="1000" dirty="0">
                <a:latin typeface="BIZ UDゴシック" panose="020B0400000000000000" pitchFamily="49" charset="-128"/>
                <a:ea typeface="BIZ UDゴシック" panose="020B0400000000000000" pitchFamily="49" charset="-128"/>
              </a:rPr>
              <a:t>（人）</a:t>
            </a:r>
            <a:endParaRPr kumimoji="1" lang="ja-JP" altLang="en-US" sz="1000" dirty="0">
              <a:latin typeface="BIZ UDゴシック" panose="020B0400000000000000" pitchFamily="49" charset="-128"/>
              <a:ea typeface="BIZ UDゴシック" panose="020B0400000000000000" pitchFamily="49" charset="-128"/>
            </a:endParaRPr>
          </a:p>
        </p:txBody>
      </p:sp>
      <p:grpSp>
        <p:nvGrpSpPr>
          <p:cNvPr id="14" name="グループ化 13">
            <a:extLst>
              <a:ext uri="{FF2B5EF4-FFF2-40B4-BE49-F238E27FC236}">
                <a16:creationId xmlns:a16="http://schemas.microsoft.com/office/drawing/2014/main" id="{6EDFFF9F-2A45-B743-CC84-A14FDAF0FDE7}"/>
              </a:ext>
            </a:extLst>
          </p:cNvPr>
          <p:cNvGrpSpPr/>
          <p:nvPr/>
        </p:nvGrpSpPr>
        <p:grpSpPr>
          <a:xfrm>
            <a:off x="6596888" y="5164295"/>
            <a:ext cx="3128356" cy="1511155"/>
            <a:chOff x="6585618" y="5135722"/>
            <a:chExt cx="3128356" cy="1511155"/>
          </a:xfrm>
        </p:grpSpPr>
        <p:pic>
          <p:nvPicPr>
            <p:cNvPr id="9" name="図 8">
              <a:extLst>
                <a:ext uri="{FF2B5EF4-FFF2-40B4-BE49-F238E27FC236}">
                  <a16:creationId xmlns:a16="http://schemas.microsoft.com/office/drawing/2014/main" id="{BF68E580-5FD6-4B0F-AB81-0B4D22586E59}"/>
                </a:ext>
              </a:extLst>
            </p:cNvPr>
            <p:cNvPicPr>
              <a:picLocks noChangeAspect="1"/>
            </p:cNvPicPr>
            <p:nvPr/>
          </p:nvPicPr>
          <p:blipFill>
            <a:blip r:embed="rId10"/>
            <a:stretch>
              <a:fillRect/>
            </a:stretch>
          </p:blipFill>
          <p:spPr>
            <a:xfrm>
              <a:off x="6585618" y="5135722"/>
              <a:ext cx="3128356" cy="1511155"/>
            </a:xfrm>
            <a:prstGeom prst="rect">
              <a:avLst/>
            </a:prstGeom>
          </p:spPr>
        </p:pic>
        <p:sp>
          <p:nvSpPr>
            <p:cNvPr id="12" name="テキスト ボックス 11">
              <a:extLst>
                <a:ext uri="{FF2B5EF4-FFF2-40B4-BE49-F238E27FC236}">
                  <a16:creationId xmlns:a16="http://schemas.microsoft.com/office/drawing/2014/main" id="{3AB6983F-84F0-D891-C336-56536C1FD1BE}"/>
                </a:ext>
              </a:extLst>
            </p:cNvPr>
            <p:cNvSpPr txBox="1"/>
            <p:nvPr/>
          </p:nvSpPr>
          <p:spPr>
            <a:xfrm>
              <a:off x="9174790" y="5135722"/>
              <a:ext cx="539184" cy="215444"/>
            </a:xfrm>
            <a:prstGeom prst="rect">
              <a:avLst/>
            </a:prstGeom>
            <a:noFill/>
          </p:spPr>
          <p:txBody>
            <a:bodyPr wrap="square" rtlCol="0">
              <a:spAutoFit/>
            </a:bodyPr>
            <a:lstStyle/>
            <a:p>
              <a:r>
                <a:rPr lang="ja-JP" altLang="en-US" sz="800" dirty="0"/>
                <a:t>（人）</a:t>
              </a:r>
              <a:endParaRPr kumimoji="1" lang="ja-JP" altLang="en-US" sz="800" dirty="0"/>
            </a:p>
          </p:txBody>
        </p:sp>
      </p:grpSp>
    </p:spTree>
    <p:extLst>
      <p:ext uri="{BB962C8B-B14F-4D97-AF65-F5344CB8AC3E}">
        <p14:creationId xmlns:p14="http://schemas.microsoft.com/office/powerpoint/2010/main" val="12405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defPPr>
              <a:defRPr lang="en-US"/>
            </a:defPPr>
            <a:lvl1pPr algn="ctr" defTabSz="914400">
              <a:lnSpc>
                <a:spcPct val="90000"/>
              </a:lnSpc>
              <a:spcBef>
                <a:spcPct val="0"/>
              </a:spcBef>
              <a:buNone/>
              <a:defRPr kumimoji="1" sz="2400" b="1">
                <a:solidFill>
                  <a:schemeClr val="bg1"/>
                </a:solidFill>
                <a:latin typeface="BIZ UDゴシック" panose="020B0400000000000000" pitchFamily="49" charset="-128"/>
                <a:ea typeface="BIZ UDゴシック" panose="020B0400000000000000" pitchFamily="49" charset="-128"/>
                <a:cs typeface="+mj-cs"/>
              </a:defRPr>
            </a:lvl1pPr>
          </a:lstStyle>
          <a:p>
            <a:r>
              <a:rPr lang="ja-JP" altLang="ja-JP"/>
              <a:t>御菓子司亀屋茂廣</a:t>
            </a:r>
            <a:endParaRPr lang="ja-JP" altLang="en-US"/>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6230" y="1081108"/>
            <a:ext cx="5979770" cy="333014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ts val="1700"/>
              </a:lnSpc>
            </a:pP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lnSpc>
                <a:spcPts val="17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〇プラスチック容器包装の削減による脱炭素貢献</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700"/>
              </a:lnSpc>
            </a:pP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700"/>
              </a:lnSpc>
            </a:pPr>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ts val="1700"/>
              </a:lnSpc>
              <a:buClrTx/>
              <a:buSzTx/>
              <a:buFontTx/>
              <a:buNone/>
              <a:tabLst/>
              <a:defRPr/>
            </a:pP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持ち帰り容器・エコバッグ持参</a:t>
            </a:r>
          </a:p>
          <a:p>
            <a:pPr algn="just">
              <a:lnSpc>
                <a:spcPts val="1700"/>
              </a:lnSpc>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indent="-457200" algn="just">
              <a:lnSpc>
                <a:spcPts val="1700"/>
              </a:lnSpc>
            </a:pP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0" i="0">
                <a:solidFill>
                  <a:srgbClr val="000000"/>
                </a:solidFill>
                <a:effectLst/>
                <a:highlight>
                  <a:srgbClr val="FFFFFF"/>
                </a:highlight>
                <a:latin typeface="BIZ UDゴシック" panose="020B0400000000000000" pitchFamily="49" charset="-128"/>
                <a:ea typeface="BIZ UDゴシック" panose="020B0400000000000000" pitchFamily="49" charset="-128"/>
              </a:rPr>
              <a:t>購入されるお客様が自身のフードコンテナとエコバッグを持参することで、生菓　</a:t>
            </a:r>
            <a:endParaRPr lang="en-US" altLang="ja-JP" sz="1200" b="0" i="0">
              <a:solidFill>
                <a:srgbClr val="000000"/>
              </a:solidFill>
              <a:effectLst/>
              <a:highlight>
                <a:srgbClr val="FFFFFF"/>
              </a:highlight>
              <a:latin typeface="BIZ UDゴシック" panose="020B0400000000000000" pitchFamily="49" charset="-128"/>
              <a:ea typeface="BIZ UDゴシック" panose="020B0400000000000000" pitchFamily="49" charset="-128"/>
            </a:endParaRPr>
          </a:p>
          <a:p>
            <a:pPr marL="72000" indent="-457200" algn="just">
              <a:lnSpc>
                <a:spcPts val="1700"/>
              </a:lnSpc>
            </a:pPr>
            <a:r>
              <a:rPr lang="ja-JP" altLang="en-US" sz="1200">
                <a:solidFill>
                  <a:srgbClr val="000000"/>
                </a:solidFill>
                <a:highlight>
                  <a:srgbClr val="FFFFFF"/>
                </a:highlight>
                <a:latin typeface="BIZ UDゴシック" panose="020B0400000000000000" pitchFamily="49" charset="-128"/>
                <a:ea typeface="BIZ UDゴシック" panose="020B0400000000000000" pitchFamily="49" charset="-128"/>
              </a:rPr>
              <a:t>　  </a:t>
            </a:r>
            <a:r>
              <a:rPr lang="ja-JP" altLang="en-US" sz="1200" b="0" i="0">
                <a:solidFill>
                  <a:srgbClr val="000000"/>
                </a:solidFill>
                <a:effectLst/>
                <a:highlight>
                  <a:srgbClr val="FFFFFF"/>
                </a:highlight>
                <a:latin typeface="BIZ UDゴシック" panose="020B0400000000000000" pitchFamily="49" charset="-128"/>
                <a:ea typeface="BIZ UDゴシック" panose="020B0400000000000000" pitchFamily="49" charset="-128"/>
              </a:rPr>
              <a:t>子販売時に用いるプラスチック容器包装などを削減することができ、</a:t>
            </a:r>
            <a:r>
              <a:rPr lang="ja-JP" altLang="ja-JP" sz="1200">
                <a:solidFill>
                  <a:srgbClr val="000000"/>
                </a:solidFill>
                <a:highlight>
                  <a:srgbClr val="FFFFFF"/>
                </a:highlight>
                <a:latin typeface="BIZ UDゴシック" panose="020B0400000000000000" pitchFamily="49" charset="-128"/>
                <a:ea typeface="BIZ UDゴシック" panose="020B0400000000000000" pitchFamily="49" charset="-128"/>
              </a:rPr>
              <a:t>これらプラ</a:t>
            </a:r>
            <a:endParaRPr lang="en-US" altLang="ja-JP" sz="1200">
              <a:solidFill>
                <a:srgbClr val="000000"/>
              </a:solidFill>
              <a:highlight>
                <a:srgbClr val="FFFFFF"/>
              </a:highlight>
              <a:latin typeface="BIZ UDゴシック" panose="020B0400000000000000" pitchFamily="49" charset="-128"/>
              <a:ea typeface="BIZ UDゴシック" panose="020B0400000000000000" pitchFamily="49" charset="-128"/>
            </a:endParaRPr>
          </a:p>
          <a:p>
            <a:pPr marL="72000" indent="-457200" algn="just">
              <a:lnSpc>
                <a:spcPts val="1700"/>
              </a:lnSpc>
            </a:pPr>
            <a:r>
              <a:rPr lang="ja-JP" altLang="en-US" sz="1200">
                <a:solidFill>
                  <a:srgbClr val="000000"/>
                </a:solidFill>
                <a:highlight>
                  <a:srgbClr val="FFFFFF"/>
                </a:highlight>
                <a:latin typeface="BIZ UDゴシック" panose="020B0400000000000000" pitchFamily="49" charset="-128"/>
                <a:ea typeface="BIZ UDゴシック" panose="020B0400000000000000" pitchFamily="49" charset="-128"/>
              </a:rPr>
              <a:t> 　 </a:t>
            </a:r>
            <a:r>
              <a:rPr lang="ja-JP" altLang="ja-JP" sz="1200">
                <a:solidFill>
                  <a:srgbClr val="000000"/>
                </a:solidFill>
                <a:highlight>
                  <a:srgbClr val="FFFFFF"/>
                </a:highlight>
                <a:latin typeface="BIZ UDゴシック" panose="020B0400000000000000" pitchFamily="49" charset="-128"/>
                <a:ea typeface="BIZ UDゴシック" panose="020B0400000000000000" pitchFamily="49" charset="-128"/>
              </a:rPr>
              <a:t>スチック容器包装の製造工程で発生するＣＯ</a:t>
            </a:r>
            <a:r>
              <a:rPr lang="ja-JP" altLang="en-US" sz="1200">
                <a:solidFill>
                  <a:srgbClr val="000000"/>
                </a:solidFill>
                <a:highlight>
                  <a:srgbClr val="FFFFFF"/>
                </a:highlight>
                <a:latin typeface="BIZ UDゴシック" panose="020B0400000000000000" pitchFamily="49" charset="-128"/>
                <a:ea typeface="BIZ UDゴシック" panose="020B0400000000000000" pitchFamily="49" charset="-128"/>
              </a:rPr>
              <a:t>₂</a:t>
            </a:r>
            <a:r>
              <a:rPr lang="ja-JP" altLang="ja-JP" sz="1200">
                <a:solidFill>
                  <a:srgbClr val="000000"/>
                </a:solidFill>
                <a:highlight>
                  <a:srgbClr val="FFFFFF"/>
                </a:highlight>
                <a:latin typeface="BIZ UDゴシック" panose="020B0400000000000000" pitchFamily="49" charset="-128"/>
                <a:ea typeface="BIZ UDゴシック" panose="020B0400000000000000" pitchFamily="49" charset="-128"/>
              </a:rPr>
              <a:t>の削減につながる。</a:t>
            </a:r>
            <a:endParaRPr lang="en-US" altLang="ja-JP" sz="1200">
              <a:solidFill>
                <a:srgbClr val="000000"/>
              </a:solidFill>
              <a:highlight>
                <a:srgbClr val="FFFFFF"/>
              </a:highlight>
              <a:latin typeface="BIZ UDゴシック" panose="020B0400000000000000" pitchFamily="49" charset="-128"/>
              <a:ea typeface="BIZ UDゴシック" panose="020B0400000000000000" pitchFamily="49" charset="-128"/>
            </a:endParaRPr>
          </a:p>
          <a:p>
            <a:pPr algn="just">
              <a:lnSpc>
                <a:spcPts val="17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lnSpc>
                <a:spcPts val="17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・御菓子司亀屋茂廣</a:t>
            </a:r>
            <a:endPar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700"/>
              </a:lnSpc>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marL="0" marR="0" lvl="0" indent="0" algn="l" defTabSz="914400" rtl="0" eaLnBrk="1" fontAlgn="auto" latinLnBrk="0" hangingPunct="1">
              <a:lnSpc>
                <a:spcPts val="1700"/>
              </a:lnSpc>
              <a:buClrTx/>
              <a:buSzTx/>
              <a:buFontTx/>
              <a:buNone/>
              <a:tabLst/>
              <a:defRPr/>
            </a:pP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円</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税込</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で</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10P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でどら焼き</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個と交換</a:t>
            </a:r>
          </a:p>
          <a:p>
            <a:pPr algn="just">
              <a:lnSpc>
                <a:spcPts val="1700"/>
              </a:lnSpc>
            </a:pP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nSpc>
                <a:spcPts val="1700"/>
              </a:lnSpc>
            </a:pP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・令和６年３月～令和７年</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月の８か月間</a:t>
            </a:r>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6121896" y="1091170"/>
            <a:ext cx="5153890" cy="49244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altLang="en-US" sz="1200" kern="100">
              <a:solidFill>
                <a:schemeClr val="accent5">
                  <a:lumMod val="40000"/>
                  <a:lumOff val="6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3" name="テキスト ボックス 14">
            <a:extLst>
              <a:ext uri="{FF2B5EF4-FFF2-40B4-BE49-F238E27FC236}">
                <a16:creationId xmlns:a16="http://schemas.microsoft.com/office/drawing/2014/main" id="{77ADD41D-675B-5E7D-DE99-17E4D764ABF0}"/>
              </a:ext>
            </a:extLst>
          </p:cNvPr>
          <p:cNvSpPr txBox="1"/>
          <p:nvPr/>
        </p:nvSpPr>
        <p:spPr>
          <a:xfrm>
            <a:off x="116231" y="4572182"/>
            <a:ext cx="4056126" cy="115005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ts val="1700"/>
              </a:lnSpc>
            </a:pP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lnSpc>
                <a:spcPts val="1700"/>
              </a:lnSpc>
            </a:pPr>
            <a:r>
              <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SNS</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やウェブサイトなどでの周知</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nSpc>
                <a:spcPts val="17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・店舗前でのぼりやポスターを掲示</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nSpc>
                <a:spcPts val="1700"/>
              </a:lnSpc>
            </a:pP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・売場での</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掲示</a:t>
            </a:r>
          </a:p>
          <a:p>
            <a:pPr marL="72000">
              <a:lnSpc>
                <a:spcPts val="1700"/>
              </a:lnSpc>
            </a:pPr>
            <a:endParaRPr lang="ja-JP" altLang="en-US" sz="1200" kern="100">
              <a:solidFill>
                <a:schemeClr val="accent5">
                  <a:lumMod val="40000"/>
                  <a:lumOff val="6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B0482259-B010-A952-2A92-72717346239C}"/>
              </a:ext>
            </a:extLst>
          </p:cNvPr>
          <p:cNvSpPr txBox="1"/>
          <p:nvPr/>
        </p:nvSpPr>
        <p:spPr>
          <a:xfrm>
            <a:off x="6720155" y="3645752"/>
            <a:ext cx="1760400" cy="230832"/>
          </a:xfrm>
          <a:prstGeom prst="rect">
            <a:avLst/>
          </a:prstGeom>
          <a:noFill/>
        </p:spPr>
        <p:txBody>
          <a:bodyPr wrap="square" rtlCol="0">
            <a:spAutoFit/>
          </a:bodyPr>
          <a:lstStyle/>
          <a:p>
            <a:pPr marR="0" algn="ctr" rtl="0"/>
            <a:r>
              <a:rPr lang="ja-JP" altLang="en-US" sz="900" b="0" i="0" u="none" strike="noStrike" kern="100" baseline="0">
                <a:latin typeface="BIZ UDゴシック" panose="020B0400000000000000" pitchFamily="49" charset="-128"/>
                <a:ea typeface="BIZ UDゴシック" panose="020B0400000000000000" pitchFamily="49" charset="-128"/>
              </a:rPr>
              <a:t>▲店舗前にのぼりを掲出</a:t>
            </a:r>
          </a:p>
        </p:txBody>
      </p:sp>
      <p:pic>
        <p:nvPicPr>
          <p:cNvPr id="5" name="図 4">
            <a:extLst>
              <a:ext uri="{FF2B5EF4-FFF2-40B4-BE49-F238E27FC236}">
                <a16:creationId xmlns:a16="http://schemas.microsoft.com/office/drawing/2014/main" id="{1C5F4987-3DCE-93BC-7BC4-010DE934DD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51171" y="1693900"/>
            <a:ext cx="2557836" cy="1925306"/>
          </a:xfrm>
          <a:prstGeom prst="rect">
            <a:avLst/>
          </a:prstGeom>
          <a:noFill/>
          <a:ln>
            <a:noFill/>
          </a:ln>
        </p:spPr>
      </p:pic>
      <p:pic>
        <p:nvPicPr>
          <p:cNvPr id="7" name="図 6">
            <a:extLst>
              <a:ext uri="{FF2B5EF4-FFF2-40B4-BE49-F238E27FC236}">
                <a16:creationId xmlns:a16="http://schemas.microsoft.com/office/drawing/2014/main" id="{60D400CB-FA0C-B1E5-2526-86856046032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69394" y="1691819"/>
            <a:ext cx="2557837" cy="1927770"/>
          </a:xfrm>
          <a:prstGeom prst="rect">
            <a:avLst/>
          </a:prstGeom>
          <a:noFill/>
          <a:ln>
            <a:noFill/>
          </a:ln>
        </p:spPr>
      </p:pic>
      <p:pic>
        <p:nvPicPr>
          <p:cNvPr id="8" name="図 7">
            <a:extLst>
              <a:ext uri="{FF2B5EF4-FFF2-40B4-BE49-F238E27FC236}">
                <a16:creationId xmlns:a16="http://schemas.microsoft.com/office/drawing/2014/main" id="{F85750AE-13D0-0F87-43B3-5210EE51E4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8815983" y="4352303"/>
            <a:ext cx="2982483" cy="1297626"/>
          </a:xfrm>
          <a:prstGeom prst="rect">
            <a:avLst/>
          </a:prstGeom>
          <a:noFill/>
          <a:ln>
            <a:noFill/>
          </a:ln>
        </p:spPr>
      </p:pic>
      <p:pic>
        <p:nvPicPr>
          <p:cNvPr id="10" name="図 9" descr="どら焼は人に元気づけたい、応援したいときに贈る御菓子。戦乱の銅鑼は鼓舞します。カーボンオフセット商品">
            <a:extLst>
              <a:ext uri="{FF2B5EF4-FFF2-40B4-BE49-F238E27FC236}">
                <a16:creationId xmlns:a16="http://schemas.microsoft.com/office/drawing/2014/main" id="{27A4318D-76B8-75F9-7D24-75D7DBDCB4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0771730" y="5801187"/>
            <a:ext cx="1008112" cy="883872"/>
          </a:xfrm>
          <a:prstGeom prst="rect">
            <a:avLst/>
          </a:prstGeom>
          <a:noFill/>
          <a:ln>
            <a:noFill/>
          </a:ln>
        </p:spPr>
      </p:pic>
      <p:sp>
        <p:nvSpPr>
          <p:cNvPr id="17" name="テキスト ボックス 16">
            <a:extLst>
              <a:ext uri="{FF2B5EF4-FFF2-40B4-BE49-F238E27FC236}">
                <a16:creationId xmlns:a16="http://schemas.microsoft.com/office/drawing/2014/main" id="{5B3C533E-26E3-2766-F17E-FDCA987A89A4}"/>
              </a:ext>
            </a:extLst>
          </p:cNvPr>
          <p:cNvSpPr txBox="1"/>
          <p:nvPr/>
        </p:nvSpPr>
        <p:spPr>
          <a:xfrm>
            <a:off x="9171674" y="5863175"/>
            <a:ext cx="1718131" cy="369332"/>
          </a:xfrm>
          <a:prstGeom prst="rect">
            <a:avLst/>
          </a:prstGeom>
          <a:noFill/>
        </p:spPr>
        <p:txBody>
          <a:bodyPr wrap="square" rtlCol="0">
            <a:spAutoFit/>
          </a:bodyPr>
          <a:lstStyle>
            <a:defPPr>
              <a:defRPr lang="en-US"/>
            </a:defPPr>
            <a:lvl1pPr algn="ctr">
              <a:defRPr sz="900">
                <a:effectLst/>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sz="900" b="0" i="0" u="none" strike="noStrike" kern="100" baseline="0">
                <a:latin typeface="BIZ UDゴシック" panose="020B0400000000000000" pitchFamily="49" charset="-128"/>
                <a:ea typeface="BIZ UDゴシック" panose="020B0400000000000000" pitchFamily="49" charset="-128"/>
              </a:rPr>
              <a:t>▲</a:t>
            </a:r>
            <a:r>
              <a:rPr lang="ja-JP" altLang="ja-JP">
                <a:latin typeface="BIZ UDゴシック" panose="020B0400000000000000" pitchFamily="49" charset="-128"/>
                <a:ea typeface="BIZ UDゴシック" panose="020B0400000000000000" pitchFamily="49" charset="-128"/>
              </a:rPr>
              <a:t>スタンプカード</a:t>
            </a:r>
            <a:r>
              <a:rPr lang="ja-JP" altLang="en-US">
                <a:latin typeface="BIZ UDゴシック" panose="020B0400000000000000" pitchFamily="49" charset="-128"/>
                <a:ea typeface="BIZ UDゴシック" panose="020B0400000000000000" pitchFamily="49" charset="-128"/>
              </a:rPr>
              <a:t>と</a:t>
            </a:r>
            <a:endParaRPr lang="en-US" altLang="ja-JP">
              <a:latin typeface="BIZ UDゴシック" panose="020B0400000000000000" pitchFamily="49" charset="-128"/>
              <a:ea typeface="BIZ UDゴシック" panose="020B0400000000000000" pitchFamily="49" charset="-128"/>
            </a:endParaRPr>
          </a:p>
          <a:p>
            <a:r>
              <a:rPr lang="ja-JP" altLang="en-US">
                <a:latin typeface="BIZ UDゴシック" panose="020B0400000000000000" pitchFamily="49" charset="-128"/>
                <a:ea typeface="BIZ UDゴシック" panose="020B0400000000000000" pitchFamily="49" charset="-128"/>
              </a:rPr>
              <a:t>景品のどら焼き</a:t>
            </a:r>
          </a:p>
        </p:txBody>
      </p:sp>
      <p:pic>
        <p:nvPicPr>
          <p:cNvPr id="18" name="図 17">
            <a:extLst>
              <a:ext uri="{FF2B5EF4-FFF2-40B4-BE49-F238E27FC236}">
                <a16:creationId xmlns:a16="http://schemas.microsoft.com/office/drawing/2014/main" id="{7700FC99-0A6C-23D0-D26E-EFE8E93199B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82851" y="4063096"/>
            <a:ext cx="2202822" cy="1659144"/>
          </a:xfrm>
          <a:prstGeom prst="rect">
            <a:avLst/>
          </a:prstGeom>
          <a:noFill/>
          <a:ln>
            <a:noFill/>
          </a:ln>
        </p:spPr>
      </p:pic>
      <p:pic>
        <p:nvPicPr>
          <p:cNvPr id="19" name="図 18">
            <a:extLst>
              <a:ext uri="{FF2B5EF4-FFF2-40B4-BE49-F238E27FC236}">
                <a16:creationId xmlns:a16="http://schemas.microsoft.com/office/drawing/2014/main" id="{852D899E-6EAD-C6D7-69AB-51C5B3CA2FB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4074340" y="3270423"/>
            <a:ext cx="1657815" cy="3294903"/>
          </a:xfrm>
          <a:prstGeom prst="rect">
            <a:avLst/>
          </a:prstGeom>
          <a:noFill/>
          <a:ln>
            <a:noFill/>
          </a:ln>
        </p:spPr>
      </p:pic>
      <p:sp>
        <p:nvSpPr>
          <p:cNvPr id="20" name="テキスト ボックス 19">
            <a:extLst>
              <a:ext uri="{FF2B5EF4-FFF2-40B4-BE49-F238E27FC236}">
                <a16:creationId xmlns:a16="http://schemas.microsoft.com/office/drawing/2014/main" id="{31C440BA-8A4E-77FC-62EA-6A0902BBC80D}"/>
              </a:ext>
            </a:extLst>
          </p:cNvPr>
          <p:cNvSpPr txBox="1"/>
          <p:nvPr/>
        </p:nvSpPr>
        <p:spPr>
          <a:xfrm>
            <a:off x="1758656" y="5993542"/>
            <a:ext cx="2235848" cy="369332"/>
          </a:xfrm>
          <a:prstGeom prst="rect">
            <a:avLst/>
          </a:prstGeom>
          <a:noFill/>
        </p:spPr>
        <p:txBody>
          <a:bodyPr wrap="square" rtlCol="0">
            <a:spAutoFit/>
          </a:bodyPr>
          <a:lstStyle>
            <a:defPPr>
              <a:defRPr lang="en-US"/>
            </a:defPPr>
            <a:lvl1pPr marR="0" algn="ctr">
              <a:defRPr sz="900" b="0" i="0" u="none" strike="noStrike" kern="100" baseline="0">
                <a:latin typeface="BIZ UDゴシック" panose="020B0400000000000000" pitchFamily="49" charset="-128"/>
                <a:ea typeface="BIZ UDゴシック" panose="020B0400000000000000" pitchFamily="49" charset="-128"/>
              </a:defRPr>
            </a:lvl1pPr>
          </a:lstStyle>
          <a:p>
            <a:pPr algn="r"/>
            <a:r>
              <a:rPr lang="ja-JP" altLang="en-US"/>
              <a:t>「</a:t>
            </a:r>
            <a:r>
              <a:rPr lang="en-US" altLang="ja-JP"/>
              <a:t>Osaka</a:t>
            </a:r>
            <a:r>
              <a:rPr lang="ja-JP" altLang="ja-JP"/>
              <a:t>ほかさんマップ</a:t>
            </a:r>
            <a:r>
              <a:rPr lang="ja-JP" altLang="en-US"/>
              <a:t>」</a:t>
            </a:r>
            <a:r>
              <a:rPr lang="ja-JP" altLang="ja-JP"/>
              <a:t>での情報告知</a:t>
            </a:r>
          </a:p>
          <a:p>
            <a:pPr algn="r"/>
            <a:r>
              <a:rPr lang="en-US" altLang="ja-JP"/>
              <a:t>※</a:t>
            </a:r>
            <a:r>
              <a:rPr lang="ja-JP" altLang="en-US"/>
              <a:t>従前より掲載しているもの</a:t>
            </a:r>
            <a:endParaRPr lang="en-US" altLang="ja-JP"/>
          </a:p>
        </p:txBody>
      </p:sp>
      <p:sp>
        <p:nvSpPr>
          <p:cNvPr id="31" name="テキスト ボックス 30">
            <a:extLst>
              <a:ext uri="{FF2B5EF4-FFF2-40B4-BE49-F238E27FC236}">
                <a16:creationId xmlns:a16="http://schemas.microsoft.com/office/drawing/2014/main" id="{9C56B644-8F60-D9E0-866A-0B549D0DAB2E}"/>
              </a:ext>
            </a:extLst>
          </p:cNvPr>
          <p:cNvSpPr txBox="1"/>
          <p:nvPr/>
        </p:nvSpPr>
        <p:spPr>
          <a:xfrm>
            <a:off x="197462" y="6362874"/>
            <a:ext cx="3893663" cy="215444"/>
          </a:xfrm>
          <a:prstGeom prst="rect">
            <a:avLst/>
          </a:prstGeom>
          <a:noFill/>
        </p:spPr>
        <p:txBody>
          <a:bodyPr wrap="square" rtlCol="0">
            <a:spAutoFit/>
          </a:bodyPr>
          <a:lstStyle>
            <a:defPPr>
              <a:defRPr lang="en-US"/>
            </a:defPPr>
            <a:lvl1pPr marR="0" algn="ctr">
              <a:defRPr sz="900" b="0" i="0" u="none" strike="noStrike" kern="100" baseline="0">
                <a:latin typeface="BIZ UDゴシック" panose="020B0400000000000000" pitchFamily="49" charset="-128"/>
                <a:ea typeface="BIZ UDゴシック" panose="020B0400000000000000" pitchFamily="49" charset="-128"/>
              </a:defRPr>
            </a:lvl1pPr>
          </a:lstStyle>
          <a:p>
            <a:pPr algn="r"/>
            <a:r>
              <a:rPr lang="en-US" altLang="ja-JP" sz="800"/>
              <a:t>https://www.osaka-hokasan.jp/spot/zzry1w42kezctox/</a:t>
            </a:r>
            <a:endParaRPr lang="ja-JP" altLang="en-US" sz="800"/>
          </a:p>
        </p:txBody>
      </p:sp>
      <p:sp>
        <p:nvSpPr>
          <p:cNvPr id="3" name="テキスト ボックス 2">
            <a:extLst>
              <a:ext uri="{FF2B5EF4-FFF2-40B4-BE49-F238E27FC236}">
                <a16:creationId xmlns:a16="http://schemas.microsoft.com/office/drawing/2014/main" id="{338EBCA8-97EB-BD7A-D9BC-3044E6F35ECD}"/>
              </a:ext>
            </a:extLst>
          </p:cNvPr>
          <p:cNvSpPr txBox="1"/>
          <p:nvPr/>
        </p:nvSpPr>
        <p:spPr>
          <a:xfrm>
            <a:off x="9250053" y="3702902"/>
            <a:ext cx="2114344" cy="230832"/>
          </a:xfrm>
          <a:prstGeom prst="rect">
            <a:avLst/>
          </a:prstGeom>
          <a:noFill/>
        </p:spPr>
        <p:txBody>
          <a:bodyPr wrap="square" rtlCol="0">
            <a:spAutoFit/>
          </a:bodyPr>
          <a:lstStyle/>
          <a:p>
            <a:pPr marR="0" algn="ctr" rtl="0"/>
            <a:r>
              <a:rPr lang="ja-JP" altLang="en-US" sz="900" b="0" i="0" u="none" strike="noStrike" kern="100" baseline="0">
                <a:latin typeface="BIZ UDゴシック" panose="020B0400000000000000" pitchFamily="49" charset="-128"/>
                <a:ea typeface="BIZ UDゴシック" panose="020B0400000000000000" pitchFamily="49" charset="-128"/>
              </a:rPr>
              <a:t>▲店舗入口付近にポスターを掲示</a:t>
            </a:r>
          </a:p>
        </p:txBody>
      </p:sp>
      <p:sp>
        <p:nvSpPr>
          <p:cNvPr id="9" name="テキスト ボックス 8">
            <a:extLst>
              <a:ext uri="{FF2B5EF4-FFF2-40B4-BE49-F238E27FC236}">
                <a16:creationId xmlns:a16="http://schemas.microsoft.com/office/drawing/2014/main" id="{ECCCD796-A850-D4B0-2C74-0595D1F8A6CB}"/>
              </a:ext>
            </a:extLst>
          </p:cNvPr>
          <p:cNvSpPr txBox="1"/>
          <p:nvPr/>
        </p:nvSpPr>
        <p:spPr>
          <a:xfrm>
            <a:off x="6689732" y="5758673"/>
            <a:ext cx="1718131" cy="369332"/>
          </a:xfrm>
          <a:prstGeom prst="rect">
            <a:avLst/>
          </a:prstGeom>
          <a:noFill/>
        </p:spPr>
        <p:txBody>
          <a:bodyPr wrap="square" rtlCol="0">
            <a:spAutoFit/>
          </a:bodyPr>
          <a:lstStyle>
            <a:defPPr>
              <a:defRPr lang="en-US"/>
            </a:defPPr>
            <a:lvl1pPr algn="ctr">
              <a:defRPr sz="900">
                <a:effectLst/>
                <a:latin typeface="BIZ UDPゴシック" panose="020B0400000000000000" pitchFamily="50" charset="-128"/>
                <a:ea typeface="BIZ UDPゴシック" panose="020B0400000000000000" pitchFamily="50" charset="-128"/>
                <a:cs typeface="Times New Roman" panose="02020603050405020304" pitchFamily="18" charset="0"/>
              </a:defRPr>
            </a:lvl1pPr>
          </a:lstStyle>
          <a:p>
            <a:r>
              <a:rPr lang="ja-JP" altLang="en-US" sz="900" b="0" i="0" u="none" strike="noStrike" kern="100" baseline="0">
                <a:latin typeface="BIZ UDゴシック" panose="020B0400000000000000" pitchFamily="49" charset="-128"/>
                <a:ea typeface="BIZ UDゴシック" panose="020B0400000000000000" pitchFamily="49" charset="-128"/>
              </a:rPr>
              <a:t>▲</a:t>
            </a:r>
            <a:r>
              <a:rPr lang="ja-JP" altLang="en-US">
                <a:latin typeface="BIZ UDゴシック" panose="020B0400000000000000" pitchFamily="49" charset="-128"/>
                <a:ea typeface="BIZ UDゴシック" panose="020B0400000000000000" pitchFamily="49" charset="-128"/>
              </a:rPr>
              <a:t>持ち帰り容器持参で</a:t>
            </a:r>
            <a:endParaRPr lang="en-US" altLang="ja-JP">
              <a:latin typeface="BIZ UDゴシック" panose="020B0400000000000000" pitchFamily="49" charset="-128"/>
              <a:ea typeface="BIZ UDゴシック" panose="020B0400000000000000" pitchFamily="49" charset="-128"/>
            </a:endParaRPr>
          </a:p>
          <a:p>
            <a:r>
              <a:rPr lang="ja-JP" altLang="en-US">
                <a:latin typeface="BIZ UDゴシック" panose="020B0400000000000000" pitchFamily="49" charset="-128"/>
                <a:ea typeface="BIZ UDゴシック" panose="020B0400000000000000" pitchFamily="49" charset="-128"/>
              </a:rPr>
              <a:t>購入できる生菓子</a:t>
            </a:r>
          </a:p>
        </p:txBody>
      </p:sp>
    </p:spTree>
    <p:extLst>
      <p:ext uri="{BB962C8B-B14F-4D97-AF65-F5344CB8AC3E}">
        <p14:creationId xmlns:p14="http://schemas.microsoft.com/office/powerpoint/2010/main" val="66939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2314D3F6-B68B-DF51-D980-B02645EE986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8153580" y="2131301"/>
            <a:ext cx="2002681" cy="1503215"/>
          </a:xfrm>
          <a:prstGeom prst="rect">
            <a:avLst/>
          </a:prstGeom>
          <a:noFill/>
          <a:ln>
            <a:noFill/>
          </a:ln>
        </p:spPr>
      </p:pic>
      <p:pic>
        <p:nvPicPr>
          <p:cNvPr id="32" name="図 31" descr="テキスト が含まれている画像&#10;&#10;自動的に生成された説明">
            <a:extLst>
              <a:ext uri="{FF2B5EF4-FFF2-40B4-BE49-F238E27FC236}">
                <a16:creationId xmlns:a16="http://schemas.microsoft.com/office/drawing/2014/main" id="{CC8596C8-2E22-94A2-5DBA-D65B4AF418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51653" y="4294578"/>
            <a:ext cx="2026917" cy="1520531"/>
          </a:xfrm>
          <a:prstGeom prst="rect">
            <a:avLst/>
          </a:prstGeom>
        </p:spPr>
      </p:pic>
      <p:pic>
        <p:nvPicPr>
          <p:cNvPr id="35" name="図 34" descr="建物に掛けられた看板&#10;&#10;中程度の精度で自動的に生成された説明">
            <a:extLst>
              <a:ext uri="{FF2B5EF4-FFF2-40B4-BE49-F238E27FC236}">
                <a16:creationId xmlns:a16="http://schemas.microsoft.com/office/drawing/2014/main" id="{413D59FE-89A8-B0F9-80F7-04AD494DFD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901966" y="2126564"/>
            <a:ext cx="2172517" cy="1527719"/>
          </a:xfrm>
          <a:prstGeom prst="rect">
            <a:avLst/>
          </a:prstGeom>
          <a:noFill/>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dirty="0">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BIZ UDゴシック" panose="020B0400000000000000" pitchFamily="49" charset="-128"/>
                <a:ea typeface="BIZ UDゴシック" panose="020B0400000000000000" pitchFamily="49" charset="-128"/>
              </a:rPr>
              <a:t>株式会社サンプラザ</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719195" cy="404213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〇フードマイレージ削減と低農薬・化学肥料により脱炭素に寄与す</a:t>
            </a:r>
            <a:endParaRPr lang="en-US" altLang="ja-JP"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dirty="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る「地産地消」商品の購入促進による脱炭素貢献</a:t>
            </a:r>
          </a:p>
          <a:p>
            <a:pPr algn="just"/>
            <a:r>
              <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p>
          <a:p>
            <a:pPr algn="just"/>
            <a:r>
              <a:rPr lang="en-US" altLang="ja-JP" sz="14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dirty="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dirty="0">
                <a:solidFill>
                  <a:srgbClr val="000000"/>
                </a:solidFill>
                <a:latin typeface="BIZ UDゴシック" panose="020B0400000000000000" pitchFamily="49" charset="-128"/>
                <a:ea typeface="BIZ UDゴシック" panose="020B0400000000000000" pitchFamily="49" charset="-128"/>
              </a:rPr>
              <a:t>　・大阪エコ農産物を中心に農薬・化学肥料の使用を削減した商品</a:t>
            </a:r>
            <a:endParaRPr lang="en-US" altLang="ja-JP" sz="1200" b="0" i="0" u="none" strike="noStrike" kern="1200" baseline="0"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・農薬・化学肥料の使用量削減とフードマイレージの削減により脱炭素に貢献</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大阪府内</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35</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商品につき</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5</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20</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=0.6</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円</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dirty="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・令和６年６月３日～令和７年１月</a:t>
            </a:r>
            <a:r>
              <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200" dirty="0">
                <a:effectLst/>
                <a:latin typeface="BIZ UDゴシック" panose="020B0400000000000000" pitchFamily="49" charset="-128"/>
                <a:ea typeface="BIZ UDゴシック" panose="020B0400000000000000" pitchFamily="49" charset="-128"/>
                <a:cs typeface="Times New Roman" panose="02020603050405020304" pitchFamily="18" charset="0"/>
              </a:rPr>
              <a:t>日までの８か月間</a:t>
            </a:r>
            <a:endParaRPr lang="en-US" altLang="ja-JP" sz="12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・チラシ（新聞折込、デジタル）への掲載</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・アプリやメールでの配信</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・ホームページで取組みを紹介</a:t>
            </a:r>
            <a:endParaRPr lang="en-US"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TV</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インフォマーシャルやラジオ放送などでの案内（予定）</a:t>
            </a:r>
          </a:p>
          <a:p>
            <a:pPr marL="72000"/>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86177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dirty="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・のぼりや</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などを工夫して設置するとともに、店内放送なども活用し、</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　　店内で積極的に啓発</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テキスト ボックス 1">
            <a:extLst>
              <a:ext uri="{FF2B5EF4-FFF2-40B4-BE49-F238E27FC236}">
                <a16:creationId xmlns:a16="http://schemas.microsoft.com/office/drawing/2014/main" id="{DFAC3152-B010-A159-12B8-B9B8FE7E6049}"/>
              </a:ext>
            </a:extLst>
          </p:cNvPr>
          <p:cNvSpPr txBox="1"/>
          <p:nvPr/>
        </p:nvSpPr>
        <p:spPr>
          <a:xfrm>
            <a:off x="5837320" y="3682684"/>
            <a:ext cx="2243003" cy="2684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店舗外にのぼり掲出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1">
            <a:extLst>
              <a:ext uri="{FF2B5EF4-FFF2-40B4-BE49-F238E27FC236}">
                <a16:creationId xmlns:a16="http://schemas.microsoft.com/office/drawing/2014/main" id="{F8A6E582-8351-69B6-5867-4B0E697571E6}"/>
              </a:ext>
            </a:extLst>
          </p:cNvPr>
          <p:cNvSpPr txBox="1"/>
          <p:nvPr/>
        </p:nvSpPr>
        <p:spPr>
          <a:xfrm>
            <a:off x="7887280" y="5871705"/>
            <a:ext cx="2028410" cy="3576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手書きポスター・</a:t>
            </a: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POP</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で</a:t>
            </a: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PR</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強化</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sp>
        <p:nvSpPr>
          <p:cNvPr id="23" name="楕円 22">
            <a:extLst>
              <a:ext uri="{FF2B5EF4-FFF2-40B4-BE49-F238E27FC236}">
                <a16:creationId xmlns:a16="http://schemas.microsoft.com/office/drawing/2014/main" id="{7566A976-E09F-CF29-25A6-56ADFA7B9FEA}"/>
              </a:ext>
            </a:extLst>
          </p:cNvPr>
          <p:cNvSpPr/>
          <p:nvPr/>
        </p:nvSpPr>
        <p:spPr>
          <a:xfrm>
            <a:off x="6409151" y="4455811"/>
            <a:ext cx="778857" cy="6002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descr="カウンターに乗ったパンフレットの束&#10;&#10;中程度の精度で自動的に生成された説明">
            <a:extLst>
              <a:ext uri="{FF2B5EF4-FFF2-40B4-BE49-F238E27FC236}">
                <a16:creationId xmlns:a16="http://schemas.microsoft.com/office/drawing/2014/main" id="{8551DE2F-0F66-4880-FEFD-D814BF48C82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9990113" y="4291704"/>
            <a:ext cx="1965824" cy="1548264"/>
          </a:xfrm>
          <a:prstGeom prst="rect">
            <a:avLst/>
          </a:prstGeom>
          <a:noFill/>
          <a:ln>
            <a:noFill/>
          </a:ln>
          <a:extLst>
            <a:ext uri="{53640926-AAD7-44D8-BBD7-CCE9431645EC}">
              <a14:shadowObscured xmlns:a14="http://schemas.microsoft.com/office/drawing/2010/main"/>
            </a:ext>
          </a:extLst>
        </p:spPr>
      </p:pic>
      <p:pic>
        <p:nvPicPr>
          <p:cNvPr id="24" name="図 23" descr="カレンダー が含まれている画像&#10;&#10;自動的に生成された説明">
            <a:extLst>
              <a:ext uri="{FF2B5EF4-FFF2-40B4-BE49-F238E27FC236}">
                <a16:creationId xmlns:a16="http://schemas.microsoft.com/office/drawing/2014/main" id="{9FFD10FB-6787-B732-906E-8978D8558DD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852993" y="4291704"/>
            <a:ext cx="2062697" cy="1548264"/>
          </a:xfrm>
          <a:prstGeom prst="rect">
            <a:avLst/>
          </a:prstGeom>
          <a:noFill/>
          <a:ln>
            <a:noFill/>
          </a:ln>
          <a:extLst>
            <a:ext uri="{53640926-AAD7-44D8-BBD7-CCE9431645EC}">
              <a14:shadowObscured xmlns:a14="http://schemas.microsoft.com/office/drawing/2010/main"/>
            </a:ext>
          </a:extLst>
        </p:spPr>
      </p:pic>
      <p:pic>
        <p:nvPicPr>
          <p:cNvPr id="29" name="図 28" descr="テキスト&#10;&#10;自動的に生成された説明">
            <a:extLst>
              <a:ext uri="{FF2B5EF4-FFF2-40B4-BE49-F238E27FC236}">
                <a16:creationId xmlns:a16="http://schemas.microsoft.com/office/drawing/2014/main" id="{4626F5D3-F40D-EBB7-AE45-53A70EDD09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01207" y="4927874"/>
            <a:ext cx="941439" cy="1671055"/>
          </a:xfrm>
          <a:prstGeom prst="rect">
            <a:avLst/>
          </a:prstGeom>
        </p:spPr>
      </p:pic>
      <p:pic>
        <p:nvPicPr>
          <p:cNvPr id="34" name="図 33">
            <a:extLst>
              <a:ext uri="{FF2B5EF4-FFF2-40B4-BE49-F238E27FC236}">
                <a16:creationId xmlns:a16="http://schemas.microsoft.com/office/drawing/2014/main" id="{076FDB7C-145A-5EE7-8662-59BA87B04D8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4408" y="4927874"/>
            <a:ext cx="3410516" cy="1671055"/>
          </a:xfrm>
          <a:prstGeom prst="rect">
            <a:avLst/>
          </a:prstGeom>
        </p:spPr>
      </p:pic>
      <p:sp>
        <p:nvSpPr>
          <p:cNvPr id="36" name="楕円 35">
            <a:extLst>
              <a:ext uri="{FF2B5EF4-FFF2-40B4-BE49-F238E27FC236}">
                <a16:creationId xmlns:a16="http://schemas.microsoft.com/office/drawing/2014/main" id="{DD808B14-9DC3-4512-20CA-0615F648C44D}"/>
              </a:ext>
            </a:extLst>
          </p:cNvPr>
          <p:cNvSpPr/>
          <p:nvPr/>
        </p:nvSpPr>
        <p:spPr>
          <a:xfrm>
            <a:off x="8422067" y="3095256"/>
            <a:ext cx="740724" cy="5708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1">
            <a:extLst>
              <a:ext uri="{FF2B5EF4-FFF2-40B4-BE49-F238E27FC236}">
                <a16:creationId xmlns:a16="http://schemas.microsoft.com/office/drawing/2014/main" id="{6BE4E7B5-A605-21CB-A17A-8CF52D768715}"/>
              </a:ext>
            </a:extLst>
          </p:cNvPr>
          <p:cNvSpPr txBox="1"/>
          <p:nvPr/>
        </p:nvSpPr>
        <p:spPr>
          <a:xfrm>
            <a:off x="8147271" y="3670731"/>
            <a:ext cx="2009557" cy="2684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統一ロゴを付した商品</a:t>
            </a: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POP</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9" name="テキスト ボックス 1">
            <a:extLst>
              <a:ext uri="{FF2B5EF4-FFF2-40B4-BE49-F238E27FC236}">
                <a16:creationId xmlns:a16="http://schemas.microsoft.com/office/drawing/2014/main" id="{EFD970F4-B902-B635-3FAF-F51769F3B518}"/>
              </a:ext>
            </a:extLst>
          </p:cNvPr>
          <p:cNvSpPr txBox="1"/>
          <p:nvPr/>
        </p:nvSpPr>
        <p:spPr>
          <a:xfrm>
            <a:off x="5753099" y="5871705"/>
            <a:ext cx="2009557" cy="2684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目にとまりやすいレジ前に案内を掲示</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テキスト ボックス 1">
            <a:extLst>
              <a:ext uri="{FF2B5EF4-FFF2-40B4-BE49-F238E27FC236}">
                <a16:creationId xmlns:a16="http://schemas.microsoft.com/office/drawing/2014/main" id="{3CD507DE-CDD2-F6B7-56F4-ED90BAE7ECB3}"/>
              </a:ext>
            </a:extLst>
          </p:cNvPr>
          <p:cNvSpPr txBox="1"/>
          <p:nvPr/>
        </p:nvSpPr>
        <p:spPr>
          <a:xfrm>
            <a:off x="10010906" y="5871705"/>
            <a:ext cx="1965824" cy="3576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店舗入り口にチラシを配架</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sp>
        <p:nvSpPr>
          <p:cNvPr id="41" name="テキスト ボックス 1">
            <a:extLst>
              <a:ext uri="{FF2B5EF4-FFF2-40B4-BE49-F238E27FC236}">
                <a16:creationId xmlns:a16="http://schemas.microsoft.com/office/drawing/2014/main" id="{1E41507B-95C9-7A41-D341-FCB87F2AE378}"/>
              </a:ext>
            </a:extLst>
          </p:cNvPr>
          <p:cNvSpPr txBox="1"/>
          <p:nvPr/>
        </p:nvSpPr>
        <p:spPr>
          <a:xfrm>
            <a:off x="818920" y="6602697"/>
            <a:ext cx="2070694"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折込チラシ</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sp>
        <p:nvSpPr>
          <p:cNvPr id="42" name="テキスト ボックス 1">
            <a:extLst>
              <a:ext uri="{FF2B5EF4-FFF2-40B4-BE49-F238E27FC236}">
                <a16:creationId xmlns:a16="http://schemas.microsoft.com/office/drawing/2014/main" id="{3F7EF9CB-8DEF-0868-3569-B721B104166B}"/>
              </a:ext>
            </a:extLst>
          </p:cNvPr>
          <p:cNvSpPr txBox="1"/>
          <p:nvPr/>
        </p:nvSpPr>
        <p:spPr>
          <a:xfrm>
            <a:off x="3714924" y="6602697"/>
            <a:ext cx="1314005"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アプリでの通知</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p:txBody>
      </p:sp>
      <p:pic>
        <p:nvPicPr>
          <p:cNvPr id="43" name="図 42" descr="テキスト&#10;&#10;中程度の精度で自動的に生成された説明">
            <a:extLst>
              <a:ext uri="{FF2B5EF4-FFF2-40B4-BE49-F238E27FC236}">
                <a16:creationId xmlns:a16="http://schemas.microsoft.com/office/drawing/2014/main" id="{BB10332E-BF93-2D5C-7C75-FA8E55C38A1A}"/>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414269" y="2435664"/>
            <a:ext cx="1415652" cy="1135874"/>
          </a:xfrm>
          <a:prstGeom prst="rect">
            <a:avLst/>
          </a:prstGeom>
          <a:noFill/>
          <a:ln>
            <a:noFill/>
          </a:ln>
        </p:spPr>
      </p:pic>
      <p:cxnSp>
        <p:nvCxnSpPr>
          <p:cNvPr id="45" name="直線コネクタ 44">
            <a:extLst>
              <a:ext uri="{FF2B5EF4-FFF2-40B4-BE49-F238E27FC236}">
                <a16:creationId xmlns:a16="http://schemas.microsoft.com/office/drawing/2014/main" id="{6625BC62-01AF-016E-8F3E-CAD844996627}"/>
              </a:ext>
            </a:extLst>
          </p:cNvPr>
          <p:cNvCxnSpPr>
            <a:cxnSpLocks/>
          </p:cNvCxnSpPr>
          <p:nvPr/>
        </p:nvCxnSpPr>
        <p:spPr>
          <a:xfrm flipV="1">
            <a:off x="9162791" y="2435664"/>
            <a:ext cx="1261957" cy="65959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B668996B-4B69-1792-85EE-72912273CA01}"/>
              </a:ext>
            </a:extLst>
          </p:cNvPr>
          <p:cNvCxnSpPr>
            <a:cxnSpLocks/>
            <a:stCxn id="20" idx="2"/>
          </p:cNvCxnSpPr>
          <p:nvPr/>
        </p:nvCxnSpPr>
        <p:spPr>
          <a:xfrm flipV="1">
            <a:off x="9154921" y="3551103"/>
            <a:ext cx="1332639" cy="83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34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1">
            <a:extLst>
              <a:ext uri="{FF2B5EF4-FFF2-40B4-BE49-F238E27FC236}">
                <a16:creationId xmlns:a16="http://schemas.microsoft.com/office/drawing/2014/main" id="{9231CEA3-46D8-FBFC-D993-2587D78909E4}"/>
              </a:ext>
            </a:extLst>
          </p:cNvPr>
          <p:cNvSpPr txBox="1"/>
          <p:nvPr/>
        </p:nvSpPr>
        <p:spPr>
          <a:xfrm>
            <a:off x="581088" y="6229394"/>
            <a:ext cx="1012467" cy="4130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ts val="1200"/>
              </a:lnSpc>
            </a:pP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Web</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サイトでの告知</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a:solidFill>
                  <a:schemeClr val="bg1"/>
                </a:solidFill>
                <a:latin typeface="BIZ UDゴシック" panose="020B0400000000000000" pitchFamily="49" charset="-128"/>
                <a:ea typeface="BIZ UDゴシック" panose="020B0400000000000000" pitchFamily="49" charset="-128"/>
              </a:rPr>
              <a:t>株式会社スタイリングライフ・ホールディングス</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913220" cy="45961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〇使い捨てプラを削減する商品や、再生商品、リフィル・詰め替え</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商品など、環境配慮型製品の購入促進による脱炭素貢献</a:t>
            </a:r>
          </a:p>
          <a:p>
            <a:pPr algn="just"/>
            <a:r>
              <a:rPr lang="en-US" altLang="ja-JP" sz="14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・ステンレスボトル各種</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en-US" sz="1200">
                <a:solidFill>
                  <a:srgbClr val="000000"/>
                </a:solidFill>
                <a:latin typeface="BIZ UDゴシック" panose="020B0400000000000000" pitchFamily="49" charset="-128"/>
                <a:ea typeface="BIZ UDゴシック" panose="020B0400000000000000" pitchFamily="49" charset="-128"/>
              </a:rPr>
              <a:t>・</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ペットボトル再生商品</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a:t>
            </a:r>
            <a:r>
              <a:rPr lang="en-US" altLang="ja-JP" sz="1200">
                <a:solidFill>
                  <a:srgbClr val="000000"/>
                </a:solidFill>
                <a:latin typeface="BIZ UDゴシック" panose="020B0400000000000000" pitchFamily="49" charset="-128"/>
                <a:ea typeface="BIZ UDゴシック" panose="020B0400000000000000" pitchFamily="49" charset="-128"/>
              </a:rPr>
              <a:t>	</a:t>
            </a:r>
            <a:r>
              <a:rPr lang="ja-JP" altLang="en-US" sz="1200">
                <a:solidFill>
                  <a:srgbClr val="000000"/>
                </a:solidFill>
                <a:latin typeface="BIZ UDゴシック" panose="020B0400000000000000" pitchFamily="49" charset="-128"/>
                <a:ea typeface="BIZ UDゴシック" panose="020B0400000000000000" pitchFamily="49" charset="-128"/>
              </a:rPr>
              <a:t>・</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ヘアケア詰め替え商品　　</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ja-JP" altLang="en-US" sz="1200">
                <a:solidFill>
                  <a:srgbClr val="000000"/>
                </a:solidFill>
                <a:latin typeface="BIZ UDゴシック" panose="020B0400000000000000" pitchFamily="49" charset="-128"/>
                <a:ea typeface="BIZ UDゴシック" panose="020B0400000000000000" pitchFamily="49" charset="-128"/>
              </a:rPr>
              <a:t>・</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環境配慮型パッケージ化粧品</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a:t>
            </a:r>
            <a:r>
              <a:rPr lang="en-US" altLang="ja-JP" sz="1200">
                <a:solidFill>
                  <a:srgbClr val="000000"/>
                </a:solidFill>
                <a:latin typeface="BIZ UDゴシック" panose="020B0400000000000000" pitchFamily="49" charset="-128"/>
                <a:ea typeface="BIZ UDゴシック" panose="020B0400000000000000" pitchFamily="49" charset="-128"/>
              </a:rPr>
              <a:t>	</a:t>
            </a:r>
            <a:r>
              <a:rPr lang="ja-JP" altLang="en-US" sz="1200">
                <a:solidFill>
                  <a:srgbClr val="000000"/>
                </a:solidFill>
                <a:latin typeface="BIZ UDゴシック" panose="020B0400000000000000" pitchFamily="49" charset="-128"/>
                <a:ea typeface="BIZ UDゴシック" panose="020B0400000000000000" pitchFamily="49" charset="-128"/>
              </a:rPr>
              <a:t>・</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エコバッグ</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・パッケージ減、空き容器・包材の廃棄削減、レジ袋削減などによる温室効果</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ガスの削減効果がみられる</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もの</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大阪府内</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PLAZA 10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店舗、</a:t>
            </a:r>
            <a:r>
              <a:rPr lang="en-US" altLang="ja-JP" sz="1200" err="1">
                <a:effectLst/>
                <a:latin typeface="BIZ UDゴシック" panose="020B0400000000000000" pitchFamily="49" charset="-128"/>
                <a:ea typeface="BIZ UDゴシック" panose="020B0400000000000000" pitchFamily="49" charset="-128"/>
                <a:cs typeface="Times New Roman" panose="02020603050405020304" pitchFamily="18" charset="0"/>
              </a:rPr>
              <a:t>ROAlív</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２店舗</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・販売額の</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４％</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相当付与（</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１</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１円</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b="0" i="0" u="none" strike="noStrike" kern="100" baseline="0">
              <a:latin typeface="BIZ UDゴシック" panose="020B0400000000000000" pitchFamily="49" charset="-128"/>
              <a:ea typeface="BIZ UDゴシック" panose="020B0400000000000000" pitchFamily="49" charset="-128"/>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・令和６年８月１日～令和６年</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８</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日までの</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１か月間</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・ウェブサイトの告知</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・関西在住の会員向けにターゲットメール送付　等</a:t>
            </a:r>
          </a:p>
          <a:p>
            <a:pPr marL="72000"/>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86177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・店内にスタンド</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などの案内を掲示し、事業や商品を周知</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・統一ロゴを付したステッカーを商品に貼付し、商品を訴求。</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テキスト ボックス 1">
            <a:extLst>
              <a:ext uri="{FF2B5EF4-FFF2-40B4-BE49-F238E27FC236}">
                <a16:creationId xmlns:a16="http://schemas.microsoft.com/office/drawing/2014/main" id="{DFAC3152-B010-A159-12B8-B9B8FE7E6049}"/>
              </a:ext>
            </a:extLst>
          </p:cNvPr>
          <p:cNvSpPr txBox="1"/>
          <p:nvPr/>
        </p:nvSpPr>
        <p:spPr>
          <a:xfrm>
            <a:off x="6031345" y="4439644"/>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店舗中央正面に「統一</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」を掲示</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3" name="テキスト ボックス 1">
            <a:extLst>
              <a:ext uri="{FF2B5EF4-FFF2-40B4-BE49-F238E27FC236}">
                <a16:creationId xmlns:a16="http://schemas.microsoft.com/office/drawing/2014/main" id="{1D7E8344-6E02-F791-212F-A44893EEBE43}"/>
              </a:ext>
            </a:extLst>
          </p:cNvPr>
          <p:cNvSpPr txBox="1"/>
          <p:nvPr/>
        </p:nvSpPr>
        <p:spPr>
          <a:xfrm>
            <a:off x="8431300" y="3516554"/>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レジカウンター横に案内</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を配架</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9" name="図 18" descr="テキスト&#10;&#10;自動的に生成された説明">
            <a:extLst>
              <a:ext uri="{FF2B5EF4-FFF2-40B4-BE49-F238E27FC236}">
                <a16:creationId xmlns:a16="http://schemas.microsoft.com/office/drawing/2014/main" id="{1D7585BD-9131-9A57-16B1-BDCDC78B2C3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0800000">
            <a:off x="8483337" y="1921560"/>
            <a:ext cx="2124624" cy="1593700"/>
          </a:xfrm>
          <a:prstGeom prst="rect">
            <a:avLst/>
          </a:prstGeom>
          <a:noFill/>
          <a:ln>
            <a:noFill/>
          </a:ln>
        </p:spPr>
      </p:pic>
      <p:pic>
        <p:nvPicPr>
          <p:cNvPr id="24" name="図 23" descr="冷蔵庫に貼られた紙&#10;&#10;中程度の精度で自動的に生成された説明">
            <a:extLst>
              <a:ext uri="{FF2B5EF4-FFF2-40B4-BE49-F238E27FC236}">
                <a16:creationId xmlns:a16="http://schemas.microsoft.com/office/drawing/2014/main" id="{441AED41-48EE-AE86-0E73-996C53B887B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9761982" y="4259812"/>
            <a:ext cx="2154788" cy="1615975"/>
          </a:xfrm>
          <a:prstGeom prst="rect">
            <a:avLst/>
          </a:prstGeom>
          <a:noFill/>
          <a:ln>
            <a:noFill/>
          </a:ln>
        </p:spPr>
      </p:pic>
      <p:pic>
        <p:nvPicPr>
          <p:cNvPr id="26" name="図 25">
            <a:extLst>
              <a:ext uri="{FF2B5EF4-FFF2-40B4-BE49-F238E27FC236}">
                <a16:creationId xmlns:a16="http://schemas.microsoft.com/office/drawing/2014/main" id="{A185617A-8FF7-8446-C273-6826B8D12C3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rot="10800000">
            <a:off x="6142269" y="4758550"/>
            <a:ext cx="2341068" cy="1636322"/>
          </a:xfrm>
          <a:prstGeom prst="rect">
            <a:avLst/>
          </a:prstGeom>
          <a:noFill/>
          <a:ln>
            <a:noFill/>
          </a:ln>
          <a:extLst>
            <a:ext uri="{53640926-AAD7-44D8-BBD7-CCE9431645EC}">
              <a14:shadowObscured xmlns:a14="http://schemas.microsoft.com/office/drawing/2010/main"/>
            </a:ext>
          </a:extLst>
        </p:spPr>
      </p:pic>
      <p:pic>
        <p:nvPicPr>
          <p:cNvPr id="27" name="図 26" descr="ロゴ, 会社名&#10;&#10;自動的に生成された説明">
            <a:extLst>
              <a:ext uri="{FF2B5EF4-FFF2-40B4-BE49-F238E27FC236}">
                <a16:creationId xmlns:a16="http://schemas.microsoft.com/office/drawing/2014/main" id="{362566CB-F09A-F422-EBD3-98156976B0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5266" y="4580435"/>
            <a:ext cx="1187747" cy="809221"/>
          </a:xfrm>
          <a:prstGeom prst="rect">
            <a:avLst/>
          </a:prstGeom>
          <a:ln>
            <a:solidFill>
              <a:schemeClr val="tx1"/>
            </a:solidFill>
          </a:ln>
        </p:spPr>
      </p:pic>
      <p:sp>
        <p:nvSpPr>
          <p:cNvPr id="29" name="テキスト ボックス 1">
            <a:extLst>
              <a:ext uri="{FF2B5EF4-FFF2-40B4-BE49-F238E27FC236}">
                <a16:creationId xmlns:a16="http://schemas.microsoft.com/office/drawing/2014/main" id="{F6F54829-9720-502E-4263-3579BB27B8DB}"/>
              </a:ext>
            </a:extLst>
          </p:cNvPr>
          <p:cNvSpPr txBox="1"/>
          <p:nvPr/>
        </p:nvSpPr>
        <p:spPr>
          <a:xfrm>
            <a:off x="8577144" y="5457090"/>
            <a:ext cx="1341919" cy="5429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左：おおさか</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sz="800" kern="100">
                <a:effectLst/>
                <a:latin typeface="BIZ UDゴシック" panose="020B0400000000000000" pitchFamily="49" charset="-128"/>
                <a:ea typeface="BIZ UDゴシック" panose="020B0400000000000000" pitchFamily="49" charset="-128"/>
                <a:cs typeface="Cambria Math" panose="02040503050406030204" pitchFamily="18" charset="0"/>
              </a:rPr>
              <a:t>₂</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sz="800" kern="100">
                <a:effectLst/>
                <a:latin typeface="BIZ UDゴシック" panose="020B0400000000000000" pitchFamily="49" charset="-128"/>
                <a:ea typeface="BIZ UDゴシック" panose="020B0400000000000000" pitchFamily="49" charset="-128"/>
                <a:cs typeface="Cambria Math" panose="02040503050406030204" pitchFamily="18" charset="0"/>
              </a:rPr>
              <a:t>₂</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コツコツ</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プラス</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200"/>
              </a:lnSpc>
            </a:pPr>
            <a:r>
              <a:rPr lang="ja-JP"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右：スタイリングライフ</a:t>
            </a:r>
            <a:r>
              <a:rPr lang="en-US"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HD </a:t>
            </a:r>
            <a:r>
              <a:rPr lang="ja-JP" sz="800" kern="100">
                <a:effectLst/>
                <a:latin typeface="BIZ UDゴシック" panose="020B0400000000000000" pitchFamily="49" charset="-128"/>
                <a:ea typeface="BIZ UDゴシック" panose="020B0400000000000000" pitchFamily="49" charset="-128"/>
                <a:cs typeface="Times New Roman" panose="02020603050405020304" pitchFamily="18" charset="0"/>
              </a:rPr>
              <a:t>サステナブル・アイコン</a:t>
            </a:r>
            <a:endParaRPr 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2" name="図 31">
            <a:extLst>
              <a:ext uri="{FF2B5EF4-FFF2-40B4-BE49-F238E27FC236}">
                <a16:creationId xmlns:a16="http://schemas.microsoft.com/office/drawing/2014/main" id="{20DA057D-017A-2516-E28E-F50AB725CE9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01424" y="3965456"/>
            <a:ext cx="1585645" cy="2718249"/>
          </a:xfrm>
          <a:prstGeom prst="rect">
            <a:avLst/>
          </a:prstGeom>
          <a:ln>
            <a:solidFill>
              <a:schemeClr val="tx1"/>
            </a:solidFill>
          </a:ln>
        </p:spPr>
      </p:pic>
      <p:sp>
        <p:nvSpPr>
          <p:cNvPr id="34" name="テキスト ボックス 1">
            <a:extLst>
              <a:ext uri="{FF2B5EF4-FFF2-40B4-BE49-F238E27FC236}">
                <a16:creationId xmlns:a16="http://schemas.microsoft.com/office/drawing/2014/main" id="{09D86E78-8050-ACA5-F978-C7450FFBD2B3}"/>
              </a:ext>
            </a:extLst>
          </p:cNvPr>
          <p:cNvSpPr txBox="1"/>
          <p:nvPr/>
        </p:nvSpPr>
        <p:spPr>
          <a:xfrm>
            <a:off x="6196416" y="6415954"/>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ステッカー貼付による商品周知</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5" name="テキスト ボックス 1">
            <a:extLst>
              <a:ext uri="{FF2B5EF4-FFF2-40B4-BE49-F238E27FC236}">
                <a16:creationId xmlns:a16="http://schemas.microsoft.com/office/drawing/2014/main" id="{94641F22-BCD9-4D69-4B67-9D7B60639555}"/>
              </a:ext>
            </a:extLst>
          </p:cNvPr>
          <p:cNvSpPr txBox="1"/>
          <p:nvPr/>
        </p:nvSpPr>
        <p:spPr>
          <a:xfrm>
            <a:off x="9751045" y="6148651"/>
            <a:ext cx="2176661"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スタンド</a:t>
            </a:r>
            <a:r>
              <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による商品周知</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6" name="図 35" descr="グラフィカル ユーザー インターフェイス が含まれている画像&#10;&#10;自動的に生成された説明">
            <a:extLst>
              <a:ext uri="{FF2B5EF4-FFF2-40B4-BE49-F238E27FC236}">
                <a16:creationId xmlns:a16="http://schemas.microsoft.com/office/drawing/2014/main" id="{8C0C0F25-C91E-F456-8969-2BE5E9D6BD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41172" y="5682692"/>
            <a:ext cx="2147960" cy="983205"/>
          </a:xfrm>
          <a:prstGeom prst="rect">
            <a:avLst/>
          </a:prstGeom>
          <a:ln>
            <a:solidFill>
              <a:schemeClr val="tx1"/>
            </a:solidFill>
          </a:ln>
        </p:spPr>
      </p:pic>
      <p:pic>
        <p:nvPicPr>
          <p:cNvPr id="8" name="図 7">
            <a:extLst>
              <a:ext uri="{FF2B5EF4-FFF2-40B4-BE49-F238E27FC236}">
                <a16:creationId xmlns:a16="http://schemas.microsoft.com/office/drawing/2014/main" id="{D3676952-87F9-DB39-E51A-01AD19CB7A99}"/>
              </a:ext>
            </a:extLst>
          </p:cNvPr>
          <p:cNvPicPr>
            <a:picLocks noChangeAspect="1"/>
          </p:cNvPicPr>
          <p:nvPr/>
        </p:nvPicPr>
        <p:blipFill>
          <a:blip r:embed="rId10"/>
          <a:stretch>
            <a:fillRect/>
          </a:stretch>
        </p:blipFill>
        <p:spPr>
          <a:xfrm>
            <a:off x="6140505" y="1833604"/>
            <a:ext cx="1958340" cy="2606040"/>
          </a:xfrm>
          <a:prstGeom prst="rect">
            <a:avLst/>
          </a:prstGeom>
        </p:spPr>
      </p:pic>
    </p:spTree>
    <p:extLst>
      <p:ext uri="{BB962C8B-B14F-4D97-AF65-F5344CB8AC3E}">
        <p14:creationId xmlns:p14="http://schemas.microsoft.com/office/powerpoint/2010/main" val="79359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zh-CN" altLang="en-US" sz="2400" b="1">
                <a:solidFill>
                  <a:schemeClr val="bg1"/>
                </a:solidFill>
                <a:latin typeface="BIZ UDゴシック" panose="020B0400000000000000" pitchFamily="49" charset="-128"/>
                <a:ea typeface="BIZ UDゴシック" panose="020B0400000000000000" pitchFamily="49" charset="-128"/>
              </a:rPr>
              <a:t>西日本旅客鉄道株式会社</a:t>
            </a:r>
            <a:endParaRPr lang="ja-JP" altLang="en-US" sz="2400" b="1">
              <a:solidFill>
                <a:schemeClr val="bg1"/>
              </a:solidFill>
              <a:latin typeface="BIZ UDゴシック" panose="020B0400000000000000" pitchFamily="49" charset="-128"/>
              <a:ea typeface="BIZ UDゴシック" panose="020B0400000000000000" pitchFamily="49" charset="-128"/>
            </a:endParaRP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913220" cy="44114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〇一人あたりの</a:t>
            </a:r>
            <a:r>
              <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2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排出が少なく環境にやさしい鉄道の利用促進</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　・</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WESTER</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を活用した鉄道利用によるスタンプラリー（動画視聴と大阪府下の駅</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発着の</a:t>
            </a:r>
            <a:r>
              <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rPr>
              <a:t>JR</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利用とアンケート回答によるスタンプラリー達成者にポイント付与）</a:t>
            </a:r>
            <a:endParaRPr lang="en-US" altLang="ja-JP" sz="1200" b="0" i="0" u="none" strike="noStrike" kern="1200" baseline="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・単位輸送量当たりの</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000" kern="100">
                <a:effectLst/>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排出量が交通機関中最も少ない鉄道輸送サービスを脱炭</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素型商品として定義。一度に多くのお客様をお運びでき（重量支持力が高い）、</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走行時のエネルギー効率が高い（転がり抵抗が非常に小さい）。</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サービス</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移動生活ナビアプリ</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WESTER</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・ご利用運賃総額の</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％付与。さらに抽選で</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100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名様に</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1,000</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ポイント付与。</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b="0" i="0" u="none" strike="noStrike" kern="100" baseline="0">
              <a:latin typeface="BIZ UDゴシック" panose="020B0400000000000000" pitchFamily="49" charset="-128"/>
              <a:ea typeface="BIZ UDゴシック" panose="020B0400000000000000" pitchFamily="49" charset="-128"/>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・令和６年８月１日～令和６年９月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日まで</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algn="just"/>
            <a:r>
              <a:rPr lang="ja-JP" altLang="en-US" sz="1200"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ニュースリリース</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・自社ホームページへの掲載</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SNS</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での投稿、アプリでのプッシュ通知</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WESTER</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会員へのメルマガ　など</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112227"/>
            <a:ext cx="6034209" cy="166199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事業名称</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「おおさか</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000" kern="100">
                <a:latin typeface="BIZ UDゴシック" panose="020B0400000000000000" pitchFamily="49" charset="-128"/>
                <a:ea typeface="BIZ UDゴシック" panose="020B0400000000000000" pitchFamily="49" charset="-128"/>
                <a:cs typeface="Times New Roman" panose="02020603050405020304" pitchFamily="18" charset="0"/>
              </a:rPr>
              <a:t>2</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CO</a:t>
            </a:r>
            <a:r>
              <a:rPr lang="en-US" altLang="ja-JP" sz="1000" kern="100">
                <a:latin typeface="BIZ UDゴシック" panose="020B0400000000000000" pitchFamily="49" charset="-128"/>
                <a:ea typeface="BIZ UDゴシック" panose="020B0400000000000000" pitchFamily="49" charset="-128"/>
                <a:cs typeface="Times New Roman" panose="02020603050405020304" pitchFamily="18" charset="0"/>
              </a:rPr>
              <a:t>2</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（コツコツ）ポイント＋　電車</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de</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脱炭素スタンプラリー」</a:t>
            </a:r>
            <a:endPar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WESTER</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」アプリ内の「おトクに</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GO</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！」からキャンペーンにエントリー可能。</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①動画を最後まで視聴することで、</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スタンプを獲得</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②期間内に、対象となる鉄道の利用</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回につき、</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スタンプを獲得</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③動画視聴</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回と、</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6</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回の鉄道利用で、計</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7</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スタンプ獲得後にアンケートに答え</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るとスタンプラリー達成</a:t>
            </a:r>
          </a:p>
        </p:txBody>
      </p:sp>
      <p:sp>
        <p:nvSpPr>
          <p:cNvPr id="21" name="テキスト ボックス 1">
            <a:extLst>
              <a:ext uri="{FF2B5EF4-FFF2-40B4-BE49-F238E27FC236}">
                <a16:creationId xmlns:a16="http://schemas.microsoft.com/office/drawing/2014/main" id="{F8A6E582-8351-69B6-5867-4B0E697571E6}"/>
              </a:ext>
            </a:extLst>
          </p:cNvPr>
          <p:cNvSpPr txBox="1"/>
          <p:nvPr/>
        </p:nvSpPr>
        <p:spPr>
          <a:xfrm>
            <a:off x="3423138" y="6586292"/>
            <a:ext cx="2476035"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ウェブサイトでの案内</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0" name="図 19">
            <a:extLst>
              <a:ext uri="{FF2B5EF4-FFF2-40B4-BE49-F238E27FC236}">
                <a16:creationId xmlns:a16="http://schemas.microsoft.com/office/drawing/2014/main" id="{D9886D7C-D1A0-8553-DF33-3738B8316C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509" y="3873359"/>
            <a:ext cx="2239634" cy="2666041"/>
          </a:xfrm>
          <a:prstGeom prst="rect">
            <a:avLst/>
          </a:prstGeom>
          <a:ln>
            <a:solidFill>
              <a:schemeClr val="tx1"/>
            </a:solidFill>
          </a:ln>
        </p:spPr>
      </p:pic>
      <p:graphicFrame>
        <p:nvGraphicFramePr>
          <p:cNvPr id="5" name="表 2">
            <a:extLst>
              <a:ext uri="{FF2B5EF4-FFF2-40B4-BE49-F238E27FC236}">
                <a16:creationId xmlns:a16="http://schemas.microsoft.com/office/drawing/2014/main" id="{FF08C45F-B121-FAB7-99CE-C0C38D293368}"/>
              </a:ext>
            </a:extLst>
          </p:cNvPr>
          <p:cNvGraphicFramePr>
            <a:graphicFrameLocks noGrp="1"/>
          </p:cNvGraphicFramePr>
          <p:nvPr/>
        </p:nvGraphicFramePr>
        <p:xfrm>
          <a:off x="9239675" y="3089846"/>
          <a:ext cx="2223247" cy="518160"/>
        </p:xfrm>
        <a:graphic>
          <a:graphicData uri="http://schemas.openxmlformats.org/drawingml/2006/table">
            <a:tbl>
              <a:tblPr firstRow="1" bandRow="1">
                <a:tableStyleId>{5C22544A-7EE6-4342-B048-85BDC9FD1C3A}</a:tableStyleId>
              </a:tblPr>
              <a:tblGrid>
                <a:gridCol w="1187628">
                  <a:extLst>
                    <a:ext uri="{9D8B030D-6E8A-4147-A177-3AD203B41FA5}">
                      <a16:colId xmlns:a16="http://schemas.microsoft.com/office/drawing/2014/main" val="868421028"/>
                    </a:ext>
                  </a:extLst>
                </a:gridCol>
                <a:gridCol w="1035619">
                  <a:extLst>
                    <a:ext uri="{9D8B030D-6E8A-4147-A177-3AD203B41FA5}">
                      <a16:colId xmlns:a16="http://schemas.microsoft.com/office/drawing/2014/main" val="1133435804"/>
                    </a:ext>
                  </a:extLst>
                </a:gridCol>
              </a:tblGrid>
              <a:tr h="225704">
                <a:tc>
                  <a:txBody>
                    <a:bodyPr/>
                    <a:lstStyle/>
                    <a:p>
                      <a:pPr algn="ctr"/>
                      <a:r>
                        <a:rPr kumimoji="1" lang="ja-JP" altLang="en-US" sz="1100" b="0">
                          <a:latin typeface="BIZ UDゴシック" panose="020B0400000000000000" pitchFamily="49" charset="-128"/>
                          <a:ea typeface="BIZ UDゴシック" panose="020B0400000000000000" pitchFamily="49" charset="-128"/>
                        </a:rPr>
                        <a:t>エントリー数</a:t>
                      </a:r>
                    </a:p>
                  </a:txBody>
                  <a:tcPr anchor="ctr"/>
                </a:tc>
                <a:tc>
                  <a:txBody>
                    <a:bodyPr/>
                    <a:lstStyle/>
                    <a:p>
                      <a:pPr algn="ctr"/>
                      <a:r>
                        <a:rPr kumimoji="1" lang="ja-JP" altLang="en-US" sz="1100" b="0">
                          <a:latin typeface="BIZ UDゴシック" panose="020B0400000000000000" pitchFamily="49" charset="-128"/>
                          <a:ea typeface="BIZ UDゴシック" panose="020B0400000000000000" pitchFamily="49" charset="-128"/>
                        </a:rPr>
                        <a:t>達成者数</a:t>
                      </a:r>
                    </a:p>
                  </a:txBody>
                  <a:tcPr anchor="ctr"/>
                </a:tc>
                <a:extLst>
                  <a:ext uri="{0D108BD9-81ED-4DB2-BD59-A6C34878D82A}">
                    <a16:rowId xmlns:a16="http://schemas.microsoft.com/office/drawing/2014/main" val="1674909416"/>
                  </a:ext>
                </a:extLst>
              </a:tr>
              <a:tr h="225704">
                <a:tc>
                  <a:txBody>
                    <a:bodyPr/>
                    <a:lstStyle/>
                    <a:p>
                      <a:pPr algn="ctr"/>
                      <a:r>
                        <a:rPr kumimoji="1" lang="ja-JP" altLang="en-US" sz="1100">
                          <a:latin typeface="BIZ UDゴシック" panose="020B0400000000000000" pitchFamily="49" charset="-128"/>
                          <a:ea typeface="BIZ UDゴシック" panose="020B0400000000000000" pitchFamily="49" charset="-128"/>
                        </a:rPr>
                        <a:t>約</a:t>
                      </a:r>
                      <a:r>
                        <a:rPr kumimoji="1" lang="en-US" altLang="ja-JP" sz="1100">
                          <a:latin typeface="BIZ UDゴシック" panose="020B0400000000000000" pitchFamily="49" charset="-128"/>
                          <a:ea typeface="BIZ UDゴシック" panose="020B0400000000000000" pitchFamily="49" charset="-128"/>
                        </a:rPr>
                        <a:t>15,000</a:t>
                      </a:r>
                      <a:r>
                        <a:rPr kumimoji="1" lang="ja-JP" altLang="en-US" sz="1100">
                          <a:latin typeface="BIZ UDゴシック" panose="020B0400000000000000" pitchFamily="49" charset="-128"/>
                          <a:ea typeface="BIZ UDゴシック" panose="020B0400000000000000" pitchFamily="49" charset="-128"/>
                        </a:rPr>
                        <a:t>名</a:t>
                      </a:r>
                    </a:p>
                  </a:txBody>
                  <a:tcPr anchor="ctr"/>
                </a:tc>
                <a:tc>
                  <a:txBody>
                    <a:bodyPr/>
                    <a:lstStyle/>
                    <a:p>
                      <a:pPr algn="ctr"/>
                      <a:r>
                        <a:rPr kumimoji="1" lang="en-US" altLang="ja-JP" sz="1100" dirty="0">
                          <a:latin typeface="BIZ UDゴシック" panose="020B0400000000000000" pitchFamily="49" charset="-128"/>
                          <a:ea typeface="BIZ UDゴシック" panose="020B0400000000000000" pitchFamily="49" charset="-128"/>
                        </a:rPr>
                        <a:t>1,900</a:t>
                      </a:r>
                      <a:r>
                        <a:rPr kumimoji="1" lang="ja-JP" altLang="en-US" sz="1100" dirty="0">
                          <a:latin typeface="BIZ UDゴシック" panose="020B0400000000000000" pitchFamily="49" charset="-128"/>
                          <a:ea typeface="BIZ UDゴシック" panose="020B0400000000000000" pitchFamily="49" charset="-128"/>
                        </a:rPr>
                        <a:t>名</a:t>
                      </a:r>
                    </a:p>
                  </a:txBody>
                  <a:tcPr anchor="ctr"/>
                </a:tc>
                <a:extLst>
                  <a:ext uri="{0D108BD9-81ED-4DB2-BD59-A6C34878D82A}">
                    <a16:rowId xmlns:a16="http://schemas.microsoft.com/office/drawing/2014/main" val="3215717342"/>
                  </a:ext>
                </a:extLst>
              </a:tr>
            </a:tbl>
          </a:graphicData>
        </a:graphic>
      </p:graphicFrame>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2AEC107C-2FF6-C79C-261C-96D3F57788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82871" y="2864327"/>
            <a:ext cx="1048870" cy="1710508"/>
          </a:xfrm>
          <a:prstGeom prst="rect">
            <a:avLst/>
          </a:prstGeom>
        </p:spPr>
      </p:pic>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80EC28ED-5ABB-01CD-6100-F08D3F99FC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55731" y="2864326"/>
            <a:ext cx="1040549" cy="1381314"/>
          </a:xfrm>
          <a:prstGeom prst="rect">
            <a:avLst/>
          </a:prstGeom>
        </p:spPr>
      </p:pic>
      <p:pic>
        <p:nvPicPr>
          <p:cNvPr id="9" name="図 8" descr="グラフィカル ユーザー インターフェイス, テキスト&#10;&#10;自動的に生成された説明">
            <a:extLst>
              <a:ext uri="{FF2B5EF4-FFF2-40B4-BE49-F238E27FC236}">
                <a16:creationId xmlns:a16="http://schemas.microsoft.com/office/drawing/2014/main" id="{ABE40F99-89AB-FBBA-A30E-37A6060322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55731" y="4229538"/>
            <a:ext cx="1011083" cy="1228434"/>
          </a:xfrm>
          <a:prstGeom prst="rect">
            <a:avLst/>
          </a:prstGeom>
        </p:spPr>
      </p:pic>
      <p:sp>
        <p:nvSpPr>
          <p:cNvPr id="10" name="テキスト ボックス 1">
            <a:extLst>
              <a:ext uri="{FF2B5EF4-FFF2-40B4-BE49-F238E27FC236}">
                <a16:creationId xmlns:a16="http://schemas.microsoft.com/office/drawing/2014/main" id="{3A68BDA7-6286-DDD6-7B6E-4AD3DAD4A549}"/>
              </a:ext>
            </a:extLst>
          </p:cNvPr>
          <p:cNvSpPr txBox="1"/>
          <p:nvPr/>
        </p:nvSpPr>
        <p:spPr>
          <a:xfrm>
            <a:off x="6200693" y="5581754"/>
            <a:ext cx="2476035"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スタンプラリー画像イメージ</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
            <a:extLst>
              <a:ext uri="{FF2B5EF4-FFF2-40B4-BE49-F238E27FC236}">
                <a16:creationId xmlns:a16="http://schemas.microsoft.com/office/drawing/2014/main" id="{3EFB3B17-6C79-5340-C4A4-10C124C04DDD}"/>
              </a:ext>
            </a:extLst>
          </p:cNvPr>
          <p:cNvSpPr txBox="1"/>
          <p:nvPr/>
        </p:nvSpPr>
        <p:spPr>
          <a:xfrm>
            <a:off x="8696280" y="2840237"/>
            <a:ext cx="2060933"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▼実績（</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令和</a:t>
            </a:r>
            <a:r>
              <a:rPr lang="en-US" altLang="ja-JP" sz="900" kern="100">
                <a:latin typeface="游明朝" panose="02020400000000000000" pitchFamily="18" charset="-128"/>
                <a:ea typeface="BIZ UDPゴシック" panose="020B0400000000000000" pitchFamily="50" charset="-128"/>
                <a:cs typeface="Times New Roman" panose="02020603050405020304" pitchFamily="18" charset="0"/>
              </a:rPr>
              <a:t>6</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年</a:t>
            </a:r>
            <a:r>
              <a:rPr lang="en-US" altLang="ja-JP" sz="900" kern="100">
                <a:latin typeface="游明朝" panose="02020400000000000000" pitchFamily="18" charset="-128"/>
                <a:ea typeface="BIZ UDPゴシック" panose="020B0400000000000000" pitchFamily="50" charset="-128"/>
                <a:cs typeface="Times New Roman" panose="02020603050405020304" pitchFamily="18" charset="0"/>
              </a:rPr>
              <a:t>9</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月</a:t>
            </a:r>
            <a:r>
              <a:rPr lang="en-US" altLang="ja-JP" sz="900" kern="100">
                <a:latin typeface="游明朝" panose="02020400000000000000" pitchFamily="18" charset="-128"/>
                <a:ea typeface="BIZ UDPゴシック" panose="020B0400000000000000" pitchFamily="50" charset="-128"/>
                <a:cs typeface="Times New Roman" panose="02020603050405020304" pitchFamily="18" charset="0"/>
              </a:rPr>
              <a:t>3</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日現在）</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
            <a:extLst>
              <a:ext uri="{FF2B5EF4-FFF2-40B4-BE49-F238E27FC236}">
                <a16:creationId xmlns:a16="http://schemas.microsoft.com/office/drawing/2014/main" id="{CDB97DA7-8FC9-878E-FBA4-26EBCF5C4C53}"/>
              </a:ext>
            </a:extLst>
          </p:cNvPr>
          <p:cNvSpPr txBox="1"/>
          <p:nvPr/>
        </p:nvSpPr>
        <p:spPr>
          <a:xfrm>
            <a:off x="8916277" y="3773517"/>
            <a:ext cx="2998277" cy="3280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▼参考（商品選定にあたり、鉄道を脱炭素型商品として定義した根拠となる資料</a:t>
            </a:r>
            <a:r>
              <a:rPr lang="ja-JP" altLang="en-US" sz="900" kern="100">
                <a:latin typeface="游明朝" panose="02020400000000000000" pitchFamily="18" charset="-128"/>
                <a:ea typeface="BIZ UDPゴシック" panose="020B0400000000000000" pitchFamily="50" charset="-128"/>
                <a:cs typeface="Times New Roman" panose="02020603050405020304" pitchFamily="18" charset="0"/>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4" name="図 13">
            <a:extLst>
              <a:ext uri="{FF2B5EF4-FFF2-40B4-BE49-F238E27FC236}">
                <a16:creationId xmlns:a16="http://schemas.microsoft.com/office/drawing/2014/main" id="{E2C9C9F9-32BE-4D17-EBDD-3E53800F262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81278" y="4193910"/>
            <a:ext cx="2763314" cy="2024938"/>
          </a:xfrm>
          <a:prstGeom prst="rect">
            <a:avLst/>
          </a:prstGeom>
        </p:spPr>
      </p:pic>
      <p:sp>
        <p:nvSpPr>
          <p:cNvPr id="15" name="テキスト ボックス 1">
            <a:extLst>
              <a:ext uri="{FF2B5EF4-FFF2-40B4-BE49-F238E27FC236}">
                <a16:creationId xmlns:a16="http://schemas.microsoft.com/office/drawing/2014/main" id="{A5CA4FAE-0454-867F-52B0-33F80B34EDB5}"/>
              </a:ext>
            </a:extLst>
          </p:cNvPr>
          <p:cNvSpPr txBox="1"/>
          <p:nvPr/>
        </p:nvSpPr>
        <p:spPr>
          <a:xfrm>
            <a:off x="7158254" y="6269495"/>
            <a:ext cx="4502091" cy="3672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800" kern="100">
                <a:latin typeface="游明朝" panose="02020400000000000000" pitchFamily="18" charset="-128"/>
                <a:ea typeface="BIZ UDPゴシック" panose="020B0400000000000000" pitchFamily="50" charset="-128"/>
                <a:cs typeface="Times New Roman" panose="02020603050405020304" pitchFamily="18" charset="0"/>
              </a:rPr>
              <a:t>出典：国土交通省・運輸部門における二酸化炭素排出量</a:t>
            </a:r>
            <a:r>
              <a:rPr lang="en-US" altLang="ja-JP" sz="800" kern="100">
                <a:effectLst/>
                <a:latin typeface="游明朝" panose="02020400000000000000" pitchFamily="18" charset="-128"/>
                <a:ea typeface="BIZ UDPゴシック" panose="020B0400000000000000" pitchFamily="50" charset="-128"/>
                <a:cs typeface="Times New Roman" panose="02020603050405020304" pitchFamily="18" charset="0"/>
              </a:rPr>
              <a:t>https://www.mlit.go.jp/sogoseisaku/environment/sosei_environment_tk_000007.html</a:t>
            </a:r>
          </a:p>
        </p:txBody>
      </p:sp>
      <p:sp>
        <p:nvSpPr>
          <p:cNvPr id="17" name="楕円 16">
            <a:extLst>
              <a:ext uri="{FF2B5EF4-FFF2-40B4-BE49-F238E27FC236}">
                <a16:creationId xmlns:a16="http://schemas.microsoft.com/office/drawing/2014/main" id="{EEB6E7BB-9CC4-194C-4899-2E475ACFBC57}"/>
              </a:ext>
            </a:extLst>
          </p:cNvPr>
          <p:cNvSpPr/>
          <p:nvPr/>
        </p:nvSpPr>
        <p:spPr>
          <a:xfrm>
            <a:off x="9511553" y="5318329"/>
            <a:ext cx="887506" cy="3294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032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FF829-2E4A-E316-C293-E1528094423C}"/>
              </a:ext>
            </a:extLst>
          </p:cNvPr>
          <p:cNvSpPr>
            <a:spLocks noGrp="1"/>
          </p:cNvSpPr>
          <p:nvPr>
            <p:ph type="ctrTitle"/>
          </p:nvPr>
        </p:nvSpPr>
        <p:spPr>
          <a:xfrm>
            <a:off x="150509" y="202751"/>
            <a:ext cx="4525817" cy="365919"/>
          </a:xfrm>
          <a:noFill/>
        </p:spPr>
        <p:txBody>
          <a:bodyPr>
            <a:normAutofit/>
          </a:bodyPr>
          <a:lstStyle/>
          <a:p>
            <a:pPr algn="l"/>
            <a:r>
              <a:rPr kumimoji="1" lang="ja-JP" altLang="en-US" sz="1800" b="1">
                <a:latin typeface="BIZ UDゴシック" panose="020B0400000000000000" pitchFamily="49" charset="-128"/>
                <a:ea typeface="BIZ UDゴシック" panose="020B0400000000000000" pitchFamily="49" charset="-128"/>
              </a:rPr>
              <a:t>令和６年度事業の取組状況について</a:t>
            </a:r>
          </a:p>
        </p:txBody>
      </p:sp>
      <p:sp>
        <p:nvSpPr>
          <p:cNvPr id="4" name="タイトル 1">
            <a:extLst>
              <a:ext uri="{FF2B5EF4-FFF2-40B4-BE49-F238E27FC236}">
                <a16:creationId xmlns:a16="http://schemas.microsoft.com/office/drawing/2014/main" id="{A24B6704-BDEF-F4C2-C339-894D190700DF}"/>
              </a:ext>
            </a:extLst>
          </p:cNvPr>
          <p:cNvSpPr txBox="1">
            <a:spLocks/>
          </p:cNvSpPr>
          <p:nvPr/>
        </p:nvSpPr>
        <p:spPr>
          <a:xfrm>
            <a:off x="150509" y="554066"/>
            <a:ext cx="10646800" cy="492442"/>
          </a:xfrm>
          <a:prstGeom prst="rect">
            <a:avLst/>
          </a:prstGeom>
          <a:solidFill>
            <a:schemeClr val="accent4">
              <a:lumMod val="75000"/>
            </a:schemeClr>
          </a:solidFill>
        </p:spPr>
        <p:txBody>
          <a:bodyPr vert="horz" lIns="91440" tIns="45720" rIns="91440" bIns="45720" rtlCol="0" anchor="b">
            <a:normAutofit/>
          </a:bodyPr>
          <a:lstStyle>
            <a:defPPr>
              <a:defRPr lang="en-US"/>
            </a:defPPr>
            <a:lvl1pPr algn="ctr" defTabSz="914400">
              <a:lnSpc>
                <a:spcPct val="90000"/>
              </a:lnSpc>
              <a:spcBef>
                <a:spcPct val="0"/>
              </a:spcBef>
              <a:buNone/>
              <a:defRPr kumimoji="1" sz="2400" b="1">
                <a:solidFill>
                  <a:schemeClr val="bg1"/>
                </a:solidFill>
                <a:latin typeface="BIZ UDゴシック" panose="020B0400000000000000" pitchFamily="49" charset="-128"/>
                <a:ea typeface="BIZ UDゴシック" panose="020B0400000000000000" pitchFamily="49" charset="-128"/>
                <a:cs typeface="+mj-cs"/>
              </a:defRPr>
            </a:lvl1pPr>
          </a:lstStyle>
          <a:p>
            <a:r>
              <a:rPr lang="zh-TW" altLang="en-US"/>
              <a:t>宮之阪中央商店街振興組合</a:t>
            </a:r>
          </a:p>
        </p:txBody>
      </p:sp>
      <p:pic>
        <p:nvPicPr>
          <p:cNvPr id="1026" name="Picture 2" descr="おおさかCO₂CO₂（コツコツ）ポイント＋">
            <a:extLst>
              <a:ext uri="{FF2B5EF4-FFF2-40B4-BE49-F238E27FC236}">
                <a16:creationId xmlns:a16="http://schemas.microsoft.com/office/drawing/2014/main" id="{F70AF1F9-F462-E9DC-5905-17E0F6AB18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68184" y="221296"/>
            <a:ext cx="885913" cy="8008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4">
            <a:extLst>
              <a:ext uri="{FF2B5EF4-FFF2-40B4-BE49-F238E27FC236}">
                <a16:creationId xmlns:a16="http://schemas.microsoft.com/office/drawing/2014/main" id="{70BA352F-5AF3-E0AA-4AAF-4123EF0FAC56}"/>
              </a:ext>
            </a:extLst>
          </p:cNvPr>
          <p:cNvSpPr txBox="1"/>
          <p:nvPr/>
        </p:nvSpPr>
        <p:spPr>
          <a:xfrm>
            <a:off x="118125" y="1046508"/>
            <a:ext cx="5913220" cy="478079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事業概要</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〇エコバッグや</a:t>
            </a:r>
            <a:r>
              <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MY</a:t>
            </a:r>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箸持参、子ども食堂、地産地消メニューを提供する</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飲食店、クール・ホットスポットの利用など、商店街一体で、脱炭</a:t>
            </a:r>
            <a:endParaRPr lang="en-US" altLang="ja-JP"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400" kern="100">
                <a:solidFill>
                  <a:schemeClr val="accent2">
                    <a:lumMod val="75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素に貢献する買い物行動を促進</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①</a:t>
            </a:r>
            <a:r>
              <a:rPr lang="ja-JP"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rPr>
              <a:t>対象商品</a:t>
            </a:r>
            <a:endParaRPr lang="en-US" altLang="ja-JP" sz="1200" b="1" kern="100">
              <a:solidFill>
                <a:schemeClr val="accent5">
                  <a:lumMod val="50000"/>
                </a:schemeClr>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a:t>
            </a:r>
            <a:r>
              <a:rPr lang="ja-JP" altLang="en-US" sz="1200" b="0" i="0" u="none" strike="noStrike" kern="1200" baseline="0">
                <a:solidFill>
                  <a:srgbClr val="000000"/>
                </a:solidFill>
                <a:latin typeface="BIZ UDゴシック" panose="020B0400000000000000" pitchFamily="49" charset="-128"/>
                <a:ea typeface="BIZ UDゴシック" panose="020B0400000000000000" pitchFamily="49" charset="-128"/>
              </a:rPr>
              <a:t>エコバッグ</a:t>
            </a:r>
            <a:r>
              <a:rPr lang="ja-JP" altLang="en-US" sz="1200">
                <a:solidFill>
                  <a:srgbClr val="000000"/>
                </a:solidFill>
                <a:latin typeface="BIZ UDゴシック" panose="020B0400000000000000" pitchFamily="49" charset="-128"/>
                <a:ea typeface="BIZ UDゴシック" panose="020B0400000000000000" pitchFamily="49" charset="-128"/>
              </a:rPr>
              <a:t>持参</a:t>
            </a:r>
            <a:endParaRPr lang="en-US" altLang="ja-JP" sz="120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a:t>
            </a:r>
            <a:r>
              <a:rPr lang="en-US" altLang="ja-JP" sz="1200">
                <a:solidFill>
                  <a:srgbClr val="000000"/>
                </a:solidFill>
                <a:latin typeface="BIZ UDゴシック" panose="020B0400000000000000" pitchFamily="49" charset="-128"/>
                <a:ea typeface="BIZ UDゴシック" panose="020B0400000000000000" pitchFamily="49" charset="-128"/>
              </a:rPr>
              <a:t>MY</a:t>
            </a:r>
            <a:r>
              <a:rPr lang="ja-JP" altLang="en-US" sz="1200">
                <a:solidFill>
                  <a:srgbClr val="000000"/>
                </a:solidFill>
                <a:latin typeface="BIZ UDゴシック" panose="020B0400000000000000" pitchFamily="49" charset="-128"/>
                <a:ea typeface="BIZ UDゴシック" panose="020B0400000000000000" pitchFamily="49" charset="-128"/>
              </a:rPr>
              <a:t>箸、グラス持参　</a:t>
            </a:r>
            <a:endParaRPr lang="en-US" altLang="ja-JP" sz="120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・商店街内の対象金融機関での通帳レス口座の開設</a:t>
            </a:r>
            <a:endParaRPr lang="en-US" altLang="ja-JP" sz="120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・クール、ホットスポット利用　</a:t>
            </a:r>
            <a:endParaRPr lang="en-US" altLang="ja-JP" sz="120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a:solidFill>
                  <a:srgbClr val="000000"/>
                </a:solidFill>
                <a:latin typeface="BIZ UDゴシック" panose="020B0400000000000000" pitchFamily="49" charset="-128"/>
                <a:ea typeface="BIZ UDゴシック" panose="020B0400000000000000" pitchFamily="49" charset="-128"/>
              </a:rPr>
              <a:t>　・消費期限間近や地産地消食材を利用したこども食堂、飲食店メニューの利用</a:t>
            </a:r>
            <a:endParaRPr lang="en-US" altLang="ja-JP" sz="1200">
              <a:solidFill>
                <a:srgbClr val="000000"/>
              </a:solidFill>
              <a:latin typeface="BIZ UDゴシック" panose="020B0400000000000000" pitchFamily="49" charset="-128"/>
              <a:ea typeface="BIZ UDゴシック" panose="020B0400000000000000" pitchFamily="49" charset="-128"/>
            </a:endParaRPr>
          </a:p>
          <a:p>
            <a:pPr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②商品選定の考え方</a:t>
            </a:r>
            <a:endPar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・商店街内の店舗でのお買い物、サービス店利用時における、省資源・省エネル</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ギーなどの脱炭素につながる様々な取組を抽出。</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③</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対象店舗</a:t>
            </a:r>
          </a:p>
          <a:p>
            <a:pPr marL="72000" algn="just"/>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a:t>
            </a:r>
            <a:r>
              <a:rPr lang="zh-CN" altLang="en-US" sz="1200">
                <a:latin typeface="BIZ UDゴシック" panose="020B0400000000000000" pitchFamily="49" charset="-128"/>
                <a:ea typeface="BIZ UDゴシック" panose="020B0400000000000000" pitchFamily="49" charset="-128"/>
                <a:cs typeface="Times New Roman" panose="02020603050405020304" pitchFamily="18" charset="0"/>
              </a:rPr>
              <a:t>商店街内対象</a:t>
            </a:r>
            <a:r>
              <a:rPr lang="en-US" altLang="zh-CN" sz="1200">
                <a:latin typeface="BIZ UDゴシック" panose="020B0400000000000000" pitchFamily="49" charset="-128"/>
                <a:ea typeface="BIZ UDゴシック" panose="020B0400000000000000" pitchFamily="49" charset="-128"/>
                <a:cs typeface="Times New Roman" panose="02020603050405020304" pitchFamily="18" charset="0"/>
              </a:rPr>
              <a:t>19</a:t>
            </a:r>
            <a:r>
              <a:rPr lang="zh-CN" altLang="en-US" sz="1200">
                <a:latin typeface="BIZ UDゴシック" panose="020B0400000000000000" pitchFamily="49" charset="-128"/>
                <a:ea typeface="BIZ UDゴシック" panose="020B0400000000000000" pitchFamily="49" charset="-128"/>
                <a:cs typeface="Times New Roman" panose="02020603050405020304" pitchFamily="18" charset="0"/>
              </a:rPr>
              <a:t>店舗</a:t>
            </a:r>
            <a:endPar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lgn="just"/>
            <a:r>
              <a:rPr lang="en-US"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④</a:t>
            </a:r>
            <a:r>
              <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ポイント付与率</a:t>
            </a:r>
          </a:p>
          <a:p>
            <a:pPr algn="just"/>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回につき</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ポイント付与。（</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ポイント＝</a:t>
            </a:r>
            <a:r>
              <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rPr>
              <a:t>1</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円）</a:t>
            </a:r>
            <a:endParaRPr lang="en-US" altLang="ja-JP" sz="120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  ⑤実施期間</a:t>
            </a:r>
            <a:endParaRPr lang="ja-JP" altLang="ja-JP" sz="1200" b="1" kern="100">
              <a:solidFill>
                <a:schemeClr val="accent5">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 ・令和６年８月１日～令和</a:t>
            </a:r>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７</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年１月</a:t>
            </a:r>
            <a:r>
              <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rPr>
              <a:t>31</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日までの</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a:latin typeface="BIZ UDゴシック" panose="020B0400000000000000" pitchFamily="49" charset="-128"/>
                <a:ea typeface="BIZ UDゴシック" panose="020B0400000000000000" pitchFamily="49" charset="-128"/>
                <a:cs typeface="Times New Roman" panose="02020603050405020304" pitchFamily="18" charset="0"/>
              </a:rPr>
              <a:t>　 ６</a:t>
            </a:r>
            <a:r>
              <a:rPr lang="ja-JP" altLang="en-US" sz="1200">
                <a:effectLst/>
                <a:latin typeface="BIZ UDゴシック" panose="020B0400000000000000" pitchFamily="49" charset="-128"/>
                <a:ea typeface="BIZ UDゴシック" panose="020B0400000000000000" pitchFamily="49" charset="-128"/>
                <a:cs typeface="Times New Roman" panose="02020603050405020304" pitchFamily="18" charset="0"/>
              </a:rPr>
              <a:t>か月間</a:t>
            </a:r>
            <a:endParaRPr lang="en-US" altLang="ja-JP" sz="12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800"/>
              </a:lnSpc>
            </a:pPr>
            <a:endParaRPr lang="en-US" altLang="ja-JP" sz="10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取組み事業の周知・</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PR】</a:t>
            </a:r>
          </a:p>
          <a:p>
            <a:pPr marL="72000"/>
            <a:r>
              <a:rPr lang="ja-JP" altLang="en-US" sz="1200" kern="100">
                <a:effectLst/>
                <a:latin typeface="BIZ UDゴシック" panose="020B0400000000000000" pitchFamily="49" charset="-128"/>
                <a:ea typeface="BIZ UDゴシック" panose="020B0400000000000000" pitchFamily="49" charset="-128"/>
                <a:cs typeface="Times New Roman" panose="02020603050405020304" pitchFamily="18" charset="0"/>
              </a:rPr>
              <a:t> ・イベントでのチラシ配布</a:t>
            </a:r>
            <a:endParaRPr lang="en-US"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2000"/>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・売り場でのポスター、チラシや</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POP</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の掲示</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など</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4">
            <a:extLst>
              <a:ext uri="{FF2B5EF4-FFF2-40B4-BE49-F238E27FC236}">
                <a16:creationId xmlns:a16="http://schemas.microsoft.com/office/drawing/2014/main" id="{953B7C6E-C695-DB65-5363-4C14E2168AE3}"/>
              </a:ext>
            </a:extLst>
          </p:cNvPr>
          <p:cNvSpPr txBox="1"/>
          <p:nvPr/>
        </p:nvSpPr>
        <p:spPr>
          <a:xfrm>
            <a:off x="5899173" y="1046508"/>
            <a:ext cx="6034209" cy="67710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事業実施の様子</a:t>
            </a:r>
            <a:r>
              <a:rPr lang="en-US" altLang="ja-JP" sz="1400" b="1" kern="100">
                <a:solidFill>
                  <a:schemeClr val="accent4">
                    <a:lumMod val="50000"/>
                  </a:schemeClr>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・店舗ごとに対象商品の記載内容を変えたポスターを作成し掲示</a:t>
            </a:r>
            <a:endParaRPr lang="ja-JP" alt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・商店街の対象店舗に、ポイント端末の操作法の案内を配布</a:t>
            </a:r>
          </a:p>
        </p:txBody>
      </p:sp>
      <p:sp>
        <p:nvSpPr>
          <p:cNvPr id="12" name="テキスト ボックス 1">
            <a:extLst>
              <a:ext uri="{FF2B5EF4-FFF2-40B4-BE49-F238E27FC236}">
                <a16:creationId xmlns:a16="http://schemas.microsoft.com/office/drawing/2014/main" id="{DFAC3152-B010-A159-12B8-B9B8FE7E6049}"/>
              </a:ext>
            </a:extLst>
          </p:cNvPr>
          <p:cNvSpPr txBox="1"/>
          <p:nvPr/>
        </p:nvSpPr>
        <p:spPr>
          <a:xfrm>
            <a:off x="6556369" y="6479454"/>
            <a:ext cx="4594118"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店舗ごとに異なるポスター</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2" name="図 21">
            <a:extLst>
              <a:ext uri="{FF2B5EF4-FFF2-40B4-BE49-F238E27FC236}">
                <a16:creationId xmlns:a16="http://schemas.microsoft.com/office/drawing/2014/main" id="{96888BC1-3EBD-0694-A6DC-8CE65B641E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671"/>
          <a:stretch/>
        </p:blipFill>
        <p:spPr>
          <a:xfrm>
            <a:off x="8187919" y="4252185"/>
            <a:ext cx="1701662" cy="2173265"/>
          </a:xfrm>
          <a:prstGeom prst="rect">
            <a:avLst/>
          </a:prstGeom>
        </p:spPr>
      </p:pic>
      <p:pic>
        <p:nvPicPr>
          <p:cNvPr id="25" name="図 24">
            <a:extLst>
              <a:ext uri="{FF2B5EF4-FFF2-40B4-BE49-F238E27FC236}">
                <a16:creationId xmlns:a16="http://schemas.microsoft.com/office/drawing/2014/main" id="{41A19887-3CB2-7AB4-B908-769E6B29886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6239" y="4252185"/>
            <a:ext cx="1701662" cy="2173265"/>
          </a:xfrm>
          <a:prstGeom prst="rect">
            <a:avLst/>
          </a:prstGeom>
        </p:spPr>
      </p:pic>
      <p:pic>
        <p:nvPicPr>
          <p:cNvPr id="30" name="図 29">
            <a:extLst>
              <a:ext uri="{FF2B5EF4-FFF2-40B4-BE49-F238E27FC236}">
                <a16:creationId xmlns:a16="http://schemas.microsoft.com/office/drawing/2014/main" id="{1440A1CC-E392-8BE2-BC20-059A1EA9A1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002661" y="4252185"/>
            <a:ext cx="1701662" cy="2173265"/>
          </a:xfrm>
          <a:prstGeom prst="rect">
            <a:avLst/>
          </a:prstGeom>
        </p:spPr>
      </p:pic>
      <p:sp>
        <p:nvSpPr>
          <p:cNvPr id="31" name="楕円 30">
            <a:extLst>
              <a:ext uri="{FF2B5EF4-FFF2-40B4-BE49-F238E27FC236}">
                <a16:creationId xmlns:a16="http://schemas.microsoft.com/office/drawing/2014/main" id="{D1E56D36-3F01-8AD5-D166-3ABCF6011AF8}"/>
              </a:ext>
            </a:extLst>
          </p:cNvPr>
          <p:cNvSpPr/>
          <p:nvPr/>
        </p:nvSpPr>
        <p:spPr>
          <a:xfrm>
            <a:off x="6602263" y="5417518"/>
            <a:ext cx="1374052" cy="8509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C9DBF7C9-6FFB-0645-0DE7-DCB538051D3C}"/>
              </a:ext>
            </a:extLst>
          </p:cNvPr>
          <p:cNvSpPr/>
          <p:nvPr/>
        </p:nvSpPr>
        <p:spPr>
          <a:xfrm>
            <a:off x="8316492" y="5430434"/>
            <a:ext cx="1374052" cy="8509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643DB794-A0CE-7B55-97F4-65DB7603C678}"/>
              </a:ext>
            </a:extLst>
          </p:cNvPr>
          <p:cNvSpPr/>
          <p:nvPr/>
        </p:nvSpPr>
        <p:spPr>
          <a:xfrm>
            <a:off x="10099328" y="5417517"/>
            <a:ext cx="1374052" cy="8509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AF6DAD95-7498-05B2-844F-09CDB22A4C4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54307" y="3771534"/>
            <a:ext cx="2044866" cy="260671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2" name="テキスト ボックス 1">
            <a:extLst>
              <a:ext uri="{FF2B5EF4-FFF2-40B4-BE49-F238E27FC236}">
                <a16:creationId xmlns:a16="http://schemas.microsoft.com/office/drawing/2014/main" id="{58E7B6C6-CC45-B7F7-504B-3106C099ED3D}"/>
              </a:ext>
            </a:extLst>
          </p:cNvPr>
          <p:cNvSpPr txBox="1"/>
          <p:nvPr/>
        </p:nvSpPr>
        <p:spPr>
          <a:xfrm>
            <a:off x="3633334" y="6378250"/>
            <a:ext cx="2462666"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対象店舗に配布した、ポイント端末の</a:t>
            </a:r>
            <a:endParaRPr lang="en-US" alt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操作法の案内</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descr="Web サイト が含まれている画像&#10;&#10;自動的に生成された説明">
            <a:extLst>
              <a:ext uri="{FF2B5EF4-FFF2-40B4-BE49-F238E27FC236}">
                <a16:creationId xmlns:a16="http://schemas.microsoft.com/office/drawing/2014/main" id="{93D28EC8-0152-CE15-E162-0BF24D7A7C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77607" y="1810586"/>
            <a:ext cx="2619734" cy="1970941"/>
          </a:xfrm>
          <a:prstGeom prst="rect">
            <a:avLst/>
          </a:prstGeom>
        </p:spPr>
      </p:pic>
      <p:pic>
        <p:nvPicPr>
          <p:cNvPr id="8" name="図 7" descr="本棚に置かれたパンフレット&#10;&#10;中程度の精度で自動的に生成された説明">
            <a:extLst>
              <a:ext uri="{FF2B5EF4-FFF2-40B4-BE49-F238E27FC236}">
                <a16:creationId xmlns:a16="http://schemas.microsoft.com/office/drawing/2014/main" id="{D2E6EE45-BFE5-0AB7-C01E-00D67DBE5A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98450" y="1802344"/>
            <a:ext cx="2619734" cy="1970941"/>
          </a:xfrm>
          <a:prstGeom prst="rect">
            <a:avLst/>
          </a:prstGeom>
        </p:spPr>
      </p:pic>
      <p:sp>
        <p:nvSpPr>
          <p:cNvPr id="9" name="テキスト ボックス 1">
            <a:extLst>
              <a:ext uri="{FF2B5EF4-FFF2-40B4-BE49-F238E27FC236}">
                <a16:creationId xmlns:a16="http://schemas.microsoft.com/office/drawing/2014/main" id="{C7263D09-8089-922A-5C50-6556800138AA}"/>
              </a:ext>
            </a:extLst>
          </p:cNvPr>
          <p:cNvSpPr txBox="1"/>
          <p:nvPr/>
        </p:nvSpPr>
        <p:spPr>
          <a:xfrm>
            <a:off x="6676915" y="3781527"/>
            <a:ext cx="4594118" cy="246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900" kern="100">
                <a:effectLst/>
                <a:latin typeface="BIZ UDゴシック" panose="020B0400000000000000" pitchFamily="49" charset="-128"/>
                <a:ea typeface="BIZ UDゴシック" panose="020B0400000000000000" pitchFamily="49" charset="-128"/>
                <a:cs typeface="Times New Roman" panose="02020603050405020304" pitchFamily="18" charset="0"/>
              </a:rPr>
              <a:t>店頭での</a:t>
            </a:r>
            <a:r>
              <a:rPr lang="ja-JP" altLang="en-US" sz="900" kern="100">
                <a:latin typeface="BIZ UDゴシック" panose="020B0400000000000000" pitchFamily="49" charset="-128"/>
                <a:ea typeface="BIZ UDゴシック" panose="020B0400000000000000" pitchFamily="49" charset="-128"/>
                <a:cs typeface="Times New Roman" panose="02020603050405020304" pitchFamily="18" charset="0"/>
              </a:rPr>
              <a:t>ポスター掲示</a:t>
            </a:r>
            <a:endParaRPr lang="ja-JP" sz="9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481166419"/>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5121</Words>
  <Application>Microsoft Office PowerPoint</Application>
  <PresentationFormat>ワイド画面</PresentationFormat>
  <Paragraphs>597</Paragraphs>
  <Slides>17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Aptos</vt:lpstr>
      <vt:lpstr>Aptos Display</vt:lpstr>
      <vt:lpstr>BIZ UDPゴシック</vt:lpstr>
      <vt:lpstr>BIZ UDゴシック</vt:lpstr>
      <vt:lpstr>UD デジタル 教科書体 NK-B</vt:lpstr>
      <vt:lpstr>游明朝</vt:lpstr>
      <vt:lpstr>Arial</vt:lpstr>
      <vt:lpstr>Calibri</vt:lpstr>
      <vt:lpstr>Office Theme</vt:lpstr>
      <vt:lpstr>PowerPoint プレゼンテーション</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lpstr>令和６年度事業の取組状況について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2024-10-08T01:53:12Z</dcterms:created>
  <dcterms:modified xsi:type="dcterms:W3CDTF">2024-10-08T01:53:45Z</dcterms:modified>
</cp:coreProperties>
</file>