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1"/>
  </p:notesMasterIdLst>
  <p:sldIdLst>
    <p:sldId id="326" r:id="rId5"/>
    <p:sldId id="332" r:id="rId6"/>
    <p:sldId id="329" r:id="rId7"/>
    <p:sldId id="330" r:id="rId8"/>
    <p:sldId id="331" r:id="rId9"/>
    <p:sldId id="325" r:id="rId10"/>
  </p:sldIdLst>
  <p:sldSz cx="9906000" cy="6858000" type="A4"/>
  <p:notesSz cx="6807200" cy="9939338"/>
  <p:defaultTextStyle>
    <a:defPPr>
      <a:defRPr lang="ja-JP"/>
    </a:defPPr>
    <a:lvl1pPr marL="0" algn="l" defTabSz="957585" rtl="0" eaLnBrk="1" latinLnBrk="0" hangingPunct="1">
      <a:defRPr kumimoji="1" sz="1870" kern="1200">
        <a:solidFill>
          <a:schemeClr val="tx1"/>
        </a:solidFill>
        <a:latin typeface="+mn-lt"/>
        <a:ea typeface="+mn-ea"/>
        <a:cs typeface="+mn-cs"/>
      </a:defRPr>
    </a:lvl1pPr>
    <a:lvl2pPr marL="478793" algn="l" defTabSz="957585" rtl="0" eaLnBrk="1" latinLnBrk="0" hangingPunct="1">
      <a:defRPr kumimoji="1" sz="1870" kern="1200">
        <a:solidFill>
          <a:schemeClr val="tx1"/>
        </a:solidFill>
        <a:latin typeface="+mn-lt"/>
        <a:ea typeface="+mn-ea"/>
        <a:cs typeface="+mn-cs"/>
      </a:defRPr>
    </a:lvl2pPr>
    <a:lvl3pPr marL="957585" algn="l" defTabSz="957585" rtl="0" eaLnBrk="1" latinLnBrk="0" hangingPunct="1">
      <a:defRPr kumimoji="1" sz="1870" kern="1200">
        <a:solidFill>
          <a:schemeClr val="tx1"/>
        </a:solidFill>
        <a:latin typeface="+mn-lt"/>
        <a:ea typeface="+mn-ea"/>
        <a:cs typeface="+mn-cs"/>
      </a:defRPr>
    </a:lvl3pPr>
    <a:lvl4pPr marL="1436378" algn="l" defTabSz="957585" rtl="0" eaLnBrk="1" latinLnBrk="0" hangingPunct="1">
      <a:defRPr kumimoji="1" sz="1870" kern="1200">
        <a:solidFill>
          <a:schemeClr val="tx1"/>
        </a:solidFill>
        <a:latin typeface="+mn-lt"/>
        <a:ea typeface="+mn-ea"/>
        <a:cs typeface="+mn-cs"/>
      </a:defRPr>
    </a:lvl4pPr>
    <a:lvl5pPr marL="1915171" algn="l" defTabSz="957585" rtl="0" eaLnBrk="1" latinLnBrk="0" hangingPunct="1">
      <a:defRPr kumimoji="1" sz="1870" kern="1200">
        <a:solidFill>
          <a:schemeClr val="tx1"/>
        </a:solidFill>
        <a:latin typeface="+mn-lt"/>
        <a:ea typeface="+mn-ea"/>
        <a:cs typeface="+mn-cs"/>
      </a:defRPr>
    </a:lvl5pPr>
    <a:lvl6pPr marL="2393964" algn="l" defTabSz="957585" rtl="0" eaLnBrk="1" latinLnBrk="0" hangingPunct="1">
      <a:defRPr kumimoji="1" sz="1870" kern="1200">
        <a:solidFill>
          <a:schemeClr val="tx1"/>
        </a:solidFill>
        <a:latin typeface="+mn-lt"/>
        <a:ea typeface="+mn-ea"/>
        <a:cs typeface="+mn-cs"/>
      </a:defRPr>
    </a:lvl6pPr>
    <a:lvl7pPr marL="2872758" algn="l" defTabSz="957585" rtl="0" eaLnBrk="1" latinLnBrk="0" hangingPunct="1">
      <a:defRPr kumimoji="1" sz="1870" kern="1200">
        <a:solidFill>
          <a:schemeClr val="tx1"/>
        </a:solidFill>
        <a:latin typeface="+mn-lt"/>
        <a:ea typeface="+mn-ea"/>
        <a:cs typeface="+mn-cs"/>
      </a:defRPr>
    </a:lvl7pPr>
    <a:lvl8pPr marL="3351551" algn="l" defTabSz="957585" rtl="0" eaLnBrk="1" latinLnBrk="0" hangingPunct="1">
      <a:defRPr kumimoji="1" sz="1870" kern="1200">
        <a:solidFill>
          <a:schemeClr val="tx1"/>
        </a:solidFill>
        <a:latin typeface="+mn-lt"/>
        <a:ea typeface="+mn-ea"/>
        <a:cs typeface="+mn-cs"/>
      </a:defRPr>
    </a:lvl8pPr>
    <a:lvl9pPr marL="3830343" algn="l" defTabSz="957585" rtl="0" eaLnBrk="1" latinLnBrk="0" hangingPunct="1">
      <a:defRPr kumimoji="1" sz="187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北川　健二" initials="北川" lastIdx="7" clrIdx="0"/>
  <p:cmAuthor id="1" name="北川健二" initials="北川健二"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DF0"/>
    <a:srgbClr val="FEF6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5CE199-1141-46AC-852E-91C0A3F10267}" v="10" dt="2024-03-14T04:12:35.548"/>
    <p1510:client id="{3A89B2C8-A6E3-4A6F-A202-3A82F96163C7}" v="15" dt="2024-03-14T10:39:14.744"/>
    <p1510:client id="{AE495A9A-FD48-5A1E-E8CE-403ECA2CB0C6}" v="2" dt="2024-03-14T10:21:08.91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824" autoAdjust="0"/>
  </p:normalViewPr>
  <p:slideViewPr>
    <p:cSldViewPr snapToGrid="0">
      <p:cViewPr varScale="1">
        <p:scale>
          <a:sx n="60" d="100"/>
          <a:sy n="60" d="100"/>
        </p:scale>
        <p:origin x="1244" y="40"/>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49575" cy="496888"/>
          </a:xfrm>
          <a:prstGeom prst="rect">
            <a:avLst/>
          </a:prstGeom>
        </p:spPr>
        <p:txBody>
          <a:bodyPr vert="horz" lIns="91120" tIns="45560" rIns="91120" bIns="4556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2" y="0"/>
            <a:ext cx="2949575" cy="496888"/>
          </a:xfrm>
          <a:prstGeom prst="rect">
            <a:avLst/>
          </a:prstGeom>
        </p:spPr>
        <p:txBody>
          <a:bodyPr vert="horz" lIns="91120" tIns="45560" rIns="91120" bIns="45560" rtlCol="0"/>
          <a:lstStyle>
            <a:lvl1pPr algn="r">
              <a:defRPr sz="1200"/>
            </a:lvl1pPr>
          </a:lstStyle>
          <a:p>
            <a:fld id="{817A886B-0936-48AA-8D94-E1FD0D9AD584}" type="datetimeFigureOut">
              <a:rPr kumimoji="1" lang="ja-JP" altLang="en-US" smtClean="0"/>
              <a:t>2024/3/15</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120" tIns="45560" rIns="91120" bIns="45560" rtlCol="0" anchor="ctr"/>
          <a:lstStyle/>
          <a:p>
            <a:endParaRPr lang="ja-JP" altLang="en-US"/>
          </a:p>
        </p:txBody>
      </p:sp>
      <p:sp>
        <p:nvSpPr>
          <p:cNvPr id="5" name="ノート プレースホルダー 4"/>
          <p:cNvSpPr>
            <a:spLocks noGrp="1"/>
          </p:cNvSpPr>
          <p:nvPr>
            <p:ph type="body" sz="quarter" idx="3"/>
          </p:nvPr>
        </p:nvSpPr>
        <p:spPr>
          <a:xfrm>
            <a:off x="681038" y="4721227"/>
            <a:ext cx="5445125" cy="4471988"/>
          </a:xfrm>
          <a:prstGeom prst="rect">
            <a:avLst/>
          </a:prstGeom>
        </p:spPr>
        <p:txBody>
          <a:bodyPr vert="horz" lIns="91120" tIns="45560" rIns="91120" bIns="4556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5"/>
            <a:ext cx="2949575" cy="496887"/>
          </a:xfrm>
          <a:prstGeom prst="rect">
            <a:avLst/>
          </a:prstGeom>
        </p:spPr>
        <p:txBody>
          <a:bodyPr vert="horz" lIns="91120" tIns="45560" rIns="91120" bIns="4556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2" y="9440865"/>
            <a:ext cx="2949575" cy="496887"/>
          </a:xfrm>
          <a:prstGeom prst="rect">
            <a:avLst/>
          </a:prstGeom>
        </p:spPr>
        <p:txBody>
          <a:bodyPr vert="horz" lIns="91120" tIns="45560" rIns="91120" bIns="45560" rtlCol="0" anchor="b"/>
          <a:lstStyle>
            <a:lvl1pPr algn="r">
              <a:defRPr sz="1200"/>
            </a:lvl1pPr>
          </a:lstStyle>
          <a:p>
            <a:fld id="{F721BF43-783E-44B6-9BB7-0F30D03950C8}" type="slidenum">
              <a:rPr kumimoji="1" lang="ja-JP" altLang="en-US" smtClean="0"/>
              <a:t>‹#›</a:t>
            </a:fld>
            <a:endParaRPr kumimoji="1" lang="ja-JP" altLang="en-US"/>
          </a:p>
        </p:txBody>
      </p:sp>
    </p:spTree>
    <p:extLst>
      <p:ext uri="{BB962C8B-B14F-4D97-AF65-F5344CB8AC3E}">
        <p14:creationId xmlns:p14="http://schemas.microsoft.com/office/powerpoint/2010/main" val="1629204430"/>
      </p:ext>
    </p:extLst>
  </p:cSld>
  <p:clrMap bg1="lt1" tx1="dk1" bg2="lt2" tx2="dk2" accent1="accent1" accent2="accent2" accent3="accent3" accent4="accent4" accent5="accent5" accent6="accent6" hlink="hlink" folHlink="folHlink"/>
  <p:notesStyle>
    <a:lvl1pPr marL="0" algn="l" defTabSz="683989" rtl="0" eaLnBrk="1" latinLnBrk="0" hangingPunct="1">
      <a:defRPr kumimoji="1" sz="973" kern="1200">
        <a:solidFill>
          <a:schemeClr val="tx1"/>
        </a:solidFill>
        <a:latin typeface="+mn-lt"/>
        <a:ea typeface="+mn-ea"/>
        <a:cs typeface="+mn-cs"/>
      </a:defRPr>
    </a:lvl1pPr>
    <a:lvl2pPr marL="341995" algn="l" defTabSz="683989" rtl="0" eaLnBrk="1" latinLnBrk="0" hangingPunct="1">
      <a:defRPr kumimoji="1" sz="973" kern="1200">
        <a:solidFill>
          <a:schemeClr val="tx1"/>
        </a:solidFill>
        <a:latin typeface="+mn-lt"/>
        <a:ea typeface="+mn-ea"/>
        <a:cs typeface="+mn-cs"/>
      </a:defRPr>
    </a:lvl2pPr>
    <a:lvl3pPr marL="683989" algn="l" defTabSz="683989" rtl="0" eaLnBrk="1" latinLnBrk="0" hangingPunct="1">
      <a:defRPr kumimoji="1" sz="973" kern="1200">
        <a:solidFill>
          <a:schemeClr val="tx1"/>
        </a:solidFill>
        <a:latin typeface="+mn-lt"/>
        <a:ea typeface="+mn-ea"/>
        <a:cs typeface="+mn-cs"/>
      </a:defRPr>
    </a:lvl3pPr>
    <a:lvl4pPr marL="1025986" algn="l" defTabSz="683989" rtl="0" eaLnBrk="1" latinLnBrk="0" hangingPunct="1">
      <a:defRPr kumimoji="1" sz="973" kern="1200">
        <a:solidFill>
          <a:schemeClr val="tx1"/>
        </a:solidFill>
        <a:latin typeface="+mn-lt"/>
        <a:ea typeface="+mn-ea"/>
        <a:cs typeface="+mn-cs"/>
      </a:defRPr>
    </a:lvl4pPr>
    <a:lvl5pPr marL="1367980" algn="l" defTabSz="683989" rtl="0" eaLnBrk="1" latinLnBrk="0" hangingPunct="1">
      <a:defRPr kumimoji="1" sz="973" kern="1200">
        <a:solidFill>
          <a:schemeClr val="tx1"/>
        </a:solidFill>
        <a:latin typeface="+mn-lt"/>
        <a:ea typeface="+mn-ea"/>
        <a:cs typeface="+mn-cs"/>
      </a:defRPr>
    </a:lvl5pPr>
    <a:lvl6pPr marL="1709974" algn="l" defTabSz="683989" rtl="0" eaLnBrk="1" latinLnBrk="0" hangingPunct="1">
      <a:defRPr kumimoji="1" sz="973" kern="1200">
        <a:solidFill>
          <a:schemeClr val="tx1"/>
        </a:solidFill>
        <a:latin typeface="+mn-lt"/>
        <a:ea typeface="+mn-ea"/>
        <a:cs typeface="+mn-cs"/>
      </a:defRPr>
    </a:lvl6pPr>
    <a:lvl7pPr marL="2051969" algn="l" defTabSz="683989" rtl="0" eaLnBrk="1" latinLnBrk="0" hangingPunct="1">
      <a:defRPr kumimoji="1" sz="973" kern="1200">
        <a:solidFill>
          <a:schemeClr val="tx1"/>
        </a:solidFill>
        <a:latin typeface="+mn-lt"/>
        <a:ea typeface="+mn-ea"/>
        <a:cs typeface="+mn-cs"/>
      </a:defRPr>
    </a:lvl7pPr>
    <a:lvl8pPr marL="2393964" algn="l" defTabSz="683989" rtl="0" eaLnBrk="1" latinLnBrk="0" hangingPunct="1">
      <a:defRPr kumimoji="1" sz="973" kern="1200">
        <a:solidFill>
          <a:schemeClr val="tx1"/>
        </a:solidFill>
        <a:latin typeface="+mn-lt"/>
        <a:ea typeface="+mn-ea"/>
        <a:cs typeface="+mn-cs"/>
      </a:defRPr>
    </a:lvl8pPr>
    <a:lvl9pPr marL="2735959" algn="l" defTabSz="683989" rtl="0" eaLnBrk="1" latinLnBrk="0" hangingPunct="1">
      <a:defRPr kumimoji="1" sz="97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721BF43-783E-44B6-9BB7-0F30D03950C8}" type="slidenum">
              <a:rPr kumimoji="1" lang="ja-JP" altLang="en-US" smtClean="0"/>
              <a:t>1</a:t>
            </a:fld>
            <a:endParaRPr kumimoji="1" lang="ja-JP" altLang="en-US"/>
          </a:p>
        </p:txBody>
      </p:sp>
    </p:spTree>
    <p:extLst>
      <p:ext uri="{BB962C8B-B14F-4D97-AF65-F5344CB8AC3E}">
        <p14:creationId xmlns:p14="http://schemas.microsoft.com/office/powerpoint/2010/main" val="579487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9" indent="0" algn="ctr">
              <a:buNone/>
              <a:defRPr>
                <a:solidFill>
                  <a:schemeClr val="tx1">
                    <a:tint val="75000"/>
                  </a:schemeClr>
                </a:solidFill>
              </a:defRPr>
            </a:lvl2pPr>
            <a:lvl3pPr marL="914418" indent="0" algn="ctr">
              <a:buNone/>
              <a:defRPr>
                <a:solidFill>
                  <a:schemeClr val="tx1">
                    <a:tint val="75000"/>
                  </a:schemeClr>
                </a:solidFill>
              </a:defRPr>
            </a:lvl3pPr>
            <a:lvl4pPr marL="1371627" indent="0" algn="ctr">
              <a:buNone/>
              <a:defRPr>
                <a:solidFill>
                  <a:schemeClr val="tx1">
                    <a:tint val="75000"/>
                  </a:schemeClr>
                </a:solidFill>
              </a:defRPr>
            </a:lvl4pPr>
            <a:lvl5pPr marL="1828837" indent="0" algn="ctr">
              <a:buNone/>
              <a:defRPr>
                <a:solidFill>
                  <a:schemeClr val="tx1">
                    <a:tint val="75000"/>
                  </a:schemeClr>
                </a:solidFill>
              </a:defRPr>
            </a:lvl5pPr>
            <a:lvl6pPr marL="2286046" indent="0" algn="ctr">
              <a:buNone/>
              <a:defRPr>
                <a:solidFill>
                  <a:schemeClr val="tx1">
                    <a:tint val="75000"/>
                  </a:schemeClr>
                </a:solidFill>
              </a:defRPr>
            </a:lvl6pPr>
            <a:lvl7pPr marL="2743255" indent="0" algn="ctr">
              <a:buNone/>
              <a:defRPr>
                <a:solidFill>
                  <a:schemeClr val="tx1">
                    <a:tint val="75000"/>
                  </a:schemeClr>
                </a:solidFill>
              </a:defRPr>
            </a:lvl7pPr>
            <a:lvl8pPr marL="3200464" indent="0" algn="ctr">
              <a:buNone/>
              <a:defRPr>
                <a:solidFill>
                  <a:schemeClr val="tx1">
                    <a:tint val="75000"/>
                  </a:schemeClr>
                </a:solidFill>
              </a:defRPr>
            </a:lvl8pPr>
            <a:lvl9pPr marL="365767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2024/3/15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86981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2024/3/15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47794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2024/3/15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30212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2024/3/15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31787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000">
                <a:solidFill>
                  <a:schemeClr val="tx1">
                    <a:tint val="75000"/>
                  </a:schemeClr>
                </a:solidFill>
              </a:defRPr>
            </a:lvl1pPr>
            <a:lvl2pPr marL="457209" indent="0">
              <a:buNone/>
              <a:defRPr sz="1786">
                <a:solidFill>
                  <a:schemeClr val="tx1">
                    <a:tint val="75000"/>
                  </a:schemeClr>
                </a:solidFill>
              </a:defRPr>
            </a:lvl2pPr>
            <a:lvl3pPr marL="914418" indent="0">
              <a:buNone/>
              <a:defRPr sz="1571">
                <a:solidFill>
                  <a:schemeClr val="tx1">
                    <a:tint val="75000"/>
                  </a:schemeClr>
                </a:solidFill>
              </a:defRPr>
            </a:lvl3pPr>
            <a:lvl4pPr marL="1371627" indent="0">
              <a:buNone/>
              <a:defRPr sz="1429">
                <a:solidFill>
                  <a:schemeClr val="tx1">
                    <a:tint val="75000"/>
                  </a:schemeClr>
                </a:solidFill>
              </a:defRPr>
            </a:lvl4pPr>
            <a:lvl5pPr marL="1828837" indent="0">
              <a:buNone/>
              <a:defRPr sz="1429">
                <a:solidFill>
                  <a:schemeClr val="tx1">
                    <a:tint val="75000"/>
                  </a:schemeClr>
                </a:solidFill>
              </a:defRPr>
            </a:lvl5pPr>
            <a:lvl6pPr marL="2286046" indent="0">
              <a:buNone/>
              <a:defRPr sz="1429">
                <a:solidFill>
                  <a:schemeClr val="tx1">
                    <a:tint val="75000"/>
                  </a:schemeClr>
                </a:solidFill>
              </a:defRPr>
            </a:lvl6pPr>
            <a:lvl7pPr marL="2743255" indent="0">
              <a:buNone/>
              <a:defRPr sz="1429">
                <a:solidFill>
                  <a:schemeClr val="tx1">
                    <a:tint val="75000"/>
                  </a:schemeClr>
                </a:solidFill>
              </a:defRPr>
            </a:lvl7pPr>
            <a:lvl8pPr marL="3200464" indent="0">
              <a:buNone/>
              <a:defRPr sz="1429">
                <a:solidFill>
                  <a:schemeClr val="tx1">
                    <a:tint val="75000"/>
                  </a:schemeClr>
                </a:solidFill>
              </a:defRPr>
            </a:lvl8pPr>
            <a:lvl9pPr marL="3657673" indent="0">
              <a:buNone/>
              <a:defRPr sz="1429">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2024/3/15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18420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786"/>
            </a:lvl1pPr>
            <a:lvl2pPr>
              <a:defRPr sz="2429"/>
            </a:lvl2pPr>
            <a:lvl3pPr>
              <a:defRPr sz="2000"/>
            </a:lvl3pPr>
            <a:lvl4pPr>
              <a:defRPr sz="1786"/>
            </a:lvl4pPr>
            <a:lvl5pPr>
              <a:defRPr sz="1786"/>
            </a:lvl5pPr>
            <a:lvl6pPr>
              <a:defRPr sz="1786"/>
            </a:lvl6pPr>
            <a:lvl7pPr>
              <a:defRPr sz="1786"/>
            </a:lvl7pPr>
            <a:lvl8pPr>
              <a:defRPr sz="1786"/>
            </a:lvl8pPr>
            <a:lvl9pPr>
              <a:defRPr sz="178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786"/>
            </a:lvl1pPr>
            <a:lvl2pPr>
              <a:defRPr sz="2429"/>
            </a:lvl2pPr>
            <a:lvl3pPr>
              <a:defRPr sz="2000"/>
            </a:lvl3pPr>
            <a:lvl4pPr>
              <a:defRPr sz="1786"/>
            </a:lvl4pPr>
            <a:lvl5pPr>
              <a:defRPr sz="1786"/>
            </a:lvl5pPr>
            <a:lvl6pPr>
              <a:defRPr sz="1786"/>
            </a:lvl6pPr>
            <a:lvl7pPr>
              <a:defRPr sz="1786"/>
            </a:lvl7pPr>
            <a:lvl8pPr>
              <a:defRPr sz="1786"/>
            </a:lvl8pPr>
            <a:lvl9pPr>
              <a:defRPr sz="178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2024/3/15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97601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29" b="1"/>
            </a:lvl1pPr>
            <a:lvl2pPr marL="457209" indent="0">
              <a:buNone/>
              <a:defRPr sz="2000" b="1"/>
            </a:lvl2pPr>
            <a:lvl3pPr marL="914418" indent="0">
              <a:buNone/>
              <a:defRPr sz="1786" b="1"/>
            </a:lvl3pPr>
            <a:lvl4pPr marL="1371627" indent="0">
              <a:buNone/>
              <a:defRPr sz="1571" b="1"/>
            </a:lvl4pPr>
            <a:lvl5pPr marL="1828837" indent="0">
              <a:buNone/>
              <a:defRPr sz="1571" b="1"/>
            </a:lvl5pPr>
            <a:lvl6pPr marL="2286046" indent="0">
              <a:buNone/>
              <a:defRPr sz="1571" b="1"/>
            </a:lvl6pPr>
            <a:lvl7pPr marL="2743255" indent="0">
              <a:buNone/>
              <a:defRPr sz="1571" b="1"/>
            </a:lvl7pPr>
            <a:lvl8pPr marL="3200464" indent="0">
              <a:buNone/>
              <a:defRPr sz="1571" b="1"/>
            </a:lvl8pPr>
            <a:lvl9pPr marL="3657673" indent="0">
              <a:buNone/>
              <a:defRPr sz="1571"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29"/>
            </a:lvl1pPr>
            <a:lvl2pPr>
              <a:defRPr sz="2000"/>
            </a:lvl2pPr>
            <a:lvl3pPr>
              <a:defRPr sz="1786"/>
            </a:lvl3pPr>
            <a:lvl4pPr>
              <a:defRPr sz="1571"/>
            </a:lvl4pPr>
            <a:lvl5pPr>
              <a:defRPr sz="1571"/>
            </a:lvl5pPr>
            <a:lvl6pPr>
              <a:defRPr sz="1571"/>
            </a:lvl6pPr>
            <a:lvl7pPr>
              <a:defRPr sz="1571"/>
            </a:lvl7pPr>
            <a:lvl8pPr>
              <a:defRPr sz="1571"/>
            </a:lvl8pPr>
            <a:lvl9pPr>
              <a:defRPr sz="157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29" b="1"/>
            </a:lvl1pPr>
            <a:lvl2pPr marL="457209" indent="0">
              <a:buNone/>
              <a:defRPr sz="2000" b="1"/>
            </a:lvl2pPr>
            <a:lvl3pPr marL="914418" indent="0">
              <a:buNone/>
              <a:defRPr sz="1786" b="1"/>
            </a:lvl3pPr>
            <a:lvl4pPr marL="1371627" indent="0">
              <a:buNone/>
              <a:defRPr sz="1571" b="1"/>
            </a:lvl4pPr>
            <a:lvl5pPr marL="1828837" indent="0">
              <a:buNone/>
              <a:defRPr sz="1571" b="1"/>
            </a:lvl5pPr>
            <a:lvl6pPr marL="2286046" indent="0">
              <a:buNone/>
              <a:defRPr sz="1571" b="1"/>
            </a:lvl6pPr>
            <a:lvl7pPr marL="2743255" indent="0">
              <a:buNone/>
              <a:defRPr sz="1571" b="1"/>
            </a:lvl7pPr>
            <a:lvl8pPr marL="3200464" indent="0">
              <a:buNone/>
              <a:defRPr sz="1571" b="1"/>
            </a:lvl8pPr>
            <a:lvl9pPr marL="3657673" indent="0">
              <a:buNone/>
              <a:defRPr sz="1571"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29"/>
            </a:lvl1pPr>
            <a:lvl2pPr>
              <a:defRPr sz="2000"/>
            </a:lvl2pPr>
            <a:lvl3pPr>
              <a:defRPr sz="1786"/>
            </a:lvl3pPr>
            <a:lvl4pPr>
              <a:defRPr sz="1571"/>
            </a:lvl4pPr>
            <a:lvl5pPr>
              <a:defRPr sz="1571"/>
            </a:lvl5pPr>
            <a:lvl6pPr>
              <a:defRPr sz="1571"/>
            </a:lvl6pPr>
            <a:lvl7pPr>
              <a:defRPr sz="1571"/>
            </a:lvl7pPr>
            <a:lvl8pPr>
              <a:defRPr sz="1571"/>
            </a:lvl8pPr>
            <a:lvl9pPr>
              <a:defRPr sz="157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2024/3/15</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31364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2024/3/15</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53200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2024/3/15</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53202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14"/>
            </a:lvl1pPr>
            <a:lvl2pPr>
              <a:defRPr sz="2786"/>
            </a:lvl2pPr>
            <a:lvl3pPr>
              <a:defRPr sz="2429"/>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429"/>
            </a:lvl1pPr>
            <a:lvl2pPr marL="457209" indent="0">
              <a:buNone/>
              <a:defRPr sz="1214"/>
            </a:lvl2pPr>
            <a:lvl3pPr marL="914418" indent="0">
              <a:buNone/>
              <a:defRPr sz="1000"/>
            </a:lvl3pPr>
            <a:lvl4pPr marL="1371627" indent="0">
              <a:buNone/>
              <a:defRPr sz="929"/>
            </a:lvl4pPr>
            <a:lvl5pPr marL="1828837" indent="0">
              <a:buNone/>
              <a:defRPr sz="929"/>
            </a:lvl5pPr>
            <a:lvl6pPr marL="2286046" indent="0">
              <a:buNone/>
              <a:defRPr sz="929"/>
            </a:lvl6pPr>
            <a:lvl7pPr marL="2743255" indent="0">
              <a:buNone/>
              <a:defRPr sz="929"/>
            </a:lvl7pPr>
            <a:lvl8pPr marL="3200464" indent="0">
              <a:buNone/>
              <a:defRPr sz="929"/>
            </a:lvl8pPr>
            <a:lvl9pPr marL="3657673" indent="0">
              <a:buNone/>
              <a:defRPr sz="929"/>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2024/3/15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34537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14"/>
            </a:lvl1pPr>
            <a:lvl2pPr marL="457209" indent="0">
              <a:buNone/>
              <a:defRPr sz="2786"/>
            </a:lvl2pPr>
            <a:lvl3pPr marL="914418" indent="0">
              <a:buNone/>
              <a:defRPr sz="2429"/>
            </a:lvl3pPr>
            <a:lvl4pPr marL="1371627" indent="0">
              <a:buNone/>
              <a:defRPr sz="2000"/>
            </a:lvl4pPr>
            <a:lvl5pPr marL="1828837" indent="0">
              <a:buNone/>
              <a:defRPr sz="2000"/>
            </a:lvl5pPr>
            <a:lvl6pPr marL="2286046" indent="0">
              <a:buNone/>
              <a:defRPr sz="2000"/>
            </a:lvl6pPr>
            <a:lvl7pPr marL="2743255" indent="0">
              <a:buNone/>
              <a:defRPr sz="2000"/>
            </a:lvl7pPr>
            <a:lvl8pPr marL="3200464" indent="0">
              <a:buNone/>
              <a:defRPr sz="2000"/>
            </a:lvl8pPr>
            <a:lvl9pPr marL="3657673"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29"/>
            </a:lvl1pPr>
            <a:lvl2pPr marL="457209" indent="0">
              <a:buNone/>
              <a:defRPr sz="1214"/>
            </a:lvl2pPr>
            <a:lvl3pPr marL="914418" indent="0">
              <a:buNone/>
              <a:defRPr sz="1000"/>
            </a:lvl3pPr>
            <a:lvl4pPr marL="1371627" indent="0">
              <a:buNone/>
              <a:defRPr sz="929"/>
            </a:lvl4pPr>
            <a:lvl5pPr marL="1828837" indent="0">
              <a:buNone/>
              <a:defRPr sz="929"/>
            </a:lvl5pPr>
            <a:lvl6pPr marL="2286046" indent="0">
              <a:buNone/>
              <a:defRPr sz="929"/>
            </a:lvl6pPr>
            <a:lvl7pPr marL="2743255" indent="0">
              <a:buNone/>
              <a:defRPr sz="929"/>
            </a:lvl7pPr>
            <a:lvl8pPr marL="3200464" indent="0">
              <a:buNone/>
              <a:defRPr sz="929"/>
            </a:lvl8pPr>
            <a:lvl9pPr marL="3657673" indent="0">
              <a:buNone/>
              <a:defRPr sz="929"/>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2024/3/15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81677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128016" tIns="64008" rIns="128016" bIns="64008" rtlCol="0" anchor="ctr"/>
          <a:lstStyle>
            <a:lvl1pPr algn="l">
              <a:defRPr sz="1214">
                <a:solidFill>
                  <a:schemeClr val="tx1">
                    <a:tint val="75000"/>
                  </a:schemeClr>
                </a:solidFill>
              </a:defRPr>
            </a:lvl1pPr>
          </a:lstStyle>
          <a:p>
            <a:pPr defTabSz="914418"/>
            <a:fld id="{31C838FC-BD80-44EF-8E23-F1E13724A728}" type="datetimeFigureOut">
              <a:rPr lang="ja-JP" altLang="en-US" smtClean="0">
                <a:solidFill>
                  <a:prstClr val="black">
                    <a:tint val="75000"/>
                  </a:prstClr>
                </a:solidFill>
              </a:rPr>
              <a:pPr defTabSz="914418"/>
              <a:t>2024/3/15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128016" tIns="64008" rIns="128016" bIns="64008" rtlCol="0" anchor="ctr"/>
          <a:lstStyle>
            <a:lvl1pPr algn="ctr">
              <a:defRPr sz="1214">
                <a:solidFill>
                  <a:schemeClr val="tx1">
                    <a:tint val="75000"/>
                  </a:schemeClr>
                </a:solidFill>
              </a:defRPr>
            </a:lvl1pPr>
          </a:lstStyle>
          <a:p>
            <a:pPr defTabSz="914418"/>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128016" tIns="64008" rIns="128016" bIns="64008" rtlCol="0" anchor="ctr"/>
          <a:lstStyle>
            <a:lvl1pPr algn="r">
              <a:defRPr sz="1214">
                <a:solidFill>
                  <a:schemeClr val="tx1">
                    <a:tint val="75000"/>
                  </a:schemeClr>
                </a:solidFill>
              </a:defRPr>
            </a:lvl1pPr>
          </a:lstStyle>
          <a:p>
            <a:pPr defTabSz="914418"/>
            <a:fld id="{8913C9EA-F6DC-4B23-A05F-B5EA2E92DA12}" type="slidenum">
              <a:rPr lang="ja-JP" altLang="en-US" smtClean="0">
                <a:solidFill>
                  <a:prstClr val="black">
                    <a:tint val="75000"/>
                  </a:prstClr>
                </a:solidFill>
              </a:rPr>
              <a:pPr defTabSz="914418"/>
              <a:t>‹#›</a:t>
            </a:fld>
            <a:endParaRPr lang="ja-JP" altLang="en-US">
              <a:solidFill>
                <a:prstClr val="black">
                  <a:tint val="75000"/>
                </a:prstClr>
              </a:solidFill>
            </a:endParaRPr>
          </a:p>
        </p:txBody>
      </p:sp>
    </p:spTree>
    <p:extLst>
      <p:ext uri="{BB962C8B-B14F-4D97-AF65-F5344CB8AC3E}">
        <p14:creationId xmlns:p14="http://schemas.microsoft.com/office/powerpoint/2010/main" val="19720875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18" rtl="0" eaLnBrk="1" latinLnBrk="0" hangingPunct="1">
        <a:spcBef>
          <a:spcPct val="0"/>
        </a:spcBef>
        <a:buNone/>
        <a:defRPr kumimoji="1" sz="4429" kern="1200">
          <a:solidFill>
            <a:schemeClr val="tx1"/>
          </a:solidFill>
          <a:latin typeface="+mj-lt"/>
          <a:ea typeface="+mj-ea"/>
          <a:cs typeface="+mj-cs"/>
        </a:defRPr>
      </a:lvl1pPr>
    </p:titleStyle>
    <p:body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18" rtl="0" eaLnBrk="1" latinLnBrk="0" hangingPunct="1">
        <a:defRPr kumimoji="1" sz="1786" kern="1200">
          <a:solidFill>
            <a:schemeClr val="tx1"/>
          </a:solidFill>
          <a:latin typeface="+mn-lt"/>
          <a:ea typeface="+mn-ea"/>
          <a:cs typeface="+mn-cs"/>
        </a:defRPr>
      </a:lvl1pPr>
      <a:lvl2pPr marL="457209" algn="l" defTabSz="914418" rtl="0" eaLnBrk="1" latinLnBrk="0" hangingPunct="1">
        <a:defRPr kumimoji="1" sz="1786" kern="1200">
          <a:solidFill>
            <a:schemeClr val="tx1"/>
          </a:solidFill>
          <a:latin typeface="+mn-lt"/>
          <a:ea typeface="+mn-ea"/>
          <a:cs typeface="+mn-cs"/>
        </a:defRPr>
      </a:lvl2pPr>
      <a:lvl3pPr marL="914418" algn="l" defTabSz="914418" rtl="0" eaLnBrk="1" latinLnBrk="0" hangingPunct="1">
        <a:defRPr kumimoji="1" sz="1786" kern="1200">
          <a:solidFill>
            <a:schemeClr val="tx1"/>
          </a:solidFill>
          <a:latin typeface="+mn-lt"/>
          <a:ea typeface="+mn-ea"/>
          <a:cs typeface="+mn-cs"/>
        </a:defRPr>
      </a:lvl3pPr>
      <a:lvl4pPr marL="1371627" algn="l" defTabSz="914418" rtl="0" eaLnBrk="1" latinLnBrk="0" hangingPunct="1">
        <a:defRPr kumimoji="1" sz="1786" kern="1200">
          <a:solidFill>
            <a:schemeClr val="tx1"/>
          </a:solidFill>
          <a:latin typeface="+mn-lt"/>
          <a:ea typeface="+mn-ea"/>
          <a:cs typeface="+mn-cs"/>
        </a:defRPr>
      </a:lvl4pPr>
      <a:lvl5pPr marL="1828837" algn="l" defTabSz="914418" rtl="0" eaLnBrk="1" latinLnBrk="0" hangingPunct="1">
        <a:defRPr kumimoji="1" sz="1786" kern="1200">
          <a:solidFill>
            <a:schemeClr val="tx1"/>
          </a:solidFill>
          <a:latin typeface="+mn-lt"/>
          <a:ea typeface="+mn-ea"/>
          <a:cs typeface="+mn-cs"/>
        </a:defRPr>
      </a:lvl5pPr>
      <a:lvl6pPr marL="2286046" algn="l" defTabSz="914418" rtl="0" eaLnBrk="1" latinLnBrk="0" hangingPunct="1">
        <a:defRPr kumimoji="1" sz="1786" kern="1200">
          <a:solidFill>
            <a:schemeClr val="tx1"/>
          </a:solidFill>
          <a:latin typeface="+mn-lt"/>
          <a:ea typeface="+mn-ea"/>
          <a:cs typeface="+mn-cs"/>
        </a:defRPr>
      </a:lvl6pPr>
      <a:lvl7pPr marL="2743255" algn="l" defTabSz="914418" rtl="0" eaLnBrk="1" latinLnBrk="0" hangingPunct="1">
        <a:defRPr kumimoji="1" sz="1786" kern="1200">
          <a:solidFill>
            <a:schemeClr val="tx1"/>
          </a:solidFill>
          <a:latin typeface="+mn-lt"/>
          <a:ea typeface="+mn-ea"/>
          <a:cs typeface="+mn-cs"/>
        </a:defRPr>
      </a:lvl7pPr>
      <a:lvl8pPr marL="3200464" algn="l" defTabSz="914418" rtl="0" eaLnBrk="1" latinLnBrk="0" hangingPunct="1">
        <a:defRPr kumimoji="1" sz="1786" kern="1200">
          <a:solidFill>
            <a:schemeClr val="tx1"/>
          </a:solidFill>
          <a:latin typeface="+mn-lt"/>
          <a:ea typeface="+mn-ea"/>
          <a:cs typeface="+mn-cs"/>
        </a:defRPr>
      </a:lvl8pPr>
      <a:lvl9pPr marL="3657673" algn="l" defTabSz="914418" rtl="0" eaLnBrk="1" latinLnBrk="0" hangingPunct="1">
        <a:defRPr kumimoji="1" sz="17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51A521AB-FCB0-47CB-81F7-3D21D5133382}"/>
              </a:ext>
            </a:extLst>
          </p:cNvPr>
          <p:cNvSpPr/>
          <p:nvPr/>
        </p:nvSpPr>
        <p:spPr>
          <a:xfrm>
            <a:off x="145086" y="1990098"/>
            <a:ext cx="2684225" cy="465620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216000" rtlCol="0" anchor="t"/>
          <a:lstStyle/>
          <a:p>
            <a:pPr marL="540000"/>
            <a:endParaRPr kumimoji="1" lang="en-US" altLang="ja-JP" b="1" dirty="0">
              <a:solidFill>
                <a:schemeClr val="tx1"/>
              </a:solidFill>
            </a:endParaRPr>
          </a:p>
          <a:p>
            <a:r>
              <a:rPr kumimoji="1" lang="ja-JP" altLang="en-US" sz="1800" dirty="0">
                <a:solidFill>
                  <a:schemeClr val="tx1"/>
                </a:solidFill>
              </a:rPr>
              <a:t>実施前と比べて実施後に、「理解できた」</a:t>
            </a:r>
            <a:r>
              <a:rPr kumimoji="1" lang="en-US" altLang="ja-JP" sz="1800" baseline="30000" dirty="0">
                <a:solidFill>
                  <a:schemeClr val="tx1"/>
                </a:solidFill>
              </a:rPr>
              <a:t>※</a:t>
            </a:r>
            <a:r>
              <a:rPr kumimoji="1" lang="ja-JP" altLang="en-US" sz="1800" dirty="0">
                <a:solidFill>
                  <a:schemeClr val="tx1"/>
                </a:solidFill>
              </a:rPr>
              <a:t>の回答が増加した事業者は半数程度</a:t>
            </a:r>
            <a:r>
              <a:rPr lang="ja-JP" altLang="en-US" sz="1800" dirty="0">
                <a:solidFill>
                  <a:schemeClr val="tx1"/>
                </a:solidFill>
              </a:rPr>
              <a:t>であった。</a:t>
            </a:r>
            <a:endParaRPr kumimoji="1" lang="en-US" altLang="ja-JP" sz="1800" dirty="0">
              <a:solidFill>
                <a:schemeClr val="tx1"/>
              </a:solidFill>
            </a:endParaRPr>
          </a:p>
          <a:p>
            <a:r>
              <a:rPr lang="en-US" altLang="ja-JP" sz="1100" dirty="0">
                <a:solidFill>
                  <a:schemeClr val="tx1"/>
                </a:solidFill>
              </a:rPr>
              <a:t>※</a:t>
            </a:r>
            <a:r>
              <a:rPr kumimoji="1" lang="ja-JP" altLang="en-US" sz="1100" dirty="0">
                <a:solidFill>
                  <a:schemeClr val="tx1"/>
                </a:solidFill>
              </a:rPr>
              <a:t> 「理解できた」「やや理解できた」の合計</a:t>
            </a:r>
            <a:endParaRPr lang="en-US" altLang="ja-JP" sz="1100" dirty="0">
              <a:solidFill>
                <a:schemeClr val="tx1"/>
              </a:solidFill>
            </a:endParaRPr>
          </a:p>
          <a:p>
            <a:pPr>
              <a:spcBef>
                <a:spcPts val="600"/>
              </a:spcBef>
            </a:pPr>
            <a:r>
              <a:rPr kumimoji="1" lang="ja-JP" altLang="en-US" dirty="0">
                <a:solidFill>
                  <a:schemeClr val="tx1"/>
                </a:solidFill>
              </a:rPr>
              <a:t>従業員向けポスター掲示や説明などによる事前周知により、実施前に従業員への一定の理解促進が進んだものの、事業実施を通してその理解が深まる機会は少なく、実施後に低くなったと推測される。</a:t>
            </a:r>
            <a:endParaRPr kumimoji="1" lang="ja-JP" altLang="en-US" b="1" dirty="0">
              <a:solidFill>
                <a:schemeClr val="tx1"/>
              </a:solidFill>
            </a:endParaRPr>
          </a:p>
        </p:txBody>
      </p:sp>
      <p:sp>
        <p:nvSpPr>
          <p:cNvPr id="20" name="コンテンツ プレースホルダー 7">
            <a:extLst>
              <a:ext uri="{FF2B5EF4-FFF2-40B4-BE49-F238E27FC236}">
                <a16:creationId xmlns:a16="http://schemas.microsoft.com/office/drawing/2014/main" id="{74B5E1BA-CB52-ED59-D708-0248CC1DEA36}"/>
              </a:ext>
            </a:extLst>
          </p:cNvPr>
          <p:cNvSpPr txBox="1">
            <a:spLocks/>
          </p:cNvSpPr>
          <p:nvPr/>
        </p:nvSpPr>
        <p:spPr>
          <a:xfrm>
            <a:off x="60474" y="715069"/>
            <a:ext cx="9637343" cy="864096"/>
          </a:xfrm>
          <a:prstGeom prst="rect">
            <a:avLst/>
          </a:prstGeom>
        </p:spPr>
        <p:txBody>
          <a:bodyPr vert="horz" lIns="128016" tIns="64008" rIns="128016" bIns="64008" rtlCol="0" anchor="t">
            <a:noAutofit/>
          </a:bodyPr>
          <a:lst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ct val="80000"/>
              </a:lnSpc>
              <a:buNone/>
            </a:pPr>
            <a:r>
              <a:rPr lang="ja-JP" altLang="en-US" sz="1800" b="1" dirty="0">
                <a:latin typeface="+mn-ea"/>
              </a:rPr>
              <a:t>◆実施概要　</a:t>
            </a:r>
            <a:r>
              <a:rPr lang="ja-JP" altLang="en-US" sz="1600" b="1" dirty="0">
                <a:latin typeface="+mn-ea"/>
              </a:rPr>
              <a:t>参加事業者より従業員に回答フォーム</a:t>
            </a:r>
            <a:r>
              <a:rPr lang="en-US" altLang="ja-JP" sz="1600" b="1" dirty="0">
                <a:latin typeface="+mn-ea"/>
              </a:rPr>
              <a:t>URL</a:t>
            </a:r>
            <a:r>
              <a:rPr lang="ja-JP" altLang="en-US" sz="1600" b="1" dirty="0">
                <a:latin typeface="+mn-ea"/>
              </a:rPr>
              <a:t>を案内、もしくは紙による配布</a:t>
            </a:r>
            <a:endParaRPr lang="en-US" altLang="ja-JP" sz="1600" b="1" dirty="0">
              <a:latin typeface="+mn-ea"/>
            </a:endParaRPr>
          </a:p>
          <a:p>
            <a:pPr marL="0" indent="0">
              <a:lnSpc>
                <a:spcPct val="80000"/>
              </a:lnSpc>
              <a:buNone/>
            </a:pPr>
            <a:r>
              <a:rPr lang="ja-JP" altLang="en-US" sz="1600" b="1" dirty="0">
                <a:latin typeface="ＭＳ Ｐゴシック"/>
                <a:ea typeface="ＭＳ Ｐゴシック"/>
              </a:rPr>
              <a:t>　・実施時期　　実施前：</a:t>
            </a:r>
            <a:r>
              <a:rPr lang="en-US" altLang="ja-JP" sz="1600" b="1" dirty="0">
                <a:latin typeface="ＭＳ Ｐゴシック"/>
                <a:ea typeface="ＭＳ Ｐゴシック"/>
              </a:rPr>
              <a:t>2023</a:t>
            </a:r>
            <a:r>
              <a:rPr lang="ja-JP" altLang="en-US" sz="1600" b="1" dirty="0">
                <a:latin typeface="ＭＳ Ｐゴシック"/>
                <a:ea typeface="ＭＳ Ｐゴシック"/>
              </a:rPr>
              <a:t>年</a:t>
            </a:r>
            <a:r>
              <a:rPr lang="en-US" altLang="ja-JP" sz="1600" b="1" dirty="0">
                <a:latin typeface="ＭＳ Ｐゴシック"/>
                <a:ea typeface="ＭＳ Ｐゴシック"/>
              </a:rPr>
              <a:t>10</a:t>
            </a:r>
            <a:r>
              <a:rPr lang="ja-JP" altLang="en-US" sz="1600" b="1" dirty="0">
                <a:latin typeface="ＭＳ Ｐゴシック"/>
                <a:ea typeface="ＭＳ Ｐゴシック"/>
              </a:rPr>
              <a:t>月～</a:t>
            </a:r>
            <a:r>
              <a:rPr lang="en-US" altLang="ja-JP" sz="1600" b="1" dirty="0">
                <a:latin typeface="ＭＳ Ｐゴシック"/>
                <a:ea typeface="ＭＳ Ｐゴシック"/>
              </a:rPr>
              <a:t>	</a:t>
            </a:r>
            <a:r>
              <a:rPr lang="ja-JP" altLang="en-US" sz="1600" b="1" dirty="0">
                <a:latin typeface="ＭＳ Ｐゴシック"/>
                <a:ea typeface="ＭＳ Ｐゴシック"/>
              </a:rPr>
              <a:t>実施後：</a:t>
            </a:r>
            <a:r>
              <a:rPr lang="en-US" altLang="ja-JP" sz="1600" b="1" dirty="0">
                <a:latin typeface="ＭＳ Ｐゴシック"/>
                <a:ea typeface="ＭＳ Ｐゴシック"/>
              </a:rPr>
              <a:t>2024</a:t>
            </a:r>
            <a:r>
              <a:rPr lang="ja-JP" altLang="en-US" sz="1600" b="1" dirty="0">
                <a:latin typeface="ＭＳ Ｐゴシック"/>
                <a:ea typeface="ＭＳ Ｐゴシック"/>
              </a:rPr>
              <a:t>年</a:t>
            </a:r>
            <a:r>
              <a:rPr lang="en-US" altLang="ja-JP" sz="1600" b="1" dirty="0">
                <a:latin typeface="ＭＳ Ｐゴシック"/>
                <a:ea typeface="ＭＳ Ｐゴシック"/>
              </a:rPr>
              <a:t>2</a:t>
            </a:r>
            <a:r>
              <a:rPr lang="ja-JP" altLang="en-US" sz="1600" b="1" dirty="0">
                <a:latin typeface="ＭＳ Ｐゴシック"/>
                <a:ea typeface="ＭＳ Ｐゴシック"/>
              </a:rPr>
              <a:t>月</a:t>
            </a:r>
            <a:endParaRPr lang="en-US" altLang="ja-JP" sz="1600" b="1" dirty="0">
              <a:latin typeface="ＭＳ Ｐゴシック"/>
              <a:ea typeface="ＭＳ Ｐゴシック"/>
            </a:endParaRPr>
          </a:p>
          <a:p>
            <a:pPr marL="0" indent="0">
              <a:lnSpc>
                <a:spcPct val="80000"/>
              </a:lnSpc>
              <a:buNone/>
            </a:pPr>
            <a:r>
              <a:rPr lang="ja-JP" altLang="en-US" sz="1600" b="1" dirty="0">
                <a:latin typeface="ＭＳ Ｐゴシック"/>
                <a:ea typeface="ＭＳ Ｐゴシック"/>
              </a:rPr>
              <a:t>　・回収数　　　 実施前：</a:t>
            </a:r>
            <a:r>
              <a:rPr lang="en-US" altLang="ja-JP" sz="1600" b="1" dirty="0">
                <a:latin typeface="ＭＳ Ｐゴシック"/>
                <a:ea typeface="ＭＳ Ｐゴシック"/>
              </a:rPr>
              <a:t>1,320</a:t>
            </a:r>
            <a:r>
              <a:rPr lang="ja-JP" altLang="en-US" sz="1600" b="1" dirty="0">
                <a:latin typeface="ＭＳ Ｐゴシック"/>
                <a:ea typeface="ＭＳ Ｐゴシック"/>
              </a:rPr>
              <a:t>  </a:t>
            </a:r>
            <a:r>
              <a:rPr lang="en-US" altLang="ja-JP" sz="1600" b="1" dirty="0">
                <a:latin typeface="ＭＳ Ｐゴシック"/>
                <a:ea typeface="ＭＳ Ｐゴシック"/>
              </a:rPr>
              <a:t>	</a:t>
            </a:r>
            <a:r>
              <a:rPr lang="ja-JP" altLang="en-US" sz="1600" b="1" dirty="0">
                <a:latin typeface="ＭＳ Ｐゴシック"/>
                <a:ea typeface="ＭＳ Ｐゴシック"/>
              </a:rPr>
              <a:t>実施後：</a:t>
            </a:r>
            <a:r>
              <a:rPr lang="en-US" altLang="ja-JP" sz="1600" b="1" dirty="0">
                <a:latin typeface="ＭＳ Ｐゴシック"/>
                <a:ea typeface="ＭＳ Ｐゴシック"/>
              </a:rPr>
              <a:t>1,063</a:t>
            </a:r>
          </a:p>
        </p:txBody>
      </p:sp>
      <p:sp>
        <p:nvSpPr>
          <p:cNvPr id="2" name="Rectangle 66">
            <a:extLst>
              <a:ext uri="{FF2B5EF4-FFF2-40B4-BE49-F238E27FC236}">
                <a16:creationId xmlns:a16="http://schemas.microsoft.com/office/drawing/2014/main" id="{88A1EB11-2CC8-BC84-393F-9D668B3386B1}"/>
              </a:ext>
            </a:extLst>
          </p:cNvPr>
          <p:cNvSpPr txBox="1">
            <a:spLocks noChangeArrowheads="1"/>
          </p:cNvSpPr>
          <p:nvPr/>
        </p:nvSpPr>
        <p:spPr bwMode="auto">
          <a:xfrm>
            <a:off x="60474" y="112058"/>
            <a:ext cx="9785052" cy="525696"/>
          </a:xfrm>
          <a:prstGeom prst="rect">
            <a:avLst/>
          </a:prstGeom>
          <a:solidFill>
            <a:srgbClr val="002060"/>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tIns="36000" bIns="36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7174">
              <a:buFontTx/>
              <a:buNone/>
              <a:defRPr/>
            </a:pPr>
            <a:r>
              <a:rPr lang="ja-JP" altLang="en-US" sz="2800" dirty="0">
                <a:solidFill>
                  <a:schemeClr val="bg1"/>
                </a:solidFill>
                <a:latin typeface="+mn-ea"/>
                <a:ea typeface="+mn-ea"/>
              </a:rPr>
              <a:t>従業員アンケート結果</a:t>
            </a:r>
            <a:endParaRPr lang="ja-JP" altLang="en-US" sz="1800" kern="0" dirty="0">
              <a:solidFill>
                <a:schemeClr val="bg1"/>
              </a:solidFill>
              <a:latin typeface="+mn-ea"/>
              <a:ea typeface="+mn-ea"/>
            </a:endParaRPr>
          </a:p>
        </p:txBody>
      </p:sp>
      <p:sp>
        <p:nvSpPr>
          <p:cNvPr id="3" name="正方形/長方形 2">
            <a:extLst>
              <a:ext uri="{FF2B5EF4-FFF2-40B4-BE49-F238E27FC236}">
                <a16:creationId xmlns:a16="http://schemas.microsoft.com/office/drawing/2014/main" id="{ECEFB529-FEFA-50D0-EC81-4A05ECA6A087}"/>
              </a:ext>
            </a:extLst>
          </p:cNvPr>
          <p:cNvSpPr/>
          <p:nvPr/>
        </p:nvSpPr>
        <p:spPr>
          <a:xfrm>
            <a:off x="8541229" y="195348"/>
            <a:ext cx="1230442" cy="373932"/>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資料１－３</a:t>
            </a:r>
          </a:p>
        </p:txBody>
      </p:sp>
      <p:sp>
        <p:nvSpPr>
          <p:cNvPr id="12" name="テキスト ボックス 11">
            <a:extLst>
              <a:ext uri="{FF2B5EF4-FFF2-40B4-BE49-F238E27FC236}">
                <a16:creationId xmlns:a16="http://schemas.microsoft.com/office/drawing/2014/main" id="{7B424EBF-CFE8-4CA8-AB52-AB5DEA64FA1B}"/>
              </a:ext>
            </a:extLst>
          </p:cNvPr>
          <p:cNvSpPr txBox="1"/>
          <p:nvPr/>
        </p:nvSpPr>
        <p:spPr>
          <a:xfrm>
            <a:off x="3383819" y="1478235"/>
            <a:ext cx="6622401" cy="430887"/>
          </a:xfrm>
          <a:prstGeom prst="rect">
            <a:avLst/>
          </a:prstGeom>
          <a:noFill/>
        </p:spPr>
        <p:txBody>
          <a:bodyPr wrap="square">
            <a:spAutoFit/>
          </a:bodyPr>
          <a:lstStyle/>
          <a:p>
            <a:r>
              <a:rPr lang="en-US" altLang="ja-JP" sz="1100" b="1" dirty="0">
                <a:latin typeface="+mn-ea"/>
              </a:rPr>
              <a:t>[</a:t>
            </a:r>
            <a:r>
              <a:rPr lang="ja-JP" altLang="en-US" sz="1100" b="1" dirty="0">
                <a:latin typeface="+mn-ea"/>
              </a:rPr>
              <a:t>事前</a:t>
            </a:r>
            <a:r>
              <a:rPr lang="en-US" altLang="ja-JP" sz="1100" b="1" dirty="0">
                <a:latin typeface="+mn-ea"/>
              </a:rPr>
              <a:t>]</a:t>
            </a:r>
            <a:r>
              <a:rPr lang="ja-JP" altLang="en-US" sz="1100" b="1" dirty="0">
                <a:latin typeface="+mn-ea"/>
              </a:rPr>
              <a:t>　「おおさか</a:t>
            </a:r>
            <a:r>
              <a:rPr lang="en-US" altLang="ja-JP" sz="1100" b="1" dirty="0">
                <a:latin typeface="+mn-ea"/>
              </a:rPr>
              <a:t>CO2CO2(</a:t>
            </a:r>
            <a:r>
              <a:rPr lang="ja-JP" altLang="en-US" sz="1100" b="1" dirty="0">
                <a:latin typeface="+mn-ea"/>
              </a:rPr>
              <a:t>コツコツ</a:t>
            </a:r>
            <a:r>
              <a:rPr lang="en-US" altLang="ja-JP" sz="1100" b="1" dirty="0">
                <a:latin typeface="+mn-ea"/>
              </a:rPr>
              <a:t>)</a:t>
            </a:r>
            <a:r>
              <a:rPr lang="ja-JP" altLang="en-US" sz="1100" b="1" dirty="0">
                <a:latin typeface="+mn-ea"/>
              </a:rPr>
              <a:t>ポイント＋」の趣旨は、理解できましたか。</a:t>
            </a:r>
          </a:p>
          <a:p>
            <a:r>
              <a:rPr lang="en-US" altLang="ja-JP" sz="1100" b="1" dirty="0">
                <a:latin typeface="+mn-ea"/>
              </a:rPr>
              <a:t>[</a:t>
            </a:r>
            <a:r>
              <a:rPr lang="ja-JP" altLang="en-US" sz="1100" b="1" dirty="0">
                <a:latin typeface="+mn-ea"/>
              </a:rPr>
              <a:t>事後</a:t>
            </a:r>
            <a:r>
              <a:rPr lang="en-US" altLang="ja-JP" sz="1100" b="1" dirty="0">
                <a:latin typeface="+mn-ea"/>
              </a:rPr>
              <a:t>]</a:t>
            </a:r>
            <a:r>
              <a:rPr lang="ja-JP" altLang="en-US" sz="1100" b="1" dirty="0">
                <a:latin typeface="+mn-ea"/>
              </a:rPr>
              <a:t>　「おおさか</a:t>
            </a:r>
            <a:r>
              <a:rPr lang="en-US" altLang="ja-JP" sz="1100" b="1" dirty="0">
                <a:latin typeface="+mn-ea"/>
              </a:rPr>
              <a:t>CO2CO2 (</a:t>
            </a:r>
            <a:r>
              <a:rPr lang="ja-JP" altLang="en-US" sz="1100" b="1" dirty="0">
                <a:latin typeface="+mn-ea"/>
              </a:rPr>
              <a:t>コツコツ</a:t>
            </a:r>
            <a:r>
              <a:rPr lang="en-US" altLang="ja-JP" sz="1100" b="1" dirty="0">
                <a:latin typeface="+mn-ea"/>
              </a:rPr>
              <a:t>)</a:t>
            </a:r>
            <a:r>
              <a:rPr lang="ja-JP" altLang="en-US" sz="1100" b="1" dirty="0">
                <a:latin typeface="+mn-ea"/>
              </a:rPr>
              <a:t>ポイント＋」を実施してみて、その趣旨が理解できるようになりましたか。</a:t>
            </a:r>
          </a:p>
        </p:txBody>
      </p:sp>
      <p:pic>
        <p:nvPicPr>
          <p:cNvPr id="13" name="図 12">
            <a:extLst>
              <a:ext uri="{FF2B5EF4-FFF2-40B4-BE49-F238E27FC236}">
                <a16:creationId xmlns:a16="http://schemas.microsoft.com/office/drawing/2014/main" id="{9C8E19C6-BF9F-4102-929E-79BD26C98D39}"/>
              </a:ext>
            </a:extLst>
          </p:cNvPr>
          <p:cNvPicPr>
            <a:picLocks noChangeAspect="1"/>
          </p:cNvPicPr>
          <p:nvPr/>
        </p:nvPicPr>
        <p:blipFill rotWithShape="1">
          <a:blip r:embed="rId3"/>
          <a:srcRect t="6332"/>
          <a:stretch/>
        </p:blipFill>
        <p:spPr>
          <a:xfrm>
            <a:off x="2829311" y="2101543"/>
            <a:ext cx="5997109" cy="4508807"/>
          </a:xfrm>
          <a:prstGeom prst="rect">
            <a:avLst/>
          </a:prstGeom>
        </p:spPr>
      </p:pic>
      <p:grpSp>
        <p:nvGrpSpPr>
          <p:cNvPr id="15" name="グループ化 14">
            <a:extLst>
              <a:ext uri="{FF2B5EF4-FFF2-40B4-BE49-F238E27FC236}">
                <a16:creationId xmlns:a16="http://schemas.microsoft.com/office/drawing/2014/main" id="{08E922F3-351A-4F0D-ACD9-BD8D2D9DE1F4}"/>
              </a:ext>
            </a:extLst>
          </p:cNvPr>
          <p:cNvGrpSpPr/>
          <p:nvPr/>
        </p:nvGrpSpPr>
        <p:grpSpPr>
          <a:xfrm>
            <a:off x="3742067" y="2496453"/>
            <a:ext cx="5898371" cy="3203925"/>
            <a:chOff x="3944615" y="2329404"/>
            <a:chExt cx="5464097" cy="3363349"/>
          </a:xfrm>
        </p:grpSpPr>
        <p:cxnSp>
          <p:nvCxnSpPr>
            <p:cNvPr id="16" name="直線コネクタ 15">
              <a:extLst>
                <a:ext uri="{FF2B5EF4-FFF2-40B4-BE49-F238E27FC236}">
                  <a16:creationId xmlns:a16="http://schemas.microsoft.com/office/drawing/2014/main" id="{27035ED3-CF8D-4A1D-8F5C-EDE4926A463C}"/>
                </a:ext>
              </a:extLst>
            </p:cNvPr>
            <p:cNvCxnSpPr>
              <a:cxnSpLocks/>
            </p:cNvCxnSpPr>
            <p:nvPr/>
          </p:nvCxnSpPr>
          <p:spPr>
            <a:xfrm>
              <a:off x="3944615" y="2329404"/>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BB7856B9-36DA-4A81-93BD-23D1FE886815}"/>
                </a:ext>
              </a:extLst>
            </p:cNvPr>
            <p:cNvCxnSpPr>
              <a:cxnSpLocks/>
            </p:cNvCxnSpPr>
            <p:nvPr/>
          </p:nvCxnSpPr>
          <p:spPr>
            <a:xfrm>
              <a:off x="3944615" y="2702198"/>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7AB328E5-2D23-44BD-B639-C7133C23C483}"/>
                </a:ext>
              </a:extLst>
            </p:cNvPr>
            <p:cNvCxnSpPr>
              <a:cxnSpLocks/>
            </p:cNvCxnSpPr>
            <p:nvPr/>
          </p:nvCxnSpPr>
          <p:spPr>
            <a:xfrm>
              <a:off x="3944615" y="3082025"/>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1E1B7F75-30A5-483A-B993-F90B3230451B}"/>
                </a:ext>
              </a:extLst>
            </p:cNvPr>
            <p:cNvCxnSpPr>
              <a:cxnSpLocks/>
            </p:cNvCxnSpPr>
            <p:nvPr/>
          </p:nvCxnSpPr>
          <p:spPr>
            <a:xfrm>
              <a:off x="3944615" y="3455993"/>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C4EF88B4-AE76-4C42-868A-3C064C4DACE1}"/>
                </a:ext>
              </a:extLst>
            </p:cNvPr>
            <p:cNvCxnSpPr>
              <a:cxnSpLocks/>
            </p:cNvCxnSpPr>
            <p:nvPr/>
          </p:nvCxnSpPr>
          <p:spPr>
            <a:xfrm>
              <a:off x="3944615" y="3828787"/>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AC1D6F5C-493E-4144-BFED-5942DC4BCD7A}"/>
                </a:ext>
              </a:extLst>
            </p:cNvPr>
            <p:cNvCxnSpPr>
              <a:cxnSpLocks/>
            </p:cNvCxnSpPr>
            <p:nvPr/>
          </p:nvCxnSpPr>
          <p:spPr>
            <a:xfrm>
              <a:off x="3944615" y="4208614"/>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6A767503-4655-4B3F-9A5B-BA4DF911373A}"/>
                </a:ext>
              </a:extLst>
            </p:cNvPr>
            <p:cNvCxnSpPr>
              <a:cxnSpLocks/>
            </p:cNvCxnSpPr>
            <p:nvPr/>
          </p:nvCxnSpPr>
          <p:spPr>
            <a:xfrm>
              <a:off x="3944615" y="4574373"/>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4AC4792B-C49C-4F4C-8E9F-662517B583A4}"/>
                </a:ext>
              </a:extLst>
            </p:cNvPr>
            <p:cNvCxnSpPr>
              <a:cxnSpLocks/>
            </p:cNvCxnSpPr>
            <p:nvPr/>
          </p:nvCxnSpPr>
          <p:spPr>
            <a:xfrm>
              <a:off x="3944615" y="4947167"/>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035389FB-8F03-4DF4-862C-0C8926FEF698}"/>
                </a:ext>
              </a:extLst>
            </p:cNvPr>
            <p:cNvCxnSpPr>
              <a:cxnSpLocks/>
            </p:cNvCxnSpPr>
            <p:nvPr/>
          </p:nvCxnSpPr>
          <p:spPr>
            <a:xfrm>
              <a:off x="3944615" y="5326994"/>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457FD3FF-83DE-4697-9C13-0DBE4917BD9D}"/>
                </a:ext>
              </a:extLst>
            </p:cNvPr>
            <p:cNvCxnSpPr>
              <a:cxnSpLocks/>
            </p:cNvCxnSpPr>
            <p:nvPr/>
          </p:nvCxnSpPr>
          <p:spPr>
            <a:xfrm>
              <a:off x="3944615" y="5692753"/>
              <a:ext cx="5464097"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7" name="テキスト ボックス 26">
            <a:extLst>
              <a:ext uri="{FF2B5EF4-FFF2-40B4-BE49-F238E27FC236}">
                <a16:creationId xmlns:a16="http://schemas.microsoft.com/office/drawing/2014/main" id="{15D80FDE-F01F-4729-AC27-E3A1DFE1A9F7}"/>
              </a:ext>
            </a:extLst>
          </p:cNvPr>
          <p:cNvSpPr txBox="1"/>
          <p:nvPr/>
        </p:nvSpPr>
        <p:spPr>
          <a:xfrm>
            <a:off x="-386555" y="1517869"/>
            <a:ext cx="3915640" cy="369332"/>
          </a:xfrm>
          <a:prstGeom prst="rect">
            <a:avLst/>
          </a:prstGeom>
          <a:noFill/>
        </p:spPr>
        <p:txBody>
          <a:bodyPr wrap="square">
            <a:spAutoFit/>
          </a:bodyPr>
          <a:lstStyle/>
          <a:p>
            <a:pPr algn="ctr" defTabSz="687174">
              <a:buFontTx/>
              <a:buNone/>
              <a:defRPr/>
            </a:pPr>
            <a:r>
              <a:rPr lang="ja-JP" altLang="en-US" sz="1800" kern="0" dirty="0">
                <a:latin typeface="Arial"/>
                <a:ea typeface="ＭＳ Ｐゴシック"/>
              </a:rPr>
              <a:t>◎事業の趣旨が理解できたか</a:t>
            </a:r>
          </a:p>
        </p:txBody>
      </p:sp>
      <p:sp>
        <p:nvSpPr>
          <p:cNvPr id="4" name="矢印: 右 3">
            <a:extLst>
              <a:ext uri="{FF2B5EF4-FFF2-40B4-BE49-F238E27FC236}">
                <a16:creationId xmlns:a16="http://schemas.microsoft.com/office/drawing/2014/main" id="{D8FBD0BC-2406-7FBD-F40A-8A59CB11CBD3}"/>
              </a:ext>
            </a:extLst>
          </p:cNvPr>
          <p:cNvSpPr/>
          <p:nvPr/>
        </p:nvSpPr>
        <p:spPr>
          <a:xfrm rot="5400000">
            <a:off x="1252979" y="1924556"/>
            <a:ext cx="430886" cy="490057"/>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71B80584-1EF0-9C50-C9C0-AEAEDD44556D}"/>
              </a:ext>
            </a:extLst>
          </p:cNvPr>
          <p:cNvSpPr txBox="1"/>
          <p:nvPr/>
        </p:nvSpPr>
        <p:spPr>
          <a:xfrm>
            <a:off x="8541229" y="1909122"/>
            <a:ext cx="1364771" cy="200055"/>
          </a:xfrm>
          <a:prstGeom prst="rect">
            <a:avLst/>
          </a:prstGeom>
          <a:noFill/>
          <a:ln>
            <a:solidFill>
              <a:schemeClr val="tx1"/>
            </a:solidFill>
          </a:ln>
        </p:spPr>
        <p:txBody>
          <a:bodyPr wrap="square">
            <a:spAutoFit/>
          </a:bodyPr>
          <a:lstStyle/>
          <a:p>
            <a:r>
              <a:rPr lang="ja-JP" altLang="en-US" sz="700" dirty="0"/>
              <a:t>各事業者の従業員教育の内容</a:t>
            </a:r>
          </a:p>
        </p:txBody>
      </p:sp>
      <p:sp>
        <p:nvSpPr>
          <p:cNvPr id="8" name="テキスト ボックス 7">
            <a:extLst>
              <a:ext uri="{FF2B5EF4-FFF2-40B4-BE49-F238E27FC236}">
                <a16:creationId xmlns:a16="http://schemas.microsoft.com/office/drawing/2014/main" id="{0AD7092D-E482-085B-9EDD-9FF8110C202D}"/>
              </a:ext>
            </a:extLst>
          </p:cNvPr>
          <p:cNvSpPr txBox="1"/>
          <p:nvPr/>
        </p:nvSpPr>
        <p:spPr>
          <a:xfrm>
            <a:off x="8624688" y="2109582"/>
            <a:ext cx="1230442" cy="415498"/>
          </a:xfrm>
          <a:prstGeom prst="rect">
            <a:avLst/>
          </a:prstGeom>
          <a:noFill/>
        </p:spPr>
        <p:txBody>
          <a:bodyPr wrap="square">
            <a:spAutoFit/>
          </a:bodyPr>
          <a:lstStyle/>
          <a:p>
            <a:r>
              <a:rPr lang="ja-JP" altLang="en-US" sz="700" dirty="0"/>
              <a:t>・勉強会や説明会の実施</a:t>
            </a:r>
            <a:endParaRPr lang="en-US" altLang="ja-JP" sz="700" dirty="0"/>
          </a:p>
          <a:p>
            <a:r>
              <a:rPr lang="ja-JP" altLang="en-US" sz="700" dirty="0"/>
              <a:t>・キャンペーン企画書・マニュアル等の作成</a:t>
            </a:r>
          </a:p>
        </p:txBody>
      </p:sp>
      <p:sp>
        <p:nvSpPr>
          <p:cNvPr id="9" name="テキスト ボックス 8">
            <a:extLst>
              <a:ext uri="{FF2B5EF4-FFF2-40B4-BE49-F238E27FC236}">
                <a16:creationId xmlns:a16="http://schemas.microsoft.com/office/drawing/2014/main" id="{0CA5CC5E-8870-29D2-1C04-89174D92598D}"/>
              </a:ext>
            </a:extLst>
          </p:cNvPr>
          <p:cNvSpPr txBox="1"/>
          <p:nvPr/>
        </p:nvSpPr>
        <p:spPr>
          <a:xfrm>
            <a:off x="8624688" y="2471404"/>
            <a:ext cx="1230442" cy="415498"/>
          </a:xfrm>
          <a:prstGeom prst="rect">
            <a:avLst/>
          </a:prstGeom>
          <a:noFill/>
        </p:spPr>
        <p:txBody>
          <a:bodyPr wrap="square">
            <a:spAutoFit/>
          </a:bodyPr>
          <a:lstStyle/>
          <a:p>
            <a:r>
              <a:rPr lang="ja-JP" altLang="en-US" sz="700" dirty="0"/>
              <a:t>・説明会・店長会議の実施</a:t>
            </a:r>
            <a:endParaRPr lang="en-US" altLang="ja-JP" sz="700" dirty="0"/>
          </a:p>
          <a:p>
            <a:r>
              <a:rPr lang="ja-JP" altLang="en-US" sz="700" dirty="0"/>
              <a:t>・社内報等の活用</a:t>
            </a:r>
            <a:endParaRPr lang="en-US" altLang="ja-JP" sz="700" dirty="0"/>
          </a:p>
          <a:p>
            <a:r>
              <a:rPr lang="ja-JP" altLang="en-US" sz="700" dirty="0"/>
              <a:t>・店舗巡回</a:t>
            </a:r>
          </a:p>
        </p:txBody>
      </p:sp>
      <p:sp>
        <p:nvSpPr>
          <p:cNvPr id="11" name="テキスト ボックス 10">
            <a:extLst>
              <a:ext uri="{FF2B5EF4-FFF2-40B4-BE49-F238E27FC236}">
                <a16:creationId xmlns:a16="http://schemas.microsoft.com/office/drawing/2014/main" id="{1A20D987-04D2-9DDE-148E-AFEC0C1945EB}"/>
              </a:ext>
            </a:extLst>
          </p:cNvPr>
          <p:cNvSpPr txBox="1"/>
          <p:nvPr/>
        </p:nvSpPr>
        <p:spPr>
          <a:xfrm>
            <a:off x="8624688" y="2844853"/>
            <a:ext cx="1230442" cy="415498"/>
          </a:xfrm>
          <a:prstGeom prst="rect">
            <a:avLst/>
          </a:prstGeom>
          <a:noFill/>
        </p:spPr>
        <p:txBody>
          <a:bodyPr wrap="square">
            <a:spAutoFit/>
          </a:bodyPr>
          <a:lstStyle/>
          <a:p>
            <a:r>
              <a:rPr lang="ja-JP" altLang="en-US" sz="700" dirty="0"/>
              <a:t>・キャンペーン企画書・マニュアル等の作成</a:t>
            </a:r>
            <a:endParaRPr lang="en-US" altLang="ja-JP" sz="700" dirty="0"/>
          </a:p>
          <a:p>
            <a:r>
              <a:rPr lang="ja-JP" altLang="en-US" sz="700" dirty="0"/>
              <a:t>・社内掲示板の活用</a:t>
            </a:r>
          </a:p>
        </p:txBody>
      </p:sp>
      <p:sp>
        <p:nvSpPr>
          <p:cNvPr id="28" name="テキスト ボックス 27">
            <a:extLst>
              <a:ext uri="{FF2B5EF4-FFF2-40B4-BE49-F238E27FC236}">
                <a16:creationId xmlns:a16="http://schemas.microsoft.com/office/drawing/2014/main" id="{26EA10DF-4A5E-52D6-8A3D-855B632CCEB1}"/>
              </a:ext>
            </a:extLst>
          </p:cNvPr>
          <p:cNvSpPr txBox="1"/>
          <p:nvPr/>
        </p:nvSpPr>
        <p:spPr>
          <a:xfrm>
            <a:off x="8624688" y="3298874"/>
            <a:ext cx="1230442" cy="200055"/>
          </a:xfrm>
          <a:prstGeom prst="rect">
            <a:avLst/>
          </a:prstGeom>
          <a:noFill/>
        </p:spPr>
        <p:txBody>
          <a:bodyPr wrap="square">
            <a:spAutoFit/>
          </a:bodyPr>
          <a:lstStyle/>
          <a:p>
            <a:r>
              <a:rPr lang="ja-JP" altLang="en-US" sz="700" dirty="0"/>
              <a:t>・社内掲示板の活用</a:t>
            </a:r>
          </a:p>
        </p:txBody>
      </p:sp>
      <p:sp>
        <p:nvSpPr>
          <p:cNvPr id="29" name="テキスト ボックス 28">
            <a:extLst>
              <a:ext uri="{FF2B5EF4-FFF2-40B4-BE49-F238E27FC236}">
                <a16:creationId xmlns:a16="http://schemas.microsoft.com/office/drawing/2014/main" id="{E0C29F06-AD45-1EAE-B14B-38E80B83F0FF}"/>
              </a:ext>
            </a:extLst>
          </p:cNvPr>
          <p:cNvSpPr txBox="1"/>
          <p:nvPr/>
        </p:nvSpPr>
        <p:spPr>
          <a:xfrm>
            <a:off x="8624688" y="3612391"/>
            <a:ext cx="1230442" cy="307777"/>
          </a:xfrm>
          <a:prstGeom prst="rect">
            <a:avLst/>
          </a:prstGeom>
          <a:noFill/>
        </p:spPr>
        <p:txBody>
          <a:bodyPr wrap="square">
            <a:spAutoFit/>
          </a:bodyPr>
          <a:lstStyle/>
          <a:p>
            <a:r>
              <a:rPr lang="ja-JP" altLang="en-US" sz="700" dirty="0"/>
              <a:t>・社員食堂等でのポスター　掲示</a:t>
            </a:r>
          </a:p>
        </p:txBody>
      </p:sp>
      <p:sp>
        <p:nvSpPr>
          <p:cNvPr id="30" name="テキスト ボックス 29">
            <a:extLst>
              <a:ext uri="{FF2B5EF4-FFF2-40B4-BE49-F238E27FC236}">
                <a16:creationId xmlns:a16="http://schemas.microsoft.com/office/drawing/2014/main" id="{E5705252-6D14-5AD4-8636-83AF44F108F1}"/>
              </a:ext>
            </a:extLst>
          </p:cNvPr>
          <p:cNvSpPr txBox="1"/>
          <p:nvPr/>
        </p:nvSpPr>
        <p:spPr>
          <a:xfrm>
            <a:off x="8577580" y="3931464"/>
            <a:ext cx="1230442" cy="415498"/>
          </a:xfrm>
          <a:prstGeom prst="rect">
            <a:avLst/>
          </a:prstGeom>
          <a:noFill/>
        </p:spPr>
        <p:txBody>
          <a:bodyPr wrap="square">
            <a:spAutoFit/>
          </a:bodyPr>
          <a:lstStyle/>
          <a:p>
            <a:r>
              <a:rPr lang="ja-JP" altLang="en-US" sz="700" dirty="0"/>
              <a:t>・店長会議での進捗案内</a:t>
            </a:r>
            <a:endParaRPr lang="en-US" altLang="ja-JP" sz="700" dirty="0"/>
          </a:p>
          <a:p>
            <a:r>
              <a:rPr lang="ja-JP" altLang="en-US" sz="700" dirty="0"/>
              <a:t>・レジでのマニュアル作成</a:t>
            </a:r>
            <a:endParaRPr lang="en-US" altLang="ja-JP" sz="700" dirty="0"/>
          </a:p>
          <a:p>
            <a:r>
              <a:rPr lang="ja-JP" altLang="en-US" sz="700" dirty="0"/>
              <a:t>・巡回指導　他</a:t>
            </a:r>
          </a:p>
        </p:txBody>
      </p:sp>
      <p:sp>
        <p:nvSpPr>
          <p:cNvPr id="31" name="テキスト ボックス 30">
            <a:extLst>
              <a:ext uri="{FF2B5EF4-FFF2-40B4-BE49-F238E27FC236}">
                <a16:creationId xmlns:a16="http://schemas.microsoft.com/office/drawing/2014/main" id="{00A55BAD-B780-0B1D-B71F-3B4C1122F944}"/>
              </a:ext>
            </a:extLst>
          </p:cNvPr>
          <p:cNvSpPr txBox="1"/>
          <p:nvPr/>
        </p:nvSpPr>
        <p:spPr>
          <a:xfrm>
            <a:off x="8577580" y="4318202"/>
            <a:ext cx="1230442" cy="307777"/>
          </a:xfrm>
          <a:prstGeom prst="rect">
            <a:avLst/>
          </a:prstGeom>
          <a:noFill/>
        </p:spPr>
        <p:txBody>
          <a:bodyPr wrap="square">
            <a:spAutoFit/>
          </a:bodyPr>
          <a:lstStyle/>
          <a:p>
            <a:r>
              <a:rPr lang="ja-JP" altLang="en-US" sz="700" dirty="0"/>
              <a:t>・社内イントラネット等での周知</a:t>
            </a:r>
          </a:p>
        </p:txBody>
      </p:sp>
      <p:sp>
        <p:nvSpPr>
          <p:cNvPr id="32" name="テキスト ボックス 31">
            <a:extLst>
              <a:ext uri="{FF2B5EF4-FFF2-40B4-BE49-F238E27FC236}">
                <a16:creationId xmlns:a16="http://schemas.microsoft.com/office/drawing/2014/main" id="{551730AF-30D3-E20F-77E4-7B7466CA17BA}"/>
              </a:ext>
            </a:extLst>
          </p:cNvPr>
          <p:cNvSpPr txBox="1"/>
          <p:nvPr/>
        </p:nvSpPr>
        <p:spPr>
          <a:xfrm>
            <a:off x="8577580" y="4616554"/>
            <a:ext cx="1230442" cy="415498"/>
          </a:xfrm>
          <a:prstGeom prst="rect">
            <a:avLst/>
          </a:prstGeom>
          <a:noFill/>
        </p:spPr>
        <p:txBody>
          <a:bodyPr wrap="square">
            <a:spAutoFit/>
          </a:bodyPr>
          <a:lstStyle/>
          <a:p>
            <a:r>
              <a:rPr lang="ja-JP" altLang="en-US" sz="700" dirty="0"/>
              <a:t>・企画書作成</a:t>
            </a:r>
            <a:endParaRPr lang="en-US" altLang="ja-JP" sz="700" dirty="0"/>
          </a:p>
          <a:p>
            <a:r>
              <a:rPr lang="ja-JP" altLang="en-US" sz="700" dirty="0"/>
              <a:t>・社内でのメール配信</a:t>
            </a:r>
            <a:endParaRPr lang="en-US" altLang="ja-JP" sz="700" dirty="0"/>
          </a:p>
          <a:p>
            <a:r>
              <a:rPr lang="ja-JP" altLang="en-US" sz="700" dirty="0"/>
              <a:t>・ロールプレイ</a:t>
            </a:r>
          </a:p>
        </p:txBody>
      </p:sp>
      <p:sp>
        <p:nvSpPr>
          <p:cNvPr id="33" name="テキスト ボックス 32">
            <a:extLst>
              <a:ext uri="{FF2B5EF4-FFF2-40B4-BE49-F238E27FC236}">
                <a16:creationId xmlns:a16="http://schemas.microsoft.com/office/drawing/2014/main" id="{D6DB2295-8EFD-EE17-919F-4322B8BF3725}"/>
              </a:ext>
            </a:extLst>
          </p:cNvPr>
          <p:cNvSpPr txBox="1"/>
          <p:nvPr/>
        </p:nvSpPr>
        <p:spPr>
          <a:xfrm>
            <a:off x="8577580" y="4985900"/>
            <a:ext cx="1230442" cy="523220"/>
          </a:xfrm>
          <a:prstGeom prst="rect">
            <a:avLst/>
          </a:prstGeom>
          <a:noFill/>
        </p:spPr>
        <p:txBody>
          <a:bodyPr wrap="square">
            <a:spAutoFit/>
          </a:bodyPr>
          <a:lstStyle/>
          <a:p>
            <a:r>
              <a:rPr lang="ja-JP" altLang="en-US" sz="700" dirty="0"/>
              <a:t>・会議での伝達</a:t>
            </a:r>
            <a:endParaRPr lang="en-US" altLang="ja-JP" sz="700" dirty="0"/>
          </a:p>
          <a:p>
            <a:r>
              <a:rPr lang="ja-JP" altLang="en-US" sz="700" dirty="0"/>
              <a:t>・対象売場への巡回指導</a:t>
            </a:r>
            <a:endParaRPr lang="en-US" altLang="ja-JP" sz="700" dirty="0"/>
          </a:p>
          <a:p>
            <a:r>
              <a:rPr lang="ja-JP" altLang="en-US" sz="700" dirty="0"/>
              <a:t>・ロールプレイ</a:t>
            </a:r>
            <a:endParaRPr lang="en-US" altLang="ja-JP" sz="700" dirty="0"/>
          </a:p>
          <a:p>
            <a:r>
              <a:rPr lang="ja-JP" altLang="en-US" sz="700" dirty="0"/>
              <a:t>・幹部からの案内</a:t>
            </a:r>
          </a:p>
        </p:txBody>
      </p:sp>
      <p:sp>
        <p:nvSpPr>
          <p:cNvPr id="34" name="テキスト ボックス 33">
            <a:extLst>
              <a:ext uri="{FF2B5EF4-FFF2-40B4-BE49-F238E27FC236}">
                <a16:creationId xmlns:a16="http://schemas.microsoft.com/office/drawing/2014/main" id="{5F483165-EBA8-1010-AF31-74CABF7F06A5}"/>
              </a:ext>
            </a:extLst>
          </p:cNvPr>
          <p:cNvSpPr txBox="1"/>
          <p:nvPr/>
        </p:nvSpPr>
        <p:spPr>
          <a:xfrm>
            <a:off x="8577580" y="5426140"/>
            <a:ext cx="1230442" cy="200055"/>
          </a:xfrm>
          <a:prstGeom prst="rect">
            <a:avLst/>
          </a:prstGeom>
          <a:noFill/>
        </p:spPr>
        <p:txBody>
          <a:bodyPr wrap="square">
            <a:spAutoFit/>
          </a:bodyPr>
          <a:lstStyle/>
          <a:p>
            <a:r>
              <a:rPr lang="ja-JP" altLang="en-US" sz="700" dirty="0"/>
              <a:t>各店舗・責任者への通達</a:t>
            </a:r>
          </a:p>
        </p:txBody>
      </p:sp>
      <p:sp>
        <p:nvSpPr>
          <p:cNvPr id="35" name="テキスト ボックス 34">
            <a:extLst>
              <a:ext uri="{FF2B5EF4-FFF2-40B4-BE49-F238E27FC236}">
                <a16:creationId xmlns:a16="http://schemas.microsoft.com/office/drawing/2014/main" id="{8A0F718F-2194-5AD0-24E4-B915390D41EA}"/>
              </a:ext>
            </a:extLst>
          </p:cNvPr>
          <p:cNvSpPr txBox="1"/>
          <p:nvPr/>
        </p:nvSpPr>
        <p:spPr>
          <a:xfrm>
            <a:off x="8577580" y="5721302"/>
            <a:ext cx="1230442" cy="307777"/>
          </a:xfrm>
          <a:prstGeom prst="rect">
            <a:avLst/>
          </a:prstGeom>
          <a:noFill/>
        </p:spPr>
        <p:txBody>
          <a:bodyPr wrap="square">
            <a:spAutoFit/>
          </a:bodyPr>
          <a:lstStyle/>
          <a:p>
            <a:r>
              <a:rPr lang="ja-JP" altLang="en-US" sz="700" dirty="0"/>
              <a:t>・店長会議</a:t>
            </a:r>
            <a:endParaRPr lang="en-US" altLang="ja-JP" sz="700" dirty="0"/>
          </a:p>
          <a:p>
            <a:r>
              <a:rPr lang="ja-JP" altLang="en-US" sz="700"/>
              <a:t>・動画配布</a:t>
            </a:r>
            <a:endParaRPr lang="ja-JP" altLang="en-US" sz="700" dirty="0"/>
          </a:p>
        </p:txBody>
      </p:sp>
    </p:spTree>
    <p:extLst>
      <p:ext uri="{BB962C8B-B14F-4D97-AF65-F5344CB8AC3E}">
        <p14:creationId xmlns:p14="http://schemas.microsoft.com/office/powerpoint/2010/main" val="3173774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テキスト ボックス 35">
            <a:extLst>
              <a:ext uri="{FF2B5EF4-FFF2-40B4-BE49-F238E27FC236}">
                <a16:creationId xmlns:a16="http://schemas.microsoft.com/office/drawing/2014/main" id="{D07D599E-8BC6-BBB7-1013-19D2F2E193C3}"/>
              </a:ext>
            </a:extLst>
          </p:cNvPr>
          <p:cNvSpPr txBox="1"/>
          <p:nvPr/>
        </p:nvSpPr>
        <p:spPr>
          <a:xfrm>
            <a:off x="1777348" y="1323903"/>
            <a:ext cx="6943495" cy="261610"/>
          </a:xfrm>
          <a:prstGeom prst="rect">
            <a:avLst/>
          </a:prstGeom>
          <a:noFill/>
        </p:spPr>
        <p:txBody>
          <a:bodyPr wrap="square">
            <a:spAutoFit/>
          </a:bodyPr>
          <a:lstStyle/>
          <a:p>
            <a:r>
              <a:rPr lang="en-US" altLang="ja-JP" sz="1100" b="1" dirty="0">
                <a:latin typeface="+mn-ea"/>
              </a:rPr>
              <a:t>[</a:t>
            </a:r>
            <a:r>
              <a:rPr lang="ja-JP" altLang="en-US" sz="1100" b="1" dirty="0">
                <a:latin typeface="+mn-ea"/>
              </a:rPr>
              <a:t>事前</a:t>
            </a:r>
            <a:r>
              <a:rPr lang="en-US" altLang="ja-JP" sz="1100" b="1" dirty="0">
                <a:latin typeface="+mn-ea"/>
              </a:rPr>
              <a:t>]</a:t>
            </a:r>
            <a:r>
              <a:rPr lang="ja-JP" altLang="en-US" sz="1100" b="1" dirty="0">
                <a:latin typeface="+mn-ea"/>
              </a:rPr>
              <a:t>　　会社からの「おおさか</a:t>
            </a:r>
            <a:r>
              <a:rPr lang="en-US" altLang="ja-JP" sz="1100" b="1" dirty="0">
                <a:latin typeface="+mn-ea"/>
              </a:rPr>
              <a:t>CO2CO2(</a:t>
            </a:r>
            <a:r>
              <a:rPr lang="ja-JP" altLang="en-US" sz="1100" b="1" dirty="0">
                <a:latin typeface="+mn-ea"/>
              </a:rPr>
              <a:t>コツコツ</a:t>
            </a:r>
            <a:r>
              <a:rPr lang="en-US" altLang="ja-JP" sz="1100" b="1" dirty="0">
                <a:latin typeface="+mn-ea"/>
              </a:rPr>
              <a:t>)</a:t>
            </a:r>
            <a:r>
              <a:rPr lang="ja-JP" altLang="en-US" sz="1100" b="1" dirty="0">
                <a:latin typeface="+mn-ea"/>
              </a:rPr>
              <a:t>ポイント＋」に関するあなたへの周知は、十分ですか</a:t>
            </a:r>
          </a:p>
        </p:txBody>
      </p:sp>
      <p:sp>
        <p:nvSpPr>
          <p:cNvPr id="7" name="Rectangle 66">
            <a:extLst>
              <a:ext uri="{FF2B5EF4-FFF2-40B4-BE49-F238E27FC236}">
                <a16:creationId xmlns:a16="http://schemas.microsoft.com/office/drawing/2014/main" id="{20BBE63E-26A4-4C49-9782-C6956131F790}"/>
              </a:ext>
            </a:extLst>
          </p:cNvPr>
          <p:cNvSpPr txBox="1">
            <a:spLocks noChangeArrowheads="1"/>
          </p:cNvSpPr>
          <p:nvPr/>
        </p:nvSpPr>
        <p:spPr bwMode="auto">
          <a:xfrm>
            <a:off x="120948" y="129081"/>
            <a:ext cx="9785052" cy="525696"/>
          </a:xfrm>
          <a:prstGeom prst="rect">
            <a:avLst/>
          </a:prstGeom>
          <a:solidFill>
            <a:srgbClr val="002060"/>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tIns="36000" bIns="36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7174">
              <a:buFontTx/>
              <a:buNone/>
              <a:defRPr/>
            </a:pPr>
            <a:r>
              <a:rPr lang="ja-JP" altLang="en-US" sz="2800" dirty="0">
                <a:solidFill>
                  <a:schemeClr val="bg1"/>
                </a:solidFill>
                <a:latin typeface="+mn-ea"/>
                <a:ea typeface="+mn-ea"/>
              </a:rPr>
              <a:t>従業員アンケート結果</a:t>
            </a:r>
            <a:endParaRPr lang="ja-JP" altLang="en-US" sz="1800" kern="0" dirty="0">
              <a:solidFill>
                <a:schemeClr val="bg1"/>
              </a:solidFill>
              <a:latin typeface="+mn-ea"/>
              <a:ea typeface="+mn-ea"/>
            </a:endParaRPr>
          </a:p>
        </p:txBody>
      </p:sp>
      <p:sp>
        <p:nvSpPr>
          <p:cNvPr id="8" name="テキスト ボックス 7">
            <a:extLst>
              <a:ext uri="{FF2B5EF4-FFF2-40B4-BE49-F238E27FC236}">
                <a16:creationId xmlns:a16="http://schemas.microsoft.com/office/drawing/2014/main" id="{56FA3289-E1CA-481F-86DD-8D763C31BA23}"/>
              </a:ext>
            </a:extLst>
          </p:cNvPr>
          <p:cNvSpPr txBox="1"/>
          <p:nvPr/>
        </p:nvSpPr>
        <p:spPr>
          <a:xfrm>
            <a:off x="-93799" y="840654"/>
            <a:ext cx="3915640" cy="369332"/>
          </a:xfrm>
          <a:prstGeom prst="rect">
            <a:avLst/>
          </a:prstGeom>
          <a:noFill/>
        </p:spPr>
        <p:txBody>
          <a:bodyPr wrap="square">
            <a:spAutoFit/>
          </a:bodyPr>
          <a:lstStyle/>
          <a:p>
            <a:pPr algn="ctr" defTabSz="687174">
              <a:buFontTx/>
              <a:buNone/>
              <a:defRPr/>
            </a:pPr>
            <a:r>
              <a:rPr lang="ja-JP" altLang="en-US" sz="1800" kern="0" dirty="0">
                <a:latin typeface="Arial"/>
                <a:ea typeface="ＭＳ Ｐゴシック"/>
              </a:rPr>
              <a:t>◎ポイント事業の周知は十分か</a:t>
            </a:r>
          </a:p>
        </p:txBody>
      </p:sp>
      <p:pic>
        <p:nvPicPr>
          <p:cNvPr id="2" name="図 1">
            <a:extLst>
              <a:ext uri="{FF2B5EF4-FFF2-40B4-BE49-F238E27FC236}">
                <a16:creationId xmlns:a16="http://schemas.microsoft.com/office/drawing/2014/main" id="{F7947F80-CA9B-B6AF-1664-E8AED0E8AFF4}"/>
              </a:ext>
            </a:extLst>
          </p:cNvPr>
          <p:cNvPicPr>
            <a:picLocks noChangeAspect="1"/>
          </p:cNvPicPr>
          <p:nvPr/>
        </p:nvPicPr>
        <p:blipFill>
          <a:blip r:embed="rId2"/>
          <a:stretch>
            <a:fillRect/>
          </a:stretch>
        </p:blipFill>
        <p:spPr>
          <a:xfrm>
            <a:off x="1481253" y="1585513"/>
            <a:ext cx="6943494" cy="5044635"/>
          </a:xfrm>
          <a:prstGeom prst="rect">
            <a:avLst/>
          </a:prstGeom>
        </p:spPr>
      </p:pic>
    </p:spTree>
    <p:extLst>
      <p:ext uri="{BB962C8B-B14F-4D97-AF65-F5344CB8AC3E}">
        <p14:creationId xmlns:p14="http://schemas.microsoft.com/office/powerpoint/2010/main" val="3908054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10E8AA7C-0489-7B82-3F8E-3CA6B015FBA6}"/>
              </a:ext>
            </a:extLst>
          </p:cNvPr>
          <p:cNvSpPr/>
          <p:nvPr/>
        </p:nvSpPr>
        <p:spPr>
          <a:xfrm>
            <a:off x="397564" y="1315025"/>
            <a:ext cx="2844000" cy="5381453"/>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216000" rtlCol="0" anchor="t"/>
          <a:lstStyle/>
          <a:p>
            <a:pPr marL="540000"/>
            <a:endParaRPr kumimoji="1" lang="en-US" altLang="ja-JP" sz="1500" dirty="0">
              <a:solidFill>
                <a:schemeClr val="tx1"/>
              </a:solidFill>
            </a:endParaRPr>
          </a:p>
          <a:p>
            <a:r>
              <a:rPr kumimoji="1" lang="ja-JP" altLang="en-US" sz="1500" dirty="0">
                <a:solidFill>
                  <a:schemeClr val="tx1"/>
                </a:solidFill>
              </a:rPr>
              <a:t>消費者の脱炭素への意識改革・行動変容の効果があったと感じる人が、実施前より、実施後</a:t>
            </a:r>
            <a:r>
              <a:rPr lang="ja-JP" altLang="en-US" sz="1500" dirty="0">
                <a:solidFill>
                  <a:schemeClr val="tx1"/>
                </a:solidFill>
              </a:rPr>
              <a:t>に</a:t>
            </a:r>
            <a:r>
              <a:rPr kumimoji="1" lang="ja-JP" altLang="en-US" sz="1500" dirty="0">
                <a:solidFill>
                  <a:schemeClr val="tx1"/>
                </a:solidFill>
              </a:rPr>
              <a:t>減少</a:t>
            </a:r>
            <a:r>
              <a:rPr lang="ja-JP" altLang="en-US" sz="1500" dirty="0">
                <a:solidFill>
                  <a:schemeClr val="tx1"/>
                </a:solidFill>
              </a:rPr>
              <a:t>した事業者が多かった。</a:t>
            </a:r>
            <a:endParaRPr kumimoji="1" lang="en-US" altLang="ja-JP" sz="1500" dirty="0">
              <a:solidFill>
                <a:schemeClr val="tx1"/>
              </a:solidFill>
            </a:endParaRPr>
          </a:p>
          <a:p>
            <a:pPr>
              <a:spcBef>
                <a:spcPts val="600"/>
              </a:spcBef>
            </a:pPr>
            <a:r>
              <a:rPr kumimoji="1" lang="ja-JP" altLang="en-US" sz="1500" dirty="0">
                <a:solidFill>
                  <a:schemeClr val="tx1"/>
                </a:solidFill>
              </a:rPr>
              <a:t>意義のある良い取組と評価する声も多く、実施前には会社の取組として周知・推進したいという前向きな声もみられた一方、顧客に対してどこまで周知できるか不安な声もあった。</a:t>
            </a:r>
            <a:endParaRPr kumimoji="1" lang="en-US" altLang="ja-JP" sz="1500" dirty="0">
              <a:solidFill>
                <a:schemeClr val="tx1"/>
              </a:solidFill>
            </a:endParaRPr>
          </a:p>
          <a:p>
            <a:r>
              <a:rPr kumimoji="1" lang="ja-JP" altLang="en-US" sz="1500" dirty="0">
                <a:solidFill>
                  <a:schemeClr val="tx1"/>
                </a:solidFill>
              </a:rPr>
              <a:t>事業を通して、消費者の環境配慮行動を目にする一方で、事業の周知・</a:t>
            </a:r>
            <a:r>
              <a:rPr kumimoji="1" lang="en-US" altLang="ja-JP" sz="1500" dirty="0">
                <a:solidFill>
                  <a:schemeClr val="tx1"/>
                </a:solidFill>
              </a:rPr>
              <a:t>PR</a:t>
            </a:r>
            <a:r>
              <a:rPr kumimoji="1" lang="ja-JP" altLang="en-US" sz="1500" dirty="0">
                <a:solidFill>
                  <a:schemeClr val="tx1"/>
                </a:solidFill>
              </a:rPr>
              <a:t>不足や、消費者の脱炭素への理解の低さや無関心層の反応、さらには、全商品に対して一部のみが対象であることから</a:t>
            </a:r>
            <a:r>
              <a:rPr kumimoji="1" lang="en-US" altLang="ja-JP" sz="1500" dirty="0">
                <a:solidFill>
                  <a:schemeClr val="tx1"/>
                </a:solidFill>
              </a:rPr>
              <a:t>CO2</a:t>
            </a:r>
            <a:r>
              <a:rPr kumimoji="1" lang="ja-JP" altLang="en-US" sz="1500" dirty="0">
                <a:solidFill>
                  <a:schemeClr val="tx1"/>
                </a:solidFill>
              </a:rPr>
              <a:t>削減効果の量的な少なさなど、事業の趣旨には共感しつつ、どこまで効果があるのか疑問を抱いた従業員も多かったのではないかと推測される。</a:t>
            </a:r>
          </a:p>
          <a:p>
            <a:endParaRPr kumimoji="1" lang="ja-JP" altLang="en-US" sz="1500" dirty="0">
              <a:solidFill>
                <a:schemeClr val="tx1"/>
              </a:solidFill>
            </a:endParaRPr>
          </a:p>
        </p:txBody>
      </p:sp>
      <p:sp>
        <p:nvSpPr>
          <p:cNvPr id="36" name="テキスト ボックス 35">
            <a:extLst>
              <a:ext uri="{FF2B5EF4-FFF2-40B4-BE49-F238E27FC236}">
                <a16:creationId xmlns:a16="http://schemas.microsoft.com/office/drawing/2014/main" id="{D07D599E-8BC6-BBB7-1013-19D2F2E193C3}"/>
              </a:ext>
            </a:extLst>
          </p:cNvPr>
          <p:cNvSpPr txBox="1"/>
          <p:nvPr/>
        </p:nvSpPr>
        <p:spPr>
          <a:xfrm>
            <a:off x="3317631" y="1255208"/>
            <a:ext cx="6415430" cy="769441"/>
          </a:xfrm>
          <a:prstGeom prst="rect">
            <a:avLst/>
          </a:prstGeom>
          <a:noFill/>
        </p:spPr>
        <p:txBody>
          <a:bodyPr wrap="square">
            <a:spAutoFit/>
          </a:bodyPr>
          <a:lstStyle/>
          <a:p>
            <a:r>
              <a:rPr lang="en-US" altLang="ja-JP" sz="1100" b="1" dirty="0">
                <a:latin typeface="+mn-ea"/>
              </a:rPr>
              <a:t>[</a:t>
            </a:r>
            <a:r>
              <a:rPr lang="ja-JP" altLang="en-US" sz="1100" b="1" dirty="0">
                <a:latin typeface="+mn-ea"/>
              </a:rPr>
              <a:t>事前</a:t>
            </a:r>
            <a:r>
              <a:rPr lang="en-US" altLang="ja-JP" sz="1100" b="1" dirty="0">
                <a:latin typeface="+mn-ea"/>
              </a:rPr>
              <a:t>]</a:t>
            </a:r>
            <a:r>
              <a:rPr lang="ja-JP" altLang="en-US" sz="1100" b="1" dirty="0">
                <a:latin typeface="+mn-ea"/>
              </a:rPr>
              <a:t>　</a:t>
            </a:r>
            <a:r>
              <a:rPr lang="en-US" altLang="ja-JP" sz="1100" b="1" dirty="0">
                <a:latin typeface="+mn-ea"/>
              </a:rPr>
              <a:t>Q2 </a:t>
            </a:r>
            <a:r>
              <a:rPr lang="ja-JP" altLang="en-US" sz="1100" b="1" dirty="0">
                <a:latin typeface="+mn-ea"/>
              </a:rPr>
              <a:t>「おおさか</a:t>
            </a:r>
            <a:r>
              <a:rPr lang="en-US" altLang="ja-JP" sz="1100" b="1" dirty="0">
                <a:latin typeface="+mn-ea"/>
              </a:rPr>
              <a:t>CO2CO2(</a:t>
            </a:r>
            <a:r>
              <a:rPr lang="ja-JP" altLang="en-US" sz="1100" b="1" dirty="0">
                <a:latin typeface="+mn-ea"/>
              </a:rPr>
              <a:t>コツコツ</a:t>
            </a:r>
            <a:r>
              <a:rPr lang="en-US" altLang="ja-JP" sz="1100" b="1" dirty="0">
                <a:latin typeface="+mn-ea"/>
              </a:rPr>
              <a:t>)</a:t>
            </a:r>
            <a:r>
              <a:rPr lang="ja-JP" altLang="en-US" sz="1100" b="1" dirty="0">
                <a:latin typeface="+mn-ea"/>
              </a:rPr>
              <a:t>ポイント＋」の取組みによる、消費者の脱炭素への意識改革・行動</a:t>
            </a:r>
            <a:endParaRPr lang="en-US" altLang="ja-JP" sz="1100" b="1" dirty="0">
              <a:latin typeface="+mn-ea"/>
            </a:endParaRPr>
          </a:p>
          <a:p>
            <a:r>
              <a:rPr lang="ja-JP" altLang="en-US" sz="1100" b="1" dirty="0">
                <a:latin typeface="+mn-ea"/>
              </a:rPr>
              <a:t>　　　　変容の効果があると思いますか。</a:t>
            </a:r>
          </a:p>
          <a:p>
            <a:r>
              <a:rPr lang="en-US" altLang="ja-JP" sz="1100" b="1" dirty="0">
                <a:latin typeface="+mn-ea"/>
              </a:rPr>
              <a:t>[</a:t>
            </a:r>
            <a:r>
              <a:rPr lang="ja-JP" altLang="en-US" sz="1100" b="1" dirty="0">
                <a:latin typeface="+mn-ea"/>
              </a:rPr>
              <a:t>事後</a:t>
            </a:r>
            <a:r>
              <a:rPr lang="en-US" altLang="ja-JP" sz="1100" b="1" dirty="0">
                <a:latin typeface="+mn-ea"/>
              </a:rPr>
              <a:t>]</a:t>
            </a:r>
            <a:r>
              <a:rPr lang="ja-JP" altLang="en-US" sz="1100" b="1" dirty="0">
                <a:latin typeface="+mn-ea"/>
              </a:rPr>
              <a:t>　</a:t>
            </a:r>
            <a:r>
              <a:rPr lang="en-US" altLang="ja-JP" sz="1100" b="1" dirty="0">
                <a:latin typeface="+mn-ea"/>
              </a:rPr>
              <a:t>Q2 </a:t>
            </a:r>
            <a:r>
              <a:rPr lang="ja-JP" altLang="en-US" sz="1100" b="1" dirty="0">
                <a:latin typeface="+mn-ea"/>
              </a:rPr>
              <a:t>「おおさか</a:t>
            </a:r>
            <a:r>
              <a:rPr lang="en-US" altLang="ja-JP" sz="1100" b="1" dirty="0">
                <a:latin typeface="+mn-ea"/>
              </a:rPr>
              <a:t>CO2CO2(</a:t>
            </a:r>
            <a:r>
              <a:rPr lang="ja-JP" altLang="en-US" sz="1100" b="1" dirty="0">
                <a:latin typeface="+mn-ea"/>
              </a:rPr>
              <a:t>コツコツ</a:t>
            </a:r>
            <a:r>
              <a:rPr lang="en-US" altLang="ja-JP" sz="1100" b="1" dirty="0">
                <a:latin typeface="+mn-ea"/>
              </a:rPr>
              <a:t>)</a:t>
            </a:r>
            <a:r>
              <a:rPr lang="ja-JP" altLang="en-US" sz="1100" b="1" dirty="0">
                <a:latin typeface="+mn-ea"/>
              </a:rPr>
              <a:t>ポイント＋」の取組みによる、消費者の脱炭素への意識改革・行動</a:t>
            </a:r>
            <a:endParaRPr lang="en-US" altLang="ja-JP" sz="1100" b="1" dirty="0">
              <a:latin typeface="+mn-ea"/>
            </a:endParaRPr>
          </a:p>
          <a:p>
            <a:r>
              <a:rPr lang="ja-JP" altLang="en-US" sz="1100" b="1" dirty="0">
                <a:latin typeface="+mn-ea"/>
              </a:rPr>
              <a:t>　　　　変容の効果があったと思いますか。</a:t>
            </a:r>
          </a:p>
        </p:txBody>
      </p:sp>
      <p:pic>
        <p:nvPicPr>
          <p:cNvPr id="6" name="図 5">
            <a:extLst>
              <a:ext uri="{FF2B5EF4-FFF2-40B4-BE49-F238E27FC236}">
                <a16:creationId xmlns:a16="http://schemas.microsoft.com/office/drawing/2014/main" id="{51B57DF4-8F43-7CBB-FA1F-DB03C958CD4C}"/>
              </a:ext>
            </a:extLst>
          </p:cNvPr>
          <p:cNvPicPr>
            <a:picLocks noChangeAspect="1"/>
          </p:cNvPicPr>
          <p:nvPr/>
        </p:nvPicPr>
        <p:blipFill rotWithShape="1">
          <a:blip r:embed="rId2"/>
          <a:srcRect t="6648"/>
          <a:stretch/>
        </p:blipFill>
        <p:spPr>
          <a:xfrm>
            <a:off x="3407188" y="2105853"/>
            <a:ext cx="6182831" cy="4413387"/>
          </a:xfrm>
          <a:prstGeom prst="rect">
            <a:avLst/>
          </a:prstGeom>
        </p:spPr>
      </p:pic>
      <p:grpSp>
        <p:nvGrpSpPr>
          <p:cNvPr id="20" name="グループ化 19">
            <a:extLst>
              <a:ext uri="{FF2B5EF4-FFF2-40B4-BE49-F238E27FC236}">
                <a16:creationId xmlns:a16="http://schemas.microsoft.com/office/drawing/2014/main" id="{EC2A2159-89A5-1B87-328E-5FC139E281D1}"/>
              </a:ext>
            </a:extLst>
          </p:cNvPr>
          <p:cNvGrpSpPr/>
          <p:nvPr/>
        </p:nvGrpSpPr>
        <p:grpSpPr>
          <a:xfrm>
            <a:off x="4378424" y="2561234"/>
            <a:ext cx="4971467" cy="3123590"/>
            <a:chOff x="3944615" y="2329404"/>
            <a:chExt cx="5464097" cy="3363349"/>
          </a:xfrm>
        </p:grpSpPr>
        <p:cxnSp>
          <p:nvCxnSpPr>
            <p:cNvPr id="10" name="直線コネクタ 9">
              <a:extLst>
                <a:ext uri="{FF2B5EF4-FFF2-40B4-BE49-F238E27FC236}">
                  <a16:creationId xmlns:a16="http://schemas.microsoft.com/office/drawing/2014/main" id="{7C56D973-202C-9266-C1BE-B79CEDD19475}"/>
                </a:ext>
              </a:extLst>
            </p:cNvPr>
            <p:cNvCxnSpPr>
              <a:cxnSpLocks/>
            </p:cNvCxnSpPr>
            <p:nvPr/>
          </p:nvCxnSpPr>
          <p:spPr>
            <a:xfrm>
              <a:off x="3944615" y="2329404"/>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25D483B8-FF58-44B2-A47C-78E1005FB913}"/>
                </a:ext>
              </a:extLst>
            </p:cNvPr>
            <p:cNvCxnSpPr>
              <a:cxnSpLocks/>
            </p:cNvCxnSpPr>
            <p:nvPr/>
          </p:nvCxnSpPr>
          <p:spPr>
            <a:xfrm>
              <a:off x="3944615" y="2702198"/>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E9FBFBBE-D9D2-1342-65D5-D6BD11584FEB}"/>
                </a:ext>
              </a:extLst>
            </p:cNvPr>
            <p:cNvCxnSpPr>
              <a:cxnSpLocks/>
            </p:cNvCxnSpPr>
            <p:nvPr/>
          </p:nvCxnSpPr>
          <p:spPr>
            <a:xfrm>
              <a:off x="3944615" y="3082025"/>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D6F9CF68-7BC6-26AF-A4F3-27F4DFCC5FB1}"/>
                </a:ext>
              </a:extLst>
            </p:cNvPr>
            <p:cNvCxnSpPr>
              <a:cxnSpLocks/>
            </p:cNvCxnSpPr>
            <p:nvPr/>
          </p:nvCxnSpPr>
          <p:spPr>
            <a:xfrm>
              <a:off x="3944615" y="3455993"/>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A75C02DB-453E-2493-2F44-94E727F055E8}"/>
                </a:ext>
              </a:extLst>
            </p:cNvPr>
            <p:cNvCxnSpPr>
              <a:cxnSpLocks/>
            </p:cNvCxnSpPr>
            <p:nvPr/>
          </p:nvCxnSpPr>
          <p:spPr>
            <a:xfrm>
              <a:off x="3944615" y="3828787"/>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2C36127A-C66D-F5CA-5DF5-695B1FE31215}"/>
                </a:ext>
              </a:extLst>
            </p:cNvPr>
            <p:cNvCxnSpPr>
              <a:cxnSpLocks/>
            </p:cNvCxnSpPr>
            <p:nvPr/>
          </p:nvCxnSpPr>
          <p:spPr>
            <a:xfrm>
              <a:off x="3944615" y="4208614"/>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EE530093-D614-95C8-2F50-A82CC523C03C}"/>
                </a:ext>
              </a:extLst>
            </p:cNvPr>
            <p:cNvCxnSpPr>
              <a:cxnSpLocks/>
            </p:cNvCxnSpPr>
            <p:nvPr/>
          </p:nvCxnSpPr>
          <p:spPr>
            <a:xfrm>
              <a:off x="3944615" y="4574373"/>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414EACA3-FB47-B92D-9892-0A1F9EDF93FA}"/>
                </a:ext>
              </a:extLst>
            </p:cNvPr>
            <p:cNvCxnSpPr>
              <a:cxnSpLocks/>
            </p:cNvCxnSpPr>
            <p:nvPr/>
          </p:nvCxnSpPr>
          <p:spPr>
            <a:xfrm>
              <a:off x="3944615" y="4947167"/>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25869650-5FFA-1E35-5BF2-0C4D67ED51CE}"/>
                </a:ext>
              </a:extLst>
            </p:cNvPr>
            <p:cNvCxnSpPr>
              <a:cxnSpLocks/>
            </p:cNvCxnSpPr>
            <p:nvPr/>
          </p:nvCxnSpPr>
          <p:spPr>
            <a:xfrm>
              <a:off x="3944615" y="5326994"/>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E93B946A-44DB-350A-A460-AC5E0532EA75}"/>
                </a:ext>
              </a:extLst>
            </p:cNvPr>
            <p:cNvCxnSpPr>
              <a:cxnSpLocks/>
            </p:cNvCxnSpPr>
            <p:nvPr/>
          </p:nvCxnSpPr>
          <p:spPr>
            <a:xfrm>
              <a:off x="3944615" y="5692753"/>
              <a:ext cx="5464097"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4" name="テキスト ボックス 23">
            <a:extLst>
              <a:ext uri="{FF2B5EF4-FFF2-40B4-BE49-F238E27FC236}">
                <a16:creationId xmlns:a16="http://schemas.microsoft.com/office/drawing/2014/main" id="{DFC506C4-2830-4282-B37C-593E0071C089}"/>
              </a:ext>
            </a:extLst>
          </p:cNvPr>
          <p:cNvSpPr txBox="1"/>
          <p:nvPr/>
        </p:nvSpPr>
        <p:spPr>
          <a:xfrm>
            <a:off x="-342129" y="799694"/>
            <a:ext cx="3915640" cy="369332"/>
          </a:xfrm>
          <a:prstGeom prst="rect">
            <a:avLst/>
          </a:prstGeom>
          <a:noFill/>
        </p:spPr>
        <p:txBody>
          <a:bodyPr wrap="square">
            <a:spAutoFit/>
          </a:bodyPr>
          <a:lstStyle/>
          <a:p>
            <a:pPr algn="ctr" defTabSz="687174">
              <a:buFontTx/>
              <a:buNone/>
              <a:defRPr/>
            </a:pPr>
            <a:r>
              <a:rPr lang="ja-JP" altLang="en-US" sz="1800" kern="0" dirty="0">
                <a:latin typeface="Arial"/>
                <a:ea typeface="ＭＳ Ｐゴシック"/>
              </a:rPr>
              <a:t>◎事業の効果があると思うか</a:t>
            </a:r>
          </a:p>
        </p:txBody>
      </p:sp>
      <p:sp>
        <p:nvSpPr>
          <p:cNvPr id="25" name="矢印: 右 24">
            <a:extLst>
              <a:ext uri="{FF2B5EF4-FFF2-40B4-BE49-F238E27FC236}">
                <a16:creationId xmlns:a16="http://schemas.microsoft.com/office/drawing/2014/main" id="{62358D39-8D82-463D-B952-40DD8120A2D1}"/>
              </a:ext>
            </a:extLst>
          </p:cNvPr>
          <p:cNvSpPr/>
          <p:nvPr/>
        </p:nvSpPr>
        <p:spPr>
          <a:xfrm rot="5400000">
            <a:off x="1572582" y="1237899"/>
            <a:ext cx="460220" cy="490057"/>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6" name="Rectangle 66">
            <a:extLst>
              <a:ext uri="{FF2B5EF4-FFF2-40B4-BE49-F238E27FC236}">
                <a16:creationId xmlns:a16="http://schemas.microsoft.com/office/drawing/2014/main" id="{14A2734A-3E49-4E52-B3BA-B0175791D788}"/>
              </a:ext>
            </a:extLst>
          </p:cNvPr>
          <p:cNvSpPr txBox="1">
            <a:spLocks noChangeArrowheads="1"/>
          </p:cNvSpPr>
          <p:nvPr/>
        </p:nvSpPr>
        <p:spPr bwMode="auto">
          <a:xfrm>
            <a:off x="60474" y="161522"/>
            <a:ext cx="9785052" cy="525696"/>
          </a:xfrm>
          <a:prstGeom prst="rect">
            <a:avLst/>
          </a:prstGeom>
          <a:solidFill>
            <a:srgbClr val="002060"/>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tIns="36000" bIns="36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7174">
              <a:buFontTx/>
              <a:buNone/>
              <a:defRPr/>
            </a:pPr>
            <a:r>
              <a:rPr lang="ja-JP" altLang="en-US" sz="2800" dirty="0">
                <a:solidFill>
                  <a:schemeClr val="bg1"/>
                </a:solidFill>
                <a:latin typeface="+mn-ea"/>
                <a:ea typeface="+mn-ea"/>
              </a:rPr>
              <a:t>従業員アンケート結果</a:t>
            </a:r>
            <a:endParaRPr lang="ja-JP" altLang="en-US" sz="1800" kern="0" dirty="0">
              <a:solidFill>
                <a:schemeClr val="bg1"/>
              </a:solidFill>
              <a:latin typeface="+mn-ea"/>
              <a:ea typeface="+mn-ea"/>
            </a:endParaRPr>
          </a:p>
        </p:txBody>
      </p:sp>
    </p:spTree>
    <p:extLst>
      <p:ext uri="{BB962C8B-B14F-4D97-AF65-F5344CB8AC3E}">
        <p14:creationId xmlns:p14="http://schemas.microsoft.com/office/powerpoint/2010/main" val="3031904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6">
            <a:extLst>
              <a:ext uri="{FF2B5EF4-FFF2-40B4-BE49-F238E27FC236}">
                <a16:creationId xmlns:a16="http://schemas.microsoft.com/office/drawing/2014/main" id="{BC899172-B427-3CD3-FC7B-2C96978475B7}"/>
              </a:ext>
            </a:extLst>
          </p:cNvPr>
          <p:cNvSpPr txBox="1">
            <a:spLocks noChangeArrowheads="1"/>
          </p:cNvSpPr>
          <p:nvPr/>
        </p:nvSpPr>
        <p:spPr bwMode="auto">
          <a:xfrm>
            <a:off x="60474" y="116632"/>
            <a:ext cx="9785052" cy="576064"/>
          </a:xfrm>
          <a:prstGeom prst="rect">
            <a:avLst/>
          </a:prstGeom>
          <a:solidFill>
            <a:srgbClr val="002060"/>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tIns="36000" bIns="36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7174">
              <a:buNone/>
              <a:defRPr/>
            </a:pPr>
            <a:r>
              <a:rPr lang="ja-JP" altLang="en-US" sz="2800" dirty="0">
                <a:solidFill>
                  <a:schemeClr val="bg1"/>
                </a:solidFill>
                <a:latin typeface="+mn-ea"/>
                <a:ea typeface="+mn-ea"/>
              </a:rPr>
              <a:t>従業員アンケート結果</a:t>
            </a:r>
            <a:endParaRPr lang="ja-JP" altLang="en-US" sz="1800" kern="0" dirty="0">
              <a:solidFill>
                <a:schemeClr val="bg1"/>
              </a:solidFill>
              <a:latin typeface="+mn-ea"/>
              <a:ea typeface="+mn-ea"/>
            </a:endParaRPr>
          </a:p>
        </p:txBody>
      </p:sp>
      <p:sp>
        <p:nvSpPr>
          <p:cNvPr id="7" name="正方形/長方形 6">
            <a:extLst>
              <a:ext uri="{FF2B5EF4-FFF2-40B4-BE49-F238E27FC236}">
                <a16:creationId xmlns:a16="http://schemas.microsoft.com/office/drawing/2014/main" id="{10E8AA7C-0489-7B82-3F8E-3CA6B015FBA6}"/>
              </a:ext>
            </a:extLst>
          </p:cNvPr>
          <p:cNvSpPr/>
          <p:nvPr/>
        </p:nvSpPr>
        <p:spPr>
          <a:xfrm>
            <a:off x="208705" y="1363566"/>
            <a:ext cx="2145661" cy="5377801"/>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216000" rtlCol="0" anchor="t"/>
          <a:lstStyle/>
          <a:p>
            <a:pPr marL="540000"/>
            <a:endParaRPr kumimoji="1" lang="en-US" altLang="ja-JP" sz="1600" dirty="0">
              <a:solidFill>
                <a:schemeClr val="tx1"/>
              </a:solidFill>
            </a:endParaRPr>
          </a:p>
          <a:p>
            <a:r>
              <a:rPr kumimoji="1" lang="ja-JP" altLang="en-US" sz="1600" dirty="0">
                <a:solidFill>
                  <a:schemeClr val="tx1"/>
                </a:solidFill>
              </a:rPr>
              <a:t>ほとんどの事業者において、事業の実施前・実施後ともに、取組を通じて脱炭素について考えるきっかけとなった・増えたと思う</a:t>
            </a:r>
            <a:r>
              <a:rPr lang="en-US" altLang="ja-JP" sz="1200" baseline="30000" dirty="0">
                <a:solidFill>
                  <a:schemeClr val="tx1"/>
                </a:solidFill>
              </a:rPr>
              <a:t>※</a:t>
            </a:r>
            <a:r>
              <a:rPr kumimoji="1" lang="ja-JP" altLang="en-US" sz="1600" dirty="0">
                <a:solidFill>
                  <a:schemeClr val="tx1"/>
                </a:solidFill>
              </a:rPr>
              <a:t>人が半数以上を占めている。</a:t>
            </a:r>
            <a:endParaRPr kumimoji="1" lang="en-US" altLang="ja-JP" sz="1600" dirty="0">
              <a:solidFill>
                <a:schemeClr val="tx1"/>
              </a:solidFill>
            </a:endParaRPr>
          </a:p>
          <a:p>
            <a:endParaRPr kumimoji="1" lang="en-US" altLang="ja-JP" sz="500" dirty="0">
              <a:solidFill>
                <a:schemeClr val="tx1"/>
              </a:solidFill>
            </a:endParaRPr>
          </a:p>
          <a:p>
            <a:r>
              <a:rPr kumimoji="1" lang="ja-JP" altLang="en-US" sz="1600" dirty="0">
                <a:solidFill>
                  <a:schemeClr val="tx1"/>
                </a:solidFill>
              </a:rPr>
              <a:t>事業の実施後においては、脱炭素について考えるきっかけが</a:t>
            </a:r>
            <a:r>
              <a:rPr lang="ja-JP" altLang="en-US" sz="1600" dirty="0">
                <a:solidFill>
                  <a:schemeClr val="tx1"/>
                </a:solidFill>
              </a:rPr>
              <a:t>増えたと思う</a:t>
            </a:r>
            <a:r>
              <a:rPr lang="en-US" altLang="ja-JP" sz="1600" baseline="30000" dirty="0">
                <a:solidFill>
                  <a:schemeClr val="tx1"/>
                </a:solidFill>
              </a:rPr>
              <a:t>※</a:t>
            </a:r>
            <a:r>
              <a:rPr lang="ja-JP" altLang="en-US" sz="1600" dirty="0">
                <a:solidFill>
                  <a:schemeClr val="tx1"/>
                </a:solidFill>
              </a:rPr>
              <a:t>と</a:t>
            </a:r>
            <a:r>
              <a:rPr kumimoji="1" lang="ja-JP" altLang="en-US" sz="1600" dirty="0">
                <a:solidFill>
                  <a:schemeClr val="tx1"/>
                </a:solidFill>
              </a:rPr>
              <a:t>回答した人</a:t>
            </a:r>
            <a:r>
              <a:rPr lang="ja-JP" altLang="en-US" sz="1600" dirty="0">
                <a:solidFill>
                  <a:schemeClr val="tx1"/>
                </a:solidFill>
              </a:rPr>
              <a:t>が、</a:t>
            </a:r>
            <a:r>
              <a:rPr kumimoji="1" lang="ja-JP" altLang="en-US" sz="1600" dirty="0">
                <a:solidFill>
                  <a:schemeClr val="tx1"/>
                </a:solidFill>
              </a:rPr>
              <a:t>各事業者で差があるものの、４～８割程度であった。</a:t>
            </a:r>
            <a:endParaRPr kumimoji="1" lang="en-US" altLang="ja-JP" sz="1600" dirty="0">
              <a:solidFill>
                <a:schemeClr val="tx1"/>
              </a:solidFill>
            </a:endParaRPr>
          </a:p>
          <a:p>
            <a:r>
              <a:rPr kumimoji="1" lang="ja-JP" altLang="en-US" sz="1600" dirty="0">
                <a:solidFill>
                  <a:schemeClr val="tx1"/>
                </a:solidFill>
              </a:rPr>
              <a:t>従業員への啓発において、事業による一定の効果があったと考えられる。</a:t>
            </a:r>
            <a:endParaRPr kumimoji="1" lang="en-US" altLang="ja-JP" sz="1600" dirty="0">
              <a:solidFill>
                <a:schemeClr val="tx1"/>
              </a:solidFill>
            </a:endParaRPr>
          </a:p>
          <a:p>
            <a:r>
              <a:rPr kumimoji="1" lang="en-US" altLang="ja-JP" sz="1200" dirty="0">
                <a:solidFill>
                  <a:schemeClr val="tx1"/>
                </a:solidFill>
              </a:rPr>
              <a:t>※</a:t>
            </a:r>
            <a:r>
              <a:rPr kumimoji="1" lang="ja-JP" altLang="en-US" sz="1200" dirty="0">
                <a:solidFill>
                  <a:schemeClr val="tx1"/>
                </a:solidFill>
              </a:rPr>
              <a:t>「そう思う」「ややそう思う」の合計</a:t>
            </a:r>
            <a:endParaRPr kumimoji="1" lang="en-US" altLang="ja-JP" sz="1200" dirty="0">
              <a:solidFill>
                <a:schemeClr val="tx1"/>
              </a:solidFill>
            </a:endParaRPr>
          </a:p>
          <a:p>
            <a:endParaRPr kumimoji="1" lang="en-US" altLang="ja-JP" sz="1600" dirty="0">
              <a:solidFill>
                <a:schemeClr val="tx1"/>
              </a:solidFill>
            </a:endParaRPr>
          </a:p>
        </p:txBody>
      </p:sp>
      <p:sp>
        <p:nvSpPr>
          <p:cNvPr id="36" name="テキスト ボックス 35">
            <a:extLst>
              <a:ext uri="{FF2B5EF4-FFF2-40B4-BE49-F238E27FC236}">
                <a16:creationId xmlns:a16="http://schemas.microsoft.com/office/drawing/2014/main" id="{D07D599E-8BC6-BBB7-1013-19D2F2E193C3}"/>
              </a:ext>
            </a:extLst>
          </p:cNvPr>
          <p:cNvSpPr txBox="1"/>
          <p:nvPr/>
        </p:nvSpPr>
        <p:spPr>
          <a:xfrm>
            <a:off x="2605212" y="1316635"/>
            <a:ext cx="6943495" cy="769441"/>
          </a:xfrm>
          <a:prstGeom prst="rect">
            <a:avLst/>
          </a:prstGeom>
          <a:noFill/>
        </p:spPr>
        <p:txBody>
          <a:bodyPr wrap="square">
            <a:spAutoFit/>
          </a:bodyPr>
          <a:lstStyle/>
          <a:p>
            <a:r>
              <a:rPr lang="en-US" altLang="ja-JP" sz="1100" b="1" dirty="0">
                <a:latin typeface="+mn-ea"/>
              </a:rPr>
              <a:t>[</a:t>
            </a:r>
            <a:r>
              <a:rPr lang="ja-JP" altLang="en-US" sz="1100" b="1" dirty="0">
                <a:latin typeface="+mn-ea"/>
              </a:rPr>
              <a:t>事前</a:t>
            </a:r>
            <a:r>
              <a:rPr lang="en-US" altLang="ja-JP" sz="1100" b="1" dirty="0">
                <a:latin typeface="+mn-ea"/>
              </a:rPr>
              <a:t>]</a:t>
            </a:r>
            <a:r>
              <a:rPr lang="ja-JP" altLang="en-US" sz="1100" b="1" dirty="0">
                <a:latin typeface="+mn-ea"/>
              </a:rPr>
              <a:t>　</a:t>
            </a:r>
            <a:r>
              <a:rPr lang="en-US" altLang="ja-JP" sz="1100" b="1" dirty="0">
                <a:latin typeface="+mn-ea"/>
              </a:rPr>
              <a:t> </a:t>
            </a:r>
            <a:r>
              <a:rPr lang="ja-JP" altLang="en-US" sz="1100" b="1" dirty="0">
                <a:latin typeface="+mn-ea"/>
              </a:rPr>
              <a:t>「おおさか</a:t>
            </a:r>
            <a:r>
              <a:rPr lang="en-US" altLang="ja-JP" sz="1100" b="1" dirty="0">
                <a:latin typeface="+mn-ea"/>
              </a:rPr>
              <a:t>CO2CO2 (</a:t>
            </a:r>
            <a:r>
              <a:rPr lang="ja-JP" altLang="en-US" sz="1100" b="1" dirty="0">
                <a:latin typeface="+mn-ea"/>
              </a:rPr>
              <a:t>コツコツ</a:t>
            </a:r>
            <a:r>
              <a:rPr lang="en-US" altLang="ja-JP" sz="1100" b="1" dirty="0">
                <a:latin typeface="+mn-ea"/>
              </a:rPr>
              <a:t>)</a:t>
            </a:r>
            <a:r>
              <a:rPr lang="ja-JP" altLang="en-US" sz="1100" b="1" dirty="0">
                <a:latin typeface="+mn-ea"/>
              </a:rPr>
              <a:t>ポイント＋」の取組みを通じて、自分自身が、脱炭素について考えるきっかけ</a:t>
            </a:r>
            <a:endParaRPr lang="en-US" altLang="ja-JP" sz="1100" b="1" dirty="0">
              <a:latin typeface="+mn-ea"/>
            </a:endParaRPr>
          </a:p>
          <a:p>
            <a:r>
              <a:rPr lang="ja-JP" altLang="en-US" sz="1100" b="1" dirty="0">
                <a:latin typeface="+mn-ea"/>
              </a:rPr>
              <a:t>　　　　　になると思いますか。 </a:t>
            </a:r>
            <a:endParaRPr lang="en-US" altLang="ja-JP" sz="1100" b="1" dirty="0">
              <a:latin typeface="+mn-ea"/>
            </a:endParaRPr>
          </a:p>
          <a:p>
            <a:r>
              <a:rPr lang="en-US" altLang="ja-JP" sz="1100" b="1" dirty="0">
                <a:latin typeface="+mn-ea"/>
              </a:rPr>
              <a:t>[</a:t>
            </a:r>
            <a:r>
              <a:rPr lang="ja-JP" altLang="en-US" sz="1100" b="1" dirty="0">
                <a:latin typeface="+mn-ea"/>
              </a:rPr>
              <a:t>事後</a:t>
            </a:r>
            <a:r>
              <a:rPr lang="en-US" altLang="ja-JP" sz="1100" b="1" dirty="0">
                <a:latin typeface="+mn-ea"/>
              </a:rPr>
              <a:t>]</a:t>
            </a:r>
            <a:r>
              <a:rPr lang="ja-JP" altLang="en-US" sz="1100" b="1" dirty="0">
                <a:latin typeface="+mn-ea"/>
              </a:rPr>
              <a:t>　</a:t>
            </a:r>
            <a:r>
              <a:rPr lang="en-US" altLang="ja-JP" sz="1100" b="1" dirty="0">
                <a:latin typeface="+mn-ea"/>
              </a:rPr>
              <a:t> </a:t>
            </a:r>
            <a:r>
              <a:rPr lang="ja-JP" altLang="en-US" sz="1100" b="1" dirty="0">
                <a:latin typeface="+mn-ea"/>
              </a:rPr>
              <a:t>「おおさか</a:t>
            </a:r>
            <a:r>
              <a:rPr lang="en-US" altLang="ja-JP" sz="1100" b="1" dirty="0">
                <a:latin typeface="+mn-ea"/>
              </a:rPr>
              <a:t>CO2CO2 (</a:t>
            </a:r>
            <a:r>
              <a:rPr lang="ja-JP" altLang="en-US" sz="1100" b="1" dirty="0">
                <a:latin typeface="+mn-ea"/>
              </a:rPr>
              <a:t>コツコツ</a:t>
            </a:r>
            <a:r>
              <a:rPr lang="en-US" altLang="ja-JP" sz="1100" b="1" dirty="0">
                <a:latin typeface="+mn-ea"/>
              </a:rPr>
              <a:t>)</a:t>
            </a:r>
            <a:r>
              <a:rPr lang="ja-JP" altLang="en-US" sz="1100" b="1" dirty="0">
                <a:latin typeface="+mn-ea"/>
              </a:rPr>
              <a:t>ポイント＋」の取組みを通じて、自分自身が、脱炭素について考えるきっかけ</a:t>
            </a:r>
            <a:br>
              <a:rPr lang="en-US" altLang="ja-JP" sz="1100" b="1" dirty="0">
                <a:latin typeface="+mn-ea"/>
              </a:rPr>
            </a:br>
            <a:r>
              <a:rPr lang="ja-JP" altLang="en-US" sz="1100" b="1" dirty="0">
                <a:latin typeface="+mn-ea"/>
              </a:rPr>
              <a:t>　　　　　になる、脱炭素について考える機会が増えたと思いますか。</a:t>
            </a:r>
          </a:p>
        </p:txBody>
      </p:sp>
      <p:pic>
        <p:nvPicPr>
          <p:cNvPr id="9" name="図 8">
            <a:extLst>
              <a:ext uri="{FF2B5EF4-FFF2-40B4-BE49-F238E27FC236}">
                <a16:creationId xmlns:a16="http://schemas.microsoft.com/office/drawing/2014/main" id="{7B9EE6E2-A365-03C8-6CAC-E44530FA2C1D}"/>
              </a:ext>
            </a:extLst>
          </p:cNvPr>
          <p:cNvPicPr>
            <a:picLocks noChangeAspect="1"/>
          </p:cNvPicPr>
          <p:nvPr/>
        </p:nvPicPr>
        <p:blipFill rotWithShape="1">
          <a:blip r:embed="rId2"/>
          <a:srcRect t="6355"/>
          <a:stretch/>
        </p:blipFill>
        <p:spPr>
          <a:xfrm>
            <a:off x="3069557" y="2079458"/>
            <a:ext cx="6663506" cy="4778542"/>
          </a:xfrm>
          <a:prstGeom prst="rect">
            <a:avLst/>
          </a:prstGeom>
        </p:spPr>
      </p:pic>
      <p:grpSp>
        <p:nvGrpSpPr>
          <p:cNvPr id="10" name="グループ化 9">
            <a:extLst>
              <a:ext uri="{FF2B5EF4-FFF2-40B4-BE49-F238E27FC236}">
                <a16:creationId xmlns:a16="http://schemas.microsoft.com/office/drawing/2014/main" id="{061015BC-313D-73F4-4AF1-4E198FC2F5D2}"/>
              </a:ext>
            </a:extLst>
          </p:cNvPr>
          <p:cNvGrpSpPr/>
          <p:nvPr/>
        </p:nvGrpSpPr>
        <p:grpSpPr>
          <a:xfrm>
            <a:off x="4084610" y="2585755"/>
            <a:ext cx="5464097" cy="3363349"/>
            <a:chOff x="3944615" y="2329404"/>
            <a:chExt cx="5464097" cy="3363349"/>
          </a:xfrm>
        </p:grpSpPr>
        <p:cxnSp>
          <p:nvCxnSpPr>
            <p:cNvPr id="11" name="直線コネクタ 10">
              <a:extLst>
                <a:ext uri="{FF2B5EF4-FFF2-40B4-BE49-F238E27FC236}">
                  <a16:creationId xmlns:a16="http://schemas.microsoft.com/office/drawing/2014/main" id="{B072D6C8-49E4-8E0E-B2F4-2154681C01EE}"/>
                </a:ext>
              </a:extLst>
            </p:cNvPr>
            <p:cNvCxnSpPr>
              <a:cxnSpLocks/>
            </p:cNvCxnSpPr>
            <p:nvPr/>
          </p:nvCxnSpPr>
          <p:spPr>
            <a:xfrm>
              <a:off x="3944615" y="2329404"/>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6CE67757-1E9A-51AA-E7C2-56BBA6594665}"/>
                </a:ext>
              </a:extLst>
            </p:cNvPr>
            <p:cNvCxnSpPr>
              <a:cxnSpLocks/>
            </p:cNvCxnSpPr>
            <p:nvPr/>
          </p:nvCxnSpPr>
          <p:spPr>
            <a:xfrm>
              <a:off x="3944615" y="2702198"/>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18FBB3DF-BF66-E33B-FEA8-393D4A141AF1}"/>
                </a:ext>
              </a:extLst>
            </p:cNvPr>
            <p:cNvCxnSpPr>
              <a:cxnSpLocks/>
            </p:cNvCxnSpPr>
            <p:nvPr/>
          </p:nvCxnSpPr>
          <p:spPr>
            <a:xfrm>
              <a:off x="3944615" y="3082025"/>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8191D6D2-0CF8-C661-05FD-C2BB10A553A3}"/>
                </a:ext>
              </a:extLst>
            </p:cNvPr>
            <p:cNvCxnSpPr>
              <a:cxnSpLocks/>
            </p:cNvCxnSpPr>
            <p:nvPr/>
          </p:nvCxnSpPr>
          <p:spPr>
            <a:xfrm>
              <a:off x="3944615" y="3455993"/>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31F06617-9913-5360-FEA4-A510D11F8778}"/>
                </a:ext>
              </a:extLst>
            </p:cNvPr>
            <p:cNvCxnSpPr>
              <a:cxnSpLocks/>
            </p:cNvCxnSpPr>
            <p:nvPr/>
          </p:nvCxnSpPr>
          <p:spPr>
            <a:xfrm>
              <a:off x="3944615" y="3828787"/>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2795FBA3-DD7A-B4B1-CB3F-3BC3DD7CA67B}"/>
                </a:ext>
              </a:extLst>
            </p:cNvPr>
            <p:cNvCxnSpPr>
              <a:cxnSpLocks/>
            </p:cNvCxnSpPr>
            <p:nvPr/>
          </p:nvCxnSpPr>
          <p:spPr>
            <a:xfrm>
              <a:off x="3944615" y="4208614"/>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A07E7F40-2653-317C-FD74-EA0D599768B2}"/>
                </a:ext>
              </a:extLst>
            </p:cNvPr>
            <p:cNvCxnSpPr>
              <a:cxnSpLocks/>
            </p:cNvCxnSpPr>
            <p:nvPr/>
          </p:nvCxnSpPr>
          <p:spPr>
            <a:xfrm>
              <a:off x="3944615" y="4574373"/>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07D46E96-21E6-1EC1-56C4-0C76A4128FA8}"/>
                </a:ext>
              </a:extLst>
            </p:cNvPr>
            <p:cNvCxnSpPr>
              <a:cxnSpLocks/>
            </p:cNvCxnSpPr>
            <p:nvPr/>
          </p:nvCxnSpPr>
          <p:spPr>
            <a:xfrm>
              <a:off x="3944615" y="4947167"/>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7DF1ED0C-6DCE-BB10-88B6-998F675E5F7F}"/>
                </a:ext>
              </a:extLst>
            </p:cNvPr>
            <p:cNvCxnSpPr>
              <a:cxnSpLocks/>
            </p:cNvCxnSpPr>
            <p:nvPr/>
          </p:nvCxnSpPr>
          <p:spPr>
            <a:xfrm>
              <a:off x="3944615" y="5326994"/>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97337651-C0B0-C79E-F12D-40026D1A26B1}"/>
                </a:ext>
              </a:extLst>
            </p:cNvPr>
            <p:cNvCxnSpPr>
              <a:cxnSpLocks/>
            </p:cNvCxnSpPr>
            <p:nvPr/>
          </p:nvCxnSpPr>
          <p:spPr>
            <a:xfrm>
              <a:off x="3944615" y="5692753"/>
              <a:ext cx="5464097"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2" name="テキスト ボックス 21">
            <a:extLst>
              <a:ext uri="{FF2B5EF4-FFF2-40B4-BE49-F238E27FC236}">
                <a16:creationId xmlns:a16="http://schemas.microsoft.com/office/drawing/2014/main" id="{043A766E-8663-448D-9B31-70DF5D8349B7}"/>
              </a:ext>
            </a:extLst>
          </p:cNvPr>
          <p:cNvSpPr txBox="1"/>
          <p:nvPr/>
        </p:nvSpPr>
        <p:spPr>
          <a:xfrm>
            <a:off x="-106903" y="801231"/>
            <a:ext cx="5059903" cy="369332"/>
          </a:xfrm>
          <a:prstGeom prst="rect">
            <a:avLst/>
          </a:prstGeom>
          <a:noFill/>
        </p:spPr>
        <p:txBody>
          <a:bodyPr wrap="square">
            <a:spAutoFit/>
          </a:bodyPr>
          <a:lstStyle/>
          <a:p>
            <a:pPr algn="ctr" defTabSz="687174">
              <a:buFontTx/>
              <a:buNone/>
              <a:defRPr/>
            </a:pPr>
            <a:r>
              <a:rPr lang="ja-JP" altLang="en-US" sz="1800" kern="0" dirty="0">
                <a:latin typeface="Arial"/>
                <a:ea typeface="ＭＳ Ｐゴシック"/>
              </a:rPr>
              <a:t>◎自身が脱炭素を考えるきっかけとなったか</a:t>
            </a:r>
          </a:p>
        </p:txBody>
      </p:sp>
      <p:sp>
        <p:nvSpPr>
          <p:cNvPr id="2" name="矢印: 右 1">
            <a:extLst>
              <a:ext uri="{FF2B5EF4-FFF2-40B4-BE49-F238E27FC236}">
                <a16:creationId xmlns:a16="http://schemas.microsoft.com/office/drawing/2014/main" id="{5CF220FC-522A-E83A-0A7B-B44F2998A998}"/>
              </a:ext>
            </a:extLst>
          </p:cNvPr>
          <p:cNvSpPr/>
          <p:nvPr/>
        </p:nvSpPr>
        <p:spPr>
          <a:xfrm rot="5400000">
            <a:off x="1139124" y="1295402"/>
            <a:ext cx="540000" cy="490057"/>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44073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6">
            <a:extLst>
              <a:ext uri="{FF2B5EF4-FFF2-40B4-BE49-F238E27FC236}">
                <a16:creationId xmlns:a16="http://schemas.microsoft.com/office/drawing/2014/main" id="{BC899172-B427-3CD3-FC7B-2C96978475B7}"/>
              </a:ext>
            </a:extLst>
          </p:cNvPr>
          <p:cNvSpPr txBox="1">
            <a:spLocks noChangeArrowheads="1"/>
          </p:cNvSpPr>
          <p:nvPr/>
        </p:nvSpPr>
        <p:spPr bwMode="auto">
          <a:xfrm>
            <a:off x="60474" y="116632"/>
            <a:ext cx="9785052" cy="576064"/>
          </a:xfrm>
          <a:prstGeom prst="rect">
            <a:avLst/>
          </a:prstGeom>
          <a:solidFill>
            <a:srgbClr val="002060"/>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tIns="36000" bIns="36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7174">
              <a:buNone/>
              <a:defRPr/>
            </a:pPr>
            <a:r>
              <a:rPr lang="ja-JP" altLang="en-US" sz="2800" dirty="0">
                <a:solidFill>
                  <a:schemeClr val="bg1"/>
                </a:solidFill>
                <a:latin typeface="+mn-ea"/>
                <a:ea typeface="+mn-ea"/>
              </a:rPr>
              <a:t>従業員アンケート結果</a:t>
            </a:r>
            <a:endParaRPr lang="ja-JP" altLang="en-US" sz="1800" kern="0" dirty="0">
              <a:solidFill>
                <a:schemeClr val="bg1"/>
              </a:solidFill>
              <a:latin typeface="+mn-ea"/>
              <a:ea typeface="+mn-ea"/>
            </a:endParaRPr>
          </a:p>
        </p:txBody>
      </p:sp>
      <p:sp>
        <p:nvSpPr>
          <p:cNvPr id="7" name="正方形/長方形 6">
            <a:extLst>
              <a:ext uri="{FF2B5EF4-FFF2-40B4-BE49-F238E27FC236}">
                <a16:creationId xmlns:a16="http://schemas.microsoft.com/office/drawing/2014/main" id="{10E8AA7C-0489-7B82-3F8E-3CA6B015FBA6}"/>
              </a:ext>
            </a:extLst>
          </p:cNvPr>
          <p:cNvSpPr/>
          <p:nvPr/>
        </p:nvSpPr>
        <p:spPr>
          <a:xfrm>
            <a:off x="363853" y="1532700"/>
            <a:ext cx="2299337" cy="4686087"/>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216000" rtlCol="0" anchor="t"/>
          <a:lstStyle/>
          <a:p>
            <a:pPr marL="540000"/>
            <a:endParaRPr kumimoji="1" lang="en-US" altLang="ja-JP" sz="1800" dirty="0">
              <a:solidFill>
                <a:schemeClr val="tx1"/>
              </a:solidFill>
            </a:endParaRPr>
          </a:p>
          <a:p>
            <a:pPr marL="540000"/>
            <a:endParaRPr lang="en-US" altLang="ja-JP" sz="1800" dirty="0">
              <a:solidFill>
                <a:schemeClr val="tx1"/>
              </a:solidFill>
            </a:endParaRPr>
          </a:p>
          <a:p>
            <a:r>
              <a:rPr kumimoji="1" lang="ja-JP" altLang="en-US" sz="1800" dirty="0">
                <a:solidFill>
                  <a:schemeClr val="tx1"/>
                </a:solidFill>
              </a:rPr>
              <a:t>ほとんどの事業者において、</a:t>
            </a:r>
            <a:r>
              <a:rPr lang="ja-JP" altLang="en-US" sz="1800" dirty="0">
                <a:solidFill>
                  <a:schemeClr val="tx1"/>
                </a:solidFill>
              </a:rPr>
              <a:t>実施前</a:t>
            </a:r>
            <a:r>
              <a:rPr kumimoji="1" lang="ja-JP" altLang="en-US" sz="1800" dirty="0">
                <a:solidFill>
                  <a:schemeClr val="tx1"/>
                </a:solidFill>
              </a:rPr>
              <a:t>と比べて、実施後に脱炭素に向けた買い物や行動を意識するようになった人が増加し</a:t>
            </a:r>
            <a:r>
              <a:rPr lang="ja-JP" altLang="en-US" sz="1800" dirty="0">
                <a:solidFill>
                  <a:schemeClr val="tx1"/>
                </a:solidFill>
              </a:rPr>
              <a:t>た</a:t>
            </a:r>
            <a:r>
              <a:rPr kumimoji="1" lang="ja-JP" altLang="en-US" sz="1800" dirty="0">
                <a:solidFill>
                  <a:schemeClr val="tx1"/>
                </a:solidFill>
              </a:rPr>
              <a:t>。</a:t>
            </a:r>
            <a:endParaRPr kumimoji="1" lang="en-US" altLang="ja-JP" sz="1800" dirty="0">
              <a:solidFill>
                <a:schemeClr val="tx1"/>
              </a:solidFill>
            </a:endParaRPr>
          </a:p>
          <a:p>
            <a:endParaRPr lang="en-US" altLang="ja-JP" sz="1800" dirty="0">
              <a:solidFill>
                <a:schemeClr val="tx1"/>
              </a:solidFill>
            </a:endParaRPr>
          </a:p>
          <a:p>
            <a:r>
              <a:rPr kumimoji="1" lang="ja-JP" altLang="en-US" sz="1800" dirty="0">
                <a:solidFill>
                  <a:schemeClr val="tx1"/>
                </a:solidFill>
              </a:rPr>
              <a:t>この取組が、従業員が脱炭素について考えるきっかけとなり、行動変容にもつながったと言える。</a:t>
            </a:r>
          </a:p>
        </p:txBody>
      </p:sp>
      <p:sp>
        <p:nvSpPr>
          <p:cNvPr id="36" name="テキスト ボックス 35">
            <a:extLst>
              <a:ext uri="{FF2B5EF4-FFF2-40B4-BE49-F238E27FC236}">
                <a16:creationId xmlns:a16="http://schemas.microsoft.com/office/drawing/2014/main" id="{D07D599E-8BC6-BBB7-1013-19D2F2E193C3}"/>
              </a:ext>
            </a:extLst>
          </p:cNvPr>
          <p:cNvSpPr txBox="1"/>
          <p:nvPr/>
        </p:nvSpPr>
        <p:spPr>
          <a:xfrm>
            <a:off x="2902031" y="1539568"/>
            <a:ext cx="6943495" cy="430887"/>
          </a:xfrm>
          <a:prstGeom prst="rect">
            <a:avLst/>
          </a:prstGeom>
          <a:noFill/>
        </p:spPr>
        <p:txBody>
          <a:bodyPr wrap="square">
            <a:spAutoFit/>
          </a:bodyPr>
          <a:lstStyle/>
          <a:p>
            <a:r>
              <a:rPr lang="en-US" altLang="ja-JP" sz="1100" b="1" dirty="0">
                <a:latin typeface="+mn-ea"/>
              </a:rPr>
              <a:t>[</a:t>
            </a:r>
            <a:r>
              <a:rPr lang="ja-JP" altLang="en-US" sz="1100" b="1" dirty="0">
                <a:latin typeface="+mn-ea"/>
              </a:rPr>
              <a:t>事前</a:t>
            </a:r>
            <a:r>
              <a:rPr lang="en-US" altLang="ja-JP" sz="1100" b="1" dirty="0">
                <a:latin typeface="+mn-ea"/>
              </a:rPr>
              <a:t>]</a:t>
            </a:r>
            <a:r>
              <a:rPr lang="ja-JP" altLang="en-US" sz="1100" b="1" dirty="0">
                <a:latin typeface="+mn-ea"/>
              </a:rPr>
              <a:t>　</a:t>
            </a:r>
            <a:r>
              <a:rPr lang="en-US" altLang="ja-JP" sz="1100" b="1" dirty="0">
                <a:latin typeface="+mn-ea"/>
              </a:rPr>
              <a:t> </a:t>
            </a:r>
            <a:r>
              <a:rPr lang="ja-JP" altLang="en-US" sz="1100" b="1" dirty="0">
                <a:latin typeface="+mn-ea"/>
              </a:rPr>
              <a:t>現在、日々の暮らしの中で、脱炭素に向けた買い物や行動を意識して行っていますか。</a:t>
            </a:r>
          </a:p>
          <a:p>
            <a:r>
              <a:rPr lang="en-US" altLang="ja-JP" sz="1100" b="1" dirty="0">
                <a:latin typeface="+mn-ea"/>
              </a:rPr>
              <a:t>[</a:t>
            </a:r>
            <a:r>
              <a:rPr lang="ja-JP" altLang="en-US" sz="1100" b="1" dirty="0">
                <a:latin typeface="+mn-ea"/>
              </a:rPr>
              <a:t>事後</a:t>
            </a:r>
            <a:r>
              <a:rPr lang="en-US" altLang="ja-JP" sz="1100" b="1" dirty="0">
                <a:latin typeface="+mn-ea"/>
              </a:rPr>
              <a:t>]</a:t>
            </a:r>
            <a:r>
              <a:rPr lang="ja-JP" altLang="en-US" sz="1100" b="1" dirty="0">
                <a:latin typeface="+mn-ea"/>
              </a:rPr>
              <a:t>　</a:t>
            </a:r>
            <a:r>
              <a:rPr lang="en-US" altLang="ja-JP" sz="1100" b="1" dirty="0">
                <a:latin typeface="+mn-ea"/>
              </a:rPr>
              <a:t> </a:t>
            </a:r>
            <a:r>
              <a:rPr lang="ja-JP" altLang="en-US" sz="1100" b="1" dirty="0">
                <a:latin typeface="+mn-ea"/>
              </a:rPr>
              <a:t>現在、日々の暮らしの中で、脱炭素に向けた買い物や行動を意識して行うようになりましたか。 </a:t>
            </a:r>
          </a:p>
        </p:txBody>
      </p:sp>
      <p:pic>
        <p:nvPicPr>
          <p:cNvPr id="9" name="図 8">
            <a:extLst>
              <a:ext uri="{FF2B5EF4-FFF2-40B4-BE49-F238E27FC236}">
                <a16:creationId xmlns:a16="http://schemas.microsoft.com/office/drawing/2014/main" id="{5C85775D-4DD4-77C4-15FD-C28EBF84472B}"/>
              </a:ext>
            </a:extLst>
          </p:cNvPr>
          <p:cNvPicPr>
            <a:picLocks noChangeAspect="1"/>
          </p:cNvPicPr>
          <p:nvPr/>
        </p:nvPicPr>
        <p:blipFill rotWithShape="1">
          <a:blip r:embed="rId2"/>
          <a:srcRect t="4956"/>
          <a:stretch/>
        </p:blipFill>
        <p:spPr>
          <a:xfrm>
            <a:off x="2924396" y="2058677"/>
            <a:ext cx="6617751" cy="4799323"/>
          </a:xfrm>
          <a:prstGeom prst="rect">
            <a:avLst/>
          </a:prstGeom>
        </p:spPr>
      </p:pic>
      <p:grpSp>
        <p:nvGrpSpPr>
          <p:cNvPr id="10" name="グループ化 9">
            <a:extLst>
              <a:ext uri="{FF2B5EF4-FFF2-40B4-BE49-F238E27FC236}">
                <a16:creationId xmlns:a16="http://schemas.microsoft.com/office/drawing/2014/main" id="{AAD06E54-79E8-94C0-7ACF-50EAEBB27242}"/>
              </a:ext>
            </a:extLst>
          </p:cNvPr>
          <p:cNvGrpSpPr/>
          <p:nvPr/>
        </p:nvGrpSpPr>
        <p:grpSpPr>
          <a:xfrm>
            <a:off x="3914797" y="2514488"/>
            <a:ext cx="5464097" cy="3363349"/>
            <a:chOff x="3944615" y="2329404"/>
            <a:chExt cx="5464097" cy="3363349"/>
          </a:xfrm>
        </p:grpSpPr>
        <p:cxnSp>
          <p:nvCxnSpPr>
            <p:cNvPr id="11" name="直線コネクタ 10">
              <a:extLst>
                <a:ext uri="{FF2B5EF4-FFF2-40B4-BE49-F238E27FC236}">
                  <a16:creationId xmlns:a16="http://schemas.microsoft.com/office/drawing/2014/main" id="{2CF4BEB8-6D70-24BB-57B9-723C2B228F03}"/>
                </a:ext>
              </a:extLst>
            </p:cNvPr>
            <p:cNvCxnSpPr>
              <a:cxnSpLocks/>
            </p:cNvCxnSpPr>
            <p:nvPr/>
          </p:nvCxnSpPr>
          <p:spPr>
            <a:xfrm>
              <a:off x="3944615" y="2329404"/>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95B74229-6621-B582-1D45-8C86A53219F5}"/>
                </a:ext>
              </a:extLst>
            </p:cNvPr>
            <p:cNvCxnSpPr>
              <a:cxnSpLocks/>
            </p:cNvCxnSpPr>
            <p:nvPr/>
          </p:nvCxnSpPr>
          <p:spPr>
            <a:xfrm>
              <a:off x="3944615" y="2702198"/>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DAA70E8F-D21C-B428-96D4-54C966C89523}"/>
                </a:ext>
              </a:extLst>
            </p:cNvPr>
            <p:cNvCxnSpPr>
              <a:cxnSpLocks/>
            </p:cNvCxnSpPr>
            <p:nvPr/>
          </p:nvCxnSpPr>
          <p:spPr>
            <a:xfrm>
              <a:off x="3944615" y="3082025"/>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9FC20AC7-4454-ECAD-1D6F-F4AAA7F87F76}"/>
                </a:ext>
              </a:extLst>
            </p:cNvPr>
            <p:cNvCxnSpPr>
              <a:cxnSpLocks/>
            </p:cNvCxnSpPr>
            <p:nvPr/>
          </p:nvCxnSpPr>
          <p:spPr>
            <a:xfrm>
              <a:off x="3944615" y="3455993"/>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2DBCFC2E-CE3D-E8F0-A31A-E2E25F304819}"/>
                </a:ext>
              </a:extLst>
            </p:cNvPr>
            <p:cNvCxnSpPr>
              <a:cxnSpLocks/>
            </p:cNvCxnSpPr>
            <p:nvPr/>
          </p:nvCxnSpPr>
          <p:spPr>
            <a:xfrm>
              <a:off x="3944615" y="3828787"/>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D58D6C70-AA9C-30BE-1F77-E42957EB11FD}"/>
                </a:ext>
              </a:extLst>
            </p:cNvPr>
            <p:cNvCxnSpPr>
              <a:cxnSpLocks/>
            </p:cNvCxnSpPr>
            <p:nvPr/>
          </p:nvCxnSpPr>
          <p:spPr>
            <a:xfrm>
              <a:off x="3944615" y="4208614"/>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66C694FA-F3CA-47A8-40B8-0E9EB211F585}"/>
                </a:ext>
              </a:extLst>
            </p:cNvPr>
            <p:cNvCxnSpPr>
              <a:cxnSpLocks/>
            </p:cNvCxnSpPr>
            <p:nvPr/>
          </p:nvCxnSpPr>
          <p:spPr>
            <a:xfrm>
              <a:off x="3944615" y="4574373"/>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810121E5-C74F-55B6-3B53-8F4E13C3576F}"/>
                </a:ext>
              </a:extLst>
            </p:cNvPr>
            <p:cNvCxnSpPr>
              <a:cxnSpLocks/>
            </p:cNvCxnSpPr>
            <p:nvPr/>
          </p:nvCxnSpPr>
          <p:spPr>
            <a:xfrm>
              <a:off x="3944615" y="4947167"/>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744A187C-25CE-5238-57C9-D68E3A902EEE}"/>
                </a:ext>
              </a:extLst>
            </p:cNvPr>
            <p:cNvCxnSpPr>
              <a:cxnSpLocks/>
            </p:cNvCxnSpPr>
            <p:nvPr/>
          </p:nvCxnSpPr>
          <p:spPr>
            <a:xfrm>
              <a:off x="3944615" y="5326994"/>
              <a:ext cx="54640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189D1ECC-8B8F-C0D6-E41A-57DC3A4E681D}"/>
                </a:ext>
              </a:extLst>
            </p:cNvPr>
            <p:cNvCxnSpPr>
              <a:cxnSpLocks/>
            </p:cNvCxnSpPr>
            <p:nvPr/>
          </p:nvCxnSpPr>
          <p:spPr>
            <a:xfrm>
              <a:off x="3944615" y="5692753"/>
              <a:ext cx="5464097"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2" name="テキスト ボックス 21">
            <a:extLst>
              <a:ext uri="{FF2B5EF4-FFF2-40B4-BE49-F238E27FC236}">
                <a16:creationId xmlns:a16="http://schemas.microsoft.com/office/drawing/2014/main" id="{F75B7727-D978-4000-A026-4EDCA1CA81E1}"/>
              </a:ext>
            </a:extLst>
          </p:cNvPr>
          <p:cNvSpPr txBox="1"/>
          <p:nvPr/>
        </p:nvSpPr>
        <p:spPr>
          <a:xfrm>
            <a:off x="60474" y="887856"/>
            <a:ext cx="5059903" cy="369332"/>
          </a:xfrm>
          <a:prstGeom prst="rect">
            <a:avLst/>
          </a:prstGeom>
          <a:noFill/>
        </p:spPr>
        <p:txBody>
          <a:bodyPr wrap="square">
            <a:spAutoFit/>
          </a:bodyPr>
          <a:lstStyle/>
          <a:p>
            <a:pPr algn="ctr" defTabSz="687174">
              <a:buFontTx/>
              <a:buNone/>
              <a:defRPr/>
            </a:pPr>
            <a:r>
              <a:rPr lang="ja-JP" altLang="en-US" sz="1800" kern="0" dirty="0">
                <a:latin typeface="Arial"/>
                <a:ea typeface="ＭＳ Ｐゴシック"/>
              </a:rPr>
              <a:t>◎脱炭素に向けた買い物や行動を意識しているか</a:t>
            </a:r>
          </a:p>
        </p:txBody>
      </p:sp>
      <p:sp>
        <p:nvSpPr>
          <p:cNvPr id="2" name="矢印: 右 1">
            <a:extLst>
              <a:ext uri="{FF2B5EF4-FFF2-40B4-BE49-F238E27FC236}">
                <a16:creationId xmlns:a16="http://schemas.microsoft.com/office/drawing/2014/main" id="{96DD29BB-580E-A698-D207-A7D34ABAC6BA}"/>
              </a:ext>
            </a:extLst>
          </p:cNvPr>
          <p:cNvSpPr/>
          <p:nvPr/>
        </p:nvSpPr>
        <p:spPr>
          <a:xfrm rot="5400000">
            <a:off x="1243520" y="1539113"/>
            <a:ext cx="540000" cy="490057"/>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78443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6">
            <a:extLst>
              <a:ext uri="{FF2B5EF4-FFF2-40B4-BE49-F238E27FC236}">
                <a16:creationId xmlns:a16="http://schemas.microsoft.com/office/drawing/2014/main" id="{BC899172-B427-3CD3-FC7B-2C96978475B7}"/>
              </a:ext>
            </a:extLst>
          </p:cNvPr>
          <p:cNvSpPr txBox="1">
            <a:spLocks noChangeArrowheads="1"/>
          </p:cNvSpPr>
          <p:nvPr/>
        </p:nvSpPr>
        <p:spPr bwMode="auto">
          <a:xfrm>
            <a:off x="60474" y="116632"/>
            <a:ext cx="9785052" cy="576064"/>
          </a:xfrm>
          <a:prstGeom prst="rect">
            <a:avLst/>
          </a:prstGeom>
          <a:solidFill>
            <a:srgbClr val="002060"/>
          </a:solidFill>
          <a:ln>
            <a:noFill/>
          </a:ln>
          <a:effectLst>
            <a:outerShdw dist="71842" dir="2700000" algn="ctr" rotWithShape="0">
              <a:schemeClr val="bg2">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tIns="36000" bIns="36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687174">
              <a:buFontTx/>
              <a:buNone/>
              <a:defRPr/>
            </a:pPr>
            <a:r>
              <a:rPr lang="ja-JP" altLang="en-US" sz="2800" kern="0">
                <a:solidFill>
                  <a:schemeClr val="bg1"/>
                </a:solidFill>
                <a:latin typeface="Arial"/>
                <a:ea typeface="ＭＳ Ｐゴシック"/>
              </a:rPr>
              <a:t>自由意見（一部抜粋）</a:t>
            </a:r>
          </a:p>
        </p:txBody>
      </p:sp>
      <p:sp>
        <p:nvSpPr>
          <p:cNvPr id="3" name="テキスト ボックス 2">
            <a:extLst>
              <a:ext uri="{FF2B5EF4-FFF2-40B4-BE49-F238E27FC236}">
                <a16:creationId xmlns:a16="http://schemas.microsoft.com/office/drawing/2014/main" id="{80B395EB-3773-1BA9-6540-D07FB370994F}"/>
              </a:ext>
            </a:extLst>
          </p:cNvPr>
          <p:cNvSpPr txBox="1"/>
          <p:nvPr/>
        </p:nvSpPr>
        <p:spPr>
          <a:xfrm>
            <a:off x="270781" y="860328"/>
            <a:ext cx="9440780" cy="6124754"/>
          </a:xfrm>
          <a:prstGeom prst="rect">
            <a:avLst/>
          </a:prstGeom>
          <a:noFill/>
        </p:spPr>
        <p:txBody>
          <a:bodyPr wrap="square">
            <a:spAutoFit/>
          </a:bodyPr>
          <a:lstStyle/>
          <a:p>
            <a:pPr marL="285750" indent="-285750">
              <a:buFont typeface="Wingdings" panose="05000000000000000000" pitchFamily="2" charset="2"/>
              <a:buChar char="l"/>
            </a:pPr>
            <a:r>
              <a:rPr lang="ja-JP" altLang="en-US" sz="1400" dirty="0"/>
              <a:t>ポイントをきっかけにお客様が脱炭素に関心を持っていただくきっかけになるので、また実施の機会があればいいと思う。</a:t>
            </a:r>
          </a:p>
          <a:p>
            <a:pPr marL="285750" indent="-285750">
              <a:buFont typeface="Wingdings" panose="05000000000000000000" pitchFamily="2" charset="2"/>
              <a:buChar char="l"/>
            </a:pPr>
            <a:r>
              <a:rPr lang="ja-JP" altLang="en-US" sz="1400" dirty="0"/>
              <a:t>素晴らしい施策だと思う。 ですが、お客様への周知がなく、コツコツポイントが付くので買い替える、この商品にする、というケースはなかったです。 購入を決めてからそんなポイントが付くんやラッキー。という印象だった。</a:t>
            </a:r>
          </a:p>
          <a:p>
            <a:pPr marL="285750" indent="-285750">
              <a:buFont typeface="Wingdings" panose="05000000000000000000" pitchFamily="2" charset="2"/>
              <a:buChar char="l"/>
            </a:pPr>
            <a:r>
              <a:rPr lang="ja-JP" altLang="en-US" sz="1400" dirty="0"/>
              <a:t>意義のある取り組みですので、時間をかけて継続してほしいと思う。</a:t>
            </a:r>
          </a:p>
          <a:p>
            <a:pPr marL="285750" indent="-285750">
              <a:buFont typeface="Wingdings" panose="05000000000000000000" pitchFamily="2" charset="2"/>
              <a:buChar char="l"/>
            </a:pPr>
            <a:r>
              <a:rPr lang="ja-JP" altLang="en-US" sz="1400" dirty="0"/>
              <a:t>ポイント</a:t>
            </a:r>
            <a:r>
              <a:rPr lang="en-US" altLang="ja-JP" sz="1400" dirty="0"/>
              <a:t>1</a:t>
            </a:r>
            <a:r>
              <a:rPr lang="ja-JP" altLang="en-US" sz="1400" dirty="0"/>
              <a:t>％付与は、お客様に対するインパクトとして少なかったように思う。</a:t>
            </a:r>
          </a:p>
          <a:p>
            <a:pPr marL="285750" indent="-285750">
              <a:buFont typeface="Wingdings" panose="05000000000000000000" pitchFamily="2" charset="2"/>
              <a:buChar char="l"/>
            </a:pPr>
            <a:r>
              <a:rPr lang="ja-JP" altLang="en-US" sz="1400" dirty="0"/>
              <a:t>「脱炭素だから」「コツコツポイントだから」購入するというお客様はいらっしゃいませんが、趣旨をご説明するとご賛同くださります。会社が脱炭素の取組を行っているという事を認知して頂けるには、こういった取組はいいきっかけになっていると思う。</a:t>
            </a:r>
          </a:p>
          <a:p>
            <a:pPr marL="285750" indent="-285750">
              <a:buFont typeface="Wingdings" panose="05000000000000000000" pitchFamily="2" charset="2"/>
              <a:buChar char="l"/>
            </a:pPr>
            <a:r>
              <a:rPr lang="ja-JP" altLang="en-US" sz="1400" dirty="0"/>
              <a:t>お客様からは「不用なハンガーを再利用してもらうことでエコになり、少しでも脱炭素になった上、割引になるのは嬉しい」との声が多かった。</a:t>
            </a:r>
          </a:p>
          <a:p>
            <a:pPr marL="285750" indent="-285750">
              <a:buFont typeface="Wingdings" panose="05000000000000000000" pitchFamily="2" charset="2"/>
              <a:buChar char="l"/>
            </a:pPr>
            <a:r>
              <a:rPr lang="ja-JP" altLang="en-US" sz="1400" dirty="0"/>
              <a:t>お客様自身も、脱炭素の取組に対して関心が高まっているように思います。   取り組み内容の意義をしっかりお伝えし行動変容を促していきたいと思う。</a:t>
            </a:r>
          </a:p>
          <a:p>
            <a:pPr marL="285750" indent="-285750">
              <a:buFont typeface="Wingdings" panose="05000000000000000000" pitchFamily="2" charset="2"/>
              <a:buChar char="l"/>
            </a:pPr>
            <a:r>
              <a:rPr lang="ja-JP" altLang="en-US" sz="1400" dirty="0"/>
              <a:t>地産の野菜を安心して食べられてポイントも付くのが嬉しいとの声が多数あった。</a:t>
            </a:r>
            <a:endParaRPr lang="en-US" altLang="ja-JP" sz="1400" dirty="0"/>
          </a:p>
          <a:p>
            <a:pPr marL="285750" indent="-285750">
              <a:buFont typeface="Wingdings" panose="05000000000000000000" pitchFamily="2" charset="2"/>
              <a:buChar char="l"/>
            </a:pPr>
            <a:r>
              <a:rPr lang="ja-JP" altLang="en-US" sz="1400" dirty="0"/>
              <a:t>まだまだ、お客様には浸透して無いと思う。</a:t>
            </a:r>
          </a:p>
          <a:p>
            <a:pPr marL="285750" indent="-285750">
              <a:buFont typeface="Wingdings" panose="05000000000000000000" pitchFamily="2" charset="2"/>
              <a:buChar char="l"/>
            </a:pPr>
            <a:r>
              <a:rPr lang="ja-JP" altLang="en-US" sz="1400" dirty="0"/>
              <a:t>今回</a:t>
            </a:r>
            <a:r>
              <a:rPr lang="en-US" altLang="ja-JP" sz="1400" dirty="0"/>
              <a:t>5</a:t>
            </a:r>
            <a:r>
              <a:rPr lang="ja-JP" altLang="en-US" sz="1400" dirty="0"/>
              <a:t>ヶ月間のロングスパンで行ったことで、意識改革や購買促進に一定の効果があったと思う。ポイント付与による補助金や経費の問題はあるが、本格的なムーブメントにするためには最低でも年単位の実施が必要かと思う。ポイント付与期間は買うが終わると買わないという人の割合を減らすには、さらなるロングスパンでの実施が必要だと思うが、今後ポイント付与以外でもキャンペーン（消費者にはポイントや値下げが一番、購買癖を付けやすいが</a:t>
            </a:r>
            <a:r>
              <a:rPr lang="en-US" altLang="ja-JP" sz="1400" dirty="0"/>
              <a:t>…</a:t>
            </a:r>
            <a:r>
              <a:rPr lang="ja-JP" altLang="en-US" sz="1400" dirty="0"/>
              <a:t>）を続ける必要はあると思う。</a:t>
            </a:r>
          </a:p>
          <a:p>
            <a:pPr marL="285750" indent="-285750">
              <a:buFont typeface="Wingdings" panose="05000000000000000000" pitchFamily="2" charset="2"/>
              <a:buChar char="l"/>
            </a:pPr>
            <a:r>
              <a:rPr lang="ja-JP" altLang="en-US" sz="1400" dirty="0"/>
              <a:t>メディアでの宣伝をもっと増やさないと 店のポップなどの告知では足りない。</a:t>
            </a:r>
          </a:p>
          <a:p>
            <a:pPr marL="285750" indent="-285750">
              <a:buFont typeface="Wingdings" panose="05000000000000000000" pitchFamily="2" charset="2"/>
              <a:buChar char="l"/>
            </a:pPr>
            <a:r>
              <a:rPr lang="ja-JP" altLang="en-US" sz="1400" dirty="0"/>
              <a:t>お客様の年齢層などにより、なかなか難しいかなあと、思うこともあります。 各年代にあった取り組みがあれば、もっと浸透すると思う。</a:t>
            </a:r>
          </a:p>
          <a:p>
            <a:pPr marL="285750" indent="-285750">
              <a:buFont typeface="Wingdings" panose="05000000000000000000" pitchFamily="2" charset="2"/>
              <a:buChar char="l"/>
            </a:pPr>
            <a:r>
              <a:rPr lang="ja-JP" altLang="en-US" sz="1400" dirty="0"/>
              <a:t>まだまだ認知度が低い様に思う。これからも推し進めていかないといけないと思う。</a:t>
            </a:r>
          </a:p>
          <a:p>
            <a:pPr marL="285750" indent="-285750">
              <a:buFont typeface="Wingdings" panose="05000000000000000000" pitchFamily="2" charset="2"/>
              <a:buChar char="l"/>
            </a:pPr>
            <a:r>
              <a:rPr lang="ja-JP" altLang="en-US" sz="1400" dirty="0"/>
              <a:t>コープこうべは地元の野菜を購入する事で</a:t>
            </a:r>
            <a:r>
              <a:rPr lang="en-US" altLang="ja-JP" sz="1400" dirty="0"/>
              <a:t>10</a:t>
            </a:r>
            <a:r>
              <a:rPr lang="ja-JP" altLang="en-US" sz="1400" dirty="0"/>
              <a:t>ポイントが組合員ポイントとして付与されましたが、地元（農家）にも貢献でき、脱炭素にも取り組め、買い物ポイントも付与されたので</a:t>
            </a:r>
            <a:r>
              <a:rPr lang="en-US" altLang="ja-JP" sz="1400" dirty="0"/>
              <a:t>win-win-win</a:t>
            </a:r>
            <a:r>
              <a:rPr lang="ja-JP" altLang="en-US" sz="1400" dirty="0"/>
              <a:t>で良いと思った。</a:t>
            </a:r>
          </a:p>
          <a:p>
            <a:pPr marL="285750" indent="-285750">
              <a:buFont typeface="Wingdings" panose="05000000000000000000" pitchFamily="2" charset="2"/>
              <a:buChar char="l"/>
            </a:pPr>
            <a:r>
              <a:rPr lang="ja-JP" altLang="en-US" sz="1400" dirty="0"/>
              <a:t>ポスターなどで提示しているが、放送などで呼びかけをしてもよかったと思います。</a:t>
            </a:r>
          </a:p>
          <a:p>
            <a:pPr marL="285750" indent="-285750">
              <a:buFont typeface="Wingdings" panose="05000000000000000000" pitchFamily="2" charset="2"/>
              <a:buChar char="l"/>
            </a:pPr>
            <a:r>
              <a:rPr lang="ja-JP" altLang="en-US" sz="1400" dirty="0"/>
              <a:t>自分以外の周りの人にも脱炭素への意識付けをしていきたい。</a:t>
            </a:r>
            <a:endParaRPr lang="en-US" altLang="ja-JP" sz="1400" dirty="0"/>
          </a:p>
          <a:p>
            <a:pPr marL="285750" indent="-285750">
              <a:buFont typeface="Wingdings" panose="05000000000000000000" pitchFamily="2" charset="2"/>
              <a:buChar char="l"/>
            </a:pPr>
            <a:r>
              <a:rPr lang="ja-JP" altLang="en-US" sz="1400" dirty="0"/>
              <a:t>何も聞かされないままいきなり始まっていたので、事前に説明等あった方がよかったと思う。</a:t>
            </a:r>
          </a:p>
        </p:txBody>
      </p:sp>
    </p:spTree>
    <p:extLst>
      <p:ext uri="{BB962C8B-B14F-4D97-AF65-F5344CB8AC3E}">
        <p14:creationId xmlns:p14="http://schemas.microsoft.com/office/powerpoint/2010/main" val="665953306"/>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0F1A4265F2ECED4D93FC84E870614264" ma:contentTypeVersion="17" ma:contentTypeDescription="新しいドキュメントを作成します。" ma:contentTypeScope="" ma:versionID="64c74795cb547f81d7c73ec954991e2e">
  <xsd:schema xmlns:xsd="http://www.w3.org/2001/XMLSchema" xmlns:xs="http://www.w3.org/2001/XMLSchema" xmlns:p="http://schemas.microsoft.com/office/2006/metadata/properties" xmlns:ns2="520b2d9d-7793-4f41-8990-c45d40771c73" xmlns:ns3="66ed3aab-a043-4b86-9c0a-e42bde5c4b74" targetNamespace="http://schemas.microsoft.com/office/2006/metadata/properties" ma:root="true" ma:fieldsID="00f79db46605de6dd8b40af8b6d1054d" ns2:_="" ns3:_="">
    <xsd:import namespace="520b2d9d-7793-4f41-8990-c45d40771c73"/>
    <xsd:import namespace="66ed3aab-a043-4b86-9c0a-e42bde5c4b7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TaxCatchAll" minOccurs="0"/>
                <xsd:element ref="ns2:MediaServiceLocation" minOccurs="0"/>
                <xsd:element ref="ns2:MediaServiceGenerationTime" minOccurs="0"/>
                <xsd:element ref="ns2:MediaServiceEventHashCode" minOccurs="0"/>
                <xsd:element ref="ns2:lcf76f155ced4ddcb4097134ff3c332f" minOccurs="0"/>
                <xsd:element ref="ns2:MediaServiceOCR"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0b2d9d-7793-4f41-8990-c45d40771c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2d4320cc-b1c6-427b-9846-65bd8e22e91e"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6ed3aab-a043-4b86-9c0a-e42bde5c4b7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25967b6-ffd3-4328-8e5d-4ab0366c29f3}" ma:internalName="TaxCatchAll" ma:showField="CatchAllData" ma:web="66ed3aab-a043-4b86-9c0a-e42bde5c4b7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66ed3aab-a043-4b86-9c0a-e42bde5c4b74" xsi:nil="true"/>
    <lcf76f155ced4ddcb4097134ff3c332f xmlns="520b2d9d-7793-4f41-8990-c45d40771c7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4D3FF5A-62EB-4B09-B308-60ED90A0B61E}">
  <ds:schemaRefs>
    <ds:schemaRef ds:uri="520b2d9d-7793-4f41-8990-c45d40771c73"/>
    <ds:schemaRef ds:uri="66ed3aab-a043-4b86-9c0a-e42bde5c4b7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01FF198A-1F7A-4870-B797-9743AEA5F5B4}">
  <ds:schemaRefs>
    <ds:schemaRef ds:uri="http://schemas.microsoft.com/sharepoint/v3/contenttype/forms"/>
  </ds:schemaRefs>
</ds:datastoreItem>
</file>

<file path=customXml/itemProps3.xml><?xml version="1.0" encoding="utf-8"?>
<ds:datastoreItem xmlns:ds="http://schemas.openxmlformats.org/officeDocument/2006/customXml" ds:itemID="{1925D7DD-CC37-49F0-82E2-6C24FF17E0B7}">
  <ds:schemaRefs>
    <ds:schemaRef ds:uri="http://purl.org/dc/terms/"/>
    <ds:schemaRef ds:uri="http://schemas.microsoft.com/office/2006/documentManagement/types"/>
    <ds:schemaRef ds:uri="http://www.w3.org/XML/1998/namespace"/>
    <ds:schemaRef ds:uri="520b2d9d-7793-4f41-8990-c45d40771c73"/>
    <ds:schemaRef ds:uri="66ed3aab-a043-4b86-9c0a-e42bde5c4b74"/>
    <ds:schemaRef ds:uri="http://purl.org/dc/dcmitype/"/>
    <ds:schemaRef ds:uri="http://schemas.microsoft.com/office/2006/metadata/properties"/>
    <ds:schemaRef ds:uri="http://schemas.microsoft.com/office/infopath/2007/PartnerControls"/>
    <ds:schemaRef ds:uri="http://schemas.openxmlformats.org/package/2006/metadata/core-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253</TotalTime>
  <Words>1512</Words>
  <Application>Microsoft Office PowerPoint</Application>
  <PresentationFormat>A4 210 x 297 mm</PresentationFormat>
  <Paragraphs>88</Paragraphs>
  <Slides>6</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ＭＳ Ｐゴシック</vt:lpstr>
      <vt:lpstr>Arial</vt:lpstr>
      <vt:lpstr>Calibri</vt:lpstr>
      <vt:lpstr>Wingdings</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田中　吉隆</dc:creator>
  <cp:lastModifiedBy>池田　晃規</cp:lastModifiedBy>
  <cp:revision>49</cp:revision>
  <cp:lastPrinted>2022-10-11T08:52:25Z</cp:lastPrinted>
  <dcterms:created xsi:type="dcterms:W3CDTF">2016-03-07T04:01:15Z</dcterms:created>
  <dcterms:modified xsi:type="dcterms:W3CDTF">2024-03-15T05:46:28Z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0x010100CF10A8F0B882D74CBF51319F4DA10FF5</vt:lpwstr>
  </property>
  <property fmtid="{D5CDD505-2E9C-101B-9397-08002B2CF9AE}" pid="3" name="MediaServiceImageTags">
    <vt:lpwstr/>
  </property>
</Properties>
</file>