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9"/>
  </p:notesMasterIdLst>
  <p:sldIdLst>
    <p:sldId id="258" r:id="rId4"/>
    <p:sldId id="306" r:id="rId5"/>
    <p:sldId id="308" r:id="rId6"/>
    <p:sldId id="307" r:id="rId7"/>
    <p:sldId id="309" r:id="rId8"/>
  </p:sldIdLst>
  <p:sldSz cx="9906000" cy="6858000" type="A4"/>
  <p:notesSz cx="6807200" cy="9939338"/>
  <p:defaultTextStyle>
    <a:defPPr>
      <a:defRPr lang="ja-JP"/>
    </a:defPPr>
    <a:lvl1pPr marL="0" algn="l" defTabSz="957585" rtl="0" eaLnBrk="1" latinLnBrk="0" hangingPunct="1">
      <a:defRPr kumimoji="1" sz="1870" kern="1200">
        <a:solidFill>
          <a:schemeClr val="tx1"/>
        </a:solidFill>
        <a:latin typeface="+mn-lt"/>
        <a:ea typeface="+mn-ea"/>
        <a:cs typeface="+mn-cs"/>
      </a:defRPr>
    </a:lvl1pPr>
    <a:lvl2pPr marL="478793" algn="l" defTabSz="957585" rtl="0" eaLnBrk="1" latinLnBrk="0" hangingPunct="1">
      <a:defRPr kumimoji="1" sz="1870" kern="1200">
        <a:solidFill>
          <a:schemeClr val="tx1"/>
        </a:solidFill>
        <a:latin typeface="+mn-lt"/>
        <a:ea typeface="+mn-ea"/>
        <a:cs typeface="+mn-cs"/>
      </a:defRPr>
    </a:lvl2pPr>
    <a:lvl3pPr marL="957585" algn="l" defTabSz="957585" rtl="0" eaLnBrk="1" latinLnBrk="0" hangingPunct="1">
      <a:defRPr kumimoji="1" sz="1870" kern="1200">
        <a:solidFill>
          <a:schemeClr val="tx1"/>
        </a:solidFill>
        <a:latin typeface="+mn-lt"/>
        <a:ea typeface="+mn-ea"/>
        <a:cs typeface="+mn-cs"/>
      </a:defRPr>
    </a:lvl3pPr>
    <a:lvl4pPr marL="1436378" algn="l" defTabSz="957585" rtl="0" eaLnBrk="1" latinLnBrk="0" hangingPunct="1">
      <a:defRPr kumimoji="1" sz="1870" kern="1200">
        <a:solidFill>
          <a:schemeClr val="tx1"/>
        </a:solidFill>
        <a:latin typeface="+mn-lt"/>
        <a:ea typeface="+mn-ea"/>
        <a:cs typeface="+mn-cs"/>
      </a:defRPr>
    </a:lvl4pPr>
    <a:lvl5pPr marL="1915171" algn="l" defTabSz="957585" rtl="0" eaLnBrk="1" latinLnBrk="0" hangingPunct="1">
      <a:defRPr kumimoji="1" sz="1870" kern="1200">
        <a:solidFill>
          <a:schemeClr val="tx1"/>
        </a:solidFill>
        <a:latin typeface="+mn-lt"/>
        <a:ea typeface="+mn-ea"/>
        <a:cs typeface="+mn-cs"/>
      </a:defRPr>
    </a:lvl5pPr>
    <a:lvl6pPr marL="2393964" algn="l" defTabSz="957585" rtl="0" eaLnBrk="1" latinLnBrk="0" hangingPunct="1">
      <a:defRPr kumimoji="1" sz="1870" kern="1200">
        <a:solidFill>
          <a:schemeClr val="tx1"/>
        </a:solidFill>
        <a:latin typeface="+mn-lt"/>
        <a:ea typeface="+mn-ea"/>
        <a:cs typeface="+mn-cs"/>
      </a:defRPr>
    </a:lvl6pPr>
    <a:lvl7pPr marL="2872758" algn="l" defTabSz="957585" rtl="0" eaLnBrk="1" latinLnBrk="0" hangingPunct="1">
      <a:defRPr kumimoji="1" sz="1870" kern="1200">
        <a:solidFill>
          <a:schemeClr val="tx1"/>
        </a:solidFill>
        <a:latin typeface="+mn-lt"/>
        <a:ea typeface="+mn-ea"/>
        <a:cs typeface="+mn-cs"/>
      </a:defRPr>
    </a:lvl7pPr>
    <a:lvl8pPr marL="3351551" algn="l" defTabSz="957585" rtl="0" eaLnBrk="1" latinLnBrk="0" hangingPunct="1">
      <a:defRPr kumimoji="1" sz="1870" kern="1200">
        <a:solidFill>
          <a:schemeClr val="tx1"/>
        </a:solidFill>
        <a:latin typeface="+mn-lt"/>
        <a:ea typeface="+mn-ea"/>
        <a:cs typeface="+mn-cs"/>
      </a:defRPr>
    </a:lvl8pPr>
    <a:lvl9pPr marL="3830343" algn="l" defTabSz="957585" rtl="0" eaLnBrk="1" latinLnBrk="0" hangingPunct="1">
      <a:defRPr kumimoji="1" sz="187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北川　健二" initials="北川" lastIdx="7" clrIdx="0"/>
  <p:cmAuthor id="1" name="北川健二" initials="北川健二"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0"/>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AE34C5-0BB5-4061-90D5-1813872E9F98}" v="1" dt="2023-12-10T05:51:36.87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6" autoAdjust="0"/>
    <p:restoredTop sz="94434" autoAdjust="0"/>
  </p:normalViewPr>
  <p:slideViewPr>
    <p:cSldViewPr>
      <p:cViewPr varScale="1">
        <p:scale>
          <a:sx n="68" d="100"/>
          <a:sy n="68" d="100"/>
        </p:scale>
        <p:origin x="1008" y="52"/>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6888"/>
          </a:xfrm>
          <a:prstGeom prst="rect">
            <a:avLst/>
          </a:prstGeom>
        </p:spPr>
        <p:txBody>
          <a:bodyPr vert="horz" lIns="91120" tIns="45560" rIns="91120" bIns="4556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120" tIns="45560" rIns="91120" bIns="45560" rtlCol="0"/>
          <a:lstStyle>
            <a:lvl1pPr algn="r">
              <a:defRPr sz="1200"/>
            </a:lvl1pPr>
          </a:lstStyle>
          <a:p>
            <a:fld id="{817A886B-0936-48AA-8D94-E1FD0D9AD584}" type="datetimeFigureOut">
              <a:rPr kumimoji="1" lang="ja-JP" altLang="en-US" smtClean="0"/>
              <a:t>2024/1/4</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120" tIns="45560" rIns="91120" bIns="45560" rtlCol="0" anchor="ctr"/>
          <a:lstStyle/>
          <a:p>
            <a:endParaRPr lang="ja-JP" altLang="en-US"/>
          </a:p>
        </p:txBody>
      </p:sp>
      <p:sp>
        <p:nvSpPr>
          <p:cNvPr id="5" name="ノート プレースホルダー 4"/>
          <p:cNvSpPr>
            <a:spLocks noGrp="1"/>
          </p:cNvSpPr>
          <p:nvPr>
            <p:ph type="body" sz="quarter" idx="3"/>
          </p:nvPr>
        </p:nvSpPr>
        <p:spPr>
          <a:xfrm>
            <a:off x="681038" y="4721227"/>
            <a:ext cx="5445125" cy="4471988"/>
          </a:xfrm>
          <a:prstGeom prst="rect">
            <a:avLst/>
          </a:prstGeom>
        </p:spPr>
        <p:txBody>
          <a:bodyPr vert="horz" lIns="91120" tIns="45560" rIns="91120" bIns="4556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865"/>
            <a:ext cx="2949575" cy="496887"/>
          </a:xfrm>
          <a:prstGeom prst="rect">
            <a:avLst/>
          </a:prstGeom>
        </p:spPr>
        <p:txBody>
          <a:bodyPr vert="horz" lIns="91120" tIns="45560" rIns="91120" bIns="4556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5"/>
            <a:ext cx="2949575" cy="496887"/>
          </a:xfrm>
          <a:prstGeom prst="rect">
            <a:avLst/>
          </a:prstGeom>
        </p:spPr>
        <p:txBody>
          <a:bodyPr vert="horz" lIns="91120" tIns="45560" rIns="91120" bIns="45560" rtlCol="0" anchor="b"/>
          <a:lstStyle>
            <a:lvl1pPr algn="r">
              <a:defRPr sz="1200"/>
            </a:lvl1pPr>
          </a:lstStyle>
          <a:p>
            <a:fld id="{F721BF43-783E-44B6-9BB7-0F30D03950C8}" type="slidenum">
              <a:rPr kumimoji="1" lang="ja-JP" altLang="en-US" smtClean="0"/>
              <a:t>‹#›</a:t>
            </a:fld>
            <a:endParaRPr kumimoji="1" lang="ja-JP" altLang="en-US"/>
          </a:p>
        </p:txBody>
      </p:sp>
    </p:spTree>
    <p:extLst>
      <p:ext uri="{BB962C8B-B14F-4D97-AF65-F5344CB8AC3E}">
        <p14:creationId xmlns:p14="http://schemas.microsoft.com/office/powerpoint/2010/main" val="1629204430"/>
      </p:ext>
    </p:extLst>
  </p:cSld>
  <p:clrMap bg1="lt1" tx1="dk1" bg2="lt2" tx2="dk2" accent1="accent1" accent2="accent2" accent3="accent3" accent4="accent4" accent5="accent5" accent6="accent6" hlink="hlink" folHlink="folHlink"/>
  <p:notesStyle>
    <a:lvl1pPr marL="0" algn="l" defTabSz="683989" rtl="0" eaLnBrk="1" latinLnBrk="0" hangingPunct="1">
      <a:defRPr kumimoji="1" sz="973" kern="1200">
        <a:solidFill>
          <a:schemeClr val="tx1"/>
        </a:solidFill>
        <a:latin typeface="+mn-lt"/>
        <a:ea typeface="+mn-ea"/>
        <a:cs typeface="+mn-cs"/>
      </a:defRPr>
    </a:lvl1pPr>
    <a:lvl2pPr marL="341995" algn="l" defTabSz="683989" rtl="0" eaLnBrk="1" latinLnBrk="0" hangingPunct="1">
      <a:defRPr kumimoji="1" sz="973" kern="1200">
        <a:solidFill>
          <a:schemeClr val="tx1"/>
        </a:solidFill>
        <a:latin typeface="+mn-lt"/>
        <a:ea typeface="+mn-ea"/>
        <a:cs typeface="+mn-cs"/>
      </a:defRPr>
    </a:lvl2pPr>
    <a:lvl3pPr marL="683989" algn="l" defTabSz="683989" rtl="0" eaLnBrk="1" latinLnBrk="0" hangingPunct="1">
      <a:defRPr kumimoji="1" sz="973" kern="1200">
        <a:solidFill>
          <a:schemeClr val="tx1"/>
        </a:solidFill>
        <a:latin typeface="+mn-lt"/>
        <a:ea typeface="+mn-ea"/>
        <a:cs typeface="+mn-cs"/>
      </a:defRPr>
    </a:lvl3pPr>
    <a:lvl4pPr marL="1025986" algn="l" defTabSz="683989" rtl="0" eaLnBrk="1" latinLnBrk="0" hangingPunct="1">
      <a:defRPr kumimoji="1" sz="973" kern="1200">
        <a:solidFill>
          <a:schemeClr val="tx1"/>
        </a:solidFill>
        <a:latin typeface="+mn-lt"/>
        <a:ea typeface="+mn-ea"/>
        <a:cs typeface="+mn-cs"/>
      </a:defRPr>
    </a:lvl4pPr>
    <a:lvl5pPr marL="1367980" algn="l" defTabSz="683989" rtl="0" eaLnBrk="1" latinLnBrk="0" hangingPunct="1">
      <a:defRPr kumimoji="1" sz="973" kern="1200">
        <a:solidFill>
          <a:schemeClr val="tx1"/>
        </a:solidFill>
        <a:latin typeface="+mn-lt"/>
        <a:ea typeface="+mn-ea"/>
        <a:cs typeface="+mn-cs"/>
      </a:defRPr>
    </a:lvl5pPr>
    <a:lvl6pPr marL="1709974" algn="l" defTabSz="683989" rtl="0" eaLnBrk="1" latinLnBrk="0" hangingPunct="1">
      <a:defRPr kumimoji="1" sz="973" kern="1200">
        <a:solidFill>
          <a:schemeClr val="tx1"/>
        </a:solidFill>
        <a:latin typeface="+mn-lt"/>
        <a:ea typeface="+mn-ea"/>
        <a:cs typeface="+mn-cs"/>
      </a:defRPr>
    </a:lvl6pPr>
    <a:lvl7pPr marL="2051969" algn="l" defTabSz="683989" rtl="0" eaLnBrk="1" latinLnBrk="0" hangingPunct="1">
      <a:defRPr kumimoji="1" sz="973" kern="1200">
        <a:solidFill>
          <a:schemeClr val="tx1"/>
        </a:solidFill>
        <a:latin typeface="+mn-lt"/>
        <a:ea typeface="+mn-ea"/>
        <a:cs typeface="+mn-cs"/>
      </a:defRPr>
    </a:lvl7pPr>
    <a:lvl8pPr marL="2393964" algn="l" defTabSz="683989" rtl="0" eaLnBrk="1" latinLnBrk="0" hangingPunct="1">
      <a:defRPr kumimoji="1" sz="973" kern="1200">
        <a:solidFill>
          <a:schemeClr val="tx1"/>
        </a:solidFill>
        <a:latin typeface="+mn-lt"/>
        <a:ea typeface="+mn-ea"/>
        <a:cs typeface="+mn-cs"/>
      </a:defRPr>
    </a:lvl8pPr>
    <a:lvl9pPr marL="2735959" algn="l" defTabSz="683989" rtl="0" eaLnBrk="1" latinLnBrk="0" hangingPunct="1">
      <a:defRPr kumimoji="1" sz="97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9" indent="0" algn="ctr">
              <a:buNone/>
              <a:defRPr>
                <a:solidFill>
                  <a:schemeClr val="tx1">
                    <a:tint val="75000"/>
                  </a:schemeClr>
                </a:solidFill>
              </a:defRPr>
            </a:lvl2pPr>
            <a:lvl3pPr marL="914418" indent="0" algn="ctr">
              <a:buNone/>
              <a:defRPr>
                <a:solidFill>
                  <a:schemeClr val="tx1">
                    <a:tint val="75000"/>
                  </a:schemeClr>
                </a:solidFill>
              </a:defRPr>
            </a:lvl3pPr>
            <a:lvl4pPr marL="1371627" indent="0" algn="ctr">
              <a:buNone/>
              <a:defRPr>
                <a:solidFill>
                  <a:schemeClr val="tx1">
                    <a:tint val="75000"/>
                  </a:schemeClr>
                </a:solidFill>
              </a:defRPr>
            </a:lvl4pPr>
            <a:lvl5pPr marL="1828837" indent="0" algn="ctr">
              <a:buNone/>
              <a:defRPr>
                <a:solidFill>
                  <a:schemeClr val="tx1">
                    <a:tint val="75000"/>
                  </a:schemeClr>
                </a:solidFill>
              </a:defRPr>
            </a:lvl5pPr>
            <a:lvl6pPr marL="2286046" indent="0" algn="ctr">
              <a:buNone/>
              <a:defRPr>
                <a:solidFill>
                  <a:schemeClr val="tx1">
                    <a:tint val="75000"/>
                  </a:schemeClr>
                </a:solidFill>
              </a:defRPr>
            </a:lvl6pPr>
            <a:lvl7pPr marL="2743255" indent="0" algn="ctr">
              <a:buNone/>
              <a:defRPr>
                <a:solidFill>
                  <a:schemeClr val="tx1">
                    <a:tint val="75000"/>
                  </a:schemeClr>
                </a:solidFill>
              </a:defRPr>
            </a:lvl7pPr>
            <a:lvl8pPr marL="3200464" indent="0" algn="ctr">
              <a:buNone/>
              <a:defRPr>
                <a:solidFill>
                  <a:schemeClr val="tx1">
                    <a:tint val="75000"/>
                  </a:schemeClr>
                </a:solidFill>
              </a:defRPr>
            </a:lvl8pPr>
            <a:lvl9pPr marL="365767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86981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7794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0212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178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000">
                <a:solidFill>
                  <a:schemeClr val="tx1">
                    <a:tint val="75000"/>
                  </a:schemeClr>
                </a:solidFill>
              </a:defRPr>
            </a:lvl1pPr>
            <a:lvl2pPr marL="457209" indent="0">
              <a:buNone/>
              <a:defRPr sz="1786">
                <a:solidFill>
                  <a:schemeClr val="tx1">
                    <a:tint val="75000"/>
                  </a:schemeClr>
                </a:solidFill>
              </a:defRPr>
            </a:lvl2pPr>
            <a:lvl3pPr marL="914418" indent="0">
              <a:buNone/>
              <a:defRPr sz="1571">
                <a:solidFill>
                  <a:schemeClr val="tx1">
                    <a:tint val="75000"/>
                  </a:schemeClr>
                </a:solidFill>
              </a:defRPr>
            </a:lvl3pPr>
            <a:lvl4pPr marL="1371627" indent="0">
              <a:buNone/>
              <a:defRPr sz="1429">
                <a:solidFill>
                  <a:schemeClr val="tx1">
                    <a:tint val="75000"/>
                  </a:schemeClr>
                </a:solidFill>
              </a:defRPr>
            </a:lvl4pPr>
            <a:lvl5pPr marL="1828837" indent="0">
              <a:buNone/>
              <a:defRPr sz="1429">
                <a:solidFill>
                  <a:schemeClr val="tx1">
                    <a:tint val="75000"/>
                  </a:schemeClr>
                </a:solidFill>
              </a:defRPr>
            </a:lvl5pPr>
            <a:lvl6pPr marL="2286046" indent="0">
              <a:buNone/>
              <a:defRPr sz="1429">
                <a:solidFill>
                  <a:schemeClr val="tx1">
                    <a:tint val="75000"/>
                  </a:schemeClr>
                </a:solidFill>
              </a:defRPr>
            </a:lvl6pPr>
            <a:lvl7pPr marL="2743255" indent="0">
              <a:buNone/>
              <a:defRPr sz="1429">
                <a:solidFill>
                  <a:schemeClr val="tx1">
                    <a:tint val="75000"/>
                  </a:schemeClr>
                </a:solidFill>
              </a:defRPr>
            </a:lvl7pPr>
            <a:lvl8pPr marL="3200464" indent="0">
              <a:buNone/>
              <a:defRPr sz="1429">
                <a:solidFill>
                  <a:schemeClr val="tx1">
                    <a:tint val="75000"/>
                  </a:schemeClr>
                </a:solidFill>
              </a:defRPr>
            </a:lvl8pPr>
            <a:lvl9pPr marL="3657673" indent="0">
              <a:buNone/>
              <a:defRPr sz="1429">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8420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786"/>
            </a:lvl1pPr>
            <a:lvl2pPr>
              <a:defRPr sz="2429"/>
            </a:lvl2pPr>
            <a:lvl3pPr>
              <a:defRPr sz="2000"/>
            </a:lvl3pPr>
            <a:lvl4pPr>
              <a:defRPr sz="1786"/>
            </a:lvl4pPr>
            <a:lvl5pPr>
              <a:defRPr sz="1786"/>
            </a:lvl5pPr>
            <a:lvl6pPr>
              <a:defRPr sz="1786"/>
            </a:lvl6pPr>
            <a:lvl7pPr>
              <a:defRPr sz="1786"/>
            </a:lvl7pPr>
            <a:lvl8pPr>
              <a:defRPr sz="1786"/>
            </a:lvl8pPr>
            <a:lvl9pPr>
              <a:defRPr sz="178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786"/>
            </a:lvl1pPr>
            <a:lvl2pPr>
              <a:defRPr sz="2429"/>
            </a:lvl2pPr>
            <a:lvl3pPr>
              <a:defRPr sz="2000"/>
            </a:lvl3pPr>
            <a:lvl4pPr>
              <a:defRPr sz="1786"/>
            </a:lvl4pPr>
            <a:lvl5pPr>
              <a:defRPr sz="1786"/>
            </a:lvl5pPr>
            <a:lvl6pPr>
              <a:defRPr sz="1786"/>
            </a:lvl6pPr>
            <a:lvl7pPr>
              <a:defRPr sz="1786"/>
            </a:lvl7pPr>
            <a:lvl8pPr>
              <a:defRPr sz="1786"/>
            </a:lvl8pPr>
            <a:lvl9pPr>
              <a:defRPr sz="178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7601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29" b="1"/>
            </a:lvl1pPr>
            <a:lvl2pPr marL="457209" indent="0">
              <a:buNone/>
              <a:defRPr sz="2000" b="1"/>
            </a:lvl2pPr>
            <a:lvl3pPr marL="914418" indent="0">
              <a:buNone/>
              <a:defRPr sz="1786" b="1"/>
            </a:lvl3pPr>
            <a:lvl4pPr marL="1371627" indent="0">
              <a:buNone/>
              <a:defRPr sz="1571" b="1"/>
            </a:lvl4pPr>
            <a:lvl5pPr marL="1828837" indent="0">
              <a:buNone/>
              <a:defRPr sz="1571" b="1"/>
            </a:lvl5pPr>
            <a:lvl6pPr marL="2286046" indent="0">
              <a:buNone/>
              <a:defRPr sz="1571" b="1"/>
            </a:lvl6pPr>
            <a:lvl7pPr marL="2743255" indent="0">
              <a:buNone/>
              <a:defRPr sz="1571" b="1"/>
            </a:lvl7pPr>
            <a:lvl8pPr marL="3200464" indent="0">
              <a:buNone/>
              <a:defRPr sz="1571" b="1"/>
            </a:lvl8pPr>
            <a:lvl9pPr marL="3657673" indent="0">
              <a:buNone/>
              <a:defRPr sz="1571"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29"/>
            </a:lvl1pPr>
            <a:lvl2pPr>
              <a:defRPr sz="2000"/>
            </a:lvl2pPr>
            <a:lvl3pPr>
              <a:defRPr sz="1786"/>
            </a:lvl3pPr>
            <a:lvl4pPr>
              <a:defRPr sz="1571"/>
            </a:lvl4pPr>
            <a:lvl5pPr>
              <a:defRPr sz="1571"/>
            </a:lvl5pPr>
            <a:lvl6pPr>
              <a:defRPr sz="1571"/>
            </a:lvl6pPr>
            <a:lvl7pPr>
              <a:defRPr sz="1571"/>
            </a:lvl7pPr>
            <a:lvl8pPr>
              <a:defRPr sz="1571"/>
            </a:lvl8pPr>
            <a:lvl9pPr>
              <a:defRPr sz="157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29" b="1"/>
            </a:lvl1pPr>
            <a:lvl2pPr marL="457209" indent="0">
              <a:buNone/>
              <a:defRPr sz="2000" b="1"/>
            </a:lvl2pPr>
            <a:lvl3pPr marL="914418" indent="0">
              <a:buNone/>
              <a:defRPr sz="1786" b="1"/>
            </a:lvl3pPr>
            <a:lvl4pPr marL="1371627" indent="0">
              <a:buNone/>
              <a:defRPr sz="1571" b="1"/>
            </a:lvl4pPr>
            <a:lvl5pPr marL="1828837" indent="0">
              <a:buNone/>
              <a:defRPr sz="1571" b="1"/>
            </a:lvl5pPr>
            <a:lvl6pPr marL="2286046" indent="0">
              <a:buNone/>
              <a:defRPr sz="1571" b="1"/>
            </a:lvl6pPr>
            <a:lvl7pPr marL="2743255" indent="0">
              <a:buNone/>
              <a:defRPr sz="1571" b="1"/>
            </a:lvl7pPr>
            <a:lvl8pPr marL="3200464" indent="0">
              <a:buNone/>
              <a:defRPr sz="1571" b="1"/>
            </a:lvl8pPr>
            <a:lvl9pPr marL="3657673" indent="0">
              <a:buNone/>
              <a:defRPr sz="1571"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29"/>
            </a:lvl1pPr>
            <a:lvl2pPr>
              <a:defRPr sz="2000"/>
            </a:lvl2pPr>
            <a:lvl3pPr>
              <a:defRPr sz="1786"/>
            </a:lvl3pPr>
            <a:lvl4pPr>
              <a:defRPr sz="1571"/>
            </a:lvl4pPr>
            <a:lvl5pPr>
              <a:defRPr sz="1571"/>
            </a:lvl5pPr>
            <a:lvl6pPr>
              <a:defRPr sz="1571"/>
            </a:lvl6pPr>
            <a:lvl7pPr>
              <a:defRPr sz="1571"/>
            </a:lvl7pPr>
            <a:lvl8pPr>
              <a:defRPr sz="1571"/>
            </a:lvl8pPr>
            <a:lvl9pPr>
              <a:defRPr sz="157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2024/1/4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31364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2024/1/4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53200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2024/1/4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3202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14"/>
            </a:lvl1pPr>
            <a:lvl2pPr>
              <a:defRPr sz="2786"/>
            </a:lvl2pPr>
            <a:lvl3pPr>
              <a:defRPr sz="2429"/>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429"/>
            </a:lvl1pPr>
            <a:lvl2pPr marL="457209" indent="0">
              <a:buNone/>
              <a:defRPr sz="1214"/>
            </a:lvl2pPr>
            <a:lvl3pPr marL="914418" indent="0">
              <a:buNone/>
              <a:defRPr sz="1000"/>
            </a:lvl3pPr>
            <a:lvl4pPr marL="1371627" indent="0">
              <a:buNone/>
              <a:defRPr sz="929"/>
            </a:lvl4pPr>
            <a:lvl5pPr marL="1828837" indent="0">
              <a:buNone/>
              <a:defRPr sz="929"/>
            </a:lvl5pPr>
            <a:lvl6pPr marL="2286046" indent="0">
              <a:buNone/>
              <a:defRPr sz="929"/>
            </a:lvl6pPr>
            <a:lvl7pPr marL="2743255" indent="0">
              <a:buNone/>
              <a:defRPr sz="929"/>
            </a:lvl7pPr>
            <a:lvl8pPr marL="3200464" indent="0">
              <a:buNone/>
              <a:defRPr sz="929"/>
            </a:lvl8pPr>
            <a:lvl9pPr marL="3657673" indent="0">
              <a:buNone/>
              <a:defRPr sz="929"/>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453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14"/>
            </a:lvl1pPr>
            <a:lvl2pPr marL="457209" indent="0">
              <a:buNone/>
              <a:defRPr sz="2786"/>
            </a:lvl2pPr>
            <a:lvl3pPr marL="914418" indent="0">
              <a:buNone/>
              <a:defRPr sz="2429"/>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29"/>
            </a:lvl1pPr>
            <a:lvl2pPr marL="457209" indent="0">
              <a:buNone/>
              <a:defRPr sz="1214"/>
            </a:lvl2pPr>
            <a:lvl3pPr marL="914418" indent="0">
              <a:buNone/>
              <a:defRPr sz="1000"/>
            </a:lvl3pPr>
            <a:lvl4pPr marL="1371627" indent="0">
              <a:buNone/>
              <a:defRPr sz="929"/>
            </a:lvl4pPr>
            <a:lvl5pPr marL="1828837" indent="0">
              <a:buNone/>
              <a:defRPr sz="929"/>
            </a:lvl5pPr>
            <a:lvl6pPr marL="2286046" indent="0">
              <a:buNone/>
              <a:defRPr sz="929"/>
            </a:lvl6pPr>
            <a:lvl7pPr marL="2743255" indent="0">
              <a:buNone/>
              <a:defRPr sz="929"/>
            </a:lvl7pPr>
            <a:lvl8pPr marL="3200464" indent="0">
              <a:buNone/>
              <a:defRPr sz="929"/>
            </a:lvl8pPr>
            <a:lvl9pPr marL="3657673" indent="0">
              <a:buNone/>
              <a:defRPr sz="929"/>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1677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128016" tIns="64008" rIns="128016" bIns="6400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128016" tIns="64008" rIns="128016" bIns="6400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128016" tIns="64008" rIns="128016" bIns="64008" rtlCol="0" anchor="ctr"/>
          <a:lstStyle>
            <a:lvl1pPr algn="l">
              <a:defRPr sz="1214">
                <a:solidFill>
                  <a:schemeClr val="tx1">
                    <a:tint val="75000"/>
                  </a:schemeClr>
                </a:solidFill>
              </a:defRPr>
            </a:lvl1pPr>
          </a:lstStyle>
          <a:p>
            <a:pPr defTabSz="914418"/>
            <a:fld id="{31C838FC-BD80-44EF-8E23-F1E13724A728}" type="datetimeFigureOut">
              <a:rPr lang="ja-JP" altLang="en-US" smtClean="0">
                <a:solidFill>
                  <a:prstClr val="black">
                    <a:tint val="75000"/>
                  </a:prstClr>
                </a:solidFill>
              </a:rPr>
              <a:pPr defTabSz="914418"/>
              <a:t>2024/1/4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128016" tIns="64008" rIns="128016" bIns="64008" rtlCol="0" anchor="ctr"/>
          <a:lstStyle>
            <a:lvl1pPr algn="ctr">
              <a:defRPr sz="1214">
                <a:solidFill>
                  <a:schemeClr val="tx1">
                    <a:tint val="75000"/>
                  </a:schemeClr>
                </a:solidFill>
              </a:defRPr>
            </a:lvl1pPr>
          </a:lstStyle>
          <a:p>
            <a:pPr defTabSz="914418"/>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128016" tIns="64008" rIns="128016" bIns="64008" rtlCol="0" anchor="ctr"/>
          <a:lstStyle>
            <a:lvl1pPr algn="r">
              <a:defRPr sz="1214">
                <a:solidFill>
                  <a:schemeClr val="tx1">
                    <a:tint val="75000"/>
                  </a:schemeClr>
                </a:solidFill>
              </a:defRPr>
            </a:lvl1pPr>
          </a:lstStyle>
          <a:p>
            <a:pPr defTabSz="914418"/>
            <a:fld id="{8913C9EA-F6DC-4B23-A05F-B5EA2E92DA12}" type="slidenum">
              <a:rPr lang="ja-JP" altLang="en-US" smtClean="0">
                <a:solidFill>
                  <a:prstClr val="black">
                    <a:tint val="75000"/>
                  </a:prstClr>
                </a:solidFill>
              </a:rPr>
              <a:pPr defTabSz="914418"/>
              <a:t>‹#›</a:t>
            </a:fld>
            <a:endParaRPr lang="ja-JP" altLang="en-US">
              <a:solidFill>
                <a:prstClr val="black">
                  <a:tint val="75000"/>
                </a:prstClr>
              </a:solidFill>
            </a:endParaRPr>
          </a:p>
        </p:txBody>
      </p:sp>
    </p:spTree>
    <p:extLst>
      <p:ext uri="{BB962C8B-B14F-4D97-AF65-F5344CB8AC3E}">
        <p14:creationId xmlns:p14="http://schemas.microsoft.com/office/powerpoint/2010/main" val="1972087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18" rtl="0" eaLnBrk="1" latinLnBrk="0" hangingPunct="1">
        <a:spcBef>
          <a:spcPct val="0"/>
        </a:spcBef>
        <a:buNone/>
        <a:defRPr kumimoji="1" sz="4429" kern="1200">
          <a:solidFill>
            <a:schemeClr val="tx1"/>
          </a:solidFill>
          <a:latin typeface="+mj-lt"/>
          <a:ea typeface="+mj-ea"/>
          <a:cs typeface="+mj-cs"/>
        </a:defRPr>
      </a:lvl1pPr>
    </p:titleStyle>
    <p:body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18" rtl="0" eaLnBrk="1" latinLnBrk="0" hangingPunct="1">
        <a:defRPr kumimoji="1" sz="1786" kern="1200">
          <a:solidFill>
            <a:schemeClr val="tx1"/>
          </a:solidFill>
          <a:latin typeface="+mn-lt"/>
          <a:ea typeface="+mn-ea"/>
          <a:cs typeface="+mn-cs"/>
        </a:defRPr>
      </a:lvl1pPr>
      <a:lvl2pPr marL="457209" algn="l" defTabSz="914418" rtl="0" eaLnBrk="1" latinLnBrk="0" hangingPunct="1">
        <a:defRPr kumimoji="1" sz="1786" kern="1200">
          <a:solidFill>
            <a:schemeClr val="tx1"/>
          </a:solidFill>
          <a:latin typeface="+mn-lt"/>
          <a:ea typeface="+mn-ea"/>
          <a:cs typeface="+mn-cs"/>
        </a:defRPr>
      </a:lvl2pPr>
      <a:lvl3pPr marL="914418" algn="l" defTabSz="914418" rtl="0" eaLnBrk="1" latinLnBrk="0" hangingPunct="1">
        <a:defRPr kumimoji="1" sz="1786" kern="1200">
          <a:solidFill>
            <a:schemeClr val="tx1"/>
          </a:solidFill>
          <a:latin typeface="+mn-lt"/>
          <a:ea typeface="+mn-ea"/>
          <a:cs typeface="+mn-cs"/>
        </a:defRPr>
      </a:lvl3pPr>
      <a:lvl4pPr marL="1371627" algn="l" defTabSz="914418" rtl="0" eaLnBrk="1" latinLnBrk="0" hangingPunct="1">
        <a:defRPr kumimoji="1" sz="1786" kern="1200">
          <a:solidFill>
            <a:schemeClr val="tx1"/>
          </a:solidFill>
          <a:latin typeface="+mn-lt"/>
          <a:ea typeface="+mn-ea"/>
          <a:cs typeface="+mn-cs"/>
        </a:defRPr>
      </a:lvl4pPr>
      <a:lvl5pPr marL="1828837" algn="l" defTabSz="914418" rtl="0" eaLnBrk="1" latinLnBrk="0" hangingPunct="1">
        <a:defRPr kumimoji="1" sz="1786" kern="1200">
          <a:solidFill>
            <a:schemeClr val="tx1"/>
          </a:solidFill>
          <a:latin typeface="+mn-lt"/>
          <a:ea typeface="+mn-ea"/>
          <a:cs typeface="+mn-cs"/>
        </a:defRPr>
      </a:lvl5pPr>
      <a:lvl6pPr marL="2286046" algn="l" defTabSz="914418" rtl="0" eaLnBrk="1" latinLnBrk="0" hangingPunct="1">
        <a:defRPr kumimoji="1" sz="1786" kern="1200">
          <a:solidFill>
            <a:schemeClr val="tx1"/>
          </a:solidFill>
          <a:latin typeface="+mn-lt"/>
          <a:ea typeface="+mn-ea"/>
          <a:cs typeface="+mn-cs"/>
        </a:defRPr>
      </a:lvl6pPr>
      <a:lvl7pPr marL="2743255" algn="l" defTabSz="914418" rtl="0" eaLnBrk="1" latinLnBrk="0" hangingPunct="1">
        <a:defRPr kumimoji="1" sz="1786" kern="1200">
          <a:solidFill>
            <a:schemeClr val="tx1"/>
          </a:solidFill>
          <a:latin typeface="+mn-lt"/>
          <a:ea typeface="+mn-ea"/>
          <a:cs typeface="+mn-cs"/>
        </a:defRPr>
      </a:lvl7pPr>
      <a:lvl8pPr marL="3200464" algn="l" defTabSz="914418" rtl="0" eaLnBrk="1" latinLnBrk="0" hangingPunct="1">
        <a:defRPr kumimoji="1" sz="1786" kern="1200">
          <a:solidFill>
            <a:schemeClr val="tx1"/>
          </a:solidFill>
          <a:latin typeface="+mn-lt"/>
          <a:ea typeface="+mn-ea"/>
          <a:cs typeface="+mn-cs"/>
        </a:defRPr>
      </a:lvl8pPr>
      <a:lvl9pPr marL="3657673" algn="l" defTabSz="914418" rtl="0" eaLnBrk="1" latinLnBrk="0" hangingPunct="1">
        <a:defRPr kumimoji="1" sz="17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0389" y="7025"/>
            <a:ext cx="9916389" cy="625719"/>
          </a:xfrm>
          <a:prstGeom prst="rect">
            <a:avLst/>
          </a:prstGeom>
          <a:solidFill>
            <a:srgbClr val="20386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75" dirty="0">
                <a:latin typeface="UD デジタル 教科書体 NK-B" panose="02020700000000000000" pitchFamily="18" charset="-128"/>
                <a:ea typeface="UD デジタル 教科書体 NK-B" panose="02020700000000000000" pitchFamily="18" charset="-128"/>
              </a:rPr>
              <a:t>今年度の実施状況について</a:t>
            </a:r>
          </a:p>
        </p:txBody>
      </p:sp>
      <p:sp>
        <p:nvSpPr>
          <p:cNvPr id="2" name="テキスト ボックス 1"/>
          <p:cNvSpPr txBox="1"/>
          <p:nvPr/>
        </p:nvSpPr>
        <p:spPr>
          <a:xfrm>
            <a:off x="8823279" y="4701784"/>
            <a:ext cx="184731" cy="326115"/>
          </a:xfrm>
          <a:prstGeom prst="rect">
            <a:avLst/>
          </a:prstGeom>
          <a:noFill/>
        </p:spPr>
        <p:txBody>
          <a:bodyPr wrap="none" rtlCol="0">
            <a:spAutoFit/>
          </a:bodyPr>
          <a:lstStyle/>
          <a:p>
            <a:endParaRPr lang="ja-JP" altLang="en-US" sz="1519" dirty="0"/>
          </a:p>
        </p:txBody>
      </p:sp>
      <p:graphicFrame>
        <p:nvGraphicFramePr>
          <p:cNvPr id="9" name="表 8"/>
          <p:cNvGraphicFramePr>
            <a:graphicFrameLocks noGrp="1"/>
          </p:cNvGraphicFramePr>
          <p:nvPr>
            <p:extLst>
              <p:ext uri="{D42A27DB-BD31-4B8C-83A1-F6EECF244321}">
                <p14:modId xmlns:p14="http://schemas.microsoft.com/office/powerpoint/2010/main" val="3046218467"/>
              </p:ext>
            </p:extLst>
          </p:nvPr>
        </p:nvGraphicFramePr>
        <p:xfrm>
          <a:off x="143423" y="709381"/>
          <a:ext cx="9608764" cy="5866104"/>
        </p:xfrm>
        <a:graphic>
          <a:graphicData uri="http://schemas.openxmlformats.org/drawingml/2006/table">
            <a:tbl>
              <a:tblPr firstRow="1" bandRow="1">
                <a:tableStyleId>{5C22544A-7EE6-4342-B048-85BDC9FD1C3A}</a:tableStyleId>
              </a:tblPr>
              <a:tblGrid>
                <a:gridCol w="2097955">
                  <a:extLst>
                    <a:ext uri="{9D8B030D-6E8A-4147-A177-3AD203B41FA5}">
                      <a16:colId xmlns:a16="http://schemas.microsoft.com/office/drawing/2014/main" val="1033447649"/>
                    </a:ext>
                  </a:extLst>
                </a:gridCol>
                <a:gridCol w="1338275">
                  <a:extLst>
                    <a:ext uri="{9D8B030D-6E8A-4147-A177-3AD203B41FA5}">
                      <a16:colId xmlns:a16="http://schemas.microsoft.com/office/drawing/2014/main" val="3746654484"/>
                    </a:ext>
                  </a:extLst>
                </a:gridCol>
                <a:gridCol w="3559430">
                  <a:extLst>
                    <a:ext uri="{9D8B030D-6E8A-4147-A177-3AD203B41FA5}">
                      <a16:colId xmlns:a16="http://schemas.microsoft.com/office/drawing/2014/main" val="1310920678"/>
                    </a:ext>
                  </a:extLst>
                </a:gridCol>
                <a:gridCol w="1625146">
                  <a:extLst>
                    <a:ext uri="{9D8B030D-6E8A-4147-A177-3AD203B41FA5}">
                      <a16:colId xmlns:a16="http://schemas.microsoft.com/office/drawing/2014/main" val="2407981802"/>
                    </a:ext>
                  </a:extLst>
                </a:gridCol>
                <a:gridCol w="987958">
                  <a:extLst>
                    <a:ext uri="{9D8B030D-6E8A-4147-A177-3AD203B41FA5}">
                      <a16:colId xmlns:a16="http://schemas.microsoft.com/office/drawing/2014/main" val="2878023174"/>
                    </a:ext>
                  </a:extLst>
                </a:gridCol>
              </a:tblGrid>
              <a:tr h="0">
                <a:tc>
                  <a:txBody>
                    <a:bodyPr/>
                    <a:lstStyle/>
                    <a:p>
                      <a:r>
                        <a:rPr kumimoji="1" lang="ja-JP" altLang="en-US" sz="1600" dirty="0"/>
                        <a:t>事業者名（五十音順）</a:t>
                      </a:r>
                    </a:p>
                  </a:txBody>
                  <a:tcPr marL="74295" marR="74295" marT="37148" marB="37148"/>
                </a:tc>
                <a:tc>
                  <a:txBody>
                    <a:bodyPr/>
                    <a:lstStyle/>
                    <a:p>
                      <a:r>
                        <a:rPr kumimoji="1" lang="ja-JP" altLang="en-US" sz="1600" dirty="0"/>
                        <a:t>実施店舗</a:t>
                      </a:r>
                    </a:p>
                  </a:txBody>
                  <a:tcPr marL="74295" marR="74295" marT="37148" marB="37148"/>
                </a:tc>
                <a:tc>
                  <a:txBody>
                    <a:bodyPr/>
                    <a:lstStyle/>
                    <a:p>
                      <a:r>
                        <a:rPr kumimoji="1" lang="ja-JP" altLang="en-US" sz="1600" dirty="0"/>
                        <a:t>対象商品</a:t>
                      </a:r>
                    </a:p>
                  </a:txBody>
                  <a:tcPr marL="74295" marR="74295" marT="37148" marB="37148"/>
                </a:tc>
                <a:tc>
                  <a:txBody>
                    <a:bodyPr/>
                    <a:lstStyle/>
                    <a:p>
                      <a:r>
                        <a:rPr kumimoji="1" lang="ja-JP" altLang="en-US" sz="1600" dirty="0"/>
                        <a:t>付与数</a:t>
                      </a:r>
                    </a:p>
                  </a:txBody>
                  <a:tcPr marL="74295" marR="74295" marT="37148" marB="37148"/>
                </a:tc>
                <a:tc>
                  <a:txBody>
                    <a:bodyPr/>
                    <a:lstStyle/>
                    <a:p>
                      <a:r>
                        <a:rPr kumimoji="1" lang="ja-JP" altLang="en-US" sz="1600" dirty="0"/>
                        <a:t>開始月</a:t>
                      </a:r>
                    </a:p>
                  </a:txBody>
                  <a:tcPr marL="74295" marR="74295" marT="37148" marB="37148"/>
                </a:tc>
                <a:extLst>
                  <a:ext uri="{0D108BD9-81ED-4DB2-BD59-A6C34878D82A}">
                    <a16:rowId xmlns:a16="http://schemas.microsoft.com/office/drawing/2014/main" val="1435354303"/>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spc="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500" spc="0" dirty="0">
                          <a:solidFill>
                            <a:schemeClr val="tx1"/>
                          </a:solidFill>
                          <a:latin typeface="UD デジタル 教科書体 NK-B" panose="02020700000000000000" pitchFamily="18" charset="-128"/>
                          <a:ea typeface="UD デジタル 教科書体 NK-B" panose="02020700000000000000" pitchFamily="18" charset="-128"/>
                        </a:rPr>
                        <a:t>株</a:t>
                      </a:r>
                      <a:r>
                        <a:rPr kumimoji="1" lang="en-US" altLang="ja-JP" sz="1500" spc="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500" spc="0" dirty="0">
                          <a:solidFill>
                            <a:schemeClr val="tx1"/>
                          </a:solidFill>
                          <a:latin typeface="UD デジタル 教科書体 NK-B" panose="02020700000000000000" pitchFamily="18" charset="-128"/>
                          <a:ea typeface="UD デジタル 教科書体 NK-B" panose="02020700000000000000" pitchFamily="18" charset="-128"/>
                        </a:rPr>
                        <a:t>アーバンリサーチ</a:t>
                      </a:r>
                      <a:endParaRPr kumimoji="1" lang="ja-JP" altLang="en-US" sz="1500" spc="0" dirty="0"/>
                    </a:p>
                  </a:txBody>
                  <a:tcPr marL="74295" marR="74295" marT="37148" marB="37148"/>
                </a:tc>
                <a:tc>
                  <a:txBody>
                    <a:bodyPr/>
                    <a:lstStyle/>
                    <a:p>
                      <a:r>
                        <a:rPr kumimoji="1" lang="en-US" altLang="ja-JP" sz="1500" dirty="0">
                          <a:latin typeface="UD デジタル 教科書体 NK-B" panose="02020700000000000000" pitchFamily="18" charset="-128"/>
                          <a:ea typeface="UD デジタル 教科書体 NK-B" panose="02020700000000000000" pitchFamily="18" charset="-128"/>
                        </a:rPr>
                        <a:t>14</a:t>
                      </a:r>
                      <a:r>
                        <a:rPr kumimoji="1" lang="ja-JP" altLang="en-US" sz="1500" dirty="0">
                          <a:latin typeface="UD デジタル 教科書体 NK-B" panose="02020700000000000000" pitchFamily="18" charset="-128"/>
                          <a:ea typeface="UD デジタル 教科書体 NK-B" panose="02020700000000000000" pitchFamily="18" charset="-128"/>
                        </a:rPr>
                        <a:t>店舗</a:t>
                      </a:r>
                    </a:p>
                  </a:txBody>
                  <a:tcPr marL="74295" marR="74295" marT="37148" marB="37148"/>
                </a:tc>
                <a:tc>
                  <a:txBody>
                    <a:bodyPr/>
                    <a:lstStyle/>
                    <a:p>
                      <a:r>
                        <a:rPr kumimoji="1" lang="en-US" altLang="ja-JP" sz="1500" spc="-150" dirty="0" err="1">
                          <a:latin typeface="UD デジタル 教科書体 NK-B" panose="02020700000000000000" pitchFamily="18" charset="-128"/>
                          <a:ea typeface="UD デジタル 教科書体 NK-B" panose="02020700000000000000" pitchFamily="18" charset="-128"/>
                        </a:rPr>
                        <a:t>commpost</a:t>
                      </a:r>
                      <a:r>
                        <a:rPr kumimoji="1" lang="en-US" altLang="ja-JP" sz="1500" spc="-150" dirty="0">
                          <a:latin typeface="UD デジタル 教科書体 NK-B" panose="02020700000000000000" pitchFamily="18" charset="-128"/>
                          <a:ea typeface="UD デジタル 教科書体 NK-B" panose="02020700000000000000" pitchFamily="18" charset="-128"/>
                        </a:rPr>
                        <a:t> </a:t>
                      </a:r>
                    </a:p>
                    <a:p>
                      <a:r>
                        <a:rPr kumimoji="1" lang="ja-JP" altLang="en-US" sz="1500" spc="-150" dirty="0">
                          <a:latin typeface="UD デジタル 教科書体 NK-B" panose="02020700000000000000" pitchFamily="18" charset="-128"/>
                          <a:ea typeface="UD デジタル 教科書体 NK-B" panose="02020700000000000000" pitchFamily="18" charset="-128"/>
                        </a:rPr>
                        <a:t>（廃棄衣料をアップサイクルした製品）</a:t>
                      </a:r>
                    </a:p>
                  </a:txBody>
                  <a:tcPr marL="74295" marR="74295" marT="37148" marB="37148"/>
                </a:tc>
                <a:tc>
                  <a:txBody>
                    <a:bodyPr/>
                    <a:lstStyle/>
                    <a:p>
                      <a:r>
                        <a:rPr kumimoji="1" lang="ja-JP" altLang="en-US" sz="1500" dirty="0">
                          <a:solidFill>
                            <a:schemeClr val="tx1"/>
                          </a:solidFill>
                          <a:latin typeface="UD デジタル 教科書体 NK-B" panose="02020700000000000000" pitchFamily="18" charset="-128"/>
                          <a:ea typeface="UD デジタル 教科書体 NK-B" panose="02020700000000000000" pitchFamily="18" charset="-128"/>
                        </a:rPr>
                        <a:t>販売額の１</a:t>
                      </a:r>
                      <a:r>
                        <a:rPr kumimoji="1" lang="en-US" altLang="ja-JP" sz="1500" dirty="0">
                          <a:solidFill>
                            <a:schemeClr val="tx1"/>
                          </a:solidFill>
                          <a:latin typeface="UD デジタル 教科書体 NK-B" panose="02020700000000000000" pitchFamily="18" charset="-128"/>
                          <a:ea typeface="UD デジタル 教科書体 NK-B" panose="02020700000000000000" pitchFamily="18" charset="-128"/>
                        </a:rPr>
                        <a:t>0</a:t>
                      </a:r>
                      <a:r>
                        <a:rPr kumimoji="1" lang="ja-JP" altLang="en-US" sz="1500" dirty="0">
                          <a:solidFill>
                            <a:schemeClr val="tx1"/>
                          </a:solidFill>
                          <a:latin typeface="UD デジタル 教科書体 NK-B" panose="02020700000000000000" pitchFamily="18" charset="-128"/>
                          <a:ea typeface="UD デジタル 教科書体 NK-B" panose="02020700000000000000" pitchFamily="18" charset="-128"/>
                        </a:rPr>
                        <a:t>％</a:t>
                      </a:r>
                      <a:endParaRPr kumimoji="1" lang="ja-JP" altLang="en-US" sz="1500" dirty="0">
                        <a:latin typeface="UD デジタル 教科書体 NK-B" panose="02020700000000000000" pitchFamily="18" charset="-128"/>
                        <a:ea typeface="UD デジタル 教科書体 NK-B" panose="02020700000000000000" pitchFamily="18" charset="-128"/>
                      </a:endParaRPr>
                    </a:p>
                  </a:txBody>
                  <a:tcPr marL="74295" marR="74295" marT="37148" marB="37148"/>
                </a:tc>
                <a:tc>
                  <a:txBody>
                    <a:bodyPr/>
                    <a:lstStyle/>
                    <a:p>
                      <a:r>
                        <a:rPr kumimoji="1" lang="en-US" altLang="ja-JP" sz="1500" dirty="0">
                          <a:latin typeface="UD デジタル 教科書体 NK-B" panose="02020700000000000000" pitchFamily="18" charset="-128"/>
                          <a:ea typeface="UD デジタル 教科書体 NK-B" panose="02020700000000000000" pitchFamily="18" charset="-128"/>
                        </a:rPr>
                        <a:t>10</a:t>
                      </a:r>
                      <a:r>
                        <a:rPr kumimoji="1" lang="ja-JP" altLang="en-US" sz="1500" dirty="0">
                          <a:latin typeface="UD デジタル 教科書体 NK-B" panose="02020700000000000000" pitchFamily="18" charset="-128"/>
                          <a:ea typeface="UD デジタル 教科書体 NK-B" panose="02020700000000000000" pitchFamily="18" charset="-128"/>
                        </a:rPr>
                        <a:t>月</a:t>
                      </a:r>
                    </a:p>
                  </a:txBody>
                  <a:tcPr marL="74295" marR="74295" marT="37148" marB="37148"/>
                </a:tc>
                <a:extLst>
                  <a:ext uri="{0D108BD9-81ED-4DB2-BD59-A6C34878D82A}">
                    <a16:rowId xmlns:a16="http://schemas.microsoft.com/office/drawing/2014/main" val="641408230"/>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a:t>
                      </a:r>
                      <a:r>
                        <a:rPr kumimoji="1" lang="ja-JP"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株</a:t>
                      </a:r>
                      <a:r>
                        <a:rPr kumimoji="1" lang="en-US"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a:t>
                      </a:r>
                      <a:r>
                        <a:rPr kumimoji="1" lang="ja-JP"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エディオン</a:t>
                      </a:r>
                      <a:endParaRPr kumimoji="1" lang="ja-JP" altLang="en-US" sz="1500" spc="0" dirty="0"/>
                    </a:p>
                  </a:txBody>
                  <a:tcPr marL="74295" marR="74295" marT="37148" marB="37148"/>
                </a:tc>
                <a:tc>
                  <a:txBody>
                    <a:bodyPr/>
                    <a:lstStyle/>
                    <a:p>
                      <a:r>
                        <a:rPr kumimoji="1" lang="en-US" altLang="zh-CN" sz="1500" dirty="0">
                          <a:latin typeface="UD デジタル 教科書体 NK-B" panose="02020700000000000000" pitchFamily="18" charset="-128"/>
                          <a:ea typeface="UD デジタル 教科書体 NK-B" panose="02020700000000000000" pitchFamily="18" charset="-128"/>
                        </a:rPr>
                        <a:t>46</a:t>
                      </a:r>
                      <a:r>
                        <a:rPr kumimoji="1" lang="zh-CN" altLang="en-US" sz="1500" dirty="0">
                          <a:latin typeface="UD デジタル 教科書体 NK-B" panose="02020700000000000000" pitchFamily="18" charset="-128"/>
                          <a:ea typeface="UD デジタル 教科書体 NK-B" panose="02020700000000000000" pitchFamily="18" charset="-128"/>
                        </a:rPr>
                        <a:t>店舗</a:t>
                      </a:r>
                      <a:endParaRPr kumimoji="1" lang="ja-JP" altLang="en-US" sz="1500" dirty="0">
                        <a:latin typeface="UD デジタル 教科書体 NK-B" panose="02020700000000000000" pitchFamily="18" charset="-128"/>
                        <a:ea typeface="UD デジタル 教科書体 NK-B" panose="02020700000000000000" pitchFamily="18" charset="-128"/>
                      </a:endParaRPr>
                    </a:p>
                  </a:txBody>
                  <a:tcPr marL="74295" marR="74295" marT="37148" marB="37148"/>
                </a:tc>
                <a:tc>
                  <a:txBody>
                    <a:bodyPr/>
                    <a:lstStyle/>
                    <a:p>
                      <a:r>
                        <a:rPr kumimoji="1" lang="en-US" altLang="ja-JP" sz="1500" dirty="0">
                          <a:solidFill>
                            <a:schemeClr val="tx1"/>
                          </a:solidFill>
                          <a:latin typeface="UD デジタル 教科書体 NK-B" panose="02020700000000000000" pitchFamily="18" charset="-128"/>
                          <a:ea typeface="UD デジタル 教科書体 NK-B" panose="02020700000000000000" pitchFamily="18" charset="-128"/>
                        </a:rPr>
                        <a:t>LED</a:t>
                      </a:r>
                      <a:r>
                        <a:rPr kumimoji="1" lang="ja-JP" altLang="en-US" sz="1500" dirty="0">
                          <a:solidFill>
                            <a:schemeClr val="tx1"/>
                          </a:solidFill>
                          <a:latin typeface="UD デジタル 教科書体 NK-B" panose="02020700000000000000" pitchFamily="18" charset="-128"/>
                          <a:ea typeface="UD デジタル 教科書体 NK-B" panose="02020700000000000000" pitchFamily="18" charset="-128"/>
                        </a:rPr>
                        <a:t>シーリングライト（指定機種）</a:t>
                      </a:r>
                      <a:endParaRPr kumimoji="1" lang="ja-JP" altLang="en-US" sz="1500" dirty="0">
                        <a:latin typeface="UD デジタル 教科書体 NK-B" panose="02020700000000000000" pitchFamily="18" charset="-128"/>
                        <a:ea typeface="UD デジタル 教科書体 NK-B" panose="02020700000000000000" pitchFamily="18" charset="-128"/>
                      </a:endParaRPr>
                    </a:p>
                  </a:txBody>
                  <a:tcPr marL="74295" marR="74295" marT="37148" marB="37148"/>
                </a:tc>
                <a:tc>
                  <a:txBody>
                    <a:bodyPr/>
                    <a:lstStyle/>
                    <a:p>
                      <a:r>
                        <a:rPr kumimoji="1" lang="en-US" altLang="ja-JP" sz="1500" dirty="0">
                          <a:solidFill>
                            <a:schemeClr val="tx1"/>
                          </a:solidFill>
                          <a:latin typeface="UD デジタル 教科書体 NK-B" panose="02020700000000000000" pitchFamily="18" charset="-128"/>
                          <a:ea typeface="UD デジタル 教科書体 NK-B" panose="02020700000000000000" pitchFamily="18" charset="-128"/>
                        </a:rPr>
                        <a:t>500</a:t>
                      </a:r>
                      <a:r>
                        <a:rPr kumimoji="1" lang="ja-JP" altLang="en-US" sz="1500" dirty="0">
                          <a:solidFill>
                            <a:schemeClr val="tx1"/>
                          </a:solidFill>
                          <a:latin typeface="UD デジタル 教科書体 NK-B" panose="02020700000000000000" pitchFamily="18" charset="-128"/>
                          <a:ea typeface="UD デジタル 教科書体 NK-B" panose="02020700000000000000" pitchFamily="18" charset="-128"/>
                        </a:rPr>
                        <a:t>又は</a:t>
                      </a:r>
                      <a:r>
                        <a:rPr kumimoji="1" lang="en-US" altLang="ja-JP" sz="1500" dirty="0">
                          <a:solidFill>
                            <a:schemeClr val="tx1"/>
                          </a:solidFill>
                          <a:latin typeface="UD デジタル 教科書体 NK-B" panose="02020700000000000000" pitchFamily="18" charset="-128"/>
                          <a:ea typeface="UD デジタル 教科書体 NK-B" panose="02020700000000000000" pitchFamily="18" charset="-128"/>
                        </a:rPr>
                        <a:t>1000P</a:t>
                      </a:r>
                      <a:endParaRPr kumimoji="1" lang="ja-JP" altLang="en-US" sz="1500" dirty="0">
                        <a:latin typeface="UD デジタル 教科書体 NK-B" panose="02020700000000000000" pitchFamily="18" charset="-128"/>
                        <a:ea typeface="UD デジタル 教科書体 NK-B" panose="02020700000000000000" pitchFamily="18" charset="-128"/>
                      </a:endParaRPr>
                    </a:p>
                  </a:txBody>
                  <a:tcPr marL="74295" marR="74295" marT="37148" marB="37148"/>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1" lang="en-US" altLang="ja-JP" sz="1500" dirty="0">
                          <a:latin typeface="UD デジタル 教科書体 NK-B" panose="02020700000000000000" pitchFamily="18" charset="-128"/>
                          <a:ea typeface="UD デジタル 教科書体 NK-B" panose="02020700000000000000" pitchFamily="18" charset="-128"/>
                        </a:rPr>
                        <a:t>11</a:t>
                      </a:r>
                      <a:r>
                        <a:rPr kumimoji="1" lang="ja-JP" altLang="en-US" sz="1500" dirty="0">
                          <a:latin typeface="UD デジタル 教科書体 NK-B" panose="02020700000000000000" pitchFamily="18" charset="-128"/>
                          <a:ea typeface="UD デジタル 教科書体 NK-B" panose="02020700000000000000" pitchFamily="18" charset="-128"/>
                        </a:rPr>
                        <a:t>月</a:t>
                      </a:r>
                    </a:p>
                  </a:txBody>
                  <a:tcPr marL="74295" marR="74295" marT="37148" marB="37148"/>
                </a:tc>
                <a:extLst>
                  <a:ext uri="{0D108BD9-81ED-4DB2-BD59-A6C34878D82A}">
                    <a16:rowId xmlns:a16="http://schemas.microsoft.com/office/drawing/2014/main" val="3264562475"/>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a:t>
                      </a:r>
                      <a:r>
                        <a:rPr kumimoji="1" lang="ja-JP"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株</a:t>
                      </a:r>
                      <a:r>
                        <a:rPr kumimoji="1" lang="en-US"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a:t>
                      </a:r>
                      <a:r>
                        <a:rPr kumimoji="1" lang="ja-JP"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エーコープ近畿</a:t>
                      </a:r>
                      <a:endParaRPr kumimoji="1" lang="ja-JP" altLang="en-US" sz="1500" spc="0" dirty="0"/>
                    </a:p>
                  </a:txBody>
                  <a:tcPr marL="74295" marR="74295" marT="37148" marB="37148"/>
                </a:tc>
                <a:tc>
                  <a:txBody>
                    <a:bodyPr/>
                    <a:lstStyle/>
                    <a:p>
                      <a:r>
                        <a:rPr kumimoji="1" lang="ja-JP" altLang="en-US" sz="1500" dirty="0">
                          <a:latin typeface="UD デジタル 教科書体 NK-B" panose="02020700000000000000" pitchFamily="18" charset="-128"/>
                          <a:ea typeface="UD デジタル 教科書体 NK-B" panose="02020700000000000000" pitchFamily="18" charset="-128"/>
                        </a:rPr>
                        <a:t>１店舗</a:t>
                      </a:r>
                    </a:p>
                  </a:txBody>
                  <a:tcPr marL="74295" marR="74295" marT="37148" marB="37148"/>
                </a:tc>
                <a:tc>
                  <a:txBody>
                    <a:bodyPr/>
                    <a:lstStyle/>
                    <a:p>
                      <a:r>
                        <a:rPr kumimoji="1" lang="ja-JP" altLang="en-US" sz="1500" dirty="0">
                          <a:solidFill>
                            <a:schemeClr val="tx1"/>
                          </a:solidFill>
                          <a:latin typeface="UD デジタル 教科書体 NK-B" panose="02020700000000000000" pitchFamily="18" charset="-128"/>
                          <a:ea typeface="UD デジタル 教科書体 NK-B" panose="02020700000000000000" pitchFamily="18" charset="-128"/>
                        </a:rPr>
                        <a:t>地域の農家が持ち込む農作物や加工品</a:t>
                      </a:r>
                      <a:endParaRPr kumimoji="1" lang="ja-JP" altLang="en-US" sz="1500" dirty="0">
                        <a:latin typeface="UD デジタル 教科書体 NK-B" panose="02020700000000000000" pitchFamily="18" charset="-128"/>
                        <a:ea typeface="UD デジタル 教科書体 NK-B" panose="02020700000000000000" pitchFamily="18" charset="-128"/>
                      </a:endParaRPr>
                    </a:p>
                  </a:txBody>
                  <a:tcPr marL="74295" marR="74295" marT="37148" marB="37148"/>
                </a:tc>
                <a:tc>
                  <a:txBody>
                    <a:bodyPr/>
                    <a:lstStyle/>
                    <a:p>
                      <a:r>
                        <a:rPr kumimoji="1" lang="ja-JP" altLang="en-US" sz="1500" dirty="0">
                          <a:solidFill>
                            <a:schemeClr val="tx1"/>
                          </a:solidFill>
                          <a:latin typeface="UD デジタル 教科書体 NK-B" panose="02020700000000000000" pitchFamily="18" charset="-128"/>
                          <a:ea typeface="UD デジタル 教科書体 NK-B" panose="02020700000000000000" pitchFamily="18" charset="-128"/>
                        </a:rPr>
                        <a:t>販売額の２％</a:t>
                      </a:r>
                      <a:endParaRPr kumimoji="1" lang="ja-JP" altLang="en-US" sz="1500" dirty="0">
                        <a:latin typeface="UD デジタル 教科書体 NK-B" panose="02020700000000000000" pitchFamily="18" charset="-128"/>
                        <a:ea typeface="UD デジタル 教科書体 NK-B" panose="02020700000000000000" pitchFamily="18" charset="-128"/>
                      </a:endParaRPr>
                    </a:p>
                  </a:txBody>
                  <a:tcPr marL="74295" marR="74295" marT="37148" marB="37148"/>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1" lang="en-US" altLang="ja-JP" sz="1500" dirty="0">
                          <a:latin typeface="UD デジタル 教科書体 NK-B" panose="02020700000000000000" pitchFamily="18" charset="-128"/>
                          <a:ea typeface="UD デジタル 教科書体 NK-B" panose="02020700000000000000" pitchFamily="18" charset="-128"/>
                        </a:rPr>
                        <a:t>10</a:t>
                      </a:r>
                      <a:r>
                        <a:rPr kumimoji="1" lang="ja-JP" altLang="en-US" sz="1500" dirty="0">
                          <a:latin typeface="UD デジタル 教科書体 NK-B" panose="02020700000000000000" pitchFamily="18" charset="-128"/>
                          <a:ea typeface="UD デジタル 教科書体 NK-B" panose="02020700000000000000" pitchFamily="18" charset="-128"/>
                        </a:rPr>
                        <a:t>月</a:t>
                      </a:r>
                    </a:p>
                  </a:txBody>
                  <a:tcPr marL="74295" marR="74295" marT="37148" marB="37148"/>
                </a:tc>
                <a:extLst>
                  <a:ext uri="{0D108BD9-81ED-4DB2-BD59-A6C34878D82A}">
                    <a16:rowId xmlns:a16="http://schemas.microsoft.com/office/drawing/2014/main" val="2148971192"/>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500" kern="1200" spc="-15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大阪いずみ市民生活</a:t>
                      </a:r>
                      <a:endParaRPr kumimoji="1" lang="en-US" altLang="ja-JP" sz="1500" kern="1200" spc="-150" dirty="0">
                        <a:solidFill>
                          <a:schemeClr val="tx1"/>
                        </a:solidFill>
                        <a:effectLst/>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500" kern="1200" spc="-15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協同組合</a:t>
                      </a:r>
                      <a:endParaRPr kumimoji="1" lang="ja-JP" altLang="en-US" sz="1500" spc="-150" dirty="0"/>
                    </a:p>
                  </a:txBody>
                  <a:tcPr marL="74295" marR="74295" marT="37148" marB="37148"/>
                </a:tc>
                <a:tc>
                  <a:txBody>
                    <a:bodyPr/>
                    <a:lstStyle/>
                    <a:p>
                      <a:r>
                        <a:rPr kumimoji="1" lang="ja-JP" altLang="en-US" sz="1500" dirty="0">
                          <a:latin typeface="UD デジタル 教科書体 NK-B" panose="02020700000000000000" pitchFamily="18" charset="-128"/>
                          <a:ea typeface="UD デジタル 教科書体 NK-B" panose="02020700000000000000" pitchFamily="18" charset="-128"/>
                        </a:rPr>
                        <a:t>宅配</a:t>
                      </a:r>
                    </a:p>
                  </a:txBody>
                  <a:tcPr marL="74295" marR="74295" marT="37148" marB="37148"/>
                </a:tc>
                <a:tc>
                  <a:txBody>
                    <a:bodyPr/>
                    <a:lstStyle/>
                    <a:p>
                      <a:r>
                        <a:rPr kumimoji="1" lang="ja-JP" altLang="en-US" sz="1500" dirty="0">
                          <a:solidFill>
                            <a:schemeClr val="tx1"/>
                          </a:solidFill>
                          <a:latin typeface="UD デジタル 教科書体 NK-B" panose="02020700000000000000" pitchFamily="18" charset="-128"/>
                          <a:ea typeface="UD デジタル 教科書体 NK-B" panose="02020700000000000000" pitchFamily="18" charset="-128"/>
                        </a:rPr>
                        <a:t>大阪府産農産物、大阪産</a:t>
                      </a:r>
                      <a:r>
                        <a:rPr kumimoji="1" lang="en-US" altLang="ja-JP" sz="15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500" dirty="0">
                          <a:solidFill>
                            <a:schemeClr val="tx1"/>
                          </a:solidFill>
                          <a:latin typeface="UD デジタル 教科書体 NK-B" panose="02020700000000000000" pitchFamily="18" charset="-128"/>
                          <a:ea typeface="UD デジタル 教科書体 NK-B" panose="02020700000000000000" pitchFamily="18" charset="-128"/>
                        </a:rPr>
                        <a:t>もん</a:t>
                      </a:r>
                      <a:r>
                        <a:rPr kumimoji="1" lang="en-US" altLang="ja-JP" sz="15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500" dirty="0">
                          <a:solidFill>
                            <a:schemeClr val="tx1"/>
                          </a:solidFill>
                          <a:latin typeface="UD デジタル 教科書体 NK-B" panose="02020700000000000000" pitchFamily="18" charset="-128"/>
                          <a:ea typeface="UD デジタル 教科書体 NK-B" panose="02020700000000000000" pitchFamily="18" charset="-128"/>
                        </a:rPr>
                        <a:t>認定商品</a:t>
                      </a:r>
                      <a:endParaRPr kumimoji="1" lang="ja-JP" altLang="en-US" sz="1500" dirty="0">
                        <a:latin typeface="UD デジタル 教科書体 NK-B" panose="02020700000000000000" pitchFamily="18" charset="-128"/>
                        <a:ea typeface="UD デジタル 教科書体 NK-B" panose="02020700000000000000" pitchFamily="18" charset="-128"/>
                      </a:endParaRPr>
                    </a:p>
                  </a:txBody>
                  <a:tcPr marL="74295" marR="74295" marT="37148" marB="37148"/>
                </a:tc>
                <a:tc>
                  <a:txBody>
                    <a:bodyPr/>
                    <a:lstStyle/>
                    <a:p>
                      <a:r>
                        <a:rPr kumimoji="1" lang="ja-JP" altLang="en-US" sz="1500" dirty="0">
                          <a:solidFill>
                            <a:schemeClr val="tx1"/>
                          </a:solidFill>
                          <a:latin typeface="UD デジタル 教科書体 NK-B" panose="02020700000000000000" pitchFamily="18" charset="-128"/>
                          <a:ea typeface="UD デジタル 教科書体 NK-B" panose="02020700000000000000" pitchFamily="18" charset="-128"/>
                        </a:rPr>
                        <a:t>販売額の</a:t>
                      </a:r>
                      <a:r>
                        <a:rPr kumimoji="1" lang="en-US" altLang="ja-JP" sz="1500" dirty="0">
                          <a:solidFill>
                            <a:schemeClr val="tx1"/>
                          </a:solidFill>
                          <a:latin typeface="UD デジタル 教科書体 NK-B" panose="02020700000000000000" pitchFamily="18" charset="-128"/>
                          <a:ea typeface="UD デジタル 教科書体 NK-B" panose="02020700000000000000" pitchFamily="18" charset="-128"/>
                        </a:rPr>
                        <a:t>5</a:t>
                      </a:r>
                      <a:r>
                        <a:rPr kumimoji="1" lang="ja-JP" altLang="en-US" sz="1500" dirty="0">
                          <a:solidFill>
                            <a:schemeClr val="tx1"/>
                          </a:solidFill>
                          <a:latin typeface="UD デジタル 教科書体 NK-B" panose="02020700000000000000" pitchFamily="18" charset="-128"/>
                          <a:ea typeface="UD デジタル 教科書体 NK-B" panose="02020700000000000000" pitchFamily="18" charset="-128"/>
                        </a:rPr>
                        <a:t>％</a:t>
                      </a:r>
                      <a:endParaRPr kumimoji="1" lang="ja-JP" altLang="en-US" sz="1500" dirty="0">
                        <a:latin typeface="UD デジタル 教科書体 NK-B" panose="02020700000000000000" pitchFamily="18" charset="-128"/>
                        <a:ea typeface="UD デジタル 教科書体 NK-B" panose="02020700000000000000" pitchFamily="18" charset="-128"/>
                      </a:endParaRPr>
                    </a:p>
                  </a:txBody>
                  <a:tcPr marL="74295" marR="74295" marT="37148" marB="37148"/>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1" lang="en-US" altLang="ja-JP" sz="1500" dirty="0">
                          <a:latin typeface="UD デジタル 教科書体 NK-B" panose="02020700000000000000" pitchFamily="18" charset="-128"/>
                          <a:ea typeface="UD デジタル 教科書体 NK-B" panose="02020700000000000000" pitchFamily="18" charset="-128"/>
                        </a:rPr>
                        <a:t>10</a:t>
                      </a:r>
                      <a:r>
                        <a:rPr kumimoji="1" lang="ja-JP" altLang="en-US" sz="1500" dirty="0">
                          <a:latin typeface="UD デジタル 教科書体 NK-B" panose="02020700000000000000" pitchFamily="18" charset="-128"/>
                          <a:ea typeface="UD デジタル 教科書体 NK-B" panose="02020700000000000000" pitchFamily="18" charset="-128"/>
                        </a:rPr>
                        <a:t>月</a:t>
                      </a:r>
                    </a:p>
                  </a:txBody>
                  <a:tcPr marL="74295" marR="74295" marT="37148" marB="37148"/>
                </a:tc>
                <a:extLst>
                  <a:ext uri="{0D108BD9-81ED-4DB2-BD59-A6C34878D82A}">
                    <a16:rowId xmlns:a16="http://schemas.microsoft.com/office/drawing/2014/main" val="998402109"/>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生活協同組合コープ</a:t>
                      </a:r>
                      <a:endParaRPr kumimoji="1" lang="en-US"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こうべ</a:t>
                      </a:r>
                      <a:endParaRPr kumimoji="1" lang="ja-JP" altLang="en-US" sz="1500" spc="0" dirty="0"/>
                    </a:p>
                  </a:txBody>
                  <a:tcPr marL="74295" marR="74295" marT="37148" marB="37148"/>
                </a:tc>
                <a:tc>
                  <a:txBody>
                    <a:bodyPr/>
                    <a:lstStyle/>
                    <a:p>
                      <a:r>
                        <a:rPr kumimoji="1" lang="ja-JP" altLang="en-US" sz="1500" dirty="0">
                          <a:latin typeface="UD デジタル 教科書体 NK-B" panose="02020700000000000000" pitchFamily="18" charset="-128"/>
                          <a:ea typeface="UD デジタル 教科書体 NK-B" panose="02020700000000000000" pitchFamily="18" charset="-128"/>
                        </a:rPr>
                        <a:t>４店舗</a:t>
                      </a:r>
                    </a:p>
                  </a:txBody>
                  <a:tcPr marL="74295" marR="74295" marT="37148" marB="37148"/>
                </a:tc>
                <a:tc>
                  <a:txBody>
                    <a:bodyPr/>
                    <a:lstStyle/>
                    <a:p>
                      <a:r>
                        <a:rPr kumimoji="1" lang="ja-JP" altLang="en-US" sz="1500" dirty="0">
                          <a:latin typeface="UD デジタル 教科書体 NK-B" panose="02020700000000000000" pitchFamily="18" charset="-128"/>
                          <a:ea typeface="UD デジタル 教科書体 NK-B" panose="02020700000000000000" pitchFamily="18" charset="-128"/>
                        </a:rPr>
                        <a:t>とれしゃき</a:t>
                      </a:r>
                      <a:r>
                        <a:rPr kumimoji="1" lang="en-US" altLang="ja-JP" sz="1500" dirty="0">
                          <a:latin typeface="UD デジタル 教科書体 NK-B" panose="02020700000000000000" pitchFamily="18" charset="-128"/>
                          <a:ea typeface="UD デジタル 教科書体 NK-B" panose="02020700000000000000" pitchFamily="18" charset="-128"/>
                        </a:rPr>
                        <a:t>(</a:t>
                      </a:r>
                      <a:r>
                        <a:rPr kumimoji="1" lang="ja-JP" altLang="en-US" sz="1500" dirty="0">
                          <a:latin typeface="UD デジタル 教科書体 NK-B" panose="02020700000000000000" pitchFamily="18" charset="-128"/>
                          <a:ea typeface="UD デジタル 教科書体 NK-B" panose="02020700000000000000" pitchFamily="18" charset="-128"/>
                        </a:rPr>
                        <a:t>大阪府ご当地野菜・果物</a:t>
                      </a:r>
                      <a:r>
                        <a:rPr kumimoji="1" lang="en-US" altLang="ja-JP" sz="1500" dirty="0">
                          <a:latin typeface="UD デジタル 教科書体 NK-B" panose="02020700000000000000" pitchFamily="18" charset="-128"/>
                          <a:ea typeface="UD デジタル 教科書体 NK-B" panose="02020700000000000000" pitchFamily="18" charset="-128"/>
                        </a:rPr>
                        <a:t>)</a:t>
                      </a:r>
                      <a:endParaRPr kumimoji="1" lang="ja-JP" altLang="en-US" sz="1500" dirty="0">
                        <a:latin typeface="UD デジタル 教科書体 NK-B" panose="02020700000000000000" pitchFamily="18" charset="-128"/>
                        <a:ea typeface="UD デジタル 教科書体 NK-B" panose="02020700000000000000" pitchFamily="18" charset="-128"/>
                      </a:endParaRPr>
                    </a:p>
                  </a:txBody>
                  <a:tcPr marL="74295" marR="74295" marT="37148" marB="37148"/>
                </a:tc>
                <a:tc>
                  <a:txBody>
                    <a:bodyPr/>
                    <a:lstStyle/>
                    <a:p>
                      <a:r>
                        <a:rPr kumimoji="1" lang="en-US" altLang="ja-JP" sz="1500" dirty="0">
                          <a:solidFill>
                            <a:schemeClr val="tx1"/>
                          </a:solidFill>
                          <a:latin typeface="UD デジタル 教科書体 NK-B" panose="02020700000000000000" pitchFamily="18" charset="-128"/>
                          <a:ea typeface="UD デジタル 教科書体 NK-B" panose="02020700000000000000" pitchFamily="18" charset="-128"/>
                        </a:rPr>
                        <a:t>10P</a:t>
                      </a:r>
                      <a:endParaRPr kumimoji="1" lang="ja-JP" altLang="en-US" sz="1500" dirty="0">
                        <a:latin typeface="UD デジタル 教科書体 NK-B" panose="02020700000000000000" pitchFamily="18" charset="-128"/>
                        <a:ea typeface="UD デジタル 教科書体 NK-B" panose="02020700000000000000" pitchFamily="18" charset="-128"/>
                      </a:endParaRPr>
                    </a:p>
                  </a:txBody>
                  <a:tcPr marL="74295" marR="74295" marT="37148" marB="37148"/>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1" lang="en-US" altLang="ja-JP" sz="1500" dirty="0">
                          <a:latin typeface="UD デジタル 教科書体 NK-B" panose="02020700000000000000" pitchFamily="18" charset="-128"/>
                          <a:ea typeface="UD デジタル 教科書体 NK-B" panose="02020700000000000000" pitchFamily="18" charset="-128"/>
                        </a:rPr>
                        <a:t>10</a:t>
                      </a:r>
                      <a:r>
                        <a:rPr kumimoji="1" lang="ja-JP" altLang="en-US" sz="1500" dirty="0">
                          <a:latin typeface="UD デジタル 教科書体 NK-B" panose="02020700000000000000" pitchFamily="18" charset="-128"/>
                          <a:ea typeface="UD デジタル 教科書体 NK-B" panose="02020700000000000000" pitchFamily="18" charset="-128"/>
                        </a:rPr>
                        <a:t>月</a:t>
                      </a:r>
                    </a:p>
                  </a:txBody>
                  <a:tcPr marL="74295" marR="74295" marT="37148" marB="37148"/>
                </a:tc>
                <a:extLst>
                  <a:ext uri="{0D108BD9-81ED-4DB2-BD59-A6C34878D82A}">
                    <a16:rowId xmlns:a16="http://schemas.microsoft.com/office/drawing/2014/main" val="2031173274"/>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a:t>
                      </a:r>
                      <a:r>
                        <a:rPr kumimoji="1" lang="ja-JP"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株</a:t>
                      </a:r>
                      <a:r>
                        <a:rPr kumimoji="1" lang="en-US"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a:t>
                      </a:r>
                      <a:r>
                        <a:rPr kumimoji="1" lang="ja-JP"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サンプラザ</a:t>
                      </a:r>
                      <a:endParaRPr kumimoji="1" lang="ja-JP" altLang="en-US" sz="1500" spc="0" dirty="0"/>
                    </a:p>
                  </a:txBody>
                  <a:tcPr marL="74295" marR="74295" marT="37148" marB="37148"/>
                </a:tc>
                <a:tc>
                  <a:txBody>
                    <a:bodyPr/>
                    <a:lstStyle/>
                    <a:p>
                      <a:r>
                        <a:rPr kumimoji="1" lang="en-US" altLang="ja-JP" sz="1500" dirty="0">
                          <a:latin typeface="UD デジタル 教科書体 NK-B" panose="02020700000000000000" pitchFamily="18" charset="-128"/>
                          <a:ea typeface="UD デジタル 教科書体 NK-B" panose="02020700000000000000" pitchFamily="18" charset="-128"/>
                        </a:rPr>
                        <a:t>35</a:t>
                      </a:r>
                      <a:r>
                        <a:rPr kumimoji="1" lang="ja-JP" altLang="en-US" sz="1500" dirty="0">
                          <a:latin typeface="UD デジタル 教科書体 NK-B" panose="02020700000000000000" pitchFamily="18" charset="-128"/>
                          <a:ea typeface="UD デジタル 教科書体 NK-B" panose="02020700000000000000" pitchFamily="18" charset="-128"/>
                        </a:rPr>
                        <a:t>店舗</a:t>
                      </a:r>
                    </a:p>
                  </a:txBody>
                  <a:tcPr marL="74295" marR="74295" marT="37148" marB="37148"/>
                </a:tc>
                <a:tc>
                  <a:txBody>
                    <a:bodyPr/>
                    <a:lstStyle/>
                    <a:p>
                      <a:r>
                        <a:rPr kumimoji="1" lang="ja-JP" altLang="en-US" sz="1500" spc="-300" dirty="0">
                          <a:solidFill>
                            <a:schemeClr val="tx1"/>
                          </a:solidFill>
                          <a:latin typeface="UD デジタル 教科書体 NK-B" panose="02020700000000000000" pitchFamily="18" charset="-128"/>
                          <a:ea typeface="UD デジタル 教科書体 NK-B" panose="02020700000000000000" pitchFamily="18" charset="-128"/>
                        </a:rPr>
                        <a:t>大阪エコ農産物を中心に農薬・化学肥料の使用を</a:t>
                      </a:r>
                      <a:endParaRPr kumimoji="1" lang="en-US" altLang="ja-JP" sz="1500" spc="-3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500" spc="-300" dirty="0">
                          <a:solidFill>
                            <a:schemeClr val="tx1"/>
                          </a:solidFill>
                          <a:latin typeface="UD デジタル 教科書体 NK-B" panose="02020700000000000000" pitchFamily="18" charset="-128"/>
                          <a:ea typeface="UD デジタル 教科書体 NK-B" panose="02020700000000000000" pitchFamily="18" charset="-128"/>
                        </a:rPr>
                        <a:t>削減した商品</a:t>
                      </a:r>
                      <a:endParaRPr kumimoji="1" lang="ja-JP" altLang="en-US" sz="1500" dirty="0">
                        <a:latin typeface="UD デジタル 教科書体 NK-B" panose="02020700000000000000" pitchFamily="18" charset="-128"/>
                        <a:ea typeface="UD デジタル 教科書体 NK-B" panose="02020700000000000000" pitchFamily="18" charset="-128"/>
                      </a:endParaRPr>
                    </a:p>
                  </a:txBody>
                  <a:tcPr marL="74295" marR="74295" marT="37148" marB="37148"/>
                </a:tc>
                <a:tc>
                  <a:txBody>
                    <a:bodyPr/>
                    <a:lstStyle/>
                    <a:p>
                      <a:r>
                        <a:rPr kumimoji="1" lang="en-US" altLang="ja-JP" sz="1500" dirty="0">
                          <a:latin typeface="UD デジタル 教科書体 NK-B" panose="02020700000000000000" pitchFamily="18" charset="-128"/>
                          <a:ea typeface="UD デジタル 教科書体 NK-B" panose="02020700000000000000" pitchFamily="18" charset="-128"/>
                        </a:rPr>
                        <a:t>15P</a:t>
                      </a:r>
                      <a:r>
                        <a:rPr kumimoji="1" lang="ja-JP" altLang="en-US" sz="1500" dirty="0">
                          <a:latin typeface="UD デジタル 教科書体 NK-B" panose="02020700000000000000" pitchFamily="18" charset="-128"/>
                          <a:ea typeface="UD デジタル 教科書体 NK-B" panose="02020700000000000000" pitchFamily="18" charset="-128"/>
                        </a:rPr>
                        <a:t>から</a:t>
                      </a:r>
                    </a:p>
                  </a:txBody>
                  <a:tcPr marL="74295" marR="74295" marT="37148" marB="37148"/>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1" lang="en-US" altLang="ja-JP" sz="1500" dirty="0">
                          <a:latin typeface="UD デジタル 教科書体 NK-B" panose="02020700000000000000" pitchFamily="18" charset="-128"/>
                          <a:ea typeface="UD デジタル 教科書体 NK-B" panose="02020700000000000000" pitchFamily="18" charset="-128"/>
                        </a:rPr>
                        <a:t>10</a:t>
                      </a:r>
                      <a:r>
                        <a:rPr kumimoji="1" lang="ja-JP" altLang="en-US" sz="1500" dirty="0">
                          <a:latin typeface="UD デジタル 教科書体 NK-B" panose="02020700000000000000" pitchFamily="18" charset="-128"/>
                          <a:ea typeface="UD デジタル 教科書体 NK-B" panose="02020700000000000000" pitchFamily="18" charset="-128"/>
                        </a:rPr>
                        <a:t>月</a:t>
                      </a:r>
                    </a:p>
                  </a:txBody>
                  <a:tcPr marL="74295" marR="74295" marT="37148" marB="37148"/>
                </a:tc>
                <a:extLst>
                  <a:ext uri="{0D108BD9-81ED-4DB2-BD59-A6C34878D82A}">
                    <a16:rowId xmlns:a16="http://schemas.microsoft.com/office/drawing/2014/main" val="365987066"/>
                  </a:ext>
                </a:extLst>
              </a:tr>
              <a:tr h="432000">
                <a:tc>
                  <a:txBody>
                    <a:bodyPr/>
                    <a:lstStyle/>
                    <a:p>
                      <a:r>
                        <a:rPr kumimoji="1" lang="ja-JP"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上新電機</a:t>
                      </a:r>
                      <a:r>
                        <a:rPr kumimoji="1" lang="en-US"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a:t>
                      </a:r>
                      <a:r>
                        <a:rPr kumimoji="1" lang="ja-JP"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株</a:t>
                      </a:r>
                      <a:r>
                        <a:rPr kumimoji="1" lang="en-US"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 </a:t>
                      </a:r>
                      <a:endParaRPr kumimoji="1" lang="ja-JP" altLang="en-US" sz="1500" spc="0" dirty="0"/>
                    </a:p>
                  </a:txBody>
                  <a:tcPr marL="74295" marR="74295" marT="37148" marB="37148"/>
                </a:tc>
                <a:tc>
                  <a:txBody>
                    <a:bodyPr/>
                    <a:lstStyle/>
                    <a:p>
                      <a:r>
                        <a:rPr kumimoji="1" lang="en-US" altLang="ja-JP" sz="1500" dirty="0">
                          <a:latin typeface="UD デジタル 教科書体 NK-B" panose="02020700000000000000" pitchFamily="18" charset="-128"/>
                          <a:ea typeface="UD デジタル 教科書体 NK-B" panose="02020700000000000000" pitchFamily="18" charset="-128"/>
                        </a:rPr>
                        <a:t>53</a:t>
                      </a:r>
                      <a:r>
                        <a:rPr kumimoji="1" lang="ja-JP" altLang="en-US" sz="1500" dirty="0">
                          <a:latin typeface="UD デジタル 教科書体 NK-B" panose="02020700000000000000" pitchFamily="18" charset="-128"/>
                          <a:ea typeface="UD デジタル 教科書体 NK-B" panose="02020700000000000000" pitchFamily="18" charset="-128"/>
                        </a:rPr>
                        <a:t>店舗</a:t>
                      </a:r>
                    </a:p>
                  </a:txBody>
                  <a:tcPr marL="74295" marR="74295" marT="37148" marB="37148"/>
                </a:tc>
                <a:tc>
                  <a:txBody>
                    <a:bodyPr/>
                    <a:lstStyle/>
                    <a:p>
                      <a:r>
                        <a:rPr kumimoji="1" lang="ja-JP" altLang="en-US" sz="1500" dirty="0">
                          <a:solidFill>
                            <a:schemeClr val="tx1"/>
                          </a:solidFill>
                          <a:latin typeface="UD デジタル 教科書体 NK-B" panose="02020700000000000000" pitchFamily="18" charset="-128"/>
                          <a:ea typeface="UD デジタル 教科書体 NK-B" panose="02020700000000000000" pitchFamily="18" charset="-128"/>
                        </a:rPr>
                        <a:t>節電多機能エアコン（指定機種）</a:t>
                      </a:r>
                      <a:endParaRPr kumimoji="1" lang="ja-JP" altLang="en-US" sz="1500" dirty="0">
                        <a:latin typeface="UD デジタル 教科書体 NK-B" panose="02020700000000000000" pitchFamily="18" charset="-128"/>
                        <a:ea typeface="UD デジタル 教科書体 NK-B" panose="02020700000000000000" pitchFamily="18" charset="-128"/>
                      </a:endParaRPr>
                    </a:p>
                  </a:txBody>
                  <a:tcPr marL="74295" marR="74295" marT="37148" marB="37148"/>
                </a:tc>
                <a:tc>
                  <a:txBody>
                    <a:bodyPr/>
                    <a:lstStyle/>
                    <a:p>
                      <a:r>
                        <a:rPr kumimoji="1" lang="en-US" altLang="ja-JP" sz="1500" dirty="0">
                          <a:solidFill>
                            <a:schemeClr val="tx1"/>
                          </a:solidFill>
                          <a:latin typeface="UD デジタル 教科書体 NK-B" panose="02020700000000000000" pitchFamily="18" charset="-128"/>
                          <a:ea typeface="UD デジタル 教科書体 NK-B" panose="02020700000000000000" pitchFamily="18" charset="-128"/>
                        </a:rPr>
                        <a:t>2000P</a:t>
                      </a:r>
                      <a:endParaRPr kumimoji="1" lang="ja-JP" altLang="en-US" sz="1500" dirty="0">
                        <a:latin typeface="UD デジタル 教科書体 NK-B" panose="02020700000000000000" pitchFamily="18" charset="-128"/>
                        <a:ea typeface="UD デジタル 教科書体 NK-B" panose="02020700000000000000" pitchFamily="18" charset="-128"/>
                      </a:endParaRPr>
                    </a:p>
                  </a:txBody>
                  <a:tcPr marL="74295" marR="74295" marT="37148" marB="37148"/>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1" lang="en-US" altLang="ja-JP" sz="1500" dirty="0">
                          <a:latin typeface="UD デジタル 教科書体 NK-B" panose="02020700000000000000" pitchFamily="18" charset="-128"/>
                          <a:ea typeface="UD デジタル 教科書体 NK-B" panose="02020700000000000000" pitchFamily="18" charset="-128"/>
                        </a:rPr>
                        <a:t>11</a:t>
                      </a:r>
                      <a:r>
                        <a:rPr kumimoji="1" lang="ja-JP" altLang="en-US" sz="1500" dirty="0">
                          <a:latin typeface="UD デジタル 教科書体 NK-B" panose="02020700000000000000" pitchFamily="18" charset="-128"/>
                          <a:ea typeface="UD デジタル 教科書体 NK-B" panose="02020700000000000000" pitchFamily="18" charset="-128"/>
                        </a:rPr>
                        <a:t>月</a:t>
                      </a:r>
                    </a:p>
                  </a:txBody>
                  <a:tcPr marL="74295" marR="74295" marT="37148" marB="37148"/>
                </a:tc>
                <a:extLst>
                  <a:ext uri="{0D108BD9-81ED-4DB2-BD59-A6C34878D82A}">
                    <a16:rowId xmlns:a16="http://schemas.microsoft.com/office/drawing/2014/main" val="715285191"/>
                  </a:ext>
                </a:extLst>
              </a:tr>
              <a:tr h="432000">
                <a:tc>
                  <a:txBody>
                    <a:bodyPr/>
                    <a:lstStyle/>
                    <a:p>
                      <a:r>
                        <a:rPr kumimoji="1" lang="en-US"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a:t>
                      </a:r>
                      <a:r>
                        <a:rPr kumimoji="1" lang="ja-JP"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株</a:t>
                      </a:r>
                      <a:r>
                        <a:rPr kumimoji="1" lang="en-US"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a:t>
                      </a:r>
                      <a:r>
                        <a:rPr kumimoji="1" lang="ja-JP"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髙島屋</a:t>
                      </a:r>
                      <a:endParaRPr kumimoji="1" lang="ja-JP" altLang="en-US" sz="1500" spc="0" dirty="0"/>
                    </a:p>
                  </a:txBody>
                  <a:tcPr marL="74295" marR="74295" marT="37148" marB="37148"/>
                </a:tc>
                <a:tc>
                  <a:txBody>
                    <a:bodyPr/>
                    <a:lstStyle/>
                    <a:p>
                      <a:r>
                        <a:rPr kumimoji="1" lang="ja-JP" altLang="en-US" sz="1500" dirty="0">
                          <a:latin typeface="UD デジタル 教科書体 NK-B" panose="02020700000000000000" pitchFamily="18" charset="-128"/>
                          <a:ea typeface="UD デジタル 教科書体 NK-B" panose="02020700000000000000" pitchFamily="18" charset="-128"/>
                        </a:rPr>
                        <a:t>１店舗</a:t>
                      </a:r>
                    </a:p>
                  </a:txBody>
                  <a:tcPr marL="74295" marR="74295" marT="37148" marB="37148"/>
                </a:tc>
                <a:tc>
                  <a:txBody>
                    <a:bodyPr/>
                    <a:lstStyle/>
                    <a:p>
                      <a:r>
                        <a:rPr kumimoji="1" lang="ja-JP" altLang="en-US" sz="1500" spc="-300" dirty="0">
                          <a:solidFill>
                            <a:schemeClr val="tx1"/>
                          </a:solidFill>
                          <a:latin typeface="UD デジタル 教科書体 NK-B" panose="02020700000000000000" pitchFamily="18" charset="-128"/>
                          <a:ea typeface="UD デジタル 教科書体 NK-B" panose="02020700000000000000" pitchFamily="18" charset="-128"/>
                        </a:rPr>
                        <a:t>タカシマヤファームで販売する大阪・関西産地の野菜など</a:t>
                      </a:r>
                      <a:endParaRPr kumimoji="1" lang="ja-JP" altLang="en-US" sz="1500" spc="-300" dirty="0">
                        <a:latin typeface="UD デジタル 教科書体 NK-B" panose="02020700000000000000" pitchFamily="18" charset="-128"/>
                        <a:ea typeface="UD デジタル 教科書体 NK-B" panose="02020700000000000000" pitchFamily="18" charset="-128"/>
                      </a:endParaRPr>
                    </a:p>
                  </a:txBody>
                  <a:tcPr marL="74295" marR="74295" marT="37148" marB="37148"/>
                </a:tc>
                <a:tc>
                  <a:txBody>
                    <a:bodyPr/>
                    <a:lstStyle/>
                    <a:p>
                      <a:r>
                        <a:rPr kumimoji="1" lang="ja-JP" altLang="en-US" sz="1500" dirty="0">
                          <a:solidFill>
                            <a:schemeClr val="tx1"/>
                          </a:solidFill>
                          <a:latin typeface="UD デジタル 教科書体 NK-B" panose="02020700000000000000" pitchFamily="18" charset="-128"/>
                          <a:ea typeface="UD デジタル 教科書体 NK-B" panose="02020700000000000000" pitchFamily="18" charset="-128"/>
                        </a:rPr>
                        <a:t>販売額の１％</a:t>
                      </a:r>
                      <a:endParaRPr kumimoji="1" lang="ja-JP" altLang="en-US" sz="1500" dirty="0">
                        <a:latin typeface="UD デジタル 教科書体 NK-B" panose="02020700000000000000" pitchFamily="18" charset="-128"/>
                        <a:ea typeface="UD デジタル 教科書体 NK-B" panose="02020700000000000000" pitchFamily="18" charset="-128"/>
                      </a:endParaRPr>
                    </a:p>
                  </a:txBody>
                  <a:tcPr marL="74295" marR="74295" marT="37148" marB="37148"/>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1" lang="en-US" altLang="ja-JP" sz="1500" dirty="0">
                          <a:latin typeface="UD デジタル 教科書体 NK-B" panose="02020700000000000000" pitchFamily="18" charset="-128"/>
                          <a:ea typeface="UD デジタル 教科書体 NK-B" panose="02020700000000000000" pitchFamily="18" charset="-128"/>
                        </a:rPr>
                        <a:t>10</a:t>
                      </a:r>
                      <a:r>
                        <a:rPr kumimoji="1" lang="ja-JP" altLang="en-US" sz="1500" dirty="0">
                          <a:latin typeface="UD デジタル 教科書体 NK-B" panose="02020700000000000000" pitchFamily="18" charset="-128"/>
                          <a:ea typeface="UD デジタル 教科書体 NK-B" panose="02020700000000000000" pitchFamily="18" charset="-128"/>
                        </a:rPr>
                        <a:t>月</a:t>
                      </a:r>
                    </a:p>
                  </a:txBody>
                  <a:tcPr marL="74295" marR="74295" marT="37148" marB="37148"/>
                </a:tc>
                <a:extLst>
                  <a:ext uri="{0D108BD9-81ED-4DB2-BD59-A6C34878D82A}">
                    <a16:rowId xmlns:a16="http://schemas.microsoft.com/office/drawing/2014/main" val="3006188667"/>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西日本旅客鉄道</a:t>
                      </a:r>
                      <a:r>
                        <a:rPr kumimoji="1" lang="en-US"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a:t>
                      </a:r>
                      <a:r>
                        <a:rPr kumimoji="1" lang="ja-JP"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株</a:t>
                      </a:r>
                      <a:r>
                        <a:rPr kumimoji="1" lang="en-US"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a:t>
                      </a:r>
                      <a:endParaRPr kumimoji="1" lang="ja-JP" altLang="en-US" sz="1500" spc="0" dirty="0"/>
                    </a:p>
                  </a:txBody>
                  <a:tcPr marL="74295" marR="74295" marT="37148" marB="37148"/>
                </a:tc>
                <a:tc>
                  <a:txBody>
                    <a:bodyPr/>
                    <a:lstStyle/>
                    <a:p>
                      <a:r>
                        <a:rPr kumimoji="1" lang="ja-JP" altLang="en-US" sz="1500" spc="0" dirty="0">
                          <a:latin typeface="UD デジタル 教科書体 NK-B" panose="02020700000000000000" pitchFamily="18" charset="-128"/>
                          <a:ea typeface="UD デジタル 教科書体 NK-B" panose="02020700000000000000" pitchFamily="18" charset="-128"/>
                        </a:rPr>
                        <a:t>アプリ</a:t>
                      </a:r>
                    </a:p>
                  </a:txBody>
                  <a:tcPr marL="74295" marR="74295" marT="37148" marB="37148"/>
                </a:tc>
                <a:tc>
                  <a:txBody>
                    <a:bodyPr/>
                    <a:lstStyle/>
                    <a:p>
                      <a:r>
                        <a:rPr kumimoji="1" lang="en-US" altLang="ja-JP" sz="1500" spc="-150" dirty="0">
                          <a:solidFill>
                            <a:schemeClr val="tx1"/>
                          </a:solidFill>
                          <a:latin typeface="UD デジタル 教科書体 NK-B" panose="02020700000000000000" pitchFamily="18" charset="-128"/>
                          <a:ea typeface="UD デジタル 教科書体 NK-B" panose="02020700000000000000" pitchFamily="18" charset="-128"/>
                        </a:rPr>
                        <a:t>WESTER</a:t>
                      </a:r>
                      <a:r>
                        <a:rPr kumimoji="1" lang="ja-JP" altLang="en-US" sz="1500" spc="-150" dirty="0">
                          <a:solidFill>
                            <a:schemeClr val="tx1"/>
                          </a:solidFill>
                          <a:latin typeface="UD デジタル 教科書体 NK-B" panose="02020700000000000000" pitchFamily="18" charset="-128"/>
                          <a:ea typeface="UD デジタル 教科書体 NK-B" panose="02020700000000000000" pitchFamily="18" charset="-128"/>
                        </a:rPr>
                        <a:t>アプリを活用した鉄道利用によるスタンプラリー</a:t>
                      </a:r>
                      <a:endParaRPr kumimoji="1" lang="ja-JP" altLang="en-US" sz="1500" spc="-150" dirty="0">
                        <a:latin typeface="UD デジタル 教科書体 NK-B" panose="02020700000000000000" pitchFamily="18" charset="-128"/>
                        <a:ea typeface="UD デジタル 教科書体 NK-B" panose="02020700000000000000" pitchFamily="18" charset="-128"/>
                      </a:endParaRPr>
                    </a:p>
                  </a:txBody>
                  <a:tcPr marL="74295" marR="74295" marT="37148" marB="37148"/>
                </a:tc>
                <a:tc>
                  <a:txBody>
                    <a:bodyPr/>
                    <a:lstStyle/>
                    <a:p>
                      <a:r>
                        <a:rPr kumimoji="1" lang="en-US" altLang="ja-JP" sz="1500" spc="-150" dirty="0">
                          <a:solidFill>
                            <a:schemeClr val="tx1"/>
                          </a:solidFill>
                          <a:latin typeface="UD デジタル 教科書体 NK-B" panose="02020700000000000000" pitchFamily="18" charset="-128"/>
                          <a:ea typeface="UD デジタル 教科書体 NK-B" panose="02020700000000000000" pitchFamily="18" charset="-128"/>
                        </a:rPr>
                        <a:t>100P×</a:t>
                      </a:r>
                      <a:r>
                        <a:rPr kumimoji="1" lang="ja-JP" altLang="en-US" sz="1500" spc="-150" dirty="0">
                          <a:solidFill>
                            <a:schemeClr val="tx1"/>
                          </a:solidFill>
                          <a:latin typeface="UD デジタル 教科書体 NK-B" panose="02020700000000000000" pitchFamily="18" charset="-128"/>
                          <a:ea typeface="UD デジタル 教科書体 NK-B" panose="02020700000000000000" pitchFamily="18" charset="-128"/>
                        </a:rPr>
                        <a:t>２回</a:t>
                      </a:r>
                      <a:endParaRPr kumimoji="1" lang="ja-JP" altLang="en-US" sz="1500" dirty="0">
                        <a:latin typeface="UD デジタル 教科書体 NK-B" panose="02020700000000000000" pitchFamily="18" charset="-128"/>
                        <a:ea typeface="UD デジタル 教科書体 NK-B" panose="02020700000000000000" pitchFamily="18" charset="-128"/>
                      </a:endParaRPr>
                    </a:p>
                  </a:txBody>
                  <a:tcPr marL="74295" marR="74295" marT="37148" marB="37148"/>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1" lang="en-US" altLang="ja-JP" sz="1500" dirty="0">
                          <a:latin typeface="UD デジタル 教科書体 NK-B" panose="02020700000000000000" pitchFamily="18" charset="-128"/>
                          <a:ea typeface="UD デジタル 教科書体 NK-B" panose="02020700000000000000" pitchFamily="18" charset="-128"/>
                        </a:rPr>
                        <a:t>11</a:t>
                      </a:r>
                      <a:r>
                        <a:rPr kumimoji="1" lang="ja-JP" altLang="en-US" sz="1500" dirty="0">
                          <a:latin typeface="UD デジタル 教科書体 NK-B" panose="02020700000000000000" pitchFamily="18" charset="-128"/>
                          <a:ea typeface="UD デジタル 教科書体 NK-B" panose="02020700000000000000" pitchFamily="18" charset="-128"/>
                        </a:rPr>
                        <a:t>月</a:t>
                      </a:r>
                    </a:p>
                  </a:txBody>
                  <a:tcPr marL="74295" marR="74295" marT="37148" marB="37148"/>
                </a:tc>
                <a:extLst>
                  <a:ext uri="{0D108BD9-81ED-4DB2-BD59-A6C34878D82A}">
                    <a16:rowId xmlns:a16="http://schemas.microsoft.com/office/drawing/2014/main" val="496099999"/>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宮之阪中央商店街</a:t>
                      </a:r>
                      <a:endParaRPr kumimoji="1" lang="en-US"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5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振興組合</a:t>
                      </a:r>
                      <a:endParaRPr kumimoji="1" lang="ja-JP" altLang="en-US" sz="1500" spc="0" dirty="0"/>
                    </a:p>
                  </a:txBody>
                  <a:tcPr marL="74295" marR="74295" marT="37148" marB="37148"/>
                </a:tc>
                <a:tc>
                  <a:txBody>
                    <a:bodyPr/>
                    <a:lstStyle/>
                    <a:p>
                      <a:r>
                        <a:rPr kumimoji="1" lang="ja-JP" altLang="en-US" sz="1500" spc="-300" dirty="0">
                          <a:latin typeface="UD デジタル 教科書体 NK-B" panose="02020700000000000000" pitchFamily="18" charset="-128"/>
                          <a:ea typeface="UD デジタル 教科書体 NK-B" panose="02020700000000000000" pitchFamily="18" charset="-128"/>
                        </a:rPr>
                        <a:t>対象加盟店</a:t>
                      </a:r>
                    </a:p>
                  </a:txBody>
                  <a:tcPr marL="74295" marR="74295" marT="37148" marB="37148"/>
                </a:tc>
                <a:tc>
                  <a:txBody>
                    <a:bodyPr/>
                    <a:lstStyle/>
                    <a:p>
                      <a:r>
                        <a:rPr kumimoji="1" lang="ja-JP" altLang="en-US" sz="1500" dirty="0">
                          <a:solidFill>
                            <a:schemeClr val="tx1"/>
                          </a:solidFill>
                          <a:latin typeface="UD デジタル 教科書体 NK-B" panose="02020700000000000000" pitchFamily="18" charset="-128"/>
                          <a:ea typeface="UD デジタル 教科書体 NK-B" panose="02020700000000000000" pitchFamily="18" charset="-128"/>
                        </a:rPr>
                        <a:t>エコバック持参</a:t>
                      </a:r>
                      <a:r>
                        <a:rPr kumimoji="1" lang="ja-JP" altLang="en-US" sz="1500" b="1" dirty="0">
                          <a:solidFill>
                            <a:schemeClr val="tx1"/>
                          </a:solidFill>
                          <a:latin typeface="UD デジタル 教科書体 NK-B" panose="02020700000000000000" pitchFamily="18" charset="-128"/>
                          <a:ea typeface="UD デジタル 教科書体 NK-B" panose="02020700000000000000" pitchFamily="18" charset="-128"/>
                        </a:rPr>
                        <a:t>など</a:t>
                      </a:r>
                      <a:endParaRPr kumimoji="1" lang="ja-JP" altLang="en-US" sz="1500" dirty="0">
                        <a:latin typeface="UD デジタル 教科書体 NK-B" panose="02020700000000000000" pitchFamily="18" charset="-128"/>
                        <a:ea typeface="UD デジタル 教科書体 NK-B" panose="02020700000000000000" pitchFamily="18" charset="-128"/>
                      </a:endParaRPr>
                    </a:p>
                  </a:txBody>
                  <a:tcPr marL="74295" marR="74295" marT="37148" marB="37148"/>
                </a:tc>
                <a:tc>
                  <a:txBody>
                    <a:bodyPr/>
                    <a:lstStyle/>
                    <a:p>
                      <a:r>
                        <a:rPr kumimoji="1" lang="ja-JP" altLang="en-US" sz="1500" dirty="0">
                          <a:solidFill>
                            <a:schemeClr val="tx1"/>
                          </a:solidFill>
                          <a:latin typeface="UD デジタル 教科書体 NK-B" panose="02020700000000000000" pitchFamily="18" charset="-128"/>
                          <a:ea typeface="UD デジタル 教科書体 NK-B" panose="02020700000000000000" pitchFamily="18" charset="-128"/>
                        </a:rPr>
                        <a:t>１</a:t>
                      </a:r>
                      <a:r>
                        <a:rPr kumimoji="1" lang="en-US" altLang="ja-JP" sz="1500" dirty="0">
                          <a:solidFill>
                            <a:schemeClr val="tx1"/>
                          </a:solidFill>
                          <a:latin typeface="UD デジタル 教科書体 NK-B" panose="02020700000000000000" pitchFamily="18" charset="-128"/>
                          <a:ea typeface="UD デジタル 教科書体 NK-B" panose="02020700000000000000" pitchFamily="18" charset="-128"/>
                        </a:rPr>
                        <a:t>P</a:t>
                      </a:r>
                      <a:r>
                        <a:rPr kumimoji="1" lang="ja-JP" altLang="en-US" sz="1500" dirty="0">
                          <a:solidFill>
                            <a:schemeClr val="tx1"/>
                          </a:solidFill>
                          <a:latin typeface="UD デジタル 教科書体 NK-B" panose="02020700000000000000" pitchFamily="18" charset="-128"/>
                          <a:ea typeface="UD デジタル 教科書体 NK-B" panose="02020700000000000000" pitchFamily="18" charset="-128"/>
                        </a:rPr>
                        <a:t>から</a:t>
                      </a:r>
                      <a:endParaRPr kumimoji="1" lang="ja-JP" altLang="en-US" sz="1500" dirty="0">
                        <a:latin typeface="UD デジタル 教科書体 NK-B" panose="02020700000000000000" pitchFamily="18" charset="-128"/>
                        <a:ea typeface="UD デジタル 教科書体 NK-B" panose="02020700000000000000" pitchFamily="18" charset="-128"/>
                      </a:endParaRPr>
                    </a:p>
                  </a:txBody>
                  <a:tcPr marL="74295" marR="74295" marT="37148" marB="37148"/>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1" lang="en-US" altLang="ja-JP" sz="1500" dirty="0">
                          <a:latin typeface="UD デジタル 教科書体 NK-B" panose="02020700000000000000" pitchFamily="18" charset="-128"/>
                          <a:ea typeface="UD デジタル 教科書体 NK-B" panose="02020700000000000000" pitchFamily="18" charset="-128"/>
                        </a:rPr>
                        <a:t>10</a:t>
                      </a:r>
                      <a:r>
                        <a:rPr kumimoji="1" lang="ja-JP" altLang="en-US" sz="1500" dirty="0">
                          <a:latin typeface="UD デジタル 教科書体 NK-B" panose="02020700000000000000" pitchFamily="18" charset="-128"/>
                          <a:ea typeface="UD デジタル 教科書体 NK-B" panose="02020700000000000000" pitchFamily="18" charset="-128"/>
                        </a:rPr>
                        <a:t>月</a:t>
                      </a:r>
                    </a:p>
                  </a:txBody>
                  <a:tcPr marL="74295" marR="74295" marT="37148" marB="37148"/>
                </a:tc>
                <a:extLst>
                  <a:ext uri="{0D108BD9-81ED-4DB2-BD59-A6C34878D82A}">
                    <a16:rowId xmlns:a16="http://schemas.microsoft.com/office/drawing/2014/main" val="4252630810"/>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kern="1200" spc="-15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a:t>
                      </a:r>
                      <a:r>
                        <a:rPr kumimoji="1" lang="ja-JP" altLang="ja-JP" sz="1500" kern="1200" spc="-15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株</a:t>
                      </a:r>
                      <a:r>
                        <a:rPr kumimoji="1" lang="en-US" altLang="ja-JP" sz="1500" kern="1200" spc="-15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a:t>
                      </a:r>
                      <a:r>
                        <a:rPr kumimoji="1" lang="ja-JP" altLang="ja-JP" sz="1500" kern="1200" spc="-15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ルビー</a:t>
                      </a:r>
                      <a:endParaRPr kumimoji="1" lang="en-US" altLang="ja-JP" sz="1500" kern="1200" spc="-150" dirty="0">
                        <a:solidFill>
                          <a:schemeClr val="tx1"/>
                        </a:solidFill>
                        <a:effectLst/>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kern="1200" spc="-15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a:t>
                      </a:r>
                      <a:r>
                        <a:rPr kumimoji="1" lang="ja-JP" altLang="ja-JP" sz="1500" kern="1200" spc="-15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クリーニングルビー</a:t>
                      </a:r>
                      <a:r>
                        <a:rPr kumimoji="1" lang="en-US" altLang="ja-JP" sz="1500" kern="1200" spc="-15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 </a:t>
                      </a:r>
                      <a:endParaRPr kumimoji="1" lang="ja-JP" altLang="en-US" sz="1500" spc="-150" dirty="0"/>
                    </a:p>
                  </a:txBody>
                  <a:tcPr marL="74295" marR="74295" marT="37148" marB="37148"/>
                </a:tc>
                <a:tc>
                  <a:txBody>
                    <a:bodyPr/>
                    <a:lstStyle/>
                    <a:p>
                      <a:r>
                        <a:rPr kumimoji="1" lang="en-US" altLang="ja-JP" sz="1500" dirty="0">
                          <a:latin typeface="UD デジタル 教科書体 NK-B" panose="02020700000000000000" pitchFamily="18" charset="-128"/>
                          <a:ea typeface="UD デジタル 教科書体 NK-B" panose="02020700000000000000" pitchFamily="18" charset="-128"/>
                        </a:rPr>
                        <a:t>68</a:t>
                      </a:r>
                      <a:r>
                        <a:rPr kumimoji="1" lang="ja-JP" altLang="en-US" sz="1500" dirty="0">
                          <a:latin typeface="UD デジタル 教科書体 NK-B" panose="02020700000000000000" pitchFamily="18" charset="-128"/>
                          <a:ea typeface="UD デジタル 教科書体 NK-B" panose="02020700000000000000" pitchFamily="18" charset="-128"/>
                        </a:rPr>
                        <a:t>店舗</a:t>
                      </a:r>
                    </a:p>
                  </a:txBody>
                  <a:tcPr marL="74295" marR="74295" marT="37148" marB="37148"/>
                </a:tc>
                <a:tc>
                  <a:txBody>
                    <a:bodyPr/>
                    <a:lstStyle/>
                    <a:p>
                      <a:r>
                        <a:rPr kumimoji="1" lang="ja-JP" altLang="en-US" sz="1500" dirty="0">
                          <a:solidFill>
                            <a:schemeClr val="tx1"/>
                          </a:solidFill>
                          <a:latin typeface="UD デジタル 教科書体 NK-B" panose="02020700000000000000" pitchFamily="18" charset="-128"/>
                          <a:ea typeface="UD デジタル 教科書体 NK-B" panose="02020700000000000000" pitchFamily="18" charset="-128"/>
                        </a:rPr>
                        <a:t>クリーニング用ハンガーの回収</a:t>
                      </a:r>
                      <a:endParaRPr kumimoji="1" lang="ja-JP" altLang="en-US" sz="1500" dirty="0">
                        <a:latin typeface="UD デジタル 教科書体 NK-B" panose="02020700000000000000" pitchFamily="18" charset="-128"/>
                        <a:ea typeface="UD デジタル 教科書体 NK-B" panose="02020700000000000000" pitchFamily="18" charset="-128"/>
                      </a:endParaRPr>
                    </a:p>
                  </a:txBody>
                  <a:tcPr marL="74295" marR="74295" marT="37148" marB="37148"/>
                </a:tc>
                <a:tc>
                  <a:txBody>
                    <a:bodyPr/>
                    <a:lstStyle/>
                    <a:p>
                      <a:r>
                        <a:rPr kumimoji="1" lang="en-US" altLang="ja-JP" sz="1500" dirty="0">
                          <a:solidFill>
                            <a:schemeClr val="tx1"/>
                          </a:solidFill>
                          <a:latin typeface="UD デジタル 教科書体 NK-B" panose="02020700000000000000" pitchFamily="18" charset="-128"/>
                          <a:ea typeface="UD デジタル 教科書体 NK-B" panose="02020700000000000000" pitchFamily="18" charset="-128"/>
                        </a:rPr>
                        <a:t>25</a:t>
                      </a:r>
                      <a:r>
                        <a:rPr kumimoji="1" lang="ja-JP" altLang="en-US" sz="1500" dirty="0">
                          <a:solidFill>
                            <a:schemeClr val="tx1"/>
                          </a:solidFill>
                          <a:latin typeface="UD デジタル 教科書体 NK-B" panose="02020700000000000000" pitchFamily="18" charset="-128"/>
                          <a:ea typeface="UD デジタル 教科書体 NK-B" panose="02020700000000000000" pitchFamily="18" charset="-128"/>
                        </a:rPr>
                        <a:t>本回収で</a:t>
                      </a:r>
                      <a:r>
                        <a:rPr kumimoji="1" lang="en-US" altLang="ja-JP" sz="1500" dirty="0">
                          <a:solidFill>
                            <a:schemeClr val="tx1"/>
                          </a:solidFill>
                          <a:latin typeface="UD デジタル 教科書体 NK-B" panose="02020700000000000000" pitchFamily="18" charset="-128"/>
                          <a:ea typeface="UD デジタル 教科書体 NK-B" panose="02020700000000000000" pitchFamily="18" charset="-128"/>
                        </a:rPr>
                        <a:t>200P</a:t>
                      </a:r>
                      <a:endParaRPr kumimoji="1" lang="ja-JP" altLang="en-US" sz="1500" dirty="0">
                        <a:latin typeface="UD デジタル 教科書体 NK-B" panose="02020700000000000000" pitchFamily="18" charset="-128"/>
                        <a:ea typeface="UD デジタル 教科書体 NK-B" panose="02020700000000000000" pitchFamily="18" charset="-128"/>
                      </a:endParaRPr>
                    </a:p>
                  </a:txBody>
                  <a:tcPr marL="74295" marR="74295" marT="37148" marB="37148"/>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1" lang="en-US" altLang="ja-JP" sz="1500" dirty="0">
                          <a:latin typeface="UD デジタル 教科書体 NK-B" panose="02020700000000000000" pitchFamily="18" charset="-128"/>
                          <a:ea typeface="UD デジタル 教科書体 NK-B" panose="02020700000000000000" pitchFamily="18" charset="-128"/>
                        </a:rPr>
                        <a:t>10</a:t>
                      </a:r>
                      <a:r>
                        <a:rPr kumimoji="1" lang="ja-JP" altLang="en-US" sz="1500" dirty="0">
                          <a:latin typeface="UD デジタル 教科書体 NK-B" panose="02020700000000000000" pitchFamily="18" charset="-128"/>
                          <a:ea typeface="UD デジタル 教科書体 NK-B" panose="02020700000000000000" pitchFamily="18" charset="-128"/>
                        </a:rPr>
                        <a:t>月</a:t>
                      </a:r>
                    </a:p>
                  </a:txBody>
                  <a:tcPr marL="74295" marR="74295" marT="37148" marB="37148"/>
                </a:tc>
                <a:extLst>
                  <a:ext uri="{0D108BD9-81ED-4DB2-BD59-A6C34878D82A}">
                    <a16:rowId xmlns:a16="http://schemas.microsoft.com/office/drawing/2014/main" val="2209462394"/>
                  </a:ext>
                </a:extLst>
              </a:tr>
            </a:tbl>
          </a:graphicData>
        </a:graphic>
      </p:graphicFrame>
      <p:sp>
        <p:nvSpPr>
          <p:cNvPr id="12" name="正方形/長方形 11">
            <a:extLst>
              <a:ext uri="{FF2B5EF4-FFF2-40B4-BE49-F238E27FC236}">
                <a16:creationId xmlns:a16="http://schemas.microsoft.com/office/drawing/2014/main" id="{8D3614ED-E6F2-4116-B88B-D74D75874A0A}"/>
              </a:ext>
            </a:extLst>
          </p:cNvPr>
          <p:cNvSpPr/>
          <p:nvPr/>
        </p:nvSpPr>
        <p:spPr>
          <a:xfrm>
            <a:off x="8823279" y="113400"/>
            <a:ext cx="992560" cy="42483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a:t>資料３</a:t>
            </a:r>
            <a:endParaRPr kumimoji="1" lang="ja-JP" altLang="en-US" dirty="0"/>
          </a:p>
        </p:txBody>
      </p:sp>
    </p:spTree>
    <p:extLst>
      <p:ext uri="{BB962C8B-B14F-4D97-AF65-F5344CB8AC3E}">
        <p14:creationId xmlns:p14="http://schemas.microsoft.com/office/powerpoint/2010/main" val="277050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6"/>
          <p:cNvSpPr txBox="1">
            <a:spLocks noChangeArrowheads="1"/>
          </p:cNvSpPr>
          <p:nvPr/>
        </p:nvSpPr>
        <p:spPr bwMode="auto">
          <a:xfrm>
            <a:off x="0" y="1925"/>
            <a:ext cx="9906000" cy="61669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dirty="0">
                <a:solidFill>
                  <a:schemeClr val="bg1"/>
                </a:solidFill>
              </a:rPr>
              <a:t>実施状況の写真等</a:t>
            </a:r>
            <a:endParaRPr lang="ja-JP" altLang="en-US" sz="1800" kern="0" dirty="0">
              <a:solidFill>
                <a:schemeClr val="bg1"/>
              </a:solidFill>
              <a:latin typeface="Arial"/>
              <a:ea typeface="ＭＳ Ｐゴシック"/>
            </a:endParaRPr>
          </a:p>
        </p:txBody>
      </p:sp>
      <p:sp>
        <p:nvSpPr>
          <p:cNvPr id="12" name="正方形/長方形 11"/>
          <p:cNvSpPr/>
          <p:nvPr/>
        </p:nvSpPr>
        <p:spPr>
          <a:xfrm>
            <a:off x="1006115" y="3334603"/>
            <a:ext cx="1830950" cy="307777"/>
          </a:xfrm>
          <a:prstGeom prst="rect">
            <a:avLst/>
          </a:prstGeom>
        </p:spPr>
        <p:txBody>
          <a:bodyPr wrap="none">
            <a:spAutoFit/>
          </a:bodyPr>
          <a:lstStyle/>
          <a:p>
            <a:r>
              <a:rPr kumimoji="1" lang="en-US" altLang="ja-JP" sz="1400" spc="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400" spc="0" dirty="0">
                <a:solidFill>
                  <a:schemeClr val="tx1"/>
                </a:solidFill>
                <a:latin typeface="UD デジタル 教科書体 NK-B" panose="02020700000000000000" pitchFamily="18" charset="-128"/>
                <a:ea typeface="UD デジタル 教科書体 NK-B" panose="02020700000000000000" pitchFamily="18" charset="-128"/>
              </a:rPr>
              <a:t>株</a:t>
            </a:r>
            <a:r>
              <a:rPr kumimoji="1" lang="en-US" altLang="ja-JP" sz="1400" spc="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400" spc="0" dirty="0">
                <a:solidFill>
                  <a:schemeClr val="tx1"/>
                </a:solidFill>
                <a:latin typeface="UD デジタル 教科書体 NK-B" panose="02020700000000000000" pitchFamily="18" charset="-128"/>
                <a:ea typeface="UD デジタル 教科書体 NK-B" panose="02020700000000000000" pitchFamily="18" charset="-128"/>
              </a:rPr>
              <a:t>アーバンリサーチ</a:t>
            </a:r>
            <a:endParaRPr kumimoji="1" lang="ja-JP" altLang="en-US" sz="1400" spc="0" dirty="0"/>
          </a:p>
        </p:txBody>
      </p:sp>
      <p:sp>
        <p:nvSpPr>
          <p:cNvPr id="13" name="正方形/長方形 12"/>
          <p:cNvSpPr/>
          <p:nvPr/>
        </p:nvSpPr>
        <p:spPr>
          <a:xfrm>
            <a:off x="4337128" y="3351122"/>
            <a:ext cx="1368152" cy="307777"/>
          </a:xfrm>
          <a:prstGeom prst="rect">
            <a:avLst/>
          </a:prstGeom>
        </p:spPr>
        <p:txBody>
          <a:bodyPr wrap="square">
            <a:spAutoFit/>
          </a:bodyPr>
          <a:lstStyle/>
          <a:p>
            <a:r>
              <a:rPr kumimoji="1" lang="en-US" altLang="ja-JP" sz="14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a:t>
            </a:r>
            <a:r>
              <a:rPr kumimoji="1" lang="ja-JP" altLang="ja-JP" sz="14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株</a:t>
            </a:r>
            <a:r>
              <a:rPr kumimoji="1" lang="en-US" altLang="ja-JP" sz="14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a:t>
            </a:r>
            <a:r>
              <a:rPr kumimoji="1" lang="ja-JP" altLang="ja-JP" sz="14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エディオン</a:t>
            </a:r>
            <a:endParaRPr kumimoji="1" lang="ja-JP" altLang="en-US" sz="1400" spc="0" dirty="0"/>
          </a:p>
        </p:txBody>
      </p:sp>
      <p:sp>
        <p:nvSpPr>
          <p:cNvPr id="14" name="正方形/長方形 13"/>
          <p:cNvSpPr/>
          <p:nvPr/>
        </p:nvSpPr>
        <p:spPr>
          <a:xfrm>
            <a:off x="7200995" y="3334601"/>
            <a:ext cx="2027116" cy="307777"/>
          </a:xfrm>
          <a:prstGeom prst="rect">
            <a:avLst/>
          </a:prstGeom>
        </p:spPr>
        <p:txBody>
          <a:bodyPr wrap="square">
            <a:spAutoFit/>
          </a:bodyPr>
          <a:lstStyle/>
          <a:p>
            <a:r>
              <a:rPr kumimoji="1" lang="en-US" altLang="ja-JP" sz="14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a:t>
            </a:r>
            <a:r>
              <a:rPr kumimoji="1" lang="ja-JP" altLang="ja-JP" sz="14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株</a:t>
            </a:r>
            <a:r>
              <a:rPr kumimoji="1" lang="en-US" altLang="ja-JP" sz="14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a:t>
            </a:r>
            <a:r>
              <a:rPr kumimoji="1" lang="ja-JP" altLang="ja-JP" sz="14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エーコープ近畿</a:t>
            </a:r>
            <a:endParaRPr kumimoji="1" lang="ja-JP" altLang="en-US" sz="1400" spc="0" dirty="0"/>
          </a:p>
        </p:txBody>
      </p:sp>
      <p:sp>
        <p:nvSpPr>
          <p:cNvPr id="15" name="正方形/長方形 14"/>
          <p:cNvSpPr/>
          <p:nvPr/>
        </p:nvSpPr>
        <p:spPr>
          <a:xfrm>
            <a:off x="864855" y="6488887"/>
            <a:ext cx="2249334" cy="307777"/>
          </a:xfrm>
          <a:prstGeom prst="rect">
            <a:avLst/>
          </a:prstGeom>
        </p:spPr>
        <p:txBody>
          <a:bodyPr wrap="none">
            <a:spAutoFit/>
          </a:bodyPr>
          <a:lstStyle/>
          <a:p>
            <a:r>
              <a:rPr kumimoji="1" lang="ja-JP" altLang="ja-JP" sz="1400" kern="1200" spc="-15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大阪いずみ市民生活協同組合</a:t>
            </a:r>
            <a:endParaRPr kumimoji="1" lang="ja-JP" altLang="en-US" sz="1400" spc="-150" dirty="0"/>
          </a:p>
        </p:txBody>
      </p:sp>
      <p:sp>
        <p:nvSpPr>
          <p:cNvPr id="16" name="正方形/長方形 15"/>
          <p:cNvSpPr/>
          <p:nvPr/>
        </p:nvSpPr>
        <p:spPr>
          <a:xfrm>
            <a:off x="3912567" y="6488886"/>
            <a:ext cx="2217274" cy="307777"/>
          </a:xfrm>
          <a:prstGeom prst="rect">
            <a:avLst/>
          </a:prstGeom>
        </p:spPr>
        <p:txBody>
          <a:bodyPr wrap="none">
            <a:spAutoFit/>
          </a:bodyPr>
          <a:lstStyle/>
          <a:p>
            <a:r>
              <a:rPr kumimoji="1" lang="ja-JP" altLang="ja-JP" sz="14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生活協同組合コープこうべ</a:t>
            </a:r>
            <a:endParaRPr kumimoji="1" lang="ja-JP" altLang="en-US" sz="1400" spc="0" dirty="0"/>
          </a:p>
        </p:txBody>
      </p:sp>
      <p:sp>
        <p:nvSpPr>
          <p:cNvPr id="17" name="正方形/長方形 16"/>
          <p:cNvSpPr/>
          <p:nvPr/>
        </p:nvSpPr>
        <p:spPr>
          <a:xfrm>
            <a:off x="7410080" y="6488885"/>
            <a:ext cx="1364476" cy="307777"/>
          </a:xfrm>
          <a:prstGeom prst="rect">
            <a:avLst/>
          </a:prstGeom>
        </p:spPr>
        <p:txBody>
          <a:bodyPr wrap="none">
            <a:spAutoFit/>
          </a:bodyPr>
          <a:lstStyle/>
          <a:p>
            <a:r>
              <a:rPr kumimoji="1" lang="en-US" altLang="ja-JP" sz="14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a:t>
            </a:r>
            <a:r>
              <a:rPr kumimoji="1" lang="ja-JP" altLang="ja-JP" sz="14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株</a:t>
            </a:r>
            <a:r>
              <a:rPr kumimoji="1" lang="en-US" altLang="ja-JP" sz="14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a:t>
            </a:r>
            <a:r>
              <a:rPr kumimoji="1" lang="ja-JP" altLang="ja-JP" sz="1400" kern="1200" spc="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サンプラザ</a:t>
            </a:r>
            <a:endParaRPr kumimoji="1" lang="ja-JP" altLang="en-US" sz="1400" spc="0" dirty="0"/>
          </a:p>
        </p:txBody>
      </p:sp>
      <p:pic>
        <p:nvPicPr>
          <p:cNvPr id="18" name="図 17">
            <a:extLst>
              <a:ext uri="{FF2B5EF4-FFF2-40B4-BE49-F238E27FC236}">
                <a16:creationId xmlns:a16="http://schemas.microsoft.com/office/drawing/2014/main" id="{63E52E08-B841-4477-93CF-E1D4D8DA3F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504" y="1024641"/>
            <a:ext cx="2899281" cy="2174461"/>
          </a:xfrm>
          <a:prstGeom prst="rect">
            <a:avLst/>
          </a:prstGeom>
        </p:spPr>
      </p:pic>
      <p:pic>
        <p:nvPicPr>
          <p:cNvPr id="19" name="図 18">
            <a:extLst>
              <a:ext uri="{FF2B5EF4-FFF2-40B4-BE49-F238E27FC236}">
                <a16:creationId xmlns:a16="http://schemas.microsoft.com/office/drawing/2014/main" id="{9A4B7112-F7CC-4F6E-8161-52A18F6E8B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68" r="11956"/>
          <a:stretch/>
        </p:blipFill>
        <p:spPr>
          <a:xfrm rot="5400000">
            <a:off x="3812611" y="1017373"/>
            <a:ext cx="2513633" cy="2120826"/>
          </a:xfrm>
          <a:prstGeom prst="rect">
            <a:avLst/>
          </a:prstGeom>
        </p:spPr>
      </p:pic>
      <p:pic>
        <p:nvPicPr>
          <p:cNvPr id="20" name="図 19">
            <a:extLst>
              <a:ext uri="{FF2B5EF4-FFF2-40B4-BE49-F238E27FC236}">
                <a16:creationId xmlns:a16="http://schemas.microsoft.com/office/drawing/2014/main" id="{74BF3097-087E-4890-92A9-92BBC67B4E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806674" y="1032334"/>
            <a:ext cx="2571291" cy="1928469"/>
          </a:xfrm>
          <a:prstGeom prst="rect">
            <a:avLst/>
          </a:prstGeom>
        </p:spPr>
      </p:pic>
      <p:pic>
        <p:nvPicPr>
          <p:cNvPr id="21" name="図 20">
            <a:extLst>
              <a:ext uri="{FF2B5EF4-FFF2-40B4-BE49-F238E27FC236}">
                <a16:creationId xmlns:a16="http://schemas.microsoft.com/office/drawing/2014/main" id="{DD98E794-9737-4712-965E-4154C789E3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115" y="3693553"/>
            <a:ext cx="1930779" cy="2782736"/>
          </a:xfrm>
          <a:prstGeom prst="rect">
            <a:avLst/>
          </a:prstGeom>
        </p:spPr>
      </p:pic>
      <p:pic>
        <p:nvPicPr>
          <p:cNvPr id="22" name="図 21">
            <a:extLst>
              <a:ext uri="{FF2B5EF4-FFF2-40B4-BE49-F238E27FC236}">
                <a16:creationId xmlns:a16="http://schemas.microsoft.com/office/drawing/2014/main" id="{00000000-0008-0000-0000-0000070000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1627" y="3701530"/>
            <a:ext cx="2049489" cy="2766782"/>
          </a:xfrm>
          <a:prstGeom prst="rect">
            <a:avLst/>
          </a:prstGeom>
        </p:spPr>
      </p:pic>
      <p:pic>
        <p:nvPicPr>
          <p:cNvPr id="23" name="図 22">
            <a:extLst>
              <a:ext uri="{FF2B5EF4-FFF2-40B4-BE49-F238E27FC236}">
                <a16:creationId xmlns:a16="http://schemas.microsoft.com/office/drawing/2014/main" id="{9CD24899-DDDA-4D6E-913D-119754A7F9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7217" y="3693553"/>
            <a:ext cx="2050203" cy="2733603"/>
          </a:xfrm>
          <a:prstGeom prst="rect">
            <a:avLst/>
          </a:prstGeom>
        </p:spPr>
      </p:pic>
    </p:spTree>
    <p:extLst>
      <p:ext uri="{BB962C8B-B14F-4D97-AF65-F5344CB8AC3E}">
        <p14:creationId xmlns:p14="http://schemas.microsoft.com/office/powerpoint/2010/main" val="90014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6"/>
          <p:cNvSpPr txBox="1">
            <a:spLocks noChangeArrowheads="1"/>
          </p:cNvSpPr>
          <p:nvPr/>
        </p:nvSpPr>
        <p:spPr bwMode="auto">
          <a:xfrm>
            <a:off x="0" y="1925"/>
            <a:ext cx="9906000" cy="61669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dirty="0">
                <a:solidFill>
                  <a:schemeClr val="bg1"/>
                </a:solidFill>
              </a:rPr>
              <a:t>実施状況の写真等</a:t>
            </a:r>
            <a:endParaRPr lang="ja-JP" altLang="en-US" sz="1800" kern="0" dirty="0">
              <a:solidFill>
                <a:schemeClr val="bg1"/>
              </a:solidFill>
              <a:latin typeface="Arial"/>
              <a:ea typeface="ＭＳ Ｐゴシック"/>
            </a:endParaRPr>
          </a:p>
        </p:txBody>
      </p:sp>
      <p:sp>
        <p:nvSpPr>
          <p:cNvPr id="25" name="テキスト ボックス 24">
            <a:extLst>
              <a:ext uri="{FF2B5EF4-FFF2-40B4-BE49-F238E27FC236}">
                <a16:creationId xmlns:a16="http://schemas.microsoft.com/office/drawing/2014/main" id="{8F0868BE-D3E0-451C-9D26-BCA34FCEBC43}"/>
              </a:ext>
            </a:extLst>
          </p:cNvPr>
          <p:cNvSpPr txBox="1"/>
          <p:nvPr/>
        </p:nvSpPr>
        <p:spPr>
          <a:xfrm>
            <a:off x="1570046" y="3157480"/>
            <a:ext cx="1599704" cy="331419"/>
          </a:xfrm>
          <a:prstGeom prst="rect">
            <a:avLst/>
          </a:prstGeom>
          <a:noFill/>
        </p:spPr>
        <p:txBody>
          <a:bodyPr wrap="square">
            <a:spAutoFit/>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1" lang="ja-JP" altLang="ja-JP" sz="15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上新電機</a:t>
            </a:r>
            <a:r>
              <a:rPr kumimoji="1" lang="en-US" altLang="ja-JP" sz="15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ja-JP" sz="15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株</a:t>
            </a:r>
            <a:r>
              <a:rPr kumimoji="1" lang="en-US" altLang="ja-JP" sz="15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a:t>
            </a:r>
            <a:endPar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7" name="テキスト ボックス 26">
            <a:extLst>
              <a:ext uri="{FF2B5EF4-FFF2-40B4-BE49-F238E27FC236}">
                <a16:creationId xmlns:a16="http://schemas.microsoft.com/office/drawing/2014/main" id="{5D911680-7DFF-4EED-9AA5-3CA9F53E3548}"/>
              </a:ext>
            </a:extLst>
          </p:cNvPr>
          <p:cNvSpPr txBox="1"/>
          <p:nvPr/>
        </p:nvSpPr>
        <p:spPr>
          <a:xfrm>
            <a:off x="6393160" y="3157480"/>
            <a:ext cx="1383680" cy="331419"/>
          </a:xfrm>
          <a:prstGeom prst="rect">
            <a:avLst/>
          </a:prstGeom>
          <a:noFill/>
        </p:spPr>
        <p:txBody>
          <a:bodyPr wrap="square">
            <a:spAutoFit/>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1" lang="en-US" altLang="ja-JP" sz="15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ja-JP" sz="15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株</a:t>
            </a:r>
            <a:r>
              <a:rPr kumimoji="1" lang="en-US" altLang="ja-JP" sz="15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ja-JP" sz="15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髙島屋</a:t>
            </a:r>
            <a:endPar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テキスト ボックス 28">
            <a:extLst>
              <a:ext uri="{FF2B5EF4-FFF2-40B4-BE49-F238E27FC236}">
                <a16:creationId xmlns:a16="http://schemas.microsoft.com/office/drawing/2014/main" id="{DE3C2761-D7F0-43A6-861C-1A8CD4DD197F}"/>
              </a:ext>
            </a:extLst>
          </p:cNvPr>
          <p:cNvSpPr txBox="1"/>
          <p:nvPr/>
        </p:nvSpPr>
        <p:spPr>
          <a:xfrm>
            <a:off x="711060" y="6394652"/>
            <a:ext cx="2223717"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5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西日本旅客鉄道</a:t>
            </a:r>
            <a:r>
              <a:rPr kumimoji="1" lang="en-US" altLang="ja-JP" sz="15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ja-JP" sz="15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株</a:t>
            </a:r>
            <a:r>
              <a:rPr kumimoji="1" lang="en-US" altLang="ja-JP" sz="15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endPar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3" name="テキスト ボックス 32">
            <a:extLst>
              <a:ext uri="{FF2B5EF4-FFF2-40B4-BE49-F238E27FC236}">
                <a16:creationId xmlns:a16="http://schemas.microsoft.com/office/drawing/2014/main" id="{514F26B6-DB8A-414A-94C5-3D5530864FDD}"/>
              </a:ext>
            </a:extLst>
          </p:cNvPr>
          <p:cNvSpPr txBox="1"/>
          <p:nvPr/>
        </p:nvSpPr>
        <p:spPr>
          <a:xfrm>
            <a:off x="3828917" y="6394652"/>
            <a:ext cx="2592288"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5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宮之阪中央商店街振興組合</a:t>
            </a:r>
            <a:endPar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7" name="テキスト ボックス 36">
            <a:extLst>
              <a:ext uri="{FF2B5EF4-FFF2-40B4-BE49-F238E27FC236}">
                <a16:creationId xmlns:a16="http://schemas.microsoft.com/office/drawing/2014/main" id="{C2CC3E38-DE4B-4C55-860C-94495CEAFBC8}"/>
              </a:ext>
            </a:extLst>
          </p:cNvPr>
          <p:cNvSpPr txBox="1"/>
          <p:nvPr/>
        </p:nvSpPr>
        <p:spPr>
          <a:xfrm>
            <a:off x="7006628" y="6382271"/>
            <a:ext cx="2736304" cy="3314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b="0" i="0" u="none" strike="noStrike" kern="1200" cap="none" spc="-15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ja-JP" sz="1500" b="0" i="0" u="none" strike="noStrike" kern="1200" cap="none" spc="-15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株</a:t>
            </a:r>
            <a:r>
              <a:rPr kumimoji="1" lang="en-US" altLang="ja-JP" sz="1500" b="0" i="0" u="none" strike="noStrike" kern="1200" cap="none" spc="-15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ja-JP" sz="1500" b="0" i="0" u="none" strike="noStrike" kern="1200" cap="none" spc="-15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ルビー</a:t>
            </a:r>
            <a:r>
              <a:rPr kumimoji="1" lang="en-US" altLang="ja-JP" sz="1500" b="0" i="0" u="none" strike="noStrike" kern="1200" cap="none" spc="-15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ja-JP" sz="1500" b="0" i="0" u="none" strike="noStrike" kern="1200" cap="none" spc="-15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クリーニングルビー</a:t>
            </a:r>
            <a:r>
              <a:rPr kumimoji="1" lang="en-US" altLang="ja-JP" sz="1500" b="0" i="0" u="none" strike="noStrike" kern="1200" cap="none" spc="-15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a:t>
            </a:r>
            <a:endParaRPr kumimoji="1" lang="ja-JP" altLang="en-US" sz="1500" b="0" i="0" u="none" strike="noStrike" kern="1200" cap="none" spc="-15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38" name="図 37">
            <a:extLst>
              <a:ext uri="{FF2B5EF4-FFF2-40B4-BE49-F238E27FC236}">
                <a16:creationId xmlns:a16="http://schemas.microsoft.com/office/drawing/2014/main" id="{C7AD7157-4244-48E2-819C-5C4E834BD6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281" y="998797"/>
            <a:ext cx="3338142" cy="2059676"/>
          </a:xfrm>
          <a:prstGeom prst="rect">
            <a:avLst/>
          </a:prstGeom>
        </p:spPr>
      </p:pic>
      <p:pic>
        <p:nvPicPr>
          <p:cNvPr id="39" name="図 38">
            <a:extLst>
              <a:ext uri="{FF2B5EF4-FFF2-40B4-BE49-F238E27FC236}">
                <a16:creationId xmlns:a16="http://schemas.microsoft.com/office/drawing/2014/main" id="{F0644BA1-6B22-416B-B93B-0C12B6079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3040" y="965297"/>
            <a:ext cx="3151015" cy="2093176"/>
          </a:xfrm>
          <a:prstGeom prst="rect">
            <a:avLst/>
          </a:prstGeom>
        </p:spPr>
      </p:pic>
      <p:pic>
        <p:nvPicPr>
          <p:cNvPr id="40" name="図 39">
            <a:extLst>
              <a:ext uri="{FF2B5EF4-FFF2-40B4-BE49-F238E27FC236}">
                <a16:creationId xmlns:a16="http://schemas.microsoft.com/office/drawing/2014/main" id="{8B582C22-42B1-44F0-8DB9-A8B420292F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850" y="4241980"/>
            <a:ext cx="3078136" cy="1617223"/>
          </a:xfrm>
          <a:prstGeom prst="rect">
            <a:avLst/>
          </a:prstGeom>
        </p:spPr>
      </p:pic>
      <p:pic>
        <p:nvPicPr>
          <p:cNvPr id="41" name="図 40">
            <a:extLst>
              <a:ext uri="{FF2B5EF4-FFF2-40B4-BE49-F238E27FC236}">
                <a16:creationId xmlns:a16="http://schemas.microsoft.com/office/drawing/2014/main" id="{6240F84B-FCB5-4245-8612-D131EDB538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749454" y="3913733"/>
            <a:ext cx="2715600" cy="2036701"/>
          </a:xfrm>
          <a:prstGeom prst="rect">
            <a:avLst/>
          </a:prstGeom>
        </p:spPr>
      </p:pic>
      <p:pic>
        <p:nvPicPr>
          <p:cNvPr id="42" name="図 41">
            <a:extLst>
              <a:ext uri="{FF2B5EF4-FFF2-40B4-BE49-F238E27FC236}">
                <a16:creationId xmlns:a16="http://schemas.microsoft.com/office/drawing/2014/main" id="{DC8266D5-B069-45AD-A563-A969B190DA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4183" y="3603256"/>
            <a:ext cx="2036701" cy="2716726"/>
          </a:xfrm>
          <a:prstGeom prst="rect">
            <a:avLst/>
          </a:prstGeom>
        </p:spPr>
      </p:pic>
    </p:spTree>
    <p:extLst>
      <p:ext uri="{BB962C8B-B14F-4D97-AF65-F5344CB8AC3E}">
        <p14:creationId xmlns:p14="http://schemas.microsoft.com/office/powerpoint/2010/main" val="2334799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6"/>
          <p:cNvSpPr txBox="1">
            <a:spLocks noChangeArrowheads="1"/>
          </p:cNvSpPr>
          <p:nvPr/>
        </p:nvSpPr>
        <p:spPr bwMode="auto">
          <a:xfrm>
            <a:off x="0" y="0"/>
            <a:ext cx="9906000" cy="636287"/>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dirty="0">
                <a:solidFill>
                  <a:schemeClr val="bg1"/>
                </a:solidFill>
              </a:rPr>
              <a:t>共通の啓発資材</a:t>
            </a:r>
            <a:endParaRPr lang="ja-JP" altLang="en-US" sz="1800" kern="0" dirty="0">
              <a:solidFill>
                <a:schemeClr val="bg1"/>
              </a:solidFill>
              <a:latin typeface="Arial"/>
              <a:ea typeface="ＭＳ Ｐゴシック"/>
            </a:endParaRPr>
          </a:p>
        </p:txBody>
      </p:sp>
      <p:pic>
        <p:nvPicPr>
          <p:cNvPr id="5" name="図 4">
            <a:extLst>
              <a:ext uri="{FF2B5EF4-FFF2-40B4-BE49-F238E27FC236}">
                <a16:creationId xmlns:a16="http://schemas.microsoft.com/office/drawing/2014/main" id="{8547C0AA-3865-4FB0-AEEB-44FC9A7FEC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994" y="1171363"/>
            <a:ext cx="3646724" cy="5161676"/>
          </a:xfrm>
          <a:prstGeom prst="rect">
            <a:avLst/>
          </a:prstGeom>
        </p:spPr>
      </p:pic>
      <p:pic>
        <p:nvPicPr>
          <p:cNvPr id="8" name="図 7">
            <a:extLst>
              <a:ext uri="{FF2B5EF4-FFF2-40B4-BE49-F238E27FC236}">
                <a16:creationId xmlns:a16="http://schemas.microsoft.com/office/drawing/2014/main" id="{93341F4B-EB50-489B-9D3E-B6D4F5168F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8904" y="1137833"/>
            <a:ext cx="3646724" cy="5161676"/>
          </a:xfrm>
          <a:prstGeom prst="rect">
            <a:avLst/>
          </a:prstGeom>
        </p:spPr>
      </p:pic>
      <p:pic>
        <p:nvPicPr>
          <p:cNvPr id="10" name="図 9">
            <a:extLst>
              <a:ext uri="{FF2B5EF4-FFF2-40B4-BE49-F238E27FC236}">
                <a16:creationId xmlns:a16="http://schemas.microsoft.com/office/drawing/2014/main" id="{2C55597A-664E-4A9F-B066-9F18EB23D174}"/>
              </a:ext>
            </a:extLst>
          </p:cNvPr>
          <p:cNvPicPr>
            <a:picLocks noChangeAspect="1"/>
          </p:cNvPicPr>
          <p:nvPr/>
        </p:nvPicPr>
        <p:blipFill>
          <a:blip r:embed="rId4"/>
          <a:stretch>
            <a:fillRect/>
          </a:stretch>
        </p:blipFill>
        <p:spPr>
          <a:xfrm rot="16200000">
            <a:off x="6121328" y="2955511"/>
            <a:ext cx="5513512" cy="1526321"/>
          </a:xfrm>
          <a:prstGeom prst="rect">
            <a:avLst/>
          </a:prstGeom>
        </p:spPr>
      </p:pic>
    </p:spTree>
    <p:extLst>
      <p:ext uri="{BB962C8B-B14F-4D97-AF65-F5344CB8AC3E}">
        <p14:creationId xmlns:p14="http://schemas.microsoft.com/office/powerpoint/2010/main" val="32349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6"/>
          <p:cNvSpPr txBox="1">
            <a:spLocks noChangeArrowheads="1"/>
          </p:cNvSpPr>
          <p:nvPr/>
        </p:nvSpPr>
        <p:spPr bwMode="auto">
          <a:xfrm>
            <a:off x="0" y="0"/>
            <a:ext cx="9906000" cy="636287"/>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kern="0" dirty="0">
                <a:solidFill>
                  <a:schemeClr val="bg1"/>
                </a:solidFill>
                <a:latin typeface="Arial"/>
                <a:ea typeface="ＭＳ Ｐゴシック"/>
              </a:rPr>
              <a:t>アンケート経過について</a:t>
            </a:r>
            <a:endParaRPr lang="ja-JP" altLang="en-US" sz="1800" kern="0" dirty="0">
              <a:solidFill>
                <a:schemeClr val="bg1"/>
              </a:solidFill>
              <a:latin typeface="Arial"/>
              <a:ea typeface="ＭＳ Ｐゴシック"/>
            </a:endParaRPr>
          </a:p>
        </p:txBody>
      </p:sp>
      <p:sp>
        <p:nvSpPr>
          <p:cNvPr id="2" name="正方形/長方形 1">
            <a:extLst>
              <a:ext uri="{FF2B5EF4-FFF2-40B4-BE49-F238E27FC236}">
                <a16:creationId xmlns:a16="http://schemas.microsoft.com/office/drawing/2014/main" id="{915B9D78-CB21-4E51-A606-778C7030B74E}"/>
              </a:ext>
            </a:extLst>
          </p:cNvPr>
          <p:cNvSpPr/>
          <p:nvPr/>
        </p:nvSpPr>
        <p:spPr>
          <a:xfrm>
            <a:off x="488504" y="980728"/>
            <a:ext cx="4464496" cy="568863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表 9">
            <a:extLst>
              <a:ext uri="{FF2B5EF4-FFF2-40B4-BE49-F238E27FC236}">
                <a16:creationId xmlns:a16="http://schemas.microsoft.com/office/drawing/2014/main" id="{2F9213C7-9C56-6BE8-F25D-BE45D379DD9F}"/>
              </a:ext>
            </a:extLst>
          </p:cNvPr>
          <p:cNvGraphicFramePr>
            <a:graphicFrameLocks noGrp="1"/>
          </p:cNvGraphicFramePr>
          <p:nvPr>
            <p:extLst>
              <p:ext uri="{D42A27DB-BD31-4B8C-83A1-F6EECF244321}">
                <p14:modId xmlns:p14="http://schemas.microsoft.com/office/powerpoint/2010/main" val="1797961832"/>
              </p:ext>
            </p:extLst>
          </p:nvPr>
        </p:nvGraphicFramePr>
        <p:xfrm>
          <a:off x="778037" y="7305695"/>
          <a:ext cx="2000881" cy="1212120"/>
        </p:xfrm>
        <a:graphic>
          <a:graphicData uri="http://schemas.openxmlformats.org/drawingml/2006/table">
            <a:tbl>
              <a:tblPr firstRow="1" bandRow="1">
                <a:tableStyleId>{5C22544A-7EE6-4342-B048-85BDC9FD1C3A}</a:tableStyleId>
              </a:tblPr>
              <a:tblGrid>
                <a:gridCol w="1472757">
                  <a:extLst>
                    <a:ext uri="{9D8B030D-6E8A-4147-A177-3AD203B41FA5}">
                      <a16:colId xmlns:a16="http://schemas.microsoft.com/office/drawing/2014/main" val="1033447649"/>
                    </a:ext>
                  </a:extLst>
                </a:gridCol>
                <a:gridCol w="528124">
                  <a:extLst>
                    <a:ext uri="{9D8B030D-6E8A-4147-A177-3AD203B41FA5}">
                      <a16:colId xmlns:a16="http://schemas.microsoft.com/office/drawing/2014/main" val="3746654484"/>
                    </a:ext>
                  </a:extLst>
                </a:gridCol>
              </a:tblGrid>
              <a:tr h="0">
                <a:tc>
                  <a:txBody>
                    <a:bodyPr/>
                    <a:lstStyle/>
                    <a:p>
                      <a:pPr algn="ctr"/>
                      <a:r>
                        <a:rPr kumimoji="1" lang="ja-JP" altLang="en-US" sz="900" b="0" dirty="0">
                          <a:latin typeface="UD デジタル 教科書体 NK-R" panose="02020400000000000000" pitchFamily="18" charset="-128"/>
                          <a:ea typeface="UD デジタル 教科書体 NK-R" panose="02020400000000000000" pitchFamily="18" charset="-128"/>
                        </a:rPr>
                        <a:t>事業者名（五十音順）</a:t>
                      </a:r>
                    </a:p>
                  </a:txBody>
                  <a:tcPr marL="36000" marR="36000" marT="18000" marB="18000"/>
                </a:tc>
                <a:tc>
                  <a:txBody>
                    <a:bodyPr/>
                    <a:lstStyle/>
                    <a:p>
                      <a:pPr algn="ctr"/>
                      <a:r>
                        <a:rPr kumimoji="1" lang="ja-JP" altLang="en-US" sz="900" b="0" dirty="0">
                          <a:latin typeface="UD デジタル 教科書体 NK-R" panose="02020400000000000000" pitchFamily="18" charset="-128"/>
                          <a:ea typeface="UD デジタル 教科書体 NK-R" panose="02020400000000000000" pitchFamily="18" charset="-128"/>
                        </a:rPr>
                        <a:t>回収数</a:t>
                      </a:r>
                    </a:p>
                  </a:txBody>
                  <a:tcPr marL="36000" marR="36000" marT="18000" marB="18000"/>
                </a:tc>
                <a:extLst>
                  <a:ext uri="{0D108BD9-81ED-4DB2-BD59-A6C34878D82A}">
                    <a16:rowId xmlns:a16="http://schemas.microsoft.com/office/drawing/2014/main" val="14353543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spc="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900" spc="0" dirty="0">
                          <a:solidFill>
                            <a:schemeClr val="tx1"/>
                          </a:solidFill>
                          <a:latin typeface="UD デジタル 教科書体 NK-R" panose="02020400000000000000" pitchFamily="18" charset="-128"/>
                          <a:ea typeface="UD デジタル 教科書体 NK-R" panose="02020400000000000000" pitchFamily="18" charset="-128"/>
                        </a:rPr>
                        <a:t>株</a:t>
                      </a:r>
                      <a:r>
                        <a:rPr kumimoji="1" lang="en-US" altLang="ja-JP" sz="900" spc="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900" spc="0" dirty="0">
                          <a:solidFill>
                            <a:schemeClr val="tx1"/>
                          </a:solidFill>
                          <a:latin typeface="UD デジタル 教科書体 NK-R" panose="02020400000000000000" pitchFamily="18" charset="-128"/>
                          <a:ea typeface="UD デジタル 教科書体 NK-R" panose="02020400000000000000" pitchFamily="18" charset="-128"/>
                        </a:rPr>
                        <a:t>アーバンリサーチ</a:t>
                      </a:r>
                      <a:endParaRPr kumimoji="1" lang="ja-JP" altLang="en-US" sz="900" spc="0" dirty="0">
                        <a:latin typeface="UD デジタル 教科書体 NK-R" panose="02020400000000000000" pitchFamily="18" charset="-128"/>
                        <a:ea typeface="UD デジタル 教科書体 NK-R" panose="02020400000000000000" pitchFamily="18" charset="-128"/>
                      </a:endParaRPr>
                    </a:p>
                  </a:txBody>
                  <a:tcPr marL="36000" marR="36000" marT="18000" marB="18000"/>
                </a:tc>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12</a:t>
                      </a:r>
                      <a:endParaRPr kumimoji="1" lang="ja-JP" altLang="en-US" sz="900" dirty="0">
                        <a:latin typeface="UD デジタル 教科書体 NK-R" panose="02020400000000000000" pitchFamily="18" charset="-128"/>
                        <a:ea typeface="UD デジタル 教科書体 NK-R" panose="02020400000000000000" pitchFamily="18" charset="-128"/>
                      </a:endParaRPr>
                    </a:p>
                  </a:txBody>
                  <a:tcPr marL="36000" marR="36000" marT="18000" marB="18000"/>
                </a:tc>
                <a:extLst>
                  <a:ext uri="{0D108BD9-81ED-4DB2-BD59-A6C34878D82A}">
                    <a16:rowId xmlns:a16="http://schemas.microsoft.com/office/drawing/2014/main" val="64140823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kern="1200" spc="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kumimoji="1" lang="ja-JP" altLang="ja-JP" sz="900" kern="1200" spc="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株</a:t>
                      </a:r>
                      <a:r>
                        <a:rPr kumimoji="1" lang="en-US" altLang="ja-JP" sz="900" kern="1200" spc="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kumimoji="1" lang="ja-JP" altLang="ja-JP" sz="900" kern="1200" spc="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エディオン</a:t>
                      </a:r>
                      <a:endParaRPr kumimoji="1" lang="ja-JP" altLang="en-US" sz="900" spc="0" dirty="0">
                        <a:latin typeface="UD デジタル 教科書体 NK-R" panose="02020400000000000000" pitchFamily="18" charset="-128"/>
                        <a:ea typeface="UD デジタル 教科書体 NK-R" panose="02020400000000000000" pitchFamily="18" charset="-128"/>
                      </a:endParaRPr>
                    </a:p>
                  </a:txBody>
                  <a:tcPr marL="36000" marR="36000" marT="18000" marB="18000"/>
                </a:tc>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10</a:t>
                      </a:r>
                      <a:endParaRPr kumimoji="1" lang="ja-JP" altLang="en-US" sz="900" dirty="0">
                        <a:latin typeface="UD デジタル 教科書体 NK-R" panose="02020400000000000000" pitchFamily="18" charset="-128"/>
                        <a:ea typeface="UD デジタル 教科書体 NK-R" panose="02020400000000000000" pitchFamily="18" charset="-128"/>
                      </a:endParaRPr>
                    </a:p>
                  </a:txBody>
                  <a:tcPr marL="36000" marR="36000" marT="18000" marB="18000"/>
                </a:tc>
                <a:extLst>
                  <a:ext uri="{0D108BD9-81ED-4DB2-BD59-A6C34878D82A}">
                    <a16:rowId xmlns:a16="http://schemas.microsoft.com/office/drawing/2014/main" val="326456247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kern="1200" spc="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kumimoji="1" lang="ja-JP" altLang="ja-JP" sz="900" kern="1200" spc="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株</a:t>
                      </a:r>
                      <a:r>
                        <a:rPr kumimoji="1" lang="en-US" altLang="ja-JP" sz="900" kern="1200" spc="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kumimoji="1" lang="ja-JP" altLang="ja-JP" sz="900" kern="1200" spc="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エーコープ近畿</a:t>
                      </a:r>
                      <a:endParaRPr kumimoji="1" lang="ja-JP" altLang="en-US" sz="900" spc="0" dirty="0">
                        <a:latin typeface="UD デジタル 教科書体 NK-R" panose="02020400000000000000" pitchFamily="18" charset="-128"/>
                        <a:ea typeface="UD デジタル 教科書体 NK-R" panose="02020400000000000000" pitchFamily="18" charset="-128"/>
                      </a:endParaRPr>
                    </a:p>
                  </a:txBody>
                  <a:tcPr marL="36000" marR="36000" marT="18000" marB="18000"/>
                </a:tc>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10</a:t>
                      </a:r>
                      <a:endParaRPr kumimoji="1" lang="ja-JP" altLang="en-US" sz="900" dirty="0">
                        <a:latin typeface="UD デジタル 教科書体 NK-R" panose="02020400000000000000" pitchFamily="18" charset="-128"/>
                        <a:ea typeface="UD デジタル 教科書体 NK-R" panose="02020400000000000000" pitchFamily="18" charset="-128"/>
                      </a:endParaRPr>
                    </a:p>
                  </a:txBody>
                  <a:tcPr marL="36000" marR="36000" marT="18000" marB="18000"/>
                </a:tc>
                <a:extLst>
                  <a:ext uri="{0D108BD9-81ED-4DB2-BD59-A6C34878D82A}">
                    <a16:rowId xmlns:a16="http://schemas.microsoft.com/office/drawing/2014/main" val="2148971192"/>
                  </a:ext>
                </a:extLst>
              </a:tr>
              <a:tr h="142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spc="-15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大阪いずみ市民生活協同組合</a:t>
                      </a:r>
                      <a:endParaRPr kumimoji="1" lang="ja-JP" altLang="en-US" sz="900" spc="-150" dirty="0">
                        <a:latin typeface="UD デジタル 教科書体 NK-R" panose="02020400000000000000" pitchFamily="18" charset="-128"/>
                        <a:ea typeface="UD デジタル 教科書体 NK-R" panose="02020400000000000000" pitchFamily="18" charset="-128"/>
                      </a:endParaRPr>
                    </a:p>
                  </a:txBody>
                  <a:tcPr marL="36000" marR="36000" marT="18000" marB="18000"/>
                </a:tc>
                <a:tc>
                  <a:txBody>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６</a:t>
                      </a:r>
                    </a:p>
                  </a:txBody>
                  <a:tcPr marL="36000" marR="36000" marT="18000" marB="18000"/>
                </a:tc>
                <a:extLst>
                  <a:ext uri="{0D108BD9-81ED-4DB2-BD59-A6C34878D82A}">
                    <a16:rowId xmlns:a16="http://schemas.microsoft.com/office/drawing/2014/main" val="998402109"/>
                  </a:ext>
                </a:extLst>
              </a:tr>
              <a:tr h="142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spc="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生活協同組合コープこうべ</a:t>
                      </a:r>
                      <a:endParaRPr kumimoji="1" lang="ja-JP" altLang="en-US" sz="900" spc="0" dirty="0">
                        <a:latin typeface="UD デジタル 教科書体 NK-R" panose="02020400000000000000" pitchFamily="18" charset="-128"/>
                        <a:ea typeface="UD デジタル 教科書体 NK-R" panose="02020400000000000000" pitchFamily="18" charset="-128"/>
                      </a:endParaRPr>
                    </a:p>
                  </a:txBody>
                  <a:tcPr marL="36000" marR="36000" marT="18000" marB="18000"/>
                </a:tc>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1</a:t>
                      </a:r>
                      <a:endParaRPr kumimoji="1" lang="ja-JP" altLang="en-US" sz="900" dirty="0">
                        <a:latin typeface="UD デジタル 教科書体 NK-R" panose="02020400000000000000" pitchFamily="18" charset="-128"/>
                        <a:ea typeface="UD デジタル 教科書体 NK-R" panose="02020400000000000000" pitchFamily="18" charset="-128"/>
                      </a:endParaRPr>
                    </a:p>
                  </a:txBody>
                  <a:tcPr marL="36000" marR="36000" marT="18000" marB="18000"/>
                </a:tc>
                <a:extLst>
                  <a:ext uri="{0D108BD9-81ED-4DB2-BD59-A6C34878D82A}">
                    <a16:rowId xmlns:a16="http://schemas.microsoft.com/office/drawing/2014/main" val="203117327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kern="1200" spc="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kumimoji="1" lang="ja-JP" altLang="ja-JP" sz="900" kern="1200" spc="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株</a:t>
                      </a:r>
                      <a:r>
                        <a:rPr kumimoji="1" lang="en-US" altLang="ja-JP" sz="900" kern="1200" spc="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kumimoji="1" lang="ja-JP" altLang="ja-JP" sz="900" kern="1200" spc="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サンプラザ</a:t>
                      </a:r>
                      <a:endParaRPr kumimoji="1" lang="ja-JP" altLang="en-US" sz="900" spc="0" dirty="0">
                        <a:latin typeface="UD デジタル 教科書体 NK-R" panose="02020400000000000000" pitchFamily="18" charset="-128"/>
                        <a:ea typeface="UD デジタル 教科書体 NK-R" panose="02020400000000000000" pitchFamily="18" charset="-128"/>
                      </a:endParaRPr>
                    </a:p>
                  </a:txBody>
                  <a:tcPr marL="36000" marR="36000" marT="18000" marB="18000"/>
                </a:tc>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14</a:t>
                      </a:r>
                      <a:endParaRPr kumimoji="1" lang="ja-JP" altLang="en-US" sz="900" dirty="0">
                        <a:latin typeface="UD デジタル 教科書体 NK-R" panose="02020400000000000000" pitchFamily="18" charset="-128"/>
                        <a:ea typeface="UD デジタル 教科書体 NK-R" panose="02020400000000000000" pitchFamily="18" charset="-128"/>
                      </a:endParaRPr>
                    </a:p>
                  </a:txBody>
                  <a:tcPr marL="36000" marR="36000" marT="18000" marB="18000"/>
                </a:tc>
                <a:extLst>
                  <a:ext uri="{0D108BD9-81ED-4DB2-BD59-A6C34878D82A}">
                    <a16:rowId xmlns:a16="http://schemas.microsoft.com/office/drawing/2014/main" val="365987066"/>
                  </a:ext>
                </a:extLst>
              </a:tr>
            </a:tbl>
          </a:graphicData>
        </a:graphic>
      </p:graphicFrame>
      <p:sp>
        <p:nvSpPr>
          <p:cNvPr id="14" name="テキスト ボックス 13">
            <a:extLst>
              <a:ext uri="{FF2B5EF4-FFF2-40B4-BE49-F238E27FC236}">
                <a16:creationId xmlns:a16="http://schemas.microsoft.com/office/drawing/2014/main" id="{EAA1993D-E62F-1DCF-FF98-91CAA70E05FC}"/>
              </a:ext>
            </a:extLst>
          </p:cNvPr>
          <p:cNvSpPr txBox="1"/>
          <p:nvPr/>
        </p:nvSpPr>
        <p:spPr>
          <a:xfrm>
            <a:off x="488504" y="980728"/>
            <a:ext cx="4464496" cy="5806718"/>
          </a:xfrm>
          <a:prstGeom prst="rect">
            <a:avLst/>
          </a:prstGeom>
          <a:noFill/>
        </p:spPr>
        <p:txBody>
          <a:bodyPr wrap="square">
            <a:spAutoFit/>
          </a:bodyPr>
          <a:lstStyle/>
          <a:p>
            <a:r>
              <a:rPr lang="ja-JP" altLang="en-US" sz="1200" b="1" dirty="0">
                <a:latin typeface="UD デジタル 教科書体 NK-R" panose="02020400000000000000" pitchFamily="18" charset="-128"/>
                <a:ea typeface="UD デジタル 教科書体 NK-R" panose="02020400000000000000" pitchFamily="18" charset="-128"/>
              </a:rPr>
              <a:t>＜途中結果の概要＞</a:t>
            </a:r>
            <a:endParaRPr lang="en-US" altLang="ja-JP" sz="1200" b="1" dirty="0">
              <a:latin typeface="UD デジタル 教科書体 NK-R" panose="02020400000000000000" pitchFamily="18" charset="-128"/>
              <a:ea typeface="UD デジタル 教科書体 NK-R" panose="02020400000000000000" pitchFamily="18" charset="-128"/>
            </a:endParaRPr>
          </a:p>
          <a:p>
            <a:pPr marL="216000" indent="-216000">
              <a:lnSpc>
                <a:spcPts val="1400"/>
              </a:lnSpc>
              <a:buFont typeface="Wingdings" panose="05000000000000000000" pitchFamily="2" charset="2"/>
              <a:buChar char="l"/>
            </a:pPr>
            <a:r>
              <a:rPr lang="en-US" altLang="ja-JP" sz="1200" dirty="0">
                <a:latin typeface="UD デジタル 教科書体 NK-R" panose="02020400000000000000" pitchFamily="18" charset="-128"/>
                <a:ea typeface="UD デジタル 教科書体 NK-R" panose="02020400000000000000" pitchFamily="18" charset="-128"/>
              </a:rPr>
              <a:t>11</a:t>
            </a:r>
            <a:r>
              <a:rPr lang="ja-JP" altLang="en-US" sz="1200" dirty="0">
                <a:latin typeface="UD デジタル 教科書体 NK-R" panose="02020400000000000000" pitchFamily="18" charset="-128"/>
                <a:ea typeface="UD デジタル 教科書体 NK-R" panose="02020400000000000000" pitchFamily="18" charset="-128"/>
              </a:rPr>
              <a:t>月末時点の回収状況は</a:t>
            </a:r>
            <a:r>
              <a:rPr lang="en-US" altLang="ja-JP" sz="1200" dirty="0">
                <a:latin typeface="UD デジタル 教科書体 NK-R" panose="02020400000000000000" pitchFamily="18" charset="-128"/>
                <a:ea typeface="UD デジタル 教科書体 NK-R" panose="02020400000000000000" pitchFamily="18" charset="-128"/>
              </a:rPr>
              <a:t>1,520</a:t>
            </a:r>
            <a:r>
              <a:rPr lang="ja-JP" altLang="en-US" sz="1200" dirty="0">
                <a:latin typeface="UD デジタル 教科書体 NK-R" panose="02020400000000000000" pitchFamily="18" charset="-128"/>
                <a:ea typeface="UD デジタル 教科書体 NK-R" panose="02020400000000000000" pitchFamily="18" charset="-128"/>
              </a:rPr>
              <a:t>名。内訳は、</a:t>
            </a:r>
            <a:r>
              <a:rPr lang="en-US" altLang="ja-JP" sz="1200" dirty="0">
                <a:latin typeface="UD デジタル 教科書体 NK-R" panose="02020400000000000000" pitchFamily="18" charset="-128"/>
                <a:ea typeface="UD デジタル 教科書体 NK-R" panose="02020400000000000000" pitchFamily="18" charset="-128"/>
              </a:rPr>
              <a:t>JR</a:t>
            </a:r>
            <a:r>
              <a:rPr lang="ja-JP" altLang="en-US" sz="1200" dirty="0">
                <a:latin typeface="UD デジタル 教科書体 NK-R" panose="02020400000000000000" pitchFamily="18" charset="-128"/>
                <a:ea typeface="UD デジタル 教科書体 NK-R" panose="02020400000000000000" pitchFamily="18" charset="-128"/>
              </a:rPr>
              <a:t>西日本が</a:t>
            </a:r>
            <a:r>
              <a:rPr lang="en-US" altLang="ja-JP" sz="1200" dirty="0">
                <a:latin typeface="UD デジタル 教科書体 NK-R" panose="02020400000000000000" pitchFamily="18" charset="-128"/>
                <a:ea typeface="UD デジタル 教科書体 NK-R" panose="02020400000000000000" pitchFamily="18" charset="-128"/>
              </a:rPr>
              <a:t>1,449</a:t>
            </a:r>
            <a:r>
              <a:rPr lang="ja-JP" altLang="en-US" sz="1200" dirty="0">
                <a:latin typeface="UD デジタル 教科書体 NK-R" panose="02020400000000000000" pitchFamily="18" charset="-128"/>
                <a:ea typeface="UD デジタル 教科書体 NK-R" panose="02020400000000000000" pitchFamily="18" charset="-128"/>
              </a:rPr>
              <a:t>名、その他の事業者は各事業者</a:t>
            </a:r>
            <a:r>
              <a:rPr lang="en-US" altLang="ja-JP" sz="1200" dirty="0">
                <a:latin typeface="UD デジタル 教科書体 NK-R" panose="02020400000000000000" pitchFamily="18" charset="-128"/>
                <a:ea typeface="UD デジタル 教科書体 NK-R" panose="02020400000000000000" pitchFamily="18" charset="-128"/>
              </a:rPr>
              <a:t>0</a:t>
            </a:r>
            <a:r>
              <a:rPr lang="ja-JP" altLang="en-US" sz="1200" dirty="0">
                <a:latin typeface="UD デジタル 教科書体 NK-R" panose="02020400000000000000" pitchFamily="18" charset="-128"/>
                <a:ea typeface="UD デジタル 教科書体 NK-R" panose="02020400000000000000" pitchFamily="18" charset="-128"/>
              </a:rPr>
              <a:t>～</a:t>
            </a:r>
            <a:r>
              <a:rPr lang="en-US" altLang="ja-JP" sz="1200" dirty="0">
                <a:latin typeface="UD デジタル 教科書体 NK-R" panose="02020400000000000000" pitchFamily="18" charset="-128"/>
                <a:ea typeface="UD デジタル 教科書体 NK-R" panose="02020400000000000000" pitchFamily="18" charset="-128"/>
              </a:rPr>
              <a:t>14</a:t>
            </a:r>
            <a:r>
              <a:rPr lang="ja-JP" altLang="en-US" sz="1200" dirty="0">
                <a:latin typeface="UD デジタル 教科書体 NK-R" panose="02020400000000000000" pitchFamily="18" charset="-128"/>
                <a:ea typeface="UD デジタル 教科書体 NK-R" panose="02020400000000000000" pitchFamily="18" charset="-128"/>
              </a:rPr>
              <a:t>名。</a:t>
            </a:r>
            <a:endParaRPr lang="en-US" altLang="ja-JP" sz="1200" dirty="0">
              <a:latin typeface="UD デジタル 教科書体 NK-R" panose="02020400000000000000" pitchFamily="18" charset="-128"/>
              <a:ea typeface="UD デジタル 教科書体 NK-R" panose="02020400000000000000" pitchFamily="18" charset="-128"/>
            </a:endParaRPr>
          </a:p>
          <a:p>
            <a:pPr marL="216000" indent="-216000">
              <a:lnSpc>
                <a:spcPts val="1400"/>
              </a:lnSpc>
              <a:buFont typeface="Wingdings" panose="05000000000000000000" pitchFamily="2" charset="2"/>
              <a:buChar char="l"/>
            </a:pPr>
            <a:r>
              <a:rPr lang="ja-JP" altLang="en-US" sz="1200" b="1" dirty="0">
                <a:solidFill>
                  <a:srgbClr val="0070C0"/>
                </a:solidFill>
                <a:latin typeface="UD デジタル 教科書体 NK-R" panose="02020400000000000000" pitchFamily="18" charset="-128"/>
                <a:ea typeface="UD デジタル 教科書体 NK-R" panose="02020400000000000000" pitchFamily="18" charset="-128"/>
              </a:rPr>
              <a:t>どの商品やサービスが付与対象かわかりやすい</a:t>
            </a:r>
            <a:r>
              <a:rPr lang="ja-JP" altLang="en-US" sz="1200" dirty="0">
                <a:latin typeface="UD デジタル 教科書体 NK-R" panose="02020400000000000000" pitchFamily="18" charset="-128"/>
                <a:ea typeface="UD デジタル 教科書体 NK-R" panose="02020400000000000000" pitchFamily="18" charset="-128"/>
              </a:rPr>
              <a:t>と思った人は</a:t>
            </a:r>
            <a:r>
              <a:rPr lang="en-US" altLang="ja-JP" sz="1200" dirty="0">
                <a:latin typeface="UD デジタル 教科書体 NK-R" panose="02020400000000000000" pitchFamily="18" charset="-128"/>
                <a:ea typeface="UD デジタル 教科書体 NK-R" panose="02020400000000000000" pitchFamily="18" charset="-128"/>
              </a:rPr>
              <a:t>7</a:t>
            </a:r>
            <a:r>
              <a:rPr lang="ja-JP" altLang="en-US" sz="1200" dirty="0">
                <a:latin typeface="UD デジタル 教科書体 NK-R" panose="02020400000000000000" pitchFamily="18" charset="-128"/>
                <a:ea typeface="UD デジタル 教科書体 NK-R" panose="02020400000000000000" pitchFamily="18" charset="-128"/>
              </a:rPr>
              <a:t>割弱（わかりやすい</a:t>
            </a:r>
            <a:r>
              <a:rPr lang="en-US" altLang="ja-JP" sz="1200" dirty="0">
                <a:latin typeface="UD デジタル 教科書体 NK-R" panose="02020400000000000000" pitchFamily="18" charset="-128"/>
                <a:ea typeface="UD デジタル 教科書体 NK-R" panose="02020400000000000000" pitchFamily="18" charset="-128"/>
              </a:rPr>
              <a:t>31</a:t>
            </a:r>
            <a:r>
              <a:rPr lang="ja-JP" altLang="en-US" sz="1200" dirty="0">
                <a:latin typeface="UD デジタル 教科書体 NK-R" panose="02020400000000000000" pitchFamily="18" charset="-128"/>
                <a:ea typeface="UD デジタル 教科書体 NK-R" panose="02020400000000000000" pitchFamily="18" charset="-128"/>
              </a:rPr>
              <a:t>％、ややわかりやすい</a:t>
            </a:r>
            <a:r>
              <a:rPr lang="en-US" altLang="ja-JP" sz="1200" dirty="0">
                <a:latin typeface="UD デジタル 教科書体 NK-R" panose="02020400000000000000" pitchFamily="18" charset="-128"/>
                <a:ea typeface="UD デジタル 教科書体 NK-R" panose="02020400000000000000" pitchFamily="18" charset="-128"/>
              </a:rPr>
              <a:t>34</a:t>
            </a:r>
            <a:r>
              <a:rPr lang="ja-JP" altLang="en-US" sz="1200" dirty="0">
                <a:latin typeface="UD デジタル 教科書体 NK-R" panose="02020400000000000000" pitchFamily="18" charset="-128"/>
                <a:ea typeface="UD デジタル 教科書体 NK-R" panose="02020400000000000000" pitchFamily="18" charset="-128"/>
              </a:rPr>
              <a:t>％）。</a:t>
            </a:r>
            <a:endParaRPr lang="en-US" altLang="ja-JP" sz="1200" dirty="0">
              <a:latin typeface="UD デジタル 教科書体 NK-R" panose="02020400000000000000" pitchFamily="18" charset="-128"/>
              <a:ea typeface="UD デジタル 教科書体 NK-R" panose="02020400000000000000" pitchFamily="18" charset="-128"/>
            </a:endParaRPr>
          </a:p>
          <a:p>
            <a:pPr marL="216000" indent="-216000">
              <a:lnSpc>
                <a:spcPts val="1400"/>
              </a:lnSpc>
              <a:buFont typeface="Wingdings" panose="05000000000000000000" pitchFamily="2" charset="2"/>
              <a:buChar char="l"/>
            </a:pPr>
            <a:r>
              <a:rPr lang="ja-JP" altLang="en-US" sz="1200" b="1" dirty="0">
                <a:solidFill>
                  <a:srgbClr val="0070C0"/>
                </a:solidFill>
                <a:latin typeface="UD デジタル 教科書体 NK-R" panose="02020400000000000000" pitchFamily="18" charset="-128"/>
                <a:ea typeface="UD デジタル 教科書体 NK-R" panose="02020400000000000000" pitchFamily="18" charset="-128"/>
              </a:rPr>
              <a:t>対象商品等が脱炭素につながることがわかりやすい</a:t>
            </a:r>
            <a:r>
              <a:rPr lang="ja-JP" altLang="en-US" sz="1200" dirty="0">
                <a:latin typeface="UD デジタル 教科書体 NK-R" panose="02020400000000000000" pitchFamily="18" charset="-128"/>
                <a:ea typeface="UD デジタル 教科書体 NK-R" panose="02020400000000000000" pitchFamily="18" charset="-128"/>
              </a:rPr>
              <a:t>と思った人は約８割（わかりやすい</a:t>
            </a:r>
            <a:r>
              <a:rPr lang="en-US" altLang="ja-JP" sz="1200" dirty="0">
                <a:latin typeface="UD デジタル 教科書体 NK-R" panose="02020400000000000000" pitchFamily="18" charset="-128"/>
                <a:ea typeface="UD デジタル 教科書体 NK-R" panose="02020400000000000000" pitchFamily="18" charset="-128"/>
              </a:rPr>
              <a:t>41</a:t>
            </a:r>
            <a:r>
              <a:rPr lang="ja-JP" altLang="en-US" sz="1200" dirty="0">
                <a:latin typeface="UD デジタル 教科書体 NK-R" panose="02020400000000000000" pitchFamily="18" charset="-128"/>
                <a:ea typeface="UD デジタル 教科書体 NK-R" panose="02020400000000000000" pitchFamily="18" charset="-128"/>
              </a:rPr>
              <a:t>％、ややわかりやすい</a:t>
            </a:r>
            <a:r>
              <a:rPr lang="en-US" altLang="ja-JP" sz="1200" dirty="0">
                <a:latin typeface="UD デジタル 教科書体 NK-R" panose="02020400000000000000" pitchFamily="18" charset="-128"/>
                <a:ea typeface="UD デジタル 教科書体 NK-R" panose="02020400000000000000" pitchFamily="18" charset="-128"/>
              </a:rPr>
              <a:t>39</a:t>
            </a:r>
            <a:r>
              <a:rPr lang="ja-JP" altLang="en-US" sz="1200" dirty="0">
                <a:latin typeface="UD デジタル 教科書体 NK-R" panose="02020400000000000000" pitchFamily="18" charset="-128"/>
                <a:ea typeface="UD デジタル 教科書体 NK-R" panose="02020400000000000000" pitchFamily="18" charset="-128"/>
              </a:rPr>
              <a:t>％）。</a:t>
            </a:r>
            <a:endParaRPr lang="en-US" altLang="ja-JP" sz="1200" dirty="0">
              <a:latin typeface="UD デジタル 教科書体 NK-R" panose="02020400000000000000" pitchFamily="18" charset="-128"/>
              <a:ea typeface="UD デジタル 教科書体 NK-R" panose="02020400000000000000" pitchFamily="18" charset="-128"/>
            </a:endParaRPr>
          </a:p>
          <a:p>
            <a:pPr marL="216000" indent="-216000">
              <a:lnSpc>
                <a:spcPts val="1400"/>
              </a:lnSpc>
              <a:buFont typeface="Wingdings" panose="05000000000000000000" pitchFamily="2" charset="2"/>
              <a:buChar char="l"/>
            </a:pPr>
            <a:r>
              <a:rPr lang="ja-JP" altLang="en-US" sz="1200" b="1" dirty="0">
                <a:solidFill>
                  <a:srgbClr val="0070C0"/>
                </a:solidFill>
                <a:latin typeface="UD デジタル 教科書体 NK-R" panose="02020400000000000000" pitchFamily="18" charset="-128"/>
                <a:ea typeface="UD デジタル 教科書体 NK-R" panose="02020400000000000000" pitchFamily="18" charset="-128"/>
              </a:rPr>
              <a:t>購入・利用した理由</a:t>
            </a:r>
            <a:r>
              <a:rPr lang="ja-JP" altLang="en-US" sz="1200" dirty="0">
                <a:latin typeface="UD デジタル 教科書体 NK-R" panose="02020400000000000000" pitchFamily="18" charset="-128"/>
                <a:ea typeface="UD デジタル 教科書体 NK-R" panose="02020400000000000000" pitchFamily="18" charset="-128"/>
              </a:rPr>
              <a:t>は、「普段から購入・利用している」が</a:t>
            </a:r>
            <a:r>
              <a:rPr lang="en-US" altLang="ja-JP" sz="1200" dirty="0">
                <a:latin typeface="UD デジタル 教科書体 NK-R" panose="02020400000000000000" pitchFamily="18" charset="-128"/>
                <a:ea typeface="UD デジタル 教科書体 NK-R" panose="02020400000000000000" pitchFamily="18" charset="-128"/>
              </a:rPr>
              <a:t>37</a:t>
            </a:r>
            <a:r>
              <a:rPr lang="ja-JP" altLang="en-US" sz="1200" dirty="0">
                <a:latin typeface="UD デジタル 教科書体 NK-R" panose="02020400000000000000" pitchFamily="18" charset="-128"/>
                <a:ea typeface="UD デジタル 教科書体 NK-R" panose="02020400000000000000" pitchFamily="18" charset="-128"/>
              </a:rPr>
              <a:t>％、「これまで購入・利用しようと思ったことはないがポイントが付く」が</a:t>
            </a:r>
            <a:r>
              <a:rPr lang="en-US" altLang="ja-JP" sz="1200" dirty="0">
                <a:latin typeface="UD デジタル 教科書体 NK-R" panose="02020400000000000000" pitchFamily="18" charset="-128"/>
                <a:ea typeface="UD デジタル 教科書体 NK-R" panose="02020400000000000000" pitchFamily="18" charset="-128"/>
              </a:rPr>
              <a:t>26</a:t>
            </a:r>
            <a:r>
              <a:rPr lang="ja-JP" altLang="en-US" sz="1200" dirty="0">
                <a:latin typeface="UD デジタル 教科書体 NK-R" panose="02020400000000000000" pitchFamily="18" charset="-128"/>
                <a:ea typeface="UD デジタル 教科書体 NK-R" panose="02020400000000000000" pitchFamily="18" charset="-128"/>
              </a:rPr>
              <a:t>％、「脱炭素、温暖化防止につながる」が</a:t>
            </a:r>
            <a:r>
              <a:rPr lang="en-US" altLang="ja-JP" sz="1200" dirty="0">
                <a:latin typeface="UD デジタル 教科書体 NK-R" panose="02020400000000000000" pitchFamily="18" charset="-128"/>
                <a:ea typeface="UD デジタル 教科書体 NK-R" panose="02020400000000000000" pitchFamily="18" charset="-128"/>
              </a:rPr>
              <a:t>16</a:t>
            </a:r>
            <a:r>
              <a:rPr lang="ja-JP" altLang="en-US" sz="1200" dirty="0">
                <a:latin typeface="UD デジタル 教科書体 NK-R" panose="02020400000000000000" pitchFamily="18" charset="-128"/>
                <a:ea typeface="UD デジタル 教科書体 NK-R" panose="02020400000000000000" pitchFamily="18" charset="-128"/>
              </a:rPr>
              <a:t>％。</a:t>
            </a:r>
            <a:endParaRPr lang="en-US" altLang="ja-JP" sz="1200" dirty="0">
              <a:latin typeface="UD デジタル 教科書体 NK-R" panose="02020400000000000000" pitchFamily="18" charset="-128"/>
              <a:ea typeface="UD デジタル 教科書体 NK-R" panose="02020400000000000000" pitchFamily="18" charset="-128"/>
            </a:endParaRPr>
          </a:p>
          <a:p>
            <a:pPr marL="216000" indent="-216000">
              <a:lnSpc>
                <a:spcPts val="1400"/>
              </a:lnSpc>
              <a:buFont typeface="Wingdings" panose="05000000000000000000" pitchFamily="2" charset="2"/>
              <a:buChar char="l"/>
            </a:pPr>
            <a:r>
              <a:rPr lang="ja-JP" altLang="en-US" sz="1200" b="1" i="0" strike="noStrike" dirty="0">
                <a:solidFill>
                  <a:srgbClr val="0070C0"/>
                </a:solidFill>
                <a:effectLst/>
                <a:latin typeface="UD デジタル 教科書体 NK-R" panose="02020400000000000000" pitchFamily="18" charset="-128"/>
                <a:ea typeface="UD デジタル 教科書体 NK-R" panose="02020400000000000000" pitchFamily="18" charset="-128"/>
              </a:rPr>
              <a:t>スタッフに質問した方は</a:t>
            </a:r>
            <a:r>
              <a:rPr lang="en-US" altLang="ja-JP" sz="1200" b="1" dirty="0">
                <a:solidFill>
                  <a:srgbClr val="0070C0"/>
                </a:solidFill>
                <a:latin typeface="UD デジタル 教科書体 NK-R" panose="02020400000000000000" pitchFamily="18" charset="-128"/>
                <a:ea typeface="UD デジタル 教科書体 NK-R" panose="02020400000000000000" pitchFamily="18" charset="-128"/>
              </a:rPr>
              <a:t>51</a:t>
            </a:r>
            <a:r>
              <a:rPr lang="ja-JP" altLang="en-US" sz="1200" b="1" dirty="0">
                <a:solidFill>
                  <a:srgbClr val="0070C0"/>
                </a:solidFill>
                <a:latin typeface="UD デジタル 教科書体 NK-R" panose="02020400000000000000" pitchFamily="18" charset="-128"/>
                <a:ea typeface="UD デジタル 教科書体 NK-R" panose="02020400000000000000" pitchFamily="18" charset="-128"/>
              </a:rPr>
              <a:t>名</a:t>
            </a:r>
            <a:r>
              <a:rPr lang="ja-JP" altLang="en-US" sz="1200" b="0" i="0"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で、そのうち</a:t>
            </a:r>
            <a:r>
              <a:rPr lang="en-US" altLang="ja-JP" sz="1200" b="1" i="0" strike="noStrike" dirty="0">
                <a:solidFill>
                  <a:srgbClr val="0070C0"/>
                </a:solidFill>
                <a:effectLst/>
                <a:latin typeface="UD デジタル 教科書体 NK-R" panose="02020400000000000000" pitchFamily="18" charset="-128"/>
                <a:ea typeface="UD デジタル 教科書体 NK-R" panose="02020400000000000000" pitchFamily="18" charset="-128"/>
              </a:rPr>
              <a:t>32</a:t>
            </a:r>
            <a:r>
              <a:rPr lang="ja-JP" altLang="en-US" sz="1200" b="1" dirty="0">
                <a:solidFill>
                  <a:srgbClr val="0070C0"/>
                </a:solidFill>
                <a:latin typeface="UD デジタル 教科書体 NK-R" panose="02020400000000000000" pitchFamily="18" charset="-128"/>
                <a:ea typeface="UD デジタル 教科書体 NK-R" panose="02020400000000000000" pitchFamily="18" charset="-128"/>
              </a:rPr>
              <a:t>名</a:t>
            </a:r>
            <a:r>
              <a:rPr lang="ja-JP" altLang="en-US" sz="1200" b="1" i="0" strike="noStrike" dirty="0">
                <a:solidFill>
                  <a:srgbClr val="0070C0"/>
                </a:solidFill>
                <a:effectLst/>
                <a:latin typeface="UD デジタル 教科書体 NK-R" panose="02020400000000000000" pitchFamily="18" charset="-128"/>
                <a:ea typeface="UD デジタル 教科書体 NK-R" panose="02020400000000000000" pitchFamily="18" charset="-128"/>
              </a:rPr>
              <a:t>が説明</a:t>
            </a:r>
            <a:r>
              <a:rPr lang="ja-JP" altLang="en-US" sz="1200" b="0" i="0" strike="noStrike" dirty="0">
                <a:solidFill>
                  <a:srgbClr val="000000"/>
                </a:solidFill>
                <a:effectLst/>
                <a:latin typeface="UD デジタル 教科書体 NK-R" panose="02020400000000000000" pitchFamily="18" charset="-128"/>
                <a:ea typeface="UD デジタル 教科書体 NK-R" panose="02020400000000000000" pitchFamily="18" charset="-128"/>
              </a:rPr>
              <a:t>を受けている。残りは、スタッフが説明できなかったり、ポイントを知らない様子だった。</a:t>
            </a:r>
            <a:endParaRPr lang="en-US" altLang="ja-JP" sz="1200" b="0" i="0" strike="noStrike"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a:spcBef>
                <a:spcPts val="600"/>
              </a:spcBef>
            </a:pPr>
            <a:r>
              <a:rPr lang="ja-JP" altLang="en-US" sz="1200" b="1" dirty="0">
                <a:latin typeface="UD デジタル 教科書体 NK-R" panose="02020400000000000000" pitchFamily="18" charset="-128"/>
                <a:ea typeface="UD デジタル 教科書体 NK-R" panose="02020400000000000000" pitchFamily="18" charset="-128"/>
              </a:rPr>
              <a:t>＜消費者の声の一部＞</a:t>
            </a:r>
            <a:endParaRPr lang="en-US" altLang="ja-JP" sz="1200" b="1" dirty="0">
              <a:latin typeface="UD デジタル 教科書体 NK-R" panose="02020400000000000000" pitchFamily="18" charset="-128"/>
              <a:ea typeface="UD デジタル 教科書体 NK-R" panose="02020400000000000000" pitchFamily="18" charset="-128"/>
            </a:endParaRPr>
          </a:p>
          <a:p>
            <a:pPr marL="180000" indent="-180000">
              <a:lnSpc>
                <a:spcPts val="1400"/>
              </a:lnSpc>
              <a:buFont typeface="Wingdings" panose="05000000000000000000" pitchFamily="2" charset="2"/>
              <a:buChar char="ü"/>
            </a:pPr>
            <a:r>
              <a:rPr lang="ja-JP" altLang="en-US" sz="1200" b="0" i="0" strike="noStrike" spc="-40" dirty="0">
                <a:solidFill>
                  <a:srgbClr val="000000"/>
                </a:solidFill>
                <a:effectLst/>
                <a:latin typeface="UD デジタル 教科書体 NK-R" panose="02020400000000000000" pitchFamily="18" charset="-128"/>
                <a:ea typeface="UD デジタル 教科書体 NK-R" panose="02020400000000000000" pitchFamily="18" charset="-128"/>
              </a:rPr>
              <a:t>店と協力した一人ひとりの取組が大きな力になる。店の宣伝力と口コミが大事だと思う。</a:t>
            </a:r>
          </a:p>
          <a:p>
            <a:pPr marL="180000" indent="-180000">
              <a:lnSpc>
                <a:spcPts val="1400"/>
              </a:lnSpc>
              <a:buFont typeface="Wingdings" panose="05000000000000000000" pitchFamily="2" charset="2"/>
              <a:buChar char="ü"/>
            </a:pPr>
            <a:r>
              <a:rPr lang="ja-JP" altLang="en-US" sz="1200" b="0" i="0" strike="noStrike" spc="-60" dirty="0">
                <a:solidFill>
                  <a:srgbClr val="000000"/>
                </a:solidFill>
                <a:effectLst/>
                <a:latin typeface="UD デジタル 教科書体 NK-R" panose="02020400000000000000" pitchFamily="18" charset="-128"/>
                <a:ea typeface="UD デジタル 教科書体 NK-R" panose="02020400000000000000" pitchFamily="18" charset="-128"/>
              </a:rPr>
              <a:t>良い取組なので協力したいが、アピールが足りず</a:t>
            </a:r>
            <a:r>
              <a:rPr lang="ja-JP" altLang="en-US" sz="1200" spc="-60" dirty="0">
                <a:solidFill>
                  <a:srgbClr val="000000"/>
                </a:solidFill>
                <a:latin typeface="UD デジタル 教科書体 NK-R" panose="02020400000000000000" pitchFamily="18" charset="-128"/>
                <a:ea typeface="UD デジタル 教科書体 NK-R" panose="02020400000000000000" pitchFamily="18" charset="-128"/>
              </a:rPr>
              <a:t>、</a:t>
            </a:r>
            <a:r>
              <a:rPr lang="ja-JP" altLang="en-US" sz="1200" b="0" i="0" strike="noStrike" spc="-60" dirty="0">
                <a:solidFill>
                  <a:srgbClr val="000000"/>
                </a:solidFill>
                <a:effectLst/>
                <a:latin typeface="UD デジタル 教科書体 NK-R" panose="02020400000000000000" pitchFamily="18" charset="-128"/>
                <a:ea typeface="UD デジタル 教科書体 NK-R" panose="02020400000000000000" pitchFamily="18" charset="-128"/>
              </a:rPr>
              <a:t>知らない人が多い。</a:t>
            </a:r>
            <a:endParaRPr lang="en-US" altLang="ja-JP" sz="1200" b="0" i="0" strike="noStrike" spc="-60"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marL="180000" indent="-180000">
              <a:lnSpc>
                <a:spcPts val="1400"/>
              </a:lnSpc>
              <a:buFont typeface="Wingdings" panose="05000000000000000000" pitchFamily="2" charset="2"/>
              <a:buChar char="ü"/>
            </a:pPr>
            <a:r>
              <a:rPr lang="ja-JP" altLang="en-US" sz="1200" b="0" i="0" strike="noStrike" spc="-40" dirty="0">
                <a:solidFill>
                  <a:srgbClr val="000000"/>
                </a:solidFill>
                <a:effectLst/>
                <a:latin typeface="UD デジタル 教科書体 NK-R" panose="02020400000000000000" pitchFamily="18" charset="-128"/>
                <a:ea typeface="UD デジタル 教科書体 NK-R" panose="02020400000000000000" pitchFamily="18" charset="-128"/>
              </a:rPr>
              <a:t>店頭</a:t>
            </a:r>
            <a:r>
              <a:rPr lang="en-US" altLang="ja-JP" sz="1200" b="0" i="0" strike="noStrike" spc="-40" dirty="0">
                <a:solidFill>
                  <a:srgbClr val="000000"/>
                </a:solidFill>
                <a:effectLst/>
                <a:latin typeface="UD デジタル 教科書体 NK-R" panose="02020400000000000000" pitchFamily="18" charset="-128"/>
                <a:ea typeface="UD デジタル 教科書体 NK-R" panose="02020400000000000000" pitchFamily="18" charset="-128"/>
              </a:rPr>
              <a:t>POP</a:t>
            </a:r>
            <a:r>
              <a:rPr lang="ja-JP" altLang="en-US" sz="1200" b="0" i="0" strike="noStrike" spc="-40" dirty="0">
                <a:solidFill>
                  <a:srgbClr val="000000"/>
                </a:solidFill>
                <a:effectLst/>
                <a:latin typeface="UD デジタル 教科書体 NK-R" panose="02020400000000000000" pitchFamily="18" charset="-128"/>
                <a:ea typeface="UD デジタル 教科書体 NK-R" panose="02020400000000000000" pitchFamily="18" charset="-128"/>
              </a:rPr>
              <a:t>で初めて知り、その後に普段利用している生協でも対象商品があると同封チラシで知った。</a:t>
            </a:r>
            <a:endParaRPr lang="en-US" altLang="ja-JP" sz="1200" b="0" i="0" strike="noStrike" spc="-40"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marL="180000" indent="-180000">
              <a:lnSpc>
                <a:spcPts val="1400"/>
              </a:lnSpc>
              <a:buFont typeface="Wingdings" panose="05000000000000000000" pitchFamily="2" charset="2"/>
              <a:buChar char="ü"/>
            </a:pPr>
            <a:r>
              <a:rPr lang="ja-JP" altLang="en-US" sz="1200" b="0" i="0" strike="noStrike" spc="-40" dirty="0">
                <a:solidFill>
                  <a:srgbClr val="000000"/>
                </a:solidFill>
                <a:effectLst/>
                <a:latin typeface="UD デジタル 教科書体 NK-R" panose="02020400000000000000" pitchFamily="18" charset="-128"/>
                <a:ea typeface="UD デジタル 教科書体 NK-R" panose="02020400000000000000" pitchFamily="18" charset="-128"/>
              </a:rPr>
              <a:t>わかりやすくメリットがあるので、取り組む意欲につながる。 ただ、店舗によって具体的にどうポイントがもらえるのかわかりにくい。 今回は、店員から声をかけてもらって具体的に知った。 </a:t>
            </a:r>
          </a:p>
          <a:p>
            <a:pPr marL="180000" indent="-180000">
              <a:lnSpc>
                <a:spcPts val="1400"/>
              </a:lnSpc>
              <a:buFont typeface="Wingdings" panose="05000000000000000000" pitchFamily="2" charset="2"/>
              <a:buChar char="ü"/>
            </a:pPr>
            <a:r>
              <a:rPr lang="ja-JP" altLang="en-US" sz="1200" b="0" i="0" strike="noStrike" spc="-40" dirty="0">
                <a:solidFill>
                  <a:srgbClr val="000000"/>
                </a:solidFill>
                <a:effectLst/>
                <a:latin typeface="UD デジタル 教科書体 NK-R" panose="02020400000000000000" pitchFamily="18" charset="-128"/>
                <a:ea typeface="UD デジタル 教科書体 NK-R" panose="02020400000000000000" pitchFamily="18" charset="-128"/>
              </a:rPr>
              <a:t>なるべく地場産食品を購入していたが、今回の取組でそれを応援してもらえて嬉しい！　これからも続けてもらえると嬉しい。</a:t>
            </a:r>
          </a:p>
          <a:p>
            <a:pPr marL="180000" indent="-180000">
              <a:lnSpc>
                <a:spcPts val="1400"/>
              </a:lnSpc>
              <a:buFont typeface="Wingdings" panose="05000000000000000000" pitchFamily="2" charset="2"/>
              <a:buChar char="ü"/>
            </a:pPr>
            <a:r>
              <a:rPr lang="ja-JP" altLang="en-US" sz="1200" b="0" i="0" strike="noStrike" spc="-40" dirty="0">
                <a:solidFill>
                  <a:srgbClr val="000000"/>
                </a:solidFill>
                <a:effectLst/>
                <a:latin typeface="UD デジタル 教科書体 NK-R" panose="02020400000000000000" pitchFamily="18" charset="-128"/>
                <a:ea typeface="UD デジタル 教科書体 NK-R" panose="02020400000000000000" pitchFamily="18" charset="-128"/>
              </a:rPr>
              <a:t>日頃購入する品が対象だと、知らぬうちに脱炭素に貢献できてよい。ポイントがきっかけで</a:t>
            </a:r>
            <a:r>
              <a:rPr lang="en-US" altLang="ja-JP" sz="1200" b="0" i="0" strike="noStrike" spc="-40" dirty="0">
                <a:solidFill>
                  <a:srgbClr val="000000"/>
                </a:solidFill>
                <a:effectLst/>
                <a:latin typeface="UD デジタル 教科書体 NK-R" panose="02020400000000000000" pitchFamily="18" charset="-128"/>
                <a:ea typeface="UD デジタル 教科書体 NK-R" panose="02020400000000000000" pitchFamily="18" charset="-128"/>
              </a:rPr>
              <a:t>CO</a:t>
            </a:r>
            <a:r>
              <a:rPr lang="en-US" altLang="ja-JP" sz="1200" b="0" i="0" strike="noStrike" spc="-40" baseline="-25000" dirty="0">
                <a:solidFill>
                  <a:srgbClr val="000000"/>
                </a:solidFill>
                <a:effectLst/>
                <a:latin typeface="UD デジタル 教科書体 NK-R" panose="02020400000000000000" pitchFamily="18" charset="-128"/>
                <a:ea typeface="UD デジタル 教科書体 NK-R" panose="02020400000000000000" pitchFamily="18" charset="-128"/>
              </a:rPr>
              <a:t>2</a:t>
            </a:r>
            <a:r>
              <a:rPr lang="ja-JP" altLang="en-US" sz="1200" b="0" i="0" strike="noStrike" spc="-40" dirty="0">
                <a:solidFill>
                  <a:srgbClr val="000000"/>
                </a:solidFill>
                <a:effectLst/>
                <a:latin typeface="UD デジタル 教科書体 NK-R" panose="02020400000000000000" pitchFamily="18" charset="-128"/>
                <a:ea typeface="UD デジタル 教科書体 NK-R" panose="02020400000000000000" pitchFamily="18" charset="-128"/>
              </a:rPr>
              <a:t>削減、環境保全につながるなら何より。</a:t>
            </a:r>
          </a:p>
          <a:p>
            <a:pPr marL="180000" indent="-180000">
              <a:lnSpc>
                <a:spcPts val="1400"/>
              </a:lnSpc>
              <a:buFont typeface="Wingdings" panose="05000000000000000000" pitchFamily="2" charset="2"/>
              <a:buChar char="ü"/>
            </a:pPr>
            <a:r>
              <a:rPr lang="ja-JP" altLang="en-US" sz="1200" b="0" i="0" strike="noStrike" spc="-40" dirty="0">
                <a:solidFill>
                  <a:srgbClr val="000000"/>
                </a:solidFill>
                <a:effectLst/>
                <a:latin typeface="UD デジタル 教科書体 NK-R" panose="02020400000000000000" pitchFamily="18" charset="-128"/>
                <a:ea typeface="UD デジタル 教科書体 NK-R" panose="02020400000000000000" pitchFamily="18" charset="-128"/>
              </a:rPr>
              <a:t>地産地消などが脱炭素につながることを色々な世代に訴求できる、とてもいい事業だと思う。取組が広まるとよい。</a:t>
            </a:r>
          </a:p>
          <a:p>
            <a:pPr marL="180000" indent="-180000">
              <a:lnSpc>
                <a:spcPts val="1400"/>
              </a:lnSpc>
              <a:buFont typeface="Wingdings" panose="05000000000000000000" pitchFamily="2" charset="2"/>
              <a:buChar char="ü"/>
            </a:pPr>
            <a:r>
              <a:rPr lang="ja-JP" altLang="en-US" sz="1200" b="0" i="0" strike="noStrike" spc="-40" dirty="0">
                <a:solidFill>
                  <a:srgbClr val="000000"/>
                </a:solidFill>
                <a:effectLst/>
                <a:latin typeface="UD デジタル 教科書体 NK-R" panose="02020400000000000000" pitchFamily="18" charset="-128"/>
                <a:ea typeface="UD デジタル 教科書体 NK-R" panose="02020400000000000000" pitchFamily="18" charset="-128"/>
              </a:rPr>
              <a:t>ずっと続くイベントに！ 春の</a:t>
            </a:r>
            <a:r>
              <a:rPr lang="en-US" altLang="ja-JP" sz="1200" b="0" i="0" strike="noStrike" spc="-40" dirty="0">
                <a:solidFill>
                  <a:srgbClr val="000000"/>
                </a:solidFill>
                <a:effectLst/>
                <a:latin typeface="UD デジタル 教科書体 NK-R" panose="02020400000000000000" pitchFamily="18" charset="-128"/>
                <a:ea typeface="UD デジタル 教科書体 NK-R" panose="02020400000000000000" pitchFamily="18" charset="-128"/>
              </a:rPr>
              <a:t>CO</a:t>
            </a:r>
            <a:r>
              <a:rPr lang="en-US" altLang="ja-JP" sz="1200" b="0" i="0" strike="noStrike" spc="-40" baseline="-25000" dirty="0">
                <a:solidFill>
                  <a:srgbClr val="000000"/>
                </a:solidFill>
                <a:effectLst/>
                <a:latin typeface="UD デジタル 教科書体 NK-R" panose="02020400000000000000" pitchFamily="18" charset="-128"/>
                <a:ea typeface="UD デジタル 教科書体 NK-R" panose="02020400000000000000" pitchFamily="18" charset="-128"/>
              </a:rPr>
              <a:t>2</a:t>
            </a:r>
            <a:r>
              <a:rPr lang="en-US" altLang="ja-JP" sz="1200" b="0" i="0" strike="noStrike" spc="-40" dirty="0">
                <a:solidFill>
                  <a:srgbClr val="000000"/>
                </a:solidFill>
                <a:effectLst/>
                <a:latin typeface="UD デジタル 教科書体 NK-R" panose="02020400000000000000" pitchFamily="18" charset="-128"/>
                <a:ea typeface="UD デジタル 教科書体 NK-R" panose="02020400000000000000" pitchFamily="18" charset="-128"/>
              </a:rPr>
              <a:t>CO</a:t>
            </a:r>
            <a:r>
              <a:rPr lang="en-US" altLang="ja-JP" sz="1200" b="0" i="0" strike="noStrike" spc="-40" baseline="-25000" dirty="0">
                <a:solidFill>
                  <a:srgbClr val="000000"/>
                </a:solidFill>
                <a:effectLst/>
                <a:latin typeface="UD デジタル 教科書体 NK-R" panose="02020400000000000000" pitchFamily="18" charset="-128"/>
                <a:ea typeface="UD デジタル 教科書体 NK-R" panose="02020400000000000000" pitchFamily="18" charset="-128"/>
              </a:rPr>
              <a:t>2</a:t>
            </a:r>
            <a:r>
              <a:rPr lang="ja-JP" altLang="en-US" sz="1200" b="0" i="0" strike="noStrike" spc="-40" dirty="0">
                <a:solidFill>
                  <a:srgbClr val="000000"/>
                </a:solidFill>
                <a:effectLst/>
                <a:latin typeface="UD デジタル 教科書体 NK-R" panose="02020400000000000000" pitchFamily="18" charset="-128"/>
                <a:ea typeface="UD デジタル 教科書体 NK-R" panose="02020400000000000000" pitchFamily="18" charset="-128"/>
              </a:rPr>
              <a:t>、夏の</a:t>
            </a:r>
            <a:r>
              <a:rPr lang="en-US" altLang="ja-JP" sz="1200" b="0" i="0" strike="noStrike" spc="-40" dirty="0">
                <a:solidFill>
                  <a:srgbClr val="000000"/>
                </a:solidFill>
                <a:effectLst/>
                <a:latin typeface="UD デジタル 教科書体 NK-R" panose="02020400000000000000" pitchFamily="18" charset="-128"/>
                <a:ea typeface="UD デジタル 教科書体 NK-R" panose="02020400000000000000" pitchFamily="18" charset="-128"/>
              </a:rPr>
              <a:t>CO</a:t>
            </a:r>
            <a:r>
              <a:rPr lang="en-US" altLang="ja-JP" sz="1200" b="0" i="0" strike="noStrike" spc="-40" baseline="-25000" dirty="0">
                <a:solidFill>
                  <a:srgbClr val="000000"/>
                </a:solidFill>
                <a:effectLst/>
                <a:latin typeface="UD デジタル 教科書体 NK-R" panose="02020400000000000000" pitchFamily="18" charset="-128"/>
                <a:ea typeface="UD デジタル 教科書体 NK-R" panose="02020400000000000000" pitchFamily="18" charset="-128"/>
              </a:rPr>
              <a:t>2</a:t>
            </a:r>
            <a:r>
              <a:rPr lang="en-US" altLang="ja-JP" sz="1200" b="0" i="0" strike="noStrike" spc="-40" dirty="0">
                <a:solidFill>
                  <a:srgbClr val="000000"/>
                </a:solidFill>
                <a:effectLst/>
                <a:latin typeface="UD デジタル 教科書体 NK-R" panose="02020400000000000000" pitchFamily="18" charset="-128"/>
                <a:ea typeface="UD デジタル 教科書体 NK-R" panose="02020400000000000000" pitchFamily="18" charset="-128"/>
              </a:rPr>
              <a:t>CO</a:t>
            </a:r>
            <a:r>
              <a:rPr lang="en-US" altLang="ja-JP" sz="1200" b="0" i="0" strike="noStrike" spc="-40" baseline="-25000" dirty="0">
                <a:solidFill>
                  <a:srgbClr val="000000"/>
                </a:solidFill>
                <a:effectLst/>
                <a:latin typeface="UD デジタル 教科書体 NK-R" panose="02020400000000000000" pitchFamily="18" charset="-128"/>
                <a:ea typeface="UD デジタル 教科書体 NK-R" panose="02020400000000000000" pitchFamily="18" charset="-128"/>
              </a:rPr>
              <a:t>2</a:t>
            </a:r>
            <a:r>
              <a:rPr lang="ja-JP" altLang="en-US" sz="1200" spc="-40" dirty="0">
                <a:solidFill>
                  <a:srgbClr val="000000"/>
                </a:solidFill>
                <a:latin typeface="UD デジタル 教科書体 NK-R" panose="02020400000000000000" pitchFamily="18" charset="-128"/>
                <a:ea typeface="UD デジタル 教科書体 NK-R" panose="02020400000000000000" pitchFamily="18" charset="-128"/>
              </a:rPr>
              <a:t>など。</a:t>
            </a:r>
            <a:endParaRPr lang="ja-JP" altLang="en-US" sz="1200" b="0" i="0" strike="noStrike" spc="-40" dirty="0">
              <a:solidFill>
                <a:srgbClr val="000000"/>
              </a:solidFill>
              <a:effectLst/>
              <a:latin typeface="UD デジタル 教科書体 NK-R" panose="02020400000000000000" pitchFamily="18" charset="-128"/>
              <a:ea typeface="UD デジタル 教科書体 NK-R" panose="02020400000000000000" pitchFamily="18" charset="-128"/>
            </a:endParaRPr>
          </a:p>
          <a:p>
            <a:pPr marL="180000" indent="-180000">
              <a:lnSpc>
                <a:spcPts val="1400"/>
              </a:lnSpc>
              <a:buFont typeface="Wingdings" panose="05000000000000000000" pitchFamily="2" charset="2"/>
              <a:buChar char="ü"/>
            </a:pPr>
            <a:r>
              <a:rPr lang="en-US" altLang="ja-JP" sz="1200" b="0" i="0" strike="noStrike" spc="-40" dirty="0">
                <a:solidFill>
                  <a:srgbClr val="000000"/>
                </a:solidFill>
                <a:effectLst/>
                <a:latin typeface="UD デジタル 教科書体 NK-R" panose="02020400000000000000" pitchFamily="18" charset="-128"/>
                <a:ea typeface="UD デジタル 教科書体 NK-R" panose="02020400000000000000" pitchFamily="18" charset="-128"/>
              </a:rPr>
              <a:t>WESTER</a:t>
            </a:r>
            <a:r>
              <a:rPr lang="ja-JP" altLang="en-US" sz="1200" b="0" i="0" strike="noStrike" spc="-40" dirty="0">
                <a:solidFill>
                  <a:srgbClr val="000000"/>
                </a:solidFill>
                <a:effectLst/>
                <a:latin typeface="UD デジタル 教科書体 NK-R" panose="02020400000000000000" pitchFamily="18" charset="-128"/>
                <a:ea typeface="UD デジタル 教科書体 NK-R" panose="02020400000000000000" pitchFamily="18" charset="-128"/>
              </a:rPr>
              <a:t>アプリでスタンプが貯まることが楽しい。電車に乗る機会は少ないがキャンペーンがあると外出しようと思う。</a:t>
            </a:r>
            <a:endParaRPr lang="en-US" altLang="ja-JP" sz="1200" b="0" i="0" strike="noStrike" spc="-40" dirty="0">
              <a:solidFill>
                <a:srgbClr val="000000"/>
              </a:solidFill>
              <a:effectLst/>
              <a:latin typeface="UD デジタル 教科書体 NK-R" panose="02020400000000000000" pitchFamily="18" charset="-128"/>
              <a:ea typeface="UD デジタル 教科書体 NK-R" panose="02020400000000000000" pitchFamily="18" charset="-128"/>
            </a:endParaRPr>
          </a:p>
        </p:txBody>
      </p:sp>
      <p:sp>
        <p:nvSpPr>
          <p:cNvPr id="16" name="テキスト ボックス 15">
            <a:extLst>
              <a:ext uri="{FF2B5EF4-FFF2-40B4-BE49-F238E27FC236}">
                <a16:creationId xmlns:a16="http://schemas.microsoft.com/office/drawing/2014/main" id="{495A679F-1A75-20DB-79E3-DC8BB5BDBADB}"/>
              </a:ext>
            </a:extLst>
          </p:cNvPr>
          <p:cNvSpPr txBox="1"/>
          <p:nvPr/>
        </p:nvSpPr>
        <p:spPr>
          <a:xfrm>
            <a:off x="514912" y="692696"/>
            <a:ext cx="4150056" cy="307777"/>
          </a:xfrm>
          <a:prstGeom prst="rect">
            <a:avLst/>
          </a:prstGeom>
          <a:noFill/>
        </p:spPr>
        <p:txBody>
          <a:bodyPr wrap="square">
            <a:spAutoFit/>
          </a:bodyPr>
          <a:lstStyle/>
          <a:p>
            <a:pPr algn="ctr"/>
            <a:r>
              <a:rPr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消費者向けアンケート</a:t>
            </a:r>
          </a:p>
        </p:txBody>
      </p:sp>
      <p:sp>
        <p:nvSpPr>
          <p:cNvPr id="17" name="テキスト ボックス 16">
            <a:extLst>
              <a:ext uri="{FF2B5EF4-FFF2-40B4-BE49-F238E27FC236}">
                <a16:creationId xmlns:a16="http://schemas.microsoft.com/office/drawing/2014/main" id="{88BD1B2B-C78E-65AE-92B6-55DB8E45C246}"/>
              </a:ext>
            </a:extLst>
          </p:cNvPr>
          <p:cNvSpPr txBox="1"/>
          <p:nvPr/>
        </p:nvSpPr>
        <p:spPr>
          <a:xfrm>
            <a:off x="5306790" y="683365"/>
            <a:ext cx="4150056" cy="307777"/>
          </a:xfrm>
          <a:prstGeom prst="rect">
            <a:avLst/>
          </a:prstGeom>
          <a:noFill/>
        </p:spPr>
        <p:txBody>
          <a:bodyPr wrap="square">
            <a:spAutoFit/>
          </a:bodyPr>
          <a:lstStyle/>
          <a:p>
            <a:pPr algn="ctr"/>
            <a:r>
              <a:rPr lang="ja-JP" altLang="en-US" sz="1400" dirty="0">
                <a:solidFill>
                  <a:srgbClr val="002060"/>
                </a:solidFill>
                <a:latin typeface="UD デジタル 教科書体 NK-B" panose="02020700000000000000" pitchFamily="18" charset="-128"/>
                <a:ea typeface="UD デジタル 教科書体 NK-B" panose="02020700000000000000" pitchFamily="18" charset="-128"/>
              </a:rPr>
              <a:t>従業員向けアンケート</a:t>
            </a:r>
          </a:p>
        </p:txBody>
      </p:sp>
      <p:graphicFrame>
        <p:nvGraphicFramePr>
          <p:cNvPr id="18" name="表 17">
            <a:extLst>
              <a:ext uri="{FF2B5EF4-FFF2-40B4-BE49-F238E27FC236}">
                <a16:creationId xmlns:a16="http://schemas.microsoft.com/office/drawing/2014/main" id="{A8409D91-5EA5-1440-5C08-C77AAD5161E9}"/>
              </a:ext>
            </a:extLst>
          </p:cNvPr>
          <p:cNvGraphicFramePr>
            <a:graphicFrameLocks noGrp="1"/>
          </p:cNvGraphicFramePr>
          <p:nvPr>
            <p:extLst>
              <p:ext uri="{D42A27DB-BD31-4B8C-83A1-F6EECF244321}">
                <p14:modId xmlns:p14="http://schemas.microsoft.com/office/powerpoint/2010/main" val="4197592705"/>
              </p:ext>
            </p:extLst>
          </p:nvPr>
        </p:nvGraphicFramePr>
        <p:xfrm>
          <a:off x="2826784" y="7297437"/>
          <a:ext cx="1995067" cy="1038960"/>
        </p:xfrm>
        <a:graphic>
          <a:graphicData uri="http://schemas.openxmlformats.org/drawingml/2006/table">
            <a:tbl>
              <a:tblPr firstRow="1" bandRow="1">
                <a:tableStyleId>{5C22544A-7EE6-4342-B048-85BDC9FD1C3A}</a:tableStyleId>
              </a:tblPr>
              <a:tblGrid>
                <a:gridCol w="1440234">
                  <a:extLst>
                    <a:ext uri="{9D8B030D-6E8A-4147-A177-3AD203B41FA5}">
                      <a16:colId xmlns:a16="http://schemas.microsoft.com/office/drawing/2014/main" val="1097817422"/>
                    </a:ext>
                  </a:extLst>
                </a:gridCol>
                <a:gridCol w="554833">
                  <a:extLst>
                    <a:ext uri="{9D8B030D-6E8A-4147-A177-3AD203B41FA5}">
                      <a16:colId xmlns:a16="http://schemas.microsoft.com/office/drawing/2014/main" val="3256751714"/>
                    </a:ext>
                  </a:extLst>
                </a:gridCol>
              </a:tblGrid>
              <a:tr h="83333">
                <a:tc>
                  <a:txBody>
                    <a:bodyPr/>
                    <a:lstStyle/>
                    <a:p>
                      <a:pPr algn="ctr"/>
                      <a:r>
                        <a:rPr kumimoji="1" lang="ja-JP" altLang="en-US" sz="900" b="0" dirty="0">
                          <a:latin typeface="UD デジタル 教科書体 NK-R" panose="02020400000000000000" pitchFamily="18" charset="-128"/>
                          <a:ea typeface="UD デジタル 教科書体 NK-R" panose="02020400000000000000" pitchFamily="18" charset="-128"/>
                        </a:rPr>
                        <a:t>事業者名（五十音順）</a:t>
                      </a:r>
                    </a:p>
                  </a:txBody>
                  <a:tcPr marL="36000" marR="36000" marT="18000" marB="18000"/>
                </a:tc>
                <a:tc>
                  <a:txBody>
                    <a:bodyPr/>
                    <a:lstStyle/>
                    <a:p>
                      <a:pPr algn="ctr"/>
                      <a:r>
                        <a:rPr kumimoji="1" lang="ja-JP" altLang="en-US" sz="900" b="0" dirty="0">
                          <a:latin typeface="UD デジタル 教科書体 NK-R" panose="02020400000000000000" pitchFamily="18" charset="-128"/>
                          <a:ea typeface="UD デジタル 教科書体 NK-R" panose="02020400000000000000" pitchFamily="18" charset="-128"/>
                        </a:rPr>
                        <a:t>回収数</a:t>
                      </a:r>
                    </a:p>
                  </a:txBody>
                  <a:tcPr marL="36000" marR="36000" marT="18000" marB="18000"/>
                </a:tc>
                <a:extLst>
                  <a:ext uri="{0D108BD9-81ED-4DB2-BD59-A6C34878D82A}">
                    <a16:rowId xmlns:a16="http://schemas.microsoft.com/office/drawing/2014/main" val="687972832"/>
                  </a:ext>
                </a:extLst>
              </a:tr>
              <a:tr h="83333">
                <a:tc>
                  <a:txBody>
                    <a:bodyPr/>
                    <a:lstStyle/>
                    <a:p>
                      <a:r>
                        <a:rPr kumimoji="1" lang="ja-JP" altLang="ja-JP" sz="900" kern="1200" spc="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上新電機</a:t>
                      </a:r>
                      <a:r>
                        <a:rPr kumimoji="1" lang="en-US" altLang="ja-JP" sz="900" kern="1200" spc="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kumimoji="1" lang="ja-JP" altLang="ja-JP" sz="900" kern="1200" spc="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株</a:t>
                      </a:r>
                      <a:r>
                        <a:rPr kumimoji="1" lang="en-US" altLang="ja-JP" sz="900" kern="1200" spc="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 </a:t>
                      </a:r>
                      <a:endParaRPr kumimoji="1" lang="ja-JP" altLang="en-US" sz="900" spc="0" dirty="0">
                        <a:latin typeface="UD デジタル 教科書体 NK-R" panose="02020400000000000000" pitchFamily="18" charset="-128"/>
                        <a:ea typeface="UD デジタル 教科書体 NK-R" panose="02020400000000000000" pitchFamily="18" charset="-128"/>
                      </a:endParaRPr>
                    </a:p>
                  </a:txBody>
                  <a:tcPr marL="36000" marR="36000" marT="18000" marB="18000"/>
                </a:tc>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2</a:t>
                      </a:r>
                      <a:endParaRPr kumimoji="1" lang="ja-JP" altLang="en-US" sz="900" dirty="0">
                        <a:latin typeface="UD デジタル 教科書体 NK-R" panose="02020400000000000000" pitchFamily="18" charset="-128"/>
                        <a:ea typeface="UD デジタル 教科書体 NK-R" panose="02020400000000000000" pitchFamily="18" charset="-128"/>
                      </a:endParaRPr>
                    </a:p>
                  </a:txBody>
                  <a:tcPr marL="36000" marR="36000" marT="18000" marB="18000"/>
                </a:tc>
                <a:extLst>
                  <a:ext uri="{0D108BD9-81ED-4DB2-BD59-A6C34878D82A}">
                    <a16:rowId xmlns:a16="http://schemas.microsoft.com/office/drawing/2014/main" val="354491165"/>
                  </a:ext>
                </a:extLst>
              </a:tr>
              <a:tr h="83333">
                <a:tc>
                  <a:txBody>
                    <a:bodyPr/>
                    <a:lstStyle/>
                    <a:p>
                      <a:r>
                        <a:rPr kumimoji="1" lang="en-US" altLang="ja-JP" sz="900" kern="1200" spc="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kumimoji="1" lang="ja-JP" altLang="ja-JP" sz="900" kern="1200" spc="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株</a:t>
                      </a:r>
                      <a:r>
                        <a:rPr kumimoji="1" lang="en-US" altLang="ja-JP" sz="900" kern="1200" spc="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kumimoji="1" lang="ja-JP" altLang="ja-JP" sz="900" kern="1200" spc="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髙島屋</a:t>
                      </a:r>
                      <a:endParaRPr kumimoji="1" lang="ja-JP" altLang="en-US" sz="900" spc="0" dirty="0">
                        <a:latin typeface="UD デジタル 教科書体 NK-R" panose="02020400000000000000" pitchFamily="18" charset="-128"/>
                        <a:ea typeface="UD デジタル 教科書体 NK-R" panose="02020400000000000000" pitchFamily="18" charset="-128"/>
                      </a:endParaRPr>
                    </a:p>
                  </a:txBody>
                  <a:tcPr marL="36000" marR="36000" marT="18000" marB="18000"/>
                </a:tc>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4</a:t>
                      </a:r>
                      <a:endParaRPr kumimoji="1" lang="ja-JP" altLang="en-US" sz="900" dirty="0">
                        <a:latin typeface="UD デジタル 教科書体 NK-R" panose="02020400000000000000" pitchFamily="18" charset="-128"/>
                        <a:ea typeface="UD デジタル 教科書体 NK-R" panose="02020400000000000000" pitchFamily="18" charset="-128"/>
                      </a:endParaRPr>
                    </a:p>
                  </a:txBody>
                  <a:tcPr marL="36000" marR="36000" marT="18000" marB="18000"/>
                </a:tc>
                <a:extLst>
                  <a:ext uri="{0D108BD9-81ED-4DB2-BD59-A6C34878D82A}">
                    <a16:rowId xmlns:a16="http://schemas.microsoft.com/office/drawing/2014/main" val="3350816438"/>
                  </a:ext>
                </a:extLst>
              </a:tr>
              <a:tr h="83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spc="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西日本旅客鉄道</a:t>
                      </a:r>
                      <a:r>
                        <a:rPr kumimoji="1" lang="en-US" altLang="ja-JP" sz="900" kern="1200" spc="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kumimoji="1" lang="ja-JP" altLang="ja-JP" sz="900" kern="1200" spc="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株</a:t>
                      </a:r>
                      <a:r>
                        <a:rPr kumimoji="1" lang="en-US" altLang="ja-JP" sz="900" kern="1200" spc="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endParaRPr kumimoji="1" lang="ja-JP" altLang="en-US" sz="900" spc="0" dirty="0">
                        <a:latin typeface="UD デジタル 教科書体 NK-R" panose="02020400000000000000" pitchFamily="18" charset="-128"/>
                        <a:ea typeface="UD デジタル 教科書体 NK-R" panose="02020400000000000000" pitchFamily="18" charset="-128"/>
                      </a:endParaRPr>
                    </a:p>
                  </a:txBody>
                  <a:tcPr marL="36000" marR="36000" marT="18000" marB="18000"/>
                </a:tc>
                <a:tc>
                  <a:txBody>
                    <a:bodyPr/>
                    <a:lstStyle/>
                    <a:p>
                      <a:pPr algn="ctr"/>
                      <a:r>
                        <a:rPr kumimoji="1" lang="en-US" altLang="ja-JP" sz="900" spc="0" dirty="0">
                          <a:latin typeface="UD デジタル 教科書体 NK-R" panose="02020400000000000000" pitchFamily="18" charset="-128"/>
                          <a:ea typeface="UD デジタル 教科書体 NK-R" panose="02020400000000000000" pitchFamily="18" charset="-128"/>
                        </a:rPr>
                        <a:t>1,449</a:t>
                      </a:r>
                      <a:endParaRPr kumimoji="1" lang="ja-JP" altLang="en-US" sz="900" spc="0" dirty="0">
                        <a:latin typeface="UD デジタル 教科書体 NK-R" panose="02020400000000000000" pitchFamily="18" charset="-128"/>
                        <a:ea typeface="UD デジタル 教科書体 NK-R" panose="02020400000000000000" pitchFamily="18" charset="-128"/>
                      </a:endParaRPr>
                    </a:p>
                  </a:txBody>
                  <a:tcPr marL="36000" marR="36000" marT="18000" marB="18000"/>
                </a:tc>
                <a:extLst>
                  <a:ext uri="{0D108BD9-81ED-4DB2-BD59-A6C34878D82A}">
                    <a16:rowId xmlns:a16="http://schemas.microsoft.com/office/drawing/2014/main" val="2688835201"/>
                  </a:ext>
                </a:extLst>
              </a:tr>
              <a:tr h="117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spc="-30" baseline="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宮之阪中央商店街振興組合</a:t>
                      </a:r>
                      <a:endParaRPr kumimoji="1" lang="ja-JP" altLang="en-US" sz="900" spc="-30" baseline="0" dirty="0">
                        <a:latin typeface="UD デジタル 教科書体 NK-R" panose="02020400000000000000" pitchFamily="18" charset="-128"/>
                        <a:ea typeface="UD デジタル 教科書体 NK-R" panose="02020400000000000000" pitchFamily="18" charset="-128"/>
                      </a:endParaRPr>
                    </a:p>
                  </a:txBody>
                  <a:tcPr marL="36000" marR="36000" marT="18000" marB="18000"/>
                </a:tc>
                <a:tc>
                  <a:txBody>
                    <a:bodyPr/>
                    <a:lstStyle/>
                    <a:p>
                      <a:pPr algn="ctr"/>
                      <a:r>
                        <a:rPr kumimoji="1" lang="en-US" altLang="ja-JP" sz="900" spc="-300" dirty="0">
                          <a:latin typeface="UD デジタル 教科書体 NK-R" panose="02020400000000000000" pitchFamily="18" charset="-128"/>
                          <a:ea typeface="UD デジタル 教科書体 NK-R" panose="02020400000000000000" pitchFamily="18" charset="-128"/>
                        </a:rPr>
                        <a:t>0</a:t>
                      </a:r>
                      <a:endParaRPr kumimoji="1" lang="ja-JP" altLang="en-US" sz="900" spc="-300" dirty="0">
                        <a:latin typeface="UD デジタル 教科書体 NK-R" panose="02020400000000000000" pitchFamily="18" charset="-128"/>
                        <a:ea typeface="UD デジタル 教科書体 NK-R" panose="02020400000000000000" pitchFamily="18" charset="-128"/>
                      </a:endParaRPr>
                    </a:p>
                  </a:txBody>
                  <a:tcPr marL="36000" marR="36000" marT="18000" marB="18000"/>
                </a:tc>
                <a:extLst>
                  <a:ext uri="{0D108BD9-81ED-4DB2-BD59-A6C34878D82A}">
                    <a16:rowId xmlns:a16="http://schemas.microsoft.com/office/drawing/2014/main" val="1831072765"/>
                  </a:ext>
                </a:extLst>
              </a:tr>
              <a:tr h="117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kern="1200" spc="-15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kumimoji="1" lang="ja-JP" altLang="ja-JP" sz="900" kern="1200" spc="-15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株</a:t>
                      </a:r>
                      <a:r>
                        <a:rPr kumimoji="1" lang="en-US" altLang="ja-JP" sz="900" kern="1200" spc="-15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kumimoji="1" lang="ja-JP" altLang="ja-JP" sz="900" kern="1200" spc="-15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ルビー</a:t>
                      </a:r>
                      <a:r>
                        <a:rPr kumimoji="1" lang="ja-JP" altLang="en-US" sz="900" kern="1200" spc="-15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　</a:t>
                      </a:r>
                      <a:r>
                        <a:rPr kumimoji="1" lang="en-US" altLang="ja-JP" sz="900" kern="1200" spc="-15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kumimoji="1" lang="ja-JP" altLang="ja-JP" sz="900" kern="1200" spc="-15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クリーニングルビー</a:t>
                      </a:r>
                      <a:r>
                        <a:rPr kumimoji="1" lang="en-US" altLang="ja-JP" sz="900" kern="1200" spc="-150" dirty="0">
                          <a:solidFill>
                            <a:schemeClr val="tx1"/>
                          </a:solidFill>
                          <a:effectLst/>
                          <a:latin typeface="UD デジタル 教科書体 NK-R" panose="02020400000000000000" pitchFamily="18" charset="-128"/>
                          <a:ea typeface="UD デジタル 教科書体 NK-R" panose="02020400000000000000" pitchFamily="18" charset="-128"/>
                          <a:cs typeface="+mn-cs"/>
                        </a:rPr>
                        <a:t>) </a:t>
                      </a:r>
                      <a:endParaRPr kumimoji="1" lang="ja-JP" altLang="en-US" sz="900" spc="-150" dirty="0">
                        <a:latin typeface="UD デジタル 教科書体 NK-R" panose="02020400000000000000" pitchFamily="18" charset="-128"/>
                        <a:ea typeface="UD デジタル 教科書体 NK-R" panose="02020400000000000000" pitchFamily="18" charset="-128"/>
                      </a:endParaRPr>
                    </a:p>
                  </a:txBody>
                  <a:tcPr marL="36000" marR="36000" marT="18000" marB="18000"/>
                </a:tc>
                <a:tc>
                  <a:txBody>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12</a:t>
                      </a:r>
                      <a:endParaRPr kumimoji="1" lang="ja-JP" altLang="en-US" sz="900" dirty="0">
                        <a:latin typeface="UD デジタル 教科書体 NK-R" panose="02020400000000000000" pitchFamily="18" charset="-128"/>
                        <a:ea typeface="UD デジタル 教科書体 NK-R" panose="02020400000000000000" pitchFamily="18" charset="-128"/>
                      </a:endParaRPr>
                    </a:p>
                  </a:txBody>
                  <a:tcPr marL="36000" marR="36000" marT="18000" marB="18000"/>
                </a:tc>
                <a:extLst>
                  <a:ext uri="{0D108BD9-81ED-4DB2-BD59-A6C34878D82A}">
                    <a16:rowId xmlns:a16="http://schemas.microsoft.com/office/drawing/2014/main" val="2596226581"/>
                  </a:ext>
                </a:extLst>
              </a:tr>
            </a:tbl>
          </a:graphicData>
        </a:graphic>
      </p:graphicFrame>
      <p:sp>
        <p:nvSpPr>
          <p:cNvPr id="20" name="テキスト ボックス 19">
            <a:extLst>
              <a:ext uri="{FF2B5EF4-FFF2-40B4-BE49-F238E27FC236}">
                <a16:creationId xmlns:a16="http://schemas.microsoft.com/office/drawing/2014/main" id="{EBBC6636-F646-DFC3-F190-EA9725E1F559}"/>
              </a:ext>
            </a:extLst>
          </p:cNvPr>
          <p:cNvSpPr txBox="1"/>
          <p:nvPr/>
        </p:nvSpPr>
        <p:spPr>
          <a:xfrm>
            <a:off x="738626" y="7072701"/>
            <a:ext cx="4248472" cy="261610"/>
          </a:xfrm>
          <a:prstGeom prst="rect">
            <a:avLst/>
          </a:prstGeom>
          <a:noFill/>
        </p:spPr>
        <p:txBody>
          <a:bodyPr wrap="square">
            <a:spAutoFit/>
          </a:bodyPr>
          <a:lstStyle/>
          <a:p>
            <a:r>
              <a:rPr lang="ja-JP" altLang="en-US" sz="1100" dirty="0">
                <a:latin typeface="UD デジタル 教科書体 NK-R" panose="02020400000000000000" pitchFamily="18" charset="-128"/>
                <a:ea typeface="UD デジタル 教科書体 NK-R" panose="02020400000000000000" pitchFamily="18" charset="-128"/>
              </a:rPr>
              <a:t>回収状況</a:t>
            </a:r>
            <a:endParaRPr lang="ja-JP" altLang="en-US" sz="1100" dirty="0"/>
          </a:p>
        </p:txBody>
      </p:sp>
      <p:sp>
        <p:nvSpPr>
          <p:cNvPr id="21" name="正方形/長方形 20">
            <a:extLst>
              <a:ext uri="{FF2B5EF4-FFF2-40B4-BE49-F238E27FC236}">
                <a16:creationId xmlns:a16="http://schemas.microsoft.com/office/drawing/2014/main" id="{33008A6B-67D5-30C7-101D-025F94F1AFCC}"/>
              </a:ext>
            </a:extLst>
          </p:cNvPr>
          <p:cNvSpPr/>
          <p:nvPr/>
        </p:nvSpPr>
        <p:spPr>
          <a:xfrm>
            <a:off x="5201080" y="980728"/>
            <a:ext cx="4248472" cy="486032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99E9602D-1AFB-C360-C7B1-724815BED4BE}"/>
              </a:ext>
            </a:extLst>
          </p:cNvPr>
          <p:cNvSpPr txBox="1"/>
          <p:nvPr/>
        </p:nvSpPr>
        <p:spPr>
          <a:xfrm>
            <a:off x="5241032" y="980728"/>
            <a:ext cx="4176464" cy="4893647"/>
          </a:xfrm>
          <a:prstGeom prst="rect">
            <a:avLst/>
          </a:prstGeom>
          <a:noFill/>
        </p:spPr>
        <p:txBody>
          <a:bodyPr wrap="square">
            <a:spAutoFit/>
          </a:bodyPr>
          <a:lstStyle/>
          <a:p>
            <a:r>
              <a:rPr lang="ja-JP" altLang="en-US" sz="1200" b="1" dirty="0">
                <a:latin typeface="UD デジタル 教科書体 NK-R" panose="02020400000000000000" pitchFamily="18" charset="-128"/>
                <a:ea typeface="UD デジタル 教科書体 NK-R" panose="02020400000000000000" pitchFamily="18" charset="-128"/>
              </a:rPr>
              <a:t>＜途中結果の概要＞</a:t>
            </a:r>
            <a:endParaRPr lang="en-US" altLang="ja-JP" sz="1200" b="1" dirty="0">
              <a:latin typeface="UD デジタル 教科書体 NK-R" panose="02020400000000000000" pitchFamily="18" charset="-128"/>
              <a:ea typeface="UD デジタル 教科書体 NK-R" panose="02020400000000000000" pitchFamily="18" charset="-128"/>
            </a:endParaRPr>
          </a:p>
          <a:p>
            <a:pPr marL="216000" indent="-216000">
              <a:buFont typeface="Wingdings" panose="05000000000000000000" pitchFamily="2" charset="2"/>
              <a:buChar char="l"/>
            </a:pPr>
            <a:r>
              <a:rPr lang="ja-JP" altLang="en-US" sz="1200" dirty="0">
                <a:latin typeface="UD デジタル 教科書体 NK-R" panose="02020400000000000000" pitchFamily="18" charset="-128"/>
                <a:ea typeface="UD デジタル 教科書体 NK-R" panose="02020400000000000000" pitchFamily="18" charset="-128"/>
              </a:rPr>
              <a:t>回答した従業員は、全部で</a:t>
            </a:r>
            <a:r>
              <a:rPr lang="en-US" altLang="ja-JP" sz="1200" dirty="0">
                <a:latin typeface="UD デジタル 教科書体 NK-R" panose="02020400000000000000" pitchFamily="18" charset="-128"/>
                <a:ea typeface="UD デジタル 教科書体 NK-R" panose="02020400000000000000" pitchFamily="18" charset="-128"/>
              </a:rPr>
              <a:t>735</a:t>
            </a:r>
            <a:r>
              <a:rPr lang="ja-JP" altLang="en-US" sz="1200" dirty="0">
                <a:latin typeface="UD デジタル 教科書体 NK-R" panose="02020400000000000000" pitchFamily="18" charset="-128"/>
                <a:ea typeface="UD デジタル 教科書体 NK-R" panose="02020400000000000000" pitchFamily="18" charset="-128"/>
              </a:rPr>
              <a:t>名。</a:t>
            </a:r>
            <a:endParaRPr lang="en-US" altLang="ja-JP" sz="1200" dirty="0">
              <a:latin typeface="UD デジタル 教科書体 NK-R" panose="02020400000000000000" pitchFamily="18" charset="-128"/>
              <a:ea typeface="UD デジタル 教科書体 NK-R" panose="02020400000000000000" pitchFamily="18" charset="-128"/>
            </a:endParaRPr>
          </a:p>
          <a:p>
            <a:pPr marL="216000" indent="-216000">
              <a:buFont typeface="Wingdings" panose="05000000000000000000" pitchFamily="2" charset="2"/>
              <a:buChar char="l"/>
            </a:pPr>
            <a:r>
              <a:rPr lang="ja-JP" altLang="en-US" sz="1200" b="1" i="0" strike="noStrike" dirty="0">
                <a:solidFill>
                  <a:srgbClr val="0070C0"/>
                </a:solidFill>
                <a:effectLst/>
                <a:latin typeface="UD デジタル 教科書体 NK-R" panose="02020400000000000000" pitchFamily="18" charset="-128"/>
                <a:ea typeface="UD デジタル 教科書体 NK-R" panose="02020400000000000000" pitchFamily="18" charset="-128"/>
              </a:rPr>
              <a:t>ポイント事業の趣旨を理解できた</a:t>
            </a:r>
            <a:r>
              <a:rPr lang="ja-JP" altLang="en-US" sz="1200" b="0" i="0" strike="noStrike" dirty="0">
                <a:solidFill>
                  <a:srgbClr val="000000"/>
                </a:solidFill>
                <a:effectLst/>
                <a:latin typeface="UD デジタル 教科書体 NK-R" panose="02020400000000000000" pitchFamily="18" charset="-128"/>
                <a:ea typeface="UD デジタル 教科書体 NK-R" panose="02020400000000000000" pitchFamily="18" charset="-128"/>
              </a:rPr>
              <a:t>人は</a:t>
            </a:r>
            <a:r>
              <a:rPr lang="en-US" altLang="ja-JP" sz="1200" b="0" i="0" strike="noStrike" dirty="0">
                <a:solidFill>
                  <a:srgbClr val="000000"/>
                </a:solidFill>
                <a:effectLst/>
                <a:latin typeface="UD デジタル 教科書体 NK-R" panose="02020400000000000000" pitchFamily="18" charset="-128"/>
                <a:ea typeface="UD デジタル 教科書体 NK-R" panose="02020400000000000000" pitchFamily="18" charset="-128"/>
              </a:rPr>
              <a:t>8</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割強（理解できた</a:t>
            </a:r>
            <a:r>
              <a:rPr lang="en-US" altLang="ja-JP" sz="1200" b="0" i="0" strike="noStrike" dirty="0">
                <a:solidFill>
                  <a:srgbClr val="000000"/>
                </a:solidFill>
                <a:effectLst/>
                <a:latin typeface="UD デジタル 教科書体 NK-R" panose="02020400000000000000" pitchFamily="18" charset="-128"/>
                <a:ea typeface="UD デジタル 教科書体 NK-R" panose="02020400000000000000" pitchFamily="18" charset="-128"/>
              </a:rPr>
              <a:t>4</a:t>
            </a:r>
            <a:r>
              <a:rPr lang="ja-JP" altLang="en-US" sz="1200" b="0" i="0" strike="noStrike" dirty="0">
                <a:solidFill>
                  <a:srgbClr val="000000"/>
                </a:solidFill>
                <a:effectLst/>
                <a:latin typeface="UD デジタル 教科書体 NK-R" panose="02020400000000000000" pitchFamily="18" charset="-128"/>
                <a:ea typeface="UD デジタル 教科書体 NK-R" panose="02020400000000000000" pitchFamily="18" charset="-128"/>
              </a:rPr>
              <a:t>９％、やや理解できた</a:t>
            </a:r>
            <a:r>
              <a:rPr lang="en-US" altLang="ja-JP" sz="1200" b="0" i="0" strike="noStrike" dirty="0">
                <a:solidFill>
                  <a:srgbClr val="000000"/>
                </a:solidFill>
                <a:effectLst/>
                <a:latin typeface="UD デジタル 教科書体 NK-R" panose="02020400000000000000" pitchFamily="18" charset="-128"/>
                <a:ea typeface="UD デジタル 教科書体 NK-R" panose="02020400000000000000" pitchFamily="18" charset="-128"/>
              </a:rPr>
              <a:t>33</a:t>
            </a:r>
            <a:r>
              <a:rPr lang="ja-JP" altLang="en-US" sz="1200" b="0" i="0" strike="noStrike" dirty="0">
                <a:solidFill>
                  <a:srgbClr val="000000"/>
                </a:solidFill>
                <a:effectLst/>
                <a:latin typeface="UD デジタル 教科書体 NK-R" panose="02020400000000000000" pitchFamily="18" charset="-128"/>
                <a:ea typeface="UD デジタル 教科書体 NK-R" panose="02020400000000000000" pitchFamily="18"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理解できなかった人は７％。</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pPr marL="216000" indent="-216000">
              <a:buFont typeface="Wingdings" panose="05000000000000000000" pitchFamily="2" charset="2"/>
              <a:buChar char="l"/>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ポイント事業が、</a:t>
            </a:r>
            <a:r>
              <a:rPr lang="ja-JP" altLang="en-US" sz="1200" b="1" dirty="0">
                <a:solidFill>
                  <a:srgbClr val="0070C0"/>
                </a:solidFill>
                <a:latin typeface="UD デジタル 教科書体 NK-R" panose="02020400000000000000" pitchFamily="18" charset="-128"/>
                <a:ea typeface="UD デジタル 教科書体 NK-R" panose="02020400000000000000" pitchFamily="18" charset="-128"/>
              </a:rPr>
              <a:t>消費者の脱炭素への意識改革・行動変容に効果がある</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と思う人は</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7</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割弱（思う</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3</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０％、やや思う</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37</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pPr marL="216000" indent="-216000">
              <a:buFont typeface="Wingdings" panose="05000000000000000000" pitchFamily="2" charset="2"/>
              <a:buChar char="l"/>
            </a:pPr>
            <a:r>
              <a:rPr lang="ja-JP" altLang="en-US" sz="1200" b="1" dirty="0">
                <a:solidFill>
                  <a:srgbClr val="0070C0"/>
                </a:solidFill>
                <a:latin typeface="UD デジタル 教科書体 NK-R" panose="02020400000000000000" pitchFamily="18" charset="-128"/>
                <a:ea typeface="UD デジタル 教科書体 NK-R" panose="02020400000000000000" pitchFamily="18" charset="-128"/>
              </a:rPr>
              <a:t>会社からの周知を十分</a:t>
            </a:r>
            <a:r>
              <a:rPr lang="ja-JP" altLang="en-US" sz="1200" dirty="0">
                <a:latin typeface="UD デジタル 教科書体 NK-R" panose="02020400000000000000" pitchFamily="18" charset="-128"/>
                <a:ea typeface="UD デジタル 教科書体 NK-R" panose="02020400000000000000" pitchFamily="18" charset="-128"/>
              </a:rPr>
              <a:t>と思う人は</a:t>
            </a:r>
            <a:r>
              <a:rPr lang="en-US" altLang="ja-JP" sz="1200" dirty="0">
                <a:latin typeface="UD デジタル 教科書体 NK-R" panose="02020400000000000000" pitchFamily="18" charset="-128"/>
                <a:ea typeface="UD デジタル 教科書体 NK-R" panose="02020400000000000000" pitchFamily="18" charset="-128"/>
              </a:rPr>
              <a:t>6</a:t>
            </a:r>
            <a:r>
              <a:rPr lang="ja-JP" altLang="en-US" sz="1200" dirty="0">
                <a:latin typeface="UD デジタル 教科書体 NK-R" panose="02020400000000000000" pitchFamily="18" charset="-128"/>
                <a:ea typeface="UD デジタル 教科書体 NK-R" panose="02020400000000000000" pitchFamily="18" charset="-128"/>
              </a:rPr>
              <a:t>割強（そう思う</a:t>
            </a:r>
            <a:r>
              <a:rPr lang="en-US" altLang="ja-JP" sz="1200" dirty="0">
                <a:latin typeface="UD デジタル 教科書体 NK-R" panose="02020400000000000000" pitchFamily="18" charset="-128"/>
                <a:ea typeface="UD デジタル 教科書体 NK-R" panose="02020400000000000000" pitchFamily="18" charset="-128"/>
              </a:rPr>
              <a:t>37</a:t>
            </a:r>
            <a:r>
              <a:rPr lang="ja-JP" altLang="en-US" sz="1200" dirty="0">
                <a:latin typeface="UD デジタル 教科書体 NK-R" panose="02020400000000000000" pitchFamily="18" charset="-128"/>
                <a:ea typeface="UD デジタル 教科書体 NK-R" panose="02020400000000000000" pitchFamily="18" charset="-128"/>
              </a:rPr>
              <a:t>％、ややそう思う</a:t>
            </a:r>
            <a:r>
              <a:rPr lang="en-US" altLang="ja-JP" sz="1200" dirty="0">
                <a:latin typeface="UD デジタル 教科書体 NK-R" panose="02020400000000000000" pitchFamily="18" charset="-128"/>
                <a:ea typeface="UD デジタル 教科書体 NK-R" panose="02020400000000000000" pitchFamily="18" charset="-128"/>
              </a:rPr>
              <a:t>27</a:t>
            </a:r>
            <a:r>
              <a:rPr lang="ja-JP" altLang="en-US" sz="1200" dirty="0">
                <a:latin typeface="UD デジタル 教科書体 NK-R" panose="02020400000000000000" pitchFamily="18" charset="-128"/>
                <a:ea typeface="UD デジタル 教科書体 NK-R" panose="02020400000000000000" pitchFamily="18" charset="-128"/>
              </a:rPr>
              <a:t>％）。十分と思わない人は</a:t>
            </a:r>
            <a:r>
              <a:rPr lang="en-US" altLang="ja-JP" sz="1200" dirty="0">
                <a:latin typeface="UD デジタル 教科書体 NK-R" panose="02020400000000000000" pitchFamily="18" charset="-128"/>
                <a:ea typeface="UD デジタル 教科書体 NK-R" panose="02020400000000000000" pitchFamily="18" charset="-128"/>
              </a:rPr>
              <a:t>15</a:t>
            </a:r>
            <a:r>
              <a:rPr lang="ja-JP" altLang="en-US" sz="1200" dirty="0">
                <a:latin typeface="UD デジタル 教科書体 NK-R" panose="02020400000000000000" pitchFamily="18" charset="-128"/>
                <a:ea typeface="UD デジタル 教科書体 NK-R" panose="02020400000000000000" pitchFamily="18" charset="-128"/>
              </a:rPr>
              <a:t>％。</a:t>
            </a:r>
            <a:endParaRPr lang="en-US" altLang="ja-JP" sz="1200" dirty="0">
              <a:latin typeface="UD デジタル 教科書体 NK-R" panose="02020400000000000000" pitchFamily="18" charset="-128"/>
              <a:ea typeface="UD デジタル 教科書体 NK-R" panose="02020400000000000000" pitchFamily="18" charset="-128"/>
            </a:endParaRPr>
          </a:p>
          <a:p>
            <a:pPr marL="285750" indent="-285750">
              <a:buFont typeface="Wingdings" panose="05000000000000000000" pitchFamily="2" charset="2"/>
              <a:buChar char="l"/>
            </a:pP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b="1" dirty="0">
                <a:latin typeface="UD デジタル 教科書体 NK-R" panose="02020400000000000000" pitchFamily="18" charset="-128"/>
                <a:ea typeface="UD デジタル 教科書体 NK-R" panose="02020400000000000000" pitchFamily="18" charset="-128"/>
              </a:rPr>
              <a:t>＜従業員からの声の一部＞</a:t>
            </a:r>
            <a:endParaRPr lang="en-US" altLang="ja-JP" sz="1200" b="1" dirty="0">
              <a:latin typeface="UD デジタル 教科書体 NK-R" panose="02020400000000000000" pitchFamily="18" charset="-128"/>
              <a:ea typeface="UD デジタル 教科書体 NK-R" panose="02020400000000000000" pitchFamily="18" charset="-128"/>
            </a:endParaRPr>
          </a:p>
          <a:p>
            <a:pPr marL="180000" indent="-180000">
              <a:buFont typeface="Wingdings" panose="05000000000000000000" pitchFamily="2" charset="2"/>
              <a:buChar char="ü"/>
            </a:pPr>
            <a:r>
              <a:rPr lang="ja-JP" altLang="en-US" sz="1200" dirty="0">
                <a:latin typeface="UD デジタル 教科書体 NK-R" panose="02020400000000000000" pitchFamily="18" charset="-128"/>
                <a:ea typeface="UD デジタル 教科書体 NK-R" panose="02020400000000000000" pitchFamily="18" charset="-128"/>
              </a:rPr>
              <a:t>ポスターの提示だけでは理解は出来ていない。 （スーパー）</a:t>
            </a:r>
          </a:p>
          <a:p>
            <a:pPr marL="180000" indent="-180000">
              <a:buFont typeface="Wingdings" panose="05000000000000000000" pitchFamily="2" charset="2"/>
              <a:buChar char="ü"/>
            </a:pPr>
            <a:r>
              <a:rPr lang="ja-JP" altLang="en-US" sz="1200" dirty="0">
                <a:latin typeface="UD デジタル 教科書体 NK-R" panose="02020400000000000000" pitchFamily="18" charset="-128"/>
                <a:ea typeface="UD デジタル 教科書体 NK-R" panose="02020400000000000000" pitchFamily="18" charset="-128"/>
              </a:rPr>
              <a:t>もう少し詳しく易しく聞ける機会があるとよい 。 （スーパー）</a:t>
            </a:r>
          </a:p>
          <a:p>
            <a:pPr marL="180000" indent="-180000">
              <a:buFont typeface="Wingdings" panose="05000000000000000000" pitchFamily="2" charset="2"/>
              <a:buChar char="ü"/>
            </a:pPr>
            <a:r>
              <a:rPr lang="ja-JP" altLang="en-US" sz="1200" dirty="0">
                <a:latin typeface="UD デジタル 教科書体 NK-R" panose="02020400000000000000" pitchFamily="18" charset="-128"/>
                <a:ea typeface="UD デジタル 教科書体 NK-R" panose="02020400000000000000" pitchFamily="18" charset="-128"/>
              </a:rPr>
              <a:t>啓発パンフレットの対象商品、サービスをもっと具体的にしてほしい。（スーパー）</a:t>
            </a:r>
          </a:p>
          <a:p>
            <a:pPr marL="180000" indent="-180000">
              <a:buFont typeface="Wingdings" panose="05000000000000000000" pitchFamily="2" charset="2"/>
              <a:buChar char="ü"/>
            </a:pPr>
            <a:r>
              <a:rPr lang="ja-JP" altLang="en-US" sz="1200" dirty="0">
                <a:latin typeface="UD デジタル 教科書体 NK-R" panose="02020400000000000000" pitchFamily="18" charset="-128"/>
                <a:ea typeface="UD デジタル 教科書体 NK-R" panose="02020400000000000000" pitchFamily="18" charset="-128"/>
              </a:rPr>
              <a:t>ポイント還元はきっかけ作りになると思う。お客様への取組内容の説明が大切だと感じたので、アナウンス強化にしっかりと取り組みたい。（アパレル）</a:t>
            </a:r>
          </a:p>
          <a:p>
            <a:pPr marL="180000" indent="-180000">
              <a:buFont typeface="Wingdings" panose="05000000000000000000" pitchFamily="2" charset="2"/>
              <a:buChar char="ü"/>
            </a:pPr>
            <a:r>
              <a:rPr lang="ja-JP" altLang="en-US" sz="1200" dirty="0">
                <a:latin typeface="UD デジタル 教科書体 NK-R" panose="02020400000000000000" pitchFamily="18" charset="-128"/>
                <a:ea typeface="UD デジタル 教科書体 NK-R" panose="02020400000000000000" pitchFamily="18" charset="-128"/>
              </a:rPr>
              <a:t>対象のポイントの幅を広げないと意味がないと思う。 （スーパー）</a:t>
            </a:r>
          </a:p>
          <a:p>
            <a:pPr marL="180000" indent="-180000">
              <a:buFont typeface="Wingdings" panose="05000000000000000000" pitchFamily="2" charset="2"/>
              <a:buChar char="ü"/>
            </a:pPr>
            <a:r>
              <a:rPr lang="ja-JP" altLang="en-US" sz="1200" dirty="0">
                <a:latin typeface="UD デジタル 教科書体 NK-R" panose="02020400000000000000" pitchFamily="18" charset="-128"/>
                <a:ea typeface="UD デジタル 教科書体 NK-R" panose="02020400000000000000" pitchFamily="18" charset="-128"/>
              </a:rPr>
              <a:t>考え方はすごくよいとは思うものの どこまでの効果があるのか？ その取り組みの結果なども知りたい。 （スーパー）</a:t>
            </a:r>
          </a:p>
          <a:p>
            <a:pPr marL="180000" indent="-180000">
              <a:buFont typeface="Wingdings" panose="05000000000000000000" pitchFamily="2" charset="2"/>
              <a:buChar char="ü"/>
            </a:pPr>
            <a:r>
              <a:rPr lang="ja-JP" altLang="en-US" sz="1200" dirty="0">
                <a:latin typeface="UD デジタル 教科書体 NK-R" panose="02020400000000000000" pitchFamily="18" charset="-128"/>
                <a:ea typeface="UD デジタル 教科書体 NK-R" panose="02020400000000000000" pitchFamily="18" charset="-128"/>
              </a:rPr>
              <a:t>自分の職場が脱炭素に取り組んでいると知って嬉しかった 。（スーパー）</a:t>
            </a:r>
          </a:p>
          <a:p>
            <a:pPr marL="180000" indent="-180000">
              <a:buFont typeface="Wingdings" panose="05000000000000000000" pitchFamily="2" charset="2"/>
              <a:buChar char="ü"/>
            </a:pPr>
            <a:r>
              <a:rPr lang="ja-JP" altLang="en-US" sz="1200" dirty="0">
                <a:latin typeface="UD デジタル 教科書体 NK-R" panose="02020400000000000000" pitchFamily="18" charset="-128"/>
                <a:ea typeface="UD デジタル 教科書体 NK-R" panose="02020400000000000000" pitchFamily="18" charset="-128"/>
              </a:rPr>
              <a:t>知らない人が多いのでもっと宣伝した方がいいと思う。（スーパー）</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26" name="テキスト ボックス 25">
            <a:extLst>
              <a:ext uri="{FF2B5EF4-FFF2-40B4-BE49-F238E27FC236}">
                <a16:creationId xmlns:a16="http://schemas.microsoft.com/office/drawing/2014/main" id="{6B534BAD-7A59-5654-98DE-2EFAEC70256A}"/>
              </a:ext>
            </a:extLst>
          </p:cNvPr>
          <p:cNvSpPr txBox="1"/>
          <p:nvPr/>
        </p:nvSpPr>
        <p:spPr>
          <a:xfrm>
            <a:off x="5241032" y="5951021"/>
            <a:ext cx="4176464" cy="646331"/>
          </a:xfrm>
          <a:prstGeom prst="rect">
            <a:avLst/>
          </a:prstGeom>
          <a:solidFill>
            <a:schemeClr val="tx2">
              <a:lumMod val="20000"/>
              <a:lumOff val="80000"/>
            </a:schemeClr>
          </a:solidFill>
        </p:spPr>
        <p:txBody>
          <a:bodyPr wrap="square">
            <a:spAutoFit/>
          </a:bodyPr>
          <a:lstStyle/>
          <a:p>
            <a:r>
              <a:rPr lang="ja-JP" altLang="en-US" sz="1200" b="1" dirty="0">
                <a:solidFill>
                  <a:srgbClr val="002060"/>
                </a:solidFill>
                <a:latin typeface="UD デジタル 教科書体 NK-R" panose="02020400000000000000" pitchFamily="18" charset="-128"/>
                <a:ea typeface="UD デジタル 教科書体 NK-R" panose="02020400000000000000" pitchFamily="18" charset="-128"/>
              </a:rPr>
              <a:t>事業終了後にも従業員アンケートを依頼し、アンケート結果から、従業員への啓発効果や意識変化などを分析する予定です。</a:t>
            </a:r>
            <a:endParaRPr lang="en-US" altLang="ja-JP" sz="1200" b="1" dirty="0">
              <a:solidFill>
                <a:srgbClr val="002060"/>
              </a:solidFill>
              <a:latin typeface="UD デジタル 教科書体 NK-R" panose="02020400000000000000" pitchFamily="18" charset="-128"/>
              <a:ea typeface="UD デジタル 教科書体 NK-R" panose="02020400000000000000" pitchFamily="18" charset="-128"/>
            </a:endParaRPr>
          </a:p>
          <a:p>
            <a:r>
              <a:rPr lang="ja-JP" altLang="en-US" sz="1200" b="1" dirty="0">
                <a:solidFill>
                  <a:srgbClr val="FF0000"/>
                </a:solidFill>
                <a:latin typeface="UD デジタル 教科書体 NK-R" panose="02020400000000000000" pitchFamily="18" charset="-128"/>
                <a:ea typeface="UD デジタル 教科書体 NK-R" panose="02020400000000000000" pitchFamily="18" charset="-128"/>
              </a:rPr>
              <a:t>引き続き、アンケート調査にご協力お願いします。</a:t>
            </a:r>
            <a:endParaRPr lang="en-US" altLang="ja-JP" sz="1200" b="1"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53934043"/>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0F1A4265F2ECED4D93FC84E870614264" ma:contentTypeVersion="16" ma:contentTypeDescription="新しいドキュメントを作成します。" ma:contentTypeScope="" ma:versionID="111952a0011f2f57ab5e719fd7ac97b8">
  <xsd:schema xmlns:xsd="http://www.w3.org/2001/XMLSchema" xmlns:xs="http://www.w3.org/2001/XMLSchema" xmlns:p="http://schemas.microsoft.com/office/2006/metadata/properties" xmlns:ns2="520b2d9d-7793-4f41-8990-c45d40771c73" xmlns:ns3="66ed3aab-a043-4b86-9c0a-e42bde5c4b74" targetNamespace="http://schemas.microsoft.com/office/2006/metadata/properties" ma:root="true" ma:fieldsID="25146c04d39d22e4377dd99a7eed74ee" ns2:_="" ns3:_="">
    <xsd:import namespace="520b2d9d-7793-4f41-8990-c45d40771c73"/>
    <xsd:import namespace="66ed3aab-a043-4b86-9c0a-e42bde5c4b7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Location" minOccurs="0"/>
                <xsd:element ref="ns2:MediaServiceGenerationTime" minOccurs="0"/>
                <xsd:element ref="ns2:MediaServiceEventHashCode" minOccurs="0"/>
                <xsd:element ref="ns2:lcf76f155ced4ddcb4097134ff3c332f"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b2d9d-7793-4f41-8990-c45d40771c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2d4320cc-b1c6-427b-9846-65bd8e22e91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ed3aab-a043-4b86-9c0a-e42bde5c4b7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25967b6-ffd3-4328-8e5d-4ab0366c29f3}" ma:internalName="TaxCatchAll" ma:showField="CatchAllData" ma:web="66ed3aab-a043-4b86-9c0a-e42bde5c4b7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47A0BB-DEF7-477B-9A5E-1A6E2DD69195}">
  <ds:schemaRefs>
    <ds:schemaRef ds:uri="http://schemas.microsoft.com/sharepoint/v3/contenttype/forms"/>
  </ds:schemaRefs>
</ds:datastoreItem>
</file>

<file path=customXml/itemProps2.xml><?xml version="1.0" encoding="utf-8"?>
<ds:datastoreItem xmlns:ds="http://schemas.openxmlformats.org/officeDocument/2006/customXml" ds:itemID="{58DFA076-BF86-4E17-A178-F228CF5724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b2d9d-7793-4f41-8990-c45d40771c73"/>
    <ds:schemaRef ds:uri="66ed3aab-a043-4b86-9c0a-e42bde5c4b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1553</TotalTime>
  <Words>1147</Words>
  <Application>Microsoft Office PowerPoint</Application>
  <PresentationFormat>A4 210 x 297 mm</PresentationFormat>
  <Paragraphs>145</Paragraphs>
  <Slides>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UD デジタル 教科書体 NK-B</vt:lpstr>
      <vt:lpstr>UD デジタル 教科書体 NK-R</vt:lpstr>
      <vt:lpstr>Arial</vt:lpstr>
      <vt:lpstr>Calibri</vt:lpstr>
      <vt:lpstr>Wingdings</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池田　晃規</dc:creator>
  <cp:lastModifiedBy>池田　晃規</cp:lastModifiedBy>
  <cp:revision>246</cp:revision>
  <cp:lastPrinted>2022-10-11T08:52:25Z</cp:lastPrinted>
  <dcterms:created xsi:type="dcterms:W3CDTF">2016-03-07T04:01:15Z</dcterms:created>
  <dcterms:modified xsi:type="dcterms:W3CDTF">2024-01-04T03:08:40Z</dcterms:modified>
</cp:coreProperties>
</file>