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Lst>
  <p:notesMasterIdLst>
    <p:notesMasterId r:id="rId26"/>
  </p:notesMasterIdLst>
  <p:sldIdLst>
    <p:sldId id="256" r:id="rId5"/>
    <p:sldId id="275" r:id="rId6"/>
    <p:sldId id="281" r:id="rId7"/>
    <p:sldId id="260" r:id="rId8"/>
    <p:sldId id="307" r:id="rId9"/>
    <p:sldId id="276" r:id="rId10"/>
    <p:sldId id="262" r:id="rId11"/>
    <p:sldId id="259" r:id="rId12"/>
    <p:sldId id="277" r:id="rId13"/>
    <p:sldId id="265" r:id="rId14"/>
    <p:sldId id="306" r:id="rId15"/>
    <p:sldId id="279" r:id="rId16"/>
    <p:sldId id="283" r:id="rId17"/>
    <p:sldId id="282" r:id="rId18"/>
    <p:sldId id="269" r:id="rId19"/>
    <p:sldId id="268" r:id="rId20"/>
    <p:sldId id="304" r:id="rId21"/>
    <p:sldId id="312" r:id="rId22"/>
    <p:sldId id="258" r:id="rId23"/>
    <p:sldId id="271" r:id="rId24"/>
    <p:sldId id="310" r:id="rId25"/>
  </p:sldIdLst>
  <p:sldSz cx="10439400"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7AD4685-C796-4BD4-A4DF-7D7CD1F5DD54}">
          <p14:sldIdLst>
            <p14:sldId id="256"/>
            <p14:sldId id="275"/>
            <p14:sldId id="281"/>
          </p14:sldIdLst>
        </p14:section>
        <p14:section name="本編" id="{6C412C5D-22BD-43E7-9481-B039F84E8678}">
          <p14:sldIdLst>
            <p14:sldId id="260"/>
            <p14:sldId id="307"/>
            <p14:sldId id="276"/>
            <p14:sldId id="262"/>
            <p14:sldId id="259"/>
            <p14:sldId id="277"/>
            <p14:sldId id="265"/>
            <p14:sldId id="306"/>
            <p14:sldId id="279"/>
            <p14:sldId id="283"/>
            <p14:sldId id="282"/>
            <p14:sldId id="269"/>
            <p14:sldId id="268"/>
            <p14:sldId id="304"/>
            <p14:sldId id="312"/>
            <p14:sldId id="258"/>
            <p14:sldId id="271"/>
            <p14:sldId id="31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池田　晃規" initials="池田　晃規" lastIdx="10" clrIdx="0">
    <p:extLst>
      <p:ext uri="{19B8F6BF-5375-455C-9EA6-DF929625EA0E}">
        <p15:presenceInfo xmlns:p15="http://schemas.microsoft.com/office/powerpoint/2012/main" userId="S::IkedaKok@lan.pref.osaka.jp::d45d4133-0ba7-4e1d-a8a2-0545fe4d32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B0F0"/>
    <a:srgbClr val="D5EFFB"/>
    <a:srgbClr val="5DD5FF"/>
    <a:srgbClr val="33CCFF"/>
    <a:srgbClr val="29C7FF"/>
    <a:srgbClr val="EAB200"/>
    <a:srgbClr val="FF9933"/>
    <a:srgbClr val="0099CC"/>
    <a:srgbClr val="F8D0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42A49-8B04-4B7A-9C66-AD281E5F742E}" v="47" dt="2023-12-06T16:01:58.24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51" autoAdjust="0"/>
    <p:restoredTop sz="96353" autoAdjust="0"/>
  </p:normalViewPr>
  <p:slideViewPr>
    <p:cSldViewPr snapToGrid="0">
      <p:cViewPr varScale="1">
        <p:scale>
          <a:sx n="62" d="100"/>
          <a:sy n="62" d="100"/>
        </p:scale>
        <p:origin x="1216" y="36"/>
      </p:cViewPr>
      <p:guideLst/>
    </p:cSldViewPr>
  </p:slideViewPr>
  <p:notesTextViewPr>
    <p:cViewPr>
      <p:scale>
        <a:sx n="1" d="1"/>
        <a:sy n="1" d="1"/>
      </p:scale>
      <p:origin x="0" y="0"/>
    </p:cViewPr>
  </p:notesTextViewPr>
  <p:sorterViewPr>
    <p:cViewPr>
      <p:scale>
        <a:sx n="116" d="100"/>
        <a:sy n="11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BF3D5918-F9A2-4C21-AD73-9BD01B151999}" type="datetimeFigureOut">
              <a:rPr kumimoji="1" lang="ja-JP" altLang="en-US" smtClean="0"/>
              <a:t>2024/1/4</a:t>
            </a:fld>
            <a:endParaRPr kumimoji="1" lang="ja-JP" altLang="en-US"/>
          </a:p>
        </p:txBody>
      </p:sp>
      <p:sp>
        <p:nvSpPr>
          <p:cNvPr id="4" name="スライド イメージ プレースホルダー 3"/>
          <p:cNvSpPr>
            <a:spLocks noGrp="1" noRot="1" noChangeAspect="1"/>
          </p:cNvSpPr>
          <p:nvPr>
            <p:ph type="sldImg" idx="2"/>
          </p:nvPr>
        </p:nvSpPr>
        <p:spPr>
          <a:xfrm>
            <a:off x="1087438" y="1243013"/>
            <a:ext cx="46323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A4BDDDD-D5E5-4520-9F6D-26A6034CA0F5}" type="slidenum">
              <a:rPr kumimoji="1" lang="ja-JP" altLang="en-US" smtClean="0"/>
              <a:t>‹#›</a:t>
            </a:fld>
            <a:endParaRPr kumimoji="1" lang="ja-JP" altLang="en-US"/>
          </a:p>
        </p:txBody>
      </p:sp>
    </p:spTree>
    <p:extLst>
      <p:ext uri="{BB962C8B-B14F-4D97-AF65-F5344CB8AC3E}">
        <p14:creationId xmlns:p14="http://schemas.microsoft.com/office/powerpoint/2010/main" val="8568993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40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87206" y="373122"/>
            <a:ext cx="9658349" cy="601436"/>
          </a:xfrm>
        </p:spPr>
        <p:txBody>
          <a:bodyPr>
            <a:noAutofit/>
          </a:bodyPr>
          <a:lstStyle>
            <a:lvl1pPr algn="ctr">
              <a:defRPr sz="2400" b="1">
                <a:solidFill>
                  <a:schemeClr val="tx1">
                    <a:lumMod val="75000"/>
                    <a:lumOff val="25000"/>
                  </a:schemeClr>
                </a:solidFill>
              </a:defRPr>
            </a:lvl1p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717709" y="1097189"/>
            <a:ext cx="9003982" cy="1371600"/>
          </a:xfrm>
        </p:spPr>
        <p:txBody>
          <a:bodyPr>
            <a:normAutofit/>
          </a:bodyPr>
          <a:lstStyle>
            <a:lvl1pPr marL="0" indent="0" algn="l">
              <a:buNone/>
              <a:defRPr sz="1300">
                <a:solidFill>
                  <a:schemeClr val="tx1">
                    <a:lumMod val="75000"/>
                    <a:lumOff val="25000"/>
                  </a:schemeClr>
                </a:solidFill>
              </a:defRPr>
            </a:lvl1pPr>
          </a:lstStyle>
          <a:p>
            <a:pPr lvl="0"/>
            <a:r>
              <a:rPr lang="ja-JP" altLang="en-US" dirty="0"/>
              <a:t>マスター テキストの書式設定</a:t>
            </a:r>
            <a:endParaRPr lang="en-US" dirty="0"/>
          </a:p>
        </p:txBody>
      </p:sp>
      <p:sp>
        <p:nvSpPr>
          <p:cNvPr id="8" name="Slide Number Placeholder 5">
            <a:extLst>
              <a:ext uri="{FF2B5EF4-FFF2-40B4-BE49-F238E27FC236}">
                <a16:creationId xmlns:a16="http://schemas.microsoft.com/office/drawing/2014/main" id="{4DEEAEA7-DD50-9DB9-002F-55D81E938D28}"/>
              </a:ext>
            </a:extLst>
          </p:cNvPr>
          <p:cNvSpPr>
            <a:spLocks noGrp="1"/>
          </p:cNvSpPr>
          <p:nvPr>
            <p:ph type="sldNum" sz="quarter" idx="12"/>
          </p:nvPr>
        </p:nvSpPr>
        <p:spPr>
          <a:xfrm>
            <a:off x="7960042" y="7006699"/>
            <a:ext cx="2348865" cy="402483"/>
          </a:xfrm>
          <a:prstGeom prst="rect">
            <a:avLst/>
          </a:prstGeom>
        </p:spPr>
        <p:txBody>
          <a:bodyPr/>
          <a:lstStyle>
            <a:lvl1pPr algn="r">
              <a:defRPr sz="1400">
                <a:latin typeface="BIZ UDゴシック" panose="020B0400000000000000" pitchFamily="49" charset="-128"/>
                <a:ea typeface="BIZ UDゴシック" panose="020B0400000000000000" pitchFamily="49" charset="-128"/>
              </a:defRPr>
            </a:lvl1pPr>
          </a:lstStyle>
          <a:p>
            <a:fld id="{09874AEE-7876-4048-89CF-E7E4B85CF86B}" type="slidenum">
              <a:rPr kumimoji="1" lang="ja-JP" altLang="en-US" smtClean="0"/>
              <a:pPr/>
              <a:t>‹#›</a:t>
            </a:fld>
            <a:endParaRPr kumimoji="1" lang="ja-JP" altLang="en-US" dirty="0"/>
          </a:p>
        </p:txBody>
      </p:sp>
      <p:cxnSp>
        <p:nvCxnSpPr>
          <p:cNvPr id="10" name="直線コネクタ 9">
            <a:extLst>
              <a:ext uri="{FF2B5EF4-FFF2-40B4-BE49-F238E27FC236}">
                <a16:creationId xmlns:a16="http://schemas.microsoft.com/office/drawing/2014/main" id="{190CFA7C-D42F-1348-B1D7-70A4B156301A}"/>
              </a:ext>
            </a:extLst>
          </p:cNvPr>
          <p:cNvCxnSpPr/>
          <p:nvPr userDrawn="1"/>
        </p:nvCxnSpPr>
        <p:spPr>
          <a:xfrm>
            <a:off x="387205" y="988562"/>
            <a:ext cx="9658350" cy="0"/>
          </a:xfrm>
          <a:prstGeom prst="line">
            <a:avLst/>
          </a:prstGeom>
          <a:ln w="57150" cap="rnd">
            <a:solidFill>
              <a:srgbClr val="00B0F0"/>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75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09073" y="324994"/>
            <a:ext cx="9504947" cy="6809732"/>
          </a:xfrm>
          <a:prstGeom prst="roundRect">
            <a:avLst>
              <a:gd name="adj" fmla="val 3769"/>
            </a:avLst>
          </a:prstGeom>
          <a:solidFill>
            <a:srgbClr val="00B0F0"/>
          </a:solidFill>
        </p:spPr>
        <p:txBody>
          <a:bodyPr anchor="t">
            <a:noAutofit/>
          </a:bodyPr>
          <a:lstStyle>
            <a:lvl1pPr algn="ctr">
              <a:defRPr sz="2400" b="1" spc="300" baseline="0">
                <a:solidFill>
                  <a:schemeClr val="bg1"/>
                </a:solidFill>
              </a:defRPr>
            </a:lvl1pPr>
          </a:lstStyle>
          <a:p>
            <a:r>
              <a:rPr lang="ja-JP" altLang="en-US" dirty="0"/>
              <a:t>マスター タイトルの書式設定</a:t>
            </a:r>
            <a:endParaRPr lang="en-US" dirty="0"/>
          </a:p>
        </p:txBody>
      </p:sp>
      <p:sp>
        <p:nvSpPr>
          <p:cNvPr id="8" name="Slide Number Placeholder 5">
            <a:extLst>
              <a:ext uri="{FF2B5EF4-FFF2-40B4-BE49-F238E27FC236}">
                <a16:creationId xmlns:a16="http://schemas.microsoft.com/office/drawing/2014/main" id="{4DEEAEA7-DD50-9DB9-002F-55D81E938D28}"/>
              </a:ext>
            </a:extLst>
          </p:cNvPr>
          <p:cNvSpPr>
            <a:spLocks noGrp="1"/>
          </p:cNvSpPr>
          <p:nvPr>
            <p:ph type="sldNum" sz="quarter" idx="12"/>
          </p:nvPr>
        </p:nvSpPr>
        <p:spPr>
          <a:xfrm>
            <a:off x="9530499" y="7006699"/>
            <a:ext cx="778408" cy="402483"/>
          </a:xfrm>
          <a:prstGeom prst="rect">
            <a:avLst/>
          </a:prstGeom>
        </p:spPr>
        <p:txBody>
          <a:bodyPr/>
          <a:lstStyle>
            <a:lvl1pPr algn="r">
              <a:defRPr sz="1400">
                <a:latin typeface="BIZ UDゴシック" panose="020B0400000000000000" pitchFamily="49" charset="-128"/>
                <a:ea typeface="BIZ UDゴシック" panose="020B0400000000000000" pitchFamily="49" charset="-128"/>
              </a:defRPr>
            </a:lvl1pPr>
          </a:lstStyle>
          <a:p>
            <a:fld id="{09874AEE-7876-4048-89CF-E7E4B85CF86B}" type="slidenum">
              <a:rPr kumimoji="1" lang="ja-JP" altLang="en-US" smtClean="0"/>
              <a:pPr/>
              <a:t>‹#›</a:t>
            </a:fld>
            <a:endParaRPr kumimoji="1" lang="ja-JP" altLang="en-US" dirty="0"/>
          </a:p>
        </p:txBody>
      </p:sp>
      <p:sp>
        <p:nvSpPr>
          <p:cNvPr id="15" name="Content Placeholder 2">
            <a:extLst>
              <a:ext uri="{FF2B5EF4-FFF2-40B4-BE49-F238E27FC236}">
                <a16:creationId xmlns:a16="http://schemas.microsoft.com/office/drawing/2014/main" id="{3F4F9ED6-1D8B-0174-592B-1B06ABBA047F}"/>
              </a:ext>
            </a:extLst>
          </p:cNvPr>
          <p:cNvSpPr>
            <a:spLocks noGrp="1"/>
          </p:cNvSpPr>
          <p:nvPr>
            <p:ph sz="half" idx="1" hasCustomPrompt="1"/>
          </p:nvPr>
        </p:nvSpPr>
        <p:spPr>
          <a:xfrm>
            <a:off x="525380" y="938462"/>
            <a:ext cx="9256294" cy="6068235"/>
          </a:xfrm>
          <a:prstGeom prst="roundRect">
            <a:avLst>
              <a:gd name="adj" fmla="val 1598"/>
            </a:avLst>
          </a:prstGeom>
          <a:solidFill>
            <a:schemeClr val="bg1"/>
          </a:solidFill>
        </p:spPr>
        <p:txBody>
          <a:bodyPr anchor="ctr">
            <a:normAutofit/>
          </a:bodyPr>
          <a:lstStyle>
            <a:lvl1pPr marL="0" indent="0" algn="ctr">
              <a:buNone/>
              <a:defRPr sz="1800">
                <a:solidFill>
                  <a:schemeClr val="tx1">
                    <a:lumMod val="75000"/>
                    <a:lumOff val="25000"/>
                  </a:schemeClr>
                </a:solidFill>
              </a:defRPr>
            </a:lvl1pPr>
          </a:lstStyle>
          <a:p>
            <a:pPr lvl="0"/>
            <a:r>
              <a:rPr lang="ja-JP" altLang="en-US" dirty="0"/>
              <a:t>　</a:t>
            </a:r>
            <a:endParaRPr lang="en-US" dirty="0"/>
          </a:p>
        </p:txBody>
      </p:sp>
    </p:spTree>
    <p:extLst>
      <p:ext uri="{BB962C8B-B14F-4D97-AF65-F5344CB8AC3E}">
        <p14:creationId xmlns:p14="http://schemas.microsoft.com/office/powerpoint/2010/main" val="298578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910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2303269111"/>
      </p:ext>
    </p:extLst>
  </p:cSld>
  <p:clrMap bg1="lt1" tx1="dk1" bg2="lt2" tx2="dk2" accent1="accent1" accent2="accent2" accent3="accent3" accent4="accent4" accent5="accent5" accent6="accent6" hlink="hlink" folHlink="folHlink"/>
  <p:sldLayoutIdLst>
    <p:sldLayoutId id="2147483679" r:id="rId1"/>
    <p:sldLayoutId id="2147483676" r:id="rId2"/>
    <p:sldLayoutId id="2147483680" r:id="rId3"/>
    <p:sldLayoutId id="2147483673" r:id="rId4"/>
  </p:sldLayoutIdLst>
  <p:hf sldNum="0" hdr="0" ftr="0" dt="0"/>
  <p:txStyles>
    <p:titleStyle>
      <a:lvl1pPr algn="l" defTabSz="1007943" rtl="0" eaLnBrk="1" latinLnBrk="0" hangingPunct="1">
        <a:lnSpc>
          <a:spcPct val="90000"/>
        </a:lnSpc>
        <a:spcBef>
          <a:spcPct val="0"/>
        </a:spcBef>
        <a:buNone/>
        <a:defRPr kumimoji="1" sz="4850" kern="1200">
          <a:solidFill>
            <a:schemeClr val="tx1"/>
          </a:solidFill>
          <a:latin typeface="BIZ UDゴシック" panose="020B0400000000000000" pitchFamily="49" charset="-128"/>
          <a:ea typeface="BIZ UDゴシック" panose="020B0400000000000000" pitchFamily="49" charset="-128"/>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8.png"/><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AA5983-BD9A-685A-8841-B488BCB7073D}"/>
              </a:ext>
            </a:extLst>
          </p:cNvPr>
          <p:cNvSpPr>
            <a:spLocks noGrp="1"/>
          </p:cNvSpPr>
          <p:nvPr>
            <p:ph type="ctrTitle" idx="4294967295"/>
          </p:nvPr>
        </p:nvSpPr>
        <p:spPr>
          <a:xfrm>
            <a:off x="909211" y="2334464"/>
            <a:ext cx="8858864" cy="1818968"/>
          </a:xfrm>
        </p:spPr>
        <p:txBody>
          <a:bodyPr>
            <a:normAutofit/>
          </a:bodyPr>
          <a:lstStyle/>
          <a:p>
            <a:pPr algn="ctr">
              <a:lnSpc>
                <a:spcPct val="120000"/>
              </a:lnSpc>
            </a:pPr>
            <a:r>
              <a:rPr lang="ja-JP" altLang="en-US" sz="4000" b="1" kern="100" dirty="0">
                <a:effectLst/>
                <a:latin typeface="BIZ UDゴシック" panose="020B0400000000000000" pitchFamily="49" charset="-128"/>
                <a:ea typeface="BIZ UDゴシック" panose="020B0400000000000000" pitchFamily="49" charset="-128"/>
              </a:rPr>
              <a:t>脱炭素ポイントに関するガイドライン</a:t>
            </a:r>
            <a:br>
              <a:rPr lang="en-US" altLang="ja-JP" sz="4000" b="1" kern="100" dirty="0">
                <a:effectLst/>
                <a:latin typeface="BIZ UDゴシック" panose="020B0400000000000000" pitchFamily="49" charset="-128"/>
                <a:ea typeface="BIZ UDゴシック" panose="020B0400000000000000" pitchFamily="49" charset="-128"/>
              </a:rPr>
            </a:br>
            <a:r>
              <a:rPr lang="ja-JP" altLang="en-US" sz="4000" b="1" kern="100" dirty="0"/>
              <a:t>（</a:t>
            </a:r>
            <a:r>
              <a:rPr lang="ja-JP" altLang="en-US" sz="4000" b="1" kern="100" dirty="0">
                <a:effectLst/>
                <a:latin typeface="BIZ UDゴシック" panose="020B0400000000000000" pitchFamily="49" charset="-128"/>
                <a:ea typeface="BIZ UDゴシック" panose="020B0400000000000000" pitchFamily="49" charset="-128"/>
              </a:rPr>
              <a:t>案）</a:t>
            </a:r>
            <a:endParaRPr kumimoji="1" lang="ja-JP" altLang="en-US" sz="4000" dirty="0"/>
          </a:p>
        </p:txBody>
      </p:sp>
      <p:sp>
        <p:nvSpPr>
          <p:cNvPr id="3" name="タイトル 1">
            <a:extLst>
              <a:ext uri="{FF2B5EF4-FFF2-40B4-BE49-F238E27FC236}">
                <a16:creationId xmlns:a16="http://schemas.microsoft.com/office/drawing/2014/main" id="{54993E31-5702-0356-07A1-AB043410A731}"/>
              </a:ext>
            </a:extLst>
          </p:cNvPr>
          <p:cNvSpPr txBox="1">
            <a:spLocks/>
          </p:cNvSpPr>
          <p:nvPr/>
        </p:nvSpPr>
        <p:spPr>
          <a:xfrm>
            <a:off x="1286547" y="5321037"/>
            <a:ext cx="8104191" cy="1334559"/>
          </a:xfrm>
          <a:prstGeom prst="rect">
            <a:avLst/>
          </a:prstGeom>
        </p:spPr>
        <p:txBody>
          <a:bodyPr vert="horz" lIns="91440" tIns="45720" rIns="91440" bIns="45720" rtlCol="0" anchor="ctr">
            <a:normAutofit fontScale="97500"/>
          </a:bodyPr>
          <a:lstStyle>
            <a:lvl1pPr algn="l" defTabSz="1007943" rtl="0" eaLnBrk="1" latinLnBrk="0" hangingPunct="1">
              <a:lnSpc>
                <a:spcPct val="90000"/>
              </a:lnSpc>
              <a:spcBef>
                <a:spcPct val="0"/>
              </a:spcBef>
              <a:buNone/>
              <a:defRPr kumimoji="1" sz="4850" kern="1200">
                <a:solidFill>
                  <a:schemeClr val="tx1"/>
                </a:solidFill>
                <a:latin typeface="BIZ UDゴシック" panose="020B0400000000000000" pitchFamily="49" charset="-128"/>
                <a:ea typeface="BIZ UDゴシック" panose="020B0400000000000000" pitchFamily="49" charset="-128"/>
                <a:cs typeface="+mj-cs"/>
              </a:defRPr>
            </a:lvl1pPr>
          </a:lstStyle>
          <a:p>
            <a:pPr algn="ctr">
              <a:lnSpc>
                <a:spcPct val="120000"/>
              </a:lnSpc>
            </a:pPr>
            <a:r>
              <a:rPr lang="ja-JP" altLang="en-US" sz="2800" b="1" kern="100" dirty="0"/>
              <a:t>令和５年</a:t>
            </a:r>
            <a:r>
              <a:rPr lang="en-US" altLang="ja-JP" sz="2800" b="1" kern="100"/>
              <a:t>12</a:t>
            </a:r>
            <a:r>
              <a:rPr lang="ja-JP" altLang="en-US" sz="2800" b="1" kern="100"/>
              <a:t>月</a:t>
            </a:r>
            <a:endParaRPr lang="en-US" altLang="ja-JP" sz="2800" b="1" kern="100" dirty="0"/>
          </a:p>
          <a:p>
            <a:pPr algn="ctr">
              <a:lnSpc>
                <a:spcPct val="120000"/>
              </a:lnSpc>
            </a:pPr>
            <a:r>
              <a:rPr lang="ja-JP" altLang="en-US" sz="2800" b="1" kern="100" dirty="0"/>
              <a:t>大阪府</a:t>
            </a:r>
            <a:endParaRPr lang="en-US" altLang="ja-JP" sz="2800" b="1" kern="100" dirty="0"/>
          </a:p>
        </p:txBody>
      </p:sp>
      <p:sp>
        <p:nvSpPr>
          <p:cNvPr id="4" name="正方形/長方形 3">
            <a:extLst>
              <a:ext uri="{FF2B5EF4-FFF2-40B4-BE49-F238E27FC236}">
                <a16:creationId xmlns:a16="http://schemas.microsoft.com/office/drawing/2014/main" id="{8D3614ED-E6F2-4116-B88B-D74D75874A0A}"/>
              </a:ext>
            </a:extLst>
          </p:cNvPr>
          <p:cNvSpPr/>
          <p:nvPr/>
        </p:nvSpPr>
        <p:spPr>
          <a:xfrm>
            <a:off x="8722760" y="269417"/>
            <a:ext cx="1541595" cy="42483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57585" rtl="0" eaLnBrk="1" latinLnBrk="0" hangingPunct="1">
              <a:defRPr kumimoji="1" sz="1870" kern="1200">
                <a:solidFill>
                  <a:schemeClr val="dk1"/>
                </a:solidFill>
                <a:latin typeface="+mn-lt"/>
                <a:ea typeface="+mn-ea"/>
                <a:cs typeface="+mn-cs"/>
              </a:defRPr>
            </a:lvl1pPr>
            <a:lvl2pPr marL="478793" algn="l" defTabSz="957585" rtl="0" eaLnBrk="1" latinLnBrk="0" hangingPunct="1">
              <a:defRPr kumimoji="1" sz="1870" kern="1200">
                <a:solidFill>
                  <a:schemeClr val="dk1"/>
                </a:solidFill>
                <a:latin typeface="+mn-lt"/>
                <a:ea typeface="+mn-ea"/>
                <a:cs typeface="+mn-cs"/>
              </a:defRPr>
            </a:lvl2pPr>
            <a:lvl3pPr marL="957585" algn="l" defTabSz="957585" rtl="0" eaLnBrk="1" latinLnBrk="0" hangingPunct="1">
              <a:defRPr kumimoji="1" sz="1870" kern="1200">
                <a:solidFill>
                  <a:schemeClr val="dk1"/>
                </a:solidFill>
                <a:latin typeface="+mn-lt"/>
                <a:ea typeface="+mn-ea"/>
                <a:cs typeface="+mn-cs"/>
              </a:defRPr>
            </a:lvl3pPr>
            <a:lvl4pPr marL="1436378" algn="l" defTabSz="957585" rtl="0" eaLnBrk="1" latinLnBrk="0" hangingPunct="1">
              <a:defRPr kumimoji="1" sz="1870" kern="1200">
                <a:solidFill>
                  <a:schemeClr val="dk1"/>
                </a:solidFill>
                <a:latin typeface="+mn-lt"/>
                <a:ea typeface="+mn-ea"/>
                <a:cs typeface="+mn-cs"/>
              </a:defRPr>
            </a:lvl4pPr>
            <a:lvl5pPr marL="1915171" algn="l" defTabSz="957585" rtl="0" eaLnBrk="1" latinLnBrk="0" hangingPunct="1">
              <a:defRPr kumimoji="1" sz="1870" kern="1200">
                <a:solidFill>
                  <a:schemeClr val="dk1"/>
                </a:solidFill>
                <a:latin typeface="+mn-lt"/>
                <a:ea typeface="+mn-ea"/>
                <a:cs typeface="+mn-cs"/>
              </a:defRPr>
            </a:lvl5pPr>
            <a:lvl6pPr marL="2393964" algn="l" defTabSz="957585" rtl="0" eaLnBrk="1" latinLnBrk="0" hangingPunct="1">
              <a:defRPr kumimoji="1" sz="1870" kern="1200">
                <a:solidFill>
                  <a:schemeClr val="dk1"/>
                </a:solidFill>
                <a:latin typeface="+mn-lt"/>
                <a:ea typeface="+mn-ea"/>
                <a:cs typeface="+mn-cs"/>
              </a:defRPr>
            </a:lvl6pPr>
            <a:lvl7pPr marL="2872758" algn="l" defTabSz="957585" rtl="0" eaLnBrk="1" latinLnBrk="0" hangingPunct="1">
              <a:defRPr kumimoji="1" sz="1870" kern="1200">
                <a:solidFill>
                  <a:schemeClr val="dk1"/>
                </a:solidFill>
                <a:latin typeface="+mn-lt"/>
                <a:ea typeface="+mn-ea"/>
                <a:cs typeface="+mn-cs"/>
              </a:defRPr>
            </a:lvl7pPr>
            <a:lvl8pPr marL="3351551" algn="l" defTabSz="957585" rtl="0" eaLnBrk="1" latinLnBrk="0" hangingPunct="1">
              <a:defRPr kumimoji="1" sz="1870" kern="1200">
                <a:solidFill>
                  <a:schemeClr val="dk1"/>
                </a:solidFill>
                <a:latin typeface="+mn-lt"/>
                <a:ea typeface="+mn-ea"/>
                <a:cs typeface="+mn-cs"/>
              </a:defRPr>
            </a:lvl8pPr>
            <a:lvl9pPr marL="3830343" algn="l" defTabSz="957585" rtl="0" eaLnBrk="1" latinLnBrk="0" hangingPunct="1">
              <a:defRPr kumimoji="1" sz="1870" kern="1200">
                <a:solidFill>
                  <a:schemeClr val="dk1"/>
                </a:solidFill>
                <a:latin typeface="+mn-lt"/>
                <a:ea typeface="+mn-ea"/>
                <a:cs typeface="+mn-cs"/>
              </a:defRPr>
            </a:lvl9pPr>
          </a:lstStyle>
          <a:p>
            <a:pPr algn="ctr"/>
            <a:r>
              <a:rPr kumimoji="1" lang="ja-JP" altLang="en-US"/>
              <a:t>資料２</a:t>
            </a:r>
            <a:endParaRPr kumimoji="1" lang="ja-JP" altLang="en-US" dirty="0"/>
          </a:p>
        </p:txBody>
      </p:sp>
    </p:spTree>
    <p:extLst>
      <p:ext uri="{BB962C8B-B14F-4D97-AF65-F5344CB8AC3E}">
        <p14:creationId xmlns:p14="http://schemas.microsoft.com/office/powerpoint/2010/main" val="563288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BFA11EE-0DA5-6A30-B88F-1C4BB42FEC8B}"/>
              </a:ext>
            </a:extLst>
          </p:cNvPr>
          <p:cNvPicPr>
            <a:picLocks noChangeAspect="1"/>
          </p:cNvPicPr>
          <p:nvPr/>
        </p:nvPicPr>
        <p:blipFill>
          <a:blip r:embed="rId2"/>
          <a:stretch>
            <a:fillRect/>
          </a:stretch>
        </p:blipFill>
        <p:spPr>
          <a:xfrm>
            <a:off x="438579" y="3837093"/>
            <a:ext cx="4972034" cy="2211465"/>
          </a:xfrm>
          <a:prstGeom prst="rect">
            <a:avLst/>
          </a:prstGeom>
        </p:spPr>
      </p:pic>
      <p:sp>
        <p:nvSpPr>
          <p:cNvPr id="15" name="正方形/長方形 14">
            <a:extLst>
              <a:ext uri="{FF2B5EF4-FFF2-40B4-BE49-F238E27FC236}">
                <a16:creationId xmlns:a16="http://schemas.microsoft.com/office/drawing/2014/main" id="{0412DFF5-1CBB-3AB6-3B69-6D1548C31226}"/>
              </a:ext>
            </a:extLst>
          </p:cNvPr>
          <p:cNvSpPr/>
          <p:nvPr/>
        </p:nvSpPr>
        <p:spPr>
          <a:xfrm>
            <a:off x="3013795" y="3180665"/>
            <a:ext cx="2194721" cy="684000"/>
          </a:xfrm>
          <a:prstGeom prst="rect">
            <a:avLst/>
          </a:prstGeom>
          <a:solidFill>
            <a:schemeClr val="bg1"/>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00" b="1" dirty="0">
                <a:solidFill>
                  <a:schemeClr val="tx1">
                    <a:lumMod val="75000"/>
                    <a:lumOff val="25000"/>
                  </a:schemeClr>
                </a:solidFill>
                <a:latin typeface="BIZ UDゴシック" panose="020B0400000000000000" pitchFamily="49" charset="-128"/>
                <a:ea typeface="BIZ UDゴシック" panose="020B0400000000000000" pitchFamily="49" charset="-128"/>
              </a:rPr>
              <a:t>業種･業態：</a:t>
            </a:r>
            <a:r>
              <a:rPr lang="ja-JP" altLang="en-US" sz="1000" b="1" dirty="0">
                <a:solidFill>
                  <a:srgbClr val="EAB200"/>
                </a:solidFill>
                <a:latin typeface="BIZ UDゴシック" panose="020B0400000000000000" pitchFamily="49" charset="-128"/>
                <a:ea typeface="BIZ UDゴシック" panose="020B0400000000000000" pitchFamily="49" charset="-128"/>
              </a:rPr>
              <a:t>ｽｰﾊﾟ</a:t>
            </a:r>
            <a:r>
              <a:rPr lang="en-US" altLang="ja-JP" sz="1000" b="1" dirty="0">
                <a:solidFill>
                  <a:srgbClr val="EAB200"/>
                </a:solidFill>
                <a:latin typeface="BIZ UDゴシック" panose="020B0400000000000000" pitchFamily="49" charset="-128"/>
                <a:ea typeface="BIZ UDゴシック" panose="020B0400000000000000" pitchFamily="49" charset="-128"/>
              </a:rPr>
              <a:t>-</a:t>
            </a:r>
            <a:r>
              <a:rPr lang="ja-JP" altLang="en-US" sz="1000" b="1" dirty="0">
                <a:solidFill>
                  <a:srgbClr val="EAB200"/>
                </a:solidFill>
                <a:latin typeface="BIZ UDゴシック" panose="020B0400000000000000" pitchFamily="49" charset="-128"/>
                <a:ea typeface="BIZ UDゴシック" panose="020B0400000000000000" pitchFamily="49" charset="-128"/>
              </a:rPr>
              <a:t>･生鮮品店</a:t>
            </a:r>
            <a:r>
              <a:rPr lang="en-US" altLang="ja-JP" sz="1000" b="1" dirty="0">
                <a:solidFill>
                  <a:srgbClr val="EAB200"/>
                </a:solidFill>
                <a:latin typeface="BIZ UDゴシック" panose="020B0400000000000000" pitchFamily="49" charset="-128"/>
                <a:ea typeface="BIZ UDゴシック" panose="020B0400000000000000" pitchFamily="49" charset="-128"/>
              </a:rPr>
              <a:t>(</a:t>
            </a:r>
            <a:r>
              <a:rPr lang="ja-JP" altLang="en-US" sz="1000" b="1" dirty="0">
                <a:solidFill>
                  <a:srgbClr val="EAB200"/>
                </a:solidFill>
                <a:latin typeface="BIZ UDゴシック" panose="020B0400000000000000" pitchFamily="49" charset="-128"/>
                <a:ea typeface="BIZ UDゴシック" panose="020B0400000000000000" pitchFamily="49" charset="-128"/>
              </a:rPr>
              <a:t>小売</a:t>
            </a:r>
            <a:r>
              <a:rPr lang="en-US" altLang="ja-JP" sz="1000" b="1" dirty="0">
                <a:solidFill>
                  <a:srgbClr val="EAB200"/>
                </a:solidFill>
                <a:latin typeface="BIZ UDゴシック" panose="020B0400000000000000" pitchFamily="49" charset="-128"/>
                <a:ea typeface="BIZ UDゴシック" panose="020B0400000000000000" pitchFamily="49" charset="-128"/>
              </a:rPr>
              <a:t>)</a:t>
            </a:r>
          </a:p>
          <a:p>
            <a:r>
              <a:rPr lang="ja-JP" altLang="en-US" sz="1000" b="1" dirty="0">
                <a:solidFill>
                  <a:schemeClr val="tx1">
                    <a:lumMod val="75000"/>
                    <a:lumOff val="25000"/>
                  </a:schemeClr>
                </a:solidFill>
                <a:latin typeface="BIZ UDゴシック" panose="020B0400000000000000" pitchFamily="49" charset="-128"/>
                <a:ea typeface="BIZ UDゴシック" panose="020B0400000000000000" pitchFamily="49" charset="-128"/>
              </a:rPr>
              <a:t>商品ｻｰﾋﾞｽ：</a:t>
            </a:r>
            <a:r>
              <a:rPr lang="ja-JP" altLang="en-US" sz="1000" b="1" dirty="0">
                <a:solidFill>
                  <a:srgbClr val="EAB200"/>
                </a:solidFill>
                <a:latin typeface="BIZ UDゴシック" panose="020B0400000000000000" pitchFamily="49" charset="-128"/>
                <a:ea typeface="BIZ UDゴシック" panose="020B0400000000000000" pitchFamily="49" charset="-128"/>
              </a:rPr>
              <a:t>地産地消の農産物</a:t>
            </a:r>
          </a:p>
          <a:p>
            <a:r>
              <a:rPr lang="ja-JP" altLang="en-US" sz="1000" dirty="0">
                <a:solidFill>
                  <a:schemeClr val="tx1">
                    <a:lumMod val="75000"/>
                    <a:lumOff val="25000"/>
                  </a:schemeClr>
                </a:solidFill>
                <a:latin typeface="BIZ UDゴシック" panose="020B0400000000000000" pitchFamily="49" charset="-128"/>
                <a:ea typeface="BIZ UDゴシック" panose="020B0400000000000000" pitchFamily="49" charset="-128"/>
              </a:rPr>
              <a:t>▶生産現場から店頭までの流通距離の短縮で、輸送による</a:t>
            </a:r>
            <a:r>
              <a:rPr lang="en-US" altLang="ja-JP" sz="1000" dirty="0">
                <a:solidFill>
                  <a:schemeClr val="tx1">
                    <a:lumMod val="75000"/>
                    <a:lumOff val="25000"/>
                  </a:schemeClr>
                </a:solidFill>
                <a:latin typeface="BIZ UDゴシック" panose="020B0400000000000000" pitchFamily="49" charset="-128"/>
                <a:ea typeface="BIZ UDゴシック" panose="020B0400000000000000" pitchFamily="49" charset="-128"/>
              </a:rPr>
              <a:t>CO</a:t>
            </a:r>
            <a:r>
              <a:rPr lang="en-US" altLang="ja-JP" sz="1000" baseline="-25000" dirty="0">
                <a:solidFill>
                  <a:schemeClr val="tx1">
                    <a:lumMod val="75000"/>
                    <a:lumOff val="25000"/>
                  </a:schemeClr>
                </a:solidFill>
                <a:latin typeface="BIZ UDゴシック" panose="020B0400000000000000" pitchFamily="49" charset="-128"/>
                <a:ea typeface="BIZ UDゴシック" panose="020B0400000000000000" pitchFamily="49" charset="-128"/>
              </a:rPr>
              <a:t>2</a:t>
            </a:r>
            <a:r>
              <a:rPr lang="ja-JP" altLang="en-US" sz="1000" dirty="0">
                <a:solidFill>
                  <a:schemeClr val="tx1">
                    <a:lumMod val="75000"/>
                    <a:lumOff val="25000"/>
                  </a:schemeClr>
                </a:solidFill>
                <a:latin typeface="BIZ UDゴシック" panose="020B0400000000000000" pitchFamily="49" charset="-128"/>
                <a:ea typeface="BIZ UDゴシック" panose="020B0400000000000000" pitchFamily="49" charset="-128"/>
              </a:rPr>
              <a:t>を削減</a:t>
            </a:r>
            <a:endParaRPr kumimoji="1" lang="ja-JP" altLang="en-US" sz="1000"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t>(2)</a:t>
            </a:r>
            <a:r>
              <a:rPr lang="ja-JP" altLang="en-US" dirty="0"/>
              <a:t> 脱炭素ポイント付与に伴う効果</a:t>
            </a:r>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717709" y="1152274"/>
            <a:ext cx="9003982" cy="1371600"/>
          </a:xfrm>
        </p:spPr>
        <p:txBody>
          <a:bodyPr>
            <a:normAutofit/>
          </a:bodyPr>
          <a:lstStyle/>
          <a:p>
            <a:r>
              <a:rPr lang="ja-JP" altLang="en-US" sz="1400" dirty="0"/>
              <a:t>事業活動における効果としては、大きく分けて「</a:t>
            </a:r>
            <a:r>
              <a:rPr lang="en-US" altLang="ja-JP" sz="1400" dirty="0"/>
              <a:t>CO</a:t>
            </a:r>
            <a:r>
              <a:rPr lang="en-US" altLang="ja-JP" sz="1400" baseline="-25000" dirty="0"/>
              <a:t>2</a:t>
            </a:r>
            <a:r>
              <a:rPr lang="ja-JP" altLang="en-US" sz="1400" dirty="0"/>
              <a:t>削減効果」と「販売促進効果」の２つがあります。</a:t>
            </a:r>
            <a:endParaRPr lang="en-US" altLang="ja-JP" sz="1400" dirty="0"/>
          </a:p>
        </p:txBody>
      </p:sp>
      <p:sp>
        <p:nvSpPr>
          <p:cNvPr id="4" name="テキスト ボックス 3">
            <a:extLst>
              <a:ext uri="{FF2B5EF4-FFF2-40B4-BE49-F238E27FC236}">
                <a16:creationId xmlns:a16="http://schemas.microsoft.com/office/drawing/2014/main" id="{8C3B4C59-9F81-0FD9-5473-83CC09E292ED}"/>
              </a:ext>
            </a:extLst>
          </p:cNvPr>
          <p:cNvSpPr txBox="1"/>
          <p:nvPr/>
        </p:nvSpPr>
        <p:spPr>
          <a:xfrm>
            <a:off x="669124" y="2020914"/>
            <a:ext cx="4320000" cy="678776"/>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商品等のライフサイクル（原材料調達～生産～流通・販売～使用・維持管理～廃棄・リサイクルの各過程）における環境配慮の選択が</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CO</a:t>
            </a:r>
            <a:r>
              <a:rPr lang="en-US" altLang="ja-JP" sz="1200" baseline="-25000" dirty="0">
                <a:solidFill>
                  <a:schemeClr val="tx1">
                    <a:lumMod val="75000"/>
                    <a:lumOff val="25000"/>
                  </a:schemeClr>
                </a:solidFill>
                <a:latin typeface="BIZ UDゴシック" panose="020B0400000000000000" pitchFamily="49" charset="-128"/>
                <a:ea typeface="BIZ UDゴシック" panose="020B0400000000000000" pitchFamily="49" charset="-128"/>
              </a:rPr>
              <a:t>2</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削減効果につながります。</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5E9554D8-915F-77AD-3E72-3DBC85DCDCAA}"/>
              </a:ext>
            </a:extLst>
          </p:cNvPr>
          <p:cNvSpPr txBox="1"/>
          <p:nvPr/>
        </p:nvSpPr>
        <p:spPr>
          <a:xfrm>
            <a:off x="667338" y="1559757"/>
            <a:ext cx="4320000" cy="405189"/>
          </a:xfrm>
          <a:prstGeom prst="roundRect">
            <a:avLst>
              <a:gd name="adj" fmla="val 50000"/>
            </a:avLst>
          </a:prstGeom>
          <a:solidFill>
            <a:srgbClr val="33CCFF"/>
          </a:solidFill>
        </p:spPr>
        <p:txBody>
          <a:bodyPr wrap="square" tIns="36000" bIns="36000" rtlCol="0">
            <a:spAutoFit/>
          </a:bodyPr>
          <a:lstStyle/>
          <a:p>
            <a:pPr algn="ctr"/>
            <a:r>
              <a:rPr kumimoji="1" lang="en-US" altLang="ja-JP" sz="1400" b="1" spc="100" dirty="0">
                <a:solidFill>
                  <a:schemeClr val="bg1"/>
                </a:solidFill>
                <a:latin typeface="BIZ UDゴシック" panose="020B0400000000000000" pitchFamily="49" charset="-128"/>
                <a:ea typeface="BIZ UDゴシック" panose="020B0400000000000000" pitchFamily="49" charset="-128"/>
              </a:rPr>
              <a:t>CO</a:t>
            </a:r>
            <a:r>
              <a:rPr kumimoji="1" lang="en-US" altLang="ja-JP" sz="1400" b="1" spc="100" baseline="-25000" dirty="0">
                <a:solidFill>
                  <a:schemeClr val="bg1"/>
                </a:solidFill>
                <a:latin typeface="BIZ UDゴシック" panose="020B0400000000000000" pitchFamily="49" charset="-128"/>
                <a:ea typeface="BIZ UDゴシック" panose="020B0400000000000000" pitchFamily="49" charset="-128"/>
              </a:rPr>
              <a:t>2</a:t>
            </a:r>
            <a:r>
              <a:rPr kumimoji="1" lang="ja-JP" altLang="en-US" sz="1400" b="1" spc="100" dirty="0">
                <a:solidFill>
                  <a:schemeClr val="bg1"/>
                </a:solidFill>
                <a:latin typeface="BIZ UDゴシック" panose="020B0400000000000000" pitchFamily="49" charset="-128"/>
                <a:ea typeface="BIZ UDゴシック" panose="020B0400000000000000" pitchFamily="49" charset="-128"/>
              </a:rPr>
              <a:t>削減効果</a:t>
            </a:r>
          </a:p>
        </p:txBody>
      </p:sp>
      <p:sp>
        <p:nvSpPr>
          <p:cNvPr id="7" name="テキスト ボックス 6">
            <a:extLst>
              <a:ext uri="{FF2B5EF4-FFF2-40B4-BE49-F238E27FC236}">
                <a16:creationId xmlns:a16="http://schemas.microsoft.com/office/drawing/2014/main" id="{8C1B5762-0F43-0B37-061F-4EE4732A32E7}"/>
              </a:ext>
            </a:extLst>
          </p:cNvPr>
          <p:cNvSpPr txBox="1"/>
          <p:nvPr/>
        </p:nvSpPr>
        <p:spPr>
          <a:xfrm>
            <a:off x="5401061" y="1559757"/>
            <a:ext cx="4320000" cy="405189"/>
          </a:xfrm>
          <a:prstGeom prst="roundRect">
            <a:avLst>
              <a:gd name="adj" fmla="val 50000"/>
            </a:avLst>
          </a:prstGeom>
          <a:solidFill>
            <a:srgbClr val="33CCFF"/>
          </a:solidFill>
        </p:spPr>
        <p:txBody>
          <a:bodyPr wrap="square" tIns="36000" bIns="36000" rtlCol="0">
            <a:spAutoFit/>
          </a:bodyPr>
          <a:lstStyle/>
          <a:p>
            <a:pPr algn="ctr"/>
            <a:r>
              <a:rPr kumimoji="1" lang="ja-JP" altLang="en-US" sz="1400" b="1" spc="100" dirty="0">
                <a:solidFill>
                  <a:schemeClr val="bg1"/>
                </a:solidFill>
                <a:latin typeface="BIZ UDゴシック" panose="020B0400000000000000" pitchFamily="49" charset="-128"/>
                <a:ea typeface="BIZ UDゴシック" panose="020B0400000000000000" pitchFamily="49" charset="-128"/>
              </a:rPr>
              <a:t>販売促進効果</a:t>
            </a:r>
          </a:p>
        </p:txBody>
      </p:sp>
      <p:sp>
        <p:nvSpPr>
          <p:cNvPr id="8" name="テキスト ボックス 7">
            <a:extLst>
              <a:ext uri="{FF2B5EF4-FFF2-40B4-BE49-F238E27FC236}">
                <a16:creationId xmlns:a16="http://schemas.microsoft.com/office/drawing/2014/main" id="{8E4370BC-A2B5-9646-7527-8FFAD0BD26B2}"/>
              </a:ext>
            </a:extLst>
          </p:cNvPr>
          <p:cNvSpPr txBox="1"/>
          <p:nvPr/>
        </p:nvSpPr>
        <p:spPr>
          <a:xfrm>
            <a:off x="5402847" y="2020914"/>
            <a:ext cx="4320000" cy="678776"/>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脱炭素効果の周知とあわせて商品等を</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PR</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をすることで、広報機会の増加、新たな購買層の獲得など、商品等の売上げ増加に寄与します。</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3B7FFD6D-BA62-76A9-A180-3EFA83D0A13E}"/>
              </a:ext>
            </a:extLst>
          </p:cNvPr>
          <p:cNvSpPr txBox="1"/>
          <p:nvPr/>
        </p:nvSpPr>
        <p:spPr>
          <a:xfrm>
            <a:off x="1184564" y="6001932"/>
            <a:ext cx="3986704" cy="3693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資料：経済産業省資料（ｶｰﾎﾞﾝﾌｯﾄﾌﾟﾘﾝﾄﾚﾎﾟｰﾄ</a:t>
            </a:r>
            <a:r>
              <a:rPr lang="en-US" altLang="ja-JP" sz="900" dirty="0">
                <a:latin typeface="BIZ UDゴシック" panose="020B0400000000000000" pitchFamily="49" charset="-128"/>
                <a:ea typeface="BIZ UDゴシック" panose="020B0400000000000000" pitchFamily="49" charset="-128"/>
              </a:rPr>
              <a:t>2023</a:t>
            </a:r>
            <a:r>
              <a:rPr lang="ja-JP" altLang="en-US" sz="900" dirty="0">
                <a:latin typeface="BIZ UDゴシック" panose="020B0400000000000000" pitchFamily="49" charset="-128"/>
                <a:ea typeface="BIZ UDゴシック" panose="020B0400000000000000" pitchFamily="49" charset="-128"/>
              </a:rPr>
              <a:t>年</a:t>
            </a:r>
            <a:r>
              <a:rPr lang="en-US" altLang="ja-JP" sz="900" dirty="0">
                <a:latin typeface="BIZ UDゴシック" panose="020B0400000000000000" pitchFamily="49" charset="-128"/>
                <a:ea typeface="BIZ UDゴシック" panose="020B0400000000000000" pitchFamily="49" charset="-128"/>
              </a:rPr>
              <a:t>3</a:t>
            </a:r>
            <a:r>
              <a:rPr lang="ja-JP" altLang="en-US" sz="900" dirty="0">
                <a:latin typeface="BIZ UDゴシック" panose="020B0400000000000000" pitchFamily="49" charset="-128"/>
                <a:ea typeface="BIZ UDゴシック" panose="020B0400000000000000" pitchFamily="49" charset="-128"/>
              </a:rPr>
              <a:t>月、ｻﾌﾟﾗｲﾁｪｰﾝ全体でのｶｰﾎﾞﾝﾆｭｰﾄﾗﾙに向けたｶｰﾎﾞﾝﾌｯﾄﾌﾟﾘﾝﾄの算定・検証等に関する検討会）</a:t>
            </a:r>
            <a:endParaRPr lang="ja-JP" altLang="en-US" sz="900" dirty="0"/>
          </a:p>
        </p:txBody>
      </p:sp>
      <p:sp>
        <p:nvSpPr>
          <p:cNvPr id="16" name="正方形/長方形 15">
            <a:extLst>
              <a:ext uri="{FF2B5EF4-FFF2-40B4-BE49-F238E27FC236}">
                <a16:creationId xmlns:a16="http://schemas.microsoft.com/office/drawing/2014/main" id="{A82D8BA5-D464-FCC3-46CA-08DA14B88ADE}"/>
              </a:ext>
            </a:extLst>
          </p:cNvPr>
          <p:cNvSpPr/>
          <p:nvPr/>
        </p:nvSpPr>
        <p:spPr>
          <a:xfrm>
            <a:off x="667338" y="3173217"/>
            <a:ext cx="2194721" cy="684000"/>
          </a:xfrm>
          <a:prstGeom prst="rect">
            <a:avLst/>
          </a:prstGeom>
          <a:solidFill>
            <a:schemeClr val="bg1"/>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00" b="1" dirty="0">
                <a:solidFill>
                  <a:schemeClr val="tx1">
                    <a:lumMod val="75000"/>
                    <a:lumOff val="25000"/>
                  </a:schemeClr>
                </a:solidFill>
                <a:latin typeface="BIZ UDゴシック" panose="020B0400000000000000" pitchFamily="49" charset="-128"/>
                <a:ea typeface="BIZ UDゴシック" panose="020B0400000000000000" pitchFamily="49" charset="-128"/>
              </a:rPr>
              <a:t>業種･業態：</a:t>
            </a:r>
            <a:r>
              <a:rPr lang="ja-JP" altLang="en-US" sz="1000" b="1" dirty="0">
                <a:solidFill>
                  <a:srgbClr val="EAB200"/>
                </a:solidFill>
                <a:latin typeface="BIZ UDゴシック" panose="020B0400000000000000" pitchFamily="49" charset="-128"/>
                <a:ea typeface="BIZ UDゴシック" panose="020B0400000000000000" pitchFamily="49" charset="-128"/>
              </a:rPr>
              <a:t>アパレル</a:t>
            </a:r>
            <a:r>
              <a:rPr lang="en-US" altLang="ja-JP" sz="1000" b="1" dirty="0">
                <a:solidFill>
                  <a:srgbClr val="EAB200"/>
                </a:solidFill>
                <a:latin typeface="BIZ UDゴシック" panose="020B0400000000000000" pitchFamily="49" charset="-128"/>
                <a:ea typeface="BIZ UDゴシック" panose="020B0400000000000000" pitchFamily="49" charset="-128"/>
              </a:rPr>
              <a:t>(</a:t>
            </a:r>
            <a:r>
              <a:rPr lang="ja-JP" altLang="en-US" sz="1000" b="1" dirty="0">
                <a:solidFill>
                  <a:srgbClr val="EAB200"/>
                </a:solidFill>
                <a:latin typeface="BIZ UDゴシック" panose="020B0400000000000000" pitchFamily="49" charset="-128"/>
                <a:ea typeface="BIZ UDゴシック" panose="020B0400000000000000" pitchFamily="49" charset="-128"/>
              </a:rPr>
              <a:t>小売</a:t>
            </a:r>
            <a:r>
              <a:rPr lang="en-US" altLang="ja-JP" sz="1000" b="1" dirty="0">
                <a:solidFill>
                  <a:srgbClr val="EAB200"/>
                </a:solidFill>
                <a:latin typeface="BIZ UDゴシック" panose="020B0400000000000000" pitchFamily="49" charset="-128"/>
                <a:ea typeface="BIZ UDゴシック" panose="020B0400000000000000" pitchFamily="49" charset="-128"/>
              </a:rPr>
              <a:t>)</a:t>
            </a:r>
          </a:p>
          <a:p>
            <a:r>
              <a:rPr lang="ja-JP" altLang="en-US" sz="1000" b="1" dirty="0">
                <a:solidFill>
                  <a:schemeClr val="tx1">
                    <a:lumMod val="75000"/>
                    <a:lumOff val="25000"/>
                  </a:schemeClr>
                </a:solidFill>
                <a:latin typeface="BIZ UDゴシック" panose="020B0400000000000000" pitchFamily="49" charset="-128"/>
                <a:ea typeface="BIZ UDゴシック" panose="020B0400000000000000" pitchFamily="49" charset="-128"/>
              </a:rPr>
              <a:t>商品ｻｰﾋﾞｽ：</a:t>
            </a:r>
            <a:r>
              <a:rPr lang="ja-JP" altLang="en-US" sz="1000" b="1" dirty="0">
                <a:solidFill>
                  <a:srgbClr val="EAB200"/>
                </a:solidFill>
                <a:latin typeface="BIZ UDゴシック" panose="020B0400000000000000" pitchFamily="49" charset="-128"/>
                <a:ea typeface="BIZ UDゴシック" panose="020B0400000000000000" pitchFamily="49" charset="-128"/>
              </a:rPr>
              <a:t>リサイクル素材の衣類</a:t>
            </a:r>
            <a:endParaRPr lang="en-US" altLang="ja-JP" sz="1000" b="1" dirty="0">
              <a:solidFill>
                <a:srgbClr val="EAB200"/>
              </a:solidFill>
              <a:latin typeface="BIZ UDゴシック" panose="020B0400000000000000" pitchFamily="49" charset="-128"/>
              <a:ea typeface="BIZ UDゴシック" panose="020B0400000000000000" pitchFamily="49" charset="-128"/>
            </a:endParaRPr>
          </a:p>
          <a:p>
            <a:r>
              <a:rPr lang="ja-JP" altLang="en-US" sz="1000" dirty="0">
                <a:solidFill>
                  <a:schemeClr val="tx1">
                    <a:lumMod val="75000"/>
                    <a:lumOff val="25000"/>
                  </a:schemeClr>
                </a:solidFill>
                <a:latin typeface="BIZ UDゴシック" panose="020B0400000000000000" pitchFamily="49" charset="-128"/>
                <a:ea typeface="BIZ UDゴシック" panose="020B0400000000000000" pitchFamily="49" charset="-128"/>
              </a:rPr>
              <a:t>▶原材料の製造時のｴﾈﾙｷﾞｰや廃棄物の焼却による</a:t>
            </a:r>
            <a:r>
              <a:rPr lang="en-US" altLang="ja-JP" sz="1000" dirty="0">
                <a:solidFill>
                  <a:schemeClr val="tx1">
                    <a:lumMod val="75000"/>
                    <a:lumOff val="25000"/>
                  </a:schemeClr>
                </a:solidFill>
                <a:latin typeface="BIZ UDゴシック" panose="020B0400000000000000" pitchFamily="49" charset="-128"/>
                <a:ea typeface="BIZ UDゴシック" panose="020B0400000000000000" pitchFamily="49" charset="-128"/>
              </a:rPr>
              <a:t>CO</a:t>
            </a:r>
            <a:r>
              <a:rPr lang="en-US" altLang="ja-JP" sz="1000" baseline="-25000" dirty="0">
                <a:solidFill>
                  <a:schemeClr val="tx1">
                    <a:lumMod val="75000"/>
                    <a:lumOff val="25000"/>
                  </a:schemeClr>
                </a:solidFill>
                <a:latin typeface="BIZ UDゴシック" panose="020B0400000000000000" pitchFamily="49" charset="-128"/>
                <a:ea typeface="BIZ UDゴシック" panose="020B0400000000000000" pitchFamily="49" charset="-128"/>
              </a:rPr>
              <a:t>2</a:t>
            </a:r>
            <a:r>
              <a:rPr lang="ja-JP" altLang="en-US" sz="1000" dirty="0">
                <a:solidFill>
                  <a:schemeClr val="tx1">
                    <a:lumMod val="75000"/>
                    <a:lumOff val="25000"/>
                  </a:schemeClr>
                </a:solidFill>
                <a:latin typeface="BIZ UDゴシック" panose="020B0400000000000000" pitchFamily="49" charset="-128"/>
                <a:ea typeface="BIZ UDゴシック" panose="020B0400000000000000" pitchFamily="49" charset="-128"/>
              </a:rPr>
              <a:t>を削減</a:t>
            </a:r>
            <a:endParaRPr kumimoji="1" lang="ja-JP" altLang="en-US" sz="1000" dirty="0">
              <a:solidFill>
                <a:schemeClr val="tx1">
                  <a:lumMod val="75000"/>
                  <a:lumOff val="25000"/>
                </a:schemeClr>
              </a:solidFill>
            </a:endParaRPr>
          </a:p>
        </p:txBody>
      </p:sp>
      <p:sp>
        <p:nvSpPr>
          <p:cNvPr id="17" name="正方形/長方形 16">
            <a:extLst>
              <a:ext uri="{FF2B5EF4-FFF2-40B4-BE49-F238E27FC236}">
                <a16:creationId xmlns:a16="http://schemas.microsoft.com/office/drawing/2014/main" id="{9457F244-1B6D-E082-504D-A75843C58702}"/>
              </a:ext>
            </a:extLst>
          </p:cNvPr>
          <p:cNvSpPr/>
          <p:nvPr/>
        </p:nvSpPr>
        <p:spPr>
          <a:xfrm>
            <a:off x="718956" y="6374338"/>
            <a:ext cx="2194721" cy="684000"/>
          </a:xfrm>
          <a:prstGeom prst="rect">
            <a:avLst/>
          </a:prstGeom>
          <a:solidFill>
            <a:schemeClr val="bg1"/>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00" b="1" dirty="0">
                <a:solidFill>
                  <a:schemeClr val="tx1">
                    <a:lumMod val="75000"/>
                    <a:lumOff val="25000"/>
                  </a:schemeClr>
                </a:solidFill>
                <a:latin typeface="BIZ UDゴシック" panose="020B0400000000000000" pitchFamily="49" charset="-128"/>
                <a:ea typeface="BIZ UDゴシック" panose="020B0400000000000000" pitchFamily="49" charset="-128"/>
              </a:rPr>
              <a:t>業種･業態：</a:t>
            </a:r>
            <a:r>
              <a:rPr lang="ja-JP" altLang="en-US" sz="1000" b="1" dirty="0">
                <a:solidFill>
                  <a:srgbClr val="EAB200"/>
                </a:solidFill>
                <a:latin typeface="BIZ UDゴシック" panose="020B0400000000000000" pitchFamily="49" charset="-128"/>
                <a:ea typeface="BIZ UDゴシック" panose="020B0400000000000000" pitchFamily="49" charset="-128"/>
              </a:rPr>
              <a:t>家電量販店</a:t>
            </a:r>
            <a:r>
              <a:rPr lang="en-US" altLang="ja-JP" sz="1000" b="1" dirty="0">
                <a:solidFill>
                  <a:srgbClr val="EAB200"/>
                </a:solidFill>
                <a:latin typeface="BIZ UDゴシック" panose="020B0400000000000000" pitchFamily="49" charset="-128"/>
                <a:ea typeface="BIZ UDゴシック" panose="020B0400000000000000" pitchFamily="49" charset="-128"/>
              </a:rPr>
              <a:t>(</a:t>
            </a:r>
            <a:r>
              <a:rPr lang="ja-JP" altLang="en-US" sz="1000" b="1" dirty="0">
                <a:solidFill>
                  <a:srgbClr val="EAB200"/>
                </a:solidFill>
                <a:latin typeface="BIZ UDゴシック" panose="020B0400000000000000" pitchFamily="49" charset="-128"/>
                <a:ea typeface="BIZ UDゴシック" panose="020B0400000000000000" pitchFamily="49" charset="-128"/>
              </a:rPr>
              <a:t>小売</a:t>
            </a:r>
            <a:r>
              <a:rPr lang="en-US" altLang="ja-JP" sz="1000" b="1" dirty="0">
                <a:solidFill>
                  <a:srgbClr val="EAB200"/>
                </a:solidFill>
                <a:latin typeface="BIZ UDゴシック" panose="020B0400000000000000" pitchFamily="49" charset="-128"/>
                <a:ea typeface="BIZ UDゴシック" panose="020B0400000000000000" pitchFamily="49" charset="-128"/>
              </a:rPr>
              <a:t>)</a:t>
            </a:r>
          </a:p>
          <a:p>
            <a:r>
              <a:rPr lang="ja-JP" altLang="en-US" sz="1000" b="1" dirty="0">
                <a:solidFill>
                  <a:schemeClr val="tx1">
                    <a:lumMod val="75000"/>
                    <a:lumOff val="25000"/>
                  </a:schemeClr>
                </a:solidFill>
                <a:latin typeface="BIZ UDゴシック" panose="020B0400000000000000" pitchFamily="49" charset="-128"/>
                <a:ea typeface="BIZ UDゴシック" panose="020B0400000000000000" pitchFamily="49" charset="-128"/>
              </a:rPr>
              <a:t>商品ｻｰﾋﾞｽ：</a:t>
            </a:r>
            <a:r>
              <a:rPr lang="ja-JP" altLang="en-US" sz="1000" b="1" dirty="0">
                <a:solidFill>
                  <a:srgbClr val="EAB200"/>
                </a:solidFill>
                <a:latin typeface="BIZ UDゴシック" panose="020B0400000000000000" pitchFamily="49" charset="-128"/>
                <a:ea typeface="BIZ UDゴシック" panose="020B0400000000000000" pitchFamily="49" charset="-128"/>
              </a:rPr>
              <a:t>エコ家電</a:t>
            </a:r>
            <a:endParaRPr lang="en-US" altLang="ja-JP" sz="1000" b="1" dirty="0">
              <a:solidFill>
                <a:srgbClr val="EAB200"/>
              </a:solidFill>
              <a:latin typeface="BIZ UDゴシック" panose="020B0400000000000000" pitchFamily="49" charset="-128"/>
              <a:ea typeface="BIZ UDゴシック" panose="020B0400000000000000" pitchFamily="49" charset="-128"/>
            </a:endParaRPr>
          </a:p>
          <a:p>
            <a:r>
              <a:rPr lang="ja-JP" altLang="en-US" sz="1000" dirty="0">
                <a:solidFill>
                  <a:schemeClr val="tx1">
                    <a:lumMod val="75000"/>
                    <a:lumOff val="25000"/>
                  </a:schemeClr>
                </a:solidFill>
                <a:latin typeface="BIZ UDゴシック" panose="020B0400000000000000" pitchFamily="49" charset="-128"/>
                <a:ea typeface="BIZ UDゴシック" panose="020B0400000000000000" pitchFamily="49" charset="-128"/>
              </a:rPr>
              <a:t>▶家電使用時の電気や燃料の消費による</a:t>
            </a:r>
            <a:r>
              <a:rPr lang="en-US" altLang="ja-JP" sz="1000" dirty="0">
                <a:solidFill>
                  <a:schemeClr val="tx1">
                    <a:lumMod val="75000"/>
                    <a:lumOff val="25000"/>
                  </a:schemeClr>
                </a:solidFill>
                <a:latin typeface="BIZ UDゴシック" panose="020B0400000000000000" pitchFamily="49" charset="-128"/>
                <a:ea typeface="BIZ UDゴシック" panose="020B0400000000000000" pitchFamily="49" charset="-128"/>
              </a:rPr>
              <a:t>CO</a:t>
            </a:r>
            <a:r>
              <a:rPr lang="en-US" altLang="ja-JP" sz="1000" baseline="-25000" dirty="0">
                <a:solidFill>
                  <a:schemeClr val="tx1">
                    <a:lumMod val="75000"/>
                    <a:lumOff val="25000"/>
                  </a:schemeClr>
                </a:solidFill>
                <a:latin typeface="BIZ UDゴシック" panose="020B0400000000000000" pitchFamily="49" charset="-128"/>
                <a:ea typeface="BIZ UDゴシック" panose="020B0400000000000000" pitchFamily="49" charset="-128"/>
              </a:rPr>
              <a:t>2</a:t>
            </a:r>
            <a:r>
              <a:rPr lang="ja-JP" altLang="en-US" sz="1000" dirty="0">
                <a:solidFill>
                  <a:schemeClr val="tx1">
                    <a:lumMod val="75000"/>
                    <a:lumOff val="25000"/>
                  </a:schemeClr>
                </a:solidFill>
                <a:latin typeface="BIZ UDゴシック" panose="020B0400000000000000" pitchFamily="49" charset="-128"/>
                <a:ea typeface="BIZ UDゴシック" panose="020B0400000000000000" pitchFamily="49" charset="-128"/>
              </a:rPr>
              <a:t>を削減</a:t>
            </a:r>
            <a:endParaRPr kumimoji="1" lang="ja-JP" altLang="en-US" sz="1000" dirty="0">
              <a:solidFill>
                <a:schemeClr val="tx1">
                  <a:lumMod val="75000"/>
                  <a:lumOff val="25000"/>
                </a:schemeClr>
              </a:solidFill>
            </a:endParaRPr>
          </a:p>
        </p:txBody>
      </p:sp>
      <p:sp>
        <p:nvSpPr>
          <p:cNvPr id="18" name="正方形/長方形 17">
            <a:extLst>
              <a:ext uri="{FF2B5EF4-FFF2-40B4-BE49-F238E27FC236}">
                <a16:creationId xmlns:a16="http://schemas.microsoft.com/office/drawing/2014/main" id="{DB55E1B1-80C4-942C-BC84-256A02A3E47D}"/>
              </a:ext>
            </a:extLst>
          </p:cNvPr>
          <p:cNvSpPr/>
          <p:nvPr/>
        </p:nvSpPr>
        <p:spPr>
          <a:xfrm>
            <a:off x="3078818" y="6374338"/>
            <a:ext cx="2194721" cy="684000"/>
          </a:xfrm>
          <a:prstGeom prst="rect">
            <a:avLst/>
          </a:prstGeom>
          <a:solidFill>
            <a:schemeClr val="bg1"/>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00" b="1" dirty="0">
                <a:solidFill>
                  <a:schemeClr val="tx1">
                    <a:lumMod val="75000"/>
                    <a:lumOff val="25000"/>
                  </a:schemeClr>
                </a:solidFill>
                <a:latin typeface="BIZ UDゴシック" panose="020B0400000000000000" pitchFamily="49" charset="-128"/>
                <a:ea typeface="BIZ UDゴシック" panose="020B0400000000000000" pitchFamily="49" charset="-128"/>
              </a:rPr>
              <a:t>業種･業態：</a:t>
            </a:r>
            <a:r>
              <a:rPr lang="ja-JP" altLang="en-US" sz="1000" b="1" dirty="0">
                <a:solidFill>
                  <a:srgbClr val="EAB200"/>
                </a:solidFill>
                <a:latin typeface="BIZ UDゴシック" panose="020B0400000000000000" pitchFamily="49" charset="-128"/>
                <a:ea typeface="BIZ UDゴシック" panose="020B0400000000000000" pitchFamily="49" charset="-128"/>
              </a:rPr>
              <a:t>交通事業者</a:t>
            </a:r>
            <a:endParaRPr lang="en-US" altLang="ja-JP" sz="1000" b="1" dirty="0">
              <a:solidFill>
                <a:srgbClr val="EAB200"/>
              </a:solidFill>
              <a:latin typeface="BIZ UDゴシック" panose="020B0400000000000000" pitchFamily="49" charset="-128"/>
              <a:ea typeface="BIZ UDゴシック" panose="020B0400000000000000" pitchFamily="49" charset="-128"/>
            </a:endParaRPr>
          </a:p>
          <a:p>
            <a:r>
              <a:rPr lang="ja-JP" altLang="en-US" sz="1000" b="1" dirty="0">
                <a:solidFill>
                  <a:schemeClr val="tx1">
                    <a:lumMod val="75000"/>
                    <a:lumOff val="25000"/>
                  </a:schemeClr>
                </a:solidFill>
                <a:latin typeface="BIZ UDゴシック" panose="020B0400000000000000" pitchFamily="49" charset="-128"/>
                <a:ea typeface="BIZ UDゴシック" panose="020B0400000000000000" pitchFamily="49" charset="-128"/>
              </a:rPr>
              <a:t>商品ｻｰﾋﾞｽ：</a:t>
            </a:r>
            <a:r>
              <a:rPr lang="ja-JP" altLang="en-US" sz="1000" b="1" dirty="0">
                <a:solidFill>
                  <a:srgbClr val="EAB200"/>
                </a:solidFill>
                <a:latin typeface="BIZ UDゴシック" panose="020B0400000000000000" pitchFamily="49" charset="-128"/>
                <a:ea typeface="BIZ UDゴシック" panose="020B0400000000000000" pitchFamily="49" charset="-128"/>
              </a:rPr>
              <a:t>電車の利用</a:t>
            </a:r>
            <a:endParaRPr lang="en-US" altLang="ja-JP" sz="1000" b="1" dirty="0">
              <a:solidFill>
                <a:srgbClr val="EAB200"/>
              </a:solidFill>
              <a:latin typeface="BIZ UDゴシック" panose="020B0400000000000000" pitchFamily="49" charset="-128"/>
              <a:ea typeface="BIZ UDゴシック" panose="020B0400000000000000" pitchFamily="49" charset="-128"/>
            </a:endParaRPr>
          </a:p>
          <a:p>
            <a:r>
              <a:rPr lang="ja-JP" altLang="en-US" sz="1000" dirty="0">
                <a:solidFill>
                  <a:schemeClr val="tx1">
                    <a:lumMod val="75000"/>
                    <a:lumOff val="25000"/>
                  </a:schemeClr>
                </a:solidFill>
                <a:latin typeface="BIZ UDゴシック" panose="020B0400000000000000" pitchFamily="49" charset="-128"/>
                <a:ea typeface="BIZ UDゴシック" panose="020B0400000000000000" pitchFamily="49" charset="-128"/>
              </a:rPr>
              <a:t>▶車から公共交通への転換により、移動による一人当たり</a:t>
            </a:r>
            <a:r>
              <a:rPr lang="en-US" altLang="ja-JP" sz="1000" dirty="0">
                <a:solidFill>
                  <a:schemeClr val="tx1">
                    <a:lumMod val="75000"/>
                    <a:lumOff val="25000"/>
                  </a:schemeClr>
                </a:solidFill>
                <a:latin typeface="BIZ UDゴシック" panose="020B0400000000000000" pitchFamily="49" charset="-128"/>
                <a:ea typeface="BIZ UDゴシック" panose="020B0400000000000000" pitchFamily="49" charset="-128"/>
              </a:rPr>
              <a:t>CO</a:t>
            </a:r>
            <a:r>
              <a:rPr lang="en-US" altLang="ja-JP" sz="1000" baseline="-25000" dirty="0">
                <a:solidFill>
                  <a:schemeClr val="tx1">
                    <a:lumMod val="75000"/>
                    <a:lumOff val="25000"/>
                  </a:schemeClr>
                </a:solidFill>
                <a:latin typeface="BIZ UDゴシック" panose="020B0400000000000000" pitchFamily="49" charset="-128"/>
                <a:ea typeface="BIZ UDゴシック" panose="020B0400000000000000" pitchFamily="49" charset="-128"/>
              </a:rPr>
              <a:t>2</a:t>
            </a:r>
            <a:r>
              <a:rPr lang="ja-JP" altLang="en-US" sz="1000" dirty="0">
                <a:solidFill>
                  <a:schemeClr val="tx1">
                    <a:lumMod val="75000"/>
                    <a:lumOff val="25000"/>
                  </a:schemeClr>
                </a:solidFill>
                <a:latin typeface="BIZ UDゴシック" panose="020B0400000000000000" pitchFamily="49" charset="-128"/>
                <a:ea typeface="BIZ UDゴシック" panose="020B0400000000000000" pitchFamily="49" charset="-128"/>
              </a:rPr>
              <a:t>を削減</a:t>
            </a:r>
            <a:endParaRPr kumimoji="1" lang="ja-JP" altLang="en-US" sz="1000" dirty="0">
              <a:solidFill>
                <a:schemeClr val="tx1">
                  <a:lumMod val="75000"/>
                  <a:lumOff val="25000"/>
                </a:schemeClr>
              </a:solidFill>
            </a:endParaRPr>
          </a:p>
        </p:txBody>
      </p:sp>
      <p:cxnSp>
        <p:nvCxnSpPr>
          <p:cNvPr id="20" name="直線コネクタ 19">
            <a:extLst>
              <a:ext uri="{FF2B5EF4-FFF2-40B4-BE49-F238E27FC236}">
                <a16:creationId xmlns:a16="http://schemas.microsoft.com/office/drawing/2014/main" id="{8AA9E2A9-30F3-5750-CD88-E8DAE6395693}"/>
              </a:ext>
            </a:extLst>
          </p:cNvPr>
          <p:cNvCxnSpPr>
            <a:cxnSpLocks/>
          </p:cNvCxnSpPr>
          <p:nvPr/>
        </p:nvCxnSpPr>
        <p:spPr>
          <a:xfrm>
            <a:off x="1061884" y="3857217"/>
            <a:ext cx="302609" cy="687704"/>
          </a:xfrm>
          <a:prstGeom prst="line">
            <a:avLst/>
          </a:prstGeom>
          <a:ln w="12700">
            <a:solidFill>
              <a:schemeClr val="accent4">
                <a:lumMod val="60000"/>
                <a:lumOff val="4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E7CAF02-68FE-A2DF-DA77-88496984E114}"/>
              </a:ext>
            </a:extLst>
          </p:cNvPr>
          <p:cNvCxnSpPr>
            <a:cxnSpLocks/>
          </p:cNvCxnSpPr>
          <p:nvPr/>
        </p:nvCxnSpPr>
        <p:spPr>
          <a:xfrm flipH="1">
            <a:off x="2913677" y="3864665"/>
            <a:ext cx="413847" cy="680654"/>
          </a:xfrm>
          <a:prstGeom prst="line">
            <a:avLst/>
          </a:prstGeom>
          <a:ln w="12700">
            <a:solidFill>
              <a:schemeClr val="accent4">
                <a:lumMod val="60000"/>
                <a:lumOff val="4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CB17E1F-BBBB-BB03-EE7A-8AB6CD97937C}"/>
              </a:ext>
            </a:extLst>
          </p:cNvPr>
          <p:cNvCxnSpPr>
            <a:cxnSpLocks/>
          </p:cNvCxnSpPr>
          <p:nvPr/>
        </p:nvCxnSpPr>
        <p:spPr>
          <a:xfrm flipH="1" flipV="1">
            <a:off x="3380532" y="5233023"/>
            <a:ext cx="1709" cy="1131587"/>
          </a:xfrm>
          <a:prstGeom prst="line">
            <a:avLst/>
          </a:prstGeom>
          <a:ln w="12700">
            <a:solidFill>
              <a:schemeClr val="accent4">
                <a:lumMod val="60000"/>
                <a:lumOff val="4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2958A1CA-97A4-223C-AA58-458B988E3A88}"/>
              </a:ext>
            </a:extLst>
          </p:cNvPr>
          <p:cNvSpPr txBox="1"/>
          <p:nvPr/>
        </p:nvSpPr>
        <p:spPr>
          <a:xfrm>
            <a:off x="667338" y="2907951"/>
            <a:ext cx="4606201" cy="261610"/>
          </a:xfrm>
          <a:prstGeom prst="rect">
            <a:avLst/>
          </a:prstGeom>
          <a:noFill/>
        </p:spPr>
        <p:txBody>
          <a:bodyPr wrap="square">
            <a:spAutoFit/>
          </a:bodyPr>
          <a:lstStyle/>
          <a:p>
            <a:pPr algn="ctr"/>
            <a:r>
              <a:rPr lang="ja-JP" altLang="en-US" sz="1050" b="1" dirty="0">
                <a:solidFill>
                  <a:srgbClr val="002060"/>
                </a:solidFill>
                <a:latin typeface="BIZ UDゴシック" panose="020B0400000000000000" pitchFamily="49" charset="-128"/>
                <a:ea typeface="BIZ UDゴシック" panose="020B0400000000000000" pitchFamily="49" charset="-128"/>
              </a:rPr>
              <a:t>ライフサイクル各段階と、業種・業態ごとの</a:t>
            </a:r>
            <a:r>
              <a:rPr lang="en-US" altLang="ja-JP" sz="1050" b="1" dirty="0">
                <a:solidFill>
                  <a:srgbClr val="002060"/>
                </a:solidFill>
                <a:latin typeface="BIZ UDゴシック" panose="020B0400000000000000" pitchFamily="49" charset="-128"/>
                <a:ea typeface="BIZ UDゴシック" panose="020B0400000000000000" pitchFamily="49" charset="-128"/>
              </a:rPr>
              <a:t>CO</a:t>
            </a:r>
            <a:r>
              <a:rPr lang="en-US" altLang="ja-JP" sz="1050" b="1" baseline="-25000" dirty="0">
                <a:solidFill>
                  <a:srgbClr val="002060"/>
                </a:solidFill>
                <a:latin typeface="BIZ UDゴシック" panose="020B0400000000000000" pitchFamily="49" charset="-128"/>
                <a:ea typeface="BIZ UDゴシック" panose="020B0400000000000000" pitchFamily="49" charset="-128"/>
              </a:rPr>
              <a:t>2</a:t>
            </a:r>
            <a:r>
              <a:rPr lang="ja-JP" altLang="en-US" sz="1050" b="1" dirty="0">
                <a:solidFill>
                  <a:srgbClr val="002060"/>
                </a:solidFill>
                <a:latin typeface="BIZ UDゴシック" panose="020B0400000000000000" pitchFamily="49" charset="-128"/>
                <a:ea typeface="BIZ UDゴシック" panose="020B0400000000000000" pitchFamily="49" charset="-128"/>
              </a:rPr>
              <a:t>削減効果の特徴</a:t>
            </a:r>
            <a:endParaRPr lang="ja-JP" altLang="en-US" sz="1050" b="1" dirty="0">
              <a:solidFill>
                <a:srgbClr val="002060"/>
              </a:solidFill>
            </a:endParaRPr>
          </a:p>
        </p:txBody>
      </p:sp>
      <p:cxnSp>
        <p:nvCxnSpPr>
          <p:cNvPr id="33" name="直線コネクタ 32">
            <a:extLst>
              <a:ext uri="{FF2B5EF4-FFF2-40B4-BE49-F238E27FC236}">
                <a16:creationId xmlns:a16="http://schemas.microsoft.com/office/drawing/2014/main" id="{20F6F781-CA45-39B1-6D3B-7323A6AFAA0D}"/>
              </a:ext>
            </a:extLst>
          </p:cNvPr>
          <p:cNvCxnSpPr>
            <a:cxnSpLocks/>
          </p:cNvCxnSpPr>
          <p:nvPr/>
        </p:nvCxnSpPr>
        <p:spPr>
          <a:xfrm>
            <a:off x="2627386" y="3857217"/>
            <a:ext cx="1276581" cy="687704"/>
          </a:xfrm>
          <a:prstGeom prst="line">
            <a:avLst/>
          </a:prstGeom>
          <a:ln w="12700">
            <a:solidFill>
              <a:schemeClr val="accent4">
                <a:lumMod val="60000"/>
                <a:lumOff val="4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F451D99E-59C8-73C1-352C-BA4942B8FFD7}"/>
              </a:ext>
            </a:extLst>
          </p:cNvPr>
          <p:cNvCxnSpPr>
            <a:cxnSpLocks/>
          </p:cNvCxnSpPr>
          <p:nvPr/>
        </p:nvCxnSpPr>
        <p:spPr>
          <a:xfrm flipV="1">
            <a:off x="2559986" y="5233023"/>
            <a:ext cx="719180" cy="1131587"/>
          </a:xfrm>
          <a:prstGeom prst="line">
            <a:avLst/>
          </a:prstGeom>
          <a:ln w="12700">
            <a:solidFill>
              <a:schemeClr val="accent4">
                <a:lumMod val="60000"/>
                <a:lumOff val="4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B180648F-CBDE-27CD-3705-EDC33A20C8B0}"/>
              </a:ext>
            </a:extLst>
          </p:cNvPr>
          <p:cNvSpPr txBox="1"/>
          <p:nvPr/>
        </p:nvSpPr>
        <p:spPr>
          <a:xfrm>
            <a:off x="5634600" y="2887779"/>
            <a:ext cx="1925251" cy="261610"/>
          </a:xfrm>
          <a:prstGeom prst="rect">
            <a:avLst/>
          </a:prstGeom>
          <a:noFill/>
        </p:spPr>
        <p:txBody>
          <a:bodyPr wrap="square">
            <a:spAutoFit/>
          </a:bodyPr>
          <a:lstStyle/>
          <a:p>
            <a:r>
              <a:rPr lang="ja-JP" altLang="en-US" sz="1100" b="1" dirty="0">
                <a:solidFill>
                  <a:srgbClr val="002060"/>
                </a:solidFill>
                <a:latin typeface="BIZ UDゴシック" panose="020B0400000000000000" pitchFamily="49" charset="-128"/>
                <a:ea typeface="BIZ UDゴシック" panose="020B0400000000000000" pitchFamily="49" charset="-128"/>
              </a:rPr>
              <a:t>ｽｰﾊﾟｰ・生鮮品店の例</a:t>
            </a:r>
          </a:p>
        </p:txBody>
      </p:sp>
      <p:sp>
        <p:nvSpPr>
          <p:cNvPr id="40" name="テキスト ボックス 39">
            <a:extLst>
              <a:ext uri="{FF2B5EF4-FFF2-40B4-BE49-F238E27FC236}">
                <a16:creationId xmlns:a16="http://schemas.microsoft.com/office/drawing/2014/main" id="{AC16BEBD-4D1A-E7C7-B556-DEF678E63057}"/>
              </a:ext>
            </a:extLst>
          </p:cNvPr>
          <p:cNvSpPr txBox="1"/>
          <p:nvPr/>
        </p:nvSpPr>
        <p:spPr>
          <a:xfrm>
            <a:off x="5634600" y="3154429"/>
            <a:ext cx="1925251" cy="1754326"/>
          </a:xfrm>
          <a:prstGeom prst="rect">
            <a:avLst/>
          </a:prstGeom>
          <a:noFill/>
          <a:ln>
            <a:solidFill>
              <a:schemeClr val="tx1"/>
            </a:solidFill>
          </a:ln>
        </p:spPr>
        <p:txBody>
          <a:bodyPr wrap="square" rtlCol="0">
            <a:spAutoFit/>
          </a:bodyPr>
          <a:lstStyle/>
          <a:p>
            <a:r>
              <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R4</a:t>
            </a:r>
            <a:r>
              <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か</a:t>
            </a:r>
            <a:r>
              <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R5</a:t>
            </a:r>
            <a:r>
              <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の効果を紹介①</a:t>
            </a:r>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（グラフ等）</a:t>
            </a:r>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1" name="テキスト ボックス 40">
            <a:extLst>
              <a:ext uri="{FF2B5EF4-FFF2-40B4-BE49-F238E27FC236}">
                <a16:creationId xmlns:a16="http://schemas.microsoft.com/office/drawing/2014/main" id="{F311B797-3C9E-8FC7-381E-EA371AD4892C}"/>
              </a:ext>
            </a:extLst>
          </p:cNvPr>
          <p:cNvSpPr txBox="1"/>
          <p:nvPr/>
        </p:nvSpPr>
        <p:spPr>
          <a:xfrm>
            <a:off x="7771628" y="2887779"/>
            <a:ext cx="1185017" cy="261610"/>
          </a:xfrm>
          <a:prstGeom prst="rect">
            <a:avLst/>
          </a:prstGeom>
          <a:noFill/>
        </p:spPr>
        <p:txBody>
          <a:bodyPr wrap="square">
            <a:spAutoFit/>
          </a:bodyPr>
          <a:lstStyle/>
          <a:p>
            <a:r>
              <a:rPr lang="ja-JP" altLang="en-US" sz="1100" b="1" dirty="0">
                <a:solidFill>
                  <a:srgbClr val="002060"/>
                </a:solidFill>
                <a:latin typeface="BIZ UDゴシック" panose="020B0400000000000000" pitchFamily="49" charset="-128"/>
                <a:ea typeface="BIZ UDゴシック" panose="020B0400000000000000" pitchFamily="49" charset="-128"/>
              </a:rPr>
              <a:t>商店街の例</a:t>
            </a:r>
          </a:p>
        </p:txBody>
      </p:sp>
      <p:sp>
        <p:nvSpPr>
          <p:cNvPr id="42" name="テキスト ボックス 41">
            <a:extLst>
              <a:ext uri="{FF2B5EF4-FFF2-40B4-BE49-F238E27FC236}">
                <a16:creationId xmlns:a16="http://schemas.microsoft.com/office/drawing/2014/main" id="{DD5695B3-A650-6244-C70D-1AC935260D8E}"/>
              </a:ext>
            </a:extLst>
          </p:cNvPr>
          <p:cNvSpPr txBox="1"/>
          <p:nvPr/>
        </p:nvSpPr>
        <p:spPr>
          <a:xfrm>
            <a:off x="7771628" y="3154429"/>
            <a:ext cx="1925251" cy="1754326"/>
          </a:xfrm>
          <a:prstGeom prst="rect">
            <a:avLst/>
          </a:prstGeom>
          <a:noFill/>
          <a:ln>
            <a:solidFill>
              <a:schemeClr val="tx1"/>
            </a:solidFill>
          </a:ln>
        </p:spPr>
        <p:txBody>
          <a:bodyPr wrap="square" rtlCol="0">
            <a:spAutoFit/>
          </a:bodyPr>
          <a:lstStyle/>
          <a:p>
            <a:r>
              <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R4</a:t>
            </a:r>
            <a:r>
              <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か</a:t>
            </a:r>
            <a:r>
              <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R5</a:t>
            </a:r>
            <a:r>
              <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の効果を紹介②</a:t>
            </a:r>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（グラフ等）</a:t>
            </a:r>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3" name="テキスト ボックス 42">
            <a:extLst>
              <a:ext uri="{FF2B5EF4-FFF2-40B4-BE49-F238E27FC236}">
                <a16:creationId xmlns:a16="http://schemas.microsoft.com/office/drawing/2014/main" id="{7F20DD5D-2ECA-08EE-31C5-C72EDE0A4B93}"/>
              </a:ext>
            </a:extLst>
          </p:cNvPr>
          <p:cNvSpPr txBox="1"/>
          <p:nvPr/>
        </p:nvSpPr>
        <p:spPr>
          <a:xfrm>
            <a:off x="5634600" y="5010506"/>
            <a:ext cx="1185017" cy="261610"/>
          </a:xfrm>
          <a:prstGeom prst="rect">
            <a:avLst/>
          </a:prstGeom>
          <a:noFill/>
        </p:spPr>
        <p:txBody>
          <a:bodyPr wrap="square">
            <a:spAutoFit/>
          </a:bodyPr>
          <a:lstStyle/>
          <a:p>
            <a:r>
              <a:rPr lang="ja-JP" altLang="en-US" sz="1100" b="1" dirty="0">
                <a:solidFill>
                  <a:srgbClr val="002060"/>
                </a:solidFill>
                <a:latin typeface="BIZ UDゴシック" panose="020B0400000000000000" pitchFamily="49" charset="-128"/>
                <a:ea typeface="BIZ UDゴシック" panose="020B0400000000000000" pitchFamily="49" charset="-128"/>
              </a:rPr>
              <a:t>アパレルの例</a:t>
            </a:r>
          </a:p>
        </p:txBody>
      </p:sp>
      <p:sp>
        <p:nvSpPr>
          <p:cNvPr id="44" name="テキスト ボックス 43">
            <a:extLst>
              <a:ext uri="{FF2B5EF4-FFF2-40B4-BE49-F238E27FC236}">
                <a16:creationId xmlns:a16="http://schemas.microsoft.com/office/drawing/2014/main" id="{D3908D08-DFEB-0E03-3F3A-69E30FAE05BB}"/>
              </a:ext>
            </a:extLst>
          </p:cNvPr>
          <p:cNvSpPr txBox="1"/>
          <p:nvPr/>
        </p:nvSpPr>
        <p:spPr>
          <a:xfrm>
            <a:off x="5634600" y="5277156"/>
            <a:ext cx="1925251" cy="1754326"/>
          </a:xfrm>
          <a:prstGeom prst="rect">
            <a:avLst/>
          </a:prstGeom>
          <a:noFill/>
          <a:ln>
            <a:solidFill>
              <a:schemeClr val="tx1"/>
            </a:solidFill>
          </a:ln>
        </p:spPr>
        <p:txBody>
          <a:bodyPr wrap="square" rtlCol="0">
            <a:spAutoFit/>
          </a:bodyPr>
          <a:lstStyle/>
          <a:p>
            <a:r>
              <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R4</a:t>
            </a:r>
            <a:r>
              <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か</a:t>
            </a:r>
            <a:r>
              <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R5</a:t>
            </a:r>
            <a:r>
              <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の効果を紹介③</a:t>
            </a:r>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（グラフ等）</a:t>
            </a:r>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5" name="テキスト ボックス 44">
            <a:extLst>
              <a:ext uri="{FF2B5EF4-FFF2-40B4-BE49-F238E27FC236}">
                <a16:creationId xmlns:a16="http://schemas.microsoft.com/office/drawing/2014/main" id="{9529D3CA-8D3F-23C9-F18C-10A77750FC25}"/>
              </a:ext>
            </a:extLst>
          </p:cNvPr>
          <p:cNvSpPr txBox="1"/>
          <p:nvPr/>
        </p:nvSpPr>
        <p:spPr>
          <a:xfrm>
            <a:off x="7771628" y="5010506"/>
            <a:ext cx="1185017" cy="261610"/>
          </a:xfrm>
          <a:prstGeom prst="rect">
            <a:avLst/>
          </a:prstGeom>
          <a:noFill/>
        </p:spPr>
        <p:txBody>
          <a:bodyPr wrap="square">
            <a:spAutoFit/>
          </a:bodyPr>
          <a:lstStyle/>
          <a:p>
            <a:r>
              <a:rPr lang="ja-JP" altLang="en-US" sz="1100" b="1" dirty="0">
                <a:solidFill>
                  <a:srgbClr val="002060"/>
                </a:solidFill>
                <a:latin typeface="BIZ UDゴシック" panose="020B0400000000000000" pitchFamily="49" charset="-128"/>
                <a:ea typeface="BIZ UDゴシック" panose="020B0400000000000000" pitchFamily="49" charset="-128"/>
              </a:rPr>
              <a:t>交通事業者の例</a:t>
            </a:r>
          </a:p>
        </p:txBody>
      </p:sp>
      <p:sp>
        <p:nvSpPr>
          <p:cNvPr id="46" name="テキスト ボックス 45">
            <a:extLst>
              <a:ext uri="{FF2B5EF4-FFF2-40B4-BE49-F238E27FC236}">
                <a16:creationId xmlns:a16="http://schemas.microsoft.com/office/drawing/2014/main" id="{B87B3753-E3F6-F7CB-5066-80489560E801}"/>
              </a:ext>
            </a:extLst>
          </p:cNvPr>
          <p:cNvSpPr txBox="1"/>
          <p:nvPr/>
        </p:nvSpPr>
        <p:spPr>
          <a:xfrm>
            <a:off x="7771628" y="5277156"/>
            <a:ext cx="1925251" cy="1754326"/>
          </a:xfrm>
          <a:prstGeom prst="rect">
            <a:avLst/>
          </a:prstGeom>
          <a:noFill/>
          <a:ln>
            <a:solidFill>
              <a:schemeClr val="tx1"/>
            </a:solidFill>
          </a:ln>
        </p:spPr>
        <p:txBody>
          <a:bodyPr wrap="square" rtlCol="0">
            <a:spAutoFit/>
          </a:bodyPr>
          <a:lstStyle/>
          <a:p>
            <a:r>
              <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R4</a:t>
            </a:r>
            <a:r>
              <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か</a:t>
            </a:r>
            <a:r>
              <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R5</a:t>
            </a:r>
            <a:r>
              <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の効果を紹介④</a:t>
            </a:r>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（グラフ等）</a:t>
            </a:r>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endParaRPr kumimoji="1"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5" name="スライド番号プレースホルダー 5">
            <a:extLst>
              <a:ext uri="{FF2B5EF4-FFF2-40B4-BE49-F238E27FC236}">
                <a16:creationId xmlns:a16="http://schemas.microsoft.com/office/drawing/2014/main" id="{E067A910-4C03-1A18-8C04-A7A37F7CFA86}"/>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9</a:t>
            </a:fld>
            <a:endParaRPr kumimoji="1" lang="ja-JP" altLang="en-US" b="1" dirty="0">
              <a:solidFill>
                <a:schemeClr val="tx1">
                  <a:lumMod val="50000"/>
                  <a:lumOff val="50000"/>
                </a:schemeClr>
              </a:solidFill>
            </a:endParaRPr>
          </a:p>
        </p:txBody>
      </p:sp>
      <p:sp>
        <p:nvSpPr>
          <p:cNvPr id="29" name="吹き出し: 四角形 28">
            <a:extLst>
              <a:ext uri="{FF2B5EF4-FFF2-40B4-BE49-F238E27FC236}">
                <a16:creationId xmlns:a16="http://schemas.microsoft.com/office/drawing/2014/main" id="{6DE2ED91-77D8-4D9A-BA73-AF0749EF449A}"/>
              </a:ext>
            </a:extLst>
          </p:cNvPr>
          <p:cNvSpPr/>
          <p:nvPr/>
        </p:nvSpPr>
        <p:spPr>
          <a:xfrm>
            <a:off x="8659617" y="2492015"/>
            <a:ext cx="1500476" cy="517102"/>
          </a:xfrm>
          <a:prstGeom prst="wedgeRectCallout">
            <a:avLst>
              <a:gd name="adj1" fmla="val -36818"/>
              <a:gd name="adj2" fmla="val 76667"/>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100" dirty="0">
                <a:solidFill>
                  <a:srgbClr val="FF0000"/>
                </a:solidFill>
                <a:latin typeface="BIZ UDゴシック" panose="020B0400000000000000" pitchFamily="49" charset="-128"/>
                <a:ea typeface="BIZ UDゴシック" panose="020B0400000000000000" pitchFamily="49" charset="-128"/>
              </a:rPr>
              <a:t>今年度の実証事業の結果を踏まえて作成</a:t>
            </a:r>
            <a:endParaRPr kumimoji="1" lang="en-US" altLang="ja-JP" sz="1100" dirty="0">
              <a:solidFill>
                <a:srgbClr val="FF0000"/>
              </a:solidFill>
              <a:latin typeface="BIZ UDゴシック" panose="020B0400000000000000" pitchFamily="49" charset="-128"/>
              <a:ea typeface="BIZ UDゴシック" panose="020B0400000000000000" pitchFamily="49" charset="-128"/>
            </a:endParaRPr>
          </a:p>
          <a:p>
            <a:pPr algn="ctr"/>
            <a:r>
              <a:rPr kumimoji="1" lang="ja-JP" altLang="en-US" sz="1100" dirty="0">
                <a:solidFill>
                  <a:srgbClr val="FF0000"/>
                </a:solidFill>
                <a:latin typeface="BIZ UDゴシック" panose="020B0400000000000000" pitchFamily="49" charset="-128"/>
                <a:ea typeface="BIZ UDゴシック" panose="020B0400000000000000" pitchFamily="49" charset="-128"/>
              </a:rPr>
              <a:t>（代表的なもの）</a:t>
            </a:r>
            <a:endParaRPr kumimoji="1" lang="en-US" altLang="ja-JP" sz="1100"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8835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a:extLst>
              <a:ext uri="{FF2B5EF4-FFF2-40B4-BE49-F238E27FC236}">
                <a16:creationId xmlns:a16="http://schemas.microsoft.com/office/drawing/2014/main" id="{6BACC6BB-A36F-B350-C3BD-B739A78FE5C6}"/>
              </a:ext>
            </a:extLst>
          </p:cNvPr>
          <p:cNvCxnSpPr>
            <a:cxnSpLocks/>
          </p:cNvCxnSpPr>
          <p:nvPr/>
        </p:nvCxnSpPr>
        <p:spPr>
          <a:xfrm>
            <a:off x="2745930" y="6175406"/>
            <a:ext cx="5040000" cy="0"/>
          </a:xfrm>
          <a:prstGeom prst="line">
            <a:avLst/>
          </a:prstGeom>
          <a:ln w="76200">
            <a:solidFill>
              <a:srgbClr val="00B0F0">
                <a:alpha val="30196"/>
              </a:srgbClr>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t>(3)</a:t>
            </a:r>
            <a:r>
              <a:rPr lang="ja-JP" altLang="en-US" dirty="0"/>
              <a:t> 効果的な周知・啓発方法</a:t>
            </a:r>
            <a:r>
              <a:rPr lang="en-US" altLang="ja-JP" dirty="0">
                <a:solidFill>
                  <a:schemeClr val="tx1"/>
                </a:solidFill>
              </a:rPr>
              <a:t>【</a:t>
            </a:r>
            <a:r>
              <a:rPr lang="ja-JP" altLang="en-US" dirty="0">
                <a:solidFill>
                  <a:schemeClr val="tx1"/>
                </a:solidFill>
              </a:rPr>
              <a:t>消費者</a:t>
            </a:r>
            <a:r>
              <a:rPr lang="en-US" altLang="ja-JP" dirty="0">
                <a:solidFill>
                  <a:schemeClr val="tx1"/>
                </a:solidFill>
              </a:rPr>
              <a:t>】</a:t>
            </a:r>
            <a:endParaRPr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682725" y="1037004"/>
            <a:ext cx="9155756" cy="951422"/>
          </a:xfrm>
        </p:spPr>
        <p:txBody>
          <a:bodyPr>
            <a:normAutofit/>
          </a:bodyPr>
          <a:lstStyle/>
          <a:p>
            <a:pPr algn="just">
              <a:lnSpc>
                <a:spcPts val="2000"/>
              </a:lnSpc>
              <a:spcBef>
                <a:spcPts val="0"/>
              </a:spcBef>
            </a:pPr>
            <a:r>
              <a:rPr lang="ja-JP" altLang="en-US" sz="1400" dirty="0"/>
              <a:t>　様々な広報媒体・啓発資材を活用し、店頭や</a:t>
            </a:r>
            <a:r>
              <a:rPr lang="en-US" altLang="ja-JP" sz="1400" dirty="0"/>
              <a:t>SNS</a:t>
            </a:r>
            <a:r>
              <a:rPr lang="ja-JP" altLang="en-US" sz="1400" dirty="0"/>
              <a:t>等で効果的に周知・啓発を行いましょう。</a:t>
            </a:r>
            <a:endParaRPr lang="en-US" altLang="ja-JP" sz="1400" dirty="0"/>
          </a:p>
          <a:p>
            <a:pPr algn="just">
              <a:lnSpc>
                <a:spcPts val="2000"/>
              </a:lnSpc>
              <a:spcBef>
                <a:spcPts val="0"/>
              </a:spcBef>
            </a:pPr>
            <a:r>
              <a:rPr lang="ja-JP" altLang="en-US" sz="1400" dirty="0"/>
              <a:t>　長期間あるいは継続して取り組む場合、どうしても消費者の慣れが発生しがちで、消費者への周知力が低下することも考えられます。定期的な情報発信やキャンペーン等、脱炭素消費行動を喚起する対策も検討しましょう。</a:t>
            </a:r>
          </a:p>
        </p:txBody>
      </p:sp>
      <p:sp>
        <p:nvSpPr>
          <p:cNvPr id="7" name="テキスト ボックス 6">
            <a:extLst>
              <a:ext uri="{FF2B5EF4-FFF2-40B4-BE49-F238E27FC236}">
                <a16:creationId xmlns:a16="http://schemas.microsoft.com/office/drawing/2014/main" id="{BEED5174-876B-BD8E-5E41-2ED33C620B3E}"/>
              </a:ext>
            </a:extLst>
          </p:cNvPr>
          <p:cNvSpPr txBox="1"/>
          <p:nvPr/>
        </p:nvSpPr>
        <p:spPr>
          <a:xfrm>
            <a:off x="608748" y="2654642"/>
            <a:ext cx="2750457" cy="1499513"/>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期間を限定したキャンペーンイベントなどのプロモーションや店内放送を活用した広報など、売り場でのダイレクトなアピールやターゲットを絞った広報は、消費者の認知や購入意欲の喚起にもつながり、効果的です。</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62A8DE2A-E3E2-D03C-A2B1-AABF15308210}"/>
              </a:ext>
            </a:extLst>
          </p:cNvPr>
          <p:cNvSpPr txBox="1"/>
          <p:nvPr/>
        </p:nvSpPr>
        <p:spPr>
          <a:xfrm>
            <a:off x="6957840" y="2654642"/>
            <a:ext cx="2932253" cy="1499513"/>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自社のホームページや啓発誌、メールマガジン、</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SNS</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など、自社の広報媒体を活用し、情報発信の機会を増やしましょう。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また、スマートフォンアプリの通知機能を活用するなど、定期的に呼びかけをしていくと、消費者の継続的な行動選択につながります。</a:t>
            </a:r>
          </a:p>
        </p:txBody>
      </p:sp>
      <p:sp>
        <p:nvSpPr>
          <p:cNvPr id="20" name="テキスト ボックス 19">
            <a:extLst>
              <a:ext uri="{FF2B5EF4-FFF2-40B4-BE49-F238E27FC236}">
                <a16:creationId xmlns:a16="http://schemas.microsoft.com/office/drawing/2014/main" id="{4B86852B-38D4-D1E0-2849-538CC8A8C5C5}"/>
              </a:ext>
            </a:extLst>
          </p:cNvPr>
          <p:cNvSpPr txBox="1"/>
          <p:nvPr/>
        </p:nvSpPr>
        <p:spPr>
          <a:xfrm>
            <a:off x="2883360" y="5834239"/>
            <a:ext cx="4672679" cy="338554"/>
          </a:xfrm>
          <a:prstGeom prst="rect">
            <a:avLst/>
          </a:prstGeom>
          <a:noFill/>
        </p:spPr>
        <p:txBody>
          <a:bodyPr wrap="square">
            <a:spAutoFit/>
          </a:bodyPr>
          <a:lstStyle/>
          <a:p>
            <a:pPr algn="ctr"/>
            <a:r>
              <a:rPr lang="ja-JP" altLang="en-US" sz="1600" dirty="0">
                <a:solidFill>
                  <a:srgbClr val="0070C0"/>
                </a:solidFill>
                <a:latin typeface="BIZ UDゴシック" panose="020B0400000000000000" pitchFamily="49" charset="-128"/>
                <a:ea typeface="BIZ UDゴシック" panose="020B0400000000000000" pitchFamily="49" charset="-128"/>
              </a:rPr>
              <a:t>具体的な事例については、第３部をご覧ください</a:t>
            </a:r>
            <a:endParaRPr lang="ja-JP" altLang="en-US" sz="1600" dirty="0">
              <a:solidFill>
                <a:srgbClr val="0070C0"/>
              </a:solidFill>
            </a:endParaRPr>
          </a:p>
        </p:txBody>
      </p:sp>
      <p:sp>
        <p:nvSpPr>
          <p:cNvPr id="11" name="テキスト ボックス 10">
            <a:extLst>
              <a:ext uri="{FF2B5EF4-FFF2-40B4-BE49-F238E27FC236}">
                <a16:creationId xmlns:a16="http://schemas.microsoft.com/office/drawing/2014/main" id="{5A561349-0A20-3DA0-F8A2-17491F8F7C6D}"/>
              </a:ext>
            </a:extLst>
          </p:cNvPr>
          <p:cNvSpPr txBox="1"/>
          <p:nvPr/>
        </p:nvSpPr>
        <p:spPr>
          <a:xfrm>
            <a:off x="3691568" y="2654642"/>
            <a:ext cx="2932254" cy="1294329"/>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売り場の目立つ場所や対象商品の近くなど、消費者が認知しやすい場所に、</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POP</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やポスター、のぼりなどの啓発資材を設置し、効果的に広報展開しましょう。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啓発資材には、対象商品と付与ポイントをわかりやすく示すとよいでしょう。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pic>
        <p:nvPicPr>
          <p:cNvPr id="27" name="図 26">
            <a:extLst>
              <a:ext uri="{FF2B5EF4-FFF2-40B4-BE49-F238E27FC236}">
                <a16:creationId xmlns:a16="http://schemas.microsoft.com/office/drawing/2014/main" id="{9B8B42B8-E2DB-E0D1-89D7-F527A1E43A4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4301543" y="4197171"/>
            <a:ext cx="1856805" cy="1452101"/>
          </a:xfrm>
          <a:prstGeom prst="rect">
            <a:avLst/>
          </a:prstGeom>
        </p:spPr>
      </p:pic>
      <p:pic>
        <p:nvPicPr>
          <p:cNvPr id="6" name="図 5">
            <a:extLst>
              <a:ext uri="{FF2B5EF4-FFF2-40B4-BE49-F238E27FC236}">
                <a16:creationId xmlns:a16="http://schemas.microsoft.com/office/drawing/2014/main" id="{743024FF-1CE1-F207-CEF6-76FEB501A1B6}"/>
              </a:ext>
            </a:extLst>
          </p:cNvPr>
          <p:cNvPicPr>
            <a:picLocks noChangeAspect="1"/>
          </p:cNvPicPr>
          <p:nvPr/>
        </p:nvPicPr>
        <p:blipFill rotWithShape="1">
          <a:blip r:embed="rId4"/>
          <a:srcRect b="23984"/>
          <a:stretch/>
        </p:blipFill>
        <p:spPr>
          <a:xfrm>
            <a:off x="7492749" y="4197171"/>
            <a:ext cx="1705685" cy="1405383"/>
          </a:xfrm>
          <a:prstGeom prst="rect">
            <a:avLst/>
          </a:prstGeom>
          <a:ln w="6350">
            <a:solidFill>
              <a:schemeClr val="tx1">
                <a:lumMod val="50000"/>
                <a:lumOff val="50000"/>
              </a:schemeClr>
            </a:solidFill>
          </a:ln>
        </p:spPr>
      </p:pic>
      <p:pic>
        <p:nvPicPr>
          <p:cNvPr id="28" name="図 27" descr="テキスト, 手紙&#10;&#10;自動的に生成された説明">
            <a:extLst>
              <a:ext uri="{FF2B5EF4-FFF2-40B4-BE49-F238E27FC236}">
                <a16:creationId xmlns:a16="http://schemas.microsoft.com/office/drawing/2014/main" id="{132DA11C-391B-4EC0-24EC-2708D91A68B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794"/>
          <a:stretch/>
        </p:blipFill>
        <p:spPr>
          <a:xfrm>
            <a:off x="1240966" y="4170997"/>
            <a:ext cx="1420564" cy="1492020"/>
          </a:xfrm>
          <a:prstGeom prst="rect">
            <a:avLst/>
          </a:prstGeom>
        </p:spPr>
      </p:pic>
      <p:sp>
        <p:nvSpPr>
          <p:cNvPr id="33" name="テキスト ボックス 32">
            <a:extLst>
              <a:ext uri="{FF2B5EF4-FFF2-40B4-BE49-F238E27FC236}">
                <a16:creationId xmlns:a16="http://schemas.microsoft.com/office/drawing/2014/main" id="{B45D6ADD-2AA5-C4CB-3472-8D54F55E00EE}"/>
              </a:ext>
            </a:extLst>
          </p:cNvPr>
          <p:cNvSpPr txBox="1"/>
          <p:nvPr/>
        </p:nvSpPr>
        <p:spPr>
          <a:xfrm>
            <a:off x="8934443" y="5380016"/>
            <a:ext cx="1598392" cy="261610"/>
          </a:xfrm>
          <a:prstGeom prst="rect">
            <a:avLst/>
          </a:prstGeom>
          <a:noFill/>
        </p:spPr>
        <p:txBody>
          <a:bodyPr wrap="square">
            <a:spAutoFit/>
          </a:bodyPr>
          <a:lstStyle/>
          <a:p>
            <a:pPr algn="ctr"/>
            <a:r>
              <a:rPr lang="en-US" altLang="ja-JP" sz="1050" dirty="0">
                <a:latin typeface="BIZ UDゴシック" panose="020B0400000000000000" pitchFamily="49" charset="-128"/>
                <a:ea typeface="BIZ UDゴシック" panose="020B0400000000000000" pitchFamily="49" charset="-128"/>
              </a:rPr>
              <a:t>X</a:t>
            </a:r>
            <a:r>
              <a:rPr lang="ja-JP" altLang="en-US" sz="1050" dirty="0">
                <a:latin typeface="BIZ UDゴシック" panose="020B0400000000000000" pitchFamily="49" charset="-128"/>
                <a:ea typeface="BIZ UDゴシック" panose="020B0400000000000000" pitchFamily="49" charset="-128"/>
              </a:rPr>
              <a:t>での投稿の例</a:t>
            </a:r>
            <a:endParaRPr lang="ja-JP" altLang="en-US" sz="1050" dirty="0"/>
          </a:p>
        </p:txBody>
      </p:sp>
      <p:sp>
        <p:nvSpPr>
          <p:cNvPr id="4" name="スライド番号プレースホルダー 5">
            <a:extLst>
              <a:ext uri="{FF2B5EF4-FFF2-40B4-BE49-F238E27FC236}">
                <a16:creationId xmlns:a16="http://schemas.microsoft.com/office/drawing/2014/main" id="{A8FCE276-4C11-7E7F-6D6E-F2378A7689FD}"/>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10</a:t>
            </a:fld>
            <a:endParaRPr kumimoji="1" lang="ja-JP" altLang="en-US" b="1" dirty="0">
              <a:solidFill>
                <a:schemeClr val="tx1">
                  <a:lumMod val="50000"/>
                  <a:lumOff val="50000"/>
                </a:schemeClr>
              </a:solidFill>
            </a:endParaRPr>
          </a:p>
        </p:txBody>
      </p:sp>
      <p:sp>
        <p:nvSpPr>
          <p:cNvPr id="22" name="テキスト ボックス 21">
            <a:extLst>
              <a:ext uri="{FF2B5EF4-FFF2-40B4-BE49-F238E27FC236}">
                <a16:creationId xmlns:a16="http://schemas.microsoft.com/office/drawing/2014/main" id="{D6332CB1-E728-4FD5-B5BE-7375343214C8}"/>
              </a:ext>
            </a:extLst>
          </p:cNvPr>
          <p:cNvSpPr txBox="1"/>
          <p:nvPr/>
        </p:nvSpPr>
        <p:spPr>
          <a:xfrm>
            <a:off x="3923788" y="1947316"/>
            <a:ext cx="2494517" cy="664311"/>
          </a:xfrm>
          <a:prstGeom prst="roundRect">
            <a:avLst>
              <a:gd name="adj" fmla="val 42479"/>
            </a:avLst>
          </a:prstGeom>
          <a:solidFill>
            <a:srgbClr val="33CCFF"/>
          </a:solidFill>
        </p:spPr>
        <p:txBody>
          <a:bodyPr wrap="square" tIns="36000" bIns="36000" rtlCol="0">
            <a:spAutoFit/>
          </a:bodyPr>
          <a:lstStyle/>
          <a:p>
            <a:pPr algn="ctr"/>
            <a:r>
              <a:rPr kumimoji="1" lang="en-US" altLang="ja-JP" sz="1400" b="1" dirty="0">
                <a:solidFill>
                  <a:schemeClr val="bg1"/>
                </a:solidFill>
                <a:latin typeface="BIZ UDゴシック" panose="020B0400000000000000" pitchFamily="49" charset="-128"/>
                <a:ea typeface="BIZ UDゴシック" panose="020B0400000000000000" pitchFamily="49" charset="-128"/>
              </a:rPr>
              <a:t>POP</a:t>
            </a:r>
            <a:r>
              <a:rPr kumimoji="1" lang="ja-JP" altLang="en-US" sz="1400" b="1" dirty="0">
                <a:solidFill>
                  <a:schemeClr val="bg1"/>
                </a:solidFill>
                <a:latin typeface="BIZ UDゴシック" panose="020B0400000000000000" pitchFamily="49" charset="-128"/>
                <a:ea typeface="BIZ UDゴシック" panose="020B0400000000000000" pitchFamily="49" charset="-128"/>
              </a:rPr>
              <a:t>やポスター等に</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よる店頭での周知</a:t>
            </a:r>
          </a:p>
        </p:txBody>
      </p:sp>
      <p:sp>
        <p:nvSpPr>
          <p:cNvPr id="23" name="テキスト ボックス 22">
            <a:extLst>
              <a:ext uri="{FF2B5EF4-FFF2-40B4-BE49-F238E27FC236}">
                <a16:creationId xmlns:a16="http://schemas.microsoft.com/office/drawing/2014/main" id="{832C85F5-B9A6-4CBF-B102-3B8D250AF0AC}"/>
              </a:ext>
            </a:extLst>
          </p:cNvPr>
          <p:cNvSpPr txBox="1"/>
          <p:nvPr/>
        </p:nvSpPr>
        <p:spPr>
          <a:xfrm>
            <a:off x="749242" y="1944107"/>
            <a:ext cx="2494517" cy="664311"/>
          </a:xfrm>
          <a:prstGeom prst="roundRect">
            <a:avLst>
              <a:gd name="adj" fmla="val 42479"/>
            </a:avLst>
          </a:prstGeom>
          <a:solidFill>
            <a:srgbClr val="33CCFF"/>
          </a:solidFill>
        </p:spPr>
        <p:txBody>
          <a:bodyPr wrap="square" tIns="36000" bIns="36000" rtlCol="0">
            <a:spAutoFit/>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キャンペーンなどの</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プロモーション</a:t>
            </a:r>
          </a:p>
        </p:txBody>
      </p:sp>
      <p:sp>
        <p:nvSpPr>
          <p:cNvPr id="24" name="テキスト ボックス 23">
            <a:extLst>
              <a:ext uri="{FF2B5EF4-FFF2-40B4-BE49-F238E27FC236}">
                <a16:creationId xmlns:a16="http://schemas.microsoft.com/office/drawing/2014/main" id="{9F7033F4-73F1-42EE-98F6-9B629C1D12CE}"/>
              </a:ext>
            </a:extLst>
          </p:cNvPr>
          <p:cNvSpPr txBox="1"/>
          <p:nvPr/>
        </p:nvSpPr>
        <p:spPr>
          <a:xfrm>
            <a:off x="7098334" y="1947315"/>
            <a:ext cx="2494517" cy="664311"/>
          </a:xfrm>
          <a:prstGeom prst="roundRect">
            <a:avLst>
              <a:gd name="adj" fmla="val 42479"/>
            </a:avLst>
          </a:prstGeom>
          <a:solidFill>
            <a:srgbClr val="33CCFF"/>
          </a:solidFill>
        </p:spPr>
        <p:txBody>
          <a:bodyPr wrap="square" tIns="36000" bIns="36000" rtlCol="0">
            <a:spAutoFit/>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自社の広報媒体を</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活用した情報発信</a:t>
            </a:r>
          </a:p>
        </p:txBody>
      </p:sp>
      <p:graphicFrame>
        <p:nvGraphicFramePr>
          <p:cNvPr id="19" name="表 18">
            <a:extLst>
              <a:ext uri="{FF2B5EF4-FFF2-40B4-BE49-F238E27FC236}">
                <a16:creationId xmlns:a16="http://schemas.microsoft.com/office/drawing/2014/main" id="{C6E75DFD-7A94-4FD7-BBDE-DDD0DF5F2301}"/>
              </a:ext>
            </a:extLst>
          </p:cNvPr>
          <p:cNvGraphicFramePr>
            <a:graphicFrameLocks noGrp="1"/>
          </p:cNvGraphicFramePr>
          <p:nvPr>
            <p:extLst>
              <p:ext uri="{D42A27DB-BD31-4B8C-83A1-F6EECF244321}">
                <p14:modId xmlns:p14="http://schemas.microsoft.com/office/powerpoint/2010/main" val="3165812381"/>
              </p:ext>
            </p:extLst>
          </p:nvPr>
        </p:nvGraphicFramePr>
        <p:xfrm>
          <a:off x="1031781" y="6365406"/>
          <a:ext cx="8591050" cy="948680"/>
        </p:xfrm>
        <a:graphic>
          <a:graphicData uri="http://schemas.openxmlformats.org/drawingml/2006/table">
            <a:tbl>
              <a:tblPr firstRow="1" bandRow="1">
                <a:tableStyleId>{00A15C55-8517-42AA-B614-E9B94910E393}</a:tableStyleId>
              </a:tblPr>
              <a:tblGrid>
                <a:gridCol w="8591050">
                  <a:extLst>
                    <a:ext uri="{9D8B030D-6E8A-4147-A177-3AD203B41FA5}">
                      <a16:colId xmlns:a16="http://schemas.microsoft.com/office/drawing/2014/main" val="644338386"/>
                    </a:ext>
                  </a:extLst>
                </a:gridCol>
              </a:tblGrid>
              <a:tr h="2374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（参考）大阪府による積極的な周知・</a:t>
                      </a:r>
                      <a:r>
                        <a:rPr kumimoji="1" lang="en-US" altLang="ja-JP"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PR</a:t>
                      </a:r>
                      <a:endParaRPr kumimoji="1" lang="ja-JP" altLang="en-US"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rgbClr val="33CCFF"/>
                    </a:solidFill>
                  </a:tcPr>
                </a:tc>
                <a:extLst>
                  <a:ext uri="{0D108BD9-81ED-4DB2-BD59-A6C34878D82A}">
                    <a16:rowId xmlns:a16="http://schemas.microsoft.com/office/drawing/2014/main" val="1038330815"/>
                  </a:ext>
                </a:extLst>
              </a:tr>
              <a:tr h="643880">
                <a:tc>
                  <a:txBody>
                    <a:bodyPr/>
                    <a:lstStyle/>
                    <a:p>
                      <a:pPr marL="0" marR="0" lvl="0" indent="0" algn="just" defTabSz="1007943" rtl="0" eaLnBrk="1" fontAlgn="auto" latinLnBrk="0" hangingPunct="1">
                        <a:lnSpc>
                          <a:spcPts val="1600"/>
                        </a:lnSpc>
                        <a:spcBef>
                          <a:spcPts val="0"/>
                        </a:spcBef>
                        <a:spcAft>
                          <a:spcPts val="0"/>
                        </a:spcAft>
                        <a:buClrTx/>
                        <a:buSzTx/>
                        <a:buFontTx/>
                        <a:buNone/>
                        <a:tabLst/>
                        <a:defRPr/>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大阪府は、キャンペーンの実施、</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SNS</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の活用、ホームページなどで積極的に事業者の脱炭素ポイントへの取組みを周知・</a:t>
                      </a:r>
                      <a:r>
                        <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rPr>
                        <a:t>PR</a:t>
                      </a: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していきます。</a:t>
                      </a:r>
                    </a:p>
                  </a:txBody>
                  <a:tcPr anchor="ct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chemeClr val="bg1"/>
                    </a:solidFill>
                  </a:tcPr>
                </a:tc>
                <a:extLst>
                  <a:ext uri="{0D108BD9-81ED-4DB2-BD59-A6C34878D82A}">
                    <a16:rowId xmlns:a16="http://schemas.microsoft.com/office/drawing/2014/main" val="4271939511"/>
                  </a:ext>
                </a:extLst>
              </a:tr>
            </a:tbl>
          </a:graphicData>
        </a:graphic>
      </p:graphicFrame>
    </p:spTree>
    <p:extLst>
      <p:ext uri="{BB962C8B-B14F-4D97-AF65-F5344CB8AC3E}">
        <p14:creationId xmlns:p14="http://schemas.microsoft.com/office/powerpoint/2010/main" val="302741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t>(4)</a:t>
            </a:r>
            <a:r>
              <a:rPr lang="ja-JP" altLang="en-US" dirty="0"/>
              <a:t> 効果的な周知・啓発方法</a:t>
            </a:r>
            <a:r>
              <a:rPr lang="en-US" altLang="ja-JP" dirty="0"/>
              <a:t>【</a:t>
            </a:r>
            <a:r>
              <a:rPr lang="ja-JP" altLang="en-US" dirty="0"/>
              <a:t>従業員</a:t>
            </a:r>
            <a:r>
              <a:rPr lang="en-US" altLang="ja-JP" dirty="0"/>
              <a:t>】</a:t>
            </a:r>
            <a:endParaRPr lang="ja-JP" altLang="en-US" dirty="0"/>
          </a:p>
        </p:txBody>
      </p:sp>
      <p:sp>
        <p:nvSpPr>
          <p:cNvPr id="5" name="コンテンツ プレースホルダー 4">
            <a:extLst>
              <a:ext uri="{FF2B5EF4-FFF2-40B4-BE49-F238E27FC236}">
                <a16:creationId xmlns:a16="http://schemas.microsoft.com/office/drawing/2014/main" id="{B7D10083-9305-4A30-AF05-1D6F370ED655}"/>
              </a:ext>
            </a:extLst>
          </p:cNvPr>
          <p:cNvSpPr>
            <a:spLocks noGrp="1"/>
          </p:cNvSpPr>
          <p:nvPr>
            <p:ph sz="half" idx="1"/>
          </p:nvPr>
        </p:nvSpPr>
        <p:spPr>
          <a:xfrm>
            <a:off x="717709" y="1119223"/>
            <a:ext cx="9003982" cy="851560"/>
          </a:xfrm>
        </p:spPr>
        <p:txBody>
          <a:bodyPr/>
          <a:lstStyle/>
          <a:p>
            <a:pPr algn="just">
              <a:lnSpc>
                <a:spcPts val="2000"/>
              </a:lnSpc>
              <a:spcBef>
                <a:spcPts val="0"/>
              </a:spcBef>
            </a:pPr>
            <a:r>
              <a:rPr lang="ja-JP" altLang="en-US" sz="1400">
                <a:latin typeface="BIZ UDゴシック" panose="020B0400000000000000" pitchFamily="49" charset="-128"/>
                <a:ea typeface="BIZ UDゴシック" panose="020B0400000000000000" pitchFamily="49" charset="-128"/>
              </a:rPr>
              <a:t>　事業</a:t>
            </a:r>
            <a:r>
              <a:rPr lang="ja-JP" altLang="en-US" sz="1400" dirty="0">
                <a:latin typeface="BIZ UDゴシック" panose="020B0400000000000000" pitchFamily="49" charset="-128"/>
                <a:ea typeface="BIZ UDゴシック" panose="020B0400000000000000" pitchFamily="49" charset="-128"/>
              </a:rPr>
              <a:t>を円滑に、効果的に進めるためには、広報や売り場づくりを行う従業員が意欲的に取り組み、来店者の質問等に的確に対応できることが必要です。脱炭素とは何か、なぜその商品等が脱炭素に寄与するのか、従業員がきちんと理解して対応できるよう</a:t>
            </a:r>
            <a:r>
              <a:rPr lang="ja-JP" altLang="en-US" sz="1400" dirty="0"/>
              <a:t>に、</a:t>
            </a:r>
            <a:r>
              <a:rPr lang="ja-JP" altLang="en-US" sz="1400" dirty="0">
                <a:latin typeface="BIZ UDゴシック" panose="020B0400000000000000" pitchFamily="49" charset="-128"/>
                <a:ea typeface="BIZ UDゴシック" panose="020B0400000000000000" pitchFamily="49" charset="-128"/>
              </a:rPr>
              <a:t>周知・啓発を行いましょう。</a:t>
            </a:r>
            <a:endParaRPr lang="ja-JP" altLang="en-US" dirty="0"/>
          </a:p>
        </p:txBody>
      </p:sp>
      <p:sp>
        <p:nvSpPr>
          <p:cNvPr id="15" name="テキスト ボックス 14">
            <a:extLst>
              <a:ext uri="{FF2B5EF4-FFF2-40B4-BE49-F238E27FC236}">
                <a16:creationId xmlns:a16="http://schemas.microsoft.com/office/drawing/2014/main" id="{F2BF5545-EAA2-E93A-A693-285C4D049C01}"/>
              </a:ext>
            </a:extLst>
          </p:cNvPr>
          <p:cNvSpPr txBox="1"/>
          <p:nvPr/>
        </p:nvSpPr>
        <p:spPr>
          <a:xfrm>
            <a:off x="749242" y="2722357"/>
            <a:ext cx="2088000" cy="2320251"/>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ポイント付与に関する従業員向けの勉強会や説明会を開催したり、接客訓練においてポイント付与トークを盛り込むなど、従業員にわかりやすく周知啓発と教育を行いましょう。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企画書や運用マニュアルがあると、全ての従業員が、より円滑に取り組めるでしょう。</a:t>
            </a:r>
          </a:p>
        </p:txBody>
      </p:sp>
      <p:sp>
        <p:nvSpPr>
          <p:cNvPr id="16" name="テキスト ボックス 15">
            <a:extLst>
              <a:ext uri="{FF2B5EF4-FFF2-40B4-BE49-F238E27FC236}">
                <a16:creationId xmlns:a16="http://schemas.microsoft.com/office/drawing/2014/main" id="{41F6890A-DC5D-D761-C200-6456DD01433C}"/>
              </a:ext>
            </a:extLst>
          </p:cNvPr>
          <p:cNvSpPr txBox="1"/>
          <p:nvPr/>
        </p:nvSpPr>
        <p:spPr>
          <a:xfrm>
            <a:off x="747591" y="2044596"/>
            <a:ext cx="2091302" cy="649700"/>
          </a:xfrm>
          <a:prstGeom prst="roundRect">
            <a:avLst>
              <a:gd name="adj" fmla="val 39438"/>
            </a:avLst>
          </a:prstGeom>
          <a:solidFill>
            <a:srgbClr val="33CCFF"/>
          </a:solidFill>
        </p:spPr>
        <p:txBody>
          <a:bodyPr wrap="square" tIns="36000" bIns="36000" rtlCol="0">
            <a:spAutoFit/>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従業員への</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周知啓発・教育</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C06985C5-65F3-DBBD-1972-4B5F76CB8432}"/>
              </a:ext>
            </a:extLst>
          </p:cNvPr>
          <p:cNvSpPr txBox="1"/>
          <p:nvPr/>
        </p:nvSpPr>
        <p:spPr>
          <a:xfrm>
            <a:off x="5302096" y="2044962"/>
            <a:ext cx="2091302" cy="664311"/>
          </a:xfrm>
          <a:prstGeom prst="roundRect">
            <a:avLst>
              <a:gd name="adj" fmla="val 42479"/>
            </a:avLst>
          </a:prstGeom>
          <a:solidFill>
            <a:srgbClr val="33CCFF"/>
          </a:solidFill>
        </p:spPr>
        <p:txBody>
          <a:bodyPr wrap="square" tIns="36000" bIns="36000" rtlCol="0">
            <a:spAutoFit/>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現場責任者への</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周知啓発・教育</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1386A74F-1112-3324-2C8A-A32CC7C4E409}"/>
              </a:ext>
            </a:extLst>
          </p:cNvPr>
          <p:cNvSpPr txBox="1"/>
          <p:nvPr/>
        </p:nvSpPr>
        <p:spPr>
          <a:xfrm>
            <a:off x="7574503" y="2056109"/>
            <a:ext cx="2091302" cy="664311"/>
          </a:xfrm>
          <a:prstGeom prst="roundRect">
            <a:avLst>
              <a:gd name="adj" fmla="val 42513"/>
            </a:avLst>
          </a:prstGeom>
          <a:solidFill>
            <a:srgbClr val="33CCFF"/>
          </a:solidFill>
        </p:spPr>
        <p:txBody>
          <a:bodyPr wrap="square" tIns="36000" bIns="36000" rtlCol="0">
            <a:spAutoFit/>
          </a:bodyPr>
          <a:lstStyle/>
          <a:p>
            <a:pPr algn="ctr"/>
            <a:r>
              <a:rPr kumimoji="1" lang="zh-TW" altLang="en-US" sz="1400" b="1" dirty="0">
                <a:solidFill>
                  <a:schemeClr val="bg1"/>
                </a:solidFill>
                <a:latin typeface="BIZ UDゴシック" panose="020B0400000000000000" pitchFamily="49" charset="-128"/>
                <a:ea typeface="BIZ UDゴシック" panose="020B0400000000000000" pitchFamily="49" charset="-128"/>
              </a:rPr>
              <a:t>店舗巡回</a:t>
            </a:r>
            <a:r>
              <a:rPr kumimoji="1" lang="ja-JP" altLang="en-US" sz="1400" b="1" dirty="0">
                <a:solidFill>
                  <a:schemeClr val="bg1"/>
                </a:solidFill>
                <a:latin typeface="BIZ UDゴシック" panose="020B0400000000000000" pitchFamily="49" charset="-128"/>
                <a:ea typeface="BIZ UDゴシック" panose="020B0400000000000000" pitchFamily="49" charset="-128"/>
              </a:rPr>
              <a:t>などによる</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a:p>
            <a:pPr algn="ctr"/>
            <a:r>
              <a:rPr kumimoji="1" lang="zh-TW" altLang="en-US" sz="1400" b="1" dirty="0">
                <a:solidFill>
                  <a:schemeClr val="bg1"/>
                </a:solidFill>
                <a:latin typeface="BIZ UDゴシック" panose="020B0400000000000000" pitchFamily="49" charset="-128"/>
                <a:ea typeface="BIZ UDゴシック" panose="020B0400000000000000" pitchFamily="49" charset="-128"/>
              </a:rPr>
              <a:t>指導</a:t>
            </a:r>
            <a:r>
              <a:rPr kumimoji="1" lang="ja-JP" altLang="en-US" sz="1400" b="1" dirty="0">
                <a:solidFill>
                  <a:schemeClr val="bg1"/>
                </a:solidFill>
                <a:latin typeface="BIZ UDゴシック" panose="020B0400000000000000" pitchFamily="49" charset="-128"/>
                <a:ea typeface="BIZ UDゴシック" panose="020B0400000000000000" pitchFamily="49" charset="-128"/>
              </a:rPr>
              <a:t>・改善</a:t>
            </a:r>
          </a:p>
        </p:txBody>
      </p:sp>
      <p:sp>
        <p:nvSpPr>
          <p:cNvPr id="19" name="テキスト ボックス 18">
            <a:extLst>
              <a:ext uri="{FF2B5EF4-FFF2-40B4-BE49-F238E27FC236}">
                <a16:creationId xmlns:a16="http://schemas.microsoft.com/office/drawing/2014/main" id="{230CE6B0-C267-0F1A-2266-11E7D39E358A}"/>
              </a:ext>
            </a:extLst>
          </p:cNvPr>
          <p:cNvSpPr txBox="1"/>
          <p:nvPr/>
        </p:nvSpPr>
        <p:spPr>
          <a:xfrm>
            <a:off x="5303747" y="2765741"/>
            <a:ext cx="2088000" cy="2115066"/>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準備段階から実施中において店長会議を活用してポイント付与の趣旨や内容、取組効果を説明するなど、店長やマネジャーなど現場責任者の理解を深めましょう。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また、一過性の取組みとならず、責任者から各従業員に周知がされるように繰り返し伝えることも大切です。</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4DE35C81-EC45-3460-31D0-6E39E18D927B}"/>
              </a:ext>
            </a:extLst>
          </p:cNvPr>
          <p:cNvSpPr txBox="1"/>
          <p:nvPr/>
        </p:nvSpPr>
        <p:spPr>
          <a:xfrm>
            <a:off x="7576154" y="2765741"/>
            <a:ext cx="2088000" cy="2320251"/>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事業開始前だけでなく実施期間中も店舗を巡回し、売場チェック、広報物レイアウトの見直し、従業員の対応ができているか（ポイント付与の趣旨や内容、対象商品・サービスの案内等）、指導を行いましょう。</a:t>
            </a:r>
          </a:p>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それらの結果は、現場にフィードバックして改善につなげましょう。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BF0440D7-7E49-4102-1BAA-71434E954322}"/>
              </a:ext>
            </a:extLst>
          </p:cNvPr>
          <p:cNvSpPr txBox="1"/>
          <p:nvPr/>
        </p:nvSpPr>
        <p:spPr>
          <a:xfrm>
            <a:off x="3035132" y="2722357"/>
            <a:ext cx="2088000" cy="1499513"/>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ポイント付与の趣旨や内容、対象商品などを説明したポスターやチラシを作成し、社内掲示版や社員食堂などバックヤードの目につきやすい場所に掲示したり、社内報に掲載しましょう。</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5F3585EC-390D-238F-DFD1-932732E99AA5}"/>
              </a:ext>
            </a:extLst>
          </p:cNvPr>
          <p:cNvSpPr txBox="1"/>
          <p:nvPr/>
        </p:nvSpPr>
        <p:spPr>
          <a:xfrm>
            <a:off x="3033481" y="2044596"/>
            <a:ext cx="2091302" cy="649700"/>
          </a:xfrm>
          <a:prstGeom prst="roundRect">
            <a:avLst>
              <a:gd name="adj" fmla="val 39438"/>
            </a:avLst>
          </a:prstGeom>
          <a:solidFill>
            <a:srgbClr val="33CCFF"/>
          </a:solidFill>
        </p:spPr>
        <p:txBody>
          <a:bodyPr wrap="square" tIns="36000" bIns="36000" rtlCol="0">
            <a:spAutoFit/>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従業員向け</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啓発資材の作成</a:t>
            </a:r>
          </a:p>
        </p:txBody>
      </p:sp>
      <p:pic>
        <p:nvPicPr>
          <p:cNvPr id="29" name="図 28">
            <a:extLst>
              <a:ext uri="{FF2B5EF4-FFF2-40B4-BE49-F238E27FC236}">
                <a16:creationId xmlns:a16="http://schemas.microsoft.com/office/drawing/2014/main" id="{B6A23A84-EC66-FCD2-F830-05CF5025EB2F}"/>
              </a:ext>
            </a:extLst>
          </p:cNvPr>
          <p:cNvPicPr>
            <a:picLocks noChangeAspect="1"/>
          </p:cNvPicPr>
          <p:nvPr/>
        </p:nvPicPr>
        <p:blipFill>
          <a:blip r:embed="rId2"/>
          <a:stretch>
            <a:fillRect/>
          </a:stretch>
        </p:blipFill>
        <p:spPr>
          <a:xfrm>
            <a:off x="3213819" y="4389333"/>
            <a:ext cx="1746739" cy="2320251"/>
          </a:xfrm>
          <a:prstGeom prst="rect">
            <a:avLst/>
          </a:prstGeom>
        </p:spPr>
      </p:pic>
      <p:sp>
        <p:nvSpPr>
          <p:cNvPr id="33" name="テキスト ボックス 32">
            <a:extLst>
              <a:ext uri="{FF2B5EF4-FFF2-40B4-BE49-F238E27FC236}">
                <a16:creationId xmlns:a16="http://schemas.microsoft.com/office/drawing/2014/main" id="{D5E84BA0-1B42-D8E9-FF8F-FDCA92FE3EEB}"/>
              </a:ext>
            </a:extLst>
          </p:cNvPr>
          <p:cNvSpPr txBox="1"/>
          <p:nvPr/>
        </p:nvSpPr>
        <p:spPr>
          <a:xfrm>
            <a:off x="3141079" y="6671073"/>
            <a:ext cx="1892218" cy="261610"/>
          </a:xfrm>
          <a:prstGeom prst="rect">
            <a:avLst/>
          </a:prstGeom>
          <a:noFill/>
        </p:spPr>
        <p:txBody>
          <a:bodyPr wrap="square">
            <a:spAutoFit/>
          </a:bodyPr>
          <a:lstStyle/>
          <a:p>
            <a:pPr algn="ctr"/>
            <a:r>
              <a:rPr lang="ja-JP" altLang="en-US" sz="1100" dirty="0">
                <a:latin typeface="BIZ UDゴシック" panose="020B0400000000000000" pitchFamily="49" charset="-128"/>
                <a:ea typeface="BIZ UDゴシック" panose="020B0400000000000000" pitchFamily="49" charset="-128"/>
              </a:rPr>
              <a:t>従業員向けポスターの例</a:t>
            </a:r>
            <a:endParaRPr lang="ja-JP" altLang="en-US" sz="1100" dirty="0"/>
          </a:p>
        </p:txBody>
      </p:sp>
      <p:cxnSp>
        <p:nvCxnSpPr>
          <p:cNvPr id="34" name="直線コネクタ 33">
            <a:extLst>
              <a:ext uri="{FF2B5EF4-FFF2-40B4-BE49-F238E27FC236}">
                <a16:creationId xmlns:a16="http://schemas.microsoft.com/office/drawing/2014/main" id="{22A6F5AE-B7CA-DE6D-853C-40DFF59B96C0}"/>
              </a:ext>
            </a:extLst>
          </p:cNvPr>
          <p:cNvCxnSpPr>
            <a:cxnSpLocks/>
          </p:cNvCxnSpPr>
          <p:nvPr/>
        </p:nvCxnSpPr>
        <p:spPr>
          <a:xfrm>
            <a:off x="2716040" y="7233349"/>
            <a:ext cx="5040000" cy="0"/>
          </a:xfrm>
          <a:prstGeom prst="line">
            <a:avLst/>
          </a:prstGeom>
          <a:ln w="76200">
            <a:solidFill>
              <a:srgbClr val="00B0F0">
                <a:alpha val="30196"/>
              </a:srgbClr>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7B9597E5-F6DA-F09B-2DC4-F669573D1155}"/>
              </a:ext>
            </a:extLst>
          </p:cNvPr>
          <p:cNvSpPr txBox="1"/>
          <p:nvPr/>
        </p:nvSpPr>
        <p:spPr>
          <a:xfrm>
            <a:off x="2899701" y="6968609"/>
            <a:ext cx="4672679" cy="338554"/>
          </a:xfrm>
          <a:prstGeom prst="rect">
            <a:avLst/>
          </a:prstGeom>
          <a:noFill/>
        </p:spPr>
        <p:txBody>
          <a:bodyPr wrap="square">
            <a:spAutoFit/>
          </a:bodyPr>
          <a:lstStyle/>
          <a:p>
            <a:pPr algn="ctr"/>
            <a:r>
              <a:rPr lang="ja-JP" altLang="en-US" sz="1600" dirty="0">
                <a:solidFill>
                  <a:srgbClr val="0070C0"/>
                </a:solidFill>
                <a:latin typeface="BIZ UDゴシック" panose="020B0400000000000000" pitchFamily="49" charset="-128"/>
                <a:ea typeface="BIZ UDゴシック" panose="020B0400000000000000" pitchFamily="49" charset="-128"/>
              </a:rPr>
              <a:t>具体的な事例については、第３部をご覧ください</a:t>
            </a:r>
            <a:endParaRPr lang="ja-JP" altLang="en-US" sz="1600" dirty="0">
              <a:solidFill>
                <a:srgbClr val="0070C0"/>
              </a:solidFill>
            </a:endParaRPr>
          </a:p>
        </p:txBody>
      </p:sp>
      <p:sp>
        <p:nvSpPr>
          <p:cNvPr id="38" name="吹き出し: 四角形 37">
            <a:extLst>
              <a:ext uri="{FF2B5EF4-FFF2-40B4-BE49-F238E27FC236}">
                <a16:creationId xmlns:a16="http://schemas.microsoft.com/office/drawing/2014/main" id="{8FAE7410-D52F-2BAB-F76C-C13A40387F40}"/>
              </a:ext>
            </a:extLst>
          </p:cNvPr>
          <p:cNvSpPr/>
          <p:nvPr/>
        </p:nvSpPr>
        <p:spPr>
          <a:xfrm>
            <a:off x="7968825" y="178954"/>
            <a:ext cx="2356703" cy="704170"/>
          </a:xfrm>
          <a:prstGeom prst="wedgeRectCallout">
            <a:avLst>
              <a:gd name="adj1" fmla="val -31780"/>
              <a:gd name="adj2" fmla="val 84601"/>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rPr>
              <a:t>現場確認（コンサル実施）や事業者からの定期報告内容も踏まえて、</a:t>
            </a:r>
            <a:endParaRPr kumimoji="1" lang="en-US" altLang="ja-JP" sz="1100" dirty="0">
              <a:solidFill>
                <a:srgbClr val="FF0000"/>
              </a:solidFill>
            </a:endParaRPr>
          </a:p>
          <a:p>
            <a:pPr algn="ctr"/>
            <a:r>
              <a:rPr kumimoji="1" lang="ja-JP" altLang="en-US" sz="1100" dirty="0">
                <a:solidFill>
                  <a:srgbClr val="FF0000"/>
                </a:solidFill>
              </a:rPr>
              <a:t>必要な内容を追記予定</a:t>
            </a:r>
            <a:endParaRPr kumimoji="1" lang="en-US" altLang="ja-JP" sz="1100" dirty="0">
              <a:solidFill>
                <a:srgbClr val="FF0000"/>
              </a:solidFill>
            </a:endParaRPr>
          </a:p>
        </p:txBody>
      </p:sp>
      <p:pic>
        <p:nvPicPr>
          <p:cNvPr id="11" name="図 10">
            <a:extLst>
              <a:ext uri="{FF2B5EF4-FFF2-40B4-BE49-F238E27FC236}">
                <a16:creationId xmlns:a16="http://schemas.microsoft.com/office/drawing/2014/main" id="{2D7CA085-E157-420E-84DC-43930FAA91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32640" y="5281022"/>
            <a:ext cx="1975027" cy="1481270"/>
          </a:xfrm>
          <a:prstGeom prst="rect">
            <a:avLst/>
          </a:prstGeom>
        </p:spPr>
      </p:pic>
      <p:pic>
        <p:nvPicPr>
          <p:cNvPr id="9" name="図 8">
            <a:extLst>
              <a:ext uri="{FF2B5EF4-FFF2-40B4-BE49-F238E27FC236}">
                <a16:creationId xmlns:a16="http://schemas.microsoft.com/office/drawing/2014/main" id="{C4A85506-9541-EACA-CF04-2944E350A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319" y="5312260"/>
            <a:ext cx="1609487" cy="1289046"/>
          </a:xfrm>
          <a:prstGeom prst="rect">
            <a:avLst/>
          </a:prstGeom>
        </p:spPr>
      </p:pic>
      <p:pic>
        <p:nvPicPr>
          <p:cNvPr id="14" name="図 13" descr="挿絵 が含まれている画像&#10;&#10;自動的に生成された説明">
            <a:extLst>
              <a:ext uri="{FF2B5EF4-FFF2-40B4-BE49-F238E27FC236}">
                <a16:creationId xmlns:a16="http://schemas.microsoft.com/office/drawing/2014/main" id="{0F9A9064-0C03-6002-54BB-25AF70F7CE87}"/>
              </a:ext>
            </a:extLst>
          </p:cNvPr>
          <p:cNvPicPr>
            <a:picLocks noChangeAspect="1"/>
          </p:cNvPicPr>
          <p:nvPr/>
        </p:nvPicPr>
        <p:blipFill rotWithShape="1">
          <a:blip r:embed="rId5">
            <a:extLst>
              <a:ext uri="{28A0092B-C50C-407E-A947-70E740481C1C}">
                <a14:useLocalDpi xmlns:a14="http://schemas.microsoft.com/office/drawing/2010/main" val="0"/>
              </a:ext>
            </a:extLst>
          </a:blip>
          <a:srcRect t="1" r="-1029" b="51479"/>
          <a:stretch/>
        </p:blipFill>
        <p:spPr>
          <a:xfrm>
            <a:off x="916085" y="5340828"/>
            <a:ext cx="695967" cy="951088"/>
          </a:xfrm>
          <a:prstGeom prst="rect">
            <a:avLst/>
          </a:prstGeom>
        </p:spPr>
      </p:pic>
      <p:pic>
        <p:nvPicPr>
          <p:cNvPr id="26" name="図 25" descr="挿絵, 記号 が含まれている画像&#10;&#10;自動的に生成された説明">
            <a:extLst>
              <a:ext uri="{FF2B5EF4-FFF2-40B4-BE49-F238E27FC236}">
                <a16:creationId xmlns:a16="http://schemas.microsoft.com/office/drawing/2014/main" id="{6C9F9A27-9592-A963-01D0-DA05DBF4D75E}"/>
              </a:ext>
            </a:extLst>
          </p:cNvPr>
          <p:cNvPicPr>
            <a:picLocks noChangeAspect="1"/>
          </p:cNvPicPr>
          <p:nvPr/>
        </p:nvPicPr>
        <p:blipFill rotWithShape="1">
          <a:blip r:embed="rId6">
            <a:extLst>
              <a:ext uri="{28A0092B-C50C-407E-A947-70E740481C1C}">
                <a14:useLocalDpi xmlns:a14="http://schemas.microsoft.com/office/drawing/2010/main" val="0"/>
              </a:ext>
            </a:extLst>
          </a:blip>
          <a:srcRect r="-3114" b="46912"/>
          <a:stretch/>
        </p:blipFill>
        <p:spPr>
          <a:xfrm>
            <a:off x="1636217" y="5312260"/>
            <a:ext cx="503688" cy="979656"/>
          </a:xfrm>
          <a:prstGeom prst="rect">
            <a:avLst/>
          </a:prstGeom>
        </p:spPr>
      </p:pic>
      <p:pic>
        <p:nvPicPr>
          <p:cNvPr id="22" name="図 21" descr="アイコン&#10;&#10;自動的に生成された説明">
            <a:extLst>
              <a:ext uri="{FF2B5EF4-FFF2-40B4-BE49-F238E27FC236}">
                <a16:creationId xmlns:a16="http://schemas.microsoft.com/office/drawing/2014/main" id="{478C8652-F815-6303-CAE6-A26ECA315D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3248" y="5776177"/>
            <a:ext cx="948389" cy="975129"/>
          </a:xfrm>
          <a:prstGeom prst="rect">
            <a:avLst/>
          </a:prstGeom>
        </p:spPr>
      </p:pic>
      <p:sp>
        <p:nvSpPr>
          <p:cNvPr id="3" name="スライド番号プレースホルダー 5">
            <a:extLst>
              <a:ext uri="{FF2B5EF4-FFF2-40B4-BE49-F238E27FC236}">
                <a16:creationId xmlns:a16="http://schemas.microsoft.com/office/drawing/2014/main" id="{D0D2BA84-5F5F-14AB-EDD0-C2E2A7E0F7A7}"/>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11</a:t>
            </a:fld>
            <a:endParaRPr kumimoji="1" lang="ja-JP" altLang="en-US" b="1" dirty="0">
              <a:solidFill>
                <a:schemeClr val="tx1">
                  <a:lumMod val="50000"/>
                  <a:lumOff val="50000"/>
                </a:schemeClr>
              </a:solidFill>
            </a:endParaRPr>
          </a:p>
        </p:txBody>
      </p:sp>
    </p:spTree>
    <p:extLst>
      <p:ext uri="{BB962C8B-B14F-4D97-AF65-F5344CB8AC3E}">
        <p14:creationId xmlns:p14="http://schemas.microsoft.com/office/powerpoint/2010/main" val="276236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吹き出し: 四角形 15">
            <a:extLst>
              <a:ext uri="{FF2B5EF4-FFF2-40B4-BE49-F238E27FC236}">
                <a16:creationId xmlns:a16="http://schemas.microsoft.com/office/drawing/2014/main" id="{172C9262-B9CC-B47F-71C4-BC5307079661}"/>
              </a:ext>
            </a:extLst>
          </p:cNvPr>
          <p:cNvSpPr/>
          <p:nvPr/>
        </p:nvSpPr>
        <p:spPr>
          <a:xfrm>
            <a:off x="5936774" y="2653925"/>
            <a:ext cx="3916907" cy="4532627"/>
          </a:xfrm>
          <a:prstGeom prst="wedgeRectCallout">
            <a:avLst>
              <a:gd name="adj1" fmla="val -58116"/>
              <a:gd name="adj2" fmla="val 7871"/>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t>(5)</a:t>
            </a:r>
            <a:r>
              <a:rPr lang="ja-JP" altLang="en-US" dirty="0"/>
              <a:t> 効果的な周知・啓発方法</a:t>
            </a:r>
            <a:r>
              <a:rPr lang="en-US" altLang="ja-JP" dirty="0"/>
              <a:t>【</a:t>
            </a:r>
            <a:r>
              <a:rPr lang="ja-JP" altLang="en-US" dirty="0"/>
              <a:t>従業員</a:t>
            </a:r>
            <a:r>
              <a:rPr lang="en-US" altLang="ja-JP" dirty="0"/>
              <a:t>】</a:t>
            </a:r>
            <a:endParaRPr lang="ja-JP" altLang="en-US" dirty="0"/>
          </a:p>
        </p:txBody>
      </p:sp>
      <p:sp>
        <p:nvSpPr>
          <p:cNvPr id="5" name="コンテンツ プレースホルダー 4">
            <a:extLst>
              <a:ext uri="{FF2B5EF4-FFF2-40B4-BE49-F238E27FC236}">
                <a16:creationId xmlns:a16="http://schemas.microsoft.com/office/drawing/2014/main" id="{B7D10083-9305-4A30-AF05-1D6F370ED655}"/>
              </a:ext>
            </a:extLst>
          </p:cNvPr>
          <p:cNvSpPr>
            <a:spLocks noGrp="1"/>
          </p:cNvSpPr>
          <p:nvPr>
            <p:ph sz="half" idx="1"/>
          </p:nvPr>
        </p:nvSpPr>
        <p:spPr>
          <a:xfrm>
            <a:off x="717709" y="1130240"/>
            <a:ext cx="9003982" cy="601436"/>
          </a:xfrm>
        </p:spPr>
        <p:txBody>
          <a:bodyPr/>
          <a:lstStyle/>
          <a:p>
            <a:pPr algn="just">
              <a:lnSpc>
                <a:spcPts val="2000"/>
              </a:lnSpc>
              <a:spcBef>
                <a:spcPts val="0"/>
              </a:spcBef>
            </a:pPr>
            <a:r>
              <a:rPr lang="ja-JP" altLang="en-US" sz="1400" dirty="0"/>
              <a:t>令和５年度の試行において</a:t>
            </a:r>
            <a:r>
              <a:rPr lang="ja-JP" altLang="en-US" sz="1400" dirty="0">
                <a:latin typeface="BIZ UDゴシック" panose="020B0400000000000000" pitchFamily="49" charset="-128"/>
                <a:ea typeface="BIZ UDゴシック" panose="020B0400000000000000" pitchFamily="49" charset="-128"/>
              </a:rPr>
              <a:t>、対象店舗の従業員を対象としたアンケートを実施しました。</a:t>
            </a:r>
          </a:p>
        </p:txBody>
      </p:sp>
      <p:sp>
        <p:nvSpPr>
          <p:cNvPr id="12" name="テキスト ボックス 11">
            <a:extLst>
              <a:ext uri="{FF2B5EF4-FFF2-40B4-BE49-F238E27FC236}">
                <a16:creationId xmlns:a16="http://schemas.microsoft.com/office/drawing/2014/main" id="{2F92E9F0-2D84-0BB0-52FE-9170612370E4}"/>
              </a:ext>
            </a:extLst>
          </p:cNvPr>
          <p:cNvSpPr txBox="1"/>
          <p:nvPr/>
        </p:nvSpPr>
        <p:spPr>
          <a:xfrm>
            <a:off x="688218" y="1590382"/>
            <a:ext cx="4757236" cy="276999"/>
          </a:xfrm>
          <a:prstGeom prst="rect">
            <a:avLst/>
          </a:prstGeom>
          <a:solidFill>
            <a:schemeClr val="accent6">
              <a:lumMod val="75000"/>
            </a:schemeClr>
          </a:solidFill>
        </p:spPr>
        <p:txBody>
          <a:bodyPr wrap="square">
            <a:spAutoFit/>
          </a:bodyPr>
          <a:lstStyle/>
          <a:p>
            <a:r>
              <a:rPr lang="ja-JP" altLang="en-US" sz="1200" b="1" dirty="0">
                <a:solidFill>
                  <a:schemeClr val="bg1"/>
                </a:solidFill>
                <a:latin typeface="BIZ UDゴシック" panose="020B0400000000000000" pitchFamily="49" charset="-128"/>
                <a:ea typeface="BIZ UDゴシック" panose="020B0400000000000000" pitchFamily="49" charset="-128"/>
              </a:rPr>
              <a:t>「おおさか</a:t>
            </a:r>
            <a:r>
              <a:rPr lang="en-US" altLang="ja-JP" sz="1200" b="1" dirty="0">
                <a:solidFill>
                  <a:schemeClr val="bg1"/>
                </a:solidFill>
                <a:latin typeface="BIZ UDゴシック" panose="020B0400000000000000" pitchFamily="49" charset="-128"/>
                <a:ea typeface="BIZ UDゴシック" panose="020B0400000000000000" pitchFamily="49" charset="-128"/>
              </a:rPr>
              <a:t>CO</a:t>
            </a:r>
            <a:r>
              <a:rPr lang="en-US" altLang="ja-JP" sz="1200" b="1" baseline="-25000" dirty="0">
                <a:solidFill>
                  <a:schemeClr val="bg1"/>
                </a:solidFill>
                <a:latin typeface="BIZ UDゴシック" panose="020B0400000000000000" pitchFamily="49" charset="-128"/>
                <a:ea typeface="BIZ UDゴシック" panose="020B0400000000000000" pitchFamily="49" charset="-128"/>
              </a:rPr>
              <a:t>2</a:t>
            </a:r>
            <a:r>
              <a:rPr lang="en-US" altLang="ja-JP" sz="1200" b="1" dirty="0">
                <a:solidFill>
                  <a:schemeClr val="bg1"/>
                </a:solidFill>
                <a:latin typeface="BIZ UDゴシック" panose="020B0400000000000000" pitchFamily="49" charset="-128"/>
                <a:ea typeface="BIZ UDゴシック" panose="020B0400000000000000" pitchFamily="49" charset="-128"/>
              </a:rPr>
              <a:t>CO</a:t>
            </a:r>
            <a:r>
              <a:rPr lang="en-US" altLang="ja-JP" sz="1200" b="1" baseline="-25000" dirty="0">
                <a:solidFill>
                  <a:schemeClr val="bg1"/>
                </a:solidFill>
                <a:latin typeface="BIZ UDゴシック" panose="020B0400000000000000" pitchFamily="49" charset="-128"/>
                <a:ea typeface="BIZ UDゴシック" panose="020B0400000000000000" pitchFamily="49" charset="-128"/>
              </a:rPr>
              <a:t>2</a:t>
            </a:r>
            <a:r>
              <a:rPr lang="en-US" altLang="ja-JP" sz="1200" b="1" dirty="0">
                <a:solidFill>
                  <a:schemeClr val="bg1"/>
                </a:solidFill>
                <a:latin typeface="BIZ UDゴシック" panose="020B0400000000000000" pitchFamily="49" charset="-128"/>
                <a:ea typeface="BIZ UDゴシック" panose="020B0400000000000000" pitchFamily="49" charset="-128"/>
              </a:rPr>
              <a:t>(</a:t>
            </a:r>
            <a:r>
              <a:rPr lang="ja-JP" altLang="en-US" sz="1200" b="1" dirty="0">
                <a:solidFill>
                  <a:schemeClr val="bg1"/>
                </a:solidFill>
                <a:latin typeface="BIZ UDゴシック" panose="020B0400000000000000" pitchFamily="49" charset="-128"/>
                <a:ea typeface="BIZ UDゴシック" panose="020B0400000000000000" pitchFamily="49" charset="-128"/>
              </a:rPr>
              <a:t>コツコツ</a:t>
            </a:r>
            <a:r>
              <a:rPr lang="en-US" altLang="ja-JP" sz="1200" b="1" dirty="0">
                <a:solidFill>
                  <a:schemeClr val="bg1"/>
                </a:solidFill>
                <a:latin typeface="BIZ UDゴシック" panose="020B0400000000000000" pitchFamily="49" charset="-128"/>
                <a:ea typeface="BIZ UDゴシック" panose="020B0400000000000000" pitchFamily="49" charset="-128"/>
              </a:rPr>
              <a:t>)</a:t>
            </a:r>
            <a:r>
              <a:rPr lang="ja-JP" altLang="en-US" sz="1200" b="1" dirty="0">
                <a:solidFill>
                  <a:schemeClr val="bg1"/>
                </a:solidFill>
                <a:latin typeface="BIZ UDゴシック" panose="020B0400000000000000" pitchFamily="49" charset="-128"/>
                <a:ea typeface="BIZ UDゴシック" panose="020B0400000000000000" pitchFamily="49" charset="-128"/>
              </a:rPr>
              <a:t>ポイント＋」の趣旨は理解できたか</a:t>
            </a:r>
          </a:p>
        </p:txBody>
      </p:sp>
      <p:sp>
        <p:nvSpPr>
          <p:cNvPr id="14" name="テキスト ボックス 13">
            <a:extLst>
              <a:ext uri="{FF2B5EF4-FFF2-40B4-BE49-F238E27FC236}">
                <a16:creationId xmlns:a16="http://schemas.microsoft.com/office/drawing/2014/main" id="{9F9753C1-8ED2-F467-492A-FB32CA409005}"/>
              </a:ext>
            </a:extLst>
          </p:cNvPr>
          <p:cNvSpPr txBox="1"/>
          <p:nvPr/>
        </p:nvSpPr>
        <p:spPr>
          <a:xfrm>
            <a:off x="688217" y="4442760"/>
            <a:ext cx="4757236" cy="461665"/>
          </a:xfrm>
          <a:prstGeom prst="rect">
            <a:avLst/>
          </a:prstGeom>
          <a:solidFill>
            <a:schemeClr val="accent6">
              <a:lumMod val="75000"/>
            </a:schemeClr>
          </a:solidFill>
        </p:spPr>
        <p:txBody>
          <a:bodyPr wrap="square">
            <a:spAutoFit/>
          </a:bodyPr>
          <a:lstStyle/>
          <a:p>
            <a:r>
              <a:rPr lang="ja-JP" altLang="en-US" sz="1200" b="1" dirty="0">
                <a:solidFill>
                  <a:schemeClr val="bg1"/>
                </a:solidFill>
                <a:latin typeface="BIZ UDゴシック" panose="020B0400000000000000" pitchFamily="49" charset="-128"/>
                <a:ea typeface="BIZ UDゴシック" panose="020B0400000000000000" pitchFamily="49" charset="-128"/>
              </a:rPr>
              <a:t>会社からの「おおさか</a:t>
            </a:r>
            <a:r>
              <a:rPr lang="en-US" altLang="ja-JP" sz="1200" b="1" dirty="0">
                <a:solidFill>
                  <a:schemeClr val="bg1"/>
                </a:solidFill>
                <a:latin typeface="BIZ UDゴシック" panose="020B0400000000000000" pitchFamily="49" charset="-128"/>
                <a:ea typeface="BIZ UDゴシック" panose="020B0400000000000000" pitchFamily="49" charset="-128"/>
              </a:rPr>
              <a:t>CO</a:t>
            </a:r>
            <a:r>
              <a:rPr lang="en-US" altLang="ja-JP" sz="1200" b="1" baseline="-25000" dirty="0">
                <a:solidFill>
                  <a:schemeClr val="bg1"/>
                </a:solidFill>
                <a:latin typeface="BIZ UDゴシック" panose="020B0400000000000000" pitchFamily="49" charset="-128"/>
                <a:ea typeface="BIZ UDゴシック" panose="020B0400000000000000" pitchFamily="49" charset="-128"/>
              </a:rPr>
              <a:t>2</a:t>
            </a:r>
            <a:r>
              <a:rPr lang="en-US" altLang="ja-JP" sz="1200" b="1" dirty="0">
                <a:solidFill>
                  <a:schemeClr val="bg1"/>
                </a:solidFill>
                <a:latin typeface="BIZ UDゴシック" panose="020B0400000000000000" pitchFamily="49" charset="-128"/>
                <a:ea typeface="BIZ UDゴシック" panose="020B0400000000000000" pitchFamily="49" charset="-128"/>
              </a:rPr>
              <a:t>CO</a:t>
            </a:r>
            <a:r>
              <a:rPr lang="en-US" altLang="ja-JP" sz="1200" b="1" baseline="-25000" dirty="0">
                <a:solidFill>
                  <a:schemeClr val="bg1"/>
                </a:solidFill>
                <a:latin typeface="BIZ UDゴシック" panose="020B0400000000000000" pitchFamily="49" charset="-128"/>
                <a:ea typeface="BIZ UDゴシック" panose="020B0400000000000000" pitchFamily="49" charset="-128"/>
              </a:rPr>
              <a:t>2</a:t>
            </a:r>
            <a:r>
              <a:rPr lang="en-US" altLang="ja-JP" sz="1200" b="1" dirty="0">
                <a:solidFill>
                  <a:schemeClr val="bg1"/>
                </a:solidFill>
                <a:latin typeface="BIZ UDゴシック" panose="020B0400000000000000" pitchFamily="49" charset="-128"/>
                <a:ea typeface="BIZ UDゴシック" panose="020B0400000000000000" pitchFamily="49" charset="-128"/>
              </a:rPr>
              <a:t>(</a:t>
            </a:r>
            <a:r>
              <a:rPr lang="ja-JP" altLang="en-US" sz="1200" b="1" dirty="0">
                <a:solidFill>
                  <a:schemeClr val="bg1"/>
                </a:solidFill>
                <a:latin typeface="BIZ UDゴシック" panose="020B0400000000000000" pitchFamily="49" charset="-128"/>
                <a:ea typeface="BIZ UDゴシック" panose="020B0400000000000000" pitchFamily="49" charset="-128"/>
              </a:rPr>
              <a:t>コツコツ</a:t>
            </a:r>
            <a:r>
              <a:rPr lang="en-US" altLang="ja-JP" sz="1200" b="1" dirty="0">
                <a:solidFill>
                  <a:schemeClr val="bg1"/>
                </a:solidFill>
                <a:latin typeface="BIZ UDゴシック" panose="020B0400000000000000" pitchFamily="49" charset="-128"/>
                <a:ea typeface="BIZ UDゴシック" panose="020B0400000000000000" pitchFamily="49" charset="-128"/>
              </a:rPr>
              <a:t>)</a:t>
            </a:r>
            <a:r>
              <a:rPr lang="ja-JP" altLang="en-US" sz="1200" b="1" dirty="0">
                <a:solidFill>
                  <a:schemeClr val="bg1"/>
                </a:solidFill>
                <a:latin typeface="BIZ UDゴシック" panose="020B0400000000000000" pitchFamily="49" charset="-128"/>
                <a:ea typeface="BIZ UDゴシック" panose="020B0400000000000000" pitchFamily="49" charset="-128"/>
              </a:rPr>
              <a:t>ポイント＋」に関する周知は十分だったか</a:t>
            </a:r>
          </a:p>
        </p:txBody>
      </p:sp>
      <p:sp>
        <p:nvSpPr>
          <p:cNvPr id="4" name="テキスト ボックス 3">
            <a:extLst>
              <a:ext uri="{FF2B5EF4-FFF2-40B4-BE49-F238E27FC236}">
                <a16:creationId xmlns:a16="http://schemas.microsoft.com/office/drawing/2014/main" id="{13D83265-5B22-ADFA-DB33-772BD80C2F50}"/>
              </a:ext>
            </a:extLst>
          </p:cNvPr>
          <p:cNvSpPr txBox="1"/>
          <p:nvPr/>
        </p:nvSpPr>
        <p:spPr>
          <a:xfrm>
            <a:off x="6010235" y="2714086"/>
            <a:ext cx="3600000" cy="276999"/>
          </a:xfrm>
          <a:prstGeom prst="rect">
            <a:avLst/>
          </a:prstGeom>
          <a:noFill/>
        </p:spPr>
        <p:txBody>
          <a:bodyPr wrap="square">
            <a:spAutoFit/>
          </a:bodyPr>
          <a:lstStyle/>
          <a:p>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＜良かった点の意見＞</a:t>
            </a:r>
            <a:endParaRPr lang="ja-JP" altLang="en-US" sz="1200" dirty="0"/>
          </a:p>
        </p:txBody>
      </p:sp>
      <p:sp>
        <p:nvSpPr>
          <p:cNvPr id="7" name="テキスト ボックス 6">
            <a:extLst>
              <a:ext uri="{FF2B5EF4-FFF2-40B4-BE49-F238E27FC236}">
                <a16:creationId xmlns:a16="http://schemas.microsoft.com/office/drawing/2014/main" id="{6ECA054E-08CF-E299-F86D-EA1BC94D9042}"/>
              </a:ext>
            </a:extLst>
          </p:cNvPr>
          <p:cNvSpPr txBox="1"/>
          <p:nvPr/>
        </p:nvSpPr>
        <p:spPr>
          <a:xfrm>
            <a:off x="6010235" y="4930384"/>
            <a:ext cx="3600000" cy="276999"/>
          </a:xfrm>
          <a:prstGeom prst="rect">
            <a:avLst/>
          </a:prstGeom>
          <a:noFill/>
        </p:spPr>
        <p:txBody>
          <a:bodyPr wrap="square">
            <a:spAutoFit/>
          </a:bodyPr>
          <a:lstStyle/>
          <a:p>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＜改善点の意見＞</a:t>
            </a:r>
            <a:endParaRPr lang="ja-JP" altLang="en-US" sz="1200" dirty="0"/>
          </a:p>
        </p:txBody>
      </p:sp>
      <p:sp>
        <p:nvSpPr>
          <p:cNvPr id="15" name="テキスト ボックス 14">
            <a:extLst>
              <a:ext uri="{FF2B5EF4-FFF2-40B4-BE49-F238E27FC236}">
                <a16:creationId xmlns:a16="http://schemas.microsoft.com/office/drawing/2014/main" id="{F526C320-CDA6-7E42-C795-87D9DC1FBA41}"/>
              </a:ext>
            </a:extLst>
          </p:cNvPr>
          <p:cNvSpPr txBox="1"/>
          <p:nvPr/>
        </p:nvSpPr>
        <p:spPr>
          <a:xfrm>
            <a:off x="6114193" y="2955430"/>
            <a:ext cx="3621146" cy="1938992"/>
          </a:xfrm>
          <a:prstGeom prst="rect">
            <a:avLst/>
          </a:prstGeom>
          <a:noFill/>
          <a:ln>
            <a:solidFill>
              <a:schemeClr val="tx1"/>
            </a:solidFill>
          </a:ln>
        </p:spPr>
        <p:txBody>
          <a:bodyPr wrap="square">
            <a:spAutoFit/>
          </a:bodyPr>
          <a:lstStyle/>
          <a:p>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具体的な意見を記載</a:t>
            </a:r>
            <a:endParaRPr lang="en-US" altLang="ja-JP" sz="1200" b="0" i="0" dirty="0">
              <a:solidFill>
                <a:srgbClr val="000000"/>
              </a:solidFill>
              <a:effectLst/>
              <a:latin typeface="BIZ UDPゴシック" panose="020B0400000000000000" pitchFamily="50" charset="-128"/>
              <a:ea typeface="BIZ UDPゴシック" panose="020B0400000000000000" pitchFamily="50" charset="-128"/>
            </a:endParaRPr>
          </a:p>
          <a:p>
            <a:r>
              <a:rPr lang="ja-JP" altLang="en-US" sz="1200" dirty="0">
                <a:solidFill>
                  <a:srgbClr val="000000"/>
                </a:solidFill>
                <a:latin typeface="BIZ UDPゴシック" panose="020B0400000000000000" pitchFamily="50" charset="-128"/>
                <a:ea typeface="BIZ UDPゴシック" panose="020B0400000000000000" pitchFamily="50" charset="-128"/>
              </a:rPr>
              <a:t>・</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r>
              <a:rPr lang="ja-JP" altLang="en-US" sz="1200" dirty="0">
                <a:solidFill>
                  <a:srgbClr val="000000"/>
                </a:solidFill>
                <a:latin typeface="BIZ UDPゴシック" panose="020B0400000000000000" pitchFamily="50" charset="-128"/>
                <a:ea typeface="BIZ UDPゴシック" panose="020B0400000000000000" pitchFamily="50" charset="-128"/>
              </a:rPr>
              <a:t>・</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r>
              <a:rPr lang="ja-JP" altLang="en-US" sz="1200" dirty="0">
                <a:solidFill>
                  <a:srgbClr val="000000"/>
                </a:solidFill>
                <a:latin typeface="BIZ UDPゴシック" panose="020B0400000000000000" pitchFamily="50" charset="-128"/>
                <a:ea typeface="BIZ UDPゴシック" panose="020B0400000000000000" pitchFamily="50" charset="-128"/>
              </a:rPr>
              <a:t>・</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r>
              <a:rPr lang="ja-JP" altLang="en-US" sz="1200" dirty="0">
                <a:solidFill>
                  <a:srgbClr val="000000"/>
                </a:solidFill>
                <a:latin typeface="BIZ UDPゴシック" panose="020B0400000000000000" pitchFamily="50" charset="-128"/>
                <a:ea typeface="BIZ UDPゴシック" panose="020B0400000000000000" pitchFamily="50" charset="-128"/>
              </a:rPr>
              <a:t>・</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endParaRPr lang="en-US" altLang="ja-JP" sz="1200" dirty="0">
              <a:solidFill>
                <a:srgbClr val="000000"/>
              </a:solidFill>
              <a:latin typeface="BIZ UDPゴシック" panose="020B0400000000000000" pitchFamily="50" charset="-128"/>
              <a:ea typeface="BIZ UDPゴシック" panose="020B0400000000000000" pitchFamily="50" charset="-128"/>
            </a:endParaRPr>
          </a:p>
          <a:p>
            <a:endParaRPr lang="en-US" altLang="ja-JP" sz="1200" dirty="0">
              <a:solidFill>
                <a:srgbClr val="000000"/>
              </a:solidFill>
              <a:latin typeface="BIZ UDPゴシック" panose="020B0400000000000000" pitchFamily="50" charset="-128"/>
              <a:ea typeface="BIZ UDPゴシック" panose="020B0400000000000000" pitchFamily="50" charset="-128"/>
            </a:endParaRPr>
          </a:p>
          <a:p>
            <a:endParaRPr lang="en-US" altLang="ja-JP" sz="1200" dirty="0">
              <a:solidFill>
                <a:srgbClr val="000000"/>
              </a:solidFill>
              <a:latin typeface="BIZ UDPゴシック" panose="020B0400000000000000" pitchFamily="50" charset="-128"/>
              <a:ea typeface="BIZ UDPゴシック" panose="020B0400000000000000" pitchFamily="50" charset="-128"/>
            </a:endParaRPr>
          </a:p>
          <a:p>
            <a:endParaRPr lang="en-US" altLang="ja-JP" sz="1200" dirty="0">
              <a:solidFill>
                <a:srgbClr val="000000"/>
              </a:solidFill>
              <a:latin typeface="BIZ UDPゴシック" panose="020B0400000000000000" pitchFamily="50" charset="-128"/>
              <a:ea typeface="BIZ UDPゴシック" panose="020B0400000000000000" pitchFamily="50" charset="-128"/>
            </a:endParaRPr>
          </a:p>
          <a:p>
            <a:endParaRPr lang="ja-JP" altLang="en-US" sz="1200" dirty="0"/>
          </a:p>
        </p:txBody>
      </p:sp>
      <p:sp>
        <p:nvSpPr>
          <p:cNvPr id="17" name="テキスト ボックス 16">
            <a:extLst>
              <a:ext uri="{FF2B5EF4-FFF2-40B4-BE49-F238E27FC236}">
                <a16:creationId xmlns:a16="http://schemas.microsoft.com/office/drawing/2014/main" id="{319A7A31-6738-9EC6-BEC5-1EE2567888DA}"/>
              </a:ext>
            </a:extLst>
          </p:cNvPr>
          <p:cNvSpPr txBox="1"/>
          <p:nvPr/>
        </p:nvSpPr>
        <p:spPr>
          <a:xfrm>
            <a:off x="6100545" y="5180190"/>
            <a:ext cx="3621146" cy="1938992"/>
          </a:xfrm>
          <a:prstGeom prst="rect">
            <a:avLst/>
          </a:prstGeom>
          <a:noFill/>
          <a:ln>
            <a:solidFill>
              <a:schemeClr val="tx1"/>
            </a:solidFill>
          </a:ln>
        </p:spPr>
        <p:txBody>
          <a:bodyPr wrap="square">
            <a:spAutoFit/>
          </a:bodyPr>
          <a:lstStyle/>
          <a:p>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具体的な意見を記載</a:t>
            </a:r>
            <a:endParaRPr lang="en-US" altLang="ja-JP" sz="1200" b="0" i="0" dirty="0">
              <a:solidFill>
                <a:srgbClr val="000000"/>
              </a:solidFill>
              <a:effectLst/>
              <a:latin typeface="BIZ UDPゴシック" panose="020B0400000000000000" pitchFamily="50" charset="-128"/>
              <a:ea typeface="BIZ UDPゴシック" panose="020B0400000000000000" pitchFamily="50" charset="-128"/>
            </a:endParaRPr>
          </a:p>
          <a:p>
            <a:r>
              <a:rPr lang="ja-JP" altLang="en-US" sz="1200" dirty="0">
                <a:solidFill>
                  <a:srgbClr val="000000"/>
                </a:solidFill>
                <a:latin typeface="BIZ UDPゴシック" panose="020B0400000000000000" pitchFamily="50" charset="-128"/>
                <a:ea typeface="BIZ UDPゴシック" panose="020B0400000000000000" pitchFamily="50" charset="-128"/>
              </a:rPr>
              <a:t>・</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r>
              <a:rPr lang="ja-JP" altLang="en-US" sz="1200" dirty="0">
                <a:solidFill>
                  <a:srgbClr val="000000"/>
                </a:solidFill>
                <a:latin typeface="BIZ UDPゴシック" panose="020B0400000000000000" pitchFamily="50" charset="-128"/>
                <a:ea typeface="BIZ UDPゴシック" panose="020B0400000000000000" pitchFamily="50" charset="-128"/>
              </a:rPr>
              <a:t>・</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r>
              <a:rPr lang="ja-JP" altLang="en-US" sz="1200" dirty="0">
                <a:solidFill>
                  <a:srgbClr val="000000"/>
                </a:solidFill>
                <a:latin typeface="BIZ UDPゴシック" panose="020B0400000000000000" pitchFamily="50" charset="-128"/>
                <a:ea typeface="BIZ UDPゴシック" panose="020B0400000000000000" pitchFamily="50" charset="-128"/>
              </a:rPr>
              <a:t>・</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r>
              <a:rPr lang="ja-JP" altLang="en-US" sz="1200" dirty="0">
                <a:solidFill>
                  <a:srgbClr val="000000"/>
                </a:solidFill>
                <a:latin typeface="BIZ UDPゴシック" panose="020B0400000000000000" pitchFamily="50" charset="-128"/>
                <a:ea typeface="BIZ UDPゴシック" panose="020B0400000000000000" pitchFamily="50" charset="-128"/>
              </a:rPr>
              <a:t>・</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endParaRPr lang="en-US" altLang="ja-JP" sz="1200" dirty="0">
              <a:solidFill>
                <a:srgbClr val="000000"/>
              </a:solidFill>
              <a:latin typeface="BIZ UDPゴシック" panose="020B0400000000000000" pitchFamily="50" charset="-128"/>
              <a:ea typeface="BIZ UDPゴシック" panose="020B0400000000000000" pitchFamily="50" charset="-128"/>
            </a:endParaRPr>
          </a:p>
          <a:p>
            <a:endParaRPr lang="en-US" altLang="ja-JP" sz="1200" dirty="0">
              <a:solidFill>
                <a:srgbClr val="000000"/>
              </a:solidFill>
              <a:latin typeface="BIZ UDPゴシック" panose="020B0400000000000000" pitchFamily="50" charset="-128"/>
              <a:ea typeface="BIZ UDPゴシック" panose="020B0400000000000000" pitchFamily="50" charset="-128"/>
            </a:endParaRPr>
          </a:p>
          <a:p>
            <a:endParaRPr lang="en-US" altLang="ja-JP" sz="1200" dirty="0">
              <a:solidFill>
                <a:srgbClr val="000000"/>
              </a:solidFill>
              <a:latin typeface="BIZ UDPゴシック" panose="020B0400000000000000" pitchFamily="50" charset="-128"/>
              <a:ea typeface="BIZ UDPゴシック" panose="020B0400000000000000" pitchFamily="50" charset="-128"/>
            </a:endParaRPr>
          </a:p>
          <a:p>
            <a:endParaRPr lang="en-US" altLang="ja-JP" sz="1200" dirty="0">
              <a:solidFill>
                <a:srgbClr val="000000"/>
              </a:solidFill>
              <a:latin typeface="BIZ UDPゴシック" panose="020B0400000000000000" pitchFamily="50" charset="-128"/>
              <a:ea typeface="BIZ UDPゴシック" panose="020B0400000000000000" pitchFamily="50" charset="-128"/>
            </a:endParaRPr>
          </a:p>
          <a:p>
            <a:endParaRPr lang="ja-JP" altLang="en-US" sz="1200" dirty="0"/>
          </a:p>
        </p:txBody>
      </p:sp>
      <p:sp>
        <p:nvSpPr>
          <p:cNvPr id="18" name="吹き出し: 四角形 17">
            <a:extLst>
              <a:ext uri="{FF2B5EF4-FFF2-40B4-BE49-F238E27FC236}">
                <a16:creationId xmlns:a16="http://schemas.microsoft.com/office/drawing/2014/main" id="{BEF07F86-963A-BE75-942A-D3468D3F183A}"/>
              </a:ext>
            </a:extLst>
          </p:cNvPr>
          <p:cNvSpPr/>
          <p:nvPr/>
        </p:nvSpPr>
        <p:spPr>
          <a:xfrm>
            <a:off x="6010235" y="1462156"/>
            <a:ext cx="3843446" cy="704170"/>
          </a:xfrm>
          <a:prstGeom prst="wedgeRectCallout">
            <a:avLst>
              <a:gd name="adj1" fmla="val -40936"/>
              <a:gd name="adj2" fmla="val 68551"/>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latin typeface="BIZ UDゴシック" panose="020B0400000000000000" pitchFamily="49" charset="-128"/>
                <a:ea typeface="BIZ UDゴシック" panose="020B0400000000000000" pitchFamily="49" charset="-128"/>
              </a:rPr>
              <a:t>アンケート結果を踏まえて、現場確認や事業者からの定期報告内容も踏まえて分析・整理。</a:t>
            </a:r>
            <a:endParaRPr kumimoji="1" lang="en-US" altLang="ja-JP" sz="1100" dirty="0">
              <a:solidFill>
                <a:srgbClr val="FF0000"/>
              </a:solidFill>
              <a:latin typeface="BIZ UDゴシック" panose="020B0400000000000000" pitchFamily="49" charset="-128"/>
              <a:ea typeface="BIZ UDゴシック" panose="020B0400000000000000" pitchFamily="49" charset="-128"/>
            </a:endParaRPr>
          </a:p>
          <a:p>
            <a:pPr algn="ctr"/>
            <a:r>
              <a:rPr kumimoji="1" lang="ja-JP" altLang="en-US" sz="1100" dirty="0">
                <a:solidFill>
                  <a:srgbClr val="FF0000"/>
                </a:solidFill>
                <a:latin typeface="BIZ UDゴシック" panose="020B0400000000000000" pitchFamily="49" charset="-128"/>
                <a:ea typeface="BIZ UDゴシック" panose="020B0400000000000000" pitchFamily="49" charset="-128"/>
              </a:rPr>
              <a:t>分析して効果の高かった事業所・取組が抽出できれば記載。</a:t>
            </a:r>
            <a:endParaRPr kumimoji="1" lang="en-US" altLang="ja-JP" sz="1100" dirty="0">
              <a:solidFill>
                <a:srgbClr val="FF0000"/>
              </a:solidFill>
              <a:latin typeface="BIZ UDゴシック" panose="020B0400000000000000" pitchFamily="49" charset="-128"/>
              <a:ea typeface="BIZ UDゴシック" panose="020B0400000000000000" pitchFamily="49" charset="-128"/>
            </a:endParaRPr>
          </a:p>
        </p:txBody>
      </p:sp>
      <p:pic>
        <p:nvPicPr>
          <p:cNvPr id="20" name="図 19">
            <a:extLst>
              <a:ext uri="{FF2B5EF4-FFF2-40B4-BE49-F238E27FC236}">
                <a16:creationId xmlns:a16="http://schemas.microsoft.com/office/drawing/2014/main" id="{9AF86897-7092-BE05-CE57-3BB45F06C2DA}"/>
              </a:ext>
            </a:extLst>
          </p:cNvPr>
          <p:cNvPicPr>
            <a:picLocks noChangeAspect="1"/>
          </p:cNvPicPr>
          <p:nvPr/>
        </p:nvPicPr>
        <p:blipFill rotWithShape="1">
          <a:blip r:embed="rId2"/>
          <a:srcRect t="13069"/>
          <a:stretch/>
        </p:blipFill>
        <p:spPr>
          <a:xfrm>
            <a:off x="805888" y="4961775"/>
            <a:ext cx="4259407" cy="2376221"/>
          </a:xfrm>
          <a:prstGeom prst="rect">
            <a:avLst/>
          </a:prstGeom>
        </p:spPr>
      </p:pic>
      <p:pic>
        <p:nvPicPr>
          <p:cNvPr id="21" name="図 20">
            <a:extLst>
              <a:ext uri="{FF2B5EF4-FFF2-40B4-BE49-F238E27FC236}">
                <a16:creationId xmlns:a16="http://schemas.microsoft.com/office/drawing/2014/main" id="{C96F6EFB-7048-30B3-242A-5834D3586798}"/>
              </a:ext>
            </a:extLst>
          </p:cNvPr>
          <p:cNvPicPr>
            <a:picLocks noChangeAspect="1"/>
          </p:cNvPicPr>
          <p:nvPr/>
        </p:nvPicPr>
        <p:blipFill rotWithShape="1">
          <a:blip r:embed="rId3"/>
          <a:srcRect t="13069"/>
          <a:stretch/>
        </p:blipFill>
        <p:spPr>
          <a:xfrm>
            <a:off x="805888" y="1938733"/>
            <a:ext cx="4254983" cy="2376221"/>
          </a:xfrm>
          <a:prstGeom prst="rect">
            <a:avLst/>
          </a:prstGeom>
        </p:spPr>
      </p:pic>
      <p:sp>
        <p:nvSpPr>
          <p:cNvPr id="22" name="テキスト ボックス 21">
            <a:extLst>
              <a:ext uri="{FF2B5EF4-FFF2-40B4-BE49-F238E27FC236}">
                <a16:creationId xmlns:a16="http://schemas.microsoft.com/office/drawing/2014/main" id="{B64B2F00-A274-9480-C744-2AA726EE2C1E}"/>
              </a:ext>
            </a:extLst>
          </p:cNvPr>
          <p:cNvSpPr txBox="1"/>
          <p:nvPr/>
        </p:nvSpPr>
        <p:spPr>
          <a:xfrm>
            <a:off x="901647" y="3326627"/>
            <a:ext cx="4134257" cy="523220"/>
          </a:xfrm>
          <a:prstGeom prst="rect">
            <a:avLst/>
          </a:prstGeom>
          <a:noFill/>
          <a:ln>
            <a:solidFill>
              <a:schemeClr val="tx1"/>
            </a:solidFill>
          </a:ln>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実施後グラフ</a:t>
            </a:r>
            <a:endParaRPr kumimoji="1" lang="en-US" altLang="ja-JP" sz="1400" dirty="0">
              <a:latin typeface="BIZ UDゴシック" panose="020B0400000000000000" pitchFamily="49" charset="-128"/>
              <a:ea typeface="BIZ UDゴシック" panose="020B0400000000000000" pitchFamily="49" charset="-128"/>
            </a:endParaRPr>
          </a:p>
          <a:p>
            <a:endParaRPr kumimoji="1" lang="ja-JP" altLang="en-US" sz="1400" dirty="0">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4E7FE711-8522-2FF3-CBB2-92E7352CB6B7}"/>
              </a:ext>
            </a:extLst>
          </p:cNvPr>
          <p:cNvSpPr txBox="1"/>
          <p:nvPr/>
        </p:nvSpPr>
        <p:spPr>
          <a:xfrm>
            <a:off x="901647" y="6283835"/>
            <a:ext cx="4134257" cy="523220"/>
          </a:xfrm>
          <a:prstGeom prst="rect">
            <a:avLst/>
          </a:prstGeom>
          <a:noFill/>
          <a:ln>
            <a:solidFill>
              <a:schemeClr val="tx1"/>
            </a:solidFill>
          </a:ln>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実施後グラフ</a:t>
            </a:r>
            <a:endParaRPr kumimoji="1" lang="en-US" altLang="ja-JP" sz="1400" dirty="0">
              <a:latin typeface="BIZ UDゴシック" panose="020B0400000000000000" pitchFamily="49" charset="-128"/>
              <a:ea typeface="BIZ UDゴシック" panose="020B0400000000000000" pitchFamily="49" charset="-128"/>
            </a:endParaRPr>
          </a:p>
          <a:p>
            <a:endParaRPr kumimoji="1" lang="ja-JP" altLang="en-US" sz="1400" dirty="0">
              <a:latin typeface="BIZ UDゴシック" panose="020B0400000000000000" pitchFamily="49" charset="-128"/>
              <a:ea typeface="BIZ UDゴシック" panose="020B0400000000000000" pitchFamily="49" charset="-128"/>
            </a:endParaRPr>
          </a:p>
        </p:txBody>
      </p:sp>
      <p:sp>
        <p:nvSpPr>
          <p:cNvPr id="3" name="吹き出し: 四角形 2">
            <a:extLst>
              <a:ext uri="{FF2B5EF4-FFF2-40B4-BE49-F238E27FC236}">
                <a16:creationId xmlns:a16="http://schemas.microsoft.com/office/drawing/2014/main" id="{E7B45627-1A6C-0EBC-9B8F-DA6E9B21C061}"/>
              </a:ext>
            </a:extLst>
          </p:cNvPr>
          <p:cNvSpPr/>
          <p:nvPr/>
        </p:nvSpPr>
        <p:spPr>
          <a:xfrm>
            <a:off x="8820151" y="96305"/>
            <a:ext cx="1458300" cy="704170"/>
          </a:xfrm>
          <a:prstGeom prst="wedgeRectCallout">
            <a:avLst>
              <a:gd name="adj1" fmla="val -36818"/>
              <a:gd name="adj2" fmla="val 76667"/>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latin typeface="BIZ UDゴシック" panose="020B0400000000000000" pitchFamily="49" charset="-128"/>
                <a:ea typeface="BIZ UDゴシック" panose="020B0400000000000000" pitchFamily="49" charset="-128"/>
              </a:rPr>
              <a:t>現時点の集計グラフを仮置き</a:t>
            </a:r>
            <a:br>
              <a:rPr kumimoji="1" lang="en-US" altLang="ja-JP" sz="1100" dirty="0">
                <a:solidFill>
                  <a:srgbClr val="FF0000"/>
                </a:solidFill>
                <a:latin typeface="BIZ UDゴシック" panose="020B0400000000000000" pitchFamily="49" charset="-128"/>
                <a:ea typeface="BIZ UDゴシック" panose="020B0400000000000000" pitchFamily="49" charset="-128"/>
              </a:rPr>
            </a:br>
            <a:r>
              <a:rPr kumimoji="1" lang="ja-JP" altLang="en-US" sz="1100" dirty="0">
                <a:solidFill>
                  <a:srgbClr val="FF0000"/>
                </a:solidFill>
                <a:latin typeface="BIZ UDゴシック" panose="020B0400000000000000" pitchFamily="49" charset="-128"/>
                <a:ea typeface="BIZ UDゴシック" panose="020B0400000000000000" pitchFamily="49" charset="-128"/>
              </a:rPr>
              <a:t>（最終更新）</a:t>
            </a:r>
            <a:endParaRPr kumimoji="1" lang="en-US" altLang="ja-JP" sz="1100" dirty="0">
              <a:solidFill>
                <a:srgbClr val="FF0000"/>
              </a:solidFill>
              <a:latin typeface="BIZ UDゴシック" panose="020B0400000000000000" pitchFamily="49" charset="-128"/>
              <a:ea typeface="BIZ UDゴシック" panose="020B0400000000000000" pitchFamily="49" charset="-128"/>
            </a:endParaRPr>
          </a:p>
        </p:txBody>
      </p:sp>
      <p:sp>
        <p:nvSpPr>
          <p:cNvPr id="6" name="スライド番号プレースホルダー 5">
            <a:extLst>
              <a:ext uri="{FF2B5EF4-FFF2-40B4-BE49-F238E27FC236}">
                <a16:creationId xmlns:a16="http://schemas.microsoft.com/office/drawing/2014/main" id="{E07922E5-9B96-DDDA-97C2-BA673CC1CCF3}"/>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12</a:t>
            </a:fld>
            <a:endParaRPr kumimoji="1" lang="ja-JP" altLang="en-US" b="1" dirty="0">
              <a:solidFill>
                <a:schemeClr val="tx1">
                  <a:lumMod val="50000"/>
                  <a:lumOff val="50000"/>
                </a:schemeClr>
              </a:solidFill>
            </a:endParaRPr>
          </a:p>
        </p:txBody>
      </p:sp>
    </p:spTree>
    <p:extLst>
      <p:ext uri="{BB962C8B-B14F-4D97-AF65-F5344CB8AC3E}">
        <p14:creationId xmlns:p14="http://schemas.microsoft.com/office/powerpoint/2010/main" val="280521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t>(5)</a:t>
            </a:r>
            <a:r>
              <a:rPr lang="ja-JP" altLang="en-US" dirty="0"/>
              <a:t> 効果的な周知・啓発方法</a:t>
            </a:r>
            <a:r>
              <a:rPr lang="en-US" altLang="ja-JP" dirty="0"/>
              <a:t>【</a:t>
            </a:r>
            <a:r>
              <a:rPr lang="ja-JP" altLang="en-US" dirty="0"/>
              <a:t>従業員</a:t>
            </a:r>
            <a:r>
              <a:rPr lang="en-US" altLang="ja-JP" dirty="0"/>
              <a:t>】</a:t>
            </a:r>
            <a:endParaRPr lang="ja-JP" altLang="en-US" dirty="0"/>
          </a:p>
        </p:txBody>
      </p:sp>
      <p:sp>
        <p:nvSpPr>
          <p:cNvPr id="13" name="吹き出し: 四角形 12">
            <a:extLst>
              <a:ext uri="{FF2B5EF4-FFF2-40B4-BE49-F238E27FC236}">
                <a16:creationId xmlns:a16="http://schemas.microsoft.com/office/drawing/2014/main" id="{E2353CB6-4048-4E0E-BEA4-3714201C27B8}"/>
              </a:ext>
            </a:extLst>
          </p:cNvPr>
          <p:cNvSpPr/>
          <p:nvPr/>
        </p:nvSpPr>
        <p:spPr>
          <a:xfrm>
            <a:off x="7029083" y="2705676"/>
            <a:ext cx="2516136" cy="704170"/>
          </a:xfrm>
          <a:prstGeom prst="wedgeRectCallout">
            <a:avLst>
              <a:gd name="adj1" fmla="val -40936"/>
              <a:gd name="adj2" fmla="val 68551"/>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latin typeface="BIZ UDゴシック" panose="020B0400000000000000" pitchFamily="49" charset="-128"/>
                <a:ea typeface="BIZ UDゴシック" panose="020B0400000000000000" pitchFamily="49" charset="-128"/>
              </a:rPr>
              <a:t>アンケート結果を踏まえて整理。</a:t>
            </a:r>
            <a:endParaRPr kumimoji="1" lang="en-US" altLang="ja-JP" sz="1100" dirty="0">
              <a:solidFill>
                <a:srgbClr val="FF0000"/>
              </a:solidFill>
              <a:latin typeface="BIZ UDゴシック" panose="020B0400000000000000" pitchFamily="49" charset="-128"/>
              <a:ea typeface="BIZ UDゴシック" panose="020B0400000000000000" pitchFamily="49" charset="-128"/>
            </a:endParaRPr>
          </a:p>
          <a:p>
            <a:pPr algn="ctr"/>
            <a:r>
              <a:rPr kumimoji="1" lang="ja-JP" altLang="en-US" sz="1100" dirty="0">
                <a:solidFill>
                  <a:srgbClr val="FF0000"/>
                </a:solidFill>
                <a:latin typeface="BIZ UDゴシック" panose="020B0400000000000000" pitchFamily="49" charset="-128"/>
                <a:ea typeface="BIZ UDゴシック" panose="020B0400000000000000" pitchFamily="49" charset="-128"/>
              </a:rPr>
              <a:t>設問間の分析で傾向が見えれば記載</a:t>
            </a:r>
            <a:endParaRPr kumimoji="1" lang="en-US" altLang="ja-JP" sz="1100" dirty="0">
              <a:solidFill>
                <a:srgbClr val="FF0000"/>
              </a:solidFill>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FC6548E1-81EE-1517-B779-1DD2F45460CE}"/>
              </a:ext>
            </a:extLst>
          </p:cNvPr>
          <p:cNvSpPr txBox="1"/>
          <p:nvPr/>
        </p:nvSpPr>
        <p:spPr>
          <a:xfrm>
            <a:off x="717710" y="1611235"/>
            <a:ext cx="8562768" cy="276999"/>
          </a:xfrm>
          <a:prstGeom prst="rect">
            <a:avLst/>
          </a:prstGeom>
          <a:solidFill>
            <a:schemeClr val="accent6">
              <a:lumMod val="75000"/>
            </a:schemeClr>
          </a:solidFill>
        </p:spPr>
        <p:txBody>
          <a:bodyPr wrap="square">
            <a:spAutoFit/>
          </a:bodyPr>
          <a:lstStyle/>
          <a:p>
            <a:r>
              <a:rPr lang="ja-JP" altLang="en-US" sz="1200" b="1" dirty="0">
                <a:solidFill>
                  <a:schemeClr val="bg1"/>
                </a:solidFill>
                <a:latin typeface="BIZ UDゴシック" panose="020B0400000000000000" pitchFamily="49" charset="-128"/>
                <a:ea typeface="BIZ UDゴシック" panose="020B0400000000000000" pitchFamily="49" charset="-128"/>
              </a:rPr>
              <a:t>「</a:t>
            </a:r>
            <a:r>
              <a:rPr lang="ja-JP" altLang="ja-JP" sz="1200" b="1" dirty="0">
                <a:solidFill>
                  <a:schemeClr val="bg1"/>
                </a:solidFill>
                <a:latin typeface="BIZ UDゴシック" panose="020B0400000000000000" pitchFamily="49" charset="-128"/>
                <a:ea typeface="BIZ UDゴシック" panose="020B0400000000000000" pitchFamily="49" charset="-128"/>
              </a:rPr>
              <a:t>おおさかCO</a:t>
            </a:r>
            <a:r>
              <a:rPr lang="ja-JP" altLang="ja-JP" sz="1200" b="1" baseline="-25000" dirty="0">
                <a:solidFill>
                  <a:schemeClr val="bg1"/>
                </a:solidFill>
                <a:latin typeface="BIZ UDゴシック" panose="020B0400000000000000" pitchFamily="49" charset="-128"/>
                <a:ea typeface="BIZ UDゴシック" panose="020B0400000000000000" pitchFamily="49" charset="-128"/>
              </a:rPr>
              <a:t>2</a:t>
            </a:r>
            <a:r>
              <a:rPr lang="ja-JP" altLang="ja-JP" sz="1200" b="1" dirty="0">
                <a:solidFill>
                  <a:schemeClr val="bg1"/>
                </a:solidFill>
                <a:latin typeface="BIZ UDゴシック" panose="020B0400000000000000" pitchFamily="49" charset="-128"/>
                <a:ea typeface="BIZ UDゴシック" panose="020B0400000000000000" pitchFamily="49" charset="-128"/>
              </a:rPr>
              <a:t>CO</a:t>
            </a:r>
            <a:r>
              <a:rPr lang="ja-JP" altLang="ja-JP" sz="1200" b="1" baseline="-25000" dirty="0">
                <a:solidFill>
                  <a:schemeClr val="bg1"/>
                </a:solidFill>
                <a:latin typeface="BIZ UDゴシック" panose="020B0400000000000000" pitchFamily="49" charset="-128"/>
                <a:ea typeface="BIZ UDゴシック" panose="020B0400000000000000" pitchFamily="49" charset="-128"/>
              </a:rPr>
              <a:t>2</a:t>
            </a:r>
            <a:r>
              <a:rPr lang="ja-JP" altLang="ja-JP" sz="1200" b="1" dirty="0">
                <a:solidFill>
                  <a:schemeClr val="bg1"/>
                </a:solidFill>
                <a:latin typeface="BIZ UDゴシック" panose="020B0400000000000000" pitchFamily="49" charset="-128"/>
                <a:ea typeface="BIZ UDゴシック" panose="020B0400000000000000" pitchFamily="49" charset="-128"/>
              </a:rPr>
              <a:t> (コツコツ)ポイント＋」</a:t>
            </a:r>
            <a:r>
              <a:rPr lang="ja-JP" altLang="en-US" sz="1200" b="1" dirty="0">
                <a:solidFill>
                  <a:schemeClr val="bg1"/>
                </a:solidFill>
                <a:latin typeface="BIZ UDゴシック" panose="020B0400000000000000" pitchFamily="49" charset="-128"/>
                <a:ea typeface="BIZ UDゴシック" panose="020B0400000000000000" pitchFamily="49" charset="-128"/>
              </a:rPr>
              <a:t>は、自分自身が、</a:t>
            </a:r>
            <a:r>
              <a:rPr lang="ja-JP" altLang="ja-JP" sz="1200" b="1" dirty="0">
                <a:solidFill>
                  <a:schemeClr val="bg1"/>
                </a:solidFill>
                <a:latin typeface="BIZ UDゴシック" panose="020B0400000000000000" pitchFamily="49" charset="-128"/>
                <a:ea typeface="BIZ UDゴシック" panose="020B0400000000000000" pitchFamily="49" charset="-128"/>
              </a:rPr>
              <a:t>脱炭素について考えるきっかけ</a:t>
            </a:r>
            <a:r>
              <a:rPr lang="ja-JP" altLang="en-US" sz="1200" b="1" dirty="0">
                <a:solidFill>
                  <a:schemeClr val="bg1"/>
                </a:solidFill>
                <a:latin typeface="BIZ UDゴシック" panose="020B0400000000000000" pitchFamily="49" charset="-128"/>
                <a:ea typeface="BIZ UDゴシック" panose="020B0400000000000000" pitchFamily="49" charset="-128"/>
              </a:rPr>
              <a:t>になるか（なったか）</a:t>
            </a:r>
          </a:p>
        </p:txBody>
      </p:sp>
      <p:sp>
        <p:nvSpPr>
          <p:cNvPr id="11" name="テキスト ボックス 10">
            <a:extLst>
              <a:ext uri="{FF2B5EF4-FFF2-40B4-BE49-F238E27FC236}">
                <a16:creationId xmlns:a16="http://schemas.microsoft.com/office/drawing/2014/main" id="{E5886E32-9BDB-51A9-8DF1-BC79543DC0B2}"/>
              </a:ext>
            </a:extLst>
          </p:cNvPr>
          <p:cNvSpPr txBox="1"/>
          <p:nvPr/>
        </p:nvSpPr>
        <p:spPr>
          <a:xfrm>
            <a:off x="717709" y="4501913"/>
            <a:ext cx="8562768" cy="276999"/>
          </a:xfrm>
          <a:prstGeom prst="rect">
            <a:avLst/>
          </a:prstGeom>
          <a:solidFill>
            <a:schemeClr val="accent6">
              <a:lumMod val="75000"/>
            </a:schemeClr>
          </a:solidFill>
        </p:spPr>
        <p:txBody>
          <a:bodyPr wrap="square">
            <a:spAutoFit/>
          </a:bodyPr>
          <a:lstStyle/>
          <a:p>
            <a:r>
              <a:rPr lang="ja-JP" altLang="en-US" sz="1200" b="1" dirty="0">
                <a:solidFill>
                  <a:schemeClr val="bg1"/>
                </a:solidFill>
                <a:latin typeface="BIZ UDゴシック" panose="020B0400000000000000" pitchFamily="49" charset="-128"/>
                <a:ea typeface="BIZ UDゴシック" panose="020B0400000000000000" pitchFamily="49" charset="-128"/>
              </a:rPr>
              <a:t>現在、日々の暮らしの中で、脱炭素に向けた買い物や行動を意識して行っているか？</a:t>
            </a:r>
          </a:p>
        </p:txBody>
      </p:sp>
      <p:pic>
        <p:nvPicPr>
          <p:cNvPr id="21" name="図 20">
            <a:extLst>
              <a:ext uri="{FF2B5EF4-FFF2-40B4-BE49-F238E27FC236}">
                <a16:creationId xmlns:a16="http://schemas.microsoft.com/office/drawing/2014/main" id="{6ACC00DF-FC62-E45D-8258-27B4EB4432FD}"/>
              </a:ext>
            </a:extLst>
          </p:cNvPr>
          <p:cNvPicPr>
            <a:picLocks noChangeAspect="1"/>
          </p:cNvPicPr>
          <p:nvPr/>
        </p:nvPicPr>
        <p:blipFill rotWithShape="1">
          <a:blip r:embed="rId2"/>
          <a:srcRect t="12292"/>
          <a:stretch/>
        </p:blipFill>
        <p:spPr>
          <a:xfrm>
            <a:off x="894181" y="1913194"/>
            <a:ext cx="4493550" cy="2533991"/>
          </a:xfrm>
          <a:prstGeom prst="rect">
            <a:avLst/>
          </a:prstGeom>
        </p:spPr>
      </p:pic>
      <p:pic>
        <p:nvPicPr>
          <p:cNvPr id="28" name="図 27">
            <a:extLst>
              <a:ext uri="{FF2B5EF4-FFF2-40B4-BE49-F238E27FC236}">
                <a16:creationId xmlns:a16="http://schemas.microsoft.com/office/drawing/2014/main" id="{6AE9921C-1953-5B99-5602-E02CBD75DA63}"/>
              </a:ext>
            </a:extLst>
          </p:cNvPr>
          <p:cNvPicPr>
            <a:picLocks noChangeAspect="1"/>
          </p:cNvPicPr>
          <p:nvPr/>
        </p:nvPicPr>
        <p:blipFill rotWithShape="1">
          <a:blip r:embed="rId3"/>
          <a:srcRect t="12541"/>
          <a:stretch/>
        </p:blipFill>
        <p:spPr>
          <a:xfrm>
            <a:off x="963037" y="4833640"/>
            <a:ext cx="4424693" cy="2483415"/>
          </a:xfrm>
          <a:prstGeom prst="rect">
            <a:avLst/>
          </a:prstGeom>
        </p:spPr>
      </p:pic>
      <p:sp>
        <p:nvSpPr>
          <p:cNvPr id="30" name="テキスト ボックス 29">
            <a:extLst>
              <a:ext uri="{FF2B5EF4-FFF2-40B4-BE49-F238E27FC236}">
                <a16:creationId xmlns:a16="http://schemas.microsoft.com/office/drawing/2014/main" id="{7C539076-5B3B-39CF-B575-D7BE32711D72}"/>
              </a:ext>
            </a:extLst>
          </p:cNvPr>
          <p:cNvSpPr txBox="1"/>
          <p:nvPr/>
        </p:nvSpPr>
        <p:spPr>
          <a:xfrm>
            <a:off x="1082123" y="3326627"/>
            <a:ext cx="4134257" cy="523220"/>
          </a:xfrm>
          <a:prstGeom prst="rect">
            <a:avLst/>
          </a:prstGeom>
          <a:noFill/>
          <a:ln>
            <a:solidFill>
              <a:schemeClr val="tx1"/>
            </a:solidFill>
          </a:ln>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実施後グラフ</a:t>
            </a:r>
            <a:endParaRPr kumimoji="1" lang="en-US" altLang="ja-JP" sz="1400" dirty="0">
              <a:latin typeface="BIZ UDゴシック" panose="020B0400000000000000" pitchFamily="49" charset="-128"/>
              <a:ea typeface="BIZ UDゴシック" panose="020B0400000000000000" pitchFamily="49" charset="-128"/>
            </a:endParaRPr>
          </a:p>
          <a:p>
            <a:endParaRPr kumimoji="1" lang="ja-JP" altLang="en-US" sz="1400" dirty="0">
              <a:latin typeface="BIZ UDゴシック" panose="020B0400000000000000" pitchFamily="49" charset="-128"/>
              <a:ea typeface="BIZ UDゴシック" panose="020B0400000000000000" pitchFamily="49" charset="-128"/>
            </a:endParaRPr>
          </a:p>
        </p:txBody>
      </p:sp>
      <p:sp>
        <p:nvSpPr>
          <p:cNvPr id="31" name="テキスト ボックス 30">
            <a:extLst>
              <a:ext uri="{FF2B5EF4-FFF2-40B4-BE49-F238E27FC236}">
                <a16:creationId xmlns:a16="http://schemas.microsoft.com/office/drawing/2014/main" id="{793C0AF2-471F-E833-9702-1290FBF7A6E4}"/>
              </a:ext>
            </a:extLst>
          </p:cNvPr>
          <p:cNvSpPr txBox="1"/>
          <p:nvPr/>
        </p:nvSpPr>
        <p:spPr>
          <a:xfrm>
            <a:off x="1082123" y="6283835"/>
            <a:ext cx="4134257" cy="523220"/>
          </a:xfrm>
          <a:prstGeom prst="rect">
            <a:avLst/>
          </a:prstGeom>
          <a:noFill/>
          <a:ln>
            <a:solidFill>
              <a:schemeClr val="tx1"/>
            </a:solidFill>
          </a:ln>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実施後グラフ</a:t>
            </a:r>
            <a:endParaRPr kumimoji="1" lang="en-US" altLang="ja-JP" sz="1400" dirty="0">
              <a:latin typeface="BIZ UDゴシック" panose="020B0400000000000000" pitchFamily="49" charset="-128"/>
              <a:ea typeface="BIZ UDゴシック" panose="020B0400000000000000" pitchFamily="49" charset="-128"/>
            </a:endParaRPr>
          </a:p>
          <a:p>
            <a:endParaRPr kumimoji="1" lang="ja-JP" altLang="en-US" sz="1400" dirty="0">
              <a:latin typeface="BIZ UDゴシック" panose="020B0400000000000000" pitchFamily="49" charset="-128"/>
              <a:ea typeface="BIZ UDゴシック" panose="020B0400000000000000" pitchFamily="49" charset="-128"/>
            </a:endParaRPr>
          </a:p>
        </p:txBody>
      </p:sp>
      <p:sp>
        <p:nvSpPr>
          <p:cNvPr id="32" name="吹き出し: 四角形 31">
            <a:extLst>
              <a:ext uri="{FF2B5EF4-FFF2-40B4-BE49-F238E27FC236}">
                <a16:creationId xmlns:a16="http://schemas.microsoft.com/office/drawing/2014/main" id="{9C78D6A8-EA71-B9CE-5AC7-CF0B42C0F1EA}"/>
              </a:ext>
            </a:extLst>
          </p:cNvPr>
          <p:cNvSpPr/>
          <p:nvPr/>
        </p:nvSpPr>
        <p:spPr>
          <a:xfrm>
            <a:off x="7018883" y="5579665"/>
            <a:ext cx="2516136" cy="704170"/>
          </a:xfrm>
          <a:prstGeom prst="wedgeRectCallout">
            <a:avLst>
              <a:gd name="adj1" fmla="val -40936"/>
              <a:gd name="adj2" fmla="val 68551"/>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latin typeface="BIZ UDゴシック" panose="020B0400000000000000" pitchFamily="49" charset="-128"/>
                <a:ea typeface="BIZ UDゴシック" panose="020B0400000000000000" pitchFamily="49" charset="-128"/>
              </a:rPr>
              <a:t>アンケート結果を踏まえて整理。</a:t>
            </a:r>
            <a:endParaRPr kumimoji="1" lang="en-US" altLang="ja-JP" sz="1100" dirty="0">
              <a:solidFill>
                <a:srgbClr val="FF0000"/>
              </a:solidFill>
              <a:latin typeface="BIZ UDゴシック" panose="020B0400000000000000" pitchFamily="49" charset="-128"/>
              <a:ea typeface="BIZ UDゴシック" panose="020B0400000000000000" pitchFamily="49" charset="-128"/>
            </a:endParaRPr>
          </a:p>
          <a:p>
            <a:pPr algn="ctr"/>
            <a:r>
              <a:rPr kumimoji="1" lang="ja-JP" altLang="en-US" sz="1100" dirty="0">
                <a:solidFill>
                  <a:srgbClr val="FF0000"/>
                </a:solidFill>
                <a:latin typeface="BIZ UDゴシック" panose="020B0400000000000000" pitchFamily="49" charset="-128"/>
                <a:ea typeface="BIZ UDゴシック" panose="020B0400000000000000" pitchFamily="49" charset="-128"/>
              </a:rPr>
              <a:t>設問間の分析で傾向が見えれば記載</a:t>
            </a:r>
            <a:endParaRPr kumimoji="1" lang="en-US" altLang="ja-JP" sz="1100" dirty="0">
              <a:solidFill>
                <a:srgbClr val="FF0000"/>
              </a:solidFill>
              <a:latin typeface="BIZ UDゴシック" panose="020B0400000000000000" pitchFamily="49" charset="-128"/>
              <a:ea typeface="BIZ UDゴシック" panose="020B0400000000000000" pitchFamily="49" charset="-128"/>
            </a:endParaRPr>
          </a:p>
        </p:txBody>
      </p:sp>
      <p:sp>
        <p:nvSpPr>
          <p:cNvPr id="3" name="スライド番号プレースホルダー 5">
            <a:extLst>
              <a:ext uri="{FF2B5EF4-FFF2-40B4-BE49-F238E27FC236}">
                <a16:creationId xmlns:a16="http://schemas.microsoft.com/office/drawing/2014/main" id="{72BA94D8-64CF-840F-F795-634D508C89C5}"/>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13</a:t>
            </a:fld>
            <a:endParaRPr kumimoji="1" lang="ja-JP" altLang="en-US" b="1" dirty="0">
              <a:solidFill>
                <a:schemeClr val="tx1">
                  <a:lumMod val="50000"/>
                  <a:lumOff val="50000"/>
                </a:schemeClr>
              </a:solidFill>
            </a:endParaRPr>
          </a:p>
        </p:txBody>
      </p:sp>
    </p:spTree>
    <p:extLst>
      <p:ext uri="{BB962C8B-B14F-4D97-AF65-F5344CB8AC3E}">
        <p14:creationId xmlns:p14="http://schemas.microsoft.com/office/powerpoint/2010/main" val="2688430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solidFill>
                  <a:schemeClr val="tx1"/>
                </a:solidFill>
              </a:rPr>
              <a:t>(6) </a:t>
            </a:r>
            <a:r>
              <a:rPr lang="ja-JP" altLang="en-US" dirty="0">
                <a:solidFill>
                  <a:schemeClr val="tx1"/>
                </a:solidFill>
              </a:rPr>
              <a:t>脱炭素ポイント名称・ロゴマーク等の使用にあたって</a:t>
            </a:r>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717709" y="1119223"/>
            <a:ext cx="9003982" cy="1199149"/>
          </a:xfrm>
        </p:spPr>
        <p:txBody>
          <a:bodyPr>
            <a:normAutofit/>
          </a:bodyPr>
          <a:lstStyle/>
          <a:p>
            <a:pPr algn="just">
              <a:lnSpc>
                <a:spcPts val="2000"/>
              </a:lnSpc>
              <a:spcBef>
                <a:spcPts val="0"/>
              </a:spcBef>
            </a:pPr>
            <a:r>
              <a:rPr lang="ja-JP" altLang="en-US" sz="1400" dirty="0"/>
              <a:t>　大阪府では、府内一体で「脱炭素ポイント制度」を推進するため、共通で使用できる脱炭素ポイント名称「おおさか</a:t>
            </a:r>
            <a:r>
              <a:rPr lang="en-US" altLang="ja-JP" sz="1400" dirty="0"/>
              <a:t>CO</a:t>
            </a:r>
            <a:r>
              <a:rPr lang="en-US" altLang="ja-JP" sz="1400" baseline="-25000" dirty="0"/>
              <a:t>2</a:t>
            </a:r>
            <a:r>
              <a:rPr lang="en-US" altLang="ja-JP" sz="1400" dirty="0"/>
              <a:t>CO</a:t>
            </a:r>
            <a:r>
              <a:rPr lang="en-US" altLang="ja-JP" sz="1400" baseline="-25000" dirty="0"/>
              <a:t>2</a:t>
            </a:r>
            <a:r>
              <a:rPr lang="ja-JP" altLang="en-US" sz="1400" dirty="0"/>
              <a:t>（コツコツ）ポイント＋」やロゴ等を作成し、効果的な周知啓発を図っています。</a:t>
            </a:r>
            <a:endParaRPr lang="en-US" altLang="ja-JP" sz="1400" dirty="0"/>
          </a:p>
          <a:p>
            <a:pPr algn="just">
              <a:lnSpc>
                <a:spcPts val="2000"/>
              </a:lnSpc>
              <a:spcBef>
                <a:spcPts val="0"/>
              </a:spcBef>
            </a:pPr>
            <a:r>
              <a:rPr lang="ja-JP" altLang="en-US" sz="1400" dirty="0"/>
              <a:t>　また、「おおさか</a:t>
            </a:r>
            <a:r>
              <a:rPr lang="en-US" altLang="ja-JP" sz="1400" dirty="0"/>
              <a:t>CO</a:t>
            </a:r>
            <a:r>
              <a:rPr lang="en-US" altLang="ja-JP" sz="1400" baseline="-25000" dirty="0"/>
              <a:t>2</a:t>
            </a:r>
            <a:r>
              <a:rPr lang="en-US" altLang="ja-JP" sz="1400" dirty="0"/>
              <a:t>CO</a:t>
            </a:r>
            <a:r>
              <a:rPr lang="en-US" altLang="ja-JP" sz="1400" baseline="-25000" dirty="0"/>
              <a:t>2</a:t>
            </a:r>
            <a:r>
              <a:rPr lang="ja-JP" altLang="en-US" sz="1400" dirty="0"/>
              <a:t>（コツコツ）ポイント＋」に参加する事業者等による情報共有の場として、「脱炭素ポイント制度推進プラットフォーム」を立ち上げています。</a:t>
            </a:r>
            <a:endParaRPr lang="en-US" altLang="ja-JP" sz="1400" dirty="0"/>
          </a:p>
        </p:txBody>
      </p:sp>
      <p:sp>
        <p:nvSpPr>
          <p:cNvPr id="6" name="テキスト ボックス 5">
            <a:extLst>
              <a:ext uri="{FF2B5EF4-FFF2-40B4-BE49-F238E27FC236}">
                <a16:creationId xmlns:a16="http://schemas.microsoft.com/office/drawing/2014/main" id="{0AFDB0E2-8EE2-33D8-4867-AC64D4A82DC5}"/>
              </a:ext>
            </a:extLst>
          </p:cNvPr>
          <p:cNvSpPr txBox="1"/>
          <p:nvPr/>
        </p:nvSpPr>
        <p:spPr>
          <a:xfrm>
            <a:off x="5722910" y="2371919"/>
            <a:ext cx="4181253" cy="2045970"/>
          </a:xfrm>
          <a:prstGeom prst="roundRect">
            <a:avLst>
              <a:gd name="adj" fmla="val 6961"/>
            </a:avLst>
          </a:prstGeom>
          <a:solidFill>
            <a:srgbClr val="D5EFFB"/>
          </a:solidFill>
        </p:spPr>
        <p:txBody>
          <a:bodyPr wrap="square" lIns="36000" rIns="36000">
            <a:spAutoFit/>
          </a:bodyPr>
          <a:lstStyle/>
          <a:p>
            <a:pPr algn="ctr"/>
            <a:r>
              <a:rPr lang="ja-JP" altLang="en-US" sz="1200" b="1" dirty="0">
                <a:latin typeface="BIZ UDゴシック" panose="020B0400000000000000" pitchFamily="49" charset="-128"/>
                <a:ea typeface="BIZ UDゴシック" panose="020B0400000000000000" pitchFamily="49" charset="-128"/>
              </a:rPr>
              <a:t>「脱炭素ポイント制度推進プラットフォーム」のご案内</a:t>
            </a:r>
            <a:endParaRPr lang="en-US" altLang="ja-JP" sz="1200" b="1" dirty="0">
              <a:latin typeface="BIZ UDゴシック" panose="020B0400000000000000" pitchFamily="49" charset="-128"/>
              <a:ea typeface="BIZ UDゴシック" panose="020B0400000000000000" pitchFamily="49" charset="-128"/>
            </a:endParaRPr>
          </a:p>
          <a:p>
            <a:pPr algn="ct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脱炭素ポイント制度について検討し、先駆的な取組みを広く共有・発信するための、事業者や行政機関等が参画する組織です。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本プラットフォームに参加を希望される方は、以下の連絡先までご相談ください。</a:t>
            </a:r>
            <a:endParaRPr lang="en-US" altLang="ja-JP" sz="1200" dirty="0">
              <a:latin typeface="BIZ UDゴシック" panose="020B0400000000000000" pitchFamily="49" charset="-128"/>
              <a:ea typeface="BIZ UDゴシック" panose="020B0400000000000000" pitchFamily="49" charset="-128"/>
            </a:endParaRPr>
          </a:p>
          <a:p>
            <a:pPr>
              <a:spcBef>
                <a:spcPts val="600"/>
              </a:spcBef>
            </a:pPr>
            <a:r>
              <a:rPr lang="ja-JP" altLang="en-US" sz="1100" dirty="0">
                <a:latin typeface="BIZ UDゴシック" panose="020B0400000000000000" pitchFamily="49" charset="-128"/>
                <a:ea typeface="BIZ UDゴシック" panose="020B0400000000000000" pitchFamily="49" charset="-128"/>
              </a:rPr>
              <a:t>＜連絡先＞大阪府環境農林水産部</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脱炭素･エネルギー政策課　戦略企画グループ</a:t>
            </a:r>
          </a:p>
          <a:p>
            <a:r>
              <a:rPr lang="ja-JP" altLang="en-US" sz="1100" dirty="0">
                <a:latin typeface="BIZ UDゴシック" panose="020B0400000000000000" pitchFamily="49" charset="-128"/>
                <a:ea typeface="BIZ UDゴシック" panose="020B0400000000000000" pitchFamily="49" charset="-128"/>
              </a:rPr>
              <a:t>　　　　　電話</a:t>
            </a:r>
            <a:r>
              <a:rPr lang="en-US" altLang="ja-JP" sz="1100" dirty="0">
                <a:latin typeface="BIZ UDゴシック" panose="020B0400000000000000" pitchFamily="49" charset="-128"/>
                <a:ea typeface="BIZ UDゴシック" panose="020B0400000000000000" pitchFamily="49" charset="-128"/>
              </a:rPr>
              <a:t>:06-6210-9549</a:t>
            </a:r>
            <a:r>
              <a:rPr lang="ja-JP" altLang="en-US" sz="1100" dirty="0">
                <a:latin typeface="BIZ UDゴシック" panose="020B0400000000000000" pitchFamily="49" charset="-128"/>
                <a:ea typeface="BIZ UDゴシック" panose="020B0400000000000000" pitchFamily="49" charset="-128"/>
              </a:rPr>
              <a:t>　</a:t>
            </a:r>
            <a:r>
              <a:rPr lang="en-US" altLang="ja-JP" sz="1100" dirty="0">
                <a:latin typeface="BIZ UDゴシック" panose="020B0400000000000000" pitchFamily="49" charset="-128"/>
                <a:ea typeface="BIZ UDゴシック" panose="020B0400000000000000" pitchFamily="49" charset="-128"/>
              </a:rPr>
              <a:t>fax:06-6210-9259</a:t>
            </a:r>
          </a:p>
        </p:txBody>
      </p:sp>
      <p:sp>
        <p:nvSpPr>
          <p:cNvPr id="12" name="テキスト ボックス 11">
            <a:extLst>
              <a:ext uri="{FF2B5EF4-FFF2-40B4-BE49-F238E27FC236}">
                <a16:creationId xmlns:a16="http://schemas.microsoft.com/office/drawing/2014/main" id="{7F2A07B5-31FB-7797-830D-51C65E0DB20A}"/>
              </a:ext>
            </a:extLst>
          </p:cNvPr>
          <p:cNvSpPr txBox="1"/>
          <p:nvPr/>
        </p:nvSpPr>
        <p:spPr>
          <a:xfrm>
            <a:off x="3514110" y="4800182"/>
            <a:ext cx="6229750" cy="2385268"/>
          </a:xfrm>
          <a:prstGeom prst="rect">
            <a:avLst/>
          </a:prstGeom>
          <a:noFill/>
          <a:ln>
            <a:solidFill>
              <a:srgbClr val="009AD0"/>
            </a:solidFill>
          </a:ln>
        </p:spPr>
        <p:txBody>
          <a:bodyPr wrap="square">
            <a:spAutoFit/>
          </a:bodyPr>
          <a:lstStyle/>
          <a:p>
            <a:pPr marL="36000" algn="just"/>
            <a:r>
              <a:rPr lang="ja-JP" altLang="en-US" sz="1200" b="1" dirty="0">
                <a:latin typeface="BIZ UDゴシック" panose="020B0400000000000000" pitchFamily="49" charset="-128"/>
                <a:ea typeface="BIZ UDゴシック" panose="020B0400000000000000" pitchFamily="49" charset="-128"/>
              </a:rPr>
              <a:t>■ポイント名称、キャッチフレーズ、ロゴの使用上の留意点</a:t>
            </a:r>
            <a:endParaRPr lang="en-US" altLang="ja-JP" sz="1200" dirty="0">
              <a:latin typeface="BIZ UDゴシック" panose="020B0400000000000000" pitchFamily="49" charset="-128"/>
              <a:ea typeface="BIZ UDゴシック" panose="020B0400000000000000" pitchFamily="49" charset="-128"/>
            </a:endParaRPr>
          </a:p>
          <a:p>
            <a:pPr marL="180000" indent="-144000" algn="just">
              <a:spcBef>
                <a:spcPts val="600"/>
              </a:spcBef>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「おおさか</a:t>
            </a:r>
            <a:r>
              <a:rPr lang="en-US" altLang="ja-JP" sz="1200" dirty="0">
                <a:latin typeface="BIZ UDゴシック" panose="020B0400000000000000" pitchFamily="49" charset="-128"/>
                <a:ea typeface="BIZ UDゴシック" panose="020B0400000000000000" pitchFamily="49" charset="-128"/>
              </a:rPr>
              <a:t>CO</a:t>
            </a:r>
            <a:r>
              <a:rPr lang="en-US" altLang="ja-JP" sz="1200" baseline="-25000" dirty="0">
                <a:latin typeface="BIZ UDゴシック" panose="020B0400000000000000" pitchFamily="49" charset="-128"/>
                <a:ea typeface="BIZ UDゴシック" panose="020B0400000000000000" pitchFamily="49" charset="-128"/>
              </a:rPr>
              <a:t>2</a:t>
            </a:r>
            <a:r>
              <a:rPr lang="en-US" altLang="ja-JP" sz="1200" dirty="0">
                <a:latin typeface="BIZ UDゴシック" panose="020B0400000000000000" pitchFamily="49" charset="-128"/>
                <a:ea typeface="BIZ UDゴシック" panose="020B0400000000000000" pitchFamily="49" charset="-128"/>
              </a:rPr>
              <a:t>CO</a:t>
            </a:r>
            <a:r>
              <a:rPr lang="en-US" altLang="ja-JP" sz="1200" baseline="-25000" dirty="0">
                <a:latin typeface="BIZ UDゴシック" panose="020B0400000000000000" pitchFamily="49" charset="-128"/>
                <a:ea typeface="BIZ UDゴシック" panose="020B0400000000000000" pitchFamily="49" charset="-128"/>
              </a:rPr>
              <a:t>2</a:t>
            </a:r>
            <a:r>
              <a:rPr lang="ja-JP" altLang="en-US" sz="1200" dirty="0">
                <a:latin typeface="BIZ UDゴシック" panose="020B0400000000000000" pitchFamily="49" charset="-128"/>
                <a:ea typeface="BIZ UDゴシック" panose="020B0400000000000000" pitchFamily="49" charset="-128"/>
              </a:rPr>
              <a:t>（コツコツ）ポイント＋」のポイント名称・ロゴは、大阪府の権利物です。</a:t>
            </a:r>
            <a:endParaRPr lang="en-US" altLang="ja-JP" sz="1200" dirty="0">
              <a:latin typeface="BIZ UDゴシック" panose="020B0400000000000000" pitchFamily="49" charset="-128"/>
              <a:ea typeface="BIZ UDゴシック" panose="020B0400000000000000" pitchFamily="49" charset="-128"/>
            </a:endParaRPr>
          </a:p>
          <a:p>
            <a:pPr marL="180000" indent="-144000" algn="just">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ポイント名称・キャッチフレーズ・ロゴを使用される場合は、本事業の趣旨に賛同いただき、</a:t>
            </a:r>
            <a:r>
              <a:rPr lang="ja-JP" altLang="en-US" sz="1200" u="sng" dirty="0">
                <a:latin typeface="BIZ UDゴシック" panose="020B0400000000000000" pitchFamily="49" charset="-128"/>
                <a:ea typeface="BIZ UDゴシック" panose="020B0400000000000000" pitchFamily="49" charset="-128"/>
              </a:rPr>
              <a:t>「脱炭素ポイント制度推進プラットフォーム」にご参加いただくことを条件</a:t>
            </a:r>
            <a:r>
              <a:rPr lang="ja-JP" altLang="en-US" sz="1200" dirty="0">
                <a:latin typeface="BIZ UDゴシック" panose="020B0400000000000000" pitchFamily="49" charset="-128"/>
                <a:ea typeface="BIZ UDゴシック" panose="020B0400000000000000" pitchFamily="49" charset="-128"/>
              </a:rPr>
              <a:t>とします。</a:t>
            </a:r>
            <a:endParaRPr lang="en-US" altLang="ja-JP" sz="1200" dirty="0">
              <a:latin typeface="BIZ UDゴシック" panose="020B0400000000000000" pitchFamily="49" charset="-128"/>
              <a:ea typeface="BIZ UDゴシック" panose="020B0400000000000000" pitchFamily="49" charset="-128"/>
            </a:endParaRPr>
          </a:p>
          <a:p>
            <a:pPr marL="180000" indent="-144000" algn="just">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使用用途は、脱炭素ポイントの広報を目的とした範囲であれば、各種</a:t>
            </a:r>
            <a:r>
              <a:rPr lang="ja-JP" altLang="ja-JP"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啓発資材、事業者等の啓発誌やポスターなどの印刷物、</a:t>
            </a:r>
            <a:r>
              <a:rPr lang="en-US" altLang="ja-JP"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Web</a:t>
            </a:r>
            <a:r>
              <a:rPr lang="ja-JP" altLang="ja-JP"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ページ、啓発グッズなど、様々な場面で使用</a:t>
            </a:r>
            <a:r>
              <a:rPr lang="ja-JP" altLang="en-US"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可能です。</a:t>
            </a:r>
            <a:endParaRPr lang="en-US" altLang="ja-JP"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endParaRPr>
          </a:p>
          <a:p>
            <a:pPr marL="180000" indent="-144000" algn="just">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ロゴマークは、</a:t>
            </a:r>
            <a:r>
              <a:rPr lang="ja-JP" altLang="en-US" sz="1200" b="0" i="0" dirty="0">
                <a:effectLst/>
                <a:latin typeface="BIZ UDゴシック" panose="020B0400000000000000" pitchFamily="49" charset="-128"/>
                <a:ea typeface="BIZ UDゴシック" panose="020B0400000000000000" pitchFamily="49" charset="-128"/>
              </a:rPr>
              <a:t>色や形状などデザインを改変</a:t>
            </a:r>
            <a:r>
              <a:rPr lang="ja-JP" altLang="en-US" sz="1200" dirty="0">
                <a:latin typeface="BIZ UDゴシック" panose="020B0400000000000000" pitchFamily="49" charset="-128"/>
                <a:ea typeface="BIZ UDゴシック" panose="020B0400000000000000" pitchFamily="49" charset="-128"/>
              </a:rPr>
              <a:t>せずにご使用ください。また、ロゴマークが判別しやすいよう、サイズや余白、背景の色などに留意してください。</a:t>
            </a:r>
            <a:endParaRPr lang="en-US" altLang="ja-JP" sz="1200" dirty="0">
              <a:latin typeface="BIZ UDゴシック" panose="020B0400000000000000" pitchFamily="49" charset="-128"/>
              <a:ea typeface="BIZ UDゴシック" panose="020B0400000000000000" pitchFamily="49" charset="-128"/>
            </a:endParaRPr>
          </a:p>
          <a:p>
            <a:pPr marL="180000" indent="-144000" algn="just">
              <a:buFont typeface="Arial" panose="020B0604020202020204" pitchFamily="34" charset="0"/>
              <a:buChar char="•"/>
            </a:pPr>
            <a:r>
              <a:rPr lang="ja-JP" altLang="en-US" sz="1200" kern="100" dirty="0">
                <a:latin typeface="BIZ UDゴシック" panose="020B0400000000000000" pitchFamily="49" charset="-128"/>
                <a:ea typeface="BIZ UDゴシック" panose="020B0400000000000000" pitchFamily="49" charset="-128"/>
                <a:cs typeface="ＭＳ 明朝" panose="02020609040205080304" pitchFamily="17" charset="-128"/>
              </a:rPr>
              <a:t>その他、不明な点は、プラットフォーム事務局まで</a:t>
            </a:r>
            <a:r>
              <a:rPr lang="ja-JP" altLang="en-US" sz="1200" kern="100" dirty="0">
                <a:effectLst/>
                <a:latin typeface="BIZ UDゴシック" panose="020B0400000000000000" pitchFamily="49" charset="-128"/>
                <a:ea typeface="BIZ UDゴシック" panose="020B0400000000000000" pitchFamily="49" charset="-128"/>
                <a:cs typeface="ＭＳ 明朝" panose="02020609040205080304" pitchFamily="17" charset="-128"/>
              </a:rPr>
              <a:t>ご連絡ください。</a:t>
            </a:r>
            <a:endParaRPr lang="en-US" altLang="ja-JP" sz="1200" dirty="0">
              <a:latin typeface="BIZ UDゴシック" panose="020B0400000000000000" pitchFamily="49" charset="-128"/>
              <a:ea typeface="BIZ UDゴシック" panose="020B0400000000000000" pitchFamily="49" charset="-128"/>
            </a:endParaRPr>
          </a:p>
        </p:txBody>
      </p:sp>
      <p:graphicFrame>
        <p:nvGraphicFramePr>
          <p:cNvPr id="20" name="表 19">
            <a:extLst>
              <a:ext uri="{FF2B5EF4-FFF2-40B4-BE49-F238E27FC236}">
                <a16:creationId xmlns:a16="http://schemas.microsoft.com/office/drawing/2014/main" id="{F71B06EC-4CBD-AECB-CC7E-3FC2238556EA}"/>
              </a:ext>
            </a:extLst>
          </p:cNvPr>
          <p:cNvGraphicFramePr>
            <a:graphicFrameLocks noGrp="1"/>
          </p:cNvGraphicFramePr>
          <p:nvPr>
            <p:extLst>
              <p:ext uri="{D42A27DB-BD31-4B8C-83A1-F6EECF244321}">
                <p14:modId xmlns:p14="http://schemas.microsoft.com/office/powerpoint/2010/main" val="1497512470"/>
              </p:ext>
            </p:extLst>
          </p:nvPr>
        </p:nvGraphicFramePr>
        <p:xfrm>
          <a:off x="781049" y="3607110"/>
          <a:ext cx="3595008" cy="743960"/>
        </p:xfrm>
        <a:graphic>
          <a:graphicData uri="http://schemas.openxmlformats.org/drawingml/2006/table">
            <a:tbl>
              <a:tblPr firstRow="1" bandRow="1">
                <a:tableStyleId>{00A15C55-8517-42AA-B614-E9B94910E393}</a:tableStyleId>
              </a:tblPr>
              <a:tblGrid>
                <a:gridCol w="3595008">
                  <a:extLst>
                    <a:ext uri="{9D8B030D-6E8A-4147-A177-3AD203B41FA5}">
                      <a16:colId xmlns:a16="http://schemas.microsoft.com/office/drawing/2014/main" val="644338386"/>
                    </a:ext>
                  </a:extLst>
                </a:gridCol>
              </a:tblGrid>
              <a:tr h="137580">
                <a:tc>
                  <a:txBody>
                    <a:bodyPr/>
                    <a:lstStyle/>
                    <a:p>
                      <a:pPr algn="l"/>
                      <a:r>
                        <a:rPr lang="ja-JP" altLang="en-US" sz="1400" b="0" dirty="0">
                          <a:solidFill>
                            <a:schemeClr val="bg1"/>
                          </a:solidFill>
                          <a:latin typeface="BIZ UDゴシック" panose="020B0400000000000000" pitchFamily="49" charset="-128"/>
                          <a:ea typeface="BIZ UDゴシック" panose="020B0400000000000000" pitchFamily="49" charset="-128"/>
                        </a:rPr>
                        <a:t>キャッチフレーズ</a:t>
                      </a:r>
                      <a:endParaRPr lang="en-US" altLang="ja-JP" sz="1400" b="0" dirty="0">
                        <a:solidFill>
                          <a:schemeClr val="bg1"/>
                        </a:solidFill>
                        <a:latin typeface="BIZ UDゴシック" panose="020B0400000000000000" pitchFamily="49" charset="-128"/>
                        <a:ea typeface="BIZ UDゴシック" panose="020B0400000000000000" pitchFamily="49" charset="-128"/>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rgbClr val="33CCFF"/>
                    </a:solidFill>
                  </a:tcPr>
                </a:tc>
                <a:extLst>
                  <a:ext uri="{0D108BD9-81ED-4DB2-BD59-A6C34878D82A}">
                    <a16:rowId xmlns:a16="http://schemas.microsoft.com/office/drawing/2014/main" val="1038330815"/>
                  </a:ext>
                </a:extLst>
              </a:tr>
              <a:tr h="439160">
                <a:tc>
                  <a:txBody>
                    <a:bodyPr/>
                    <a:lstStyle/>
                    <a:p>
                      <a:pPr algn="ctr"/>
                      <a:r>
                        <a:rPr lang="ja-JP" altLang="en-US" sz="1800" b="1" dirty="0">
                          <a:solidFill>
                            <a:srgbClr val="009AD0"/>
                          </a:solidFill>
                          <a:latin typeface="BIZ UDゴシック" panose="020B0400000000000000" pitchFamily="49" charset="-128"/>
                          <a:ea typeface="BIZ UDゴシック" panose="020B0400000000000000" pitchFamily="49" charset="-128"/>
                        </a:rPr>
                        <a:t>えらんで　得する　脱炭素！</a:t>
                      </a:r>
                      <a:endParaRPr kumimoji="1" lang="ja-JP" altLang="en-US" sz="1800" dirty="0">
                        <a:solidFill>
                          <a:srgbClr val="009AD0"/>
                        </a:solidFill>
                        <a:latin typeface="BIZ UDゴシック" panose="020B0400000000000000" pitchFamily="49" charset="-128"/>
                        <a:ea typeface="BIZ UDゴシック" panose="020B0400000000000000" pitchFamily="49" charset="-128"/>
                      </a:endParaRPr>
                    </a:p>
                  </a:txBody>
                  <a:tcPr anchor="ct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chemeClr val="bg1"/>
                    </a:solidFill>
                  </a:tcPr>
                </a:tc>
                <a:extLst>
                  <a:ext uri="{0D108BD9-81ED-4DB2-BD59-A6C34878D82A}">
                    <a16:rowId xmlns:a16="http://schemas.microsoft.com/office/drawing/2014/main" val="4271939511"/>
                  </a:ext>
                </a:extLst>
              </a:tr>
            </a:tbl>
          </a:graphicData>
        </a:graphic>
      </p:graphicFrame>
      <p:graphicFrame>
        <p:nvGraphicFramePr>
          <p:cNvPr id="21" name="表 20">
            <a:extLst>
              <a:ext uri="{FF2B5EF4-FFF2-40B4-BE49-F238E27FC236}">
                <a16:creationId xmlns:a16="http://schemas.microsoft.com/office/drawing/2014/main" id="{FBCD8A5C-9111-3683-E115-DFCCF6524860}"/>
              </a:ext>
            </a:extLst>
          </p:cNvPr>
          <p:cNvGraphicFramePr>
            <a:graphicFrameLocks noGrp="1"/>
          </p:cNvGraphicFramePr>
          <p:nvPr>
            <p:extLst>
              <p:ext uri="{D42A27DB-BD31-4B8C-83A1-F6EECF244321}">
                <p14:modId xmlns:p14="http://schemas.microsoft.com/office/powerpoint/2010/main" val="3835625486"/>
              </p:ext>
            </p:extLst>
          </p:nvPr>
        </p:nvGraphicFramePr>
        <p:xfrm>
          <a:off x="781049" y="2364248"/>
          <a:ext cx="4650922" cy="805127"/>
        </p:xfrm>
        <a:graphic>
          <a:graphicData uri="http://schemas.openxmlformats.org/drawingml/2006/table">
            <a:tbl>
              <a:tblPr firstRow="1" bandRow="1">
                <a:tableStyleId>{00A15C55-8517-42AA-B614-E9B94910E393}</a:tableStyleId>
              </a:tblPr>
              <a:tblGrid>
                <a:gridCol w="4650922">
                  <a:extLst>
                    <a:ext uri="{9D8B030D-6E8A-4147-A177-3AD203B41FA5}">
                      <a16:colId xmlns:a16="http://schemas.microsoft.com/office/drawing/2014/main" val="644338386"/>
                    </a:ext>
                  </a:extLst>
                </a:gridCol>
              </a:tblGrid>
              <a:tr h="23743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400" b="0" dirty="0">
                          <a:latin typeface="BIZ UDゴシック" panose="020B0400000000000000" pitchFamily="49" charset="-128"/>
                          <a:ea typeface="BIZ UDゴシック" panose="020B0400000000000000" pitchFamily="49" charset="-128"/>
                        </a:rPr>
                        <a:t>脱炭素ポイント名称</a:t>
                      </a:r>
                      <a:endParaRPr lang="en-US" altLang="ja-JP" sz="1400" b="0" dirty="0">
                        <a:latin typeface="BIZ UDゴシック" panose="020B0400000000000000" pitchFamily="49" charset="-128"/>
                        <a:ea typeface="BIZ UDゴシック" panose="020B0400000000000000" pitchFamily="49" charset="-128"/>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rgbClr val="33CCFF"/>
                    </a:solidFill>
                  </a:tcPr>
                </a:tc>
                <a:extLst>
                  <a:ext uri="{0D108BD9-81ED-4DB2-BD59-A6C34878D82A}">
                    <a16:rowId xmlns:a16="http://schemas.microsoft.com/office/drawing/2014/main" val="1038330815"/>
                  </a:ext>
                </a:extLst>
              </a:tr>
              <a:tr h="500327">
                <a:tc>
                  <a:txBody>
                    <a:bodyPr/>
                    <a:lstStyle/>
                    <a:p>
                      <a:pPr algn="ctr"/>
                      <a:r>
                        <a:rPr lang="ja-JP" altLang="en-US" sz="1800" b="1" dirty="0">
                          <a:solidFill>
                            <a:srgbClr val="009AD0"/>
                          </a:solidFill>
                          <a:latin typeface="BIZ UDゴシック" panose="020B0400000000000000" pitchFamily="49" charset="-128"/>
                          <a:ea typeface="BIZ UDゴシック" panose="020B0400000000000000" pitchFamily="49" charset="-128"/>
                        </a:rPr>
                        <a:t>おおさか</a:t>
                      </a:r>
                      <a:r>
                        <a:rPr lang="en-US" altLang="ja-JP" sz="1800" b="1" dirty="0">
                          <a:solidFill>
                            <a:srgbClr val="009AD0"/>
                          </a:solidFill>
                          <a:latin typeface="BIZ UDゴシック" panose="020B0400000000000000" pitchFamily="49" charset="-128"/>
                          <a:ea typeface="BIZ UDゴシック" panose="020B0400000000000000" pitchFamily="49" charset="-128"/>
                        </a:rPr>
                        <a:t>CO</a:t>
                      </a:r>
                      <a:r>
                        <a:rPr lang="en-US" altLang="ja-JP" sz="1800" b="1" baseline="-25000" dirty="0">
                          <a:solidFill>
                            <a:srgbClr val="009AD0"/>
                          </a:solidFill>
                          <a:latin typeface="BIZ UDゴシック" panose="020B0400000000000000" pitchFamily="49" charset="-128"/>
                          <a:ea typeface="BIZ UDゴシック" panose="020B0400000000000000" pitchFamily="49" charset="-128"/>
                        </a:rPr>
                        <a:t>2</a:t>
                      </a:r>
                      <a:r>
                        <a:rPr lang="en-US" altLang="ja-JP" sz="1800" b="1" dirty="0">
                          <a:solidFill>
                            <a:srgbClr val="009AD0"/>
                          </a:solidFill>
                          <a:latin typeface="BIZ UDゴシック" panose="020B0400000000000000" pitchFamily="49" charset="-128"/>
                          <a:ea typeface="BIZ UDゴシック" panose="020B0400000000000000" pitchFamily="49" charset="-128"/>
                        </a:rPr>
                        <a:t>CO</a:t>
                      </a:r>
                      <a:r>
                        <a:rPr lang="en-US" altLang="ja-JP" sz="1800" b="1" baseline="-25000" dirty="0">
                          <a:solidFill>
                            <a:srgbClr val="009AD0"/>
                          </a:solidFill>
                          <a:latin typeface="BIZ UDゴシック" panose="020B0400000000000000" pitchFamily="49" charset="-128"/>
                          <a:ea typeface="BIZ UDゴシック" panose="020B0400000000000000" pitchFamily="49" charset="-128"/>
                        </a:rPr>
                        <a:t>2</a:t>
                      </a:r>
                      <a:r>
                        <a:rPr lang="ja-JP" altLang="en-US" sz="1800" b="1" dirty="0">
                          <a:solidFill>
                            <a:srgbClr val="009AD0"/>
                          </a:solidFill>
                          <a:latin typeface="BIZ UDゴシック" panose="020B0400000000000000" pitchFamily="49" charset="-128"/>
                          <a:ea typeface="BIZ UDゴシック" panose="020B0400000000000000" pitchFamily="49" charset="-128"/>
                        </a:rPr>
                        <a:t>（コツコツ）ポイント＋</a:t>
                      </a:r>
                      <a:endParaRPr kumimoji="1" lang="ja-JP" altLang="en-US" sz="1800" dirty="0">
                        <a:solidFill>
                          <a:srgbClr val="009AD0"/>
                        </a:solidFill>
                        <a:latin typeface="BIZ UDゴシック" panose="020B0400000000000000" pitchFamily="49" charset="-128"/>
                        <a:ea typeface="BIZ UDゴシック" panose="020B0400000000000000" pitchFamily="49" charset="-128"/>
                      </a:endParaRPr>
                    </a:p>
                  </a:txBody>
                  <a:tcPr anchor="ct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chemeClr val="bg1"/>
                    </a:solidFill>
                  </a:tcPr>
                </a:tc>
                <a:extLst>
                  <a:ext uri="{0D108BD9-81ED-4DB2-BD59-A6C34878D82A}">
                    <a16:rowId xmlns:a16="http://schemas.microsoft.com/office/drawing/2014/main" val="4271939511"/>
                  </a:ext>
                </a:extLst>
              </a:tr>
            </a:tbl>
          </a:graphicData>
        </a:graphic>
      </p:graphicFrame>
      <p:graphicFrame>
        <p:nvGraphicFramePr>
          <p:cNvPr id="22" name="表 21">
            <a:extLst>
              <a:ext uri="{FF2B5EF4-FFF2-40B4-BE49-F238E27FC236}">
                <a16:creationId xmlns:a16="http://schemas.microsoft.com/office/drawing/2014/main" id="{52FB1577-8FB9-46AF-DA49-DB46AA8A0343}"/>
              </a:ext>
            </a:extLst>
          </p:cNvPr>
          <p:cNvGraphicFramePr>
            <a:graphicFrameLocks noGrp="1"/>
          </p:cNvGraphicFramePr>
          <p:nvPr>
            <p:extLst>
              <p:ext uri="{D42A27DB-BD31-4B8C-83A1-F6EECF244321}">
                <p14:modId xmlns:p14="http://schemas.microsoft.com/office/powerpoint/2010/main" val="3282724330"/>
              </p:ext>
            </p:extLst>
          </p:nvPr>
        </p:nvGraphicFramePr>
        <p:xfrm>
          <a:off x="781049" y="4800182"/>
          <a:ext cx="2364922" cy="2205158"/>
        </p:xfrm>
        <a:graphic>
          <a:graphicData uri="http://schemas.openxmlformats.org/drawingml/2006/table">
            <a:tbl>
              <a:tblPr firstRow="1" bandRow="1">
                <a:tableStyleId>{00A15C55-8517-42AA-B614-E9B94910E393}</a:tableStyleId>
              </a:tblPr>
              <a:tblGrid>
                <a:gridCol w="2364922">
                  <a:extLst>
                    <a:ext uri="{9D8B030D-6E8A-4147-A177-3AD203B41FA5}">
                      <a16:colId xmlns:a16="http://schemas.microsoft.com/office/drawing/2014/main" val="644338386"/>
                    </a:ext>
                  </a:extLst>
                </a:gridCol>
              </a:tblGrid>
              <a:tr h="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400" b="0" dirty="0">
                          <a:latin typeface="BIZ UDゴシック" panose="020B0400000000000000" pitchFamily="49" charset="-128"/>
                          <a:ea typeface="BIZ UDゴシック" panose="020B0400000000000000" pitchFamily="49" charset="-128"/>
                        </a:rPr>
                        <a:t>ロゴ</a:t>
                      </a:r>
                      <a:endParaRPr lang="en-US" altLang="ja-JP" sz="1400" b="0" dirty="0">
                        <a:latin typeface="BIZ UDゴシック" panose="020B0400000000000000" pitchFamily="49" charset="-128"/>
                        <a:ea typeface="BIZ UDゴシック" panose="020B0400000000000000" pitchFamily="49" charset="-128"/>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rgbClr val="33CCFF"/>
                    </a:solidFill>
                  </a:tcPr>
                </a:tc>
                <a:extLst>
                  <a:ext uri="{0D108BD9-81ED-4DB2-BD59-A6C34878D82A}">
                    <a16:rowId xmlns:a16="http://schemas.microsoft.com/office/drawing/2014/main" val="1038330815"/>
                  </a:ext>
                </a:extLst>
              </a:tr>
              <a:tr h="1900358">
                <a:tc>
                  <a:txBody>
                    <a:bodyPr/>
                    <a:lstStyle/>
                    <a:p>
                      <a:endParaRPr kumimoji="1" lang="en-US" altLang="ja-JP" sz="1800" dirty="0">
                        <a:latin typeface="BIZ UDゴシック" panose="020B0400000000000000" pitchFamily="49" charset="-128"/>
                        <a:ea typeface="BIZ UDゴシック" panose="020B0400000000000000" pitchFamily="49" charset="-128"/>
                      </a:endParaRPr>
                    </a:p>
                    <a:p>
                      <a:endParaRPr kumimoji="1" lang="en-US" altLang="ja-JP" sz="1800" dirty="0">
                        <a:latin typeface="BIZ UDゴシック" panose="020B0400000000000000" pitchFamily="49" charset="-128"/>
                        <a:ea typeface="BIZ UDゴシック" panose="020B0400000000000000" pitchFamily="49" charset="-128"/>
                      </a:endParaRPr>
                    </a:p>
                    <a:p>
                      <a:endParaRPr kumimoji="1" lang="en-US" altLang="ja-JP" sz="1800" dirty="0">
                        <a:latin typeface="BIZ UDゴシック" panose="020B0400000000000000" pitchFamily="49" charset="-128"/>
                        <a:ea typeface="BIZ UDゴシック" panose="020B0400000000000000" pitchFamily="49" charset="-128"/>
                      </a:endParaRPr>
                    </a:p>
                    <a:p>
                      <a:endParaRPr kumimoji="1" lang="en-US" altLang="ja-JP" sz="1800" dirty="0">
                        <a:latin typeface="BIZ UDゴシック" panose="020B0400000000000000" pitchFamily="49" charset="-128"/>
                        <a:ea typeface="BIZ UDゴシック" panose="020B0400000000000000" pitchFamily="49" charset="-128"/>
                      </a:endParaRPr>
                    </a:p>
                    <a:p>
                      <a:endParaRPr kumimoji="1" lang="en-US" altLang="ja-JP" sz="1800" dirty="0">
                        <a:latin typeface="BIZ UDゴシック" panose="020B0400000000000000" pitchFamily="49" charset="-128"/>
                        <a:ea typeface="BIZ UDゴシック" panose="020B0400000000000000" pitchFamily="49" charset="-128"/>
                      </a:endParaRPr>
                    </a:p>
                    <a:p>
                      <a:endParaRPr kumimoji="1" lang="ja-JP" altLang="en-US" sz="1800" dirty="0">
                        <a:latin typeface="BIZ UDゴシック" panose="020B0400000000000000" pitchFamily="49" charset="-128"/>
                        <a:ea typeface="BIZ UDゴシック" panose="020B0400000000000000" pitchFamily="49" charset="-128"/>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chemeClr val="bg1"/>
                    </a:solidFill>
                  </a:tcPr>
                </a:tc>
                <a:extLst>
                  <a:ext uri="{0D108BD9-81ED-4DB2-BD59-A6C34878D82A}">
                    <a16:rowId xmlns:a16="http://schemas.microsoft.com/office/drawing/2014/main" val="4271939511"/>
                  </a:ext>
                </a:extLst>
              </a:tr>
            </a:tbl>
          </a:graphicData>
        </a:graphic>
      </p:graphicFrame>
      <p:pic>
        <p:nvPicPr>
          <p:cNvPr id="14" name="図 13" descr="ロゴ&#10;&#10;自動的に生成された説明">
            <a:extLst>
              <a:ext uri="{FF2B5EF4-FFF2-40B4-BE49-F238E27FC236}">
                <a16:creationId xmlns:a16="http://schemas.microsoft.com/office/drawing/2014/main" id="{1294213F-E58D-6525-0C49-99F99EFE4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790" y="5266791"/>
            <a:ext cx="1665440" cy="1531610"/>
          </a:xfrm>
          <a:prstGeom prst="rect">
            <a:avLst/>
          </a:prstGeom>
          <a:ln>
            <a:noFill/>
          </a:ln>
        </p:spPr>
      </p:pic>
      <p:sp>
        <p:nvSpPr>
          <p:cNvPr id="4" name="スライド番号プレースホルダー 5">
            <a:extLst>
              <a:ext uri="{FF2B5EF4-FFF2-40B4-BE49-F238E27FC236}">
                <a16:creationId xmlns:a16="http://schemas.microsoft.com/office/drawing/2014/main" id="{4EE8A156-FC00-3970-687A-2806D506D30E}"/>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14</a:t>
            </a:fld>
            <a:endParaRPr kumimoji="1" lang="ja-JP" altLang="en-US" b="1" dirty="0">
              <a:solidFill>
                <a:schemeClr val="tx1">
                  <a:lumMod val="50000"/>
                  <a:lumOff val="50000"/>
                </a:schemeClr>
              </a:solidFill>
            </a:endParaRPr>
          </a:p>
        </p:txBody>
      </p:sp>
    </p:spTree>
    <p:extLst>
      <p:ext uri="{BB962C8B-B14F-4D97-AF65-F5344CB8AC3E}">
        <p14:creationId xmlns:p14="http://schemas.microsoft.com/office/powerpoint/2010/main" val="3310222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solidFill>
                  <a:schemeClr val="tx1"/>
                </a:solidFill>
              </a:rPr>
              <a:t>(7)</a:t>
            </a:r>
            <a:r>
              <a:rPr lang="ja-JP" altLang="en-US" dirty="0">
                <a:solidFill>
                  <a:schemeClr val="tx1"/>
                </a:solidFill>
              </a:rPr>
              <a:t> 脱炭素ポイント付与を持続的に実施するには</a:t>
            </a:r>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565818" y="6532826"/>
            <a:ext cx="9301124" cy="685820"/>
          </a:xfrm>
        </p:spPr>
        <p:txBody>
          <a:bodyPr>
            <a:noAutofit/>
          </a:bodyPr>
          <a:lstStyle/>
          <a:p>
            <a:pPr algn="just">
              <a:lnSpc>
                <a:spcPts val="2000"/>
              </a:lnSpc>
              <a:spcBef>
                <a:spcPts val="0"/>
              </a:spcBef>
            </a:pPr>
            <a:r>
              <a:rPr lang="ja-JP" altLang="en-US" sz="1400" dirty="0">
                <a:solidFill>
                  <a:schemeClr val="tx1"/>
                </a:solidFill>
              </a:rPr>
              <a:t>　また、企業のサステナビリティの観点からも、環境面の取組として</a:t>
            </a:r>
            <a:r>
              <a:rPr lang="en-US" altLang="ja-JP" sz="1400" dirty="0">
                <a:solidFill>
                  <a:schemeClr val="tx1"/>
                </a:solidFill>
              </a:rPr>
              <a:t>PR</a:t>
            </a:r>
            <a:r>
              <a:rPr lang="ja-JP" altLang="en-US" sz="1400" dirty="0">
                <a:solidFill>
                  <a:schemeClr val="tx1"/>
                </a:solidFill>
              </a:rPr>
              <a:t>することができ、企業価値の向上につながります。そのほかのポイントを次ページ以降にお示します。</a:t>
            </a:r>
            <a:endParaRPr lang="en-US" altLang="ja-JP" sz="1400" dirty="0">
              <a:solidFill>
                <a:schemeClr val="tx1"/>
              </a:solidFill>
            </a:endParaRPr>
          </a:p>
        </p:txBody>
      </p:sp>
      <p:sp>
        <p:nvSpPr>
          <p:cNvPr id="47" name="テキスト ボックス 46">
            <a:extLst>
              <a:ext uri="{FF2B5EF4-FFF2-40B4-BE49-F238E27FC236}">
                <a16:creationId xmlns:a16="http://schemas.microsoft.com/office/drawing/2014/main" id="{76618D51-4919-442C-9534-FF33FC30B068}"/>
              </a:ext>
            </a:extLst>
          </p:cNvPr>
          <p:cNvSpPr txBox="1"/>
          <p:nvPr/>
        </p:nvSpPr>
        <p:spPr>
          <a:xfrm>
            <a:off x="6998125" y="2774777"/>
            <a:ext cx="3047430"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円滑に推進するための意思疎通</a:t>
            </a:r>
            <a:endParaRPr kumimoji="1" lang="en-US" altLang="ja-JP"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pic>
        <p:nvPicPr>
          <p:cNvPr id="11" name="図 10">
            <a:extLst>
              <a:ext uri="{FF2B5EF4-FFF2-40B4-BE49-F238E27FC236}">
                <a16:creationId xmlns:a16="http://schemas.microsoft.com/office/drawing/2014/main" id="{8CF1AAF1-56AA-1FE2-177E-3FBC7A8F030F}"/>
              </a:ext>
            </a:extLst>
          </p:cNvPr>
          <p:cNvPicPr>
            <a:picLocks noChangeAspect="1"/>
          </p:cNvPicPr>
          <p:nvPr/>
        </p:nvPicPr>
        <p:blipFill>
          <a:blip r:embed="rId2"/>
          <a:stretch>
            <a:fillRect/>
          </a:stretch>
        </p:blipFill>
        <p:spPr>
          <a:xfrm>
            <a:off x="1486" y="4539"/>
            <a:ext cx="57150" cy="152400"/>
          </a:xfrm>
          <a:prstGeom prst="rect">
            <a:avLst/>
          </a:prstGeom>
        </p:spPr>
      </p:pic>
      <p:sp>
        <p:nvSpPr>
          <p:cNvPr id="4" name="スライド番号プレースホルダー 5">
            <a:extLst>
              <a:ext uri="{FF2B5EF4-FFF2-40B4-BE49-F238E27FC236}">
                <a16:creationId xmlns:a16="http://schemas.microsoft.com/office/drawing/2014/main" id="{239B4DD6-478D-57C1-DCBE-139CDBCC8A67}"/>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15</a:t>
            </a:fld>
            <a:endParaRPr kumimoji="1" lang="ja-JP" altLang="en-US" b="1" dirty="0">
              <a:solidFill>
                <a:schemeClr val="tx1">
                  <a:lumMod val="50000"/>
                  <a:lumOff val="50000"/>
                </a:schemeClr>
              </a:solidFill>
            </a:endParaRPr>
          </a:p>
        </p:txBody>
      </p:sp>
      <p:sp>
        <p:nvSpPr>
          <p:cNvPr id="30" name="コンテンツ プレースホルダー 2">
            <a:extLst>
              <a:ext uri="{FF2B5EF4-FFF2-40B4-BE49-F238E27FC236}">
                <a16:creationId xmlns:a16="http://schemas.microsoft.com/office/drawing/2014/main" id="{5B8EABB2-25B6-4209-8560-C3D0E4E5FD31}"/>
              </a:ext>
            </a:extLst>
          </p:cNvPr>
          <p:cNvSpPr txBox="1">
            <a:spLocks/>
          </p:cNvSpPr>
          <p:nvPr/>
        </p:nvSpPr>
        <p:spPr>
          <a:xfrm>
            <a:off x="588969" y="1083898"/>
            <a:ext cx="9301124" cy="1377132"/>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r>
              <a:rPr lang="ja-JP" altLang="en-US" sz="1400" dirty="0">
                <a:solidFill>
                  <a:schemeClr val="tx1"/>
                </a:solidFill>
              </a:rPr>
              <a:t>　脱炭素ポイントを付与することは、ポイント発行分の一定のコストが発生します。そのため、そのコストに見合う効果を出すことで、一過性の取組みではない、持続的な取組みとして実施することが可能となります。　</a:t>
            </a:r>
            <a:endParaRPr lang="en-US" altLang="ja-JP" sz="1400" dirty="0">
              <a:solidFill>
                <a:schemeClr val="tx1"/>
              </a:solidFill>
            </a:endParaRPr>
          </a:p>
          <a:p>
            <a:pPr algn="just">
              <a:lnSpc>
                <a:spcPts val="2000"/>
              </a:lnSpc>
              <a:spcBef>
                <a:spcPts val="0"/>
              </a:spcBef>
            </a:pPr>
            <a:r>
              <a:rPr lang="ja-JP" altLang="en-US" sz="1400" dirty="0">
                <a:solidFill>
                  <a:schemeClr val="tx1"/>
                </a:solidFill>
              </a:rPr>
              <a:t>　持続的な実施に向けて、大きなポイントとなるのが、販売促進効果です。</a:t>
            </a:r>
            <a:endParaRPr lang="en-US" altLang="ja-JP" sz="1400" dirty="0">
              <a:solidFill>
                <a:schemeClr val="tx1"/>
              </a:solidFill>
            </a:endParaRPr>
          </a:p>
          <a:p>
            <a:pPr algn="just">
              <a:lnSpc>
                <a:spcPts val="2000"/>
              </a:lnSpc>
              <a:spcBef>
                <a:spcPts val="0"/>
              </a:spcBef>
            </a:pPr>
            <a:r>
              <a:rPr lang="ja-JP" altLang="en-US" sz="1400" dirty="0">
                <a:solidFill>
                  <a:schemeClr val="tx1"/>
                </a:solidFill>
              </a:rPr>
              <a:t>　脱炭素ポイントの取組みを実施することは、脱炭素効果の周知とあわせて商品等を</a:t>
            </a:r>
            <a:r>
              <a:rPr lang="en-US" altLang="ja-JP" sz="1400" dirty="0">
                <a:solidFill>
                  <a:schemeClr val="tx1"/>
                </a:solidFill>
              </a:rPr>
              <a:t>PR</a:t>
            </a:r>
            <a:r>
              <a:rPr lang="ja-JP" altLang="en-US" sz="1400" dirty="0">
                <a:solidFill>
                  <a:schemeClr val="tx1"/>
                </a:solidFill>
              </a:rPr>
              <a:t>をすることから、広報機会の増加、新たな購買層の獲得など、商品等の売上げ増加に寄与します。</a:t>
            </a:r>
            <a:endParaRPr lang="en-US" altLang="ja-JP" sz="1400" dirty="0">
              <a:solidFill>
                <a:schemeClr val="tx1"/>
              </a:solidFill>
            </a:endParaRPr>
          </a:p>
        </p:txBody>
      </p:sp>
      <p:sp>
        <p:nvSpPr>
          <p:cNvPr id="19" name="コンテンツ プレースホルダー 2">
            <a:extLst>
              <a:ext uri="{FF2B5EF4-FFF2-40B4-BE49-F238E27FC236}">
                <a16:creationId xmlns:a16="http://schemas.microsoft.com/office/drawing/2014/main" id="{88D6E698-3582-47C3-9B14-E6D28FE0E1F2}"/>
              </a:ext>
            </a:extLst>
          </p:cNvPr>
          <p:cNvSpPr txBox="1">
            <a:spLocks/>
          </p:cNvSpPr>
          <p:nvPr/>
        </p:nvSpPr>
        <p:spPr>
          <a:xfrm>
            <a:off x="4922092" y="5552585"/>
            <a:ext cx="4968001" cy="307777"/>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endParaRPr lang="en-US" altLang="ja-JP" sz="1400" dirty="0">
              <a:solidFill>
                <a:schemeClr val="tx1"/>
              </a:solidFill>
            </a:endParaRPr>
          </a:p>
        </p:txBody>
      </p:sp>
      <p:sp>
        <p:nvSpPr>
          <p:cNvPr id="20" name="コンテンツ プレースホルダー 2">
            <a:extLst>
              <a:ext uri="{FF2B5EF4-FFF2-40B4-BE49-F238E27FC236}">
                <a16:creationId xmlns:a16="http://schemas.microsoft.com/office/drawing/2014/main" id="{659A4D6D-C889-400F-9D26-6B3424298415}"/>
              </a:ext>
            </a:extLst>
          </p:cNvPr>
          <p:cNvSpPr txBox="1">
            <a:spLocks/>
          </p:cNvSpPr>
          <p:nvPr/>
        </p:nvSpPr>
        <p:spPr>
          <a:xfrm>
            <a:off x="5375735" y="6060718"/>
            <a:ext cx="4828083" cy="343787"/>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r>
              <a:rPr lang="en-US" altLang="ja-JP" sz="1400" dirty="0">
                <a:solidFill>
                  <a:schemeClr val="tx1"/>
                </a:solidFill>
              </a:rPr>
              <a:t>[</a:t>
            </a:r>
            <a:r>
              <a:rPr lang="ja-JP" altLang="en-US" sz="1400" dirty="0">
                <a:solidFill>
                  <a:schemeClr val="tx1"/>
                </a:solidFill>
              </a:rPr>
              <a:t>脱炭素ポイント事例・ノウハウ集（令和４年度）より</a:t>
            </a:r>
            <a:r>
              <a:rPr lang="en-US" altLang="ja-JP" sz="1400" dirty="0">
                <a:solidFill>
                  <a:schemeClr val="tx1"/>
                </a:solidFill>
              </a:rPr>
              <a:t>]</a:t>
            </a:r>
          </a:p>
        </p:txBody>
      </p:sp>
      <p:pic>
        <p:nvPicPr>
          <p:cNvPr id="21" name="図 20">
            <a:extLst>
              <a:ext uri="{FF2B5EF4-FFF2-40B4-BE49-F238E27FC236}">
                <a16:creationId xmlns:a16="http://schemas.microsoft.com/office/drawing/2014/main" id="{D3A567D6-6B8E-4ADF-93AD-AA6FEFCD79EA}"/>
              </a:ext>
            </a:extLst>
          </p:cNvPr>
          <p:cNvPicPr>
            <a:picLocks noChangeAspect="1"/>
          </p:cNvPicPr>
          <p:nvPr/>
        </p:nvPicPr>
        <p:blipFill>
          <a:blip r:embed="rId3"/>
          <a:stretch>
            <a:fillRect/>
          </a:stretch>
        </p:blipFill>
        <p:spPr>
          <a:xfrm>
            <a:off x="5375736" y="2873982"/>
            <a:ext cx="4060711" cy="2516497"/>
          </a:xfrm>
          <a:prstGeom prst="rect">
            <a:avLst/>
          </a:prstGeom>
        </p:spPr>
      </p:pic>
      <p:pic>
        <p:nvPicPr>
          <p:cNvPr id="23" name="図 22">
            <a:extLst>
              <a:ext uri="{FF2B5EF4-FFF2-40B4-BE49-F238E27FC236}">
                <a16:creationId xmlns:a16="http://schemas.microsoft.com/office/drawing/2014/main" id="{6A3E72D9-10A1-42E1-A4DD-BD02F99FCBA6}"/>
              </a:ext>
            </a:extLst>
          </p:cNvPr>
          <p:cNvPicPr>
            <a:picLocks noChangeAspect="1"/>
          </p:cNvPicPr>
          <p:nvPr/>
        </p:nvPicPr>
        <p:blipFill>
          <a:blip r:embed="rId4"/>
          <a:stretch>
            <a:fillRect/>
          </a:stretch>
        </p:blipFill>
        <p:spPr>
          <a:xfrm>
            <a:off x="681315" y="2818974"/>
            <a:ext cx="3941647" cy="2610701"/>
          </a:xfrm>
          <a:prstGeom prst="rect">
            <a:avLst/>
          </a:prstGeom>
        </p:spPr>
      </p:pic>
      <p:sp>
        <p:nvSpPr>
          <p:cNvPr id="13" name="コンテンツ プレースホルダー 2">
            <a:extLst>
              <a:ext uri="{FF2B5EF4-FFF2-40B4-BE49-F238E27FC236}">
                <a16:creationId xmlns:a16="http://schemas.microsoft.com/office/drawing/2014/main" id="{4A19B3B4-6D2F-494D-BC9E-C7E97FD0B337}"/>
              </a:ext>
            </a:extLst>
          </p:cNvPr>
          <p:cNvSpPr txBox="1">
            <a:spLocks/>
          </p:cNvSpPr>
          <p:nvPr/>
        </p:nvSpPr>
        <p:spPr>
          <a:xfrm>
            <a:off x="1013627" y="5446904"/>
            <a:ext cx="8724215" cy="571034"/>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r>
              <a:rPr lang="en-US" altLang="ja-JP" sz="1100" dirty="0">
                <a:solidFill>
                  <a:schemeClr val="tx1"/>
                </a:solidFill>
              </a:rPr>
              <a:t>※</a:t>
            </a:r>
            <a:r>
              <a:rPr lang="ja-JP" altLang="en-US" sz="1100" dirty="0">
                <a:solidFill>
                  <a:schemeClr val="tx1"/>
                </a:solidFill>
              </a:rPr>
              <a:t>上図にある売上点数の増加は、脱炭素ポイント付与による効果のほか、その他環境要因（仕入数の増加等）の影響も考えられます。</a:t>
            </a:r>
            <a:endParaRPr lang="en-US" altLang="ja-JP" sz="1100" dirty="0">
              <a:solidFill>
                <a:schemeClr val="tx1"/>
              </a:solidFill>
            </a:endParaRPr>
          </a:p>
          <a:p>
            <a:pPr algn="just">
              <a:lnSpc>
                <a:spcPts val="2000"/>
              </a:lnSpc>
              <a:spcBef>
                <a:spcPts val="0"/>
              </a:spcBef>
            </a:pPr>
            <a:r>
              <a:rPr lang="en-US" altLang="ja-JP" sz="1100" dirty="0">
                <a:solidFill>
                  <a:schemeClr val="tx1"/>
                </a:solidFill>
              </a:rPr>
              <a:t>※</a:t>
            </a:r>
            <a:r>
              <a:rPr lang="ja-JP" altLang="en-US" sz="1100" dirty="0">
                <a:solidFill>
                  <a:schemeClr val="tx1"/>
                </a:solidFill>
              </a:rPr>
              <a:t>その他の事例については、第３部をご覧ください。</a:t>
            </a:r>
            <a:endParaRPr lang="en-US" altLang="ja-JP" sz="1100" dirty="0">
              <a:solidFill>
                <a:schemeClr val="tx1"/>
              </a:solidFill>
            </a:endParaRPr>
          </a:p>
        </p:txBody>
      </p:sp>
      <p:sp>
        <p:nvSpPr>
          <p:cNvPr id="18" name="コンテンツ プレースホルダー 2">
            <a:extLst>
              <a:ext uri="{FF2B5EF4-FFF2-40B4-BE49-F238E27FC236}">
                <a16:creationId xmlns:a16="http://schemas.microsoft.com/office/drawing/2014/main" id="{571CC75E-A6F2-45D4-B8A9-28473C1A3FCC}"/>
              </a:ext>
            </a:extLst>
          </p:cNvPr>
          <p:cNvSpPr txBox="1">
            <a:spLocks/>
          </p:cNvSpPr>
          <p:nvPr/>
        </p:nvSpPr>
        <p:spPr>
          <a:xfrm>
            <a:off x="3340662" y="2468020"/>
            <a:ext cx="3751436" cy="286237"/>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r>
              <a:rPr lang="en-US" altLang="ja-JP" sz="1400" dirty="0">
                <a:solidFill>
                  <a:schemeClr val="tx1"/>
                </a:solidFill>
              </a:rPr>
              <a:t>【</a:t>
            </a:r>
            <a:r>
              <a:rPr lang="ja-JP" altLang="en-US" sz="1400" dirty="0">
                <a:solidFill>
                  <a:schemeClr val="tx1"/>
                </a:solidFill>
              </a:rPr>
              <a:t>脱炭素ポイント付与よる売上点数の変化</a:t>
            </a:r>
            <a:r>
              <a:rPr lang="en-US" altLang="ja-JP" sz="1400" dirty="0">
                <a:solidFill>
                  <a:schemeClr val="tx1"/>
                </a:solidFill>
              </a:rPr>
              <a:t>】</a:t>
            </a:r>
          </a:p>
          <a:p>
            <a:pPr algn="just">
              <a:lnSpc>
                <a:spcPts val="2000"/>
              </a:lnSpc>
              <a:spcBef>
                <a:spcPts val="0"/>
              </a:spcBef>
            </a:pPr>
            <a:endParaRPr lang="en-US" altLang="ja-JP" sz="1400" dirty="0">
              <a:solidFill>
                <a:schemeClr val="tx1"/>
              </a:solidFill>
            </a:endParaRPr>
          </a:p>
        </p:txBody>
      </p:sp>
    </p:spTree>
    <p:extLst>
      <p:ext uri="{BB962C8B-B14F-4D97-AF65-F5344CB8AC3E}">
        <p14:creationId xmlns:p14="http://schemas.microsoft.com/office/powerpoint/2010/main" val="506393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solidFill>
                  <a:schemeClr val="tx1"/>
                </a:solidFill>
              </a:rPr>
              <a:t>(7) </a:t>
            </a:r>
            <a:r>
              <a:rPr lang="ja-JP" altLang="en-US" dirty="0">
                <a:solidFill>
                  <a:schemeClr val="tx1"/>
                </a:solidFill>
              </a:rPr>
              <a:t>脱炭素ポイント付与を持続的に実施するには</a:t>
            </a:r>
            <a:endParaRPr lang="ja-JP" altLang="en-US" dirty="0">
              <a:solidFill>
                <a:schemeClr val="tx1"/>
              </a:solidFill>
              <a:highlight>
                <a:srgbClr val="FFFF00"/>
              </a:highlight>
            </a:endParaRPr>
          </a:p>
        </p:txBody>
      </p:sp>
      <p:sp>
        <p:nvSpPr>
          <p:cNvPr id="17" name="テキスト ボックス 16">
            <a:extLst>
              <a:ext uri="{FF2B5EF4-FFF2-40B4-BE49-F238E27FC236}">
                <a16:creationId xmlns:a16="http://schemas.microsoft.com/office/drawing/2014/main" id="{06AF26F0-5431-FE06-1CEE-78D73868116D}"/>
              </a:ext>
            </a:extLst>
          </p:cNvPr>
          <p:cNvSpPr txBox="1"/>
          <p:nvPr/>
        </p:nvSpPr>
        <p:spPr>
          <a:xfrm>
            <a:off x="2879441" y="2532504"/>
            <a:ext cx="2269873" cy="1294329"/>
          </a:xfrm>
          <a:prstGeom prst="rect">
            <a:avLst/>
          </a:prstGeom>
          <a:noFill/>
        </p:spPr>
        <p:txBody>
          <a:bodyPr wrap="square">
            <a:spAutoFit/>
          </a:bodyPr>
          <a:lstStyle/>
          <a:p>
            <a:pPr algn="just">
              <a:lnSpc>
                <a:spcPts val="1600"/>
              </a:lnSpc>
            </a:pPr>
            <a:r>
              <a:rPr lang="ja-JP" altLang="en-US" sz="1200" dirty="0">
                <a:latin typeface="BIZ UDゴシック" panose="020B0400000000000000" pitchFamily="49" charset="-128"/>
                <a:ea typeface="BIZ UDゴシック" panose="020B0400000000000000" pitchFamily="49" charset="-128"/>
              </a:rPr>
              <a:t>自社で「３倍ポイントデー」等のポイントキャンペーンの取組みがされている場合は、そのポイント発行コストの一部を脱炭素ポイントに充当して実施することも一つです。</a:t>
            </a:r>
            <a:endParaRPr lang="en-US" altLang="ja-JP" sz="1200" dirty="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0214613B-B5A1-4F9D-9310-E40E81A7DB81}"/>
              </a:ext>
            </a:extLst>
          </p:cNvPr>
          <p:cNvSpPr txBox="1"/>
          <p:nvPr/>
        </p:nvSpPr>
        <p:spPr>
          <a:xfrm>
            <a:off x="454699" y="2532504"/>
            <a:ext cx="2173835" cy="1704697"/>
          </a:xfrm>
          <a:prstGeom prst="rect">
            <a:avLst/>
          </a:prstGeom>
          <a:noFill/>
        </p:spPr>
        <p:txBody>
          <a:bodyPr wrap="square">
            <a:spAutoFit/>
          </a:bodyPr>
          <a:lstStyle/>
          <a:p>
            <a:pPr algn="just">
              <a:lnSpc>
                <a:spcPts val="1600"/>
              </a:lnSpc>
            </a:pPr>
            <a:r>
              <a:rPr lang="ja-JP" altLang="en-US" sz="1200" dirty="0">
                <a:latin typeface="BIZ UDゴシック" panose="020B0400000000000000" pitchFamily="49" charset="-128"/>
                <a:ea typeface="BIZ UDゴシック" panose="020B0400000000000000" pitchFamily="49" charset="-128"/>
              </a:rPr>
              <a:t>利益につながらなければ企業として事業継続の経営判断がされないでしょう。販売促進効果とポイント発行コストに留意した上で、消費者への訴求力が高い商品選択と適切なポイント付与率の設定が必要です。</a:t>
            </a:r>
            <a:endParaRPr lang="en-US" altLang="ja-JP" sz="1200"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3FAB47A2-515B-4A54-8AE1-03CBBF9331EB}"/>
              </a:ext>
            </a:extLst>
          </p:cNvPr>
          <p:cNvSpPr txBox="1"/>
          <p:nvPr/>
        </p:nvSpPr>
        <p:spPr>
          <a:xfrm>
            <a:off x="7958085" y="2532504"/>
            <a:ext cx="2306956" cy="1499513"/>
          </a:xfrm>
          <a:prstGeom prst="rect">
            <a:avLst/>
          </a:prstGeom>
          <a:noFill/>
        </p:spPr>
        <p:txBody>
          <a:bodyPr wrap="square">
            <a:spAutoFit/>
          </a:bodyPr>
          <a:lstStyle/>
          <a:p>
            <a:pPr algn="just">
              <a:lnSpc>
                <a:spcPts val="1600"/>
              </a:lnSpc>
            </a:pPr>
            <a:r>
              <a:rPr lang="ja-JP" altLang="en-US" sz="1200" dirty="0">
                <a:latin typeface="BIZ UDゴシック" panose="020B0400000000000000" pitchFamily="49" charset="-128"/>
                <a:ea typeface="BIZ UDゴシック" panose="020B0400000000000000" pitchFamily="49" charset="-128"/>
              </a:rPr>
              <a:t>事業を継続していくために、組織内の様々な部署や関係店舗、関係する取引先等との連携や情報共有が不可欠です。</a:t>
            </a:r>
            <a:endParaRPr lang="en-US" altLang="ja-JP" sz="1200" dirty="0">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latin typeface="BIZ UDゴシック" panose="020B0400000000000000" pitchFamily="49" charset="-128"/>
                <a:ea typeface="BIZ UDゴシック" panose="020B0400000000000000" pitchFamily="49" charset="-128"/>
              </a:rPr>
              <a:t>定例会を開催するなど、成果や課題を共有する場を設けることも重要です。</a:t>
            </a:r>
            <a:endParaRPr lang="en-US" altLang="ja-JP" sz="1200" dirty="0">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8BD34CC0-B0FC-47C5-B4B7-25443DDE2C92}"/>
              </a:ext>
            </a:extLst>
          </p:cNvPr>
          <p:cNvSpPr txBox="1"/>
          <p:nvPr/>
        </p:nvSpPr>
        <p:spPr>
          <a:xfrm>
            <a:off x="440565" y="1907409"/>
            <a:ext cx="1932766"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利益につながる</a:t>
            </a:r>
            <a:endParaRPr kumimoji="1" lang="en-US" altLang="ja-JP"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ポイント付与</a:t>
            </a:r>
            <a:endParaRPr kumimoji="1" lang="en-US" altLang="ja-JP"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sp>
        <p:nvSpPr>
          <p:cNvPr id="38" name="テキスト ボックス 37">
            <a:extLst>
              <a:ext uri="{FF2B5EF4-FFF2-40B4-BE49-F238E27FC236}">
                <a16:creationId xmlns:a16="http://schemas.microsoft.com/office/drawing/2014/main" id="{0416CF7E-9FEA-40CA-8DCC-960F86F9BBD9}"/>
              </a:ext>
            </a:extLst>
          </p:cNvPr>
          <p:cNvSpPr txBox="1"/>
          <p:nvPr/>
        </p:nvSpPr>
        <p:spPr>
          <a:xfrm>
            <a:off x="3722458" y="1907409"/>
            <a:ext cx="3047431" cy="307777"/>
          </a:xfrm>
          <a:prstGeom prst="rect">
            <a:avLst/>
          </a:prstGeom>
          <a:noFill/>
        </p:spPr>
        <p:txBody>
          <a:bodyPr wrap="square">
            <a:spAutoFit/>
          </a:bodyPr>
          <a:lstStyle/>
          <a:p>
            <a:pPr algn="ctr">
              <a:defRPr/>
            </a:pPr>
            <a:r>
              <a:rPr kumimoji="1" lang="ja-JP" altLang="en-US" sz="1400" b="1" dirty="0">
                <a:solidFill>
                  <a:schemeClr val="bg1"/>
                </a:solidFill>
                <a:latin typeface="BIZ UDゴシック" panose="020B0400000000000000" pitchFamily="49" charset="-128"/>
                <a:ea typeface="BIZ UDゴシック" panose="020B0400000000000000" pitchFamily="49" charset="-128"/>
              </a:rPr>
              <a:t>別ポイントキャンペーンからの充当</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p:txBody>
      </p:sp>
      <p:sp>
        <p:nvSpPr>
          <p:cNvPr id="47" name="テキスト ボックス 46">
            <a:extLst>
              <a:ext uri="{FF2B5EF4-FFF2-40B4-BE49-F238E27FC236}">
                <a16:creationId xmlns:a16="http://schemas.microsoft.com/office/drawing/2014/main" id="{76618D51-4919-442C-9534-FF33FC30B068}"/>
              </a:ext>
            </a:extLst>
          </p:cNvPr>
          <p:cNvSpPr txBox="1"/>
          <p:nvPr/>
        </p:nvSpPr>
        <p:spPr>
          <a:xfrm>
            <a:off x="7036067" y="1876179"/>
            <a:ext cx="3047430"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円滑に推進するための意思疎通</a:t>
            </a:r>
            <a:endParaRPr kumimoji="1" lang="en-US" altLang="ja-JP"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pic>
        <p:nvPicPr>
          <p:cNvPr id="7" name="図 6">
            <a:extLst>
              <a:ext uri="{FF2B5EF4-FFF2-40B4-BE49-F238E27FC236}">
                <a16:creationId xmlns:a16="http://schemas.microsoft.com/office/drawing/2014/main" id="{BD52609C-1B8F-E3A8-F239-C19DA28B63A0}"/>
              </a:ext>
            </a:extLst>
          </p:cNvPr>
          <p:cNvPicPr>
            <a:picLocks noChangeAspect="1"/>
          </p:cNvPicPr>
          <p:nvPr/>
        </p:nvPicPr>
        <p:blipFill>
          <a:blip r:embed="rId2">
            <a:duotone>
              <a:prstClr val="black"/>
              <a:srgbClr val="D9C3A5">
                <a:tint val="50000"/>
                <a:satMod val="180000"/>
              </a:srgbClr>
            </a:duotone>
          </a:blip>
          <a:stretch>
            <a:fillRect/>
          </a:stretch>
        </p:blipFill>
        <p:spPr>
          <a:xfrm>
            <a:off x="2925883" y="3971789"/>
            <a:ext cx="1155791" cy="1141160"/>
          </a:xfrm>
          <a:prstGeom prst="rect">
            <a:avLst/>
          </a:prstGeom>
        </p:spPr>
      </p:pic>
      <p:pic>
        <p:nvPicPr>
          <p:cNvPr id="11" name="図 10">
            <a:extLst>
              <a:ext uri="{FF2B5EF4-FFF2-40B4-BE49-F238E27FC236}">
                <a16:creationId xmlns:a16="http://schemas.microsoft.com/office/drawing/2014/main" id="{8CF1AAF1-56AA-1FE2-177E-3FBC7A8F030F}"/>
              </a:ext>
            </a:extLst>
          </p:cNvPr>
          <p:cNvPicPr>
            <a:picLocks noChangeAspect="1"/>
          </p:cNvPicPr>
          <p:nvPr/>
        </p:nvPicPr>
        <p:blipFill>
          <a:blip r:embed="rId3"/>
          <a:stretch>
            <a:fillRect/>
          </a:stretch>
        </p:blipFill>
        <p:spPr>
          <a:xfrm>
            <a:off x="1486" y="4539"/>
            <a:ext cx="57150" cy="152400"/>
          </a:xfrm>
          <a:prstGeom prst="rect">
            <a:avLst/>
          </a:prstGeom>
        </p:spPr>
      </p:pic>
      <p:pic>
        <p:nvPicPr>
          <p:cNvPr id="20" name="図 19">
            <a:extLst>
              <a:ext uri="{FF2B5EF4-FFF2-40B4-BE49-F238E27FC236}">
                <a16:creationId xmlns:a16="http://schemas.microsoft.com/office/drawing/2014/main" id="{2AC6F27A-3184-1972-EA91-9D64B50446E6}"/>
              </a:ext>
            </a:extLst>
          </p:cNvPr>
          <p:cNvPicPr>
            <a:picLocks noChangeAspect="1"/>
          </p:cNvPicPr>
          <p:nvPr/>
        </p:nvPicPr>
        <p:blipFill>
          <a:blip r:embed="rId4"/>
          <a:stretch>
            <a:fillRect/>
          </a:stretch>
        </p:blipFill>
        <p:spPr>
          <a:xfrm>
            <a:off x="3965640" y="4578324"/>
            <a:ext cx="1054574" cy="1609614"/>
          </a:xfrm>
          <a:prstGeom prst="rect">
            <a:avLst/>
          </a:prstGeom>
        </p:spPr>
      </p:pic>
      <p:grpSp>
        <p:nvGrpSpPr>
          <p:cNvPr id="21" name="グループ化 20">
            <a:extLst>
              <a:ext uri="{FF2B5EF4-FFF2-40B4-BE49-F238E27FC236}">
                <a16:creationId xmlns:a16="http://schemas.microsoft.com/office/drawing/2014/main" id="{C3131737-0F25-FFEF-C6EF-D3D8A0DA005A}"/>
              </a:ext>
            </a:extLst>
          </p:cNvPr>
          <p:cNvGrpSpPr/>
          <p:nvPr/>
        </p:nvGrpSpPr>
        <p:grpSpPr>
          <a:xfrm>
            <a:off x="467199" y="4569002"/>
            <a:ext cx="2215057" cy="1572767"/>
            <a:chOff x="848348" y="4623222"/>
            <a:chExt cx="2475151" cy="2012041"/>
          </a:xfrm>
        </p:grpSpPr>
        <p:pic>
          <p:nvPicPr>
            <p:cNvPr id="8" name="図 7" descr="アイコン&#10;&#10;自動的に生成された説明">
              <a:extLst>
                <a:ext uri="{FF2B5EF4-FFF2-40B4-BE49-F238E27FC236}">
                  <a16:creationId xmlns:a16="http://schemas.microsoft.com/office/drawing/2014/main" id="{1E6917E8-2DA6-800E-6C26-07FC8ABA5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348" y="4998957"/>
              <a:ext cx="2429090" cy="1636306"/>
            </a:xfrm>
            <a:prstGeom prst="rect">
              <a:avLst/>
            </a:prstGeom>
          </p:spPr>
        </p:pic>
        <p:cxnSp>
          <p:nvCxnSpPr>
            <p:cNvPr id="12" name="直線コネクタ 11">
              <a:extLst>
                <a:ext uri="{FF2B5EF4-FFF2-40B4-BE49-F238E27FC236}">
                  <a16:creationId xmlns:a16="http://schemas.microsoft.com/office/drawing/2014/main" id="{400BE173-92F3-9ADD-E55F-670F22EA7F3B}"/>
                </a:ext>
              </a:extLst>
            </p:cNvPr>
            <p:cNvCxnSpPr>
              <a:cxnSpLocks/>
            </p:cNvCxnSpPr>
            <p:nvPr/>
          </p:nvCxnSpPr>
          <p:spPr>
            <a:xfrm>
              <a:off x="2544897" y="4678307"/>
              <a:ext cx="180000" cy="2520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A7CE26B-77A4-1E71-EEDE-CF59810D019C}"/>
                </a:ext>
              </a:extLst>
            </p:cNvPr>
            <p:cNvCxnSpPr>
              <a:cxnSpLocks/>
            </p:cNvCxnSpPr>
            <p:nvPr/>
          </p:nvCxnSpPr>
          <p:spPr>
            <a:xfrm>
              <a:off x="2934198" y="4623222"/>
              <a:ext cx="0" cy="2520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C1B7A46-3846-19B7-21F8-4D3FCC658332}"/>
                </a:ext>
              </a:extLst>
            </p:cNvPr>
            <p:cNvCxnSpPr>
              <a:cxnSpLocks/>
            </p:cNvCxnSpPr>
            <p:nvPr/>
          </p:nvCxnSpPr>
          <p:spPr>
            <a:xfrm flipH="1">
              <a:off x="3143499" y="4678307"/>
              <a:ext cx="180000" cy="2520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23" name="図 22" descr="挿絵 が含まれている画像&#10;&#10;自動的に生成された説明">
            <a:extLst>
              <a:ext uri="{FF2B5EF4-FFF2-40B4-BE49-F238E27FC236}">
                <a16:creationId xmlns:a16="http://schemas.microsoft.com/office/drawing/2014/main" id="{1AAC08BD-C9A7-4064-3691-C49AD31A8A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5536" y="4377387"/>
            <a:ext cx="2091302" cy="1471123"/>
          </a:xfrm>
          <a:prstGeom prst="rect">
            <a:avLst/>
          </a:prstGeom>
        </p:spPr>
      </p:pic>
      <p:sp>
        <p:nvSpPr>
          <p:cNvPr id="4" name="スライド番号プレースホルダー 5">
            <a:extLst>
              <a:ext uri="{FF2B5EF4-FFF2-40B4-BE49-F238E27FC236}">
                <a16:creationId xmlns:a16="http://schemas.microsoft.com/office/drawing/2014/main" id="{239B4DD6-478D-57C1-DCBE-139CDBCC8A67}"/>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16</a:t>
            </a:fld>
            <a:endParaRPr kumimoji="1" lang="ja-JP" altLang="en-US" b="1" dirty="0">
              <a:solidFill>
                <a:schemeClr val="tx1">
                  <a:lumMod val="50000"/>
                  <a:lumOff val="50000"/>
                </a:schemeClr>
              </a:solidFill>
            </a:endParaRPr>
          </a:p>
        </p:txBody>
      </p:sp>
      <p:sp>
        <p:nvSpPr>
          <p:cNvPr id="22" name="テキスト ボックス 21">
            <a:extLst>
              <a:ext uri="{FF2B5EF4-FFF2-40B4-BE49-F238E27FC236}">
                <a16:creationId xmlns:a16="http://schemas.microsoft.com/office/drawing/2014/main" id="{FAEBC070-C49C-454F-BF82-13A2B9735C5A}"/>
              </a:ext>
            </a:extLst>
          </p:cNvPr>
          <p:cNvSpPr txBox="1"/>
          <p:nvPr/>
        </p:nvSpPr>
        <p:spPr>
          <a:xfrm>
            <a:off x="462844" y="1700398"/>
            <a:ext cx="2091302" cy="649700"/>
          </a:xfrm>
          <a:prstGeom prst="roundRect">
            <a:avLst>
              <a:gd name="adj" fmla="val 39438"/>
            </a:avLst>
          </a:prstGeom>
          <a:solidFill>
            <a:srgbClr val="33CCFF"/>
          </a:solidFill>
        </p:spPr>
        <p:txBody>
          <a:bodyPr wrap="square" t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利益につながる</a:t>
            </a:r>
            <a:endParaRPr kumimoji="1" lang="en-US" altLang="ja-JP"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ポイント付与</a:t>
            </a:r>
            <a:endParaRPr kumimoji="1" lang="en-US" altLang="ja-JP"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sp>
        <p:nvSpPr>
          <p:cNvPr id="24" name="テキスト ボックス 23">
            <a:extLst>
              <a:ext uri="{FF2B5EF4-FFF2-40B4-BE49-F238E27FC236}">
                <a16:creationId xmlns:a16="http://schemas.microsoft.com/office/drawing/2014/main" id="{81E92D66-FE31-477D-9FE1-9AFC0BDEB119}"/>
              </a:ext>
            </a:extLst>
          </p:cNvPr>
          <p:cNvSpPr txBox="1"/>
          <p:nvPr/>
        </p:nvSpPr>
        <p:spPr>
          <a:xfrm>
            <a:off x="2976130" y="1700398"/>
            <a:ext cx="2091302" cy="649700"/>
          </a:xfrm>
          <a:prstGeom prst="roundRect">
            <a:avLst>
              <a:gd name="adj" fmla="val 39438"/>
            </a:avLst>
          </a:prstGeom>
          <a:solidFill>
            <a:srgbClr val="33CCFF"/>
          </a:solidFill>
        </p:spPr>
        <p:txBody>
          <a:bodyPr wrap="square" tIns="36000" bIns="36000" rtlCol="0">
            <a:spAutoFit/>
          </a:bodyPr>
          <a:lstStyle/>
          <a:p>
            <a:pPr algn="ctr">
              <a:defRPr/>
            </a:pPr>
            <a:r>
              <a:rPr kumimoji="1" lang="ja-JP" altLang="en-US" sz="1400" b="1" dirty="0">
                <a:solidFill>
                  <a:schemeClr val="bg1"/>
                </a:solidFill>
                <a:latin typeface="BIZ UDゴシック" panose="020B0400000000000000" pitchFamily="49" charset="-128"/>
                <a:ea typeface="BIZ UDゴシック" panose="020B0400000000000000" pitchFamily="49" charset="-128"/>
              </a:rPr>
              <a:t>別ポイントキャンペーンからの充当</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408FF5D6-21F4-48C6-91A4-01F386802C4A}"/>
              </a:ext>
            </a:extLst>
          </p:cNvPr>
          <p:cNvSpPr txBox="1"/>
          <p:nvPr/>
        </p:nvSpPr>
        <p:spPr>
          <a:xfrm>
            <a:off x="8002702" y="1700398"/>
            <a:ext cx="2091302" cy="649700"/>
          </a:xfrm>
          <a:prstGeom prst="roundRect">
            <a:avLst>
              <a:gd name="adj" fmla="val 39438"/>
            </a:avLst>
          </a:prstGeom>
          <a:solidFill>
            <a:srgbClr val="33CCFF"/>
          </a:solidFill>
        </p:spPr>
        <p:txBody>
          <a:bodyPr wrap="square" tIns="36000" bIns="36000" rtlCol="0">
            <a:spAutoFit/>
          </a:bodyPr>
          <a:lstStyle/>
          <a:p>
            <a:pPr algn="ctr">
              <a:defRPr/>
            </a:pPr>
            <a:r>
              <a:rPr kumimoji="1" lang="ja-JP" altLang="en-US"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円滑に推進するための意思疎通</a:t>
            </a:r>
            <a:endParaRPr kumimoji="1" lang="en-US" altLang="ja-JP"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sp>
        <p:nvSpPr>
          <p:cNvPr id="26" name="テキスト ボックス 25">
            <a:extLst>
              <a:ext uri="{FF2B5EF4-FFF2-40B4-BE49-F238E27FC236}">
                <a16:creationId xmlns:a16="http://schemas.microsoft.com/office/drawing/2014/main" id="{32E4AAA2-1E9C-4AA0-8A8A-A3F4858BE7CC}"/>
              </a:ext>
            </a:extLst>
          </p:cNvPr>
          <p:cNvSpPr txBox="1"/>
          <p:nvPr/>
        </p:nvSpPr>
        <p:spPr>
          <a:xfrm>
            <a:off x="5489416" y="1700398"/>
            <a:ext cx="2091302" cy="649700"/>
          </a:xfrm>
          <a:prstGeom prst="roundRect">
            <a:avLst>
              <a:gd name="adj" fmla="val 39438"/>
            </a:avLst>
          </a:prstGeom>
          <a:solidFill>
            <a:srgbClr val="33CCFF"/>
          </a:solidFill>
        </p:spPr>
        <p:txBody>
          <a:bodyPr wrap="square" tIns="36000" bIns="36000" rtlCol="0">
            <a:spAutoFit/>
          </a:bodyPr>
          <a:lstStyle/>
          <a:p>
            <a:pPr algn="ctr">
              <a:defRPr/>
            </a:pPr>
            <a:r>
              <a:rPr kumimoji="1" lang="ja-JP" altLang="en-US" sz="1400" b="1" i="0" u="none" strike="noStrike" kern="1200" cap="none" spc="-15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ポイント付与期間・</a:t>
            </a:r>
            <a:endParaRPr kumimoji="1" lang="en-US" altLang="ja-JP" sz="1400" b="1" i="0" u="none" strike="noStrike" kern="1200" cap="none" spc="-15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p>
            <a:pPr algn="ctr">
              <a:defRPr/>
            </a:pPr>
            <a:r>
              <a:rPr kumimoji="1" lang="ja-JP" altLang="en-US" sz="1400" b="1" i="0" u="none" strike="noStrike" kern="1200" cap="none" spc="-15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対象店舗の設定</a:t>
            </a:r>
            <a:endParaRPr kumimoji="1" lang="en-US" altLang="ja-JP" sz="1400" b="1" i="0" u="none" strike="noStrike" kern="1200" cap="none" spc="-15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sp>
        <p:nvSpPr>
          <p:cNvPr id="27" name="テキスト ボックス 26">
            <a:extLst>
              <a:ext uri="{FF2B5EF4-FFF2-40B4-BE49-F238E27FC236}">
                <a16:creationId xmlns:a16="http://schemas.microsoft.com/office/drawing/2014/main" id="{C5AEBF6C-C8A4-48E4-BA39-800D31248CF2}"/>
              </a:ext>
            </a:extLst>
          </p:cNvPr>
          <p:cNvSpPr txBox="1"/>
          <p:nvPr/>
        </p:nvSpPr>
        <p:spPr>
          <a:xfrm>
            <a:off x="5400221" y="2532504"/>
            <a:ext cx="2306956" cy="2115066"/>
          </a:xfrm>
          <a:prstGeom prst="rect">
            <a:avLst/>
          </a:prstGeom>
          <a:noFill/>
        </p:spPr>
        <p:txBody>
          <a:bodyPr wrap="square">
            <a:spAutoFit/>
          </a:bodyPr>
          <a:lstStyle/>
          <a:p>
            <a:pPr algn="just">
              <a:lnSpc>
                <a:spcPts val="1600"/>
              </a:lnSpc>
            </a:pPr>
            <a:r>
              <a:rPr lang="ja-JP" altLang="en-US" sz="1200" dirty="0">
                <a:latin typeface="BIZ UDゴシック" panose="020B0400000000000000" pitchFamily="49" charset="-128"/>
                <a:ea typeface="BIZ UDゴシック" panose="020B0400000000000000" pitchFamily="49" charset="-128"/>
              </a:rPr>
              <a:t>ポイント付与期間が長期化するほど、ポイント発行コストも増えてしまいます。企業にとって無理のないポイント付与期間の設定も重要です。</a:t>
            </a:r>
            <a:endParaRPr lang="en-US" altLang="ja-JP" sz="1200" dirty="0">
              <a:latin typeface="BIZ UDゴシック" panose="020B0400000000000000" pitchFamily="49" charset="-128"/>
              <a:ea typeface="BIZ UDゴシック" panose="020B0400000000000000" pitchFamily="49" charset="-128"/>
            </a:endParaRPr>
          </a:p>
          <a:p>
            <a:pPr algn="just">
              <a:lnSpc>
                <a:spcPts val="1600"/>
              </a:lnSpc>
            </a:pPr>
            <a:r>
              <a:rPr lang="ja-JP" altLang="en-US" sz="1200" dirty="0">
                <a:latin typeface="BIZ UDゴシック" panose="020B0400000000000000" pitchFamily="49" charset="-128"/>
                <a:ea typeface="BIZ UDゴシック" panose="020B0400000000000000" pitchFamily="49" charset="-128"/>
              </a:rPr>
              <a:t>また、初めから全店舗で実施するのではなく、段階的に実施店舗を増やしていくことで、脱炭素ポイント付与の効果を見計らうことも可能です。</a:t>
            </a:r>
            <a:endParaRPr lang="en-US" altLang="ja-JP" sz="1200" dirty="0">
              <a:latin typeface="BIZ UDゴシック" panose="020B0400000000000000" pitchFamily="49" charset="-128"/>
              <a:ea typeface="BIZ UDゴシック" panose="020B0400000000000000" pitchFamily="49" charset="-128"/>
            </a:endParaRPr>
          </a:p>
        </p:txBody>
      </p:sp>
      <p:pic>
        <p:nvPicPr>
          <p:cNvPr id="28" name="図 27" descr="ロゴ&#10;&#10;中程度の精度で自動的に生成された説明">
            <a:extLst>
              <a:ext uri="{FF2B5EF4-FFF2-40B4-BE49-F238E27FC236}">
                <a16:creationId xmlns:a16="http://schemas.microsoft.com/office/drawing/2014/main" id="{2196FEE1-A9A5-45B3-9DE2-022462371E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6595" y="4787704"/>
            <a:ext cx="1434623" cy="1570275"/>
          </a:xfrm>
          <a:prstGeom prst="rect">
            <a:avLst/>
          </a:prstGeom>
        </p:spPr>
      </p:pic>
      <p:sp>
        <p:nvSpPr>
          <p:cNvPr id="34" name="コンテンツ プレースホルダー 2">
            <a:extLst>
              <a:ext uri="{FF2B5EF4-FFF2-40B4-BE49-F238E27FC236}">
                <a16:creationId xmlns:a16="http://schemas.microsoft.com/office/drawing/2014/main" id="{4C7341C8-EA85-43DF-B0BF-8C7174CEB3C7}"/>
              </a:ext>
            </a:extLst>
          </p:cNvPr>
          <p:cNvSpPr txBox="1">
            <a:spLocks/>
          </p:cNvSpPr>
          <p:nvPr/>
        </p:nvSpPr>
        <p:spPr>
          <a:xfrm>
            <a:off x="741715" y="1144148"/>
            <a:ext cx="9418378" cy="362780"/>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r>
              <a:rPr lang="ja-JP" altLang="en-US" sz="1400" dirty="0">
                <a:solidFill>
                  <a:schemeClr val="tx1"/>
                </a:solidFill>
              </a:rPr>
              <a:t>　脱炭素ポイント付与を持続的に実施するためには、以下を意識して、取り組んでいきましょう。</a:t>
            </a:r>
            <a:endParaRPr lang="en-US" altLang="ja-JP" sz="1400" dirty="0">
              <a:solidFill>
                <a:schemeClr val="tx1"/>
              </a:solidFill>
            </a:endParaRPr>
          </a:p>
          <a:p>
            <a:pPr algn="just">
              <a:lnSpc>
                <a:spcPts val="2000"/>
              </a:lnSpc>
              <a:spcBef>
                <a:spcPts val="0"/>
              </a:spcBef>
            </a:pPr>
            <a:r>
              <a:rPr lang="ja-JP" altLang="en-US" sz="1400" dirty="0">
                <a:solidFill>
                  <a:schemeClr val="tx1"/>
                </a:solidFill>
              </a:rPr>
              <a:t>　</a:t>
            </a:r>
            <a:endParaRPr lang="en-US" altLang="ja-JP" sz="1400" dirty="0">
              <a:solidFill>
                <a:schemeClr val="tx1"/>
              </a:solidFill>
            </a:endParaRPr>
          </a:p>
          <a:p>
            <a:pPr algn="just">
              <a:lnSpc>
                <a:spcPts val="2000"/>
              </a:lnSpc>
              <a:spcBef>
                <a:spcPts val="0"/>
              </a:spcBef>
            </a:pPr>
            <a:endParaRPr lang="en-US" altLang="ja-JP" sz="1400" dirty="0">
              <a:solidFill>
                <a:schemeClr val="tx1"/>
              </a:solidFill>
            </a:endParaRPr>
          </a:p>
        </p:txBody>
      </p:sp>
    </p:spTree>
    <p:extLst>
      <p:ext uri="{BB962C8B-B14F-4D97-AF65-F5344CB8AC3E}">
        <p14:creationId xmlns:p14="http://schemas.microsoft.com/office/powerpoint/2010/main" val="348533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solidFill>
                  <a:schemeClr val="tx1"/>
                </a:solidFill>
              </a:rPr>
              <a:t>(8)</a:t>
            </a:r>
            <a:r>
              <a:rPr lang="ja-JP" altLang="en-US" dirty="0">
                <a:solidFill>
                  <a:schemeClr val="tx1"/>
                </a:solidFill>
              </a:rPr>
              <a:t> 留意事項について</a:t>
            </a:r>
          </a:p>
        </p:txBody>
      </p:sp>
      <p:sp>
        <p:nvSpPr>
          <p:cNvPr id="21" name="テキスト ボックス 20">
            <a:extLst>
              <a:ext uri="{FF2B5EF4-FFF2-40B4-BE49-F238E27FC236}">
                <a16:creationId xmlns:a16="http://schemas.microsoft.com/office/drawing/2014/main" id="{A457CE54-0CE6-46E8-B5B3-649929EAE02B}"/>
              </a:ext>
            </a:extLst>
          </p:cNvPr>
          <p:cNvSpPr txBox="1"/>
          <p:nvPr/>
        </p:nvSpPr>
        <p:spPr>
          <a:xfrm>
            <a:off x="2046357" y="1882203"/>
            <a:ext cx="2465798"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既に環境配慮型商品に</a:t>
            </a:r>
            <a:endParaRPr kumimoji="1" lang="en-US" altLang="ja-JP"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ポイント付与している場合</a:t>
            </a:r>
            <a:endParaRPr kumimoji="1" lang="en-US" altLang="ja-JP"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5">
            <a:extLst>
              <a:ext uri="{FF2B5EF4-FFF2-40B4-BE49-F238E27FC236}">
                <a16:creationId xmlns:a16="http://schemas.microsoft.com/office/drawing/2014/main" id="{D804E303-30FF-6BD2-E1FC-3048FA64829F}"/>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17</a:t>
            </a:fld>
            <a:endParaRPr kumimoji="1" lang="ja-JP" altLang="en-US" b="1" dirty="0">
              <a:solidFill>
                <a:schemeClr val="tx1">
                  <a:lumMod val="50000"/>
                  <a:lumOff val="50000"/>
                </a:schemeClr>
              </a:solidFill>
            </a:endParaRPr>
          </a:p>
        </p:txBody>
      </p:sp>
      <p:sp>
        <p:nvSpPr>
          <p:cNvPr id="26" name="コンテンツ プレースホルダー 2">
            <a:extLst>
              <a:ext uri="{FF2B5EF4-FFF2-40B4-BE49-F238E27FC236}">
                <a16:creationId xmlns:a16="http://schemas.microsoft.com/office/drawing/2014/main" id="{A8312A5D-A8BF-4B45-9DE8-CD545F386C42}"/>
              </a:ext>
            </a:extLst>
          </p:cNvPr>
          <p:cNvSpPr txBox="1">
            <a:spLocks/>
          </p:cNvSpPr>
          <p:nvPr/>
        </p:nvSpPr>
        <p:spPr>
          <a:xfrm>
            <a:off x="520062" y="1102279"/>
            <a:ext cx="6994448" cy="326101"/>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just">
              <a:lnSpc>
                <a:spcPts val="2000"/>
              </a:lnSpc>
              <a:spcBef>
                <a:spcPts val="0"/>
              </a:spcBef>
            </a:pPr>
            <a:r>
              <a:rPr lang="ja-JP" altLang="en-US" sz="1400" dirty="0">
                <a:solidFill>
                  <a:schemeClr val="tx1"/>
                </a:solidFill>
              </a:rPr>
              <a:t>　脱炭素ポイント付与に取組むにあたって、留意事項を記載しています。</a:t>
            </a:r>
            <a:endParaRPr lang="en-US" altLang="ja-JP" sz="1400" dirty="0">
              <a:solidFill>
                <a:schemeClr val="tx1"/>
              </a:solidFill>
            </a:endParaRPr>
          </a:p>
        </p:txBody>
      </p:sp>
      <p:graphicFrame>
        <p:nvGraphicFramePr>
          <p:cNvPr id="29" name="表 28">
            <a:extLst>
              <a:ext uri="{FF2B5EF4-FFF2-40B4-BE49-F238E27FC236}">
                <a16:creationId xmlns:a16="http://schemas.microsoft.com/office/drawing/2014/main" id="{1F0FA75A-BF74-4410-93E5-85811735ECD9}"/>
              </a:ext>
            </a:extLst>
          </p:cNvPr>
          <p:cNvGraphicFramePr>
            <a:graphicFrameLocks noGrp="1"/>
          </p:cNvGraphicFramePr>
          <p:nvPr>
            <p:extLst>
              <p:ext uri="{D42A27DB-BD31-4B8C-83A1-F6EECF244321}">
                <p14:modId xmlns:p14="http://schemas.microsoft.com/office/powerpoint/2010/main" val="1250405737"/>
              </p:ext>
            </p:extLst>
          </p:nvPr>
        </p:nvGraphicFramePr>
        <p:xfrm>
          <a:off x="419890" y="3337154"/>
          <a:ext cx="7254905" cy="4078286"/>
        </p:xfrm>
        <a:graphic>
          <a:graphicData uri="http://schemas.openxmlformats.org/drawingml/2006/table">
            <a:tbl>
              <a:tblPr firstRow="1" bandRow="1">
                <a:tableStyleId>{00A15C55-8517-42AA-B614-E9B94910E393}</a:tableStyleId>
              </a:tblPr>
              <a:tblGrid>
                <a:gridCol w="7254905">
                  <a:extLst>
                    <a:ext uri="{9D8B030D-6E8A-4147-A177-3AD203B41FA5}">
                      <a16:colId xmlns:a16="http://schemas.microsoft.com/office/drawing/2014/main" val="644338386"/>
                    </a:ext>
                  </a:extLst>
                </a:gridCol>
              </a:tblGrid>
              <a:tr h="289624">
                <a:tc>
                  <a:txBody>
                    <a:bodyPr/>
                    <a:lstStyle/>
                    <a:p>
                      <a:pPr algn="l"/>
                      <a:r>
                        <a:rPr lang="en-US" altLang="ja-JP" sz="1400" b="1" dirty="0">
                          <a:solidFill>
                            <a:schemeClr val="bg1"/>
                          </a:solidFill>
                          <a:latin typeface="BIZ UDゴシック" panose="020B0400000000000000" pitchFamily="49" charset="-128"/>
                          <a:ea typeface="BIZ UDゴシック" panose="020B0400000000000000" pitchFamily="49" charset="-128"/>
                        </a:rPr>
                        <a:t>POS</a:t>
                      </a:r>
                      <a:r>
                        <a:rPr lang="ja-JP" altLang="en-US" sz="1400" b="1" dirty="0">
                          <a:solidFill>
                            <a:schemeClr val="bg1"/>
                          </a:solidFill>
                          <a:latin typeface="BIZ UDゴシック" panose="020B0400000000000000" pitchFamily="49" charset="-128"/>
                          <a:ea typeface="BIZ UDゴシック" panose="020B0400000000000000" pitchFamily="49" charset="-128"/>
                        </a:rPr>
                        <a:t>レジの設定について</a:t>
                      </a:r>
                      <a:endParaRPr lang="en-US" altLang="ja-JP" sz="1400" b="1" dirty="0">
                        <a:solidFill>
                          <a:schemeClr val="bg1"/>
                        </a:solidFill>
                        <a:latin typeface="BIZ UDゴシック" panose="020B0400000000000000" pitchFamily="49" charset="-128"/>
                        <a:ea typeface="BIZ UDゴシック" panose="020B0400000000000000" pitchFamily="49" charset="-128"/>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rgbClr val="33CCFF"/>
                    </a:solidFill>
                  </a:tcPr>
                </a:tc>
                <a:extLst>
                  <a:ext uri="{0D108BD9-81ED-4DB2-BD59-A6C34878D82A}">
                    <a16:rowId xmlns:a16="http://schemas.microsoft.com/office/drawing/2014/main" val="1038330815"/>
                  </a:ext>
                </a:extLst>
              </a:tr>
              <a:tr h="3773486">
                <a:tc>
                  <a:txBody>
                    <a:bodyPr/>
                    <a:lstStyle/>
                    <a:p>
                      <a:pPr marL="0" marR="0" lvl="0" indent="0" algn="l"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脱炭素ポイントを付与するためには、自社の</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レジが、ポイント付与する商品を区別して、追加的なポイント付与が可能であるかを事前に確認する必要があります。</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一部事業者（スーパー業界）において、</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レジにより、対象商品への追加的なポイント付与の設定が出来ずに、手作業によりポイント付与を行ったケースがありました。</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1007943"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既存の</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レジで対応できない場合や現在運用しているポイントシステムが紙製のスタンプカードの場合などは、</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POS</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レジ以外によるポイント付与の方法を考えましょう。</a:t>
                      </a:r>
                      <a:b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b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chemeClr val="bg1"/>
                    </a:solidFill>
                  </a:tcPr>
                </a:tc>
                <a:extLst>
                  <a:ext uri="{0D108BD9-81ED-4DB2-BD59-A6C34878D82A}">
                    <a16:rowId xmlns:a16="http://schemas.microsoft.com/office/drawing/2014/main" val="4271939511"/>
                  </a:ext>
                </a:extLst>
              </a:tr>
            </a:tbl>
          </a:graphicData>
        </a:graphic>
      </p:graphicFrame>
      <p:pic>
        <p:nvPicPr>
          <p:cNvPr id="31" name="図 30" descr="抽象, 挿絵, らくがき が含まれている画像&#10;&#10;自動的に生成された説明">
            <a:extLst>
              <a:ext uri="{FF2B5EF4-FFF2-40B4-BE49-F238E27FC236}">
                <a16:creationId xmlns:a16="http://schemas.microsoft.com/office/drawing/2014/main" id="{71892B72-98DB-4D9E-BE88-E43111FC2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3992" y="4562021"/>
            <a:ext cx="2367406" cy="1706155"/>
          </a:xfrm>
          <a:prstGeom prst="rect">
            <a:avLst/>
          </a:prstGeom>
        </p:spPr>
      </p:pic>
      <p:graphicFrame>
        <p:nvGraphicFramePr>
          <p:cNvPr id="14" name="表 13">
            <a:extLst>
              <a:ext uri="{FF2B5EF4-FFF2-40B4-BE49-F238E27FC236}">
                <a16:creationId xmlns:a16="http://schemas.microsoft.com/office/drawing/2014/main" id="{89759A48-D808-4F03-A015-552FCE828D5B}"/>
              </a:ext>
            </a:extLst>
          </p:cNvPr>
          <p:cNvGraphicFramePr>
            <a:graphicFrameLocks noGrp="1"/>
          </p:cNvGraphicFramePr>
          <p:nvPr>
            <p:extLst>
              <p:ext uri="{D42A27DB-BD31-4B8C-83A1-F6EECF244321}">
                <p14:modId xmlns:p14="http://schemas.microsoft.com/office/powerpoint/2010/main" val="682464674"/>
              </p:ext>
            </p:extLst>
          </p:nvPr>
        </p:nvGraphicFramePr>
        <p:xfrm>
          <a:off x="419891" y="1569430"/>
          <a:ext cx="7254904" cy="1528756"/>
        </p:xfrm>
        <a:graphic>
          <a:graphicData uri="http://schemas.openxmlformats.org/drawingml/2006/table">
            <a:tbl>
              <a:tblPr firstRow="1" bandRow="1">
                <a:tableStyleId>{00A15C55-8517-42AA-B614-E9B94910E393}</a:tableStyleId>
              </a:tblPr>
              <a:tblGrid>
                <a:gridCol w="7254904">
                  <a:extLst>
                    <a:ext uri="{9D8B030D-6E8A-4147-A177-3AD203B41FA5}">
                      <a16:colId xmlns:a16="http://schemas.microsoft.com/office/drawing/2014/main" val="644338386"/>
                    </a:ext>
                  </a:extLst>
                </a:gridCol>
              </a:tblGrid>
              <a:tr h="3344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既に環境配慮型商品にポイント付与している場合について</a:t>
                      </a:r>
                      <a:endParaRPr kumimoji="1" lang="en-US" altLang="ja-JP"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endParaRPr>
                    </a:p>
                  </a:txBody>
                  <a:tcP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rgbClr val="33CCFF"/>
                    </a:solidFill>
                  </a:tcPr>
                </a:tc>
                <a:extLst>
                  <a:ext uri="{0D108BD9-81ED-4DB2-BD59-A6C34878D82A}">
                    <a16:rowId xmlns:a16="http://schemas.microsoft.com/office/drawing/2014/main" val="1038330815"/>
                  </a:ext>
                </a:extLst>
              </a:tr>
              <a:tr h="1194328">
                <a:tc>
                  <a:txBody>
                    <a:bodyPr/>
                    <a:lstStyle/>
                    <a:p>
                      <a:pPr algn="l">
                        <a:lnSpc>
                          <a:spcPts val="1600"/>
                        </a:lnSpc>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　既に、自社で環境配慮型商品・サービスに対してポイント付与している場合は、脱炭素ポイント制度の趣旨に合致しているものと考えられます。</a:t>
                      </a:r>
                      <a:endPar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lgn="l">
                        <a:lnSpc>
                          <a:spcPts val="1600"/>
                        </a:lnSpc>
                      </a:pPr>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　脱炭素ポイント制度推進プラットフォームに参画いただくことで、ポイント名称やロゴマークの使用が可能となります。大阪府や趣旨に賛同する事業者とともに、取組みをはじめてみませんか。</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　</a:t>
                      </a:r>
                    </a:p>
                  </a:txBody>
                  <a:tcPr anchor="ctr">
                    <a:lnL w="12700" cap="flat" cmpd="sng" algn="ctr">
                      <a:solidFill>
                        <a:srgbClr val="B3EBFF"/>
                      </a:solidFill>
                      <a:prstDash val="solid"/>
                      <a:round/>
                      <a:headEnd type="none" w="med" len="med"/>
                      <a:tailEnd type="none" w="med" len="med"/>
                    </a:lnL>
                    <a:lnR w="12700" cap="flat" cmpd="sng" algn="ctr">
                      <a:solidFill>
                        <a:srgbClr val="B3EBFF"/>
                      </a:solidFill>
                      <a:prstDash val="solid"/>
                      <a:round/>
                      <a:headEnd type="none" w="med" len="med"/>
                      <a:tailEnd type="none" w="med" len="med"/>
                    </a:lnR>
                    <a:lnT w="12700" cap="flat" cmpd="sng" algn="ctr">
                      <a:solidFill>
                        <a:srgbClr val="B3EBFF"/>
                      </a:solidFill>
                      <a:prstDash val="solid"/>
                      <a:round/>
                      <a:headEnd type="none" w="med" len="med"/>
                      <a:tailEnd type="none" w="med" len="med"/>
                    </a:lnT>
                    <a:lnB w="12700" cap="flat" cmpd="sng" algn="ctr">
                      <a:solidFill>
                        <a:srgbClr val="B3EBFF"/>
                      </a:solidFill>
                      <a:prstDash val="solid"/>
                      <a:round/>
                      <a:headEnd type="none" w="med" len="med"/>
                      <a:tailEnd type="none" w="med" len="med"/>
                    </a:lnB>
                    <a:solidFill>
                      <a:schemeClr val="bg1"/>
                    </a:solidFill>
                  </a:tcPr>
                </a:tc>
                <a:extLst>
                  <a:ext uri="{0D108BD9-81ED-4DB2-BD59-A6C34878D82A}">
                    <a16:rowId xmlns:a16="http://schemas.microsoft.com/office/drawing/2014/main" val="4271939511"/>
                  </a:ext>
                </a:extLst>
              </a:tr>
            </a:tbl>
          </a:graphicData>
        </a:graphic>
      </p:graphicFrame>
      <p:sp>
        <p:nvSpPr>
          <p:cNvPr id="16" name="楕円 15">
            <a:extLst>
              <a:ext uri="{FF2B5EF4-FFF2-40B4-BE49-F238E27FC236}">
                <a16:creationId xmlns:a16="http://schemas.microsoft.com/office/drawing/2014/main" id="{1D96D737-AFE1-4F96-AD5D-8EE804F9C36F}"/>
              </a:ext>
            </a:extLst>
          </p:cNvPr>
          <p:cNvSpPr/>
          <p:nvPr/>
        </p:nvSpPr>
        <p:spPr>
          <a:xfrm>
            <a:off x="8527551" y="1882343"/>
            <a:ext cx="1613042" cy="1499797"/>
          </a:xfrm>
          <a:prstGeom prst="ellipse">
            <a:avLst/>
          </a:prstGeom>
          <a:solidFill>
            <a:srgbClr val="D5EFFB"/>
          </a:solidFill>
          <a:ln>
            <a:solidFill>
              <a:srgbClr val="33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3C07F6E2-F862-4D66-9619-6B807D433A70}"/>
              </a:ext>
            </a:extLst>
          </p:cNvPr>
          <p:cNvPicPr>
            <a:picLocks noChangeAspect="1"/>
          </p:cNvPicPr>
          <p:nvPr/>
        </p:nvPicPr>
        <p:blipFill rotWithShape="1">
          <a:blip r:embed="rId3"/>
          <a:srcRect r="-5142" b="9804"/>
          <a:stretch/>
        </p:blipFill>
        <p:spPr>
          <a:xfrm>
            <a:off x="7860326" y="1428380"/>
            <a:ext cx="667225" cy="2135933"/>
          </a:xfrm>
          <a:prstGeom prst="rect">
            <a:avLst/>
          </a:prstGeom>
        </p:spPr>
      </p:pic>
      <p:pic>
        <p:nvPicPr>
          <p:cNvPr id="19" name="図 18" descr="スロットマシン が含まれている画像&#10;&#10;自動的に生成された説明">
            <a:extLst>
              <a:ext uri="{FF2B5EF4-FFF2-40B4-BE49-F238E27FC236}">
                <a16:creationId xmlns:a16="http://schemas.microsoft.com/office/drawing/2014/main" id="{C6248F32-D1C3-4AAB-A756-BF60DBE73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1694" y="2051795"/>
            <a:ext cx="942025" cy="1118008"/>
          </a:xfrm>
          <a:prstGeom prst="rect">
            <a:avLst/>
          </a:prstGeom>
        </p:spPr>
      </p:pic>
      <p:pic>
        <p:nvPicPr>
          <p:cNvPr id="22" name="図 21" descr="ロゴ&#10;&#10;低い精度で自動的に生成された説明">
            <a:extLst>
              <a:ext uri="{FF2B5EF4-FFF2-40B4-BE49-F238E27FC236}">
                <a16:creationId xmlns:a16="http://schemas.microsoft.com/office/drawing/2014/main" id="{CBA1D9BA-24F5-4529-A141-6E9561FEB9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8337" y="1268069"/>
            <a:ext cx="695646" cy="734987"/>
          </a:xfrm>
          <a:prstGeom prst="rect">
            <a:avLst/>
          </a:prstGeom>
        </p:spPr>
      </p:pic>
      <p:sp>
        <p:nvSpPr>
          <p:cNvPr id="15" name="テキスト ボックス 14">
            <a:extLst>
              <a:ext uri="{FF2B5EF4-FFF2-40B4-BE49-F238E27FC236}">
                <a16:creationId xmlns:a16="http://schemas.microsoft.com/office/drawing/2014/main" id="{20D42015-65B3-4843-BA4F-5A8539157D83}"/>
              </a:ext>
            </a:extLst>
          </p:cNvPr>
          <p:cNvSpPr txBox="1"/>
          <p:nvPr/>
        </p:nvSpPr>
        <p:spPr>
          <a:xfrm>
            <a:off x="649268" y="5279346"/>
            <a:ext cx="1305258" cy="307777"/>
          </a:xfrm>
          <a:prstGeom prst="rect">
            <a:avLst/>
          </a:prstGeom>
          <a:noFill/>
        </p:spPr>
        <p:txBody>
          <a:bodyPr wrap="square">
            <a:spAutoFit/>
          </a:bodyPr>
          <a:lstStyle/>
          <a:p>
            <a:r>
              <a:rPr lang="ja-JP" altLang="en-US" sz="1400" b="1" i="0" dirty="0">
                <a:solidFill>
                  <a:srgbClr val="00B0F0"/>
                </a:solidFill>
                <a:effectLst/>
                <a:latin typeface="BIZ UDゴシック" panose="020B0400000000000000" pitchFamily="49" charset="-128"/>
                <a:ea typeface="BIZ UDゴシック" panose="020B0400000000000000" pitchFamily="49" charset="-128"/>
              </a:rPr>
              <a:t>方法例その１　</a:t>
            </a:r>
            <a:endParaRPr lang="ja-JP" altLang="en-US" sz="1400" dirty="0">
              <a:solidFill>
                <a:srgbClr val="00B0F0"/>
              </a:solidFill>
            </a:endParaRPr>
          </a:p>
        </p:txBody>
      </p:sp>
      <p:sp>
        <p:nvSpPr>
          <p:cNvPr id="18" name="テキスト ボックス 17">
            <a:extLst>
              <a:ext uri="{FF2B5EF4-FFF2-40B4-BE49-F238E27FC236}">
                <a16:creationId xmlns:a16="http://schemas.microsoft.com/office/drawing/2014/main" id="{6B7707FB-BF41-4CC5-8BEA-4BCE4B1080C5}"/>
              </a:ext>
            </a:extLst>
          </p:cNvPr>
          <p:cNvSpPr txBox="1"/>
          <p:nvPr/>
        </p:nvSpPr>
        <p:spPr>
          <a:xfrm>
            <a:off x="1871402" y="5259837"/>
            <a:ext cx="3995141" cy="307777"/>
          </a:xfrm>
          <a:prstGeom prst="rect">
            <a:avLst/>
          </a:prstGeom>
          <a:solidFill>
            <a:srgbClr val="D5EFFB"/>
          </a:solidFill>
        </p:spPr>
        <p:txBody>
          <a:bodyPr wrap="square">
            <a:spAutoFit/>
          </a:bodyPr>
          <a:lstStyle/>
          <a:p>
            <a:r>
              <a:rPr lang="ja-JP" altLang="en-US" sz="1400" b="1" i="0" dirty="0">
                <a:solidFill>
                  <a:schemeClr val="tx1">
                    <a:lumMod val="65000"/>
                    <a:lumOff val="35000"/>
                  </a:schemeClr>
                </a:solidFill>
                <a:effectLst/>
                <a:latin typeface="BIZ UDゴシック" panose="020B0400000000000000" pitchFamily="49" charset="-128"/>
                <a:ea typeface="BIZ UDゴシック" panose="020B0400000000000000" pitchFamily="49" charset="-128"/>
              </a:rPr>
              <a:t>ポイント付与</a:t>
            </a:r>
            <a:r>
              <a:rPr lang="ja-JP" altLang="en-US" sz="1400" b="1" dirty="0">
                <a:solidFill>
                  <a:schemeClr val="tx1">
                    <a:lumMod val="65000"/>
                    <a:lumOff val="35000"/>
                  </a:schemeClr>
                </a:solidFill>
                <a:latin typeface="BIZ UDゴシック" panose="020B0400000000000000" pitchFamily="49" charset="-128"/>
                <a:ea typeface="BIZ UDゴシック" panose="020B0400000000000000" pitchFamily="49" charset="-128"/>
              </a:rPr>
              <a:t>分の金券・</a:t>
            </a:r>
            <a:r>
              <a:rPr lang="ja-JP" altLang="ja-JP" sz="1400" b="1" i="0" dirty="0">
                <a:solidFill>
                  <a:schemeClr val="tx1">
                    <a:lumMod val="65000"/>
                    <a:lumOff val="35000"/>
                  </a:schemeClr>
                </a:solidFill>
                <a:effectLst/>
                <a:latin typeface="BIZ UDゴシック" panose="020B0400000000000000" pitchFamily="49" charset="-128"/>
                <a:ea typeface="BIZ UDゴシック" panose="020B0400000000000000" pitchFamily="49" charset="-128"/>
              </a:rPr>
              <a:t>クーポン券</a:t>
            </a:r>
            <a:r>
              <a:rPr lang="ja-JP" altLang="en-US" sz="1400" b="1" i="0" dirty="0">
                <a:solidFill>
                  <a:schemeClr val="tx1">
                    <a:lumMod val="65000"/>
                    <a:lumOff val="35000"/>
                  </a:schemeClr>
                </a:solidFill>
                <a:effectLst/>
                <a:latin typeface="BIZ UDゴシック" panose="020B0400000000000000" pitchFamily="49" charset="-128"/>
                <a:ea typeface="BIZ UDゴシック" panose="020B0400000000000000" pitchFamily="49" charset="-128"/>
              </a:rPr>
              <a:t>を発行する</a:t>
            </a:r>
            <a:endParaRPr lang="en-US" altLang="ja-JP" sz="1400" b="1" i="0" dirty="0">
              <a:solidFill>
                <a:schemeClr val="tx1">
                  <a:lumMod val="65000"/>
                  <a:lumOff val="35000"/>
                </a:schemeClr>
              </a:solidFill>
              <a:effectLst/>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95409130-8CE3-4586-8A73-97767AB608E0}"/>
              </a:ext>
            </a:extLst>
          </p:cNvPr>
          <p:cNvSpPr txBox="1"/>
          <p:nvPr/>
        </p:nvSpPr>
        <p:spPr>
          <a:xfrm>
            <a:off x="1820030" y="5544614"/>
            <a:ext cx="5803392" cy="523220"/>
          </a:xfrm>
          <a:prstGeom prst="rect">
            <a:avLst/>
          </a:prstGeom>
          <a:noFill/>
        </p:spPr>
        <p:txBody>
          <a:bodyPr wrap="square">
            <a:spAutoFit/>
          </a:bodyPr>
          <a:lstStyle/>
          <a:p>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追加的なポイント付与分を、金券やクーポン券として発行して利用してもらう方法が考えられます。</a:t>
            </a:r>
          </a:p>
        </p:txBody>
      </p:sp>
      <p:sp>
        <p:nvSpPr>
          <p:cNvPr id="23" name="テキスト ボックス 22">
            <a:extLst>
              <a:ext uri="{FF2B5EF4-FFF2-40B4-BE49-F238E27FC236}">
                <a16:creationId xmlns:a16="http://schemas.microsoft.com/office/drawing/2014/main" id="{203A7DBA-3EA5-4F06-930A-C0D09146945F}"/>
              </a:ext>
            </a:extLst>
          </p:cNvPr>
          <p:cNvSpPr txBox="1"/>
          <p:nvPr/>
        </p:nvSpPr>
        <p:spPr>
          <a:xfrm>
            <a:off x="649268" y="6113769"/>
            <a:ext cx="1305258" cy="307777"/>
          </a:xfrm>
          <a:prstGeom prst="rect">
            <a:avLst/>
          </a:prstGeom>
          <a:noFill/>
        </p:spPr>
        <p:txBody>
          <a:bodyPr wrap="square">
            <a:spAutoFit/>
          </a:bodyPr>
          <a:lstStyle/>
          <a:p>
            <a:r>
              <a:rPr lang="ja-JP" altLang="en-US" sz="1400" b="1" i="0" dirty="0">
                <a:solidFill>
                  <a:srgbClr val="00B0F0"/>
                </a:solidFill>
                <a:effectLst/>
                <a:latin typeface="BIZ UDゴシック" panose="020B0400000000000000" pitchFamily="49" charset="-128"/>
                <a:ea typeface="BIZ UDゴシック" panose="020B0400000000000000" pitchFamily="49" charset="-128"/>
              </a:rPr>
              <a:t>方法例その２</a:t>
            </a:r>
            <a:endParaRPr lang="ja-JP" altLang="en-US" sz="1400" dirty="0">
              <a:solidFill>
                <a:srgbClr val="00B0F0"/>
              </a:solidFill>
            </a:endParaRPr>
          </a:p>
        </p:txBody>
      </p:sp>
      <p:sp>
        <p:nvSpPr>
          <p:cNvPr id="24" name="テキスト ボックス 23">
            <a:extLst>
              <a:ext uri="{FF2B5EF4-FFF2-40B4-BE49-F238E27FC236}">
                <a16:creationId xmlns:a16="http://schemas.microsoft.com/office/drawing/2014/main" id="{B3423273-533D-4BBC-B440-0B42AFC1C230}"/>
              </a:ext>
            </a:extLst>
          </p:cNvPr>
          <p:cNvSpPr txBox="1"/>
          <p:nvPr/>
        </p:nvSpPr>
        <p:spPr>
          <a:xfrm>
            <a:off x="1871403" y="6113769"/>
            <a:ext cx="3080741" cy="307777"/>
          </a:xfrm>
          <a:prstGeom prst="rect">
            <a:avLst/>
          </a:prstGeom>
          <a:solidFill>
            <a:srgbClr val="D5EFFB"/>
          </a:solidFill>
        </p:spPr>
        <p:txBody>
          <a:bodyPr wrap="square">
            <a:spAutoFit/>
          </a:bodyPr>
          <a:lstStyle/>
          <a:p>
            <a:r>
              <a:rPr lang="ja-JP" altLang="en-US" sz="1400" b="1" dirty="0">
                <a:solidFill>
                  <a:schemeClr val="tx1">
                    <a:lumMod val="65000"/>
                    <a:lumOff val="35000"/>
                  </a:schemeClr>
                </a:solidFill>
                <a:latin typeface="BIZ UDゴシック" panose="020B0400000000000000" pitchFamily="49" charset="-128"/>
                <a:ea typeface="BIZ UDゴシック" panose="020B0400000000000000" pitchFamily="49" charset="-128"/>
              </a:rPr>
              <a:t>スタンプカードにポイント分を押す</a:t>
            </a:r>
          </a:p>
        </p:txBody>
      </p:sp>
      <p:sp>
        <p:nvSpPr>
          <p:cNvPr id="25" name="テキスト ボックス 24">
            <a:extLst>
              <a:ext uri="{FF2B5EF4-FFF2-40B4-BE49-F238E27FC236}">
                <a16:creationId xmlns:a16="http://schemas.microsoft.com/office/drawing/2014/main" id="{51A56C69-99AE-46E0-B82C-EB6ADADEDAB4}"/>
              </a:ext>
            </a:extLst>
          </p:cNvPr>
          <p:cNvSpPr txBox="1"/>
          <p:nvPr/>
        </p:nvSpPr>
        <p:spPr>
          <a:xfrm>
            <a:off x="1820030" y="6471791"/>
            <a:ext cx="5803392" cy="523220"/>
          </a:xfrm>
          <a:prstGeom prst="rect">
            <a:avLst/>
          </a:prstGeom>
          <a:noFill/>
        </p:spPr>
        <p:txBody>
          <a:bodyPr wrap="square">
            <a:spAutoFit/>
          </a:bodyPr>
          <a:lstStyle/>
          <a:p>
            <a:r>
              <a:rPr lang="ja-JP" altLang="en-US" sz="1400" dirty="0">
                <a:solidFill>
                  <a:schemeClr val="tx1">
                    <a:lumMod val="75000"/>
                    <a:lumOff val="25000"/>
                  </a:schemeClr>
                </a:solidFill>
                <a:latin typeface="BIZ UDゴシック" panose="020B0400000000000000" pitchFamily="49" charset="-128"/>
                <a:ea typeface="BIZ UDゴシック" panose="020B0400000000000000" pitchFamily="49" charset="-128"/>
              </a:rPr>
              <a:t>（現在運用している）紙製のスタンプカードを活用し、追加的なポイント付与分を、スタンプとして押印し、対応する方法が考えられます。</a:t>
            </a:r>
            <a:endParaRPr lang="en-US" altLang="ja-JP" sz="14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586D9477-BAEA-42D1-9427-40BE57AB7074}"/>
              </a:ext>
            </a:extLst>
          </p:cNvPr>
          <p:cNvSpPr txBox="1"/>
          <p:nvPr/>
        </p:nvSpPr>
        <p:spPr>
          <a:xfrm>
            <a:off x="543588" y="7071764"/>
            <a:ext cx="6650767" cy="276999"/>
          </a:xfrm>
          <a:prstGeom prst="rect">
            <a:avLst/>
          </a:prstGeom>
          <a:noFill/>
        </p:spPr>
        <p:txBody>
          <a:bodyPr wrap="square">
            <a:spAutoFit/>
          </a:bodyPr>
          <a:lstStyle/>
          <a:p>
            <a:pPr algn="just"/>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具体的な事例は、第３部の株式会社ルビー（クリーニングルビー）の事例をご覧ください。</a:t>
            </a:r>
          </a:p>
        </p:txBody>
      </p:sp>
    </p:spTree>
    <p:extLst>
      <p:ext uri="{BB962C8B-B14F-4D97-AF65-F5344CB8AC3E}">
        <p14:creationId xmlns:p14="http://schemas.microsoft.com/office/powerpoint/2010/main" val="53036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E5E4593-87FE-F950-D22F-E5515BC7D2EE}"/>
              </a:ext>
            </a:extLst>
          </p:cNvPr>
          <p:cNvSpPr txBox="1"/>
          <p:nvPr/>
        </p:nvSpPr>
        <p:spPr>
          <a:xfrm>
            <a:off x="1213388" y="1784603"/>
            <a:ext cx="8012623" cy="2705421"/>
          </a:xfrm>
          <a:prstGeom prst="rect">
            <a:avLst/>
          </a:prstGeom>
          <a:noFill/>
        </p:spPr>
        <p:txBody>
          <a:bodyPr wrap="square">
            <a:spAutoFit/>
          </a:bodyPr>
          <a:lstStyle/>
          <a:p>
            <a:pPr algn="ctr">
              <a:lnSpc>
                <a:spcPct val="150000"/>
              </a:lnSpc>
            </a:pPr>
            <a:r>
              <a:rPr lang="ja-JP" altLang="ja-JP" sz="4000" b="1" kern="100" dirty="0">
                <a:effectLst/>
                <a:latin typeface="BIZ UDゴシック" panose="020B0400000000000000" pitchFamily="49" charset="-128"/>
                <a:ea typeface="BIZ UDゴシック" panose="020B0400000000000000" pitchFamily="49" charset="-128"/>
              </a:rPr>
              <a:t>第３部</a:t>
            </a:r>
            <a:endParaRPr lang="en-US" altLang="ja-JP" sz="4000" b="1" kern="100" dirty="0">
              <a:effectLst/>
              <a:latin typeface="BIZ UDゴシック" panose="020B0400000000000000" pitchFamily="49" charset="-128"/>
              <a:ea typeface="BIZ UDゴシック" panose="020B0400000000000000" pitchFamily="49" charset="-128"/>
            </a:endParaRPr>
          </a:p>
          <a:p>
            <a:pPr algn="ctr">
              <a:lnSpc>
                <a:spcPct val="150000"/>
              </a:lnSpc>
            </a:pPr>
            <a:r>
              <a:rPr lang="ja-JP" altLang="ja-JP" sz="4000" b="1" kern="100" dirty="0">
                <a:effectLst/>
                <a:latin typeface="BIZ UDゴシック" panose="020B0400000000000000" pitchFamily="49" charset="-128"/>
                <a:ea typeface="BIZ UDゴシック" panose="020B0400000000000000" pitchFamily="49" charset="-128"/>
              </a:rPr>
              <a:t>脱炭素ポイント付与の実施事業者の事例紹介</a:t>
            </a:r>
          </a:p>
        </p:txBody>
      </p:sp>
      <p:sp>
        <p:nvSpPr>
          <p:cNvPr id="2" name="スライド番号プレースホルダー 5">
            <a:extLst>
              <a:ext uri="{FF2B5EF4-FFF2-40B4-BE49-F238E27FC236}">
                <a16:creationId xmlns:a16="http://schemas.microsoft.com/office/drawing/2014/main" id="{54C0D855-4330-788C-2105-8E72618F580C}"/>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18</a:t>
            </a:fld>
            <a:endParaRPr kumimoji="1" lang="ja-JP" altLang="en-US" b="1" dirty="0">
              <a:solidFill>
                <a:schemeClr val="tx1">
                  <a:lumMod val="50000"/>
                  <a:lumOff val="50000"/>
                </a:schemeClr>
              </a:solidFill>
            </a:endParaRPr>
          </a:p>
        </p:txBody>
      </p:sp>
    </p:spTree>
    <p:extLst>
      <p:ext uri="{BB962C8B-B14F-4D97-AF65-F5344CB8AC3E}">
        <p14:creationId xmlns:p14="http://schemas.microsoft.com/office/powerpoint/2010/main" val="328506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769155E-B6FB-140A-92EE-08EECA016EE0}"/>
              </a:ext>
            </a:extLst>
          </p:cNvPr>
          <p:cNvSpPr txBox="1"/>
          <p:nvPr/>
        </p:nvSpPr>
        <p:spPr>
          <a:xfrm>
            <a:off x="2174033" y="2254916"/>
            <a:ext cx="6232848" cy="3099759"/>
          </a:xfrm>
          <a:prstGeom prst="rect">
            <a:avLst/>
          </a:prstGeom>
          <a:noFill/>
        </p:spPr>
        <p:txBody>
          <a:bodyPr wrap="square">
            <a:spAutoFit/>
          </a:bodyPr>
          <a:lstStyle/>
          <a:p>
            <a:pPr algn="just">
              <a:lnSpc>
                <a:spcPts val="3000"/>
              </a:lnSpc>
            </a:pPr>
            <a:r>
              <a:rPr lang="ja-JP" altLang="en-US" sz="14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　本ガイドラインは、</a:t>
            </a:r>
            <a:r>
              <a:rPr lang="ja-JP" altLang="en-US" sz="14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「脱炭素型ライフスタイル」への変革に向けて、脱炭素型の消費行動を促す「</a:t>
            </a:r>
            <a:r>
              <a:rPr lang="ja-JP" altLang="en-US" sz="14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脱炭素</a:t>
            </a:r>
            <a:r>
              <a:rPr lang="ja-JP" altLang="ja-JP" sz="14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ja-JP" altLang="en-US" sz="14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制度」について、</a:t>
            </a:r>
            <a:r>
              <a:rPr lang="ja-JP" altLang="ja-JP" sz="14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幅広い業種・業態の事業者</a:t>
            </a:r>
            <a:r>
              <a:rPr lang="ja-JP" altLang="en-US" sz="14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の方々</a:t>
            </a:r>
            <a:r>
              <a:rPr lang="ja-JP" altLang="ja-JP" sz="14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が</a:t>
            </a:r>
            <a:r>
              <a:rPr lang="ja-JP" altLang="en-US" sz="14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4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ポイント付与を</a:t>
            </a:r>
            <a:r>
              <a:rPr lang="ja-JP" altLang="en-US" sz="14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行っていく上で役立つ情報をまとめたもの</a:t>
            </a:r>
            <a:r>
              <a:rPr lang="ja-JP" altLang="en-US" sz="14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です。</a:t>
            </a:r>
            <a:endParaRPr lang="en-US" altLang="ja-JP" sz="14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3000"/>
              </a:lnSpc>
            </a:pPr>
            <a:endParaRPr lang="en-US" altLang="ja-JP" sz="14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3000"/>
              </a:lnSpc>
            </a:pPr>
            <a:r>
              <a:rPr lang="ja-JP" altLang="en-US" sz="14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脱炭素ポイントの基本的な情報とともに、</a:t>
            </a:r>
            <a:r>
              <a:rPr lang="ja-JP" altLang="en-US" sz="1400" kern="100" dirty="0">
                <a:solidFill>
                  <a:schemeClr val="tx1">
                    <a:lumMod val="75000"/>
                    <a:lumOff val="2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令和４～５年の実証事業の取組事例を具体的に紹介しながら、その</a:t>
            </a:r>
            <a:r>
              <a:rPr lang="ja-JP" altLang="en-US" sz="14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取組効果や工夫、留意点などをわかりやすく紹介しています。</a:t>
            </a:r>
            <a:endParaRPr lang="en-US" altLang="ja-JP" sz="1400" kern="100" dirty="0">
              <a:solidFill>
                <a:schemeClr val="tx1">
                  <a:lumMod val="75000"/>
                  <a:lumOff val="2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6376C422-30CE-D506-271F-2A5B97AF1ECB}"/>
              </a:ext>
            </a:extLst>
          </p:cNvPr>
          <p:cNvSpPr txBox="1"/>
          <p:nvPr/>
        </p:nvSpPr>
        <p:spPr>
          <a:xfrm>
            <a:off x="2680219" y="1123080"/>
            <a:ext cx="5220476" cy="523220"/>
          </a:xfrm>
          <a:prstGeom prst="rect">
            <a:avLst/>
          </a:prstGeom>
          <a:noFill/>
        </p:spPr>
        <p:txBody>
          <a:bodyPr wrap="square">
            <a:spAutoFit/>
          </a:bodyPr>
          <a:lstStyle/>
          <a:p>
            <a:pPr algn="ctr"/>
            <a:r>
              <a:rPr lang="ja-JP" altLang="en-US" sz="2800" b="1" dirty="0">
                <a:latin typeface="BIZ UDゴシック" panose="020B0400000000000000" pitchFamily="49" charset="-128"/>
                <a:ea typeface="BIZ UDゴシック" panose="020B0400000000000000" pitchFamily="49" charset="-128"/>
              </a:rPr>
              <a:t>本ガイドラインについて</a:t>
            </a:r>
          </a:p>
        </p:txBody>
      </p:sp>
      <p:sp>
        <p:nvSpPr>
          <p:cNvPr id="2" name="スライド番号プレースホルダー 5">
            <a:extLst>
              <a:ext uri="{FF2B5EF4-FFF2-40B4-BE49-F238E27FC236}">
                <a16:creationId xmlns:a16="http://schemas.microsoft.com/office/drawing/2014/main" id="{6C49D3AF-E8F6-7A3A-1BF9-6809A4F176BC}"/>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1</a:t>
            </a:fld>
            <a:endParaRPr kumimoji="1" lang="ja-JP" altLang="en-US" b="1" dirty="0">
              <a:solidFill>
                <a:schemeClr val="tx1">
                  <a:lumMod val="50000"/>
                  <a:lumOff val="50000"/>
                </a:schemeClr>
              </a:solidFill>
            </a:endParaRPr>
          </a:p>
        </p:txBody>
      </p:sp>
    </p:spTree>
    <p:extLst>
      <p:ext uri="{BB962C8B-B14F-4D97-AF65-F5344CB8AC3E}">
        <p14:creationId xmlns:p14="http://schemas.microsoft.com/office/powerpoint/2010/main" val="2421598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893C7782-A1D1-4113-42C8-A82A3C72B628}"/>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19</a:t>
            </a:fld>
            <a:endParaRPr kumimoji="1" lang="ja-JP" altLang="en-US" b="1" dirty="0">
              <a:solidFill>
                <a:schemeClr val="tx1">
                  <a:lumMod val="50000"/>
                  <a:lumOff val="50000"/>
                </a:schemeClr>
              </a:solidFill>
            </a:endParaRPr>
          </a:p>
        </p:txBody>
      </p:sp>
      <p:sp>
        <p:nvSpPr>
          <p:cNvPr id="4" name="テキスト ボックス 3">
            <a:extLst>
              <a:ext uri="{FF2B5EF4-FFF2-40B4-BE49-F238E27FC236}">
                <a16:creationId xmlns:a16="http://schemas.microsoft.com/office/drawing/2014/main" id="{9AF1C4F2-A5BD-4DA3-80D2-BC73BCAD5528}"/>
              </a:ext>
            </a:extLst>
          </p:cNvPr>
          <p:cNvSpPr txBox="1"/>
          <p:nvPr/>
        </p:nvSpPr>
        <p:spPr>
          <a:xfrm>
            <a:off x="1116548" y="1996890"/>
            <a:ext cx="8387812" cy="2705421"/>
          </a:xfrm>
          <a:prstGeom prst="rect">
            <a:avLst/>
          </a:prstGeom>
          <a:noFill/>
        </p:spPr>
        <p:txBody>
          <a:bodyPr wrap="square">
            <a:spAutoFit/>
          </a:bodyPr>
          <a:lstStyle/>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第４部</a:t>
            </a:r>
            <a:endParaRPr lang="en-US" altLang="ja-JP" sz="4000" b="1" kern="100" dirty="0">
              <a:effectLst/>
              <a:latin typeface="BIZ UDゴシック" panose="020B0400000000000000" pitchFamily="49" charset="-128"/>
              <a:ea typeface="BIZ UDゴシック" panose="020B0400000000000000" pitchFamily="49" charset="-128"/>
            </a:endParaRPr>
          </a:p>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今後の脱炭素ポイント制度の</a:t>
            </a:r>
            <a:endParaRPr lang="en-US" altLang="ja-JP" sz="4000" b="1" kern="100" dirty="0">
              <a:effectLst/>
              <a:latin typeface="BIZ UDゴシック" panose="020B0400000000000000" pitchFamily="49" charset="-128"/>
              <a:ea typeface="BIZ UDゴシック" panose="020B0400000000000000" pitchFamily="49" charset="-128"/>
            </a:endParaRPr>
          </a:p>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展開に向けて</a:t>
            </a:r>
            <a:endParaRPr lang="ja-JP" altLang="ja-JP" sz="4000" b="1" kern="100" dirty="0">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45441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81B3450F-B179-44FB-8A6D-4139B7834895}"/>
              </a:ext>
            </a:extLst>
          </p:cNvPr>
          <p:cNvSpPr/>
          <p:nvPr/>
        </p:nvSpPr>
        <p:spPr>
          <a:xfrm>
            <a:off x="471133" y="1098766"/>
            <a:ext cx="4604304" cy="6175337"/>
          </a:xfrm>
          <a:prstGeom prst="roundRect">
            <a:avLst>
              <a:gd name="adj" fmla="val 6958"/>
            </a:avLst>
          </a:prstGeom>
          <a:solidFill>
            <a:schemeClr val="bg1"/>
          </a:solidFill>
          <a:ln w="28575">
            <a:solidFill>
              <a:srgbClr val="29C7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5" name="四角形: 角を丸くする 34">
            <a:extLst>
              <a:ext uri="{FF2B5EF4-FFF2-40B4-BE49-F238E27FC236}">
                <a16:creationId xmlns:a16="http://schemas.microsoft.com/office/drawing/2014/main" id="{93E46F56-0360-BA92-4FD0-CC9BB976C3DB}"/>
              </a:ext>
            </a:extLst>
          </p:cNvPr>
          <p:cNvSpPr/>
          <p:nvPr/>
        </p:nvSpPr>
        <p:spPr>
          <a:xfrm>
            <a:off x="499821" y="1120059"/>
            <a:ext cx="4534972" cy="468000"/>
          </a:xfrm>
          <a:prstGeom prst="roundRect">
            <a:avLst>
              <a:gd name="adj" fmla="val 50000"/>
            </a:avLst>
          </a:prstGeom>
          <a:solidFill>
            <a:srgbClr val="29C7FF"/>
          </a:solidFill>
          <a:ln w="38100">
            <a:solidFill>
              <a:srgbClr val="29C7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pPr>
              <a:lnSpc>
                <a:spcPct val="150000"/>
              </a:lnSpc>
            </a:pPr>
            <a:r>
              <a:rPr lang="ja-JP" altLang="en-US" sz="2400" b="1" kern="100" dirty="0">
                <a:effectLst/>
                <a:latin typeface="BIZ UDゴシック" panose="020B0400000000000000" pitchFamily="49" charset="-128"/>
                <a:ea typeface="BIZ UDゴシック" panose="020B0400000000000000" pitchFamily="49" charset="-128"/>
              </a:rPr>
              <a:t>今後の脱炭素ポイント制度の展開に向けて</a:t>
            </a:r>
            <a:endParaRPr lang="ja-JP" altLang="en-US" dirty="0"/>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552915" y="1655046"/>
            <a:ext cx="4481878" cy="2213062"/>
          </a:xfrm>
        </p:spPr>
        <p:txBody>
          <a:bodyPr>
            <a:noAutofit/>
          </a:bodyPr>
          <a:lstStyle/>
          <a:p>
            <a:pPr>
              <a:lnSpc>
                <a:spcPts val="2000"/>
              </a:lnSpc>
              <a:spcBef>
                <a:spcPts val="0"/>
              </a:spcBef>
            </a:pPr>
            <a:r>
              <a:rPr lang="ja-JP" altLang="en-US" sz="1400" dirty="0"/>
              <a:t>　大阪府は、この脱炭素ポイント制度の取組みが、府域に展開されるよう、本ガイドラインを活用して、自社のポイント制度を有している事業者に、本制度の活用を働きかけていきます。</a:t>
            </a:r>
            <a:endParaRPr lang="en-US" altLang="ja-JP" sz="1400" dirty="0"/>
          </a:p>
          <a:p>
            <a:pPr>
              <a:lnSpc>
                <a:spcPts val="2000"/>
              </a:lnSpc>
              <a:spcBef>
                <a:spcPts val="0"/>
              </a:spcBef>
            </a:pPr>
            <a:r>
              <a:rPr lang="ja-JP" altLang="en-US" sz="1400" dirty="0"/>
              <a:t>　また、府民が、本制度の活用を通じて脱炭素型の商品やサービスの選択が促進されるように、この取組みに賛同する企業のみなさまと連携して、期間を定めた統一啓発キャンペーンなどを実施する予定です。</a:t>
            </a:r>
            <a:endParaRPr lang="en-US" altLang="ja-JP" sz="1400" dirty="0"/>
          </a:p>
          <a:p>
            <a:pPr>
              <a:lnSpc>
                <a:spcPts val="2000"/>
              </a:lnSpc>
              <a:spcBef>
                <a:spcPts val="0"/>
              </a:spcBef>
            </a:pPr>
            <a:endParaRPr lang="en-US" altLang="ja-JP" sz="1400" dirty="0"/>
          </a:p>
        </p:txBody>
      </p:sp>
      <p:sp>
        <p:nvSpPr>
          <p:cNvPr id="24" name="テキスト ボックス 23">
            <a:extLst>
              <a:ext uri="{FF2B5EF4-FFF2-40B4-BE49-F238E27FC236}">
                <a16:creationId xmlns:a16="http://schemas.microsoft.com/office/drawing/2014/main" id="{EACB03F8-4F66-4D20-8598-0411C6DBA1DB}"/>
              </a:ext>
            </a:extLst>
          </p:cNvPr>
          <p:cNvSpPr txBox="1"/>
          <p:nvPr/>
        </p:nvSpPr>
        <p:spPr>
          <a:xfrm>
            <a:off x="471133" y="1203622"/>
            <a:ext cx="4461106" cy="297517"/>
          </a:xfrm>
          <a:prstGeom prst="rect">
            <a:avLst/>
          </a:prstGeom>
          <a:noFill/>
        </p:spPr>
        <p:txBody>
          <a:bodyPr wrap="square">
            <a:spAutoFit/>
          </a:bodyPr>
          <a:lstStyle/>
          <a:p>
            <a:pPr algn="ctr">
              <a:lnSpc>
                <a:spcPts val="1600"/>
              </a:lnSpc>
            </a:pPr>
            <a:r>
              <a:rPr lang="ja-JP" altLang="en-US" sz="1600" b="1" dirty="0">
                <a:solidFill>
                  <a:schemeClr val="bg1"/>
                </a:solidFill>
                <a:latin typeface="BIZ UDゴシック" panose="020B0400000000000000" pitchFamily="49" charset="-128"/>
                <a:ea typeface="BIZ UDゴシック" panose="020B0400000000000000" pitchFamily="49" charset="-128"/>
              </a:rPr>
              <a:t>大阪府からのポイント事業者の呼びかけ</a:t>
            </a:r>
          </a:p>
        </p:txBody>
      </p:sp>
      <p:sp>
        <p:nvSpPr>
          <p:cNvPr id="6" name="スライド番号プレースホルダー 5">
            <a:extLst>
              <a:ext uri="{FF2B5EF4-FFF2-40B4-BE49-F238E27FC236}">
                <a16:creationId xmlns:a16="http://schemas.microsoft.com/office/drawing/2014/main" id="{692307F3-E54D-DBA5-F387-2E0896E9958F}"/>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20</a:t>
            </a:fld>
            <a:endParaRPr kumimoji="1" lang="ja-JP" altLang="en-US" b="1" dirty="0">
              <a:solidFill>
                <a:schemeClr val="tx1">
                  <a:lumMod val="50000"/>
                  <a:lumOff val="50000"/>
                </a:schemeClr>
              </a:solidFill>
            </a:endParaRPr>
          </a:p>
        </p:txBody>
      </p:sp>
      <p:sp>
        <p:nvSpPr>
          <p:cNvPr id="25" name="四角形: 角を丸くする 24">
            <a:extLst>
              <a:ext uri="{FF2B5EF4-FFF2-40B4-BE49-F238E27FC236}">
                <a16:creationId xmlns:a16="http://schemas.microsoft.com/office/drawing/2014/main" id="{E24EDED4-A713-457F-9155-CB828F95F763}"/>
              </a:ext>
            </a:extLst>
          </p:cNvPr>
          <p:cNvSpPr/>
          <p:nvPr/>
        </p:nvSpPr>
        <p:spPr>
          <a:xfrm>
            <a:off x="5349166" y="1098766"/>
            <a:ext cx="4604304" cy="6175337"/>
          </a:xfrm>
          <a:prstGeom prst="roundRect">
            <a:avLst>
              <a:gd name="adj" fmla="val 6958"/>
            </a:avLst>
          </a:prstGeom>
          <a:solidFill>
            <a:schemeClr val="bg1"/>
          </a:solidFill>
          <a:ln w="28575">
            <a:solidFill>
              <a:srgbClr val="29C7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B46C8BD8-A07B-48AC-9178-7136706267B5}"/>
              </a:ext>
            </a:extLst>
          </p:cNvPr>
          <p:cNvSpPr/>
          <p:nvPr/>
        </p:nvSpPr>
        <p:spPr>
          <a:xfrm>
            <a:off x="5368902" y="1135878"/>
            <a:ext cx="4543091" cy="468000"/>
          </a:xfrm>
          <a:prstGeom prst="roundRect">
            <a:avLst>
              <a:gd name="adj" fmla="val 50000"/>
            </a:avLst>
          </a:prstGeom>
          <a:solidFill>
            <a:srgbClr val="29C7FF"/>
          </a:solidFill>
          <a:ln w="38100">
            <a:solidFill>
              <a:srgbClr val="29C7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B501FDF1-62CB-41DF-B5C9-969F743829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0820" y="3977391"/>
            <a:ext cx="1882294" cy="2664251"/>
          </a:xfrm>
          <a:prstGeom prst="rect">
            <a:avLst/>
          </a:prstGeom>
        </p:spPr>
      </p:pic>
      <p:pic>
        <p:nvPicPr>
          <p:cNvPr id="42" name="図 41">
            <a:extLst>
              <a:ext uri="{FF2B5EF4-FFF2-40B4-BE49-F238E27FC236}">
                <a16:creationId xmlns:a16="http://schemas.microsoft.com/office/drawing/2014/main" id="{3F5A80E5-9CF9-4434-9094-7AC990B65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88570" y="4380330"/>
            <a:ext cx="2679616" cy="1888910"/>
          </a:xfrm>
          <a:prstGeom prst="rect">
            <a:avLst/>
          </a:prstGeom>
        </p:spPr>
      </p:pic>
      <p:sp>
        <p:nvSpPr>
          <p:cNvPr id="43" name="コンテンツ プレースホルダー 2">
            <a:extLst>
              <a:ext uri="{FF2B5EF4-FFF2-40B4-BE49-F238E27FC236}">
                <a16:creationId xmlns:a16="http://schemas.microsoft.com/office/drawing/2014/main" id="{7D3C50B7-FE63-433F-9E9C-40199ABE267E}"/>
              </a:ext>
            </a:extLst>
          </p:cNvPr>
          <p:cNvSpPr txBox="1">
            <a:spLocks/>
          </p:cNvSpPr>
          <p:nvPr/>
        </p:nvSpPr>
        <p:spPr>
          <a:xfrm>
            <a:off x="669960" y="6664592"/>
            <a:ext cx="2124611" cy="284435"/>
          </a:xfrm>
          <a:prstGeom prst="rect">
            <a:avLst/>
          </a:prstGeom>
        </p:spPr>
        <p:txBody>
          <a:bodyPr vert="horz" lIns="0" tIns="0" rIns="0" bIns="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ts val="2000"/>
              </a:lnSpc>
              <a:spcBef>
                <a:spcPts val="0"/>
              </a:spcBef>
            </a:pPr>
            <a:r>
              <a:rPr lang="ja-JP" altLang="en-US" sz="900" dirty="0"/>
              <a:t>事業者統一の広報チラシ（令和４年度）</a:t>
            </a:r>
            <a:endParaRPr lang="ja-JP" altLang="en-US" sz="9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5" name="コンテンツ プレースホルダー 2">
            <a:extLst>
              <a:ext uri="{FF2B5EF4-FFF2-40B4-BE49-F238E27FC236}">
                <a16:creationId xmlns:a16="http://schemas.microsoft.com/office/drawing/2014/main" id="{3E4D4701-030E-45BA-A5CF-75C0E6B7FBC1}"/>
              </a:ext>
            </a:extLst>
          </p:cNvPr>
          <p:cNvSpPr txBox="1">
            <a:spLocks/>
          </p:cNvSpPr>
          <p:nvPr/>
        </p:nvSpPr>
        <p:spPr>
          <a:xfrm>
            <a:off x="2908533" y="6664591"/>
            <a:ext cx="2153825" cy="284435"/>
          </a:xfrm>
          <a:prstGeom prst="rect">
            <a:avLst/>
          </a:prstGeom>
        </p:spPr>
        <p:txBody>
          <a:bodyPr vert="horz" lIns="0" tIns="0" rIns="0" bIns="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ts val="2000"/>
              </a:lnSpc>
              <a:spcBef>
                <a:spcPts val="0"/>
              </a:spcBef>
            </a:pPr>
            <a:r>
              <a:rPr lang="ja-JP" altLang="en-US" sz="900" dirty="0"/>
              <a:t>事業者統一の広報チラシ（令和５年度）</a:t>
            </a:r>
            <a:endParaRPr lang="ja-JP" altLang="en-US" sz="900"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6" name="テキスト ボックス 45">
            <a:extLst>
              <a:ext uri="{FF2B5EF4-FFF2-40B4-BE49-F238E27FC236}">
                <a16:creationId xmlns:a16="http://schemas.microsoft.com/office/drawing/2014/main" id="{82C7D5E0-E6BE-447A-9162-6A4872FEA655}"/>
              </a:ext>
            </a:extLst>
          </p:cNvPr>
          <p:cNvSpPr txBox="1"/>
          <p:nvPr/>
        </p:nvSpPr>
        <p:spPr>
          <a:xfrm>
            <a:off x="5513103" y="1201275"/>
            <a:ext cx="4461106" cy="297517"/>
          </a:xfrm>
          <a:prstGeom prst="rect">
            <a:avLst/>
          </a:prstGeom>
          <a:noFill/>
        </p:spPr>
        <p:txBody>
          <a:bodyPr wrap="square">
            <a:spAutoFit/>
          </a:bodyPr>
          <a:lstStyle/>
          <a:p>
            <a:pPr algn="ctr">
              <a:lnSpc>
                <a:spcPts val="1600"/>
              </a:lnSpc>
            </a:pPr>
            <a:r>
              <a:rPr lang="ja-JP" altLang="en-US" sz="1600" b="1" dirty="0">
                <a:solidFill>
                  <a:schemeClr val="bg1"/>
                </a:solidFill>
                <a:latin typeface="BIZ UDゴシック" panose="020B0400000000000000" pitchFamily="49" charset="-128"/>
                <a:ea typeface="BIZ UDゴシック" panose="020B0400000000000000" pitchFamily="49" charset="-128"/>
              </a:rPr>
              <a:t>カーボンフットプリントとの連携</a:t>
            </a:r>
          </a:p>
        </p:txBody>
      </p:sp>
      <p:sp>
        <p:nvSpPr>
          <p:cNvPr id="47" name="コンテンツ プレースホルダー 2">
            <a:extLst>
              <a:ext uri="{FF2B5EF4-FFF2-40B4-BE49-F238E27FC236}">
                <a16:creationId xmlns:a16="http://schemas.microsoft.com/office/drawing/2014/main" id="{F0BCA958-4FAF-47D1-AEAA-FD96AC1C6ED5}"/>
              </a:ext>
            </a:extLst>
          </p:cNvPr>
          <p:cNvSpPr txBox="1">
            <a:spLocks/>
          </p:cNvSpPr>
          <p:nvPr/>
        </p:nvSpPr>
        <p:spPr>
          <a:xfrm>
            <a:off x="5410379" y="1620441"/>
            <a:ext cx="4481878" cy="2156668"/>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300" kern="120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BIZ UDゴシック" panose="020B0400000000000000" pitchFamily="49" charset="-128"/>
                <a:ea typeface="BIZ UDゴシック" panose="020B0400000000000000" pitchFamily="49"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BIZ UDゴシック" panose="020B0400000000000000" pitchFamily="49" charset="-128"/>
                <a:ea typeface="BIZ UDゴシック" panose="020B0400000000000000" pitchFamily="49"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BIZ UDゴシック" panose="020B0400000000000000" pitchFamily="49" charset="-128"/>
                <a:ea typeface="BIZ UDゴシック" panose="020B0400000000000000" pitchFamily="49"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ts val="2000"/>
              </a:lnSpc>
              <a:spcBef>
                <a:spcPts val="0"/>
              </a:spcBef>
            </a:pPr>
            <a:r>
              <a:rPr lang="ja-JP" altLang="en-US" sz="1400" dirty="0"/>
              <a:t>　大阪府では、大阪産農産物を対象に、生産と流通段階で排出される温室効果ガスを二酸化炭素に換算し、</a:t>
            </a:r>
            <a:r>
              <a:rPr lang="en-US" altLang="ja-JP" sz="1400" dirty="0"/>
              <a:t>CO2</a:t>
            </a:r>
            <a:r>
              <a:rPr lang="ja-JP" altLang="en-US" sz="1400" dirty="0"/>
              <a:t>削減率として表示する取組み（カーボンフットプリント）の普及に取り組んでいます。</a:t>
            </a:r>
            <a:endParaRPr lang="en-US" altLang="ja-JP" sz="1400" dirty="0"/>
          </a:p>
          <a:p>
            <a:pPr>
              <a:lnSpc>
                <a:spcPts val="2000"/>
              </a:lnSpc>
              <a:spcBef>
                <a:spcPts val="0"/>
              </a:spcBef>
            </a:pPr>
            <a:r>
              <a:rPr lang="ja-JP" altLang="en-US" sz="1400" dirty="0"/>
              <a:t>　今後、脱炭素ポイント制度の取組みとカーボンフットプリントの表示を併せて実施するような事業者を増やして、更なる消費者の脱炭素に向けた意識改革・行動変容の促進を図っていきます。</a:t>
            </a:r>
            <a:endParaRPr lang="en-US" altLang="ja-JP" sz="1400" dirty="0"/>
          </a:p>
        </p:txBody>
      </p:sp>
      <p:sp>
        <p:nvSpPr>
          <p:cNvPr id="17" name="テキスト ボックス 16">
            <a:extLst>
              <a:ext uri="{FF2B5EF4-FFF2-40B4-BE49-F238E27FC236}">
                <a16:creationId xmlns:a16="http://schemas.microsoft.com/office/drawing/2014/main" id="{909B7986-3522-4EB9-9AD9-E86A604692F2}"/>
              </a:ext>
            </a:extLst>
          </p:cNvPr>
          <p:cNvSpPr txBox="1"/>
          <p:nvPr/>
        </p:nvSpPr>
        <p:spPr>
          <a:xfrm>
            <a:off x="5593440" y="5914181"/>
            <a:ext cx="4176000" cy="1231106"/>
          </a:xfrm>
          <a:prstGeom prst="rect">
            <a:avLst/>
          </a:prstGeom>
          <a:solidFill>
            <a:srgbClr val="D5EFFB"/>
          </a:solidFill>
        </p:spPr>
        <p:txBody>
          <a:bodyPr wrap="square" lIns="72000" rIns="36000">
            <a:spAutoFit/>
          </a:bodyPr>
          <a:lstStyle/>
          <a:p>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大阪産農産物の</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23</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品目で算定が可能となります。</a:t>
            </a:r>
            <a:b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lang="ja-JP" altLang="en-US" sz="1050" dirty="0">
                <a:solidFill>
                  <a:schemeClr val="tx1">
                    <a:lumMod val="75000"/>
                    <a:lumOff val="25000"/>
                  </a:schemeClr>
                </a:solidFill>
                <a:latin typeface="BIZ UDゴシック" panose="020B0400000000000000" pitchFamily="49" charset="-128"/>
                <a:ea typeface="BIZ UDゴシック" panose="020B0400000000000000" pitchFamily="49" charset="-128"/>
              </a:rPr>
              <a:t>　　　　　　　　　　　　　　　　　（令和５年</a:t>
            </a:r>
            <a:r>
              <a:rPr lang="en-US" altLang="ja-JP" sz="1050" dirty="0">
                <a:solidFill>
                  <a:schemeClr val="tx1">
                    <a:lumMod val="75000"/>
                    <a:lumOff val="25000"/>
                  </a:schemeClr>
                </a:solidFill>
                <a:latin typeface="BIZ UDゴシック" panose="020B0400000000000000" pitchFamily="49" charset="-128"/>
                <a:ea typeface="BIZ UDゴシック" panose="020B0400000000000000" pitchFamily="49" charset="-128"/>
              </a:rPr>
              <a:t>12</a:t>
            </a:r>
            <a:r>
              <a:rPr lang="ja-JP" altLang="en-US" sz="1050" dirty="0">
                <a:solidFill>
                  <a:schemeClr val="tx1">
                    <a:lumMod val="75000"/>
                    <a:lumOff val="25000"/>
                  </a:schemeClr>
                </a:solidFill>
                <a:latin typeface="BIZ UDゴシック" panose="020B0400000000000000" pitchFamily="49" charset="-128"/>
                <a:ea typeface="BIZ UDゴシック" panose="020B0400000000000000" pitchFamily="49" charset="-128"/>
              </a:rPr>
              <a:t>月時点）</a:t>
            </a:r>
          </a:p>
          <a:p>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算定を希望される方は、以下の連絡先までご相談ください。</a:t>
            </a:r>
            <a:endPar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a:spcBef>
                <a:spcPts val="600"/>
              </a:spcBef>
            </a:pPr>
            <a:r>
              <a:rPr lang="ja-JP" altLang="en-US" sz="1100" dirty="0">
                <a:solidFill>
                  <a:schemeClr val="tx1">
                    <a:lumMod val="75000"/>
                    <a:lumOff val="25000"/>
                  </a:schemeClr>
                </a:solidFill>
                <a:latin typeface="BIZ UDゴシック" panose="020B0400000000000000" pitchFamily="49" charset="-128"/>
                <a:ea typeface="BIZ UDゴシック" panose="020B0400000000000000" pitchFamily="49" charset="-128"/>
              </a:rPr>
              <a:t>＜連絡先＞大阪府環境農林水産部　脱炭素･エネルギー政策課　</a:t>
            </a:r>
            <a:br>
              <a:rPr lang="en-US" altLang="ja-JP" sz="1100" dirty="0">
                <a:solidFill>
                  <a:schemeClr val="tx1">
                    <a:lumMod val="75000"/>
                    <a:lumOff val="25000"/>
                  </a:schemeClr>
                </a:solidFill>
                <a:latin typeface="BIZ UDゴシック" panose="020B0400000000000000" pitchFamily="49" charset="-128"/>
                <a:ea typeface="BIZ UDゴシック" panose="020B0400000000000000" pitchFamily="49" charset="-128"/>
              </a:rPr>
            </a:br>
            <a:r>
              <a:rPr lang="ja-JP" altLang="en-US" sz="1100" dirty="0">
                <a:solidFill>
                  <a:schemeClr val="tx1">
                    <a:lumMod val="75000"/>
                    <a:lumOff val="25000"/>
                  </a:schemeClr>
                </a:solidFill>
                <a:latin typeface="BIZ UDゴシック" panose="020B0400000000000000" pitchFamily="49" charset="-128"/>
                <a:ea typeface="BIZ UDゴシック" panose="020B0400000000000000" pitchFamily="49" charset="-128"/>
              </a:rPr>
              <a:t>　　　　　気候変動緩和・適応策推進グループ</a:t>
            </a:r>
          </a:p>
          <a:p>
            <a:r>
              <a:rPr lang="ja-JP" altLang="en-US" sz="1100" dirty="0">
                <a:solidFill>
                  <a:schemeClr val="tx1">
                    <a:lumMod val="75000"/>
                    <a:lumOff val="25000"/>
                  </a:schemeClr>
                </a:solidFill>
                <a:latin typeface="BIZ UDゴシック" panose="020B0400000000000000" pitchFamily="49" charset="-128"/>
                <a:ea typeface="BIZ UDゴシック" panose="020B0400000000000000" pitchFamily="49" charset="-128"/>
              </a:rPr>
              <a:t>　　　　　電話</a:t>
            </a:r>
            <a:r>
              <a:rPr lang="en-US" altLang="ja-JP" sz="1100" dirty="0">
                <a:solidFill>
                  <a:schemeClr val="tx1">
                    <a:lumMod val="75000"/>
                    <a:lumOff val="25000"/>
                  </a:schemeClr>
                </a:solidFill>
                <a:latin typeface="BIZ UDゴシック" panose="020B0400000000000000" pitchFamily="49" charset="-128"/>
                <a:ea typeface="BIZ UDゴシック" panose="020B0400000000000000" pitchFamily="49" charset="-128"/>
              </a:rPr>
              <a:t>:06-6210-9553</a:t>
            </a:r>
            <a:r>
              <a:rPr lang="ja-JP" altLang="en-US" sz="1100" dirty="0">
                <a:solidFill>
                  <a:schemeClr val="tx1">
                    <a:lumMod val="75000"/>
                    <a:lumOff val="25000"/>
                  </a:schemeClr>
                </a:solidFill>
                <a:latin typeface="BIZ UDゴシック" panose="020B0400000000000000" pitchFamily="49" charset="-128"/>
                <a:ea typeface="BIZ UDゴシック" panose="020B0400000000000000" pitchFamily="49" charset="-128"/>
              </a:rPr>
              <a:t>　</a:t>
            </a:r>
            <a:r>
              <a:rPr lang="en-US" altLang="ja-JP" sz="1100" dirty="0">
                <a:solidFill>
                  <a:schemeClr val="tx1">
                    <a:lumMod val="75000"/>
                    <a:lumOff val="25000"/>
                  </a:schemeClr>
                </a:solidFill>
                <a:latin typeface="BIZ UDゴシック" panose="020B0400000000000000" pitchFamily="49" charset="-128"/>
                <a:ea typeface="BIZ UDゴシック" panose="020B0400000000000000" pitchFamily="49" charset="-128"/>
              </a:rPr>
              <a:t>fax:06-6210-9259</a:t>
            </a:r>
          </a:p>
        </p:txBody>
      </p:sp>
      <p:pic>
        <p:nvPicPr>
          <p:cNvPr id="18" name="図 17">
            <a:extLst>
              <a:ext uri="{FF2B5EF4-FFF2-40B4-BE49-F238E27FC236}">
                <a16:creationId xmlns:a16="http://schemas.microsoft.com/office/drawing/2014/main" id="{64F096B7-017A-4BBD-A558-41C908CA9A7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6547390" y="3820534"/>
            <a:ext cx="1896644" cy="1696381"/>
          </a:xfrm>
          <a:prstGeom prst="rect">
            <a:avLst/>
          </a:prstGeom>
        </p:spPr>
      </p:pic>
      <p:sp>
        <p:nvSpPr>
          <p:cNvPr id="19" name="テキスト ボックス 18">
            <a:extLst>
              <a:ext uri="{FF2B5EF4-FFF2-40B4-BE49-F238E27FC236}">
                <a16:creationId xmlns:a16="http://schemas.microsoft.com/office/drawing/2014/main" id="{EC15216A-541F-4DEF-BF06-E7247A6E5B60}"/>
              </a:ext>
            </a:extLst>
          </p:cNvPr>
          <p:cNvSpPr txBox="1"/>
          <p:nvPr/>
        </p:nvSpPr>
        <p:spPr>
          <a:xfrm>
            <a:off x="6391468" y="5623521"/>
            <a:ext cx="2104608" cy="264001"/>
          </a:xfrm>
          <a:prstGeom prst="rect">
            <a:avLst/>
          </a:prstGeom>
          <a:noFill/>
        </p:spPr>
        <p:txBody>
          <a:bodyPr wrap="square">
            <a:spAutoFit/>
          </a:bodyPr>
          <a:lstStyle/>
          <a:p>
            <a:pPr algn="ctr">
              <a:lnSpc>
                <a:spcPts val="1600"/>
              </a:lnSpc>
            </a:pPr>
            <a:r>
              <a:rPr lang="en-US" altLang="ja-JP" sz="105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75000"/>
                    <a:lumOff val="25000"/>
                  </a:schemeClr>
                </a:solidFill>
                <a:latin typeface="BIZ UDゴシック" panose="020B0400000000000000" pitchFamily="49" charset="-128"/>
                <a:ea typeface="BIZ UDゴシック" panose="020B0400000000000000" pitchFamily="49" charset="-128"/>
              </a:rPr>
              <a:t>株</a:t>
            </a:r>
            <a:r>
              <a:rPr lang="en-US" altLang="ja-JP" sz="105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75000"/>
                    <a:lumOff val="25000"/>
                  </a:schemeClr>
                </a:solidFill>
                <a:latin typeface="BIZ UDゴシック" panose="020B0400000000000000" pitchFamily="49" charset="-128"/>
                <a:ea typeface="BIZ UDゴシック" panose="020B0400000000000000" pitchFamily="49" charset="-128"/>
              </a:rPr>
              <a:t>サンプラザの取組み事例</a:t>
            </a:r>
          </a:p>
        </p:txBody>
      </p:sp>
      <p:sp>
        <p:nvSpPr>
          <p:cNvPr id="20" name="正方形/長方形 19">
            <a:extLst>
              <a:ext uri="{FF2B5EF4-FFF2-40B4-BE49-F238E27FC236}">
                <a16:creationId xmlns:a16="http://schemas.microsoft.com/office/drawing/2014/main" id="{12B23A9C-A68D-4F26-93C1-BD084FDF79BD}"/>
              </a:ext>
            </a:extLst>
          </p:cNvPr>
          <p:cNvSpPr/>
          <p:nvPr/>
        </p:nvSpPr>
        <p:spPr>
          <a:xfrm>
            <a:off x="7236427" y="3898930"/>
            <a:ext cx="1107476" cy="974878"/>
          </a:xfrm>
          <a:prstGeom prst="rect">
            <a:avLst/>
          </a:prstGeom>
          <a:noFill/>
          <a:ln w="38100">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1742727A-2EE3-42AA-A392-DE561EAFD9EA}"/>
              </a:ext>
            </a:extLst>
          </p:cNvPr>
          <p:cNvSpPr txBox="1"/>
          <p:nvPr/>
        </p:nvSpPr>
        <p:spPr>
          <a:xfrm>
            <a:off x="8496076" y="3773566"/>
            <a:ext cx="1332000" cy="678776"/>
          </a:xfrm>
          <a:prstGeom prst="rect">
            <a:avLst/>
          </a:prstGeom>
          <a:solidFill>
            <a:srgbClr val="FFFFCC"/>
          </a:solidFill>
          <a:ln w="12700">
            <a:solidFill>
              <a:srgbClr val="FFFF00"/>
            </a:solidFill>
            <a:prstDash val="solid"/>
          </a:ln>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カーボンフットプリントの説明とラベル表示</a:t>
            </a:r>
          </a:p>
        </p:txBody>
      </p:sp>
      <p:sp>
        <p:nvSpPr>
          <p:cNvPr id="22" name="テキスト ボックス 21">
            <a:extLst>
              <a:ext uri="{FF2B5EF4-FFF2-40B4-BE49-F238E27FC236}">
                <a16:creationId xmlns:a16="http://schemas.microsoft.com/office/drawing/2014/main" id="{57B80007-8129-433B-8E2C-BBE35F5D5BA8}"/>
              </a:ext>
            </a:extLst>
          </p:cNvPr>
          <p:cNvSpPr txBox="1"/>
          <p:nvPr/>
        </p:nvSpPr>
        <p:spPr>
          <a:xfrm>
            <a:off x="5435649" y="4201380"/>
            <a:ext cx="1144755" cy="678776"/>
          </a:xfrm>
          <a:prstGeom prst="rect">
            <a:avLst/>
          </a:prstGeom>
          <a:solidFill>
            <a:srgbClr val="FFFFCC"/>
          </a:solidFill>
          <a:ln w="12700">
            <a:solidFill>
              <a:srgbClr val="FFFF00"/>
            </a:solidFill>
            <a:prstDash val="solid"/>
          </a:ln>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脱炭素ポイントのロゴマークを表示</a:t>
            </a:r>
          </a:p>
        </p:txBody>
      </p:sp>
      <p:sp>
        <p:nvSpPr>
          <p:cNvPr id="23" name="テキスト ボックス 22">
            <a:extLst>
              <a:ext uri="{FF2B5EF4-FFF2-40B4-BE49-F238E27FC236}">
                <a16:creationId xmlns:a16="http://schemas.microsoft.com/office/drawing/2014/main" id="{68BDFAAD-F7CF-432D-B645-6A1857B93788}"/>
              </a:ext>
            </a:extLst>
          </p:cNvPr>
          <p:cNvSpPr txBox="1"/>
          <p:nvPr/>
        </p:nvSpPr>
        <p:spPr>
          <a:xfrm>
            <a:off x="8449128" y="4975082"/>
            <a:ext cx="1332000" cy="504000"/>
          </a:xfrm>
          <a:prstGeom prst="rect">
            <a:avLst/>
          </a:prstGeom>
          <a:solidFill>
            <a:srgbClr val="FFFFCC"/>
          </a:solidFill>
          <a:ln w="12700">
            <a:solidFill>
              <a:srgbClr val="FFFF00"/>
            </a:solidFill>
            <a:prstDash val="solid"/>
          </a:ln>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商品</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POP</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にポイント付与数を記載</a:t>
            </a:r>
          </a:p>
        </p:txBody>
      </p:sp>
      <p:cxnSp>
        <p:nvCxnSpPr>
          <p:cNvPr id="26" name="直線コネクタ 25">
            <a:extLst>
              <a:ext uri="{FF2B5EF4-FFF2-40B4-BE49-F238E27FC236}">
                <a16:creationId xmlns:a16="http://schemas.microsoft.com/office/drawing/2014/main" id="{0AC7A337-57DD-44E2-9FEA-1F7319EC6715}"/>
              </a:ext>
            </a:extLst>
          </p:cNvPr>
          <p:cNvCxnSpPr>
            <a:cxnSpLocks/>
          </p:cNvCxnSpPr>
          <p:nvPr/>
        </p:nvCxnSpPr>
        <p:spPr>
          <a:xfrm flipV="1">
            <a:off x="8326891" y="4067781"/>
            <a:ext cx="221420" cy="18845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DDDEFEA8-0846-4FEF-A93B-AE3CC530F86E}"/>
              </a:ext>
            </a:extLst>
          </p:cNvPr>
          <p:cNvSpPr/>
          <p:nvPr/>
        </p:nvSpPr>
        <p:spPr>
          <a:xfrm>
            <a:off x="7580231" y="5164946"/>
            <a:ext cx="505532" cy="329759"/>
          </a:xfrm>
          <a:prstGeom prst="rect">
            <a:avLst/>
          </a:prstGeom>
          <a:noFill/>
          <a:ln w="38100">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cxnSp>
        <p:nvCxnSpPr>
          <p:cNvPr id="30" name="直線コネクタ 29">
            <a:extLst>
              <a:ext uri="{FF2B5EF4-FFF2-40B4-BE49-F238E27FC236}">
                <a16:creationId xmlns:a16="http://schemas.microsoft.com/office/drawing/2014/main" id="{5A2F0EC5-3E01-4661-9840-F84AB9C17DB4}"/>
              </a:ext>
            </a:extLst>
          </p:cNvPr>
          <p:cNvCxnSpPr>
            <a:cxnSpLocks/>
            <a:stCxn id="29" idx="3"/>
            <a:endCxn id="23" idx="1"/>
          </p:cNvCxnSpPr>
          <p:nvPr/>
        </p:nvCxnSpPr>
        <p:spPr>
          <a:xfrm flipV="1">
            <a:off x="8085763" y="5227082"/>
            <a:ext cx="363365" cy="10274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58B39C0C-B13B-4F16-8592-676B3D3FAAAF}"/>
              </a:ext>
            </a:extLst>
          </p:cNvPr>
          <p:cNvSpPr/>
          <p:nvPr/>
        </p:nvSpPr>
        <p:spPr>
          <a:xfrm>
            <a:off x="6854133" y="4975080"/>
            <a:ext cx="353967" cy="252002"/>
          </a:xfrm>
          <a:prstGeom prst="rect">
            <a:avLst/>
          </a:prstGeom>
          <a:noFill/>
          <a:ln w="38100">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C89C423E-9DEB-479D-9A69-FAF1F2A7A2DD}"/>
              </a:ext>
            </a:extLst>
          </p:cNvPr>
          <p:cNvCxnSpPr>
            <a:cxnSpLocks/>
            <a:stCxn id="32" idx="0"/>
          </p:cNvCxnSpPr>
          <p:nvPr/>
        </p:nvCxnSpPr>
        <p:spPr>
          <a:xfrm flipH="1" flipV="1">
            <a:off x="6626785" y="4525658"/>
            <a:ext cx="404332" cy="44942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49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AA5983-BD9A-685A-8841-B488BCB7073D}"/>
              </a:ext>
            </a:extLst>
          </p:cNvPr>
          <p:cNvSpPr>
            <a:spLocks noGrp="1"/>
          </p:cNvSpPr>
          <p:nvPr>
            <p:ph type="ctrTitle" idx="4294967295"/>
          </p:nvPr>
        </p:nvSpPr>
        <p:spPr>
          <a:xfrm>
            <a:off x="1079700" y="576469"/>
            <a:ext cx="8280000" cy="739087"/>
          </a:xfrm>
        </p:spPr>
        <p:txBody>
          <a:bodyPr>
            <a:noAutofit/>
          </a:bodyPr>
          <a:lstStyle/>
          <a:p>
            <a:pPr algn="ctr">
              <a:lnSpc>
                <a:spcPct val="120000"/>
              </a:lnSpc>
            </a:pPr>
            <a:r>
              <a:rPr kumimoji="1" lang="ja-JP" altLang="en-US" sz="2400" dirty="0"/>
              <a:t>目　次</a:t>
            </a:r>
          </a:p>
        </p:txBody>
      </p:sp>
      <p:sp>
        <p:nvSpPr>
          <p:cNvPr id="3" name="タイトル 1">
            <a:extLst>
              <a:ext uri="{FF2B5EF4-FFF2-40B4-BE49-F238E27FC236}">
                <a16:creationId xmlns:a16="http://schemas.microsoft.com/office/drawing/2014/main" id="{77EB3C19-7010-EC84-7E6C-FEA563D67F1E}"/>
              </a:ext>
            </a:extLst>
          </p:cNvPr>
          <p:cNvSpPr txBox="1">
            <a:spLocks/>
          </p:cNvSpPr>
          <p:nvPr/>
        </p:nvSpPr>
        <p:spPr>
          <a:xfrm>
            <a:off x="1079700" y="1660231"/>
            <a:ext cx="8280000" cy="4884407"/>
          </a:xfrm>
          <a:prstGeom prst="rect">
            <a:avLst/>
          </a:prstGeom>
          <a:solidFill>
            <a:srgbClr val="D1F3FF"/>
          </a:solidFill>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BIZ UDゴシック" panose="020B0400000000000000" pitchFamily="49" charset="-128"/>
                <a:ea typeface="BIZ UDゴシック" panose="020B0400000000000000" pitchFamily="49" charset="-128"/>
                <a:cs typeface="+mj-cs"/>
              </a:defRPr>
            </a:lvl1pPr>
          </a:lstStyle>
          <a:p>
            <a:pPr defTabSz="1011238">
              <a:lnSpc>
                <a:spcPct val="150000"/>
              </a:lnSpc>
            </a:pPr>
            <a:r>
              <a:rPr lang="ja-JP" altLang="en-US" sz="1400" b="1" kern="100" dirty="0">
                <a:effectLst/>
                <a:latin typeface="BIZ UDゴシック" panose="020B0400000000000000" pitchFamily="49" charset="-128"/>
                <a:ea typeface="BIZ UDゴシック" panose="020B0400000000000000" pitchFamily="49" charset="-128"/>
              </a:rPr>
              <a:t>第１部　脱炭素型ライフスタイルへの変革を促す「脱炭素ポイント制度」のすすめ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3</a:t>
            </a:r>
          </a:p>
          <a:p>
            <a:pPr marL="180000">
              <a:lnSpc>
                <a:spcPct val="150000"/>
              </a:lnSpc>
            </a:pPr>
            <a:r>
              <a:rPr lang="en-US" altLang="ja-JP" sz="1400" dirty="0"/>
              <a:t>(1) </a:t>
            </a:r>
            <a:r>
              <a:rPr lang="ja-JP" altLang="en-US" sz="1400" dirty="0"/>
              <a:t>求められる脱炭素型ライフスタイルへの変革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4</a:t>
            </a:r>
            <a:endParaRPr lang="en-US" altLang="ja-JP" sz="1400" dirty="0"/>
          </a:p>
          <a:p>
            <a:pPr marL="180000">
              <a:lnSpc>
                <a:spcPct val="150000"/>
              </a:lnSpc>
            </a:pPr>
            <a:r>
              <a:rPr lang="en-US" altLang="ja-JP" sz="1400" dirty="0"/>
              <a:t>(2) </a:t>
            </a:r>
            <a:r>
              <a:rPr lang="ja-JP" altLang="en-US" sz="1400" dirty="0"/>
              <a:t>脱炭素ポイント制度とは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5</a:t>
            </a:r>
            <a:endParaRPr lang="en-US" altLang="ja-JP" sz="1400" dirty="0"/>
          </a:p>
          <a:p>
            <a:pPr marL="180000">
              <a:lnSpc>
                <a:spcPct val="150000"/>
              </a:lnSpc>
            </a:pPr>
            <a:r>
              <a:rPr lang="en-US" altLang="ja-JP" sz="1400" dirty="0"/>
              <a:t>(3)</a:t>
            </a:r>
            <a:r>
              <a:rPr lang="ja-JP" altLang="en-US" sz="1400" dirty="0"/>
              <a:t>「脱炭素ポイント制度」に取組むメリット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6</a:t>
            </a:r>
            <a:endParaRPr lang="en-US" altLang="ja-JP" sz="1400" dirty="0"/>
          </a:p>
          <a:p>
            <a:pPr>
              <a:lnSpc>
                <a:spcPct val="150000"/>
              </a:lnSpc>
            </a:pPr>
            <a:r>
              <a:rPr lang="ja-JP" altLang="en-US" sz="1400" b="1" kern="100" dirty="0">
                <a:effectLst/>
                <a:latin typeface="BIZ UDゴシック" panose="020B0400000000000000" pitchFamily="49" charset="-128"/>
                <a:ea typeface="BIZ UDゴシック" panose="020B0400000000000000" pitchFamily="49" charset="-128"/>
              </a:rPr>
              <a:t>第２部　脱炭素ポイント付与に取組むにあたって</a:t>
            </a:r>
            <a:r>
              <a:rPr lang="ja-JP" altLang="en-US" sz="1400" dirty="0"/>
              <a:t>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7</a:t>
            </a:r>
            <a:endParaRPr lang="en-US" altLang="ja-JP" sz="1400" dirty="0"/>
          </a:p>
          <a:p>
            <a:pPr marL="180000">
              <a:lnSpc>
                <a:spcPct val="150000"/>
              </a:lnSpc>
            </a:pPr>
            <a:r>
              <a:rPr lang="en-US" altLang="ja-JP" sz="1400" dirty="0"/>
              <a:t>(1)</a:t>
            </a:r>
            <a:r>
              <a:rPr lang="ja-JP" altLang="en-US" sz="1400" dirty="0"/>
              <a:t> 脱炭素ポイント付与の対象商品・サービスの考え方</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8</a:t>
            </a:r>
            <a:endParaRPr lang="en-US" altLang="ja-JP" sz="1400" dirty="0"/>
          </a:p>
          <a:p>
            <a:pPr marL="180000">
              <a:lnSpc>
                <a:spcPct val="150000"/>
              </a:lnSpc>
            </a:pPr>
            <a:r>
              <a:rPr lang="en-US" altLang="ja-JP" sz="1400" dirty="0"/>
              <a:t>(2)</a:t>
            </a:r>
            <a:r>
              <a:rPr lang="ja-JP" altLang="en-US" sz="1400" dirty="0"/>
              <a:t> 脱炭素ポイント付与に伴う効果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9</a:t>
            </a:r>
            <a:endParaRPr lang="en-US" altLang="ja-JP" sz="1400" dirty="0"/>
          </a:p>
          <a:p>
            <a:pPr marL="180000">
              <a:lnSpc>
                <a:spcPct val="150000"/>
              </a:lnSpc>
            </a:pPr>
            <a:r>
              <a:rPr lang="en-US" altLang="ja-JP" sz="1400" dirty="0"/>
              <a:t>(4)</a:t>
            </a:r>
            <a:r>
              <a:rPr lang="ja-JP" altLang="en-US" sz="1400" dirty="0"/>
              <a:t> 効果的な周知・啓発方法</a:t>
            </a:r>
            <a:r>
              <a:rPr lang="en-US" altLang="ja-JP" sz="1400" dirty="0"/>
              <a:t>【</a:t>
            </a:r>
            <a:r>
              <a:rPr lang="ja-JP" altLang="en-US" sz="1400" dirty="0"/>
              <a:t>消費者</a:t>
            </a:r>
            <a:r>
              <a:rPr lang="en-US" altLang="ja-JP" sz="1400" dirty="0"/>
              <a:t>】</a:t>
            </a:r>
            <a:r>
              <a:rPr lang="ja-JP" altLang="en-US" sz="1400" dirty="0"/>
              <a:t>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10</a:t>
            </a:r>
            <a:endParaRPr lang="en-US" altLang="ja-JP" sz="1400" dirty="0"/>
          </a:p>
          <a:p>
            <a:pPr marL="180000">
              <a:lnSpc>
                <a:spcPct val="150000"/>
              </a:lnSpc>
            </a:pPr>
            <a:r>
              <a:rPr lang="en-US" altLang="ja-JP" sz="1400" dirty="0"/>
              <a:t>(5)</a:t>
            </a:r>
            <a:r>
              <a:rPr lang="ja-JP" altLang="en-US" sz="1400" dirty="0"/>
              <a:t> 効果的な周知・啓発方法</a:t>
            </a:r>
            <a:r>
              <a:rPr lang="en-US" altLang="ja-JP" sz="1400" dirty="0"/>
              <a:t>【</a:t>
            </a:r>
            <a:r>
              <a:rPr lang="ja-JP" altLang="en-US" sz="1400" dirty="0"/>
              <a:t>従業員</a:t>
            </a:r>
            <a:r>
              <a:rPr lang="en-US" altLang="ja-JP" sz="1400" dirty="0"/>
              <a:t>】</a:t>
            </a:r>
            <a:r>
              <a:rPr lang="ja-JP" altLang="en-US" sz="1400" dirty="0"/>
              <a:t>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11</a:t>
            </a:r>
            <a:endParaRPr lang="en-US" altLang="ja-JP" sz="1400" dirty="0"/>
          </a:p>
          <a:p>
            <a:pPr marL="180000">
              <a:lnSpc>
                <a:spcPct val="150000"/>
              </a:lnSpc>
            </a:pPr>
            <a:r>
              <a:rPr lang="en-US" altLang="ja-JP" sz="1400" dirty="0"/>
              <a:t>(6) </a:t>
            </a:r>
            <a:r>
              <a:rPr lang="ja-JP" altLang="en-US" sz="1400" dirty="0"/>
              <a:t>脱炭素ポイント名称・ロゴマーク等の使用にあたって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14</a:t>
            </a:r>
            <a:endParaRPr lang="en-US" altLang="ja-JP" sz="1400" dirty="0"/>
          </a:p>
          <a:p>
            <a:pPr marL="180000">
              <a:lnSpc>
                <a:spcPct val="150000"/>
              </a:lnSpc>
            </a:pPr>
            <a:r>
              <a:rPr lang="en-US" altLang="ja-JP" sz="1400" dirty="0"/>
              <a:t>(7)</a:t>
            </a:r>
            <a:r>
              <a:rPr lang="ja-JP" altLang="en-US" sz="1400" dirty="0"/>
              <a:t> 脱炭素ポイント付与を持続的に実施するには</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15</a:t>
            </a:r>
          </a:p>
          <a:p>
            <a:pPr marL="180000">
              <a:lnSpc>
                <a:spcPct val="150000"/>
              </a:lnSpc>
            </a:pPr>
            <a:r>
              <a:rPr lang="en-US" altLang="ja-JP" sz="1400" dirty="0"/>
              <a:t>(8)</a:t>
            </a:r>
            <a:r>
              <a:rPr lang="ja-JP" altLang="en-US" sz="1400" dirty="0"/>
              <a:t> 留意事項について</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17</a:t>
            </a:r>
            <a:endParaRPr lang="en-US" altLang="ja-JP" sz="1400" dirty="0"/>
          </a:p>
          <a:p>
            <a:pPr>
              <a:lnSpc>
                <a:spcPct val="150000"/>
              </a:lnSpc>
            </a:pPr>
            <a:r>
              <a:rPr lang="ja-JP" altLang="ja-JP" sz="1400" b="1" kern="100" dirty="0">
                <a:effectLst/>
                <a:latin typeface="BIZ UDゴシック" panose="020B0400000000000000" pitchFamily="49" charset="-128"/>
                <a:ea typeface="BIZ UDゴシック" panose="020B0400000000000000" pitchFamily="49" charset="-128"/>
              </a:rPr>
              <a:t>第３部</a:t>
            </a:r>
            <a:r>
              <a:rPr lang="ja-JP" altLang="en-US" sz="1400" b="1" kern="100" dirty="0">
                <a:effectLst/>
                <a:latin typeface="BIZ UDゴシック" panose="020B0400000000000000" pitchFamily="49" charset="-128"/>
                <a:ea typeface="BIZ UDゴシック" panose="020B0400000000000000" pitchFamily="49" charset="-128"/>
              </a:rPr>
              <a:t>　</a:t>
            </a:r>
            <a:r>
              <a:rPr lang="ja-JP" altLang="ja-JP" sz="1400" b="1" kern="100" dirty="0">
                <a:effectLst/>
                <a:latin typeface="BIZ UDゴシック" panose="020B0400000000000000" pitchFamily="49" charset="-128"/>
                <a:ea typeface="BIZ UDゴシック" panose="020B0400000000000000" pitchFamily="49" charset="-128"/>
              </a:rPr>
              <a:t>脱炭素ポイント付与の実施事業者の事例紹介</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18</a:t>
            </a:r>
            <a:endParaRPr lang="en-US" altLang="ja-JP" sz="1400" dirty="0"/>
          </a:p>
          <a:p>
            <a:pPr>
              <a:lnSpc>
                <a:spcPct val="150000"/>
              </a:lnSpc>
            </a:pPr>
            <a:r>
              <a:rPr lang="ja-JP" altLang="en-US" sz="1400" b="1" kern="100" dirty="0">
                <a:effectLst/>
                <a:latin typeface="BIZ UDゴシック" panose="020B0400000000000000" pitchFamily="49" charset="-128"/>
                <a:ea typeface="BIZ UDゴシック" panose="020B0400000000000000" pitchFamily="49" charset="-128"/>
              </a:rPr>
              <a:t>第４部　今後の脱炭素ポイント制度の展開に向けて</a:t>
            </a:r>
            <a:r>
              <a:rPr lang="en-US" altLang="ja-JP" sz="1400" b="1" kern="100" dirty="0">
                <a:effectLst/>
                <a:latin typeface="BIZ UDゴシック" panose="020B0400000000000000" pitchFamily="49" charset="-128"/>
                <a:ea typeface="BIZ UDゴシック" panose="020B0400000000000000" pitchFamily="49" charset="-128"/>
              </a:rPr>
              <a:t>……………………………………………………</a:t>
            </a:r>
            <a:r>
              <a:rPr lang="ja-JP" altLang="en-US" sz="1400" b="1" kern="100" dirty="0">
                <a:effectLst/>
                <a:latin typeface="BIZ UDゴシック" panose="020B0400000000000000" pitchFamily="49" charset="-128"/>
                <a:ea typeface="BIZ UDゴシック" panose="020B0400000000000000" pitchFamily="49" charset="-128"/>
              </a:rPr>
              <a:t>　</a:t>
            </a:r>
            <a:r>
              <a:rPr lang="en-US" altLang="ja-JP" sz="1400" b="1" kern="100" dirty="0">
                <a:effectLst/>
                <a:latin typeface="BIZ UDゴシック" panose="020B0400000000000000" pitchFamily="49" charset="-128"/>
                <a:ea typeface="BIZ UDゴシック" panose="020B0400000000000000" pitchFamily="49" charset="-128"/>
              </a:rPr>
              <a:t>32</a:t>
            </a:r>
          </a:p>
        </p:txBody>
      </p:sp>
    </p:spTree>
    <p:extLst>
      <p:ext uri="{BB962C8B-B14F-4D97-AF65-F5344CB8AC3E}">
        <p14:creationId xmlns:p14="http://schemas.microsoft.com/office/powerpoint/2010/main" val="287211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E5E4593-87FE-F950-D22F-E5515BC7D2EE}"/>
              </a:ext>
            </a:extLst>
          </p:cNvPr>
          <p:cNvSpPr txBox="1"/>
          <p:nvPr/>
        </p:nvSpPr>
        <p:spPr>
          <a:xfrm>
            <a:off x="787168" y="1959264"/>
            <a:ext cx="8865064" cy="2705421"/>
          </a:xfrm>
          <a:prstGeom prst="rect">
            <a:avLst/>
          </a:prstGeom>
          <a:noFill/>
        </p:spPr>
        <p:txBody>
          <a:bodyPr wrap="square">
            <a:spAutoFit/>
          </a:bodyPr>
          <a:lstStyle/>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第１部</a:t>
            </a:r>
          </a:p>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脱炭素型ライフスタイルへの変革を</a:t>
            </a:r>
            <a:endParaRPr lang="en-US" altLang="ja-JP" sz="4000" b="1" kern="100" dirty="0">
              <a:effectLst/>
              <a:latin typeface="BIZ UDゴシック" panose="020B0400000000000000" pitchFamily="49" charset="-128"/>
              <a:ea typeface="BIZ UDゴシック" panose="020B0400000000000000" pitchFamily="49" charset="-128"/>
            </a:endParaRPr>
          </a:p>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促す「脱炭素ポイント制度」のすすめ</a:t>
            </a:r>
          </a:p>
        </p:txBody>
      </p:sp>
      <p:sp>
        <p:nvSpPr>
          <p:cNvPr id="4" name="スライド番号プレースホルダー 5">
            <a:extLst>
              <a:ext uri="{FF2B5EF4-FFF2-40B4-BE49-F238E27FC236}">
                <a16:creationId xmlns:a16="http://schemas.microsoft.com/office/drawing/2014/main" id="{1A4F0393-DEB1-74D8-8426-0D1CB26FF16D}"/>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3</a:t>
            </a:fld>
            <a:endParaRPr kumimoji="1" lang="ja-JP" altLang="en-US" b="1" dirty="0">
              <a:solidFill>
                <a:schemeClr val="tx1">
                  <a:lumMod val="50000"/>
                  <a:lumOff val="50000"/>
                </a:schemeClr>
              </a:solidFill>
            </a:endParaRPr>
          </a:p>
        </p:txBody>
      </p:sp>
    </p:spTree>
    <p:extLst>
      <p:ext uri="{BB962C8B-B14F-4D97-AF65-F5344CB8AC3E}">
        <p14:creationId xmlns:p14="http://schemas.microsoft.com/office/powerpoint/2010/main" val="318444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t>(1) </a:t>
            </a:r>
            <a:r>
              <a:rPr lang="ja-JP" altLang="en-US" dirty="0"/>
              <a:t>求められる脱炭素型ライフスタイルへの変革</a:t>
            </a:r>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550268" y="1118683"/>
            <a:ext cx="9332224" cy="2569740"/>
          </a:xfrm>
        </p:spPr>
        <p:txBody>
          <a:bodyPr>
            <a:noAutofit/>
          </a:bodyPr>
          <a:lstStyle/>
          <a:p>
            <a:pPr algn="just">
              <a:lnSpc>
                <a:spcPts val="2000"/>
              </a:lnSpc>
              <a:spcBef>
                <a:spcPts val="0"/>
              </a:spcBef>
            </a:pPr>
            <a:r>
              <a:rPr lang="ja-JP" altLang="en-US" sz="1400" dirty="0"/>
              <a:t>　世界各地において、記録的な猛暑や頻発する豪雨災害といった気候変動による影響が顕在化し、脱炭素・カーボンニュートラルの実現が不可欠となる中、世界中で取組が進められています。</a:t>
            </a:r>
            <a:endParaRPr lang="en-US" altLang="ja-JP" sz="1400" dirty="0"/>
          </a:p>
          <a:p>
            <a:pPr algn="just">
              <a:lnSpc>
                <a:spcPts val="2000"/>
              </a:lnSpc>
              <a:spcBef>
                <a:spcPts val="0"/>
              </a:spcBef>
            </a:pPr>
            <a:r>
              <a:rPr lang="ja-JP" altLang="en-US" sz="1400" dirty="0"/>
              <a:t>　衣食住や余暇の過ごし方など私たちのライフスタイルを支えるすべての商品やサービスは、エネルギーや資源を使って製造・提供され、その過程で地球温暖化の原因となる</a:t>
            </a:r>
            <a:r>
              <a:rPr lang="en-US" altLang="ja-JP" sz="1400" dirty="0"/>
              <a:t>CO</a:t>
            </a:r>
            <a:r>
              <a:rPr lang="en-US" altLang="ja-JP" sz="1400" baseline="-25000" dirty="0"/>
              <a:t>2</a:t>
            </a:r>
            <a:r>
              <a:rPr lang="ja-JP" altLang="en-US" sz="1400" dirty="0"/>
              <a:t>を排出しています。そのため、人々が商品やサービスの選び方を変えていくことが、</a:t>
            </a:r>
            <a:r>
              <a:rPr lang="en-US" altLang="ja-JP" sz="1400" dirty="0"/>
              <a:t>CO</a:t>
            </a:r>
            <a:r>
              <a:rPr lang="en-US" altLang="ja-JP" sz="1400" baseline="-25000" dirty="0"/>
              <a:t>2</a:t>
            </a:r>
            <a:r>
              <a:rPr lang="ja-JP" altLang="en-US" sz="1400" dirty="0"/>
              <a:t>排出量の削減につながります。</a:t>
            </a:r>
            <a:endParaRPr lang="en-US" altLang="ja-JP" sz="1400" dirty="0"/>
          </a:p>
          <a:p>
            <a:pPr algn="just">
              <a:lnSpc>
                <a:spcPts val="2000"/>
              </a:lnSpc>
              <a:spcBef>
                <a:spcPts val="0"/>
              </a:spcBef>
            </a:pPr>
            <a:r>
              <a:rPr lang="ja-JP" altLang="en-US" sz="1400" dirty="0"/>
              <a:t>　例えば、地産地消を意識して食材を選ぶこと、リユースの服や省エネ性能が高い家電製品を買うこと、自家用車から鉄道に移動手段を変えること等々。府民、事業者などあらゆる主体が一体となり、日常的な消費行動を脱炭素型に変えていくことが極めて重要です。</a:t>
            </a:r>
            <a:endParaRPr lang="en-US" altLang="ja-JP" sz="1400" dirty="0"/>
          </a:p>
          <a:p>
            <a:pPr algn="just">
              <a:lnSpc>
                <a:spcPts val="2000"/>
              </a:lnSpc>
              <a:spcBef>
                <a:spcPts val="0"/>
              </a:spcBef>
            </a:pPr>
            <a:r>
              <a:rPr lang="ja-JP" altLang="en-US" sz="1400" b="0" i="0" dirty="0">
                <a:effectLst/>
                <a:latin typeface="Open Sans" panose="020B0606030504020204" pitchFamily="34" charset="0"/>
              </a:rPr>
              <a:t>　社会全体での「脱炭素型ライフスタイル」への変革に向けて、企業にはそれを後押し・貢献することが期待されて</a:t>
            </a:r>
            <a:r>
              <a:rPr lang="ja-JP" altLang="en-US" sz="1400" dirty="0"/>
              <a:t>います。</a:t>
            </a:r>
            <a:endParaRPr lang="en-US" altLang="ja-JP" sz="1400" dirty="0"/>
          </a:p>
        </p:txBody>
      </p:sp>
      <p:grpSp>
        <p:nvGrpSpPr>
          <p:cNvPr id="14" name="グループ化 13">
            <a:extLst>
              <a:ext uri="{FF2B5EF4-FFF2-40B4-BE49-F238E27FC236}">
                <a16:creationId xmlns:a16="http://schemas.microsoft.com/office/drawing/2014/main" id="{80F1CF83-D91C-1CE0-9AAF-C835A0435303}"/>
              </a:ext>
            </a:extLst>
          </p:cNvPr>
          <p:cNvGrpSpPr/>
          <p:nvPr/>
        </p:nvGrpSpPr>
        <p:grpSpPr>
          <a:xfrm>
            <a:off x="2470498" y="3688423"/>
            <a:ext cx="5491763" cy="3871252"/>
            <a:chOff x="4934664" y="3506686"/>
            <a:chExt cx="4933236" cy="3741422"/>
          </a:xfrm>
        </p:grpSpPr>
        <p:pic>
          <p:nvPicPr>
            <p:cNvPr id="1028" name="Picture 4" descr="2030年の絵姿">
              <a:extLst>
                <a:ext uri="{FF2B5EF4-FFF2-40B4-BE49-F238E27FC236}">
                  <a16:creationId xmlns:a16="http://schemas.microsoft.com/office/drawing/2014/main" id="{938C1D28-4BEA-D5EB-51E7-565B17EFB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664" y="3506686"/>
              <a:ext cx="4933236" cy="3507879"/>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D501ADB2-212D-1886-5162-E6E43FE14378}"/>
                </a:ext>
              </a:extLst>
            </p:cNvPr>
            <p:cNvSpPr txBox="1"/>
            <p:nvPr/>
          </p:nvSpPr>
          <p:spPr>
            <a:xfrm>
              <a:off x="7258050" y="7001887"/>
              <a:ext cx="2609850" cy="246221"/>
            </a:xfrm>
            <a:prstGeom prst="rect">
              <a:avLst/>
            </a:prstGeom>
            <a:noFill/>
          </p:spPr>
          <p:txBody>
            <a:bodyPr wrap="square">
              <a:spAutoFit/>
            </a:bodyPr>
            <a:lstStyle/>
            <a:p>
              <a:pPr algn="r"/>
              <a:r>
                <a:rPr lang="ja-JP" altLang="en-US" sz="1000" dirty="0">
                  <a:latin typeface="BIZ UDゴシック" panose="020B0400000000000000" pitchFamily="49" charset="-128"/>
                  <a:ea typeface="BIZ UDゴシック" panose="020B0400000000000000" pitchFamily="49" charset="-128"/>
                </a:rPr>
                <a:t>資料：環境省資料</a:t>
              </a:r>
            </a:p>
          </p:txBody>
        </p:sp>
      </p:grpSp>
      <p:sp>
        <p:nvSpPr>
          <p:cNvPr id="4" name="スライド番号プレースホルダー 5">
            <a:extLst>
              <a:ext uri="{FF2B5EF4-FFF2-40B4-BE49-F238E27FC236}">
                <a16:creationId xmlns:a16="http://schemas.microsoft.com/office/drawing/2014/main" id="{2EAF619D-8239-01C3-83F0-F5ED8CA91DE3}"/>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4</a:t>
            </a:fld>
            <a:endParaRPr kumimoji="1" lang="ja-JP" altLang="en-US" b="1" dirty="0">
              <a:solidFill>
                <a:schemeClr val="tx1">
                  <a:lumMod val="50000"/>
                  <a:lumOff val="50000"/>
                </a:schemeClr>
              </a:solidFill>
            </a:endParaRPr>
          </a:p>
        </p:txBody>
      </p:sp>
    </p:spTree>
    <p:extLst>
      <p:ext uri="{BB962C8B-B14F-4D97-AF65-F5344CB8AC3E}">
        <p14:creationId xmlns:p14="http://schemas.microsoft.com/office/powerpoint/2010/main" val="312587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t>(2)</a:t>
            </a:r>
            <a:r>
              <a:rPr lang="ja-JP" altLang="en-US" dirty="0"/>
              <a:t> 脱炭素ポイント制度とは</a:t>
            </a:r>
            <a:endParaRPr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387206" y="1125098"/>
            <a:ext cx="9658348" cy="2537961"/>
          </a:xfrm>
        </p:spPr>
        <p:txBody>
          <a:bodyPr>
            <a:noAutofit/>
          </a:bodyPr>
          <a:lstStyle/>
          <a:p>
            <a:pPr algn="just">
              <a:lnSpc>
                <a:spcPts val="2000"/>
              </a:lnSpc>
              <a:spcBef>
                <a:spcPts val="0"/>
              </a:spcBef>
            </a:pPr>
            <a:r>
              <a:rPr lang="ja-JP" altLang="en-US" sz="1400" b="0" i="0" dirty="0">
                <a:effectLst/>
                <a:latin typeface="Open Sans" panose="020B0606030504020204" pitchFamily="34" charset="0"/>
              </a:rPr>
              <a:t>　「脱炭素型ライフスタイル」への変革に向けて</a:t>
            </a:r>
            <a:r>
              <a:rPr lang="ja-JP" altLang="en-US" sz="1400" dirty="0"/>
              <a:t>、脱炭素型の商品やサービスを、より多くの消費者が知り、選択行動をしていくための仕組みの構築が必要となっています。そのためには、効果的な情報発信（気づき、ナッジ）と合わせた、経済的インセンティブの付与も有効な手段の一つとされています。</a:t>
            </a:r>
            <a:endParaRPr lang="en-US" altLang="ja-JP" sz="1400" dirty="0"/>
          </a:p>
          <a:p>
            <a:pPr algn="just">
              <a:lnSpc>
                <a:spcPts val="2000"/>
              </a:lnSpc>
              <a:spcBef>
                <a:spcPts val="0"/>
              </a:spcBef>
            </a:pPr>
            <a:r>
              <a:rPr lang="ja-JP" altLang="en-US" sz="1400" dirty="0"/>
              <a:t>　大阪府では、府民の脱炭素への意識改革・行動変容を促進するため、脱炭素型の消費行動に対して、脱炭素ポイントを付与する制度の普及に取り組んでいます。</a:t>
            </a:r>
            <a:endParaRPr lang="en-US" altLang="ja-JP" sz="1400" dirty="0"/>
          </a:p>
          <a:p>
            <a:pPr algn="just">
              <a:lnSpc>
                <a:spcPts val="2000"/>
              </a:lnSpc>
              <a:spcBef>
                <a:spcPts val="0"/>
              </a:spcBef>
            </a:pPr>
            <a:r>
              <a:rPr lang="ja-JP" altLang="en-US" sz="1400" dirty="0"/>
              <a:t>　脱炭素ポイントとは、小売事業者等が現在運用しているポイントシステムを活用して、生産・流通・使用等のライフサイクルの各過程における</a:t>
            </a:r>
            <a:r>
              <a:rPr lang="en-US" altLang="ja-JP" sz="1400" dirty="0"/>
              <a:t>CO</a:t>
            </a:r>
            <a:r>
              <a:rPr lang="en-US" altLang="ja-JP" sz="1400" baseline="-25000" dirty="0"/>
              <a:t>2</a:t>
            </a:r>
            <a:r>
              <a:rPr lang="ja-JP" altLang="en-US" sz="1400" dirty="0"/>
              <a:t>排出が、通常商品等と比較して少ない商品・サービスを購入した消費者に対して付与するポイントの総称です。</a:t>
            </a:r>
            <a:endParaRPr lang="en-US" altLang="ja-JP" sz="1400" dirty="0"/>
          </a:p>
          <a:p>
            <a:pPr algn="just">
              <a:lnSpc>
                <a:spcPts val="2000"/>
              </a:lnSpc>
              <a:spcBef>
                <a:spcPts val="600"/>
              </a:spcBef>
            </a:pPr>
            <a:r>
              <a:rPr lang="ja-JP" altLang="en-US" sz="1400" dirty="0"/>
              <a:t>　</a:t>
            </a:r>
            <a:r>
              <a:rPr lang="en-US" altLang="ja-JP" sz="1400" dirty="0"/>
              <a:t>※</a:t>
            </a:r>
            <a:r>
              <a:rPr lang="ja-JP" altLang="en-US" sz="1400" dirty="0"/>
              <a:t>大阪府内では、「おおさか</a:t>
            </a:r>
            <a:r>
              <a:rPr lang="en-US" altLang="ja-JP" sz="1400" dirty="0"/>
              <a:t>CO</a:t>
            </a:r>
            <a:r>
              <a:rPr lang="en-US" altLang="ja-JP" sz="1400" baseline="-25000" dirty="0"/>
              <a:t>2</a:t>
            </a:r>
            <a:r>
              <a:rPr lang="en-US" altLang="ja-JP" sz="1400" dirty="0"/>
              <a:t>CO</a:t>
            </a:r>
            <a:r>
              <a:rPr lang="en-US" altLang="ja-JP" sz="1400" baseline="-25000" dirty="0"/>
              <a:t>2</a:t>
            </a:r>
            <a:r>
              <a:rPr lang="ja-JP" altLang="en-US" sz="1400" dirty="0"/>
              <a:t>（コツコツ）ポイント＋」という名称で展開しています。</a:t>
            </a:r>
          </a:p>
        </p:txBody>
      </p:sp>
      <p:sp>
        <p:nvSpPr>
          <p:cNvPr id="4" name="スライド番号プレースホルダー 5">
            <a:extLst>
              <a:ext uri="{FF2B5EF4-FFF2-40B4-BE49-F238E27FC236}">
                <a16:creationId xmlns:a16="http://schemas.microsoft.com/office/drawing/2014/main" id="{09DE1198-F0AC-A31E-DB63-183741EE6A16}"/>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5</a:t>
            </a:fld>
            <a:endParaRPr kumimoji="1" lang="ja-JP" altLang="en-US" b="1" dirty="0">
              <a:solidFill>
                <a:schemeClr val="tx1">
                  <a:lumMod val="50000"/>
                  <a:lumOff val="50000"/>
                </a:schemeClr>
              </a:solidFill>
            </a:endParaRPr>
          </a:p>
        </p:txBody>
      </p:sp>
      <p:sp>
        <p:nvSpPr>
          <p:cNvPr id="7" name="テキスト ボックス 6">
            <a:extLst>
              <a:ext uri="{FF2B5EF4-FFF2-40B4-BE49-F238E27FC236}">
                <a16:creationId xmlns:a16="http://schemas.microsoft.com/office/drawing/2014/main" id="{87CFEB98-6178-4A88-9018-71E28AF787CE}"/>
              </a:ext>
            </a:extLst>
          </p:cNvPr>
          <p:cNvSpPr txBox="1"/>
          <p:nvPr/>
        </p:nvSpPr>
        <p:spPr>
          <a:xfrm>
            <a:off x="4885897" y="3896615"/>
            <a:ext cx="5004196" cy="2834588"/>
          </a:xfrm>
          <a:prstGeom prst="roundRect">
            <a:avLst>
              <a:gd name="adj" fmla="val 15082"/>
            </a:avLst>
          </a:prstGeom>
          <a:solidFill>
            <a:srgbClr val="D5EFFB"/>
          </a:solidFill>
        </p:spPr>
        <p:txBody>
          <a:bodyPr wrap="square" lIns="72000" tIns="72000" rIns="72000" b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Calibri" panose="020F0502020204030204"/>
                <a:ea typeface="游ゴシック" panose="020B0400000000000000" pitchFamily="50" charset="-128"/>
              </a:rPr>
              <a:t>　</a:t>
            </a:r>
            <a:r>
              <a:rPr kumimoji="0"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この制度は、各事業者が運用する既存のポイントシステムを利用することが特徴となっています。</a:t>
            </a:r>
            <a:endParaRPr kumimoji="0"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これは、事業者にとっては、自社のポイント制度を活用するため取組みがしやすく、同時に事務手続きも簡素化できる点がメリットです。</a:t>
            </a:r>
            <a:endParaRPr kumimoji="0"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0"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また消費者にとっては、普段から使っているポイントを貯めることができるため利便性が高く、脱炭素に寄与する商品選択の促進につながります。</a:t>
            </a:r>
            <a:endParaRPr kumimoji="0" lang="ja-JP" altLang="en-US" sz="14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pic>
        <p:nvPicPr>
          <p:cNvPr id="10" name="図 9">
            <a:extLst>
              <a:ext uri="{FF2B5EF4-FFF2-40B4-BE49-F238E27FC236}">
                <a16:creationId xmlns:a16="http://schemas.microsoft.com/office/drawing/2014/main" id="{F6927055-3FC5-4E9B-BA77-4310919F3EF1}"/>
              </a:ext>
            </a:extLst>
          </p:cNvPr>
          <p:cNvPicPr>
            <a:picLocks noChangeAspect="1"/>
          </p:cNvPicPr>
          <p:nvPr/>
        </p:nvPicPr>
        <p:blipFill>
          <a:blip r:embed="rId2"/>
          <a:stretch>
            <a:fillRect/>
          </a:stretch>
        </p:blipFill>
        <p:spPr>
          <a:xfrm>
            <a:off x="467114" y="3663059"/>
            <a:ext cx="4318478" cy="3612349"/>
          </a:xfrm>
          <a:prstGeom prst="rect">
            <a:avLst/>
          </a:prstGeom>
        </p:spPr>
      </p:pic>
    </p:spTree>
    <p:extLst>
      <p:ext uri="{BB962C8B-B14F-4D97-AF65-F5344CB8AC3E}">
        <p14:creationId xmlns:p14="http://schemas.microsoft.com/office/powerpoint/2010/main" val="210433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t>(3) </a:t>
            </a:r>
            <a:r>
              <a:rPr lang="ja-JP" altLang="en-US" dirty="0"/>
              <a:t>「脱炭素ポイント制度」に取組むメリット</a:t>
            </a:r>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556908" y="1130240"/>
            <a:ext cx="9332224" cy="1354609"/>
          </a:xfrm>
        </p:spPr>
        <p:txBody>
          <a:bodyPr>
            <a:noAutofit/>
          </a:bodyPr>
          <a:lstStyle/>
          <a:p>
            <a:pPr>
              <a:lnSpc>
                <a:spcPts val="2000"/>
              </a:lnSpc>
              <a:spcBef>
                <a:spcPts val="0"/>
              </a:spcBef>
            </a:pPr>
            <a:r>
              <a:rPr lang="ja-JP" altLang="en-US" sz="1400" dirty="0"/>
              <a:t>　脱炭素社会の実現という社会的要請を踏まえ、「脱炭素ポイント制度」に取組むことは、企業価値の向上など市場で「選ばれる企業」となることにつながるなど、企業にとっても生まれるメリットがあります。</a:t>
            </a:r>
            <a:endParaRPr lang="en-US" altLang="ja-JP" sz="1400" dirty="0"/>
          </a:p>
          <a:p>
            <a:pPr>
              <a:lnSpc>
                <a:spcPts val="2000"/>
              </a:lnSpc>
              <a:spcBef>
                <a:spcPts val="0"/>
              </a:spcBef>
            </a:pPr>
            <a:r>
              <a:rPr lang="ja-JP" altLang="en-US" sz="1400" dirty="0"/>
              <a:t>　これらメリットを最大限に享受するために、事業を効果的・効率的に進められるように工夫しましょう。</a:t>
            </a:r>
            <a:endParaRPr lang="en-US" altLang="ja-JP" sz="1400" dirty="0"/>
          </a:p>
          <a:p>
            <a:pPr algn="just">
              <a:lnSpc>
                <a:spcPts val="2000"/>
              </a:lnSpc>
              <a:spcBef>
                <a:spcPts val="0"/>
              </a:spcBef>
            </a:pPr>
            <a:r>
              <a:rPr lang="ja-JP" altLang="en-US" sz="1400" dirty="0"/>
              <a:t>　（詳細は第２部以降をご覧ください）</a:t>
            </a:r>
            <a:endParaRPr lang="en-US" altLang="ja-JP" sz="1400" dirty="0"/>
          </a:p>
        </p:txBody>
      </p:sp>
      <p:sp>
        <p:nvSpPr>
          <p:cNvPr id="27" name="テキスト ボックス 26">
            <a:extLst>
              <a:ext uri="{FF2B5EF4-FFF2-40B4-BE49-F238E27FC236}">
                <a16:creationId xmlns:a16="http://schemas.microsoft.com/office/drawing/2014/main" id="{0E9C402E-BD3A-7DE2-4A6A-75A70435CE7C}"/>
              </a:ext>
            </a:extLst>
          </p:cNvPr>
          <p:cNvSpPr txBox="1"/>
          <p:nvPr/>
        </p:nvSpPr>
        <p:spPr>
          <a:xfrm>
            <a:off x="975895" y="5706682"/>
            <a:ext cx="2520000" cy="883960"/>
          </a:xfrm>
          <a:prstGeom prst="rect">
            <a:avLst/>
          </a:prstGeom>
          <a:noFill/>
        </p:spPr>
        <p:txBody>
          <a:bodyPr wrap="square">
            <a:spAutoFit/>
          </a:bodyPr>
          <a:lstStyle/>
          <a:p>
            <a:pPr algn="just">
              <a:lnSpc>
                <a:spcPts val="1600"/>
              </a:lnSpc>
              <a:spcBef>
                <a:spcPts val="0"/>
              </a:spcBef>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脱炭素への機運が高まる中で、消費者ニーズや社会課題を捉えた商品・サービスの展開、販売促進につなげることができます</a:t>
            </a:r>
          </a:p>
        </p:txBody>
      </p:sp>
      <p:sp>
        <p:nvSpPr>
          <p:cNvPr id="34" name="テキスト ボックス 33">
            <a:extLst>
              <a:ext uri="{FF2B5EF4-FFF2-40B4-BE49-F238E27FC236}">
                <a16:creationId xmlns:a16="http://schemas.microsoft.com/office/drawing/2014/main" id="{0F038648-41E4-20E4-7472-6939702DD462}"/>
              </a:ext>
            </a:extLst>
          </p:cNvPr>
          <p:cNvSpPr txBox="1"/>
          <p:nvPr/>
        </p:nvSpPr>
        <p:spPr>
          <a:xfrm>
            <a:off x="3998460" y="5706682"/>
            <a:ext cx="2442480" cy="1294329"/>
          </a:xfrm>
          <a:prstGeom prst="rect">
            <a:avLst/>
          </a:prstGeom>
          <a:noFill/>
        </p:spPr>
        <p:txBody>
          <a:bodyPr wrap="square">
            <a:spAutoFit/>
          </a:bodyPr>
          <a:lstStyle/>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脱炭素社会の実現に向け、企業姿勢を示すことは、市場全体において、企業価値の向上につながります。また、行政の取組みと連携することで、消費者からの信頼性も高まります。</a:t>
            </a:r>
          </a:p>
        </p:txBody>
      </p:sp>
      <p:cxnSp>
        <p:nvCxnSpPr>
          <p:cNvPr id="26" name="直線コネクタ 25">
            <a:extLst>
              <a:ext uri="{FF2B5EF4-FFF2-40B4-BE49-F238E27FC236}">
                <a16:creationId xmlns:a16="http://schemas.microsoft.com/office/drawing/2014/main" id="{56F40D72-D1C7-E0DF-DF5B-A5F16728DC2C}"/>
              </a:ext>
            </a:extLst>
          </p:cNvPr>
          <p:cNvCxnSpPr>
            <a:stCxn id="4" idx="2"/>
            <a:endCxn id="23" idx="0"/>
          </p:cNvCxnSpPr>
          <p:nvPr/>
        </p:nvCxnSpPr>
        <p:spPr>
          <a:xfrm>
            <a:off x="5212200" y="2731579"/>
            <a:ext cx="1023" cy="313997"/>
          </a:xfrm>
          <a:prstGeom prst="line">
            <a:avLst/>
          </a:prstGeom>
          <a:ln w="28575">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496DFDC5-5E4D-61F1-FCCD-A707E8970D25}"/>
              </a:ext>
            </a:extLst>
          </p:cNvPr>
          <p:cNvCxnSpPr>
            <a:cxnSpLocks/>
            <a:stCxn id="4" idx="2"/>
            <a:endCxn id="25" idx="0"/>
          </p:cNvCxnSpPr>
          <p:nvPr/>
        </p:nvCxnSpPr>
        <p:spPr>
          <a:xfrm flipH="1">
            <a:off x="2235895" y="2731579"/>
            <a:ext cx="2976305" cy="319519"/>
          </a:xfrm>
          <a:prstGeom prst="line">
            <a:avLst/>
          </a:prstGeom>
          <a:ln w="28575">
            <a:solidFill>
              <a:srgbClr val="33CCFF"/>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66623EEA-F87E-7198-DEBD-95819EC0BF4C}"/>
              </a:ext>
            </a:extLst>
          </p:cNvPr>
          <p:cNvSpPr txBox="1"/>
          <p:nvPr/>
        </p:nvSpPr>
        <p:spPr>
          <a:xfrm>
            <a:off x="3108306" y="2326390"/>
            <a:ext cx="4207788" cy="405189"/>
          </a:xfrm>
          <a:prstGeom prst="roundRect">
            <a:avLst>
              <a:gd name="adj" fmla="val 50000"/>
            </a:avLst>
          </a:prstGeom>
          <a:solidFill>
            <a:srgbClr val="33CCFF"/>
          </a:solidFill>
        </p:spPr>
        <p:txBody>
          <a:bodyPr wrap="square" tIns="36000" bIns="36000" rtlCol="0">
            <a:spAutoFit/>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脱炭素への貢献（</a:t>
            </a:r>
            <a:r>
              <a:rPr kumimoji="1" lang="en-US" altLang="ja-JP" sz="1400" b="1" dirty="0">
                <a:solidFill>
                  <a:schemeClr val="bg1"/>
                </a:solidFill>
                <a:latin typeface="BIZ UDゴシック" panose="020B0400000000000000" pitchFamily="49" charset="-128"/>
                <a:ea typeface="BIZ UDゴシック" panose="020B0400000000000000" pitchFamily="49" charset="-128"/>
              </a:rPr>
              <a:t>CO</a:t>
            </a:r>
            <a:r>
              <a:rPr kumimoji="1" lang="en-US" altLang="ja-JP" sz="1400" b="1" baseline="-25000" dirty="0">
                <a:solidFill>
                  <a:schemeClr val="bg1"/>
                </a:solidFill>
                <a:latin typeface="BIZ UDゴシック" panose="020B0400000000000000" pitchFamily="49" charset="-128"/>
                <a:ea typeface="BIZ UDゴシック" panose="020B0400000000000000" pitchFamily="49" charset="-128"/>
              </a:rPr>
              <a:t>2</a:t>
            </a:r>
            <a:r>
              <a:rPr kumimoji="1" lang="ja-JP" altLang="en-US" sz="1400" b="1" dirty="0">
                <a:solidFill>
                  <a:schemeClr val="bg1"/>
                </a:solidFill>
                <a:latin typeface="BIZ UDゴシック" panose="020B0400000000000000" pitchFamily="49" charset="-128"/>
                <a:ea typeface="BIZ UDゴシック" panose="020B0400000000000000" pitchFamily="49" charset="-128"/>
              </a:rPr>
              <a:t>削減）</a:t>
            </a:r>
          </a:p>
        </p:txBody>
      </p:sp>
      <p:sp>
        <p:nvSpPr>
          <p:cNvPr id="23" name="テキスト ボックス 22">
            <a:extLst>
              <a:ext uri="{FF2B5EF4-FFF2-40B4-BE49-F238E27FC236}">
                <a16:creationId xmlns:a16="http://schemas.microsoft.com/office/drawing/2014/main" id="{046DCD90-2186-2547-4081-4985D7285AC1}"/>
              </a:ext>
            </a:extLst>
          </p:cNvPr>
          <p:cNvSpPr txBox="1"/>
          <p:nvPr/>
        </p:nvSpPr>
        <p:spPr>
          <a:xfrm>
            <a:off x="3917223" y="3045576"/>
            <a:ext cx="2592000" cy="405189"/>
          </a:xfrm>
          <a:prstGeom prst="roundRect">
            <a:avLst>
              <a:gd name="adj" fmla="val 50000"/>
            </a:avLst>
          </a:prstGeom>
          <a:solidFill>
            <a:srgbClr val="33CCFF"/>
          </a:solidFill>
        </p:spPr>
        <p:txBody>
          <a:bodyPr wrap="square" tIns="36000" bIns="36000" rtlCol="0">
            <a:spAutoFit/>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企業価値の向上</a:t>
            </a:r>
          </a:p>
        </p:txBody>
      </p:sp>
      <p:sp>
        <p:nvSpPr>
          <p:cNvPr id="25" name="テキスト ボックス 24">
            <a:extLst>
              <a:ext uri="{FF2B5EF4-FFF2-40B4-BE49-F238E27FC236}">
                <a16:creationId xmlns:a16="http://schemas.microsoft.com/office/drawing/2014/main" id="{20901865-19C0-8E2F-BA74-2C63152BCBAE}"/>
              </a:ext>
            </a:extLst>
          </p:cNvPr>
          <p:cNvSpPr txBox="1"/>
          <p:nvPr/>
        </p:nvSpPr>
        <p:spPr>
          <a:xfrm>
            <a:off x="800285" y="3051098"/>
            <a:ext cx="2871220" cy="405189"/>
          </a:xfrm>
          <a:prstGeom prst="roundRect">
            <a:avLst>
              <a:gd name="adj" fmla="val 50000"/>
            </a:avLst>
          </a:prstGeom>
          <a:solidFill>
            <a:srgbClr val="33CCFF"/>
          </a:solidFill>
        </p:spPr>
        <p:txBody>
          <a:bodyPr wrap="square" tIns="36000" bIns="36000" rtlCol="0">
            <a:spAutoFit/>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消費者ニーズへの対応と販促</a:t>
            </a:r>
          </a:p>
        </p:txBody>
      </p:sp>
      <p:cxnSp>
        <p:nvCxnSpPr>
          <p:cNvPr id="37" name="直線コネクタ 36">
            <a:extLst>
              <a:ext uri="{FF2B5EF4-FFF2-40B4-BE49-F238E27FC236}">
                <a16:creationId xmlns:a16="http://schemas.microsoft.com/office/drawing/2014/main" id="{D359530E-F862-27A7-3E66-5BAA9E6D0666}"/>
              </a:ext>
            </a:extLst>
          </p:cNvPr>
          <p:cNvCxnSpPr>
            <a:cxnSpLocks/>
            <a:stCxn id="4" idx="2"/>
            <a:endCxn id="29" idx="0"/>
          </p:cNvCxnSpPr>
          <p:nvPr/>
        </p:nvCxnSpPr>
        <p:spPr>
          <a:xfrm>
            <a:off x="5212200" y="2731579"/>
            <a:ext cx="2974534" cy="313996"/>
          </a:xfrm>
          <a:prstGeom prst="line">
            <a:avLst/>
          </a:prstGeom>
          <a:ln w="28575">
            <a:solidFill>
              <a:srgbClr val="33CCFF"/>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FA4897B8-232A-08FE-908F-2378706DACD0}"/>
              </a:ext>
            </a:extLst>
          </p:cNvPr>
          <p:cNvPicPr>
            <a:picLocks noChangeAspect="1"/>
          </p:cNvPicPr>
          <p:nvPr/>
        </p:nvPicPr>
        <p:blipFill>
          <a:blip r:embed="rId2"/>
          <a:stretch>
            <a:fillRect/>
          </a:stretch>
        </p:blipFill>
        <p:spPr>
          <a:xfrm>
            <a:off x="1752425" y="4291729"/>
            <a:ext cx="1601825" cy="1256817"/>
          </a:xfrm>
          <a:prstGeom prst="rect">
            <a:avLst/>
          </a:prstGeom>
        </p:spPr>
      </p:pic>
      <p:pic>
        <p:nvPicPr>
          <p:cNvPr id="7" name="図 6" descr="アイコン&#10;&#10;自動的に生成された説明">
            <a:extLst>
              <a:ext uri="{FF2B5EF4-FFF2-40B4-BE49-F238E27FC236}">
                <a16:creationId xmlns:a16="http://schemas.microsoft.com/office/drawing/2014/main" id="{88126FFC-1354-5B45-FB6E-7749D255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752" y="4419373"/>
            <a:ext cx="912289" cy="1132445"/>
          </a:xfrm>
          <a:prstGeom prst="rect">
            <a:avLst/>
          </a:prstGeom>
        </p:spPr>
      </p:pic>
      <p:pic>
        <p:nvPicPr>
          <p:cNvPr id="1028" name="Picture 4">
            <a:extLst>
              <a:ext uri="{FF2B5EF4-FFF2-40B4-BE49-F238E27FC236}">
                <a16:creationId xmlns:a16="http://schemas.microsoft.com/office/drawing/2014/main" id="{F687D0CE-1876-AC97-36E9-6906CA7FC215}"/>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6451" y="3582651"/>
            <a:ext cx="1464507" cy="1018643"/>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グループ化 35">
            <a:extLst>
              <a:ext uri="{FF2B5EF4-FFF2-40B4-BE49-F238E27FC236}">
                <a16:creationId xmlns:a16="http://schemas.microsoft.com/office/drawing/2014/main" id="{B4A3ADD9-F161-5461-F56D-9111D5DD02D5}"/>
              </a:ext>
            </a:extLst>
          </p:cNvPr>
          <p:cNvGrpSpPr/>
          <p:nvPr/>
        </p:nvGrpSpPr>
        <p:grpSpPr>
          <a:xfrm>
            <a:off x="910224" y="3659626"/>
            <a:ext cx="974255" cy="883960"/>
            <a:chOff x="801585" y="3578944"/>
            <a:chExt cx="974255" cy="883960"/>
          </a:xfrm>
        </p:grpSpPr>
        <p:sp>
          <p:nvSpPr>
            <p:cNvPr id="35" name="吹き出し: 円形 34">
              <a:extLst>
                <a:ext uri="{FF2B5EF4-FFF2-40B4-BE49-F238E27FC236}">
                  <a16:creationId xmlns:a16="http://schemas.microsoft.com/office/drawing/2014/main" id="{83A1DEE2-D268-E7BF-0054-59BE8714D641}"/>
                </a:ext>
              </a:extLst>
            </p:cNvPr>
            <p:cNvSpPr/>
            <p:nvPr/>
          </p:nvSpPr>
          <p:spPr>
            <a:xfrm>
              <a:off x="801585" y="3578944"/>
              <a:ext cx="974255" cy="883960"/>
            </a:xfrm>
            <a:prstGeom prst="wedgeEllipseCallout">
              <a:avLst>
                <a:gd name="adj1" fmla="val 58103"/>
                <a:gd name="adj2" fmla="val 15289"/>
              </a:avLst>
            </a:prstGeom>
            <a:solidFill>
              <a:schemeClr val="bg1"/>
            </a:solidFill>
            <a:ln>
              <a:solidFill>
                <a:srgbClr val="33CC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descr="ロゴ&#10;&#10;自動的に生成された説明">
              <a:extLst>
                <a:ext uri="{FF2B5EF4-FFF2-40B4-BE49-F238E27FC236}">
                  <a16:creationId xmlns:a16="http://schemas.microsoft.com/office/drawing/2014/main" id="{08554C6B-DDF8-F066-5B77-2C39912A0BDB}"/>
                </a:ext>
              </a:extLst>
            </p:cNvPr>
            <p:cNvPicPr>
              <a:picLocks noChangeAspect="1"/>
            </p:cNvPicPr>
            <p:nvPr/>
          </p:nvPicPr>
          <p:blipFill rotWithShape="1">
            <a:blip r:embed="rId5">
              <a:extLst>
                <a:ext uri="{28A0092B-C50C-407E-A947-70E740481C1C}">
                  <a14:useLocalDpi xmlns:a14="http://schemas.microsoft.com/office/drawing/2010/main" val="0"/>
                </a:ext>
              </a:extLst>
            </a:blip>
            <a:srcRect b="15317"/>
            <a:stretch/>
          </p:blipFill>
          <p:spPr>
            <a:xfrm>
              <a:off x="962437" y="3717448"/>
              <a:ext cx="694344" cy="621243"/>
            </a:xfrm>
            <a:prstGeom prst="rect">
              <a:avLst/>
            </a:prstGeom>
          </p:spPr>
        </p:pic>
      </p:grpSp>
      <p:sp>
        <p:nvSpPr>
          <p:cNvPr id="5" name="スライド番号プレースホルダー 5">
            <a:extLst>
              <a:ext uri="{FF2B5EF4-FFF2-40B4-BE49-F238E27FC236}">
                <a16:creationId xmlns:a16="http://schemas.microsoft.com/office/drawing/2014/main" id="{D664ACF4-889D-E539-C699-8DC5F97C16D8}"/>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6</a:t>
            </a:fld>
            <a:endParaRPr kumimoji="1" lang="ja-JP" altLang="en-US" b="1" dirty="0">
              <a:solidFill>
                <a:schemeClr val="tx1">
                  <a:lumMod val="50000"/>
                  <a:lumOff val="50000"/>
                </a:schemeClr>
              </a:solidFill>
            </a:endParaRPr>
          </a:p>
        </p:txBody>
      </p:sp>
      <p:sp>
        <p:nvSpPr>
          <p:cNvPr id="22" name="テキスト ボックス 21">
            <a:extLst>
              <a:ext uri="{FF2B5EF4-FFF2-40B4-BE49-F238E27FC236}">
                <a16:creationId xmlns:a16="http://schemas.microsoft.com/office/drawing/2014/main" id="{8D66F605-5AE9-43A1-BF63-617ED6E92FC2}"/>
              </a:ext>
            </a:extLst>
          </p:cNvPr>
          <p:cNvSpPr txBox="1"/>
          <p:nvPr/>
        </p:nvSpPr>
        <p:spPr>
          <a:xfrm>
            <a:off x="7032842" y="5706682"/>
            <a:ext cx="2520000" cy="1118255"/>
          </a:xfrm>
          <a:prstGeom prst="rect">
            <a:avLst/>
          </a:prstGeom>
          <a:noFill/>
        </p:spPr>
        <p:txBody>
          <a:bodyPr wrap="square">
            <a:spAutoFit/>
          </a:bodyPr>
          <a:lstStyle/>
          <a:p>
            <a:pPr algn="just">
              <a:lnSpc>
                <a:spcPts val="1600"/>
              </a:lnSpc>
              <a:spcBef>
                <a:spcPts val="0"/>
              </a:spcBef>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サプライチェーンの中で求められつつある商品やサービスの脱炭素化を後押しすることができ、企業としての競争力強化につながります。</a:t>
            </a:r>
          </a:p>
        </p:txBody>
      </p:sp>
      <p:sp>
        <p:nvSpPr>
          <p:cNvPr id="29" name="テキスト ボックス 28">
            <a:extLst>
              <a:ext uri="{FF2B5EF4-FFF2-40B4-BE49-F238E27FC236}">
                <a16:creationId xmlns:a16="http://schemas.microsoft.com/office/drawing/2014/main" id="{2EE83473-6C58-463B-A28C-0CD66A71435B}"/>
              </a:ext>
            </a:extLst>
          </p:cNvPr>
          <p:cNvSpPr txBox="1"/>
          <p:nvPr/>
        </p:nvSpPr>
        <p:spPr>
          <a:xfrm>
            <a:off x="6890734" y="3045575"/>
            <a:ext cx="2592000" cy="405189"/>
          </a:xfrm>
          <a:prstGeom prst="roundRect">
            <a:avLst>
              <a:gd name="adj" fmla="val 50000"/>
            </a:avLst>
          </a:prstGeom>
          <a:solidFill>
            <a:srgbClr val="33CCFF"/>
          </a:solidFill>
        </p:spPr>
        <p:txBody>
          <a:bodyPr wrap="square" tIns="36000" bIns="36000" rtlCol="0">
            <a:spAutoFit/>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競争力の向上</a:t>
            </a:r>
          </a:p>
        </p:txBody>
      </p:sp>
      <p:pic>
        <p:nvPicPr>
          <p:cNvPr id="30" name="図 29">
            <a:extLst>
              <a:ext uri="{FF2B5EF4-FFF2-40B4-BE49-F238E27FC236}">
                <a16:creationId xmlns:a16="http://schemas.microsoft.com/office/drawing/2014/main" id="{D018A8A8-203D-4476-BC22-3B4719072DD8}"/>
              </a:ext>
            </a:extLst>
          </p:cNvPr>
          <p:cNvPicPr>
            <a:picLocks noChangeAspect="1"/>
          </p:cNvPicPr>
          <p:nvPr/>
        </p:nvPicPr>
        <p:blipFill rotWithShape="1">
          <a:blip r:embed="rId6"/>
          <a:srcRect l="7579" r="4986"/>
          <a:stretch/>
        </p:blipFill>
        <p:spPr>
          <a:xfrm>
            <a:off x="6890734" y="4291729"/>
            <a:ext cx="2748381" cy="850229"/>
          </a:xfrm>
          <a:prstGeom prst="rect">
            <a:avLst/>
          </a:prstGeom>
        </p:spPr>
      </p:pic>
    </p:spTree>
    <p:extLst>
      <p:ext uri="{BB962C8B-B14F-4D97-AF65-F5344CB8AC3E}">
        <p14:creationId xmlns:p14="http://schemas.microsoft.com/office/powerpoint/2010/main" val="3561376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E5E4593-87FE-F950-D22F-E5515BC7D2EE}"/>
              </a:ext>
            </a:extLst>
          </p:cNvPr>
          <p:cNvSpPr txBox="1"/>
          <p:nvPr/>
        </p:nvSpPr>
        <p:spPr>
          <a:xfrm>
            <a:off x="1213388" y="1784603"/>
            <a:ext cx="8012623" cy="2705421"/>
          </a:xfrm>
          <a:prstGeom prst="rect">
            <a:avLst/>
          </a:prstGeom>
          <a:noFill/>
        </p:spPr>
        <p:txBody>
          <a:bodyPr wrap="square">
            <a:spAutoFit/>
          </a:bodyPr>
          <a:lstStyle/>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第２部</a:t>
            </a:r>
            <a:endParaRPr lang="en-US" altLang="ja-JP" sz="4000" b="1" kern="100" dirty="0">
              <a:effectLst/>
              <a:latin typeface="BIZ UDゴシック" panose="020B0400000000000000" pitchFamily="49" charset="-128"/>
              <a:ea typeface="BIZ UDゴシック" panose="020B0400000000000000" pitchFamily="49" charset="-128"/>
            </a:endParaRPr>
          </a:p>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脱炭素ポイント付与に取組む</a:t>
            </a:r>
            <a:endParaRPr lang="en-US" altLang="ja-JP" sz="4000" b="1" kern="100" dirty="0">
              <a:effectLst/>
              <a:latin typeface="BIZ UDゴシック" panose="020B0400000000000000" pitchFamily="49" charset="-128"/>
              <a:ea typeface="BIZ UDゴシック" panose="020B0400000000000000" pitchFamily="49" charset="-128"/>
            </a:endParaRPr>
          </a:p>
          <a:p>
            <a:pPr algn="ctr">
              <a:lnSpc>
                <a:spcPct val="150000"/>
              </a:lnSpc>
            </a:pPr>
            <a:r>
              <a:rPr lang="ja-JP" altLang="en-US" sz="4000" b="1" kern="100" dirty="0">
                <a:effectLst/>
                <a:latin typeface="BIZ UDゴシック" panose="020B0400000000000000" pitchFamily="49" charset="-128"/>
                <a:ea typeface="BIZ UDゴシック" panose="020B0400000000000000" pitchFamily="49" charset="-128"/>
              </a:rPr>
              <a:t>にあたって</a:t>
            </a:r>
          </a:p>
        </p:txBody>
      </p:sp>
      <p:sp>
        <p:nvSpPr>
          <p:cNvPr id="2" name="スライド番号プレースホルダー 5">
            <a:extLst>
              <a:ext uri="{FF2B5EF4-FFF2-40B4-BE49-F238E27FC236}">
                <a16:creationId xmlns:a16="http://schemas.microsoft.com/office/drawing/2014/main" id="{9EFF4A79-70F6-EA00-3D8C-6EA761A8E047}"/>
              </a:ext>
            </a:extLst>
          </p:cNvPr>
          <p:cNvSpPr txBox="1">
            <a:spLocks/>
          </p:cNvSpPr>
          <p:nvPr/>
        </p:nvSpPr>
        <p:spPr>
          <a:xfrm>
            <a:off x="9890093" y="7132763"/>
            <a:ext cx="540000" cy="432000"/>
          </a:xfrm>
          <a:prstGeom prst="rect">
            <a:avLst/>
          </a:prstGeom>
          <a:solidFill>
            <a:srgbClr val="D5EFFB"/>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9874AEE-7876-4048-89CF-E7E4B85CF86B}" type="slidenum">
              <a:rPr kumimoji="1" lang="ja-JP" altLang="en-US" b="1" smtClean="0">
                <a:solidFill>
                  <a:schemeClr val="tx1">
                    <a:lumMod val="50000"/>
                    <a:lumOff val="50000"/>
                  </a:schemeClr>
                </a:solidFill>
              </a:rPr>
              <a:pPr algn="ctr"/>
              <a:t>7</a:t>
            </a:fld>
            <a:endParaRPr kumimoji="1" lang="ja-JP" altLang="en-US" b="1" dirty="0">
              <a:solidFill>
                <a:schemeClr val="tx1">
                  <a:lumMod val="50000"/>
                  <a:lumOff val="50000"/>
                </a:schemeClr>
              </a:solidFill>
            </a:endParaRPr>
          </a:p>
        </p:txBody>
      </p:sp>
    </p:spTree>
    <p:extLst>
      <p:ext uri="{BB962C8B-B14F-4D97-AF65-F5344CB8AC3E}">
        <p14:creationId xmlns:p14="http://schemas.microsoft.com/office/powerpoint/2010/main" val="966100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6C2FD0A2-E369-AC0A-6DCC-D69CB9F8D439}"/>
              </a:ext>
            </a:extLst>
          </p:cNvPr>
          <p:cNvSpPr/>
          <p:nvPr/>
        </p:nvSpPr>
        <p:spPr>
          <a:xfrm>
            <a:off x="305730" y="2325323"/>
            <a:ext cx="9827939" cy="4426487"/>
          </a:xfrm>
          <a:prstGeom prst="roundRect">
            <a:avLst/>
          </a:prstGeom>
          <a:solidFill>
            <a:schemeClr val="bg1"/>
          </a:solidFill>
          <a:ln w="12700">
            <a:solidFill>
              <a:srgbClr val="0070C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pic>
        <p:nvPicPr>
          <p:cNvPr id="61" name="図 60" descr="アイコン&#10;&#10;自動的に生成された説明">
            <a:extLst>
              <a:ext uri="{FF2B5EF4-FFF2-40B4-BE49-F238E27FC236}">
                <a16:creationId xmlns:a16="http://schemas.microsoft.com/office/drawing/2014/main" id="{E4B097CB-C6FC-8CB0-D244-E4B014A2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080" y="2666212"/>
            <a:ext cx="1007397" cy="800321"/>
          </a:xfrm>
          <a:prstGeom prst="rect">
            <a:avLst/>
          </a:prstGeom>
        </p:spPr>
      </p:pic>
      <p:sp>
        <p:nvSpPr>
          <p:cNvPr id="2" name="タイトル 1">
            <a:extLst>
              <a:ext uri="{FF2B5EF4-FFF2-40B4-BE49-F238E27FC236}">
                <a16:creationId xmlns:a16="http://schemas.microsoft.com/office/drawing/2014/main" id="{BEEE78DF-63A2-4525-B573-C57FEFCE78D1}"/>
              </a:ext>
            </a:extLst>
          </p:cNvPr>
          <p:cNvSpPr>
            <a:spLocks noGrp="1"/>
          </p:cNvSpPr>
          <p:nvPr>
            <p:ph type="title"/>
          </p:nvPr>
        </p:nvSpPr>
        <p:spPr/>
        <p:txBody>
          <a:bodyPr/>
          <a:lstStyle/>
          <a:p>
            <a:r>
              <a:rPr lang="en-US" altLang="ja-JP" dirty="0"/>
              <a:t>(1)</a:t>
            </a:r>
            <a:r>
              <a:rPr lang="ja-JP" altLang="en-US" dirty="0"/>
              <a:t> 脱炭素ポイント付与の対象商品・サービスの考え方</a:t>
            </a:r>
          </a:p>
        </p:txBody>
      </p:sp>
      <p:sp>
        <p:nvSpPr>
          <p:cNvPr id="3" name="コンテンツ プレースホルダー 2">
            <a:extLst>
              <a:ext uri="{FF2B5EF4-FFF2-40B4-BE49-F238E27FC236}">
                <a16:creationId xmlns:a16="http://schemas.microsoft.com/office/drawing/2014/main" id="{38C5A5AA-4940-5875-C7A9-C7EAE24511E5}"/>
              </a:ext>
            </a:extLst>
          </p:cNvPr>
          <p:cNvSpPr>
            <a:spLocks noGrp="1"/>
          </p:cNvSpPr>
          <p:nvPr>
            <p:ph sz="half" idx="1"/>
          </p:nvPr>
        </p:nvSpPr>
        <p:spPr>
          <a:xfrm>
            <a:off x="633041" y="1122016"/>
            <a:ext cx="9500627" cy="567647"/>
          </a:xfrm>
        </p:spPr>
        <p:txBody>
          <a:bodyPr>
            <a:normAutofit/>
          </a:bodyPr>
          <a:lstStyle/>
          <a:p>
            <a:pPr>
              <a:lnSpc>
                <a:spcPts val="2000"/>
              </a:lnSpc>
              <a:spcBef>
                <a:spcPts val="0"/>
              </a:spcBef>
            </a:pPr>
            <a:r>
              <a:rPr lang="ja-JP" altLang="en-US" sz="1400" dirty="0"/>
              <a:t>　自社の商品・サービスの中で「</a:t>
            </a:r>
            <a:r>
              <a:rPr lang="en-US" altLang="ja-JP" sz="1400" dirty="0"/>
              <a:t>CO</a:t>
            </a:r>
            <a:r>
              <a:rPr lang="en-US" altLang="ja-JP" sz="1400" baseline="-25000" dirty="0"/>
              <a:t>2</a:t>
            </a:r>
            <a:r>
              <a:rPr lang="ja-JP" altLang="en-US" sz="1400" dirty="0"/>
              <a:t>削減の効果がある」ことが明確な商品・サービスを選ぶことが重要です。</a:t>
            </a:r>
            <a:endParaRPr lang="en-US" altLang="ja-JP" sz="1400" dirty="0"/>
          </a:p>
          <a:p>
            <a:pPr>
              <a:lnSpc>
                <a:spcPts val="2000"/>
              </a:lnSpc>
              <a:spcBef>
                <a:spcPts val="0"/>
              </a:spcBef>
            </a:pPr>
            <a:r>
              <a:rPr lang="ja-JP" altLang="en-US" sz="1400" dirty="0"/>
              <a:t>消費者に効果があることを明確に説明できる商品等を選択しましょう。</a:t>
            </a:r>
            <a:endParaRPr lang="en-US" altLang="ja-JP" sz="1400" dirty="0"/>
          </a:p>
        </p:txBody>
      </p:sp>
      <p:sp>
        <p:nvSpPr>
          <p:cNvPr id="5" name="テキスト ボックス 4">
            <a:extLst>
              <a:ext uri="{FF2B5EF4-FFF2-40B4-BE49-F238E27FC236}">
                <a16:creationId xmlns:a16="http://schemas.microsoft.com/office/drawing/2014/main" id="{8FF3304B-D1F0-8F34-C7C2-C351B6C5D00D}"/>
              </a:ext>
            </a:extLst>
          </p:cNvPr>
          <p:cNvSpPr txBox="1"/>
          <p:nvPr/>
        </p:nvSpPr>
        <p:spPr>
          <a:xfrm>
            <a:off x="2908682" y="1819883"/>
            <a:ext cx="4615395" cy="369332"/>
          </a:xfrm>
          <a:prstGeom prst="rect">
            <a:avLst/>
          </a:prstGeom>
          <a:noFill/>
        </p:spPr>
        <p:txBody>
          <a:bodyPr wrap="square">
            <a:spAutoFit/>
          </a:bodyPr>
          <a:lstStyle/>
          <a:p>
            <a:pPr algn="ctr"/>
            <a:r>
              <a:rPr lang="ja-JP" altLang="en-US" b="1" dirty="0">
                <a:solidFill>
                  <a:srgbClr val="002060"/>
                </a:solidFill>
                <a:latin typeface="BIZ UDゴシック" panose="020B0400000000000000" pitchFamily="49" charset="-128"/>
                <a:ea typeface="BIZ UDゴシック" panose="020B0400000000000000" pitchFamily="49" charset="-128"/>
              </a:rPr>
              <a:t>脱炭素の効果がある商品・サービスの例</a:t>
            </a:r>
          </a:p>
        </p:txBody>
      </p:sp>
      <p:grpSp>
        <p:nvGrpSpPr>
          <p:cNvPr id="44" name="グループ化 43">
            <a:extLst>
              <a:ext uri="{FF2B5EF4-FFF2-40B4-BE49-F238E27FC236}">
                <a16:creationId xmlns:a16="http://schemas.microsoft.com/office/drawing/2014/main" id="{48F40A79-4C4F-ADF4-B153-C91ECCB584A9}"/>
              </a:ext>
            </a:extLst>
          </p:cNvPr>
          <p:cNvGrpSpPr/>
          <p:nvPr/>
        </p:nvGrpSpPr>
        <p:grpSpPr>
          <a:xfrm>
            <a:off x="624703" y="2578863"/>
            <a:ext cx="3163168" cy="1265195"/>
            <a:chOff x="1283143" y="4715681"/>
            <a:chExt cx="3233041" cy="698144"/>
          </a:xfrm>
        </p:grpSpPr>
        <p:sp>
          <p:nvSpPr>
            <p:cNvPr id="4" name="テキスト ボックス 16">
              <a:extLst>
                <a:ext uri="{FF2B5EF4-FFF2-40B4-BE49-F238E27FC236}">
                  <a16:creationId xmlns:a16="http://schemas.microsoft.com/office/drawing/2014/main" id="{6F10BD63-51A4-0E15-9802-9416FC050633}"/>
                </a:ext>
              </a:extLst>
            </p:cNvPr>
            <p:cNvSpPr txBox="1"/>
            <p:nvPr/>
          </p:nvSpPr>
          <p:spPr>
            <a:xfrm>
              <a:off x="2824184" y="4873825"/>
              <a:ext cx="1692000" cy="540000"/>
            </a:xfrm>
            <a:prstGeom prst="rect">
              <a:avLst/>
            </a:prstGeom>
            <a:solidFill>
              <a:srgbClr val="F8D0C8"/>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量り売り</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44000" marR="0" lvl="0" indent="-1440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ﾏｲ</a:t>
              </a:r>
              <a:r>
                <a:rPr kumimoji="1" lang="ja-JP" altLang="ja-JP"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rPr>
                <a:t>容器の利用</a:t>
              </a:r>
              <a:endParaRPr lang="ja-JP" altLang="ja-JP"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p>
              <a:pPr marL="144000" marR="0" lvl="0" indent="-1440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ja-JP"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rPr>
                <a:t>当日消費期限商品の購入</a:t>
              </a:r>
              <a:endParaRPr lang="ja-JP" altLang="ja-JP"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p:txBody>
        </p:sp>
        <p:sp>
          <p:nvSpPr>
            <p:cNvPr id="6" name="テキスト ボックス 10">
              <a:extLst>
                <a:ext uri="{FF2B5EF4-FFF2-40B4-BE49-F238E27FC236}">
                  <a16:creationId xmlns:a16="http://schemas.microsoft.com/office/drawing/2014/main" id="{B5CC3A49-28E9-C5A9-91A7-34519EA3603C}"/>
                </a:ext>
              </a:extLst>
            </p:cNvPr>
            <p:cNvSpPr txBox="1"/>
            <p:nvPr/>
          </p:nvSpPr>
          <p:spPr>
            <a:xfrm>
              <a:off x="1283143" y="4873825"/>
              <a:ext cx="1529873" cy="540000"/>
            </a:xfrm>
            <a:prstGeom prst="rect">
              <a:avLst/>
            </a:prstGeom>
            <a:solidFill>
              <a:schemeClr val="accent4">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地産地消の野菜・肉・魚</a:t>
              </a:r>
              <a:endParaRPr kumimoji="1" lang="en-US" altLang="ja-JP" sz="12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44000" marR="0" lvl="0" indent="-1440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ja-JP" sz="1200" b="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rPr>
                <a:t>地産地消食材を使用又は店内加工した惣菜</a:t>
              </a:r>
              <a:endParaRPr lang="ja-JP" altLang="ja-JP" sz="1200" b="0"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endPar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3" name="テキスト ボックス 17">
              <a:extLst>
                <a:ext uri="{FF2B5EF4-FFF2-40B4-BE49-F238E27FC236}">
                  <a16:creationId xmlns:a16="http://schemas.microsoft.com/office/drawing/2014/main" id="{D925D48B-C4F2-8B24-7210-D488834CFEF2}"/>
                </a:ext>
              </a:extLst>
            </p:cNvPr>
            <p:cNvSpPr txBox="1"/>
            <p:nvPr/>
          </p:nvSpPr>
          <p:spPr>
            <a:xfrm>
              <a:off x="2429461" y="4715681"/>
              <a:ext cx="955017" cy="142886"/>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生鮮品等</a:t>
              </a:r>
            </a:p>
          </p:txBody>
        </p:sp>
      </p:grpSp>
      <p:grpSp>
        <p:nvGrpSpPr>
          <p:cNvPr id="45" name="グループ化 44">
            <a:extLst>
              <a:ext uri="{FF2B5EF4-FFF2-40B4-BE49-F238E27FC236}">
                <a16:creationId xmlns:a16="http://schemas.microsoft.com/office/drawing/2014/main" id="{5892EE27-F6E6-1A60-B3BC-A8938339B74A}"/>
              </a:ext>
            </a:extLst>
          </p:cNvPr>
          <p:cNvGrpSpPr/>
          <p:nvPr/>
        </p:nvGrpSpPr>
        <p:grpSpPr>
          <a:xfrm>
            <a:off x="625981" y="4186823"/>
            <a:ext cx="3380940" cy="1103693"/>
            <a:chOff x="728368" y="5937570"/>
            <a:chExt cx="3003865" cy="892182"/>
          </a:xfrm>
        </p:grpSpPr>
        <p:sp>
          <p:nvSpPr>
            <p:cNvPr id="17" name="テキスト ボックス 16">
              <a:extLst>
                <a:ext uri="{FF2B5EF4-FFF2-40B4-BE49-F238E27FC236}">
                  <a16:creationId xmlns:a16="http://schemas.microsoft.com/office/drawing/2014/main" id="{240D4875-04AF-F06B-165E-34504D95BB2D}"/>
                </a:ext>
              </a:extLst>
            </p:cNvPr>
            <p:cNvSpPr txBox="1"/>
            <p:nvPr/>
          </p:nvSpPr>
          <p:spPr>
            <a:xfrm>
              <a:off x="2422954" y="6135220"/>
              <a:ext cx="1309279" cy="694532"/>
            </a:xfrm>
            <a:prstGeom prst="rect">
              <a:avLst/>
            </a:prstGeom>
            <a:solidFill>
              <a:srgbClr val="F8D0C8"/>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てまえどり</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ﾏｲﾎﾞﾄﾙ・ﾏｲ容器</a:t>
              </a:r>
              <a:br>
                <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の利用、ｶﾄﾗﾘｰ辞退</a:t>
              </a:r>
              <a:endParaRPr lang="ja-JP" altLang="ja-JP"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包装の断り</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8" name="テキスト ボックス 10">
              <a:extLst>
                <a:ext uri="{FF2B5EF4-FFF2-40B4-BE49-F238E27FC236}">
                  <a16:creationId xmlns:a16="http://schemas.microsoft.com/office/drawing/2014/main" id="{CEBD25EA-7186-01F2-3DE1-9F9AB5EF78B7}"/>
                </a:ext>
              </a:extLst>
            </p:cNvPr>
            <p:cNvSpPr txBox="1"/>
            <p:nvPr/>
          </p:nvSpPr>
          <p:spPr>
            <a:xfrm>
              <a:off x="728368" y="6135220"/>
              <a:ext cx="1692000" cy="694532"/>
            </a:xfrm>
            <a:prstGeom prst="rect">
              <a:avLst/>
            </a:prstGeom>
            <a:solidFill>
              <a:schemeClr val="accent4">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個包装していないお菓子</a:t>
              </a:r>
              <a:endParaRPr kumimoji="1" lang="en-US" altLang="ja-JP" sz="12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代替肉製品、昆虫食製品</a:t>
              </a:r>
              <a:endParaRPr kumimoji="1" lang="en-US" altLang="ja-JP" sz="12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ﾗﾍﾞﾙﾚｽの</a:t>
              </a:r>
              <a:r>
                <a:rPr kumimoji="1" lang="en-US" altLang="ja-JP"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PET</a:t>
              </a: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飲料水</a:t>
              </a:r>
              <a:endParaRPr kumimoji="1" lang="en-US" altLang="ja-JP" sz="12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ﾘｻｲｸﾙ素材の容器</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等</a:t>
              </a:r>
              <a:endPar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9" name="テキスト ボックス 17">
              <a:extLst>
                <a:ext uri="{FF2B5EF4-FFF2-40B4-BE49-F238E27FC236}">
                  <a16:creationId xmlns:a16="http://schemas.microsoft.com/office/drawing/2014/main" id="{7AC8DB88-5E36-D92F-D029-4B90300D5BD8}"/>
                </a:ext>
              </a:extLst>
            </p:cNvPr>
            <p:cNvSpPr txBox="1"/>
            <p:nvPr/>
          </p:nvSpPr>
          <p:spPr>
            <a:xfrm>
              <a:off x="1795584" y="5937570"/>
              <a:ext cx="1024449" cy="169731"/>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加工</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食品</a:t>
              </a:r>
              <a:endPar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pSp>
      <p:grpSp>
        <p:nvGrpSpPr>
          <p:cNvPr id="50" name="グループ化 49">
            <a:extLst>
              <a:ext uri="{FF2B5EF4-FFF2-40B4-BE49-F238E27FC236}">
                <a16:creationId xmlns:a16="http://schemas.microsoft.com/office/drawing/2014/main" id="{400EA825-7A3A-B3B0-0F96-949C2378D6C6}"/>
              </a:ext>
            </a:extLst>
          </p:cNvPr>
          <p:cNvGrpSpPr/>
          <p:nvPr/>
        </p:nvGrpSpPr>
        <p:grpSpPr>
          <a:xfrm>
            <a:off x="3908788" y="2564582"/>
            <a:ext cx="2975177" cy="1412362"/>
            <a:chOff x="5046303" y="4764282"/>
            <a:chExt cx="2696476" cy="871729"/>
          </a:xfrm>
        </p:grpSpPr>
        <p:sp>
          <p:nvSpPr>
            <p:cNvPr id="20" name="テキスト ボックス 19">
              <a:extLst>
                <a:ext uri="{FF2B5EF4-FFF2-40B4-BE49-F238E27FC236}">
                  <a16:creationId xmlns:a16="http://schemas.microsoft.com/office/drawing/2014/main" id="{ED40DB13-0122-1C09-3CD2-6FF6145F6F02}"/>
                </a:ext>
              </a:extLst>
            </p:cNvPr>
            <p:cNvSpPr txBox="1"/>
            <p:nvPr/>
          </p:nvSpPr>
          <p:spPr>
            <a:xfrm>
              <a:off x="6484170" y="4961759"/>
              <a:ext cx="1258609" cy="674252"/>
            </a:xfrm>
            <a:prstGeom prst="rect">
              <a:avLst/>
            </a:prstGeom>
            <a:solidFill>
              <a:srgbClr val="F8D0C8"/>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rPr>
                <a:t>量り売り</a:t>
              </a:r>
              <a:endParaRPr kumimoji="1" lang="en-US" altLang="ja-JP"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endParaRPr>
            </a:p>
            <a:p>
              <a:pPr marL="144000" indent="-144000">
                <a:buFont typeface="Wingdings" panose="05000000000000000000" pitchFamily="2" charset="2"/>
                <a:buChar char="l"/>
              </a:pPr>
              <a:r>
                <a:rPr kumimoji="1" lang="ja-JP" altLang="en-US"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rPr>
                <a:t>容器の返却・回収ﾎﾞｯｸｽへの持込み</a:t>
              </a:r>
              <a:endParaRPr kumimoji="1" lang="en-US" altLang="ja-JP"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endParaRPr>
            </a:p>
            <a:p>
              <a:pPr marL="144000" indent="-144000">
                <a:buFont typeface="Wingdings" panose="05000000000000000000" pitchFamily="2" charset="2"/>
                <a:buChar char="l"/>
              </a:pPr>
              <a:r>
                <a:rPr kumimoji="1" lang="ja-JP" altLang="en-US"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rPr>
                <a:t>傘ｼｪｱﾘﾝｸﾞ</a:t>
              </a:r>
              <a:endParaRPr kumimoji="1" lang="en-US" altLang="ja-JP"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endParaRPr>
            </a:p>
          </p:txBody>
        </p:sp>
        <p:sp>
          <p:nvSpPr>
            <p:cNvPr id="21" name="テキスト ボックス 10">
              <a:extLst>
                <a:ext uri="{FF2B5EF4-FFF2-40B4-BE49-F238E27FC236}">
                  <a16:creationId xmlns:a16="http://schemas.microsoft.com/office/drawing/2014/main" id="{666E13D9-E0F3-CE9B-03F3-F8E1B23633FA}"/>
                </a:ext>
              </a:extLst>
            </p:cNvPr>
            <p:cNvSpPr txBox="1"/>
            <p:nvPr/>
          </p:nvSpPr>
          <p:spPr>
            <a:xfrm>
              <a:off x="5046303" y="4961758"/>
              <a:ext cx="1428218" cy="674252"/>
            </a:xfrm>
            <a:prstGeom prst="rect">
              <a:avLst/>
            </a:prstGeom>
            <a:solidFill>
              <a:schemeClr val="accent4">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詰め替え製品</a:t>
              </a:r>
              <a:endParaRPr kumimoji="1" lang="en-US" altLang="ja-JP" sz="12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使い捨てでない製品</a:t>
              </a:r>
              <a:endParaRPr kumimoji="1" lang="en-US" altLang="ja-JP" sz="12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再生紙ﾄｲﾚｯﾄﾍﾟｰﾊﾟｰ</a:t>
              </a:r>
              <a:endParaRPr kumimoji="1" lang="en-US" altLang="ja-JP" sz="12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植物油ｲﾝｷ使用ﾊﾟｯｹｰｼﾞ製品</a:t>
              </a:r>
            </a:p>
          </p:txBody>
        </p:sp>
        <p:sp>
          <p:nvSpPr>
            <p:cNvPr id="22" name="テキスト ボックス 17">
              <a:extLst>
                <a:ext uri="{FF2B5EF4-FFF2-40B4-BE49-F238E27FC236}">
                  <a16:creationId xmlns:a16="http://schemas.microsoft.com/office/drawing/2014/main" id="{F3D1BB89-673E-AAC1-E6A2-0CE55F0B775D}"/>
                </a:ext>
              </a:extLst>
            </p:cNvPr>
            <p:cNvSpPr txBox="1"/>
            <p:nvPr/>
          </p:nvSpPr>
          <p:spPr>
            <a:xfrm>
              <a:off x="5970916" y="4764282"/>
              <a:ext cx="828000" cy="180408"/>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日用品</a:t>
              </a:r>
            </a:p>
          </p:txBody>
        </p:sp>
      </p:grpSp>
      <p:grpSp>
        <p:nvGrpSpPr>
          <p:cNvPr id="51" name="グループ化 50">
            <a:extLst>
              <a:ext uri="{FF2B5EF4-FFF2-40B4-BE49-F238E27FC236}">
                <a16:creationId xmlns:a16="http://schemas.microsoft.com/office/drawing/2014/main" id="{8112F978-6E2F-9F42-9A74-4731A20D8854}"/>
              </a:ext>
            </a:extLst>
          </p:cNvPr>
          <p:cNvGrpSpPr/>
          <p:nvPr/>
        </p:nvGrpSpPr>
        <p:grpSpPr>
          <a:xfrm>
            <a:off x="4539328" y="4134022"/>
            <a:ext cx="1621229" cy="986783"/>
            <a:chOff x="4458790" y="4686818"/>
            <a:chExt cx="1621229" cy="986783"/>
          </a:xfrm>
        </p:grpSpPr>
        <p:sp>
          <p:nvSpPr>
            <p:cNvPr id="24" name="テキスト ボックス 10">
              <a:extLst>
                <a:ext uri="{FF2B5EF4-FFF2-40B4-BE49-F238E27FC236}">
                  <a16:creationId xmlns:a16="http://schemas.microsoft.com/office/drawing/2014/main" id="{198B4C35-F10B-E102-B3FF-393360EE0540}"/>
                </a:ext>
              </a:extLst>
            </p:cNvPr>
            <p:cNvSpPr txBox="1"/>
            <p:nvPr/>
          </p:nvSpPr>
          <p:spPr>
            <a:xfrm>
              <a:off x="4458790" y="5006765"/>
              <a:ext cx="1621229" cy="666836"/>
            </a:xfrm>
            <a:prstGeom prst="rect">
              <a:avLst/>
            </a:prstGeom>
            <a:solidFill>
              <a:schemeClr val="accent4">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詰め替え製品</a:t>
              </a:r>
              <a:endParaRPr kumimoji="1" lang="en-US" altLang="ja-JP" sz="12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ｻｽﾃｨﾅﾌﾞﾙｺｽﾒｱﾜｰﾄﾞ等の受賞品</a:t>
              </a:r>
            </a:p>
          </p:txBody>
        </p:sp>
        <p:sp>
          <p:nvSpPr>
            <p:cNvPr id="25" name="テキスト ボックス 17">
              <a:extLst>
                <a:ext uri="{FF2B5EF4-FFF2-40B4-BE49-F238E27FC236}">
                  <a16:creationId xmlns:a16="http://schemas.microsoft.com/office/drawing/2014/main" id="{2D53773A-8CF5-0B5D-77C7-C01CB24A2527}"/>
                </a:ext>
              </a:extLst>
            </p:cNvPr>
            <p:cNvSpPr txBox="1"/>
            <p:nvPr/>
          </p:nvSpPr>
          <p:spPr>
            <a:xfrm>
              <a:off x="4862928" y="4686818"/>
              <a:ext cx="720000" cy="292293"/>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化粧品</a:t>
              </a:r>
            </a:p>
          </p:txBody>
        </p:sp>
      </p:grpSp>
      <p:grpSp>
        <p:nvGrpSpPr>
          <p:cNvPr id="49" name="グループ化 48">
            <a:extLst>
              <a:ext uri="{FF2B5EF4-FFF2-40B4-BE49-F238E27FC236}">
                <a16:creationId xmlns:a16="http://schemas.microsoft.com/office/drawing/2014/main" id="{1E43A938-338C-EC76-9A28-C482532C7DB7}"/>
              </a:ext>
            </a:extLst>
          </p:cNvPr>
          <p:cNvGrpSpPr/>
          <p:nvPr/>
        </p:nvGrpSpPr>
        <p:grpSpPr>
          <a:xfrm>
            <a:off x="561775" y="5452764"/>
            <a:ext cx="2961458" cy="1029769"/>
            <a:chOff x="3517543" y="5153642"/>
            <a:chExt cx="2961458" cy="1029769"/>
          </a:xfrm>
        </p:grpSpPr>
        <p:sp>
          <p:nvSpPr>
            <p:cNvPr id="26" name="テキスト ボックス 25">
              <a:extLst>
                <a:ext uri="{FF2B5EF4-FFF2-40B4-BE49-F238E27FC236}">
                  <a16:creationId xmlns:a16="http://schemas.microsoft.com/office/drawing/2014/main" id="{97D77EFD-B688-4120-7E0D-243EB73AE57E}"/>
                </a:ext>
              </a:extLst>
            </p:cNvPr>
            <p:cNvSpPr txBox="1"/>
            <p:nvPr/>
          </p:nvSpPr>
          <p:spPr>
            <a:xfrm>
              <a:off x="4931687" y="5413378"/>
              <a:ext cx="1547314" cy="770033"/>
            </a:xfrm>
            <a:prstGeom prst="rect">
              <a:avLst/>
            </a:prstGeom>
            <a:solidFill>
              <a:srgbClr val="F8D0C8"/>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rPr>
                <a:t>不要な衣料品の回収ﾎﾞｯｸｽへの持込み</a:t>
              </a:r>
              <a:endParaRPr kumimoji="1" lang="en-US" altLang="ja-JP"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endParaRPr>
            </a:p>
            <a:p>
              <a:pPr marL="144000" indent="-144000">
                <a:buFont typeface="Wingdings" panose="05000000000000000000" pitchFamily="2" charset="2"/>
                <a:buChar char="l"/>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ｸﾘｰﾆﾝｸﾞﾊﾝｶﾞｰ</a:t>
              </a:r>
              <a:r>
                <a:rPr kumimoji="1" lang="ja-JP" altLang="en-US"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rPr>
                <a:t>の持込み</a:t>
              </a:r>
              <a:endParaRPr kumimoji="1" lang="en-US" altLang="ja-JP"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endParaRPr>
            </a:p>
          </p:txBody>
        </p:sp>
        <p:sp>
          <p:nvSpPr>
            <p:cNvPr id="27" name="テキスト ボックス 10">
              <a:extLst>
                <a:ext uri="{FF2B5EF4-FFF2-40B4-BE49-F238E27FC236}">
                  <a16:creationId xmlns:a16="http://schemas.microsoft.com/office/drawing/2014/main" id="{D22F41E9-98EB-3E7A-9BCA-5D28A30C2801}"/>
                </a:ext>
              </a:extLst>
            </p:cNvPr>
            <p:cNvSpPr txBox="1"/>
            <p:nvPr/>
          </p:nvSpPr>
          <p:spPr>
            <a:xfrm>
              <a:off x="3517543" y="5413378"/>
              <a:ext cx="1404000" cy="770033"/>
            </a:xfrm>
            <a:prstGeom prst="rect">
              <a:avLst/>
            </a:prstGeom>
            <a:solidFill>
              <a:schemeClr val="accent4">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ﾘｻｲｸﾙ素材やｵｰｶﾞﾆｯｸ</a:t>
              </a:r>
              <a:r>
                <a:rPr kumimoji="1" lang="en-US" altLang="ja-JP"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100</a:t>
              </a: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％の服</a:t>
              </a:r>
              <a:endParaRPr kumimoji="1" lang="en-US" altLang="ja-JP" sz="12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ﾘﾕｰｽ品</a:t>
              </a:r>
            </a:p>
          </p:txBody>
        </p:sp>
        <p:sp>
          <p:nvSpPr>
            <p:cNvPr id="28" name="テキスト ボックス 17">
              <a:extLst>
                <a:ext uri="{FF2B5EF4-FFF2-40B4-BE49-F238E27FC236}">
                  <a16:creationId xmlns:a16="http://schemas.microsoft.com/office/drawing/2014/main" id="{AF7246F2-D1FA-6FE3-622F-D80361C0246B}"/>
                </a:ext>
              </a:extLst>
            </p:cNvPr>
            <p:cNvSpPr txBox="1"/>
            <p:nvPr/>
          </p:nvSpPr>
          <p:spPr>
            <a:xfrm>
              <a:off x="4593052" y="5153642"/>
              <a:ext cx="828000" cy="216000"/>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衣料品</a:t>
              </a:r>
            </a:p>
          </p:txBody>
        </p:sp>
      </p:grpSp>
      <p:grpSp>
        <p:nvGrpSpPr>
          <p:cNvPr id="48" name="グループ化 47">
            <a:extLst>
              <a:ext uri="{FF2B5EF4-FFF2-40B4-BE49-F238E27FC236}">
                <a16:creationId xmlns:a16="http://schemas.microsoft.com/office/drawing/2014/main" id="{0E4B6B45-7106-0E41-E2D5-E9634E50860D}"/>
              </a:ext>
            </a:extLst>
          </p:cNvPr>
          <p:cNvGrpSpPr/>
          <p:nvPr/>
        </p:nvGrpSpPr>
        <p:grpSpPr>
          <a:xfrm>
            <a:off x="4425510" y="5384088"/>
            <a:ext cx="1499107" cy="964174"/>
            <a:chOff x="7822313" y="5141397"/>
            <a:chExt cx="1499107" cy="871479"/>
          </a:xfrm>
        </p:grpSpPr>
        <p:sp>
          <p:nvSpPr>
            <p:cNvPr id="30" name="テキスト ボックス 10">
              <a:extLst>
                <a:ext uri="{FF2B5EF4-FFF2-40B4-BE49-F238E27FC236}">
                  <a16:creationId xmlns:a16="http://schemas.microsoft.com/office/drawing/2014/main" id="{087F19B0-5F60-1663-784B-A6F7FAA57FCF}"/>
                </a:ext>
              </a:extLst>
            </p:cNvPr>
            <p:cNvSpPr txBox="1"/>
            <p:nvPr/>
          </p:nvSpPr>
          <p:spPr>
            <a:xfrm>
              <a:off x="7822313" y="5472876"/>
              <a:ext cx="1499107" cy="540000"/>
            </a:xfrm>
            <a:prstGeom prst="rect">
              <a:avLst/>
            </a:prstGeom>
            <a:solidFill>
              <a:schemeClr val="accent4">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省エネラベルの星が多い電化製品、</a:t>
              </a:r>
              <a:r>
                <a:rPr kumimoji="1" lang="en-US" altLang="ja-JP"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LED</a:t>
              </a: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照明</a:t>
              </a:r>
            </a:p>
          </p:txBody>
        </p:sp>
        <p:sp>
          <p:nvSpPr>
            <p:cNvPr id="31" name="テキスト ボックス 17">
              <a:extLst>
                <a:ext uri="{FF2B5EF4-FFF2-40B4-BE49-F238E27FC236}">
                  <a16:creationId xmlns:a16="http://schemas.microsoft.com/office/drawing/2014/main" id="{56C29182-84FE-F13A-0860-18CDB12CBA75}"/>
                </a:ext>
              </a:extLst>
            </p:cNvPr>
            <p:cNvSpPr txBox="1"/>
            <p:nvPr/>
          </p:nvSpPr>
          <p:spPr>
            <a:xfrm>
              <a:off x="8029216" y="5141397"/>
              <a:ext cx="1063133" cy="270224"/>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電化製品</a:t>
              </a:r>
            </a:p>
          </p:txBody>
        </p:sp>
      </p:grpSp>
      <p:grpSp>
        <p:nvGrpSpPr>
          <p:cNvPr id="46" name="グループ化 45">
            <a:extLst>
              <a:ext uri="{FF2B5EF4-FFF2-40B4-BE49-F238E27FC236}">
                <a16:creationId xmlns:a16="http://schemas.microsoft.com/office/drawing/2014/main" id="{0BB6AE6B-BF35-0087-1E9C-037AB1081990}"/>
              </a:ext>
            </a:extLst>
          </p:cNvPr>
          <p:cNvGrpSpPr/>
          <p:nvPr/>
        </p:nvGrpSpPr>
        <p:grpSpPr>
          <a:xfrm>
            <a:off x="6715433" y="4671796"/>
            <a:ext cx="2608681" cy="1061986"/>
            <a:chOff x="1331201" y="6225249"/>
            <a:chExt cx="2608681" cy="751826"/>
          </a:xfrm>
        </p:grpSpPr>
        <p:sp>
          <p:nvSpPr>
            <p:cNvPr id="32" name="テキスト ボックス 31">
              <a:extLst>
                <a:ext uri="{FF2B5EF4-FFF2-40B4-BE49-F238E27FC236}">
                  <a16:creationId xmlns:a16="http://schemas.microsoft.com/office/drawing/2014/main" id="{E5FE4A4E-4F35-512E-AFF7-E691C2529A5F}"/>
                </a:ext>
              </a:extLst>
            </p:cNvPr>
            <p:cNvSpPr txBox="1"/>
            <p:nvPr/>
          </p:nvSpPr>
          <p:spPr>
            <a:xfrm>
              <a:off x="2427033" y="6440564"/>
              <a:ext cx="1512849" cy="536511"/>
            </a:xfrm>
            <a:prstGeom prst="rect">
              <a:avLst/>
            </a:prstGeom>
            <a:solidFill>
              <a:srgbClr val="F8D0C8"/>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rPr>
                <a:t>紙ストローの利用</a:t>
              </a:r>
              <a:endParaRPr kumimoji="1" lang="en-US" altLang="ja-JP"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endParaRPr>
            </a:p>
            <a:p>
              <a:pPr marL="144000" indent="-144000">
                <a:buFont typeface="Wingdings" panose="05000000000000000000" pitchFamily="2" charset="2"/>
                <a:buChar char="l"/>
              </a:pPr>
              <a:r>
                <a:rPr kumimoji="1" lang="ja-JP" altLang="en-US"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rPr>
                <a:t>食べきり</a:t>
              </a:r>
              <a:endParaRPr kumimoji="1" lang="en-US" altLang="ja-JP"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endParaRPr>
            </a:p>
            <a:p>
              <a:pPr marL="144000" indent="-144000">
                <a:buFont typeface="Wingdings" panose="05000000000000000000" pitchFamily="2" charset="2"/>
                <a:buChar char="l"/>
              </a:pPr>
              <a:r>
                <a:rPr kumimoji="1" lang="ja-JP" altLang="en-US"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rPr>
                <a:t>食べ残しのﾏｲ容器での持ち帰り</a:t>
              </a:r>
              <a:endParaRPr kumimoji="1" lang="en-US" altLang="ja-JP"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endParaRPr>
            </a:p>
          </p:txBody>
        </p:sp>
        <p:sp>
          <p:nvSpPr>
            <p:cNvPr id="33" name="テキスト ボックス 10">
              <a:extLst>
                <a:ext uri="{FF2B5EF4-FFF2-40B4-BE49-F238E27FC236}">
                  <a16:creationId xmlns:a16="http://schemas.microsoft.com/office/drawing/2014/main" id="{6B5D602E-D303-36A3-D450-E9C596D32C4A}"/>
                </a:ext>
              </a:extLst>
            </p:cNvPr>
            <p:cNvSpPr txBox="1"/>
            <p:nvPr/>
          </p:nvSpPr>
          <p:spPr>
            <a:xfrm>
              <a:off x="1331201" y="6440560"/>
              <a:ext cx="1115537" cy="536510"/>
            </a:xfrm>
            <a:prstGeom prst="rect">
              <a:avLst/>
            </a:prstGeom>
            <a:solidFill>
              <a:schemeClr val="accent4">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地元産の</a:t>
              </a:r>
              <a:br>
                <a:rPr kumimoji="1" lang="en-US" altLang="ja-JP"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食材メニュー</a:t>
              </a:r>
            </a:p>
          </p:txBody>
        </p:sp>
        <p:sp>
          <p:nvSpPr>
            <p:cNvPr id="34" name="テキスト ボックス 17">
              <a:extLst>
                <a:ext uri="{FF2B5EF4-FFF2-40B4-BE49-F238E27FC236}">
                  <a16:creationId xmlns:a16="http://schemas.microsoft.com/office/drawing/2014/main" id="{FFBA0809-A1BE-1EE6-D6F4-4DDBDF9E1265}"/>
                </a:ext>
              </a:extLst>
            </p:cNvPr>
            <p:cNvSpPr txBox="1"/>
            <p:nvPr/>
          </p:nvSpPr>
          <p:spPr>
            <a:xfrm>
              <a:off x="1955380" y="6225249"/>
              <a:ext cx="1106293" cy="204056"/>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外食・飲食</a:t>
              </a:r>
            </a:p>
          </p:txBody>
        </p:sp>
      </p:grpSp>
      <p:grpSp>
        <p:nvGrpSpPr>
          <p:cNvPr id="53" name="グループ化 52">
            <a:extLst>
              <a:ext uri="{FF2B5EF4-FFF2-40B4-BE49-F238E27FC236}">
                <a16:creationId xmlns:a16="http://schemas.microsoft.com/office/drawing/2014/main" id="{46D37FEC-D2C7-0C8D-9296-F918BFE38EE7}"/>
              </a:ext>
            </a:extLst>
          </p:cNvPr>
          <p:cNvGrpSpPr/>
          <p:nvPr/>
        </p:nvGrpSpPr>
        <p:grpSpPr>
          <a:xfrm>
            <a:off x="6203552" y="5960408"/>
            <a:ext cx="3302581" cy="696168"/>
            <a:chOff x="5820170" y="5591863"/>
            <a:chExt cx="2968622" cy="601219"/>
          </a:xfrm>
        </p:grpSpPr>
        <p:sp>
          <p:nvSpPr>
            <p:cNvPr id="35" name="テキスト ボックス 34">
              <a:extLst>
                <a:ext uri="{FF2B5EF4-FFF2-40B4-BE49-F238E27FC236}">
                  <a16:creationId xmlns:a16="http://schemas.microsoft.com/office/drawing/2014/main" id="{F005CB88-E015-9EB1-B7E4-D2A052AE8C37}"/>
                </a:ext>
              </a:extLst>
            </p:cNvPr>
            <p:cNvSpPr txBox="1"/>
            <p:nvPr/>
          </p:nvSpPr>
          <p:spPr>
            <a:xfrm>
              <a:off x="7312792" y="5833082"/>
              <a:ext cx="1476000" cy="360000"/>
            </a:xfrm>
            <a:prstGeom prst="rect">
              <a:avLst/>
            </a:prstGeom>
            <a:solidFill>
              <a:srgbClr val="F8D0C8"/>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rPr>
                <a:t>昼間・夜間遅め等ﾗｯｼｭ時間帯以外の乗車</a:t>
              </a:r>
              <a:endParaRPr kumimoji="1" lang="en-US" altLang="ja-JP"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endParaRPr>
            </a:p>
          </p:txBody>
        </p:sp>
        <p:sp>
          <p:nvSpPr>
            <p:cNvPr id="36" name="テキスト ボックス 10">
              <a:extLst>
                <a:ext uri="{FF2B5EF4-FFF2-40B4-BE49-F238E27FC236}">
                  <a16:creationId xmlns:a16="http://schemas.microsoft.com/office/drawing/2014/main" id="{86B8EF8A-F31D-5286-D663-3F40D75B2D86}"/>
                </a:ext>
              </a:extLst>
            </p:cNvPr>
            <p:cNvSpPr txBox="1"/>
            <p:nvPr/>
          </p:nvSpPr>
          <p:spPr>
            <a:xfrm>
              <a:off x="5820170" y="5833082"/>
              <a:ext cx="1476000" cy="360000"/>
            </a:xfrm>
            <a:prstGeom prst="rect">
              <a:avLst/>
            </a:prstGeom>
            <a:solidFill>
              <a:schemeClr val="accent4">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車から鉄道への利用</a:t>
              </a:r>
              <a:endParaRPr kumimoji="1" lang="en-US" altLang="ja-JP" sz="12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ｶｰｼｪｱでの</a:t>
              </a:r>
              <a:r>
                <a:rPr kumimoji="1" lang="en-US" altLang="ja-JP"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EV</a:t>
              </a: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利用</a:t>
              </a:r>
            </a:p>
          </p:txBody>
        </p:sp>
        <p:sp>
          <p:nvSpPr>
            <p:cNvPr id="37" name="テキスト ボックス 17">
              <a:extLst>
                <a:ext uri="{FF2B5EF4-FFF2-40B4-BE49-F238E27FC236}">
                  <a16:creationId xmlns:a16="http://schemas.microsoft.com/office/drawing/2014/main" id="{C91A8AA5-97E3-D4E7-88C5-FFD389FC569B}"/>
                </a:ext>
              </a:extLst>
            </p:cNvPr>
            <p:cNvSpPr txBox="1"/>
            <p:nvPr/>
          </p:nvSpPr>
          <p:spPr>
            <a:xfrm>
              <a:off x="6848969" y="5591863"/>
              <a:ext cx="971823" cy="222011"/>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移動・輸送</a:t>
              </a:r>
            </a:p>
          </p:txBody>
        </p:sp>
      </p:grpSp>
      <p:grpSp>
        <p:nvGrpSpPr>
          <p:cNvPr id="47" name="グループ化 46">
            <a:extLst>
              <a:ext uri="{FF2B5EF4-FFF2-40B4-BE49-F238E27FC236}">
                <a16:creationId xmlns:a16="http://schemas.microsoft.com/office/drawing/2014/main" id="{ECC02E8B-9529-AB20-15D8-9ECEB99BD2F1}"/>
              </a:ext>
            </a:extLst>
          </p:cNvPr>
          <p:cNvGrpSpPr/>
          <p:nvPr/>
        </p:nvGrpSpPr>
        <p:grpSpPr>
          <a:xfrm>
            <a:off x="7281934" y="3593580"/>
            <a:ext cx="2709987" cy="1010752"/>
            <a:chOff x="6790867" y="6024853"/>
            <a:chExt cx="2709987" cy="585502"/>
          </a:xfrm>
        </p:grpSpPr>
        <p:sp>
          <p:nvSpPr>
            <p:cNvPr id="38" name="テキスト ボックス 37">
              <a:extLst>
                <a:ext uri="{FF2B5EF4-FFF2-40B4-BE49-F238E27FC236}">
                  <a16:creationId xmlns:a16="http://schemas.microsoft.com/office/drawing/2014/main" id="{D9138D0A-1ED2-02C7-4BEA-9CE6FD4704EC}"/>
                </a:ext>
              </a:extLst>
            </p:cNvPr>
            <p:cNvSpPr txBox="1"/>
            <p:nvPr/>
          </p:nvSpPr>
          <p:spPr>
            <a:xfrm>
              <a:off x="8182185" y="6250355"/>
              <a:ext cx="1318669" cy="360000"/>
            </a:xfrm>
            <a:prstGeom prst="rect">
              <a:avLst/>
            </a:prstGeom>
            <a:solidFill>
              <a:srgbClr val="F8D0C8"/>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rPr>
                <a:t>アメニティやリネン類交換・清掃の断り</a:t>
              </a:r>
              <a:endParaRPr kumimoji="1" lang="en-US" altLang="ja-JP"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endParaRPr>
            </a:p>
          </p:txBody>
        </p:sp>
        <p:sp>
          <p:nvSpPr>
            <p:cNvPr id="39" name="テキスト ボックス 10">
              <a:extLst>
                <a:ext uri="{FF2B5EF4-FFF2-40B4-BE49-F238E27FC236}">
                  <a16:creationId xmlns:a16="http://schemas.microsoft.com/office/drawing/2014/main" id="{3F36276D-09A3-8D35-1F03-EC4373710FEF}"/>
                </a:ext>
              </a:extLst>
            </p:cNvPr>
            <p:cNvSpPr txBox="1"/>
            <p:nvPr/>
          </p:nvSpPr>
          <p:spPr>
            <a:xfrm>
              <a:off x="6790867" y="6250355"/>
              <a:ext cx="1388696" cy="360000"/>
            </a:xfrm>
            <a:prstGeom prst="rect">
              <a:avLst/>
            </a:prstGeom>
            <a:solidFill>
              <a:schemeClr val="accent4">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en-US" altLang="ja-JP"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CO</a:t>
              </a:r>
              <a:r>
                <a:rPr kumimoji="1" lang="en-US" altLang="ja-JP" sz="1200" b="0" baseline="-250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排出量の少ないホテル・旅館</a:t>
              </a:r>
            </a:p>
          </p:txBody>
        </p:sp>
        <p:sp>
          <p:nvSpPr>
            <p:cNvPr id="40" name="テキスト ボックス 17">
              <a:extLst>
                <a:ext uri="{FF2B5EF4-FFF2-40B4-BE49-F238E27FC236}">
                  <a16:creationId xmlns:a16="http://schemas.microsoft.com/office/drawing/2014/main" id="{D27AB377-18C0-C6B8-F026-8242A13B0E8C}"/>
                </a:ext>
              </a:extLst>
            </p:cNvPr>
            <p:cNvSpPr txBox="1"/>
            <p:nvPr/>
          </p:nvSpPr>
          <p:spPr>
            <a:xfrm>
              <a:off x="7634115" y="6024853"/>
              <a:ext cx="1106294" cy="193704"/>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宿泊</a:t>
              </a: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・観光</a:t>
              </a:r>
            </a:p>
          </p:txBody>
        </p:sp>
      </p:grpSp>
      <p:sp>
        <p:nvSpPr>
          <p:cNvPr id="56" name="テキスト ボックス 55">
            <a:extLst>
              <a:ext uri="{FF2B5EF4-FFF2-40B4-BE49-F238E27FC236}">
                <a16:creationId xmlns:a16="http://schemas.microsoft.com/office/drawing/2014/main" id="{37A144ED-591F-0117-ABCB-AC3EE2842419}"/>
              </a:ext>
            </a:extLst>
          </p:cNvPr>
          <p:cNvSpPr txBox="1"/>
          <p:nvPr/>
        </p:nvSpPr>
        <p:spPr>
          <a:xfrm>
            <a:off x="8092343" y="2347545"/>
            <a:ext cx="1204157" cy="338554"/>
          </a:xfrm>
          <a:prstGeom prst="rect">
            <a:avLst/>
          </a:prstGeom>
          <a:noFill/>
        </p:spPr>
        <p:txBody>
          <a:bodyPr wrap="square">
            <a:spAutoFit/>
          </a:bodyPr>
          <a:lstStyle/>
          <a:p>
            <a:r>
              <a:rPr kumimoji="1" lang="ja-JP" altLang="en-US" sz="1600" b="1" dirty="0">
                <a:solidFill>
                  <a:srgbClr val="002060"/>
                </a:solidFill>
                <a:latin typeface="BIZ UDPゴシック" panose="020B0400000000000000" pitchFamily="50" charset="-128"/>
                <a:ea typeface="BIZ UDPゴシック" panose="020B0400000000000000" pitchFamily="50" charset="-128"/>
              </a:rPr>
              <a:t>サービス</a:t>
            </a:r>
            <a:endParaRPr lang="ja-JP" altLang="en-US" sz="1600" b="1" dirty="0">
              <a:solidFill>
                <a:srgbClr val="002060"/>
              </a:solidFill>
            </a:endParaRPr>
          </a:p>
        </p:txBody>
      </p:sp>
      <p:grpSp>
        <p:nvGrpSpPr>
          <p:cNvPr id="62" name="グループ化 61">
            <a:extLst>
              <a:ext uri="{FF2B5EF4-FFF2-40B4-BE49-F238E27FC236}">
                <a16:creationId xmlns:a16="http://schemas.microsoft.com/office/drawing/2014/main" id="{AA105C46-E927-ECBC-F8AB-22802CC8FB76}"/>
              </a:ext>
            </a:extLst>
          </p:cNvPr>
          <p:cNvGrpSpPr/>
          <p:nvPr/>
        </p:nvGrpSpPr>
        <p:grpSpPr>
          <a:xfrm>
            <a:off x="8563519" y="1911530"/>
            <a:ext cx="1326574" cy="299642"/>
            <a:chOff x="480530" y="3919744"/>
            <a:chExt cx="871695" cy="180000"/>
          </a:xfrm>
        </p:grpSpPr>
        <p:sp>
          <p:nvSpPr>
            <p:cNvPr id="59" name="テキスト ボックス 16">
              <a:extLst>
                <a:ext uri="{FF2B5EF4-FFF2-40B4-BE49-F238E27FC236}">
                  <a16:creationId xmlns:a16="http://schemas.microsoft.com/office/drawing/2014/main" id="{276F7155-1A18-7609-8C65-D6EC7A52ABFF}"/>
                </a:ext>
              </a:extLst>
            </p:cNvPr>
            <p:cNvSpPr txBox="1"/>
            <p:nvPr/>
          </p:nvSpPr>
          <p:spPr>
            <a:xfrm>
              <a:off x="920225" y="3919744"/>
              <a:ext cx="432000" cy="180000"/>
            </a:xfrm>
            <a:prstGeom prst="rect">
              <a:avLst/>
            </a:prstGeom>
            <a:solidFill>
              <a:srgbClr val="F8D0C8"/>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行動</a:t>
              </a:r>
              <a:endParaRPr lang="ja-JP" altLang="ja-JP" sz="1200"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p:txBody>
        </p:sp>
        <p:sp>
          <p:nvSpPr>
            <p:cNvPr id="60" name="テキスト ボックス 10">
              <a:extLst>
                <a:ext uri="{FF2B5EF4-FFF2-40B4-BE49-F238E27FC236}">
                  <a16:creationId xmlns:a16="http://schemas.microsoft.com/office/drawing/2014/main" id="{C46AE5C3-CE4E-0BCB-F8A7-A492DA785462}"/>
                </a:ext>
              </a:extLst>
            </p:cNvPr>
            <p:cNvSpPr txBox="1"/>
            <p:nvPr/>
          </p:nvSpPr>
          <p:spPr>
            <a:xfrm>
              <a:off x="480530" y="3919744"/>
              <a:ext cx="432000" cy="180000"/>
            </a:xfrm>
            <a:prstGeom prst="rect">
              <a:avLst/>
            </a:prstGeom>
            <a:solidFill>
              <a:schemeClr val="accent4">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商品例</a:t>
              </a:r>
            </a:p>
          </p:txBody>
        </p:sp>
      </p:grpSp>
      <p:pic>
        <p:nvPicPr>
          <p:cNvPr id="92" name="図 91">
            <a:extLst>
              <a:ext uri="{FF2B5EF4-FFF2-40B4-BE49-F238E27FC236}">
                <a16:creationId xmlns:a16="http://schemas.microsoft.com/office/drawing/2014/main" id="{204F9CB9-E9FA-967C-90FC-8EF823B2E907}"/>
              </a:ext>
            </a:extLst>
          </p:cNvPr>
          <p:cNvPicPr>
            <a:picLocks noChangeAspect="1"/>
          </p:cNvPicPr>
          <p:nvPr/>
        </p:nvPicPr>
        <p:blipFill>
          <a:blip r:embed="rId3"/>
          <a:stretch>
            <a:fillRect/>
          </a:stretch>
        </p:blipFill>
        <p:spPr>
          <a:xfrm>
            <a:off x="3526064" y="5507490"/>
            <a:ext cx="752209" cy="1067038"/>
          </a:xfrm>
          <a:prstGeom prst="rect">
            <a:avLst/>
          </a:prstGeom>
        </p:spPr>
      </p:pic>
      <p:pic>
        <p:nvPicPr>
          <p:cNvPr id="29" name="図 28">
            <a:extLst>
              <a:ext uri="{FF2B5EF4-FFF2-40B4-BE49-F238E27FC236}">
                <a16:creationId xmlns:a16="http://schemas.microsoft.com/office/drawing/2014/main" id="{90757F83-0306-809A-D584-BB9A809CD3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06" y="2057350"/>
            <a:ext cx="1190943" cy="709430"/>
          </a:xfrm>
          <a:prstGeom prst="rect">
            <a:avLst/>
          </a:prstGeom>
        </p:spPr>
      </p:pic>
      <p:pic>
        <p:nvPicPr>
          <p:cNvPr id="65" name="図 64" descr="アイコン&#10;&#10;自動的に生成された説明">
            <a:extLst>
              <a:ext uri="{FF2B5EF4-FFF2-40B4-BE49-F238E27FC236}">
                <a16:creationId xmlns:a16="http://schemas.microsoft.com/office/drawing/2014/main" id="{3CF42DE0-5EEE-8D33-5759-5D49A9B9F7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2244" y="5727899"/>
            <a:ext cx="796092" cy="466917"/>
          </a:xfrm>
          <a:prstGeom prst="rect">
            <a:avLst/>
          </a:prstGeom>
        </p:spPr>
      </p:pic>
      <p:grpSp>
        <p:nvGrpSpPr>
          <p:cNvPr id="74" name="グループ化 73">
            <a:extLst>
              <a:ext uri="{FF2B5EF4-FFF2-40B4-BE49-F238E27FC236}">
                <a16:creationId xmlns:a16="http://schemas.microsoft.com/office/drawing/2014/main" id="{3F833CFB-7C2D-CFDA-F12C-66367E56D586}"/>
              </a:ext>
            </a:extLst>
          </p:cNvPr>
          <p:cNvGrpSpPr/>
          <p:nvPr/>
        </p:nvGrpSpPr>
        <p:grpSpPr>
          <a:xfrm>
            <a:off x="9466118" y="4893094"/>
            <a:ext cx="738539" cy="1013514"/>
            <a:chOff x="9502443" y="6007615"/>
            <a:chExt cx="454030" cy="661541"/>
          </a:xfrm>
        </p:grpSpPr>
        <p:pic>
          <p:nvPicPr>
            <p:cNvPr id="67" name="図 66" descr="食品, 挿絵, プレート が含まれている画像&#10;&#10;自動的に生成された説明">
              <a:extLst>
                <a:ext uri="{FF2B5EF4-FFF2-40B4-BE49-F238E27FC236}">
                  <a16:creationId xmlns:a16="http://schemas.microsoft.com/office/drawing/2014/main" id="{D7E95449-E488-6B3C-CC98-8F51FA1EAE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9534" y="6007615"/>
              <a:ext cx="396925" cy="661541"/>
            </a:xfrm>
            <a:prstGeom prst="rect">
              <a:avLst/>
            </a:prstGeom>
          </p:spPr>
        </p:pic>
        <p:grpSp>
          <p:nvGrpSpPr>
            <p:cNvPr id="73" name="グループ化 72">
              <a:extLst>
                <a:ext uri="{FF2B5EF4-FFF2-40B4-BE49-F238E27FC236}">
                  <a16:creationId xmlns:a16="http://schemas.microsoft.com/office/drawing/2014/main" id="{C9AED579-464C-A1CE-A743-993C927F9D6B}"/>
                </a:ext>
              </a:extLst>
            </p:cNvPr>
            <p:cNvGrpSpPr/>
            <p:nvPr/>
          </p:nvGrpSpPr>
          <p:grpSpPr>
            <a:xfrm>
              <a:off x="9502443" y="6214915"/>
              <a:ext cx="454030" cy="423761"/>
              <a:chOff x="9427489" y="6202105"/>
              <a:chExt cx="540001" cy="504002"/>
            </a:xfrm>
          </p:grpSpPr>
          <p:cxnSp>
            <p:nvCxnSpPr>
              <p:cNvPr id="70" name="直線コネクタ 69">
                <a:extLst>
                  <a:ext uri="{FF2B5EF4-FFF2-40B4-BE49-F238E27FC236}">
                    <a16:creationId xmlns:a16="http://schemas.microsoft.com/office/drawing/2014/main" id="{AF83929B-16B7-DB2C-6A87-62C30CCE95A2}"/>
                  </a:ext>
                </a:extLst>
              </p:cNvPr>
              <p:cNvCxnSpPr>
                <a:cxnSpLocks/>
              </p:cNvCxnSpPr>
              <p:nvPr/>
            </p:nvCxnSpPr>
            <p:spPr>
              <a:xfrm flipH="1">
                <a:off x="9427490" y="6202106"/>
                <a:ext cx="540000" cy="5040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0623FFFE-A848-2B58-3275-2D9342D6AB66}"/>
                  </a:ext>
                </a:extLst>
              </p:cNvPr>
              <p:cNvCxnSpPr>
                <a:cxnSpLocks/>
              </p:cNvCxnSpPr>
              <p:nvPr/>
            </p:nvCxnSpPr>
            <p:spPr>
              <a:xfrm>
                <a:off x="9427489" y="6202105"/>
                <a:ext cx="540000" cy="50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8" name="フリーフォーム: 図形 57">
            <a:extLst>
              <a:ext uri="{FF2B5EF4-FFF2-40B4-BE49-F238E27FC236}">
                <a16:creationId xmlns:a16="http://schemas.microsoft.com/office/drawing/2014/main" id="{7C114C58-53AF-4B0A-D22E-CD4904807E1D}"/>
              </a:ext>
            </a:extLst>
          </p:cNvPr>
          <p:cNvSpPr/>
          <p:nvPr/>
        </p:nvSpPr>
        <p:spPr>
          <a:xfrm>
            <a:off x="6000892" y="2492135"/>
            <a:ext cx="1683195" cy="4119757"/>
          </a:xfrm>
          <a:custGeom>
            <a:avLst/>
            <a:gdLst>
              <a:gd name="connsiteX0" fmla="*/ 1862418 w 1862418"/>
              <a:gd name="connsiteY0" fmla="*/ 0 h 2702859"/>
              <a:gd name="connsiteX1" fmla="*/ 1459006 w 1862418"/>
              <a:gd name="connsiteY1" fmla="*/ 759759 h 2702859"/>
              <a:gd name="connsiteX2" fmla="*/ 504265 w 1862418"/>
              <a:gd name="connsiteY2" fmla="*/ 1210235 h 2702859"/>
              <a:gd name="connsiteX3" fmla="*/ 134471 w 1862418"/>
              <a:gd name="connsiteY3" fmla="*/ 1862417 h 2702859"/>
              <a:gd name="connsiteX4" fmla="*/ 0 w 1862418"/>
              <a:gd name="connsiteY4" fmla="*/ 2696135 h 2702859"/>
              <a:gd name="connsiteX5" fmla="*/ 0 w 1862418"/>
              <a:gd name="connsiteY5" fmla="*/ 2696135 h 2702859"/>
              <a:gd name="connsiteX6" fmla="*/ 0 w 1862418"/>
              <a:gd name="connsiteY6" fmla="*/ 2702859 h 270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418" h="2702859">
                <a:moveTo>
                  <a:pt x="1862418" y="0"/>
                </a:moveTo>
                <a:cubicBezTo>
                  <a:pt x="1773891" y="279026"/>
                  <a:pt x="1685365" y="558053"/>
                  <a:pt x="1459006" y="759759"/>
                </a:cubicBezTo>
                <a:cubicBezTo>
                  <a:pt x="1232647" y="961465"/>
                  <a:pt x="725021" y="1026459"/>
                  <a:pt x="504265" y="1210235"/>
                </a:cubicBezTo>
                <a:cubicBezTo>
                  <a:pt x="283509" y="1394011"/>
                  <a:pt x="218515" y="1614767"/>
                  <a:pt x="134471" y="1862417"/>
                </a:cubicBezTo>
                <a:cubicBezTo>
                  <a:pt x="50427" y="2110067"/>
                  <a:pt x="0" y="2696135"/>
                  <a:pt x="0" y="2696135"/>
                </a:cubicBezTo>
                <a:lnTo>
                  <a:pt x="0" y="2696135"/>
                </a:lnTo>
                <a:lnTo>
                  <a:pt x="0" y="2702859"/>
                </a:lnTo>
              </a:path>
            </a:pathLst>
          </a:custGeom>
          <a:noFill/>
          <a:ln w="952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6" name="図 75" descr="時計と文字の加工写真&#10;&#10;自動的に生成された説明">
            <a:extLst>
              <a:ext uri="{FF2B5EF4-FFF2-40B4-BE49-F238E27FC236}">
                <a16:creationId xmlns:a16="http://schemas.microsoft.com/office/drawing/2014/main" id="{56D635E1-9667-A5BF-B9A0-21EA46E4A9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5284" y="3380471"/>
            <a:ext cx="1179862" cy="884896"/>
          </a:xfrm>
          <a:prstGeom prst="rect">
            <a:avLst/>
          </a:prstGeom>
        </p:spPr>
      </p:pic>
      <p:pic>
        <p:nvPicPr>
          <p:cNvPr id="80" name="図 79" descr="挿絵 が含まれている画像&#10;&#10;自動的に生成された説明">
            <a:extLst>
              <a:ext uri="{FF2B5EF4-FFF2-40B4-BE49-F238E27FC236}">
                <a16:creationId xmlns:a16="http://schemas.microsoft.com/office/drawing/2014/main" id="{18AC6FE1-6041-A444-45C4-3BEEBB980803}"/>
              </a:ext>
            </a:extLst>
          </p:cNvPr>
          <p:cNvPicPr>
            <a:picLocks noChangeAspect="1"/>
          </p:cNvPicPr>
          <p:nvPr/>
        </p:nvPicPr>
        <p:blipFill rotWithShape="1">
          <a:blip r:embed="rId8">
            <a:extLst>
              <a:ext uri="{28A0092B-C50C-407E-A947-70E740481C1C}">
                <a14:useLocalDpi xmlns:a14="http://schemas.microsoft.com/office/drawing/2010/main" val="0"/>
              </a:ext>
            </a:extLst>
          </a:blip>
          <a:srcRect t="30108" b="30197"/>
          <a:stretch/>
        </p:blipFill>
        <p:spPr>
          <a:xfrm>
            <a:off x="3521056" y="3957773"/>
            <a:ext cx="1271475" cy="1023072"/>
          </a:xfrm>
          <a:prstGeom prst="rect">
            <a:avLst/>
          </a:prstGeom>
        </p:spPr>
      </p:pic>
      <p:pic>
        <p:nvPicPr>
          <p:cNvPr id="54" name="図 53" descr="アイコン が含まれている画像&#10;&#10;自動的に生成された説明">
            <a:extLst>
              <a:ext uri="{FF2B5EF4-FFF2-40B4-BE49-F238E27FC236}">
                <a16:creationId xmlns:a16="http://schemas.microsoft.com/office/drawing/2014/main" id="{690707CF-48A8-E0FA-AAA6-6E16008031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07441" y="4013787"/>
            <a:ext cx="469208" cy="967058"/>
          </a:xfrm>
          <a:prstGeom prst="rect">
            <a:avLst/>
          </a:prstGeom>
        </p:spPr>
      </p:pic>
      <p:sp>
        <p:nvSpPr>
          <p:cNvPr id="23" name="スライド番号プレースホルダー 5">
            <a:extLst>
              <a:ext uri="{FF2B5EF4-FFF2-40B4-BE49-F238E27FC236}">
                <a16:creationId xmlns:a16="http://schemas.microsoft.com/office/drawing/2014/main" id="{B7B717E5-62B4-C18F-3B0D-F4E14A002F5C}"/>
              </a:ext>
            </a:extLst>
          </p:cNvPr>
          <p:cNvSpPr>
            <a:spLocks noGrp="1"/>
          </p:cNvSpPr>
          <p:nvPr>
            <p:ph type="sldNum" sz="quarter" idx="12"/>
          </p:nvPr>
        </p:nvSpPr>
        <p:spPr>
          <a:xfrm>
            <a:off x="9890093" y="7132763"/>
            <a:ext cx="540000" cy="432000"/>
          </a:xfrm>
          <a:solidFill>
            <a:srgbClr val="D5EFFB"/>
          </a:solidFill>
        </p:spPr>
        <p:txBody>
          <a:bodyPr anchor="ctr"/>
          <a:lstStyle/>
          <a:p>
            <a:pPr algn="ctr"/>
            <a:fld id="{09874AEE-7876-4048-89CF-E7E4B85CF86B}" type="slidenum">
              <a:rPr kumimoji="1" lang="ja-JP" altLang="en-US" b="1" smtClean="0">
                <a:solidFill>
                  <a:schemeClr val="tx1">
                    <a:lumMod val="50000"/>
                    <a:lumOff val="50000"/>
                  </a:schemeClr>
                </a:solidFill>
              </a:rPr>
              <a:pPr algn="ctr"/>
              <a:t>8</a:t>
            </a:fld>
            <a:endParaRPr kumimoji="1" lang="ja-JP" altLang="en-US" b="1" dirty="0">
              <a:solidFill>
                <a:schemeClr val="tx1">
                  <a:lumMod val="50000"/>
                  <a:lumOff val="50000"/>
                </a:schemeClr>
              </a:solidFill>
            </a:endParaRPr>
          </a:p>
        </p:txBody>
      </p:sp>
      <p:sp>
        <p:nvSpPr>
          <p:cNvPr id="69" name="テキスト ボックス 68">
            <a:extLst>
              <a:ext uri="{FF2B5EF4-FFF2-40B4-BE49-F238E27FC236}">
                <a16:creationId xmlns:a16="http://schemas.microsoft.com/office/drawing/2014/main" id="{21448721-B989-433B-9E50-878D1E8C284F}"/>
              </a:ext>
            </a:extLst>
          </p:cNvPr>
          <p:cNvSpPr txBox="1"/>
          <p:nvPr/>
        </p:nvSpPr>
        <p:spPr>
          <a:xfrm>
            <a:off x="3540894" y="2336198"/>
            <a:ext cx="698421" cy="349901"/>
          </a:xfrm>
          <a:prstGeom prst="rect">
            <a:avLst/>
          </a:prstGeom>
          <a:noFill/>
        </p:spPr>
        <p:txBody>
          <a:bodyPr wrap="square">
            <a:spAutoFit/>
          </a:bodyPr>
          <a:lstStyle/>
          <a:p>
            <a:r>
              <a:rPr kumimoji="1" lang="ja-JP" altLang="en-US" sz="1600" b="1" dirty="0">
                <a:solidFill>
                  <a:srgbClr val="002060"/>
                </a:solidFill>
                <a:latin typeface="BIZ UDPゴシック" panose="020B0400000000000000" pitchFamily="50" charset="-128"/>
                <a:ea typeface="BIZ UDPゴシック" panose="020B0400000000000000" pitchFamily="50" charset="-128"/>
              </a:rPr>
              <a:t>商品</a:t>
            </a:r>
            <a:endParaRPr lang="ja-JP" altLang="en-US" sz="1600" b="1" dirty="0">
              <a:solidFill>
                <a:srgbClr val="002060"/>
              </a:solidFill>
            </a:endParaRPr>
          </a:p>
        </p:txBody>
      </p:sp>
      <p:sp>
        <p:nvSpPr>
          <p:cNvPr id="64" name="テキスト ボックス 63">
            <a:extLst>
              <a:ext uri="{FF2B5EF4-FFF2-40B4-BE49-F238E27FC236}">
                <a16:creationId xmlns:a16="http://schemas.microsoft.com/office/drawing/2014/main" id="{933581B0-F273-46CF-BDB5-16D48F8B0993}"/>
              </a:ext>
            </a:extLst>
          </p:cNvPr>
          <p:cNvSpPr txBox="1"/>
          <p:nvPr/>
        </p:nvSpPr>
        <p:spPr>
          <a:xfrm>
            <a:off x="535453" y="6818577"/>
            <a:ext cx="9257052" cy="678776"/>
          </a:xfrm>
          <a:prstGeom prst="rect">
            <a:avLst/>
          </a:prstGeom>
          <a:noFill/>
        </p:spPr>
        <p:txBody>
          <a:bodyPr wrap="square">
            <a:spAutoFit/>
          </a:bodyPr>
          <a:lstStyle/>
          <a:p>
            <a:pPr algn="just">
              <a:lnSpc>
                <a:spcPts val="1600"/>
              </a:lnSpc>
            </a:pP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留意事項</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a:t>
            </a:r>
          </a:p>
          <a:p>
            <a:pPr algn="just">
              <a:lnSpc>
                <a:spcPts val="1600"/>
              </a:lnSpc>
            </a:pP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地産地消商品と一概に言っても、製造にかかる</a:t>
            </a:r>
            <a:r>
              <a:rPr lang="en-US" altLang="ja-JP" sz="1200" dirty="0">
                <a:solidFill>
                  <a:schemeClr val="tx1">
                    <a:lumMod val="75000"/>
                    <a:lumOff val="25000"/>
                  </a:schemeClr>
                </a:solidFill>
                <a:latin typeface="BIZ UDゴシック" panose="020B0400000000000000" pitchFamily="49" charset="-128"/>
                <a:ea typeface="BIZ UDゴシック" panose="020B0400000000000000" pitchFamily="49" charset="-128"/>
              </a:rPr>
              <a:t>CO</a:t>
            </a:r>
            <a:r>
              <a:rPr lang="en-US" altLang="ja-JP" sz="1200" baseline="-25000" dirty="0">
                <a:solidFill>
                  <a:schemeClr val="tx1">
                    <a:lumMod val="75000"/>
                    <a:lumOff val="25000"/>
                  </a:schemeClr>
                </a:solidFill>
                <a:latin typeface="BIZ UDゴシック" panose="020B0400000000000000" pitchFamily="49" charset="-128"/>
                <a:ea typeface="BIZ UDゴシック" panose="020B0400000000000000" pitchFamily="49" charset="-128"/>
              </a:rPr>
              <a:t>2</a:t>
            </a:r>
            <a:r>
              <a:rPr lang="ja-JP" altLang="en-US" sz="1200" dirty="0">
                <a:solidFill>
                  <a:schemeClr val="tx1">
                    <a:lumMod val="75000"/>
                    <a:lumOff val="25000"/>
                  </a:schemeClr>
                </a:solidFill>
                <a:latin typeface="BIZ UDゴシック" panose="020B0400000000000000" pitchFamily="49" charset="-128"/>
                <a:ea typeface="BIZ UDゴシック" panose="020B0400000000000000" pitchFamily="49" charset="-128"/>
              </a:rPr>
              <a:t>がライフサイクル全体の多数を占める場合、輸送距離を短くしてもライフサイクル全体では微小すぎるため、脱炭素に寄与するという表現は過大評価となります。</a:t>
            </a:r>
            <a:endParaRPr lang="en-US" altLang="ja-JP" sz="1200" dirty="0">
              <a:solidFill>
                <a:schemeClr val="tx1">
                  <a:lumMod val="75000"/>
                  <a:lumOff val="25000"/>
                </a:schemeClr>
              </a:solidFill>
              <a:highlight>
                <a:srgbClr val="FFFF00"/>
              </a:highlight>
              <a:latin typeface="BIZ UDゴシック" panose="020B0400000000000000" pitchFamily="49" charset="-128"/>
              <a:ea typeface="BIZ UDゴシック" panose="020B0400000000000000" pitchFamily="49" charset="-128"/>
            </a:endParaRPr>
          </a:p>
        </p:txBody>
      </p:sp>
      <p:grpSp>
        <p:nvGrpSpPr>
          <p:cNvPr id="68" name="グループ化 67">
            <a:extLst>
              <a:ext uri="{FF2B5EF4-FFF2-40B4-BE49-F238E27FC236}">
                <a16:creationId xmlns:a16="http://schemas.microsoft.com/office/drawing/2014/main" id="{D8803BB2-D377-42BF-AF13-6D70BA2D2AA2}"/>
              </a:ext>
            </a:extLst>
          </p:cNvPr>
          <p:cNvGrpSpPr/>
          <p:nvPr/>
        </p:nvGrpSpPr>
        <p:grpSpPr>
          <a:xfrm>
            <a:off x="7732966" y="2858566"/>
            <a:ext cx="1045198" cy="583656"/>
            <a:chOff x="4458791" y="4715402"/>
            <a:chExt cx="1045198" cy="583656"/>
          </a:xfrm>
        </p:grpSpPr>
        <p:sp>
          <p:nvSpPr>
            <p:cNvPr id="72" name="テキスト ボックス 10">
              <a:extLst>
                <a:ext uri="{FF2B5EF4-FFF2-40B4-BE49-F238E27FC236}">
                  <a16:creationId xmlns:a16="http://schemas.microsoft.com/office/drawing/2014/main" id="{F8150B29-5A93-4ABF-9024-4867CD59ECEE}"/>
                </a:ext>
              </a:extLst>
            </p:cNvPr>
            <p:cNvSpPr txBox="1"/>
            <p:nvPr/>
          </p:nvSpPr>
          <p:spPr>
            <a:xfrm>
              <a:off x="4458791" y="5075159"/>
              <a:ext cx="1045198" cy="223899"/>
            </a:xfrm>
            <a:prstGeom prst="rect">
              <a:avLst/>
            </a:prstGeom>
            <a:solidFill>
              <a:schemeClr val="accent4">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lIns="18000" tIns="18000" rIns="18000" bIns="18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44000" indent="-144000">
                <a:buFont typeface="Wingdings" panose="05000000000000000000" pitchFamily="2" charset="2"/>
                <a:buChar char="l"/>
              </a:pP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再エネ電気</a:t>
              </a:r>
            </a:p>
          </p:txBody>
        </p:sp>
        <p:sp>
          <p:nvSpPr>
            <p:cNvPr id="75" name="テキスト ボックス 17">
              <a:extLst>
                <a:ext uri="{FF2B5EF4-FFF2-40B4-BE49-F238E27FC236}">
                  <a16:creationId xmlns:a16="http://schemas.microsoft.com/office/drawing/2014/main" id="{C3CA61A0-51DA-4269-8914-17FECB2ECD3D}"/>
                </a:ext>
              </a:extLst>
            </p:cNvPr>
            <p:cNvSpPr txBox="1"/>
            <p:nvPr/>
          </p:nvSpPr>
          <p:spPr>
            <a:xfrm>
              <a:off x="4618583" y="4715402"/>
              <a:ext cx="720000" cy="292293"/>
            </a:xfrm>
            <a:prstGeom prst="ellipse">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rPr>
                <a:t>電力</a:t>
              </a:r>
            </a:p>
          </p:txBody>
        </p:sp>
      </p:grpSp>
    </p:spTree>
    <p:extLst>
      <p:ext uri="{BB962C8B-B14F-4D97-AF65-F5344CB8AC3E}">
        <p14:creationId xmlns:p14="http://schemas.microsoft.com/office/powerpoint/2010/main" val="3498109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F1A4265F2ECED4D93FC84E870614264" ma:contentTypeVersion="16" ma:contentTypeDescription="新しいドキュメントを作成します。" ma:contentTypeScope="" ma:versionID="111952a0011f2f57ab5e719fd7ac97b8">
  <xsd:schema xmlns:xsd="http://www.w3.org/2001/XMLSchema" xmlns:xs="http://www.w3.org/2001/XMLSchema" xmlns:p="http://schemas.microsoft.com/office/2006/metadata/properties" xmlns:ns2="520b2d9d-7793-4f41-8990-c45d40771c73" xmlns:ns3="66ed3aab-a043-4b86-9c0a-e42bde5c4b74" targetNamespace="http://schemas.microsoft.com/office/2006/metadata/properties" ma:root="true" ma:fieldsID="25146c04d39d22e4377dd99a7eed74ee" ns2:_="" ns3:_="">
    <xsd:import namespace="520b2d9d-7793-4f41-8990-c45d40771c73"/>
    <xsd:import namespace="66ed3aab-a043-4b86-9c0a-e42bde5c4b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Location"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b2d9d-7793-4f41-8990-c45d40771c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2d4320cc-b1c6-427b-9846-65bd8e22e91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ed3aab-a043-4b86-9c0a-e42bde5c4b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25967b6-ffd3-4328-8e5d-4ab0366c29f3}" ma:internalName="TaxCatchAll" ma:showField="CatchAllData" ma:web="66ed3aab-a043-4b86-9c0a-e42bde5c4b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6ed3aab-a043-4b86-9c0a-e42bde5c4b74" xsi:nil="true"/>
    <lcf76f155ced4ddcb4097134ff3c332f xmlns="520b2d9d-7793-4f41-8990-c45d40771c7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C02DD1-2C92-421C-BCD1-542FC9DEC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b2d9d-7793-4f41-8990-c45d40771c73"/>
    <ds:schemaRef ds:uri="66ed3aab-a043-4b86-9c0a-e42bde5c4b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85C0BC-8EAC-41A6-A291-247768D8BCDC}">
  <ds:schemaRefs>
    <ds:schemaRef ds:uri="http://schemas.microsoft.com/sharepoint/v3/contenttype/forms"/>
  </ds:schemaRefs>
</ds:datastoreItem>
</file>

<file path=customXml/itemProps3.xml><?xml version="1.0" encoding="utf-8"?>
<ds:datastoreItem xmlns:ds="http://schemas.openxmlformats.org/officeDocument/2006/customXml" ds:itemID="{3BF2665D-93BC-409F-83EF-AE1184E9945F}">
  <ds:schemaRefs>
    <ds:schemaRef ds:uri="66ed3aab-a043-4b86-9c0a-e42bde5c4b74"/>
    <ds:schemaRef ds:uri="http://purl.org/dc/dcmitype/"/>
    <ds:schemaRef ds:uri="520b2d9d-7793-4f41-8990-c45d40771c73"/>
    <ds:schemaRef ds:uri="http://schemas.microsoft.com/office/2006/documentManagement/types"/>
    <ds:schemaRef ds:uri="http://purl.org/dc/elements/1.1/"/>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11608</TotalTime>
  <Words>4253</Words>
  <Application>Microsoft Office PowerPoint</Application>
  <PresentationFormat>ユーザー設定</PresentationFormat>
  <Paragraphs>354</Paragraphs>
  <Slides>21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BIZ UDPゴシック</vt:lpstr>
      <vt:lpstr>BIZ UDゴシック</vt:lpstr>
      <vt:lpstr>游ゴシック</vt:lpstr>
      <vt:lpstr>Arial</vt:lpstr>
      <vt:lpstr>Calibri</vt:lpstr>
      <vt:lpstr>Open Sans</vt:lpstr>
      <vt:lpstr>Wingdings</vt:lpstr>
      <vt:lpstr>Office テーマ</vt:lpstr>
      <vt:lpstr>脱炭素ポイントに関するガイドライン （案）</vt:lpstr>
      <vt:lpstr>PowerPoint プレゼンテーション</vt:lpstr>
      <vt:lpstr>目　次</vt:lpstr>
      <vt:lpstr>PowerPoint プレゼンテーション</vt:lpstr>
      <vt:lpstr>(1) 求められる脱炭素型ライフスタイルへの変革</vt:lpstr>
      <vt:lpstr>(2) 脱炭素ポイント制度とは</vt:lpstr>
      <vt:lpstr>(3) 「脱炭素ポイント制度」に取組むメリット</vt:lpstr>
      <vt:lpstr>PowerPoint プレゼンテーション</vt:lpstr>
      <vt:lpstr>(1) 脱炭素ポイント付与の対象商品・サービスの考え方</vt:lpstr>
      <vt:lpstr>(2) 脱炭素ポイント付与に伴う効果</vt:lpstr>
      <vt:lpstr>(3) 効果的な周知・啓発方法【消費者】</vt:lpstr>
      <vt:lpstr>(4) 効果的な周知・啓発方法【従業員】</vt:lpstr>
      <vt:lpstr>(5) 効果的な周知・啓発方法【従業員】</vt:lpstr>
      <vt:lpstr>(5) 効果的な周知・啓発方法【従業員】</vt:lpstr>
      <vt:lpstr>(6) 脱炭素ポイント名称・ロゴマーク等の使用にあたって</vt:lpstr>
      <vt:lpstr>(7) 脱炭素ポイント付与を持続的に実施するには</vt:lpstr>
      <vt:lpstr>(7) 脱炭素ポイント付与を持続的に実施するには</vt:lpstr>
      <vt:lpstr>(8) 留意事項について</vt:lpstr>
      <vt:lpstr>PowerPoint プレゼンテーション</vt:lpstr>
      <vt:lpstr>PowerPoint プレゼンテーション</vt:lpstr>
      <vt:lpstr>今後の脱炭素ポイント制度の展開に向けて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脱炭素ポイントに関するガイドライン （案）</dc:title>
  <dc:creator>池田　晃規</dc:creator>
  <cp:lastModifiedBy>池田　晃規</cp:lastModifiedBy>
  <cp:revision>387</cp:revision>
  <cp:lastPrinted>2023-12-11T09:34:26Z</cp:lastPrinted>
  <dcterms:created xsi:type="dcterms:W3CDTF">2023-10-26T06:34:50Z</dcterms:created>
  <dcterms:modified xsi:type="dcterms:W3CDTF">2024-01-04T05:46:38Z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0x0101000F1A4265F2ECED4D93FC84E870614264</vt:lpwstr>
  </property>
  <property fmtid="{D5CDD505-2E9C-101B-9397-08002B2CF9AE}" pid="3" name="MediaServiceImageTags">
    <vt:lpwstr/>
  </property>
</Properties>
</file>