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sldIdLst>
    <p:sldId id="299" r:id="rId2"/>
    <p:sldId id="300" r:id="rId3"/>
  </p:sldIdLst>
  <p:sldSz cx="9906000" cy="6858000" type="A4"/>
  <p:notesSz cx="6807200" cy="9939338"/>
  <p:defaultTextStyle>
    <a:defPPr>
      <a:defRPr lang="ja-JP"/>
    </a:defPPr>
    <a:lvl1pPr marL="0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1pPr>
    <a:lvl2pPr marL="478793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2pPr>
    <a:lvl3pPr marL="957585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3pPr>
    <a:lvl4pPr marL="1436378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4pPr>
    <a:lvl5pPr marL="1915171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5pPr>
    <a:lvl6pPr marL="2393964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6pPr>
    <a:lvl7pPr marL="2872758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7pPr>
    <a:lvl8pPr marL="3351551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8pPr>
    <a:lvl9pPr marL="3830343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36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9575" cy="496888"/>
          </a:xfrm>
          <a:prstGeom prst="rect">
            <a:avLst/>
          </a:prstGeom>
        </p:spPr>
        <p:txBody>
          <a:bodyPr vert="horz" lIns="91098" tIns="45550" rIns="91098" bIns="4555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4" y="2"/>
            <a:ext cx="2949575" cy="496888"/>
          </a:xfrm>
          <a:prstGeom prst="rect">
            <a:avLst/>
          </a:prstGeom>
        </p:spPr>
        <p:txBody>
          <a:bodyPr vert="horz" lIns="91098" tIns="45550" rIns="91098" bIns="45550" rtlCol="0"/>
          <a:lstStyle>
            <a:lvl1pPr algn="r">
              <a:defRPr sz="1200"/>
            </a:lvl1pPr>
          </a:lstStyle>
          <a:p>
            <a:fld id="{817A886B-0936-48AA-8D94-E1FD0D9AD58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8" tIns="45550" rIns="91098" bIns="4555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21227"/>
            <a:ext cx="5445125" cy="4471988"/>
          </a:xfrm>
          <a:prstGeom prst="rect">
            <a:avLst/>
          </a:prstGeom>
        </p:spPr>
        <p:txBody>
          <a:bodyPr vert="horz" lIns="91098" tIns="45550" rIns="91098" bIns="4555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40866"/>
            <a:ext cx="2949575" cy="496887"/>
          </a:xfrm>
          <a:prstGeom prst="rect">
            <a:avLst/>
          </a:prstGeom>
        </p:spPr>
        <p:txBody>
          <a:bodyPr vert="horz" lIns="91098" tIns="45550" rIns="91098" bIns="4555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4" y="9440866"/>
            <a:ext cx="2949575" cy="496887"/>
          </a:xfrm>
          <a:prstGeom prst="rect">
            <a:avLst/>
          </a:prstGeom>
        </p:spPr>
        <p:txBody>
          <a:bodyPr vert="horz" lIns="91098" tIns="45550" rIns="91098" bIns="45550" rtlCol="0" anchor="b"/>
          <a:lstStyle>
            <a:lvl1pPr algn="r">
              <a:defRPr sz="1200"/>
            </a:lvl1pPr>
          </a:lstStyle>
          <a:p>
            <a:fld id="{F721BF43-783E-44B6-9BB7-0F30D03950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0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1pPr>
    <a:lvl2pPr marL="341995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2pPr>
    <a:lvl3pPr marL="683989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3pPr>
    <a:lvl4pPr marL="1025986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4pPr>
    <a:lvl5pPr marL="1367980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5pPr>
    <a:lvl6pPr marL="1709974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6pPr>
    <a:lvl7pPr marL="2051969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7pPr>
    <a:lvl8pPr marL="2393964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8pPr>
    <a:lvl9pPr marL="2735959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8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9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12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95300" y="3938588"/>
            <a:ext cx="43815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D3122-4B66-43A8-AC68-15DC0C42D3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051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8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2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786"/>
            </a:lvl1pPr>
            <a:lvl2pPr>
              <a:defRPr sz="2429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786"/>
            </a:lvl1pPr>
            <a:lvl2pPr>
              <a:defRPr sz="2429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0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786" b="1"/>
            </a:lvl3pPr>
            <a:lvl4pPr marL="1371627" indent="0">
              <a:buNone/>
              <a:defRPr sz="1571" b="1"/>
            </a:lvl4pPr>
            <a:lvl5pPr marL="1828837" indent="0">
              <a:buNone/>
              <a:defRPr sz="1571" b="1"/>
            </a:lvl5pPr>
            <a:lvl6pPr marL="2286046" indent="0">
              <a:buNone/>
              <a:defRPr sz="1571" b="1"/>
            </a:lvl6pPr>
            <a:lvl7pPr marL="2743255" indent="0">
              <a:buNone/>
              <a:defRPr sz="1571" b="1"/>
            </a:lvl7pPr>
            <a:lvl8pPr marL="3200464" indent="0">
              <a:buNone/>
              <a:defRPr sz="1571" b="1"/>
            </a:lvl8pPr>
            <a:lvl9pPr marL="3657673" indent="0">
              <a:buNone/>
              <a:defRPr sz="157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29"/>
            </a:lvl1pPr>
            <a:lvl2pPr>
              <a:defRPr sz="2000"/>
            </a:lvl2pPr>
            <a:lvl3pPr>
              <a:defRPr sz="1786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786" b="1"/>
            </a:lvl3pPr>
            <a:lvl4pPr marL="1371627" indent="0">
              <a:buNone/>
              <a:defRPr sz="1571" b="1"/>
            </a:lvl4pPr>
            <a:lvl5pPr marL="1828837" indent="0">
              <a:buNone/>
              <a:defRPr sz="1571" b="1"/>
            </a:lvl5pPr>
            <a:lvl6pPr marL="2286046" indent="0">
              <a:buNone/>
              <a:defRPr sz="1571" b="1"/>
            </a:lvl6pPr>
            <a:lvl7pPr marL="2743255" indent="0">
              <a:buNone/>
              <a:defRPr sz="1571" b="1"/>
            </a:lvl7pPr>
            <a:lvl8pPr marL="3200464" indent="0">
              <a:buNone/>
              <a:defRPr sz="1571" b="1"/>
            </a:lvl8pPr>
            <a:lvl9pPr marL="3657673" indent="0">
              <a:buNone/>
              <a:defRPr sz="157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29"/>
            </a:lvl1pPr>
            <a:lvl2pPr>
              <a:defRPr sz="2000"/>
            </a:lvl2pPr>
            <a:lvl3pPr>
              <a:defRPr sz="1786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6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0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14"/>
            </a:lvl1pPr>
            <a:lvl2pPr>
              <a:defRPr sz="2786"/>
            </a:lvl2pPr>
            <a:lvl3pPr>
              <a:defRPr sz="242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29"/>
            </a:lvl1pPr>
            <a:lvl2pPr marL="457209" indent="0">
              <a:buNone/>
              <a:defRPr sz="1214"/>
            </a:lvl2pPr>
            <a:lvl3pPr marL="914418" indent="0">
              <a:buNone/>
              <a:defRPr sz="1000"/>
            </a:lvl3pPr>
            <a:lvl4pPr marL="1371627" indent="0">
              <a:buNone/>
              <a:defRPr sz="929"/>
            </a:lvl4pPr>
            <a:lvl5pPr marL="1828837" indent="0">
              <a:buNone/>
              <a:defRPr sz="929"/>
            </a:lvl5pPr>
            <a:lvl6pPr marL="2286046" indent="0">
              <a:buNone/>
              <a:defRPr sz="929"/>
            </a:lvl6pPr>
            <a:lvl7pPr marL="2743255" indent="0">
              <a:buNone/>
              <a:defRPr sz="929"/>
            </a:lvl7pPr>
            <a:lvl8pPr marL="3200464" indent="0">
              <a:buNone/>
              <a:defRPr sz="929"/>
            </a:lvl8pPr>
            <a:lvl9pPr marL="3657673" indent="0">
              <a:buNone/>
              <a:defRPr sz="92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3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14"/>
            </a:lvl1pPr>
            <a:lvl2pPr marL="457209" indent="0">
              <a:buNone/>
              <a:defRPr sz="2786"/>
            </a:lvl2pPr>
            <a:lvl3pPr marL="914418" indent="0">
              <a:buNone/>
              <a:defRPr sz="2429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29"/>
            </a:lvl1pPr>
            <a:lvl2pPr marL="457209" indent="0">
              <a:buNone/>
              <a:defRPr sz="1214"/>
            </a:lvl2pPr>
            <a:lvl3pPr marL="914418" indent="0">
              <a:buNone/>
              <a:defRPr sz="1000"/>
            </a:lvl3pPr>
            <a:lvl4pPr marL="1371627" indent="0">
              <a:buNone/>
              <a:defRPr sz="929"/>
            </a:lvl4pPr>
            <a:lvl5pPr marL="1828837" indent="0">
              <a:buNone/>
              <a:defRPr sz="929"/>
            </a:lvl5pPr>
            <a:lvl6pPr marL="2286046" indent="0">
              <a:buNone/>
              <a:defRPr sz="929"/>
            </a:lvl6pPr>
            <a:lvl7pPr marL="2743255" indent="0">
              <a:buNone/>
              <a:defRPr sz="929"/>
            </a:lvl7pPr>
            <a:lvl8pPr marL="3200464" indent="0">
              <a:buNone/>
              <a:defRPr sz="929"/>
            </a:lvl8pPr>
            <a:lvl9pPr marL="3657673" indent="0">
              <a:buNone/>
              <a:defRPr sz="92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7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8"/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418"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8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8"/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418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8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18" rtl="0" eaLnBrk="1" latinLnBrk="0" hangingPunct="1">
        <a:spcBef>
          <a:spcPct val="0"/>
        </a:spcBef>
        <a:buNone/>
        <a:defRPr kumimoji="1" sz="4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7" indent="-342907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14" kern="1200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6" algn="l" defTabSz="91441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86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2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30885423"/>
              </p:ext>
            </p:extLst>
          </p:nvPr>
        </p:nvGraphicFramePr>
        <p:xfrm>
          <a:off x="272480" y="369446"/>
          <a:ext cx="9451925" cy="298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654">
                  <a:extLst>
                    <a:ext uri="{9D8B030D-6E8A-4147-A177-3AD203B41FA5}">
                      <a16:colId xmlns:a16="http://schemas.microsoft.com/office/drawing/2014/main" val="2148431936"/>
                    </a:ext>
                  </a:extLst>
                </a:gridCol>
                <a:gridCol w="7212271">
                  <a:extLst>
                    <a:ext uri="{9D8B030D-6E8A-4147-A177-3AD203B41FA5}">
                      <a16:colId xmlns:a16="http://schemas.microsoft.com/office/drawing/2014/main" val="479077459"/>
                    </a:ext>
                  </a:extLst>
                </a:gridCol>
              </a:tblGrid>
              <a:tr h="49897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脱炭素に向けた消費行動促進事業</a:t>
                      </a:r>
                      <a:endParaRPr kumimoji="1" lang="ja-JP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8983"/>
                  </a:ext>
                </a:extLst>
              </a:tr>
              <a:tr h="904395"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目的・内容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食の分野において、生産・流通等に伴い発生する</a:t>
                      </a:r>
                      <a:r>
                        <a:rPr kumimoji="1" lang="en-US" altLang="ja-JP" sz="1600" dirty="0" smtClean="0"/>
                        <a:t>CO</a:t>
                      </a:r>
                      <a:r>
                        <a:rPr kumimoji="1" lang="ja-JP" altLang="en-US" sz="1600" dirty="0" smtClean="0"/>
                        <a:t>２の見える化（カーボンフットプリント（</a:t>
                      </a:r>
                      <a:r>
                        <a:rPr kumimoji="1" lang="en-US" altLang="ja-JP" sz="1600" dirty="0" smtClean="0"/>
                        <a:t>CFP</a:t>
                      </a:r>
                      <a:r>
                        <a:rPr kumimoji="1" lang="ja-JP" altLang="en-US" sz="1600" dirty="0" smtClean="0"/>
                        <a:t>））及びそれを活用した普及啓発を行うことで、</a:t>
                      </a:r>
                      <a:r>
                        <a:rPr kumimoji="1" lang="en-US" altLang="ja-JP" sz="1600" dirty="0" smtClean="0"/>
                        <a:t>CO</a:t>
                      </a:r>
                      <a:r>
                        <a:rPr kumimoji="1" lang="ja-JP" altLang="en-US" sz="1600" dirty="0" smtClean="0"/>
                        <a:t>２排出の少ない食品等の購入を促進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47766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対象品目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大阪産食材</a:t>
                      </a:r>
                      <a:r>
                        <a:rPr kumimoji="1" lang="ja-JP" altLang="en-US" sz="1600" dirty="0" smtClean="0"/>
                        <a:t>（</a:t>
                      </a:r>
                      <a:r>
                        <a:rPr kumimoji="1" lang="en-US" altLang="ja-JP" sz="1600" dirty="0" smtClean="0"/>
                        <a:t>R4</a:t>
                      </a:r>
                      <a:r>
                        <a:rPr kumimoji="1" lang="ja-JP" altLang="en-US" sz="1600" dirty="0" smtClean="0"/>
                        <a:t>年度は米、野菜）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55013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 smtClean="0"/>
                        <a:t>促進方法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商品の</a:t>
                      </a:r>
                      <a:r>
                        <a:rPr kumimoji="1" lang="en-US" altLang="ja-JP" sz="1600" dirty="0" smtClean="0"/>
                        <a:t>CFP</a:t>
                      </a:r>
                      <a:r>
                        <a:rPr kumimoji="1" lang="ja-JP" altLang="en-US" sz="1600" dirty="0" smtClean="0"/>
                        <a:t>算定結果を</a:t>
                      </a:r>
                      <a:r>
                        <a:rPr kumimoji="1" lang="en-US" altLang="ja-JP" sz="1600" dirty="0" smtClean="0"/>
                        <a:t>POP</a:t>
                      </a:r>
                      <a:r>
                        <a:rPr kumimoji="1" lang="ja-JP" altLang="en-US" sz="1600" dirty="0" smtClean="0"/>
                        <a:t>やパネルで表示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016810"/>
                  </a:ext>
                </a:extLst>
              </a:tr>
              <a:tr h="72032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 smtClean="0"/>
                        <a:t>効果検証方法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・環境イベントや店舗での実証</a:t>
                      </a:r>
                      <a:endParaRPr kumimoji="1" lang="en-US" altLang="ja-JP" sz="1600" dirty="0" smtClean="0"/>
                    </a:p>
                    <a:p>
                      <a:pPr marL="82550" indent="-82550"/>
                      <a:r>
                        <a:rPr kumimoji="1" lang="ja-JP" altLang="en-US" sz="1600" dirty="0" smtClean="0"/>
                        <a:t>・消費者を対象に、ラベルが商品選択に影響したかを見るアンケートを実施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53512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7326064" y="1772816"/>
            <a:ext cx="939304" cy="998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064" y="1410447"/>
            <a:ext cx="2587639" cy="1360580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8481392" y="118206"/>
            <a:ext cx="1243013" cy="502481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資料２－２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8" y="3563261"/>
            <a:ext cx="4280170" cy="28543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33" y="3560787"/>
            <a:ext cx="4285184" cy="2856789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568624" y="6405891"/>
            <a:ext cx="8930242" cy="38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ＭＳ Ｐゴシック 本文"/>
              </a:rPr>
              <a:t>Welcoming</a:t>
            </a:r>
            <a:r>
              <a:rPr lang="ja-JP" altLang="en-US" dirty="0">
                <a:solidFill>
                  <a:srgbClr val="000000"/>
                </a:solidFill>
                <a:latin typeface="ＭＳ Ｐゴシック 本文"/>
              </a:rPr>
              <a:t>アベノ・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 本文"/>
              </a:rPr>
              <a:t>天王寺</a:t>
            </a:r>
            <a:r>
              <a:rPr lang="ja-JP" altLang="en-US" dirty="0">
                <a:solidFill>
                  <a:srgbClr val="000000"/>
                </a:solidFill>
                <a:latin typeface="ＭＳ Ｐゴシック 本文"/>
              </a:rPr>
              <a:t>おおさかもん祭り</a:t>
            </a:r>
            <a:r>
              <a:rPr lang="en-US" altLang="ja-JP" dirty="0" smtClean="0">
                <a:solidFill>
                  <a:srgbClr val="000000"/>
                </a:solidFill>
                <a:latin typeface="ＭＳ Ｐゴシック 本文"/>
              </a:rPr>
              <a:t>2022</a:t>
            </a:r>
            <a:r>
              <a:rPr lang="ja-JP" altLang="en-US" dirty="0" err="1">
                <a:solidFill>
                  <a:srgbClr val="000000"/>
                </a:solidFill>
                <a:latin typeface="ＭＳ Ｐゴシック 本文"/>
              </a:rPr>
              <a:t>での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 本文"/>
              </a:rPr>
              <a:t>実証の様子（</a:t>
            </a:r>
            <a:r>
              <a:rPr lang="en-US" altLang="ja-JP" dirty="0" smtClean="0">
                <a:solidFill>
                  <a:srgbClr val="000000"/>
                </a:solidFill>
                <a:latin typeface="ＭＳ Ｐゴシック 本文"/>
              </a:rPr>
              <a:t>2022.11.12</a:t>
            </a:r>
            <a:r>
              <a:rPr lang="en-US" altLang="ja-JP" dirty="0">
                <a:solidFill>
                  <a:srgbClr val="000000"/>
                </a:solidFill>
                <a:latin typeface="ＭＳ Ｐゴシック 本文"/>
              </a:rPr>
              <a:t>-</a:t>
            </a:r>
            <a:r>
              <a:rPr lang="en-US" altLang="ja-JP" dirty="0" smtClean="0">
                <a:solidFill>
                  <a:srgbClr val="000000"/>
                </a:solidFill>
                <a:latin typeface="ＭＳ Ｐゴシック 本文"/>
              </a:rPr>
              <a:t>13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 本文"/>
              </a:rPr>
              <a:t>）</a:t>
            </a:r>
            <a:endParaRPr lang="ja-JP" altLang="en-US" dirty="0">
              <a:latin typeface="ＭＳ Ｐゴシック 本文"/>
            </a:endParaRPr>
          </a:p>
        </p:txBody>
      </p:sp>
    </p:spTree>
    <p:extLst>
      <p:ext uri="{BB962C8B-B14F-4D97-AF65-F5344CB8AC3E}">
        <p14:creationId xmlns:p14="http://schemas.microsoft.com/office/powerpoint/2010/main" val="24535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502560" y="283405"/>
            <a:ext cx="8915400" cy="934577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altLang="ja-JP" b="1" dirty="0"/>
              <a:t>Earth </a:t>
            </a:r>
            <a:r>
              <a:rPr lang="en-US" altLang="ja-JP" b="1" dirty="0" smtClean="0"/>
              <a:t>hacks</a:t>
            </a:r>
            <a:r>
              <a:rPr lang="ja-JP" altLang="en-US" b="1" dirty="0" smtClean="0"/>
              <a:t>　デカボスコア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3884184" y="6360068"/>
            <a:ext cx="5425075" cy="380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デカボスコア</a:t>
            </a:r>
            <a:r>
              <a:rPr lang="en-US" altLang="ja-JP" dirty="0" smtClean="0"/>
              <a:t>HP</a:t>
            </a:r>
            <a:r>
              <a:rPr lang="ja-JP" altLang="en-US" dirty="0"/>
              <a:t>から</a:t>
            </a:r>
            <a:r>
              <a:rPr lang="ja-JP" altLang="en-US" dirty="0" smtClean="0"/>
              <a:t>（</a:t>
            </a:r>
            <a:r>
              <a:rPr lang="en-US" altLang="ja-JP" dirty="0" smtClean="0"/>
              <a:t>https</a:t>
            </a:r>
            <a:r>
              <a:rPr lang="en-US" altLang="ja-JP" dirty="0"/>
              <a:t>://decarbo.earthhacks.jp</a:t>
            </a:r>
            <a:r>
              <a:rPr lang="en-US" altLang="ja-JP" dirty="0" smtClean="0"/>
              <a:t>/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2" y="1466773"/>
            <a:ext cx="9677676" cy="46985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53" y="1472267"/>
            <a:ext cx="2448682" cy="204161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113241" y="3593254"/>
            <a:ext cx="2523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2D2D2D"/>
                </a:solidFill>
                <a:latin typeface="游ゴシック体"/>
              </a:rPr>
              <a:t>環境に配慮</a:t>
            </a:r>
            <a:r>
              <a:rPr lang="ja-JP" altLang="en-US" sz="1600" dirty="0" smtClean="0">
                <a:solidFill>
                  <a:srgbClr val="2D2D2D"/>
                </a:solidFill>
                <a:latin typeface="游ゴシック体"/>
              </a:rPr>
              <a:t>したことにより、</a:t>
            </a:r>
            <a:endParaRPr lang="en-US" altLang="ja-JP" sz="1600" dirty="0" smtClean="0">
              <a:solidFill>
                <a:srgbClr val="2D2D2D"/>
              </a:solidFill>
              <a:latin typeface="游ゴシック体"/>
            </a:endParaRPr>
          </a:p>
          <a:p>
            <a:r>
              <a:rPr lang="ja-JP" altLang="en-US" sz="1600" dirty="0" smtClean="0">
                <a:solidFill>
                  <a:srgbClr val="2D2D2D"/>
                </a:solidFill>
                <a:latin typeface="游ゴシック体"/>
              </a:rPr>
              <a:t>変化</a:t>
            </a:r>
            <a:r>
              <a:rPr lang="ja-JP" altLang="en-US" sz="1600" dirty="0">
                <a:solidFill>
                  <a:srgbClr val="2D2D2D"/>
                </a:solidFill>
                <a:latin typeface="游ゴシック体"/>
              </a:rPr>
              <a:t>する排出</a:t>
            </a:r>
            <a:r>
              <a:rPr lang="en-US" altLang="ja-JP" sz="1600" dirty="0">
                <a:solidFill>
                  <a:srgbClr val="2D2D2D"/>
                </a:solidFill>
                <a:latin typeface="游ゴシック体"/>
              </a:rPr>
              <a:t>CO</a:t>
            </a:r>
            <a:r>
              <a:rPr lang="en-US" altLang="ja-JP" sz="1600" baseline="-25000" dirty="0">
                <a:solidFill>
                  <a:srgbClr val="2D2D2D"/>
                </a:solidFill>
                <a:latin typeface="游ゴシック体"/>
              </a:rPr>
              <a:t>2</a:t>
            </a:r>
            <a:r>
              <a:rPr lang="ja-JP" altLang="en-US" sz="1600" dirty="0">
                <a:solidFill>
                  <a:srgbClr val="2D2D2D"/>
                </a:solidFill>
                <a:latin typeface="游ゴシック体"/>
              </a:rPr>
              <a:t>相当量を</a:t>
            </a:r>
            <a:r>
              <a:rPr lang="en-US" altLang="ja-JP" sz="1600" dirty="0">
                <a:solidFill>
                  <a:srgbClr val="2D2D2D"/>
                </a:solidFill>
                <a:latin typeface="游ゴシック体"/>
              </a:rPr>
              <a:t>Before/After</a:t>
            </a:r>
            <a:r>
              <a:rPr lang="ja-JP" altLang="en-US" sz="1600" dirty="0" err="1">
                <a:solidFill>
                  <a:srgbClr val="2D2D2D"/>
                </a:solidFill>
                <a:latin typeface="游ゴシック体"/>
              </a:rPr>
              <a:t>で</a:t>
            </a:r>
            <a:r>
              <a:rPr lang="ja-JP" altLang="en-US" sz="1600" dirty="0" err="1" smtClean="0">
                <a:solidFill>
                  <a:srgbClr val="2D2D2D"/>
                </a:solidFill>
                <a:latin typeface="游ゴシック体"/>
              </a:rPr>
              <a:t>算</a:t>
            </a:r>
            <a:r>
              <a:rPr lang="ja-JP" altLang="en-US" sz="1600" dirty="0" smtClean="0">
                <a:solidFill>
                  <a:srgbClr val="2D2D2D"/>
                </a:solidFill>
                <a:latin typeface="游ゴシック体"/>
              </a:rPr>
              <a:t>出</a:t>
            </a:r>
            <a:endParaRPr lang="ja-JP" altLang="en-US" sz="1600" dirty="0"/>
          </a:p>
        </p:txBody>
      </p:sp>
      <p:sp>
        <p:nvSpPr>
          <p:cNvPr id="4" name="角丸四角形 3"/>
          <p:cNvSpPr/>
          <p:nvPr/>
        </p:nvSpPr>
        <p:spPr>
          <a:xfrm>
            <a:off x="6897216" y="1340768"/>
            <a:ext cx="2883347" cy="3168352"/>
          </a:xfrm>
          <a:prstGeom prst="roundRect">
            <a:avLst>
              <a:gd name="adj" fmla="val 95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7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A4 210 x 297 mm</PresentationFormat>
  <Paragraphs>16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ＭＳ Ｐゴシック 本文</vt:lpstr>
      <vt:lpstr>游ゴシック体</vt:lpstr>
      <vt:lpstr>Arial</vt:lpstr>
      <vt:lpstr>Calibri</vt:lpstr>
      <vt:lpstr>1_Office ​​テーマ</vt:lpstr>
      <vt:lpstr>PowerPoint プレゼンテーション</vt:lpstr>
      <vt:lpstr>Earth hacks　デカボスコア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2022-09-07T10:06:04Z</dcterms:created>
  <dcterms:modified xsi:type="dcterms:W3CDTF">2022-12-13T00:44:13Z</dcterms:modified>
</cp:coreProperties>
</file>