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9" r:id="rId2"/>
    <p:sldId id="307" r:id="rId3"/>
    <p:sldId id="310" r:id="rId4"/>
    <p:sldId id="306" r:id="rId5"/>
  </p:sldIdLst>
  <p:sldSz cx="9906000" cy="6858000" type="A4"/>
  <p:notesSz cx="6807200" cy="9939338"/>
  <p:defaultTextStyle>
    <a:defPPr>
      <a:defRPr lang="ja-JP"/>
    </a:defPPr>
    <a:lvl1pPr marL="0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1pPr>
    <a:lvl2pPr marL="478793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2pPr>
    <a:lvl3pPr marL="957585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3pPr>
    <a:lvl4pPr marL="1436378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4pPr>
    <a:lvl5pPr marL="1915171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5pPr>
    <a:lvl6pPr marL="2393964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6pPr>
    <a:lvl7pPr marL="2872758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7pPr>
    <a:lvl8pPr marL="3351551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8pPr>
    <a:lvl9pPr marL="3830343" algn="l" defTabSz="957585" rtl="0" eaLnBrk="1" latinLnBrk="0" hangingPunct="1">
      <a:defRPr kumimoji="1" sz="18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北川　健二" initials="北川" lastIdx="7" clrIdx="0"/>
  <p:cmAuthor id="1" name="北川健二" initials="北川健二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0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434" autoAdjust="0"/>
  </p:normalViewPr>
  <p:slideViewPr>
    <p:cSldViewPr>
      <p:cViewPr varScale="1">
        <p:scale>
          <a:sx n="74" d="100"/>
          <a:sy n="74" d="100"/>
        </p:scale>
        <p:origin x="101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575" cy="496888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2" y="0"/>
            <a:ext cx="2949575" cy="496888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817A886B-0936-48AA-8D94-E1FD0D9AD584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7"/>
            <a:ext cx="5445125" cy="4471988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865"/>
            <a:ext cx="2949575" cy="49688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2" y="9440865"/>
            <a:ext cx="2949575" cy="49688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721BF43-783E-44B6-9BB7-0F30D03950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0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1pPr>
    <a:lvl2pPr marL="341995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2pPr>
    <a:lvl3pPr marL="683989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3pPr>
    <a:lvl4pPr marL="1025986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4pPr>
    <a:lvl5pPr marL="1367980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5pPr>
    <a:lvl6pPr marL="1709974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6pPr>
    <a:lvl7pPr marL="2051969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7pPr>
    <a:lvl8pPr marL="2393964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8pPr>
    <a:lvl9pPr marL="2735959" algn="l" defTabSz="683989" rtl="0" eaLnBrk="1" latinLnBrk="0" hangingPunct="1">
      <a:defRPr kumimoji="1" sz="97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9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1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8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2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0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786" b="1"/>
            </a:lvl3pPr>
            <a:lvl4pPr marL="1371627" indent="0">
              <a:buNone/>
              <a:defRPr sz="1571" b="1"/>
            </a:lvl4pPr>
            <a:lvl5pPr marL="1828837" indent="0">
              <a:buNone/>
              <a:defRPr sz="1571" b="1"/>
            </a:lvl5pPr>
            <a:lvl6pPr marL="2286046" indent="0">
              <a:buNone/>
              <a:defRPr sz="1571" b="1"/>
            </a:lvl6pPr>
            <a:lvl7pPr marL="2743255" indent="0">
              <a:buNone/>
              <a:defRPr sz="1571" b="1"/>
            </a:lvl7pPr>
            <a:lvl8pPr marL="3200464" indent="0">
              <a:buNone/>
              <a:defRPr sz="1571" b="1"/>
            </a:lvl8pPr>
            <a:lvl9pPr marL="3657673" indent="0">
              <a:buNone/>
              <a:defRPr sz="157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29"/>
            </a:lvl1pPr>
            <a:lvl2pPr>
              <a:defRPr sz="2000"/>
            </a:lvl2pPr>
            <a:lvl3pPr>
              <a:defRPr sz="17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786" b="1"/>
            </a:lvl3pPr>
            <a:lvl4pPr marL="1371627" indent="0">
              <a:buNone/>
              <a:defRPr sz="1571" b="1"/>
            </a:lvl4pPr>
            <a:lvl5pPr marL="1828837" indent="0">
              <a:buNone/>
              <a:defRPr sz="1571" b="1"/>
            </a:lvl5pPr>
            <a:lvl6pPr marL="2286046" indent="0">
              <a:buNone/>
              <a:defRPr sz="1571" b="1"/>
            </a:lvl6pPr>
            <a:lvl7pPr marL="2743255" indent="0">
              <a:buNone/>
              <a:defRPr sz="1571" b="1"/>
            </a:lvl7pPr>
            <a:lvl8pPr marL="3200464" indent="0">
              <a:buNone/>
              <a:defRPr sz="1571" b="1"/>
            </a:lvl8pPr>
            <a:lvl9pPr marL="3657673" indent="0">
              <a:buNone/>
              <a:defRPr sz="157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29"/>
            </a:lvl1pPr>
            <a:lvl2pPr>
              <a:defRPr sz="2000"/>
            </a:lvl2pPr>
            <a:lvl3pPr>
              <a:defRPr sz="17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6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0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14"/>
            </a:lvl1pPr>
            <a:lvl2pPr>
              <a:defRPr sz="2786"/>
            </a:lvl2pPr>
            <a:lvl3pPr>
              <a:defRPr sz="242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29"/>
            </a:lvl1pPr>
            <a:lvl2pPr marL="457209" indent="0">
              <a:buNone/>
              <a:defRPr sz="1214"/>
            </a:lvl2pPr>
            <a:lvl3pPr marL="914418" indent="0">
              <a:buNone/>
              <a:defRPr sz="1000"/>
            </a:lvl3pPr>
            <a:lvl4pPr marL="1371627" indent="0">
              <a:buNone/>
              <a:defRPr sz="929"/>
            </a:lvl4pPr>
            <a:lvl5pPr marL="1828837" indent="0">
              <a:buNone/>
              <a:defRPr sz="929"/>
            </a:lvl5pPr>
            <a:lvl6pPr marL="2286046" indent="0">
              <a:buNone/>
              <a:defRPr sz="929"/>
            </a:lvl6pPr>
            <a:lvl7pPr marL="2743255" indent="0">
              <a:buNone/>
              <a:defRPr sz="929"/>
            </a:lvl7pPr>
            <a:lvl8pPr marL="3200464" indent="0">
              <a:buNone/>
              <a:defRPr sz="929"/>
            </a:lvl8pPr>
            <a:lvl9pPr marL="3657673" indent="0">
              <a:buNone/>
              <a:defRPr sz="92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3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14"/>
            </a:lvl1pPr>
            <a:lvl2pPr marL="457209" indent="0">
              <a:buNone/>
              <a:defRPr sz="2786"/>
            </a:lvl2pPr>
            <a:lvl3pPr marL="914418" indent="0">
              <a:buNone/>
              <a:defRPr sz="2429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29"/>
            </a:lvl1pPr>
            <a:lvl2pPr marL="457209" indent="0">
              <a:buNone/>
              <a:defRPr sz="1214"/>
            </a:lvl2pPr>
            <a:lvl3pPr marL="914418" indent="0">
              <a:buNone/>
              <a:defRPr sz="1000"/>
            </a:lvl3pPr>
            <a:lvl4pPr marL="1371627" indent="0">
              <a:buNone/>
              <a:defRPr sz="929"/>
            </a:lvl4pPr>
            <a:lvl5pPr marL="1828837" indent="0">
              <a:buNone/>
              <a:defRPr sz="929"/>
            </a:lvl5pPr>
            <a:lvl6pPr marL="2286046" indent="0">
              <a:buNone/>
              <a:defRPr sz="929"/>
            </a:lvl6pPr>
            <a:lvl7pPr marL="2743255" indent="0">
              <a:buNone/>
              <a:defRPr sz="929"/>
            </a:lvl7pPr>
            <a:lvl8pPr marL="3200464" indent="0">
              <a:buNone/>
              <a:defRPr sz="929"/>
            </a:lvl8pPr>
            <a:lvl9pPr marL="3657673" indent="0">
              <a:buNone/>
              <a:defRPr sz="92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7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8"/>
            <a:fld id="{31C838FC-BD80-44EF-8E23-F1E13724A72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418"/>
              <a:t>2022/12/13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8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8"/>
            <a:fld id="{8913C9EA-F6DC-4B23-A05F-B5EA2E92DA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418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8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18" rtl="0" eaLnBrk="1" latinLnBrk="0" hangingPunct="1">
        <a:spcBef>
          <a:spcPct val="0"/>
        </a:spcBef>
        <a:buNone/>
        <a:defRPr kumimoji="1" sz="4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7" indent="-342907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14" kern="1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defTabSz="91441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86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2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873797"/>
              </p:ext>
            </p:extLst>
          </p:nvPr>
        </p:nvGraphicFramePr>
        <p:xfrm>
          <a:off x="79762" y="1115066"/>
          <a:ext cx="9633541" cy="56263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16854">
                  <a:extLst>
                    <a:ext uri="{9D8B030D-6E8A-4147-A177-3AD203B41FA5}">
                      <a16:colId xmlns:a16="http://schemas.microsoft.com/office/drawing/2014/main" val="1430270934"/>
                    </a:ext>
                  </a:extLst>
                </a:gridCol>
                <a:gridCol w="2880559">
                  <a:extLst>
                    <a:ext uri="{9D8B030D-6E8A-4147-A177-3AD203B41FA5}">
                      <a16:colId xmlns:a16="http://schemas.microsoft.com/office/drawing/2014/main" val="1779527996"/>
                    </a:ext>
                  </a:extLst>
                </a:gridCol>
                <a:gridCol w="2436516">
                  <a:extLst>
                    <a:ext uri="{9D8B030D-6E8A-4147-A177-3AD203B41FA5}">
                      <a16:colId xmlns:a16="http://schemas.microsoft.com/office/drawing/2014/main" val="934770071"/>
                    </a:ext>
                  </a:extLst>
                </a:gridCol>
                <a:gridCol w="1811717">
                  <a:extLst>
                    <a:ext uri="{9D8B030D-6E8A-4147-A177-3AD203B41FA5}">
                      <a16:colId xmlns:a16="http://schemas.microsoft.com/office/drawing/2014/main" val="3522625613"/>
                    </a:ext>
                  </a:extLst>
                </a:gridCol>
                <a:gridCol w="1087895">
                  <a:extLst>
                    <a:ext uri="{9D8B030D-6E8A-4147-A177-3AD203B41FA5}">
                      <a16:colId xmlns:a16="http://schemas.microsoft.com/office/drawing/2014/main" val="293467188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/>
                        <a:t>事業者名</a:t>
                      </a:r>
                      <a:endParaRPr kumimoji="1" lang="en-US" altLang="ja-JP" sz="1500" dirty="0"/>
                    </a:p>
                    <a:p>
                      <a:pPr algn="ctr"/>
                      <a:r>
                        <a:rPr kumimoji="1" lang="ja-JP" altLang="en-US" sz="1500" dirty="0"/>
                        <a:t>（五十音順）</a:t>
                      </a: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/>
                        <a:t>実施</a:t>
                      </a:r>
                      <a:r>
                        <a:rPr kumimoji="1" lang="ja-JP" altLang="en-US" sz="1500" dirty="0" smtClean="0"/>
                        <a:t>店舗</a:t>
                      </a:r>
                      <a:endParaRPr kumimoji="1" lang="ja-JP" altLang="en-US" sz="1500" dirty="0"/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/>
                        <a:t>脱炭素商品・</a:t>
                      </a:r>
                      <a:r>
                        <a:rPr kumimoji="1" lang="ja-JP" altLang="en-US" sz="1500" dirty="0" smtClean="0"/>
                        <a:t>サービス</a:t>
                      </a:r>
                      <a:endParaRPr kumimoji="1" lang="ja-JP" altLang="en-US" sz="1500" dirty="0"/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付与される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ポイント付与数</a:t>
                      </a:r>
                      <a:endParaRPr kumimoji="1" lang="ja-JP" altLang="en-US" sz="1500" dirty="0"/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ja-JP" altLang="en-US" sz="1500" spc="-150" dirty="0" smtClean="0"/>
                        <a:t>ポイント付与</a:t>
                      </a:r>
                      <a:endParaRPr kumimoji="1" lang="en-US" altLang="ja-JP" sz="1500" spc="-150" dirty="0" smtClean="0"/>
                    </a:p>
                    <a:p>
                      <a:pPr algn="ctr"/>
                      <a:r>
                        <a:rPr kumimoji="1" lang="ja-JP" altLang="en-US" sz="1500" spc="-150" dirty="0" smtClean="0"/>
                        <a:t>開始時期</a:t>
                      </a:r>
                      <a:endParaRPr kumimoji="1" lang="ja-JP" altLang="en-US" sz="1500" spc="-150" dirty="0"/>
                    </a:p>
                  </a:txBody>
                  <a:tcPr marL="75212" marR="75212" marT="37606" marB="37606" anchor="ctr"/>
                </a:tc>
                <a:extLst>
                  <a:ext uri="{0D108BD9-81ED-4DB2-BD59-A6C34878D82A}">
                    <a16:rowId xmlns:a16="http://schemas.microsoft.com/office/drawing/2014/main" val="2085327561"/>
                  </a:ext>
                </a:extLst>
              </a:tr>
              <a:tr h="822104">
                <a:tc>
                  <a:txBody>
                    <a:bodyPr/>
                    <a:lstStyle/>
                    <a:p>
                      <a:r>
                        <a:rPr kumimoji="1" lang="ja-JP" altLang="en-US" sz="1300" spc="0" dirty="0" smtClean="0"/>
                        <a:t>（株）アーバンリサーチ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300" spc="0" dirty="0" smtClean="0">
                          <a:latin typeface="+mn-ea"/>
                          <a:ea typeface="+mn-ea"/>
                        </a:rPr>
                        <a:t>THE</a:t>
                      </a:r>
                      <a:r>
                        <a:rPr kumimoji="1" lang="en-US" altLang="ja-JP" sz="1300" spc="0" baseline="0" dirty="0" smtClean="0">
                          <a:latin typeface="+mn-ea"/>
                          <a:ea typeface="+mn-ea"/>
                        </a:rPr>
                        <a:t> GOODLAND MARKET</a:t>
                      </a:r>
                      <a:r>
                        <a:rPr kumimoji="1" lang="ja-JP" altLang="en-US" sz="1300" spc="0" baseline="0" dirty="0" smtClean="0">
                          <a:latin typeface="+mn-ea"/>
                          <a:ea typeface="+mn-ea"/>
                        </a:rPr>
                        <a:t> 堀江店</a:t>
                      </a:r>
                      <a:endParaRPr kumimoji="1" lang="en-US" altLang="ja-JP" sz="1300" spc="0" baseline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300" spc="-150" baseline="0" dirty="0" smtClean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300" spc="-150" baseline="0" dirty="0" smtClean="0">
                          <a:latin typeface="+mn-ea"/>
                          <a:ea typeface="+mn-ea"/>
                        </a:rPr>
                        <a:t>URBAN</a:t>
                      </a:r>
                      <a:r>
                        <a:rPr kumimoji="1" lang="ja-JP" altLang="en-US" sz="1300" spc="-15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300" spc="-150" baseline="0" dirty="0" smtClean="0">
                          <a:latin typeface="+mn-ea"/>
                          <a:ea typeface="+mn-ea"/>
                        </a:rPr>
                        <a:t>RESEARCH</a:t>
                      </a:r>
                      <a:r>
                        <a:rPr kumimoji="1" lang="ja-JP" altLang="en-US" sz="1300" spc="-15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300" spc="-150" baseline="0" dirty="0" smtClean="0">
                          <a:latin typeface="+mn-ea"/>
                          <a:ea typeface="+mn-ea"/>
                        </a:rPr>
                        <a:t>DOORS</a:t>
                      </a:r>
                      <a:r>
                        <a:rPr kumimoji="1" lang="ja-JP" altLang="en-US" sz="1300" spc="-150" baseline="0" dirty="0" smtClean="0">
                          <a:latin typeface="+mn-ea"/>
                          <a:ea typeface="+mn-ea"/>
                        </a:rPr>
                        <a:t> 南船場店</a:t>
                      </a:r>
                      <a:endParaRPr kumimoji="1" lang="en-US" altLang="ja-JP" sz="1300" spc="-150" baseline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300" spc="-150" baseline="0" dirty="0" smtClean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300" spc="-150" baseline="0" dirty="0" smtClean="0">
                          <a:latin typeface="+mn-ea"/>
                          <a:ea typeface="+mn-ea"/>
                        </a:rPr>
                        <a:t>URBAN</a:t>
                      </a:r>
                      <a:r>
                        <a:rPr kumimoji="1" lang="ja-JP" altLang="en-US" sz="1300" spc="-15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300" spc="-150" baseline="0" dirty="0" smtClean="0">
                          <a:latin typeface="+mn-ea"/>
                          <a:ea typeface="+mn-ea"/>
                        </a:rPr>
                        <a:t>RESEARCH</a:t>
                      </a:r>
                      <a:r>
                        <a:rPr kumimoji="1" lang="ja-JP" altLang="en-US" sz="1300" spc="-15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300" spc="-150" baseline="0" dirty="0" smtClean="0">
                          <a:latin typeface="+mn-ea"/>
                          <a:ea typeface="+mn-ea"/>
                        </a:rPr>
                        <a:t>Store</a:t>
                      </a:r>
                      <a:r>
                        <a:rPr kumimoji="1" lang="ja-JP" altLang="en-US" sz="1300" spc="-150" baseline="0" dirty="0" smtClean="0">
                          <a:latin typeface="+mn-ea"/>
                          <a:ea typeface="+mn-ea"/>
                        </a:rPr>
                        <a:t> ルクア大阪店</a:t>
                      </a:r>
                      <a:endParaRPr kumimoji="1" lang="ja-JP" altLang="en-US" sz="1300" spc="-150" dirty="0" smtClean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・再生羽毛を使用したダウン製品</a:t>
                      </a:r>
                      <a:endParaRPr kumimoji="1" lang="en-US" altLang="ja-JP" sz="1300" spc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300" spc="-150" dirty="0" smtClean="0">
                          <a:latin typeface="+mn-ea"/>
                          <a:ea typeface="+mn-ea"/>
                        </a:rPr>
                        <a:t>・廃棄衣料をアップサイクルした製品</a:t>
                      </a:r>
                      <a:endParaRPr kumimoji="1" lang="en-US" altLang="ja-JP" sz="1300" spc="-15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・古着バトン（リユース品）</a:t>
                      </a: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spc="0" dirty="0" smtClean="0"/>
                        <a:t>販売額の</a:t>
                      </a:r>
                      <a:endParaRPr kumimoji="1" lang="en-US" altLang="ja-JP" sz="1300" spc="0" dirty="0" smtClean="0"/>
                    </a:p>
                    <a:p>
                      <a:r>
                        <a:rPr kumimoji="1" lang="en-US" altLang="ja-JP" sz="1300" spc="0" dirty="0" smtClean="0"/>
                        <a:t>10</a:t>
                      </a:r>
                      <a:r>
                        <a:rPr kumimoji="1" lang="ja-JP" altLang="en-US" sz="1300" spc="0" dirty="0" smtClean="0"/>
                        <a:t>％ポイント分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spc="0" dirty="0" smtClean="0"/>
                        <a:t>11</a:t>
                      </a:r>
                      <a:r>
                        <a:rPr kumimoji="1" lang="ja-JP" altLang="en-US" sz="1300" spc="0" dirty="0" smtClean="0"/>
                        <a:t>月</a:t>
                      </a:r>
                      <a:r>
                        <a:rPr kumimoji="1" lang="en-US" altLang="ja-JP" sz="1300" spc="0" dirty="0" smtClean="0"/>
                        <a:t>1</a:t>
                      </a:r>
                      <a:r>
                        <a:rPr kumimoji="1" lang="ja-JP" altLang="en-US" sz="1300" spc="0" dirty="0" smtClean="0"/>
                        <a:t>日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extLst>
                  <a:ext uri="{0D108BD9-81ED-4DB2-BD59-A6C34878D82A}">
                    <a16:rowId xmlns:a16="http://schemas.microsoft.com/office/drawing/2014/main" val="1247132153"/>
                  </a:ext>
                </a:extLst>
              </a:tr>
              <a:tr h="738757">
                <a:tc>
                  <a:txBody>
                    <a:bodyPr/>
                    <a:lstStyle/>
                    <a:p>
                      <a:r>
                        <a:rPr kumimoji="1" lang="ja-JP" altLang="en-US" sz="1300" spc="0" dirty="0"/>
                        <a:t>エイチ・ツー・オー </a:t>
                      </a:r>
                      <a:endParaRPr kumimoji="1" lang="en-US" altLang="ja-JP" sz="1300" spc="0" dirty="0"/>
                    </a:p>
                    <a:p>
                      <a:r>
                        <a:rPr kumimoji="1" lang="ja-JP" altLang="en-US" sz="1300" spc="0" dirty="0"/>
                        <a:t>リテイリング（株）</a:t>
                      </a:r>
                      <a:endParaRPr kumimoji="1" lang="en-US" altLang="ja-JP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・阪急オアシス　豊中駅前店</a:t>
                      </a:r>
                      <a:endParaRPr kumimoji="1" lang="en-US" altLang="ja-JP" sz="1300" spc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・阪急オアシス　池田店</a:t>
                      </a:r>
                      <a:endParaRPr kumimoji="1" lang="en-US" altLang="ja-JP" sz="1300" spc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・イズミヤ　千里丘店</a:t>
                      </a: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marL="82550" marR="0" lvl="0" indent="-8255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・地場野菜コーナー「おひさん市」で取り扱う「関西近郊で生産された農産物」</a:t>
                      </a: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spc="0" dirty="0" smtClean="0"/>
                        <a:t>５ポイント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spc="0" dirty="0" smtClean="0"/>
                        <a:t>11</a:t>
                      </a:r>
                      <a:r>
                        <a:rPr kumimoji="1" lang="ja-JP" altLang="en-US" sz="1300" spc="0" dirty="0" smtClean="0"/>
                        <a:t>月</a:t>
                      </a:r>
                      <a:r>
                        <a:rPr kumimoji="1" lang="en-US" altLang="ja-JP" sz="1300" spc="0" dirty="0" smtClean="0"/>
                        <a:t>1</a:t>
                      </a:r>
                      <a:r>
                        <a:rPr kumimoji="1" lang="ja-JP" altLang="en-US" sz="1300" spc="0" dirty="0" smtClean="0"/>
                        <a:t>日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extLst>
                  <a:ext uri="{0D108BD9-81ED-4DB2-BD59-A6C34878D82A}">
                    <a16:rowId xmlns:a16="http://schemas.microsoft.com/office/drawing/2014/main" val="902781376"/>
                  </a:ext>
                </a:extLst>
              </a:tr>
              <a:tr h="738757">
                <a:tc>
                  <a:txBody>
                    <a:bodyPr/>
                    <a:lstStyle/>
                    <a:p>
                      <a:r>
                        <a:rPr kumimoji="1" lang="ja-JP" altLang="en-US" sz="1300" spc="0" dirty="0"/>
                        <a:t>大阪いずみ市民生活協同組合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spc="0" dirty="0" smtClean="0"/>
                        <a:t>・コープ</a:t>
                      </a:r>
                      <a:r>
                        <a:rPr kumimoji="1" lang="ja-JP" altLang="en-US" sz="1300" spc="0" dirty="0"/>
                        <a:t>の宅配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marL="82550" marR="0" lvl="0" indent="-8255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・「コープの宅配」で取り扱う「大阪府産の農産物、大阪産（もん）認定商品」</a:t>
                      </a:r>
                      <a:endParaRPr kumimoji="1" lang="en-US" altLang="ja-JP" sz="1300" spc="0" dirty="0" smtClean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0" dirty="0" smtClean="0"/>
                        <a:t>販売額の</a:t>
                      </a:r>
                      <a:endParaRPr kumimoji="1" lang="en-US" altLang="ja-JP" sz="1300" spc="0" dirty="0" smtClean="0"/>
                    </a:p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spc="0" dirty="0" smtClean="0"/>
                        <a:t>10</a:t>
                      </a:r>
                      <a:r>
                        <a:rPr kumimoji="1" lang="ja-JP" altLang="en-US" sz="1300" spc="0" dirty="0" smtClean="0"/>
                        <a:t>％ポイント分</a:t>
                      </a:r>
                      <a:endParaRPr kumimoji="1" lang="ja-JP" altLang="en-US" sz="1300" spc="0" dirty="0" smtClean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spc="0" dirty="0" smtClean="0"/>
                        <a:t>11</a:t>
                      </a:r>
                      <a:r>
                        <a:rPr kumimoji="1" lang="ja-JP" altLang="en-US" sz="1300" spc="0" dirty="0" smtClean="0"/>
                        <a:t>月７日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extLst>
                  <a:ext uri="{0D108BD9-81ED-4DB2-BD59-A6C34878D82A}">
                    <a16:rowId xmlns:a16="http://schemas.microsoft.com/office/drawing/2014/main" val="1048886253"/>
                  </a:ext>
                </a:extLst>
              </a:tr>
              <a:tr h="705236">
                <a:tc>
                  <a:txBody>
                    <a:bodyPr/>
                    <a:lstStyle/>
                    <a:p>
                      <a:r>
                        <a:rPr kumimoji="1" lang="ja-JP" altLang="en-US" sz="1300" spc="0" dirty="0"/>
                        <a:t>（株）サンプラザ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・大阪府内全店舗（</a:t>
                      </a:r>
                      <a:r>
                        <a:rPr kumimoji="1" lang="en-US" altLang="ja-JP" sz="1300" spc="0" dirty="0" smtClean="0">
                          <a:latin typeface="+mn-ea"/>
                          <a:ea typeface="+mn-ea"/>
                        </a:rPr>
                        <a:t>35</a:t>
                      </a:r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店舗）</a:t>
                      </a: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marL="82550" marR="0" lvl="0" indent="-8255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・環境負荷の少ない大阪エコ農産物や有機</a:t>
                      </a:r>
                      <a:r>
                        <a:rPr kumimoji="1" lang="en-US" altLang="ja-JP" sz="1300" spc="0" dirty="0" smtClean="0">
                          <a:latin typeface="+mn-ea"/>
                          <a:ea typeface="+mn-ea"/>
                        </a:rPr>
                        <a:t>JAS</a:t>
                      </a:r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農産物をはじめとした関西近郊の農産物</a:t>
                      </a: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spc="0" dirty="0" smtClean="0"/>
                        <a:t>５ポイントから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spc="0" dirty="0" smtClean="0"/>
                        <a:t>11</a:t>
                      </a:r>
                      <a:r>
                        <a:rPr kumimoji="1" lang="ja-JP" altLang="en-US" sz="1300" spc="0" dirty="0" smtClean="0"/>
                        <a:t>月</a:t>
                      </a:r>
                      <a:r>
                        <a:rPr kumimoji="1" lang="en-US" altLang="ja-JP" sz="1300" spc="0" dirty="0" smtClean="0"/>
                        <a:t>1</a:t>
                      </a:r>
                      <a:r>
                        <a:rPr kumimoji="1" lang="ja-JP" altLang="en-US" sz="1300" spc="0" dirty="0" smtClean="0"/>
                        <a:t>日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extLst>
                  <a:ext uri="{0D108BD9-81ED-4DB2-BD59-A6C34878D82A}">
                    <a16:rowId xmlns:a16="http://schemas.microsoft.com/office/drawing/2014/main" val="708282365"/>
                  </a:ext>
                </a:extLst>
              </a:tr>
              <a:tr h="920889">
                <a:tc>
                  <a:txBody>
                    <a:bodyPr/>
                    <a:lstStyle/>
                    <a:p>
                      <a:r>
                        <a:rPr kumimoji="1" lang="ja-JP" altLang="en-US" sz="1300" spc="0" dirty="0"/>
                        <a:t>上新電機（株）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u="none" strike="noStrike" kern="1200" spc="0" baseline="0" dirty="0"/>
                        <a:t> </a:t>
                      </a:r>
                      <a:r>
                        <a:rPr kumimoji="1" lang="ja-JP" altLang="en-US" sz="13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・大阪府内全店舗（</a:t>
                      </a:r>
                      <a:r>
                        <a:rPr kumimoji="1" lang="en-US" altLang="ja-JP" sz="13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r>
                        <a:rPr kumimoji="1" lang="ja-JP" altLang="en-US" sz="13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店舗）</a:t>
                      </a:r>
                      <a:endParaRPr kumimoji="1" lang="en-US" altLang="ja-JP" sz="1300" b="0" i="0" u="none" strike="noStrike" kern="1200" spc="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-150" dirty="0" smtClean="0">
                          <a:latin typeface="+mn-ea"/>
                          <a:ea typeface="+mn-ea"/>
                        </a:rPr>
                        <a:t>・節電多機能エアコン（指定機種）</a:t>
                      </a: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spc="0" dirty="0" smtClean="0"/>
                        <a:t>1000</a:t>
                      </a:r>
                      <a:r>
                        <a:rPr kumimoji="1" lang="ja-JP" altLang="en-US" sz="1300" spc="0" dirty="0" smtClean="0"/>
                        <a:t>ポイント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spc="0" dirty="0" smtClean="0"/>
                        <a:t>11</a:t>
                      </a:r>
                      <a:r>
                        <a:rPr kumimoji="1" lang="ja-JP" altLang="en-US" sz="1300" spc="0" dirty="0" smtClean="0"/>
                        <a:t>月</a:t>
                      </a:r>
                      <a:r>
                        <a:rPr kumimoji="1" lang="en-US" altLang="ja-JP" sz="1300" spc="0" dirty="0" smtClean="0"/>
                        <a:t>1</a:t>
                      </a:r>
                      <a:r>
                        <a:rPr kumimoji="1" lang="ja-JP" altLang="en-US" sz="1300" spc="0" dirty="0" smtClean="0"/>
                        <a:t>日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extLst>
                  <a:ext uri="{0D108BD9-81ED-4DB2-BD59-A6C34878D82A}">
                    <a16:rowId xmlns:a16="http://schemas.microsoft.com/office/drawing/2014/main" val="123105054"/>
                  </a:ext>
                </a:extLst>
              </a:tr>
              <a:tr h="1168147">
                <a:tc>
                  <a:txBody>
                    <a:bodyPr/>
                    <a:lstStyle/>
                    <a:p>
                      <a:r>
                        <a:rPr kumimoji="1" lang="ja-JP" altLang="en-US" sz="1300" spc="0" dirty="0"/>
                        <a:t>西日本旅客鉄道（株）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marL="82550" marR="0" lvl="0" indent="-8255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・移動生活ナビアプリ</a:t>
                      </a:r>
                      <a:r>
                        <a:rPr kumimoji="1" lang="en-US" altLang="ja-JP" sz="13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WESTER</a:t>
                      </a:r>
                      <a:r>
                        <a:rPr kumimoji="1" lang="ja-JP" altLang="en-US" sz="13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を活用した「</a:t>
                      </a:r>
                      <a:r>
                        <a:rPr kumimoji="1" lang="en-US" altLang="ja-JP" sz="13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kumimoji="1" lang="ja-JP" altLang="en-US" sz="13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スタンプラリー（おトクに</a:t>
                      </a:r>
                      <a:r>
                        <a:rPr kumimoji="1" lang="en-US" altLang="ja-JP" sz="13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kumimoji="1" lang="ja-JP" altLang="en-US" sz="13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！）」上で参加できるデジタルスタンプラリーを完成させることでポイント発行</a:t>
                      </a: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spc="0" dirty="0" smtClean="0">
                          <a:latin typeface="+mn-ea"/>
                          <a:ea typeface="+mn-ea"/>
                        </a:rPr>
                        <a:t>JR</a:t>
                      </a:r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西日本の大阪府内の駅を発または着とする</a:t>
                      </a:r>
                      <a:r>
                        <a:rPr kumimoji="1" lang="en-US" altLang="ja-JP" sz="1300" spc="0" dirty="0" smtClean="0">
                          <a:latin typeface="+mn-ea"/>
                          <a:ea typeface="+mn-ea"/>
                        </a:rPr>
                        <a:t>ICOCA</a:t>
                      </a:r>
                      <a:r>
                        <a:rPr kumimoji="1" lang="ja-JP" altLang="en-US" sz="1300" spc="0" dirty="0" smtClean="0">
                          <a:latin typeface="+mn-ea"/>
                          <a:ea typeface="+mn-ea"/>
                        </a:rPr>
                        <a:t>を利用した同社線でのおでかけ</a:t>
                      </a: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kern="1200" spc="0" dirty="0" smtClean="0">
                          <a:effectLst/>
                        </a:rPr>
                        <a:t>100</a:t>
                      </a:r>
                      <a:r>
                        <a:rPr kumimoji="1" lang="ja-JP" altLang="ja-JP" sz="1300" kern="1200" spc="0" dirty="0" smtClean="0">
                          <a:effectLst/>
                        </a:rPr>
                        <a:t>ポイント</a:t>
                      </a:r>
                      <a:endParaRPr kumimoji="1" lang="en-US" altLang="ja-JP" sz="1300" kern="1200" spc="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ja-JP" sz="1300" kern="1200" spc="0" dirty="0" smtClean="0">
                          <a:effectLst/>
                        </a:rPr>
                        <a:t>※デジタルスタンプラリーを完成させ、アプリ上のアンケートに回答することでポイント付与</a:t>
                      </a:r>
                      <a:endParaRPr kumimoji="1" lang="ja-JP" altLang="ja-JP" sz="1300" kern="1200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212" marR="75212" marT="37606" marB="376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spc="0" dirty="0" smtClean="0"/>
                        <a:t>11</a:t>
                      </a:r>
                      <a:r>
                        <a:rPr kumimoji="1" lang="ja-JP" altLang="en-US" sz="1300" spc="0" dirty="0" smtClean="0"/>
                        <a:t>月</a:t>
                      </a:r>
                      <a:r>
                        <a:rPr kumimoji="1" lang="en-US" altLang="ja-JP" sz="1300" spc="0" dirty="0" smtClean="0"/>
                        <a:t>11</a:t>
                      </a:r>
                      <a:r>
                        <a:rPr kumimoji="1" lang="ja-JP" altLang="en-US" sz="1300" spc="0" dirty="0" smtClean="0"/>
                        <a:t>日</a:t>
                      </a:r>
                      <a:endParaRPr kumimoji="1" lang="ja-JP" altLang="en-US" sz="1300" spc="0" dirty="0">
                        <a:latin typeface="+mn-ea"/>
                        <a:ea typeface="+mn-ea"/>
                      </a:endParaRPr>
                    </a:p>
                  </a:txBody>
                  <a:tcPr marL="75212" marR="75212" marT="37606" marB="37606" anchor="ctr"/>
                </a:tc>
                <a:extLst>
                  <a:ext uri="{0D108BD9-81ED-4DB2-BD59-A6C34878D82A}">
                    <a16:rowId xmlns:a16="http://schemas.microsoft.com/office/drawing/2014/main" val="2493456557"/>
                  </a:ext>
                </a:extLst>
              </a:tr>
            </a:tbl>
          </a:graphicData>
        </a:graphic>
      </p:graphicFrame>
      <p:sp>
        <p:nvSpPr>
          <p:cNvPr id="4" name="Rectangle 66"/>
          <p:cNvSpPr txBox="1">
            <a:spLocks noChangeArrowheads="1"/>
          </p:cNvSpPr>
          <p:nvPr/>
        </p:nvSpPr>
        <p:spPr bwMode="auto">
          <a:xfrm>
            <a:off x="79762" y="243807"/>
            <a:ext cx="9633541" cy="66491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7174">
              <a:buFontTx/>
              <a:buNone/>
              <a:defRPr/>
            </a:pPr>
            <a:r>
              <a:rPr lang="ja-JP" altLang="en-US" sz="2800" dirty="0">
                <a:solidFill>
                  <a:schemeClr val="bg1"/>
                </a:solidFill>
              </a:rPr>
              <a:t>実証</a:t>
            </a:r>
            <a:r>
              <a:rPr lang="ja-JP" altLang="en-US" sz="2800" dirty="0" smtClean="0">
                <a:solidFill>
                  <a:schemeClr val="bg1"/>
                </a:solidFill>
              </a:rPr>
              <a:t>事業の実施状況</a:t>
            </a:r>
            <a:endParaRPr lang="ja-JP" altLang="en-US" sz="1800" kern="0" dirty="0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53400" y="30732"/>
            <a:ext cx="1290243" cy="3739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資料１－</a:t>
            </a:r>
            <a:r>
              <a:rPr lang="ja-JP" altLang="en-US" dirty="0" smtClean="0"/>
              <a:t>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17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/>
          <p:cNvSpPr txBox="1">
            <a:spLocks noChangeArrowheads="1"/>
          </p:cNvSpPr>
          <p:nvPr/>
        </p:nvSpPr>
        <p:spPr bwMode="auto">
          <a:xfrm>
            <a:off x="71987" y="116632"/>
            <a:ext cx="9633541" cy="63628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7174">
              <a:buFontTx/>
              <a:buNone/>
              <a:defRPr/>
            </a:pPr>
            <a:r>
              <a:rPr lang="ja-JP" altLang="en-US" sz="2800" dirty="0" smtClean="0">
                <a:solidFill>
                  <a:schemeClr val="bg1"/>
                </a:solidFill>
              </a:rPr>
              <a:t>共通の啓発資材</a:t>
            </a:r>
            <a:endParaRPr lang="ja-JP" altLang="en-US" sz="1800" kern="0" dirty="0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4" y="908720"/>
            <a:ext cx="1745686" cy="246773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954" y="4390038"/>
            <a:ext cx="2429656" cy="171387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7601" y="4371073"/>
            <a:ext cx="2464769" cy="173746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38" y="899913"/>
            <a:ext cx="1745178" cy="247654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223" y="2990857"/>
            <a:ext cx="5346394" cy="147015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63" y="882891"/>
            <a:ext cx="1750202" cy="249356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4313" y="4320058"/>
            <a:ext cx="2536598" cy="17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/>
          <p:cNvSpPr txBox="1">
            <a:spLocks noChangeArrowheads="1"/>
          </p:cNvSpPr>
          <p:nvPr/>
        </p:nvSpPr>
        <p:spPr bwMode="auto">
          <a:xfrm>
            <a:off x="71987" y="116632"/>
            <a:ext cx="9633541" cy="63628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7174">
              <a:buFontTx/>
              <a:buNone/>
              <a:defRPr/>
            </a:pPr>
            <a:r>
              <a:rPr lang="ja-JP" altLang="en-US" sz="2800" dirty="0" smtClean="0">
                <a:solidFill>
                  <a:schemeClr val="bg1"/>
                </a:solidFill>
              </a:rPr>
              <a:t>共通の啓発資材</a:t>
            </a:r>
            <a:endParaRPr lang="ja-JP" altLang="en-US" sz="1800" kern="0" dirty="0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93643"/>
              </p:ext>
            </p:extLst>
          </p:nvPr>
        </p:nvGraphicFramePr>
        <p:xfrm>
          <a:off x="72490" y="908720"/>
          <a:ext cx="9633038" cy="576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92">
                  <a:extLst>
                    <a:ext uri="{9D8B030D-6E8A-4147-A177-3AD203B41FA5}">
                      <a16:colId xmlns:a16="http://schemas.microsoft.com/office/drawing/2014/main" val="833936742"/>
                    </a:ext>
                  </a:extLst>
                </a:gridCol>
                <a:gridCol w="2123390">
                  <a:extLst>
                    <a:ext uri="{9D8B030D-6E8A-4147-A177-3AD203B41FA5}">
                      <a16:colId xmlns:a16="http://schemas.microsoft.com/office/drawing/2014/main" val="97270356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57709259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2691966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07053414"/>
                    </a:ext>
                  </a:extLst>
                </a:gridCol>
              </a:tblGrid>
              <a:tr h="5523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ポイント名称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事業者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チラシ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ポスター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のぼり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39430"/>
                  </a:ext>
                </a:extLst>
              </a:tr>
              <a:tr h="868042">
                <a:tc rowSpan="4"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 smtClean="0"/>
                        <a:t>おおさか脱炭素ポイント＋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 smtClean="0"/>
                        <a:t>（株）</a:t>
                      </a:r>
                      <a:r>
                        <a:rPr kumimoji="1" lang="ja-JP" altLang="en-US" sz="1600" spc="0" dirty="0" smtClean="0"/>
                        <a:t>アーバンリサーチ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1,250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smtClean="0"/>
                        <a:t>地球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smtClean="0"/>
                        <a:t>地球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85297"/>
                  </a:ext>
                </a:extLst>
              </a:tr>
              <a:tr h="868042">
                <a:tc vMerge="1"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 smtClean="0"/>
                        <a:t>（株）サンプラザ</a:t>
                      </a:r>
                      <a:endParaRPr kumimoji="1" lang="ja-JP" altLang="en-US" sz="1600" spc="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3,000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err="1" smtClean="0"/>
                        <a:t>もずやん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240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err="1" smtClean="0"/>
                        <a:t>もずやん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50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err="1" smtClean="0"/>
                        <a:t>もずやん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24605"/>
                  </a:ext>
                </a:extLst>
              </a:tr>
              <a:tr h="868042">
                <a:tc vMerge="1"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 smtClean="0"/>
                        <a:t>上新電機（株）</a:t>
                      </a:r>
                      <a:endParaRPr kumimoji="1" lang="ja-JP" altLang="en-US" sz="1600" spc="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2,700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smtClean="0"/>
                        <a:t>地球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</a:p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600" dirty="0" smtClean="0"/>
                        <a:t>2,700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err="1" smtClean="0"/>
                        <a:t>もずやん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170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smtClean="0"/>
                        <a:t>地球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</a:p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170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err="1" smtClean="0"/>
                        <a:t>もずやん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67819"/>
                  </a:ext>
                </a:extLst>
              </a:tr>
              <a:tr h="868042">
                <a:tc vMerge="1"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 smtClean="0"/>
                        <a:t>西日本旅客鉄道（株）</a:t>
                      </a:r>
                      <a:endParaRPr kumimoji="1" lang="ja-JP" altLang="en-US" sz="1600" spc="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smtClean="0"/>
                        <a:t>地球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130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smtClean="0"/>
                        <a:t>地球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654465"/>
                  </a:ext>
                </a:extLst>
              </a:tr>
              <a:tr h="868042">
                <a:tc rowSpan="2"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おおさか</a:t>
                      </a:r>
                      <a:r>
                        <a:rPr kumimoji="1" lang="en-US" altLang="ja-JP" sz="1600" dirty="0" smtClean="0"/>
                        <a:t>CO</a:t>
                      </a:r>
                      <a:r>
                        <a:rPr kumimoji="1" lang="en-US" altLang="ja-JP" sz="1400" dirty="0" smtClean="0"/>
                        <a:t>2</a:t>
                      </a:r>
                      <a:r>
                        <a:rPr kumimoji="1" lang="en-US" altLang="ja-JP" sz="1600" dirty="0" smtClean="0"/>
                        <a:t>CO</a:t>
                      </a:r>
                      <a:r>
                        <a:rPr kumimoji="1" lang="en-US" altLang="ja-JP" sz="1400" dirty="0" smtClean="0"/>
                        <a:t>2</a:t>
                      </a:r>
                      <a:r>
                        <a:rPr kumimoji="1" lang="ja-JP" altLang="en-US" sz="1600" dirty="0" smtClean="0"/>
                        <a:t>（コツコツ）ポイント＋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spc="0" dirty="0" smtClean="0"/>
                        <a:t>エイチ・ツー・オー </a:t>
                      </a:r>
                      <a:endParaRPr kumimoji="1" lang="en-US" altLang="ja-JP" sz="1600" spc="0" dirty="0" smtClean="0"/>
                    </a:p>
                    <a:p>
                      <a:r>
                        <a:rPr kumimoji="1" lang="ja-JP" altLang="en-US" sz="1600" spc="0" dirty="0" smtClean="0"/>
                        <a:t>リテイリング（株）</a:t>
                      </a:r>
                      <a:endParaRPr kumimoji="1" lang="en-US" altLang="ja-JP" sz="1600" spc="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1,550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smtClean="0"/>
                        <a:t>地球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40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smtClean="0"/>
                        <a:t>地球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61058"/>
                  </a:ext>
                </a:extLst>
              </a:tr>
              <a:tr h="868042">
                <a:tc vMerge="1"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 smtClean="0"/>
                        <a:t>大阪いずみ市民生活</a:t>
                      </a:r>
                      <a:endParaRPr kumimoji="1" lang="en-US" altLang="ja-JP" sz="1600" spc="0" dirty="0" smtClean="0"/>
                    </a:p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 smtClean="0"/>
                        <a:t>協同組合</a:t>
                      </a:r>
                      <a:endParaRPr kumimoji="1" lang="ja-JP" altLang="en-US" sz="1600" spc="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100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err="1" smtClean="0"/>
                        <a:t>もずやん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20</a:t>
                      </a:r>
                      <a:r>
                        <a:rPr kumimoji="1" lang="ja-JP" altLang="en-US" sz="1600" dirty="0" smtClean="0"/>
                        <a:t>部</a:t>
                      </a:r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ja-JP" altLang="en-US" sz="1400" dirty="0" err="1" smtClean="0"/>
                        <a:t>もずやん</a:t>
                      </a:r>
                      <a:r>
                        <a:rPr kumimoji="1" lang="en-US" altLang="ja-JP" sz="1400" dirty="0" err="1" smtClean="0"/>
                        <a:t>ver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7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/>
          <p:cNvSpPr txBox="1">
            <a:spLocks noChangeArrowheads="1"/>
          </p:cNvSpPr>
          <p:nvPr/>
        </p:nvSpPr>
        <p:spPr bwMode="auto">
          <a:xfrm>
            <a:off x="71987" y="116632"/>
            <a:ext cx="9633541" cy="6166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7174">
              <a:buFontTx/>
              <a:buNone/>
              <a:defRPr/>
            </a:pPr>
            <a:r>
              <a:rPr lang="ja-JP" altLang="en-US" sz="2800" dirty="0" smtClean="0">
                <a:solidFill>
                  <a:schemeClr val="bg1"/>
                </a:solidFill>
              </a:rPr>
              <a:t>実施状況</a:t>
            </a:r>
            <a:r>
              <a:rPr lang="ja-JP" altLang="en-US" sz="2800" dirty="0">
                <a:solidFill>
                  <a:schemeClr val="bg1"/>
                </a:solidFill>
              </a:rPr>
              <a:t>等</a:t>
            </a:r>
            <a:endParaRPr lang="ja-JP" altLang="en-US" sz="1800" kern="0" dirty="0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181911"/>
            <a:ext cx="2960466" cy="19716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68" y="835661"/>
            <a:ext cx="2158192" cy="23769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7572" y="1193023"/>
            <a:ext cx="2415136" cy="165744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0167" y="4009527"/>
            <a:ext cx="2755201" cy="206640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80" y="3946211"/>
            <a:ext cx="3289548" cy="219303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840" y="4071352"/>
            <a:ext cx="2767282" cy="207546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085329" y="3229314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+mn-ea"/>
              </a:rPr>
              <a:t>（株）アーバンリサーチ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856895" y="3241610"/>
            <a:ext cx="29683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+mn-ea"/>
              </a:rPr>
              <a:t>エイチ・ツー・オー </a:t>
            </a:r>
            <a:r>
              <a:rPr lang="ja-JP" altLang="en-US" sz="1400" dirty="0" smtClean="0">
                <a:latin typeface="+mn-ea"/>
              </a:rPr>
              <a:t>リテイリング</a:t>
            </a:r>
            <a:r>
              <a:rPr lang="ja-JP" altLang="en-US" sz="1400" dirty="0">
                <a:latin typeface="+mn-ea"/>
              </a:rPr>
              <a:t>（株）</a:t>
            </a:r>
            <a:endParaRPr lang="en-US" altLang="ja-JP" sz="1400" dirty="0">
              <a:latin typeface="+mn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047952" y="3254575"/>
            <a:ext cx="2657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+mn-ea"/>
              </a:rPr>
              <a:t>大阪いずみ市民</a:t>
            </a:r>
            <a:r>
              <a:rPr lang="ja-JP" altLang="en-US" sz="1400" dirty="0" smtClean="0">
                <a:latin typeface="+mn-ea"/>
              </a:rPr>
              <a:t>生活協同</a:t>
            </a:r>
            <a:r>
              <a:rPr lang="ja-JP" altLang="en-US" sz="1400" dirty="0">
                <a:latin typeface="+mn-ea"/>
              </a:rPr>
              <a:t>組合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196738" y="6518028"/>
            <a:ext cx="1362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+mn-ea"/>
              </a:rPr>
              <a:t>（株）サンプラザ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466472" y="64888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+mn-ea"/>
              </a:rPr>
              <a:t>上新電機（株）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7396417" y="6454017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+mn-ea"/>
              </a:rPr>
              <a:t>西日本旅客鉄道（株）</a:t>
            </a:r>
          </a:p>
        </p:txBody>
      </p:sp>
    </p:spTree>
    <p:extLst>
      <p:ext uri="{BB962C8B-B14F-4D97-AF65-F5344CB8AC3E}">
        <p14:creationId xmlns:p14="http://schemas.microsoft.com/office/powerpoint/2010/main" val="900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500</Words>
  <Application>Microsoft Office PowerPoint</Application>
  <PresentationFormat>A4 210 x 297 mm</PresentationFormat>
  <Paragraphs>89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　吉隆</dc:creator>
  <cp:lastModifiedBy>田中　吉隆</cp:lastModifiedBy>
  <cp:revision>228</cp:revision>
  <cp:lastPrinted>2022-10-11T08:52:25Z</cp:lastPrinted>
  <dcterms:created xsi:type="dcterms:W3CDTF">2016-03-07T04:01:15Z</dcterms:created>
  <dcterms:modified xsi:type="dcterms:W3CDTF">2022-12-13T00:41:58Z</dcterms:modified>
</cp:coreProperties>
</file>