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9" r:id="rId4"/>
  </p:sldMasterIdLst>
  <p:notesMasterIdLst>
    <p:notesMasterId r:id="rId9"/>
  </p:notesMasterIdLst>
  <p:sldIdLst>
    <p:sldId id="256" r:id="rId5"/>
    <p:sldId id="261" r:id="rId6"/>
    <p:sldId id="258" r:id="rId7"/>
    <p:sldId id="259" r:id="rId8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432" y="-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ADEDF-9AF6-40A9-BD47-518986643B6C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EAC21-857B-4187-88DF-57DA79115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933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EEAC21-857B-4187-88DF-57DA791156A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470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87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38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559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00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3792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102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768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07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65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05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87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2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19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80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7939A-52C7-4377-985D-804C890015B1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56B324F-6E58-43A8-8BA2-581AA5CF3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4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0" r:id="rId1"/>
    <p:sldLayoutId id="2147484181" r:id="rId2"/>
    <p:sldLayoutId id="2147484182" r:id="rId3"/>
    <p:sldLayoutId id="2147484183" r:id="rId4"/>
    <p:sldLayoutId id="2147484184" r:id="rId5"/>
    <p:sldLayoutId id="2147484185" r:id="rId6"/>
    <p:sldLayoutId id="2147484186" r:id="rId7"/>
    <p:sldLayoutId id="2147484187" r:id="rId8"/>
    <p:sldLayoutId id="2147484188" r:id="rId9"/>
    <p:sldLayoutId id="2147484189" r:id="rId10"/>
    <p:sldLayoutId id="2147484190" r:id="rId11"/>
    <p:sldLayoutId id="2147484191" r:id="rId12"/>
    <p:sldLayoutId id="2147484192" r:id="rId13"/>
    <p:sldLayoutId id="2147484193" r:id="rId14"/>
    <p:sldLayoutId id="2147484194" r:id="rId15"/>
    <p:sldLayoutId id="2147484195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8255" y="2625212"/>
            <a:ext cx="10072254" cy="105413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今年度の実証事業について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099965" y="429491"/>
            <a:ext cx="153785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資料１</a:t>
            </a:r>
          </a:p>
        </p:txBody>
      </p:sp>
    </p:spTree>
    <p:extLst>
      <p:ext uri="{BB962C8B-B14F-4D97-AF65-F5344CB8AC3E}">
        <p14:creationId xmlns:p14="http://schemas.microsoft.com/office/powerpoint/2010/main" val="391217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844" y="152401"/>
            <a:ext cx="11755557" cy="644012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１．今年度の実証事業における参加事業者及び脱炭素商品・サービス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102236"/>
              </p:ext>
            </p:extLst>
          </p:nvPr>
        </p:nvGraphicFramePr>
        <p:xfrm>
          <a:off x="293001" y="693174"/>
          <a:ext cx="11582399" cy="60367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10638">
                  <a:extLst>
                    <a:ext uri="{9D8B030D-6E8A-4147-A177-3AD203B41FA5}">
                      <a16:colId xmlns:a16="http://schemas.microsoft.com/office/drawing/2014/main" val="1430270934"/>
                    </a:ext>
                  </a:extLst>
                </a:gridCol>
                <a:gridCol w="1651819">
                  <a:extLst>
                    <a:ext uri="{9D8B030D-6E8A-4147-A177-3AD203B41FA5}">
                      <a16:colId xmlns:a16="http://schemas.microsoft.com/office/drawing/2014/main" val="236563260"/>
                    </a:ext>
                  </a:extLst>
                </a:gridCol>
                <a:gridCol w="3111910">
                  <a:extLst>
                    <a:ext uri="{9D8B030D-6E8A-4147-A177-3AD203B41FA5}">
                      <a16:colId xmlns:a16="http://schemas.microsoft.com/office/drawing/2014/main" val="1779527996"/>
                    </a:ext>
                  </a:extLst>
                </a:gridCol>
                <a:gridCol w="3808032">
                  <a:extLst>
                    <a:ext uri="{9D8B030D-6E8A-4147-A177-3AD203B41FA5}">
                      <a16:colId xmlns:a16="http://schemas.microsoft.com/office/drawing/2014/main" val="934770071"/>
                    </a:ext>
                  </a:extLst>
                </a:gridCol>
              </a:tblGrid>
              <a:tr h="7741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事業者名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ja-JP" altLang="en-US" sz="1800" dirty="0"/>
                        <a:t>（五十音順）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ポイント名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実施店舗（予定）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脱炭素商品・サービス（予定）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2085327561"/>
                  </a:ext>
                </a:extLst>
              </a:tr>
              <a:tr h="861514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（株）アーバンリサーチ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UR</a:t>
                      </a:r>
                      <a:r>
                        <a:rPr kumimoji="1" lang="ja-JP" altLang="en-US" sz="16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CLUB</a:t>
                      </a: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ポイント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大阪市内３店舗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再生羽毛を使用したダウン製品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廃棄衣料をアップサイクルした製品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衣類のリユース品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1247132153"/>
                  </a:ext>
                </a:extLst>
              </a:tr>
              <a:tr h="774171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エイチ・ツー・オー 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リテイリング（株）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S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ポイント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「イズミヤ」府内３店舗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関西近郊で生産された農産物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902781376"/>
                  </a:ext>
                </a:extLst>
              </a:tr>
              <a:tr h="774171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大阪いずみ市民生活協同組合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サンクス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ポイント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コープの宅配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大阪府産の農作物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大阪産（もん）認定商品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1048886253"/>
                  </a:ext>
                </a:extLst>
              </a:tr>
              <a:tr h="739044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（株）サンプラザ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サンプラザ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ポイント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府内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35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店舗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大阪エコ農産物や有機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JAS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農産物を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はじめとした関西近郊の農産物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708282365"/>
                  </a:ext>
                </a:extLst>
              </a:tr>
              <a:tr h="965034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上新電機（株）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ジョーシン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カードポイント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府内６店舗</a:t>
                      </a:r>
                      <a:endParaRPr kumimoji="1" lang="en-US" altLang="ja-JP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（府内取扱い全店舗での実施に</a:t>
                      </a:r>
                      <a:endParaRPr kumimoji="1" lang="en-US" altLang="ja-JP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向けて検討中）	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節電多機能エアコン（指定機種）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123105054"/>
                  </a:ext>
                </a:extLst>
              </a:tr>
              <a:tr h="1148685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西日本旅客鉄道（株）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ICOCA</a:t>
                      </a: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ポイント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・ＪＲ西日本の鉄道路線</a:t>
                      </a:r>
                      <a:r>
                        <a:rPr kumimoji="1" lang="en-US" altLang="ja-JP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府内</a:t>
                      </a:r>
                      <a:r>
                        <a:rPr kumimoji="1" lang="en-US" altLang="ja-JP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ja-JP" altLang="en-US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・府内</a:t>
                      </a:r>
                      <a:r>
                        <a:rPr kumimoji="1" lang="en-US" altLang="ja-JP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JR</a:t>
                      </a:r>
                      <a:r>
                        <a:rPr kumimoji="1" lang="ja-JP" alt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西日本グループ展　</a:t>
                      </a:r>
                      <a:endParaRPr kumimoji="1" lang="en-US" altLang="ja-JP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開店舗（店舗は調整中）</a:t>
                      </a:r>
                    </a:p>
                  </a:txBody>
                  <a:tcPr marL="92568" marR="92568" marT="46284" marB="46284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アプリを活用した鉄道利用等による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スタンプラリー</a:t>
                      </a:r>
                    </a:p>
                  </a:txBody>
                  <a:tcPr marL="92568" marR="92568" marT="46284" marB="46284" anchor="ctr"/>
                </a:tc>
                <a:extLst>
                  <a:ext uri="{0D108BD9-81ED-4DB2-BD59-A6C34878D82A}">
                    <a16:rowId xmlns:a16="http://schemas.microsoft.com/office/drawing/2014/main" val="2493456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23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341072" y="338088"/>
            <a:ext cx="9618854" cy="644012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２．今後のスケジュール（予定）について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120D479E-F5A0-4091-860A-7D4A5DAAB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395122"/>
              </p:ext>
            </p:extLst>
          </p:nvPr>
        </p:nvGraphicFramePr>
        <p:xfrm>
          <a:off x="523952" y="1010464"/>
          <a:ext cx="11245261" cy="54771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85420">
                  <a:extLst>
                    <a:ext uri="{9D8B030D-6E8A-4147-A177-3AD203B41FA5}">
                      <a16:colId xmlns:a16="http://schemas.microsoft.com/office/drawing/2014/main" val="4148498005"/>
                    </a:ext>
                  </a:extLst>
                </a:gridCol>
                <a:gridCol w="4448628">
                  <a:extLst>
                    <a:ext uri="{9D8B030D-6E8A-4147-A177-3AD203B41FA5}">
                      <a16:colId xmlns:a16="http://schemas.microsoft.com/office/drawing/2014/main" val="2998195407"/>
                    </a:ext>
                  </a:extLst>
                </a:gridCol>
                <a:gridCol w="4911213">
                  <a:extLst>
                    <a:ext uri="{9D8B030D-6E8A-4147-A177-3AD203B41FA5}">
                      <a16:colId xmlns:a16="http://schemas.microsoft.com/office/drawing/2014/main" val="3311153718"/>
                    </a:ext>
                  </a:extLst>
                </a:gridCol>
              </a:tblGrid>
              <a:tr h="60463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事務局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ポイント付与事業者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5699545"/>
                  </a:ext>
                </a:extLst>
              </a:tr>
              <a:tr h="604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９</a:t>
                      </a:r>
                      <a:r>
                        <a:rPr kumimoji="1" lang="en-US" altLang="ja-JP" b="1" dirty="0"/>
                        <a:t>/</a:t>
                      </a:r>
                      <a:r>
                        <a:rPr kumimoji="1" lang="ja-JP" altLang="en-US" b="1" dirty="0"/>
                        <a:t>８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脱炭素ポイント制度プラットフォーム会議による意見交換</a:t>
                      </a:r>
                      <a:endParaRPr kumimoji="1" lang="en-US" altLang="ja-JP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399079"/>
                  </a:ext>
                </a:extLst>
              </a:tr>
              <a:tr h="604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↓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統一して活用する啓発資材（ポスター等）案の調整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209630"/>
                  </a:ext>
                </a:extLst>
              </a:tr>
              <a:tr h="604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９月中下旬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啓発資材の内容の確定</a:t>
                      </a:r>
                      <a:endParaRPr kumimoji="1" lang="en-US" altLang="ja-JP" b="0" dirty="0"/>
                    </a:p>
                    <a:p>
                      <a:pPr algn="ctr"/>
                      <a:r>
                        <a:rPr kumimoji="1" lang="ja-JP" altLang="en-US" b="0" dirty="0"/>
                        <a:t>啓発資材（電子データ）の送付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啓発資材の必要数量を事務局に報告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352681"/>
                  </a:ext>
                </a:extLst>
              </a:tr>
              <a:tr h="604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１０月頭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各社が別途独自に</a:t>
                      </a:r>
                      <a:r>
                        <a:rPr kumimoji="1" lang="en-US" altLang="ja-JP" dirty="0"/>
                        <a:t>POP</a:t>
                      </a:r>
                      <a:r>
                        <a:rPr kumimoji="1" lang="ja-JP" altLang="en-US" dirty="0"/>
                        <a:t>等を作製</a:t>
                      </a:r>
                      <a:endParaRPr kumimoji="1" lang="en-US" altLang="ja-JP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実施店舗における体制整備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7576402"/>
                  </a:ext>
                </a:extLst>
              </a:tr>
              <a:tr h="604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１０月１０日頃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啓発資材（印刷物）の送付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66639"/>
                  </a:ext>
                </a:extLst>
              </a:tr>
              <a:tr h="60463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/>
                        <a:t>１０月中旬～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実証事業の実施に向けた周知・広報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588839"/>
                  </a:ext>
                </a:extLst>
              </a:tr>
              <a:tr h="604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１１月～１月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実証事業の実施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505527"/>
                  </a:ext>
                </a:extLst>
              </a:tr>
              <a:tr h="604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２月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/>
                        <a:t>実証事業の効果検証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469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1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C8578337-C497-5031-757E-A5D57EAB1F73}"/>
              </a:ext>
            </a:extLst>
          </p:cNvPr>
          <p:cNvSpPr/>
          <p:nvPr/>
        </p:nvSpPr>
        <p:spPr>
          <a:xfrm>
            <a:off x="4246335" y="1938492"/>
            <a:ext cx="5188379" cy="16535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341072" y="338088"/>
            <a:ext cx="7888527" cy="644012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solidFill>
                  <a:schemeClr val="tx1"/>
                </a:solidFill>
              </a:rPr>
              <a:t>３．</a:t>
            </a:r>
            <a:r>
              <a:rPr lang="ja-JP" altLang="en-US" sz="2800" dirty="0">
                <a:solidFill>
                  <a:schemeClr val="tx1"/>
                </a:solidFill>
              </a:rPr>
              <a:t>実証事業の効果・効果検証について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E3DE47-AF29-910B-5349-5D466A3DB151}"/>
              </a:ext>
            </a:extLst>
          </p:cNvPr>
          <p:cNvSpPr/>
          <p:nvPr/>
        </p:nvSpPr>
        <p:spPr>
          <a:xfrm>
            <a:off x="303532" y="2344452"/>
            <a:ext cx="3342797" cy="8910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ポイント付与実証事業による</a:t>
            </a:r>
            <a:r>
              <a:rPr kumimoji="1" lang="en-US" altLang="ja-JP" sz="1400" dirty="0"/>
              <a:t/>
            </a:r>
            <a:br>
              <a:rPr kumimoji="1" lang="en-US" altLang="ja-JP" sz="1400" dirty="0"/>
            </a:br>
            <a:r>
              <a:rPr kumimoji="1" lang="ja-JP" altLang="en-US" sz="1400" dirty="0"/>
              <a:t>脱炭素商品への追加的なポイント付与</a:t>
            </a:r>
            <a:endParaRPr kumimoji="1" lang="en-US" altLang="ja-JP" sz="14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2E4970D-CC4C-5749-0FA5-AE15A0056083}"/>
              </a:ext>
            </a:extLst>
          </p:cNvPr>
          <p:cNvSpPr/>
          <p:nvPr/>
        </p:nvSpPr>
        <p:spPr>
          <a:xfrm>
            <a:off x="4403751" y="2917875"/>
            <a:ext cx="2543957" cy="4910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買い物による脱炭素効果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CAEF821-32DF-3ED0-1C35-10EC177B726B}"/>
              </a:ext>
            </a:extLst>
          </p:cNvPr>
          <p:cNvSpPr/>
          <p:nvPr/>
        </p:nvSpPr>
        <p:spPr>
          <a:xfrm>
            <a:off x="4403750" y="2272495"/>
            <a:ext cx="2543957" cy="5169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脱炭素商品等の選択促進効果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（消費者の増加）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9A7548B-53A7-CD42-6B05-F1E1E43587C2}"/>
              </a:ext>
            </a:extLst>
          </p:cNvPr>
          <p:cNvSpPr/>
          <p:nvPr/>
        </p:nvSpPr>
        <p:spPr>
          <a:xfrm>
            <a:off x="7370715" y="2355970"/>
            <a:ext cx="1989416" cy="902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600" dirty="0"/>
              <a:t>脱炭素型商品等の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利用の広まり</a:t>
            </a:r>
            <a:endParaRPr kumimoji="1" lang="en-US" altLang="ja-JP" sz="1600" dirty="0"/>
          </a:p>
        </p:txBody>
      </p:sp>
      <p:sp>
        <p:nvSpPr>
          <p:cNvPr id="55" name="吹き出し: 角を丸めた四角形 54">
            <a:extLst>
              <a:ext uri="{FF2B5EF4-FFF2-40B4-BE49-F238E27FC236}">
                <a16:creationId xmlns:a16="http://schemas.microsoft.com/office/drawing/2014/main" id="{85F38C19-73F3-87CC-7082-3C7779115D5A}"/>
              </a:ext>
            </a:extLst>
          </p:cNvPr>
          <p:cNvSpPr/>
          <p:nvPr/>
        </p:nvSpPr>
        <p:spPr>
          <a:xfrm>
            <a:off x="4168253" y="1456326"/>
            <a:ext cx="3367028" cy="427456"/>
          </a:xfrm>
          <a:prstGeom prst="wedgeRoundRectCallout">
            <a:avLst>
              <a:gd name="adj1" fmla="val 8111"/>
              <a:gd name="adj2" fmla="val 150272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販売増減数、購入実人数等により把握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2F0A014-3118-FC69-E0BF-27B3036EADE6}"/>
              </a:ext>
            </a:extLst>
          </p:cNvPr>
          <p:cNvSpPr txBox="1"/>
          <p:nvPr/>
        </p:nvSpPr>
        <p:spPr>
          <a:xfrm>
            <a:off x="453569" y="857855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u="sng" dirty="0">
                <a:solidFill>
                  <a:schemeClr val="accent2"/>
                </a:solidFill>
              </a:rPr>
              <a:t>期待する効果と効果検証の概略</a:t>
            </a:r>
          </a:p>
        </p:txBody>
      </p:sp>
      <p:sp>
        <p:nvSpPr>
          <p:cNvPr id="65" name="矢印: 下 64">
            <a:extLst>
              <a:ext uri="{FF2B5EF4-FFF2-40B4-BE49-F238E27FC236}">
                <a16:creationId xmlns:a16="http://schemas.microsoft.com/office/drawing/2014/main" id="{0FF82BB9-12BD-05D2-A110-FE46C9229D61}"/>
              </a:ext>
            </a:extLst>
          </p:cNvPr>
          <p:cNvSpPr/>
          <p:nvPr/>
        </p:nvSpPr>
        <p:spPr>
          <a:xfrm rot="16200000">
            <a:off x="3642760" y="2579969"/>
            <a:ext cx="598939" cy="53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183D5382-310A-7F1A-BB19-1BB5A17DF0C5}"/>
              </a:ext>
            </a:extLst>
          </p:cNvPr>
          <p:cNvSpPr txBox="1"/>
          <p:nvPr/>
        </p:nvSpPr>
        <p:spPr>
          <a:xfrm>
            <a:off x="4269287" y="1973184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直接的な効果</a:t>
            </a: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45E89BDF-5A8B-BB49-CD55-573F2F4689A3}"/>
              </a:ext>
            </a:extLst>
          </p:cNvPr>
          <p:cNvSpPr/>
          <p:nvPr/>
        </p:nvSpPr>
        <p:spPr>
          <a:xfrm>
            <a:off x="3942229" y="3678815"/>
            <a:ext cx="2377590" cy="498452"/>
          </a:xfrm>
          <a:prstGeom prst="wedgeRoundRectCallout">
            <a:avLst>
              <a:gd name="adj1" fmla="val -5203"/>
              <a:gd name="adj2" fmla="val -12438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CO2</a:t>
            </a:r>
            <a:r>
              <a:rPr kumimoji="1" lang="ja-JP" altLang="en-US" sz="1400" dirty="0">
                <a:solidFill>
                  <a:schemeClr val="tx1"/>
                </a:solidFill>
              </a:rPr>
              <a:t>削減効果</a:t>
            </a:r>
            <a:r>
              <a:rPr kumimoji="1" lang="en-US" altLang="ja-JP" sz="1400" dirty="0">
                <a:solidFill>
                  <a:schemeClr val="tx1"/>
                </a:solidFill>
              </a:rPr>
              <a:t>×</a:t>
            </a:r>
            <a:r>
              <a:rPr kumimoji="1" lang="ja-JP" altLang="en-US" sz="1400" dirty="0">
                <a:solidFill>
                  <a:schemeClr val="tx1"/>
                </a:solidFill>
              </a:rPr>
              <a:t>販売増加数</a:t>
            </a:r>
            <a:r>
              <a:rPr kumimoji="1" lang="en-US" altLang="ja-JP" sz="1400" dirty="0">
                <a:solidFill>
                  <a:schemeClr val="tx1"/>
                </a:solidFill>
              </a:rPr>
              <a:t/>
            </a:r>
            <a:br>
              <a:rPr kumimoji="1" lang="en-US" altLang="ja-JP" sz="1400" dirty="0">
                <a:solidFill>
                  <a:schemeClr val="tx1"/>
                </a:solidFill>
              </a:rPr>
            </a:br>
            <a:r>
              <a:rPr kumimoji="1" lang="ja-JP" altLang="en-US" sz="1400" dirty="0">
                <a:solidFill>
                  <a:schemeClr val="tx1"/>
                </a:solidFill>
              </a:rPr>
              <a:t>により把握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54" name="吹き出し: 角を丸めた四角形 53">
            <a:extLst>
              <a:ext uri="{FF2B5EF4-FFF2-40B4-BE49-F238E27FC236}">
                <a16:creationId xmlns:a16="http://schemas.microsoft.com/office/drawing/2014/main" id="{4AA3D121-14A0-4DD2-9137-5B9EB1CDB45B}"/>
              </a:ext>
            </a:extLst>
          </p:cNvPr>
          <p:cNvSpPr/>
          <p:nvPr/>
        </p:nvSpPr>
        <p:spPr>
          <a:xfrm>
            <a:off x="4784811" y="1019217"/>
            <a:ext cx="2904779" cy="471627"/>
          </a:xfrm>
          <a:prstGeom prst="wedgeRoundRectCallout">
            <a:avLst>
              <a:gd name="adj1" fmla="val -13518"/>
              <a:gd name="adj2" fmla="val -251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来店者アンケート調査により把握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A428298-D872-3C81-B837-18AFCFD99350}"/>
              </a:ext>
            </a:extLst>
          </p:cNvPr>
          <p:cNvSpPr/>
          <p:nvPr/>
        </p:nvSpPr>
        <p:spPr>
          <a:xfrm>
            <a:off x="10264811" y="2289920"/>
            <a:ext cx="1648339" cy="11288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600" dirty="0"/>
              <a:t>脱炭素社会へ</a:t>
            </a:r>
            <a:endParaRPr kumimoji="1" lang="en-US" altLang="ja-JP" sz="1600" dirty="0"/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F9563409-807F-45A7-121A-1C35B186C88B}"/>
              </a:ext>
            </a:extLst>
          </p:cNvPr>
          <p:cNvSpPr/>
          <p:nvPr/>
        </p:nvSpPr>
        <p:spPr>
          <a:xfrm rot="16200000">
            <a:off x="9550293" y="2453244"/>
            <a:ext cx="598939" cy="7593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C184C0B1-D48A-5C9F-A6B3-8614A4156126}"/>
              </a:ext>
            </a:extLst>
          </p:cNvPr>
          <p:cNvSpPr/>
          <p:nvPr/>
        </p:nvSpPr>
        <p:spPr>
          <a:xfrm rot="16200000">
            <a:off x="6984953" y="2337936"/>
            <a:ext cx="352003" cy="365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1587B7A6-5FCF-E795-5F84-0683C67EA277}"/>
              </a:ext>
            </a:extLst>
          </p:cNvPr>
          <p:cNvSpPr/>
          <p:nvPr/>
        </p:nvSpPr>
        <p:spPr>
          <a:xfrm>
            <a:off x="6462954" y="4853446"/>
            <a:ext cx="2000250" cy="1628723"/>
          </a:xfrm>
          <a:custGeom>
            <a:avLst/>
            <a:gdLst>
              <a:gd name="connsiteX0" fmla="*/ 0 w 2000250"/>
              <a:gd name="connsiteY0" fmla="*/ 0 h 1183822"/>
              <a:gd name="connsiteX1" fmla="*/ 0 w 2000250"/>
              <a:gd name="connsiteY1" fmla="*/ 1183822 h 1183822"/>
              <a:gd name="connsiteX2" fmla="*/ 2000250 w 2000250"/>
              <a:gd name="connsiteY2" fmla="*/ 1183822 h 118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0250" h="1183822">
                <a:moveTo>
                  <a:pt x="0" y="0"/>
                </a:moveTo>
                <a:lnTo>
                  <a:pt x="0" y="1183822"/>
                </a:lnTo>
                <a:lnTo>
                  <a:pt x="2000250" y="1183822"/>
                </a:lnTo>
              </a:path>
            </a:pathLst>
          </a:cu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CD36967-3017-8E73-F846-B30B352B4DE8}"/>
              </a:ext>
            </a:extLst>
          </p:cNvPr>
          <p:cNvCxnSpPr>
            <a:cxnSpLocks/>
          </p:cNvCxnSpPr>
          <p:nvPr/>
        </p:nvCxnSpPr>
        <p:spPr>
          <a:xfrm flipV="1">
            <a:off x="6741902" y="4984908"/>
            <a:ext cx="1403446" cy="775383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CB6A6A7-55D4-08A1-8509-609E83E0037A}"/>
              </a:ext>
            </a:extLst>
          </p:cNvPr>
          <p:cNvCxnSpPr>
            <a:cxnSpLocks/>
          </p:cNvCxnSpPr>
          <p:nvPr/>
        </p:nvCxnSpPr>
        <p:spPr>
          <a:xfrm flipV="1">
            <a:off x="6741902" y="5883373"/>
            <a:ext cx="1374774" cy="278861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B8E6430-D160-8289-483F-4C707714E4B8}"/>
              </a:ext>
            </a:extLst>
          </p:cNvPr>
          <p:cNvSpPr txBox="1"/>
          <p:nvPr/>
        </p:nvSpPr>
        <p:spPr>
          <a:xfrm>
            <a:off x="6361028" y="649188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dirty="0"/>
              <a:t>ポイント</a:t>
            </a:r>
            <a:endParaRPr kumimoji="1" lang="en-US" altLang="ja-JP" sz="900" dirty="0"/>
          </a:p>
          <a:p>
            <a:pPr algn="ctr"/>
            <a:r>
              <a:rPr kumimoji="1" lang="ja-JP" altLang="en-US" sz="900" dirty="0"/>
              <a:t>付与期間前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21F550F-533A-3D0F-DB36-0EE72FDB152E}"/>
              </a:ext>
            </a:extLst>
          </p:cNvPr>
          <p:cNvSpPr txBox="1"/>
          <p:nvPr/>
        </p:nvSpPr>
        <p:spPr>
          <a:xfrm>
            <a:off x="7793511" y="649188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dirty="0"/>
              <a:t>ポイント</a:t>
            </a:r>
            <a:endParaRPr kumimoji="1" lang="en-US" altLang="ja-JP" sz="900" dirty="0"/>
          </a:p>
          <a:p>
            <a:pPr algn="ctr"/>
            <a:r>
              <a:rPr kumimoji="1" lang="ja-JP" altLang="en-US" sz="900" dirty="0"/>
              <a:t>付与期間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0BB50AF-6C85-2B31-12FE-2B585F9CB97E}"/>
              </a:ext>
            </a:extLst>
          </p:cNvPr>
          <p:cNvSpPr txBox="1"/>
          <p:nvPr/>
        </p:nvSpPr>
        <p:spPr>
          <a:xfrm>
            <a:off x="6601535" y="5306695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dirty="0">
                <a:solidFill>
                  <a:srgbClr val="FF0000"/>
                </a:solidFill>
              </a:rPr>
              <a:t>対象店舗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F7D1747-F2B4-C33B-9B86-993636C41DA9}"/>
              </a:ext>
            </a:extLst>
          </p:cNvPr>
          <p:cNvSpPr txBox="1"/>
          <p:nvPr/>
        </p:nvSpPr>
        <p:spPr>
          <a:xfrm>
            <a:off x="6601535" y="6182771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dirty="0">
                <a:solidFill>
                  <a:schemeClr val="accent2"/>
                </a:solidFill>
              </a:rPr>
              <a:t>非対象店舗</a:t>
            </a: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E53B4A75-32F4-1EF0-C976-E8537557DA8F}"/>
              </a:ext>
            </a:extLst>
          </p:cNvPr>
          <p:cNvCxnSpPr>
            <a:cxnSpLocks/>
          </p:cNvCxnSpPr>
          <p:nvPr/>
        </p:nvCxnSpPr>
        <p:spPr>
          <a:xfrm>
            <a:off x="8141645" y="5021067"/>
            <a:ext cx="0" cy="475975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FDEEFBF-3124-5F51-8951-4690AD629533}"/>
              </a:ext>
            </a:extLst>
          </p:cNvPr>
          <p:cNvSpPr txBox="1"/>
          <p:nvPr/>
        </p:nvSpPr>
        <p:spPr>
          <a:xfrm>
            <a:off x="8154041" y="510710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kumimoji="1" lang="ja-JP" altLang="en-US" sz="900" dirty="0">
                <a:solidFill>
                  <a:schemeClr val="accent4"/>
                </a:solidFill>
              </a:rPr>
              <a:t>ポイント付与効果</a:t>
            </a:r>
            <a:endParaRPr kumimoji="1" lang="en-US" altLang="ja-JP" sz="900" dirty="0">
              <a:solidFill>
                <a:schemeClr val="accent4"/>
              </a:solidFill>
            </a:endParaRPr>
          </a:p>
          <a:p>
            <a:pPr algn="just"/>
            <a:r>
              <a:rPr kumimoji="1" lang="ja-JP" altLang="en-US" sz="900" dirty="0">
                <a:solidFill>
                  <a:schemeClr val="accent4"/>
                </a:solidFill>
              </a:rPr>
              <a:t>による変化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388F295-796F-609B-2CB5-0D612C451863}"/>
              </a:ext>
            </a:extLst>
          </p:cNvPr>
          <p:cNvSpPr txBox="1"/>
          <p:nvPr/>
        </p:nvSpPr>
        <p:spPr>
          <a:xfrm>
            <a:off x="6175173" y="5706263"/>
            <a:ext cx="323165" cy="4385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/>
              <a:t>増加量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221F76D-2199-BD13-988D-4C602641B15C}"/>
              </a:ext>
            </a:extLst>
          </p:cNvPr>
          <p:cNvSpPr txBox="1"/>
          <p:nvPr/>
        </p:nvSpPr>
        <p:spPr>
          <a:xfrm>
            <a:off x="6534127" y="5571609"/>
            <a:ext cx="2519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E7A0FC4-D7F5-0157-2A98-9BC95691C32A}"/>
              </a:ext>
            </a:extLst>
          </p:cNvPr>
          <p:cNvSpPr txBox="1"/>
          <p:nvPr/>
        </p:nvSpPr>
        <p:spPr>
          <a:xfrm>
            <a:off x="7896810" y="4790235"/>
            <a:ext cx="2503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DF246CB-F2E8-2EF1-B61A-DE29BB9AE217}"/>
              </a:ext>
            </a:extLst>
          </p:cNvPr>
          <p:cNvSpPr txBox="1"/>
          <p:nvPr/>
        </p:nvSpPr>
        <p:spPr>
          <a:xfrm>
            <a:off x="6547402" y="5951939"/>
            <a:ext cx="2535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1D803D5-9047-FD7C-C6D2-C652D82B23FB}"/>
              </a:ext>
            </a:extLst>
          </p:cNvPr>
          <p:cNvSpPr txBox="1"/>
          <p:nvPr/>
        </p:nvSpPr>
        <p:spPr>
          <a:xfrm>
            <a:off x="7908689" y="5681586"/>
            <a:ext cx="2551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CE3F07F9-5BDB-B96B-7513-C82FEA50D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863171" y="3098426"/>
            <a:ext cx="1466659" cy="1102114"/>
          </a:xfrm>
          <a:prstGeom prst="rect">
            <a:avLst/>
          </a:prstGeom>
        </p:spPr>
      </p:pic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12A95F9-906B-D30F-EC9D-070B110E1108}"/>
              </a:ext>
            </a:extLst>
          </p:cNvPr>
          <p:cNvSpPr txBox="1"/>
          <p:nvPr/>
        </p:nvSpPr>
        <p:spPr>
          <a:xfrm>
            <a:off x="6061186" y="4533813"/>
            <a:ext cx="30700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dirty="0"/>
              <a:t>【</a:t>
            </a:r>
            <a:r>
              <a:rPr kumimoji="1" lang="ja-JP" altLang="en-US" sz="900" dirty="0"/>
              <a:t>ポイント付与効果による変化の把握方法（一例）</a:t>
            </a:r>
            <a:r>
              <a:rPr kumimoji="1" lang="en-US" altLang="ja-JP" sz="900" dirty="0"/>
              <a:t>】</a:t>
            </a:r>
            <a:endParaRPr kumimoji="1" lang="ja-JP" altLang="en-US" sz="9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D52C9F2-F4CE-7A2C-2599-8CF1A8122859}"/>
              </a:ext>
            </a:extLst>
          </p:cNvPr>
          <p:cNvSpPr txBox="1"/>
          <p:nvPr/>
        </p:nvSpPr>
        <p:spPr>
          <a:xfrm>
            <a:off x="9744379" y="4870834"/>
            <a:ext cx="225336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・</a:t>
            </a:r>
            <a:r>
              <a:rPr kumimoji="1" lang="ja-JP" altLang="en-US" sz="1100" dirty="0"/>
              <a:t>利用店舗・購入商品等</a:t>
            </a:r>
            <a:endParaRPr kumimoji="1" lang="en-US" altLang="ja-JP" sz="1100" dirty="0"/>
          </a:p>
          <a:p>
            <a:r>
              <a:rPr kumimoji="1" lang="ja-JP" altLang="en-US" sz="1100" dirty="0"/>
              <a:t>・ポイント制度による脱炭素商　　</a:t>
            </a:r>
            <a:endParaRPr kumimoji="1" lang="en-US" altLang="ja-JP" sz="1100" dirty="0"/>
          </a:p>
          <a:p>
            <a:r>
              <a:rPr kumimoji="1" lang="ja-JP" altLang="en-US" sz="1100" dirty="0"/>
              <a:t>　品等購入への影響</a:t>
            </a:r>
            <a:endParaRPr kumimoji="1" lang="en-US" altLang="ja-JP" sz="1100" dirty="0"/>
          </a:p>
          <a:p>
            <a:r>
              <a:rPr kumimoji="1" lang="ja-JP" altLang="en-US" sz="1100" dirty="0"/>
              <a:t>・脱炭素商品等の満足度</a:t>
            </a:r>
            <a:endParaRPr kumimoji="1" lang="en-US" altLang="ja-JP" sz="1100" dirty="0"/>
          </a:p>
          <a:p>
            <a:r>
              <a:rPr kumimoji="1" lang="ja-JP" altLang="en-US" sz="1100" dirty="0"/>
              <a:t>・今後の購入継続の意向　等</a:t>
            </a:r>
            <a:endParaRPr kumimoji="1" lang="en-US" altLang="ja-JP" sz="1100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BDC6993-DCED-33BC-30DB-8FE2710A62FC}"/>
              </a:ext>
            </a:extLst>
          </p:cNvPr>
          <p:cNvSpPr txBox="1"/>
          <p:nvPr/>
        </p:nvSpPr>
        <p:spPr>
          <a:xfrm>
            <a:off x="9627968" y="4545558"/>
            <a:ext cx="23775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dirty="0"/>
              <a:t>【</a:t>
            </a:r>
            <a:r>
              <a:rPr kumimoji="1" lang="ja-JP" altLang="en-US" sz="900" dirty="0"/>
              <a:t>来店者アンケート調査項目（検討中）</a:t>
            </a:r>
            <a:r>
              <a:rPr kumimoji="1" lang="en-US" altLang="ja-JP" sz="900" dirty="0"/>
              <a:t>】</a:t>
            </a:r>
            <a:endParaRPr kumimoji="1" lang="ja-JP" altLang="en-US" sz="900" dirty="0"/>
          </a:p>
        </p:txBody>
      </p:sp>
      <p:sp>
        <p:nvSpPr>
          <p:cNvPr id="2" name="矢印: 下 1">
            <a:extLst>
              <a:ext uri="{FF2B5EF4-FFF2-40B4-BE49-F238E27FC236}">
                <a16:creationId xmlns:a16="http://schemas.microsoft.com/office/drawing/2014/main" id="{AF234160-27A6-D837-D852-85C78E7B3F64}"/>
              </a:ext>
            </a:extLst>
          </p:cNvPr>
          <p:cNvSpPr/>
          <p:nvPr/>
        </p:nvSpPr>
        <p:spPr>
          <a:xfrm rot="16200000">
            <a:off x="6983210" y="2967588"/>
            <a:ext cx="352003" cy="365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6396C801-6A91-90FB-74E5-37AE0F849AD9}"/>
              </a:ext>
            </a:extLst>
          </p:cNvPr>
          <p:cNvCxnSpPr>
            <a:cxnSpLocks/>
          </p:cNvCxnSpPr>
          <p:nvPr/>
        </p:nvCxnSpPr>
        <p:spPr>
          <a:xfrm flipV="1">
            <a:off x="6741901" y="5497042"/>
            <a:ext cx="1374775" cy="263249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D19011D-11A7-9E8E-A8E5-77F9365623EC}"/>
              </a:ext>
            </a:extLst>
          </p:cNvPr>
          <p:cNvCxnSpPr>
            <a:cxnSpLocks/>
          </p:cNvCxnSpPr>
          <p:nvPr/>
        </p:nvCxnSpPr>
        <p:spPr>
          <a:xfrm flipV="1">
            <a:off x="6741412" y="6136483"/>
            <a:ext cx="1389415" cy="25365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64729526-2C5C-E2F9-7637-1198FD987AEF}"/>
              </a:ext>
            </a:extLst>
          </p:cNvPr>
          <p:cNvCxnSpPr>
            <a:cxnSpLocks/>
          </p:cNvCxnSpPr>
          <p:nvPr/>
        </p:nvCxnSpPr>
        <p:spPr>
          <a:xfrm>
            <a:off x="8127719" y="5903047"/>
            <a:ext cx="0" cy="271103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A67B13E-6C21-1AAE-ACCC-D360369CD341}"/>
              </a:ext>
            </a:extLst>
          </p:cNvPr>
          <p:cNvSpPr txBox="1"/>
          <p:nvPr/>
        </p:nvSpPr>
        <p:spPr>
          <a:xfrm>
            <a:off x="8122463" y="5926143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kumimoji="1" lang="ja-JP" altLang="en-US" sz="900" dirty="0">
                <a:solidFill>
                  <a:schemeClr val="accent4"/>
                </a:solidFill>
              </a:rPr>
              <a:t>自然増加分</a:t>
            </a: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94510132-494D-1F23-1DDC-61F14E6416DF}"/>
              </a:ext>
            </a:extLst>
          </p:cNvPr>
          <p:cNvCxnSpPr>
            <a:cxnSpLocks/>
          </p:cNvCxnSpPr>
          <p:nvPr/>
        </p:nvCxnSpPr>
        <p:spPr>
          <a:xfrm flipV="1">
            <a:off x="263830" y="4363711"/>
            <a:ext cx="11649320" cy="59857"/>
          </a:xfrm>
          <a:prstGeom prst="line">
            <a:avLst/>
          </a:prstGeom>
          <a:ln w="9525">
            <a:prstDash val="lg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EAE3DE47-AF29-910B-5349-5D466A3DB151}"/>
              </a:ext>
            </a:extLst>
          </p:cNvPr>
          <p:cNvSpPr/>
          <p:nvPr/>
        </p:nvSpPr>
        <p:spPr>
          <a:xfrm>
            <a:off x="1893463" y="5209392"/>
            <a:ext cx="3342797" cy="8910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業種・業態に応じた効果検証を実施</a:t>
            </a:r>
            <a:endParaRPr kumimoji="1" lang="en-US" altLang="ja-JP" sz="1400" dirty="0"/>
          </a:p>
        </p:txBody>
      </p:sp>
      <p:sp>
        <p:nvSpPr>
          <p:cNvPr id="83" name="矢印: 下 64">
            <a:extLst>
              <a:ext uri="{FF2B5EF4-FFF2-40B4-BE49-F238E27FC236}">
                <a16:creationId xmlns:a16="http://schemas.microsoft.com/office/drawing/2014/main" id="{0FF82BB9-12BD-05D2-A110-FE46C9229D61}"/>
              </a:ext>
            </a:extLst>
          </p:cNvPr>
          <p:cNvSpPr/>
          <p:nvPr/>
        </p:nvSpPr>
        <p:spPr>
          <a:xfrm rot="16200000">
            <a:off x="5594070" y="5360806"/>
            <a:ext cx="598939" cy="53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721517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ed3aab-a043-4b86-9c0a-e42bde5c4b74" xsi:nil="true"/>
    <lcf76f155ced4ddcb4097134ff3c332f xmlns="520b2d9d-7793-4f41-8990-c45d40771c7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F1A4265F2ECED4D93FC84E870614264" ma:contentTypeVersion="13" ma:contentTypeDescription="新しいドキュメントを作成します。" ma:contentTypeScope="" ma:versionID="57a4332aed1dfb3e61638e562206fe9c">
  <xsd:schema xmlns:xsd="http://www.w3.org/2001/XMLSchema" xmlns:xs="http://www.w3.org/2001/XMLSchema" xmlns:p="http://schemas.microsoft.com/office/2006/metadata/properties" xmlns:ns2="520b2d9d-7793-4f41-8990-c45d40771c73" xmlns:ns3="66ed3aab-a043-4b86-9c0a-e42bde5c4b74" targetNamespace="http://schemas.microsoft.com/office/2006/metadata/properties" ma:root="true" ma:fieldsID="511932d23ead13f53e9cdc7b83b5bd94" ns2:_="" ns3:_="">
    <xsd:import namespace="520b2d9d-7793-4f41-8990-c45d40771c73"/>
    <xsd:import namespace="66ed3aab-a043-4b86-9c0a-e42bde5c4b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b2d9d-7793-4f41-8990-c45d40771c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2d4320cc-b1c6-427b-9846-65bd8e22e9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ed3aab-a043-4b86-9c0a-e42bde5c4b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25967b6-ffd3-4328-8e5d-4ab0366c29f3}" ma:internalName="TaxCatchAll" ma:showField="CatchAllData" ma:web="66ed3aab-a043-4b86-9c0a-e42bde5c4b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362B2E-9B80-47E4-8CE6-F4AADF64F6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40A413-7C94-417B-A1B8-7510E3E7F2B1}">
  <ds:schemaRefs>
    <ds:schemaRef ds:uri="520b2d9d-7793-4f41-8990-c45d40771c73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66ed3aab-a043-4b86-9c0a-e42bde5c4b74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AF77193-BDE7-41E4-8D6B-BE8589B7F5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0b2d9d-7793-4f41-8990-c45d40771c73"/>
    <ds:schemaRef ds:uri="66ed3aab-a043-4b86-9c0a-e42bde5c4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2027</TotalTime>
  <Words>506</Words>
  <Application>Microsoft Office PowerPoint</Application>
  <PresentationFormat>ワイド画面</PresentationFormat>
  <Paragraphs>105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明朝</vt:lpstr>
      <vt:lpstr>メイリオ</vt:lpstr>
      <vt:lpstr>游ゴシック</vt:lpstr>
      <vt:lpstr>Arial</vt:lpstr>
      <vt:lpstr>Trebuchet MS</vt:lpstr>
      <vt:lpstr>Wingdings 3</vt:lpstr>
      <vt:lpstr>ファセット</vt:lpstr>
      <vt:lpstr>今年度の実証事業について</vt:lpstr>
      <vt:lpstr>１．今年度の実証事業における参加事業者及び脱炭素商品・サービス</vt:lpstr>
      <vt:lpstr>２．今後のスケジュール（予定）について</vt:lpstr>
      <vt:lpstr>３．実証事業の効果・効果検証について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脱炭素ポイント制度推進プラットフォームについて</dc:title>
  <dc:creator>池田　晃規</dc:creator>
  <cp:lastModifiedBy>池田　晃規</cp:lastModifiedBy>
  <cp:revision>501</cp:revision>
  <cp:lastPrinted>2022-08-26T08:04:10Z</cp:lastPrinted>
  <dcterms:created xsi:type="dcterms:W3CDTF">2022-05-09T02:47:48Z</dcterms:created>
  <dcterms:modified xsi:type="dcterms:W3CDTF">2022-09-06T07:20:59Z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0x0101000F1A4265F2ECED4D93FC84E870614264</vt:lpwstr>
  </property>
  <property fmtid="{D5CDD505-2E9C-101B-9397-08002B2CF9AE}" pid="3" name="MediaServiceImageTags">
    <vt:lpwstr/>
  </property>
</Properties>
</file>