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8" r:id="rId2"/>
    <p:sldId id="299" r:id="rId3"/>
  </p:sldIdLst>
  <p:sldSz cx="9906000" cy="6858000" type="A4"/>
  <p:notesSz cx="6807200" cy="9939338"/>
  <p:defaultTextStyle>
    <a:defPPr>
      <a:defRPr lang="ja-JP"/>
    </a:defPPr>
    <a:lvl1pPr marL="0" algn="l" defTabSz="957585" rtl="0" eaLnBrk="1" latinLnBrk="0" hangingPunct="1">
      <a:defRPr kumimoji="1" sz="1870" kern="1200">
        <a:solidFill>
          <a:schemeClr val="tx1"/>
        </a:solidFill>
        <a:latin typeface="+mn-lt"/>
        <a:ea typeface="+mn-ea"/>
        <a:cs typeface="+mn-cs"/>
      </a:defRPr>
    </a:lvl1pPr>
    <a:lvl2pPr marL="478793" algn="l" defTabSz="957585" rtl="0" eaLnBrk="1" latinLnBrk="0" hangingPunct="1">
      <a:defRPr kumimoji="1" sz="1870" kern="1200">
        <a:solidFill>
          <a:schemeClr val="tx1"/>
        </a:solidFill>
        <a:latin typeface="+mn-lt"/>
        <a:ea typeface="+mn-ea"/>
        <a:cs typeface="+mn-cs"/>
      </a:defRPr>
    </a:lvl2pPr>
    <a:lvl3pPr marL="957585" algn="l" defTabSz="957585" rtl="0" eaLnBrk="1" latinLnBrk="0" hangingPunct="1">
      <a:defRPr kumimoji="1" sz="1870" kern="1200">
        <a:solidFill>
          <a:schemeClr val="tx1"/>
        </a:solidFill>
        <a:latin typeface="+mn-lt"/>
        <a:ea typeface="+mn-ea"/>
        <a:cs typeface="+mn-cs"/>
      </a:defRPr>
    </a:lvl3pPr>
    <a:lvl4pPr marL="1436378" algn="l" defTabSz="957585" rtl="0" eaLnBrk="1" latinLnBrk="0" hangingPunct="1">
      <a:defRPr kumimoji="1" sz="1870" kern="1200">
        <a:solidFill>
          <a:schemeClr val="tx1"/>
        </a:solidFill>
        <a:latin typeface="+mn-lt"/>
        <a:ea typeface="+mn-ea"/>
        <a:cs typeface="+mn-cs"/>
      </a:defRPr>
    </a:lvl4pPr>
    <a:lvl5pPr marL="1915171" algn="l" defTabSz="957585" rtl="0" eaLnBrk="1" latinLnBrk="0" hangingPunct="1">
      <a:defRPr kumimoji="1" sz="1870" kern="1200">
        <a:solidFill>
          <a:schemeClr val="tx1"/>
        </a:solidFill>
        <a:latin typeface="+mn-lt"/>
        <a:ea typeface="+mn-ea"/>
        <a:cs typeface="+mn-cs"/>
      </a:defRPr>
    </a:lvl5pPr>
    <a:lvl6pPr marL="2393964" algn="l" defTabSz="957585" rtl="0" eaLnBrk="1" latinLnBrk="0" hangingPunct="1">
      <a:defRPr kumimoji="1" sz="1870" kern="1200">
        <a:solidFill>
          <a:schemeClr val="tx1"/>
        </a:solidFill>
        <a:latin typeface="+mn-lt"/>
        <a:ea typeface="+mn-ea"/>
        <a:cs typeface="+mn-cs"/>
      </a:defRPr>
    </a:lvl6pPr>
    <a:lvl7pPr marL="2872758" algn="l" defTabSz="957585" rtl="0" eaLnBrk="1" latinLnBrk="0" hangingPunct="1">
      <a:defRPr kumimoji="1" sz="1870" kern="1200">
        <a:solidFill>
          <a:schemeClr val="tx1"/>
        </a:solidFill>
        <a:latin typeface="+mn-lt"/>
        <a:ea typeface="+mn-ea"/>
        <a:cs typeface="+mn-cs"/>
      </a:defRPr>
    </a:lvl7pPr>
    <a:lvl8pPr marL="3351551" algn="l" defTabSz="957585" rtl="0" eaLnBrk="1" latinLnBrk="0" hangingPunct="1">
      <a:defRPr kumimoji="1" sz="1870" kern="1200">
        <a:solidFill>
          <a:schemeClr val="tx1"/>
        </a:solidFill>
        <a:latin typeface="+mn-lt"/>
        <a:ea typeface="+mn-ea"/>
        <a:cs typeface="+mn-cs"/>
      </a:defRPr>
    </a:lvl8pPr>
    <a:lvl9pPr marL="3830343" algn="l" defTabSz="957585" rtl="0" eaLnBrk="1" latinLnBrk="0" hangingPunct="1">
      <a:defRPr kumimoji="1" sz="18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北川　健二" initials="北川" lastIdx="7" clrIdx="0"/>
  <p:cmAuthor id="1" name="北川健二" initials="北川健二"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434" autoAdjust="0"/>
  </p:normalViewPr>
  <p:slideViewPr>
    <p:cSldViewPr>
      <p:cViewPr varScale="1">
        <p:scale>
          <a:sx n="73" d="100"/>
          <a:sy n="73" d="100"/>
        </p:scale>
        <p:origin x="1272" y="66"/>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9575" cy="496888"/>
          </a:xfrm>
          <a:prstGeom prst="rect">
            <a:avLst/>
          </a:prstGeom>
        </p:spPr>
        <p:txBody>
          <a:bodyPr vert="horz" lIns="91098" tIns="45550" rIns="91098" bIns="4555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4" y="2"/>
            <a:ext cx="2949575" cy="496888"/>
          </a:xfrm>
          <a:prstGeom prst="rect">
            <a:avLst/>
          </a:prstGeom>
        </p:spPr>
        <p:txBody>
          <a:bodyPr vert="horz" lIns="91098" tIns="45550" rIns="91098" bIns="45550" rtlCol="0"/>
          <a:lstStyle>
            <a:lvl1pPr algn="r">
              <a:defRPr sz="1200"/>
            </a:lvl1pPr>
          </a:lstStyle>
          <a:p>
            <a:fld id="{817A886B-0936-48AA-8D94-E1FD0D9AD584}" type="datetimeFigureOut">
              <a:rPr kumimoji="1" lang="ja-JP" altLang="en-US" smtClean="0"/>
              <a:t>2022/5/18</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098" tIns="45550" rIns="91098" bIns="45550" rtlCol="0" anchor="ctr"/>
          <a:lstStyle/>
          <a:p>
            <a:endParaRPr lang="ja-JP" altLang="en-US"/>
          </a:p>
        </p:txBody>
      </p:sp>
      <p:sp>
        <p:nvSpPr>
          <p:cNvPr id="5" name="ノート プレースホルダー 4"/>
          <p:cNvSpPr>
            <a:spLocks noGrp="1"/>
          </p:cNvSpPr>
          <p:nvPr>
            <p:ph type="body" sz="quarter" idx="3"/>
          </p:nvPr>
        </p:nvSpPr>
        <p:spPr>
          <a:xfrm>
            <a:off x="681040" y="4721227"/>
            <a:ext cx="5445125" cy="4471988"/>
          </a:xfrm>
          <a:prstGeom prst="rect">
            <a:avLst/>
          </a:prstGeom>
        </p:spPr>
        <p:txBody>
          <a:bodyPr vert="horz" lIns="91098" tIns="45550" rIns="91098" bIns="4555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866"/>
            <a:ext cx="2949575" cy="496887"/>
          </a:xfrm>
          <a:prstGeom prst="rect">
            <a:avLst/>
          </a:prstGeom>
        </p:spPr>
        <p:txBody>
          <a:bodyPr vert="horz" lIns="91098" tIns="45550" rIns="91098" bIns="4555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4" y="9440866"/>
            <a:ext cx="2949575" cy="496887"/>
          </a:xfrm>
          <a:prstGeom prst="rect">
            <a:avLst/>
          </a:prstGeom>
        </p:spPr>
        <p:txBody>
          <a:bodyPr vert="horz" lIns="91098" tIns="45550" rIns="91098" bIns="45550" rtlCol="0" anchor="b"/>
          <a:lstStyle>
            <a:lvl1pPr algn="r">
              <a:defRPr sz="1200"/>
            </a:lvl1pPr>
          </a:lstStyle>
          <a:p>
            <a:fld id="{F721BF43-783E-44B6-9BB7-0F30D03950C8}" type="slidenum">
              <a:rPr kumimoji="1" lang="ja-JP" altLang="en-US" smtClean="0"/>
              <a:t>‹#›</a:t>
            </a:fld>
            <a:endParaRPr kumimoji="1" lang="ja-JP" altLang="en-US"/>
          </a:p>
        </p:txBody>
      </p:sp>
    </p:spTree>
    <p:extLst>
      <p:ext uri="{BB962C8B-B14F-4D97-AF65-F5344CB8AC3E}">
        <p14:creationId xmlns:p14="http://schemas.microsoft.com/office/powerpoint/2010/main" val="1629204430"/>
      </p:ext>
    </p:extLst>
  </p:cSld>
  <p:clrMap bg1="lt1" tx1="dk1" bg2="lt2" tx2="dk2" accent1="accent1" accent2="accent2" accent3="accent3" accent4="accent4" accent5="accent5" accent6="accent6" hlink="hlink" folHlink="folHlink"/>
  <p:notesStyle>
    <a:lvl1pPr marL="0" algn="l" defTabSz="683989" rtl="0" eaLnBrk="1" latinLnBrk="0" hangingPunct="1">
      <a:defRPr kumimoji="1" sz="973" kern="1200">
        <a:solidFill>
          <a:schemeClr val="tx1"/>
        </a:solidFill>
        <a:latin typeface="+mn-lt"/>
        <a:ea typeface="+mn-ea"/>
        <a:cs typeface="+mn-cs"/>
      </a:defRPr>
    </a:lvl1pPr>
    <a:lvl2pPr marL="341995" algn="l" defTabSz="683989" rtl="0" eaLnBrk="1" latinLnBrk="0" hangingPunct="1">
      <a:defRPr kumimoji="1" sz="973" kern="1200">
        <a:solidFill>
          <a:schemeClr val="tx1"/>
        </a:solidFill>
        <a:latin typeface="+mn-lt"/>
        <a:ea typeface="+mn-ea"/>
        <a:cs typeface="+mn-cs"/>
      </a:defRPr>
    </a:lvl2pPr>
    <a:lvl3pPr marL="683989" algn="l" defTabSz="683989" rtl="0" eaLnBrk="1" latinLnBrk="0" hangingPunct="1">
      <a:defRPr kumimoji="1" sz="973" kern="1200">
        <a:solidFill>
          <a:schemeClr val="tx1"/>
        </a:solidFill>
        <a:latin typeface="+mn-lt"/>
        <a:ea typeface="+mn-ea"/>
        <a:cs typeface="+mn-cs"/>
      </a:defRPr>
    </a:lvl3pPr>
    <a:lvl4pPr marL="1025986" algn="l" defTabSz="683989" rtl="0" eaLnBrk="1" latinLnBrk="0" hangingPunct="1">
      <a:defRPr kumimoji="1" sz="973" kern="1200">
        <a:solidFill>
          <a:schemeClr val="tx1"/>
        </a:solidFill>
        <a:latin typeface="+mn-lt"/>
        <a:ea typeface="+mn-ea"/>
        <a:cs typeface="+mn-cs"/>
      </a:defRPr>
    </a:lvl4pPr>
    <a:lvl5pPr marL="1367980" algn="l" defTabSz="683989" rtl="0" eaLnBrk="1" latinLnBrk="0" hangingPunct="1">
      <a:defRPr kumimoji="1" sz="973" kern="1200">
        <a:solidFill>
          <a:schemeClr val="tx1"/>
        </a:solidFill>
        <a:latin typeface="+mn-lt"/>
        <a:ea typeface="+mn-ea"/>
        <a:cs typeface="+mn-cs"/>
      </a:defRPr>
    </a:lvl5pPr>
    <a:lvl6pPr marL="1709974" algn="l" defTabSz="683989" rtl="0" eaLnBrk="1" latinLnBrk="0" hangingPunct="1">
      <a:defRPr kumimoji="1" sz="973" kern="1200">
        <a:solidFill>
          <a:schemeClr val="tx1"/>
        </a:solidFill>
        <a:latin typeface="+mn-lt"/>
        <a:ea typeface="+mn-ea"/>
        <a:cs typeface="+mn-cs"/>
      </a:defRPr>
    </a:lvl6pPr>
    <a:lvl7pPr marL="2051969" algn="l" defTabSz="683989" rtl="0" eaLnBrk="1" latinLnBrk="0" hangingPunct="1">
      <a:defRPr kumimoji="1" sz="973" kern="1200">
        <a:solidFill>
          <a:schemeClr val="tx1"/>
        </a:solidFill>
        <a:latin typeface="+mn-lt"/>
        <a:ea typeface="+mn-ea"/>
        <a:cs typeface="+mn-cs"/>
      </a:defRPr>
    </a:lvl7pPr>
    <a:lvl8pPr marL="2393964" algn="l" defTabSz="683989" rtl="0" eaLnBrk="1" latinLnBrk="0" hangingPunct="1">
      <a:defRPr kumimoji="1" sz="973" kern="1200">
        <a:solidFill>
          <a:schemeClr val="tx1"/>
        </a:solidFill>
        <a:latin typeface="+mn-lt"/>
        <a:ea typeface="+mn-ea"/>
        <a:cs typeface="+mn-cs"/>
      </a:defRPr>
    </a:lvl8pPr>
    <a:lvl9pPr marL="2735959" algn="l" defTabSz="683989" rtl="0" eaLnBrk="1" latinLnBrk="0" hangingPunct="1">
      <a:defRPr kumimoji="1" sz="97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773" indent="-285682">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2728" indent="-22854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9820" indent="-22854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6911" indent="-22854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002"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094"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8184"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5276" indent="-22854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5B3A5718-4317-4649-975A-2847607C5FB3}" type="slidenum">
              <a:rPr lang="en-US" altLang="ja-JP" smtClean="0">
                <a:ea typeface="ＭＳ Ｐゴシック" panose="020B0600070205080204" pitchFamily="50" charset="-128"/>
              </a:rPr>
              <a:pPr>
                <a:spcBef>
                  <a:spcPct val="0"/>
                </a:spcBef>
              </a:pPr>
              <a:t>1</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ja-JP" altLang="ja-JP">
              <a:latin typeface="Arial" panose="020B0604020202020204" pitchFamily="34" charset="0"/>
              <a:ea typeface="ＭＳ Ｐ明朝" panose="02020600040205080304" pitchFamily="18" charset="-128"/>
            </a:endParaRPr>
          </a:p>
        </p:txBody>
      </p:sp>
    </p:spTree>
    <p:extLst>
      <p:ext uri="{BB962C8B-B14F-4D97-AF65-F5344CB8AC3E}">
        <p14:creationId xmlns:p14="http://schemas.microsoft.com/office/powerpoint/2010/main" val="1609546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9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779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30212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95300" y="274638"/>
            <a:ext cx="8915400" cy="1143000"/>
          </a:xfrm>
        </p:spPr>
        <p:txBody>
          <a:bodyPr/>
          <a:lstStyle/>
          <a:p>
            <a:r>
              <a:rPr lang="ja-JP" altLang="en-US"/>
              <a:t>マスター タイトルの書式設定</a:t>
            </a:r>
          </a:p>
        </p:txBody>
      </p:sp>
      <p:sp>
        <p:nvSpPr>
          <p:cNvPr id="3" name="コンテンツ プレースホルダー 2"/>
          <p:cNvSpPr>
            <a:spLocks noGrp="1"/>
          </p:cNvSpPr>
          <p:nvPr>
            <p:ph sz="quarter" idx="1"/>
          </p:nvPr>
        </p:nvSpPr>
        <p:spPr>
          <a:xfrm>
            <a:off x="495300" y="1600200"/>
            <a:ext cx="43815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5029200" y="1600200"/>
            <a:ext cx="4381500"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495300" y="3938588"/>
            <a:ext cx="43815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ー 5"/>
          <p:cNvSpPr>
            <a:spLocks noGrp="1"/>
          </p:cNvSpPr>
          <p:nvPr>
            <p:ph sz="quarter" idx="4"/>
          </p:nvPr>
        </p:nvSpPr>
        <p:spPr>
          <a:xfrm>
            <a:off x="5029200" y="3938588"/>
            <a:ext cx="4381500"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61D3122-4B66-43A8-AC68-15DC0C42D3B5}" type="slidenum">
              <a:rPr lang="en-US" altLang="ja-JP"/>
              <a:pPr>
                <a:defRPr/>
              </a:pPr>
              <a:t>‹#›</a:t>
            </a:fld>
            <a:endParaRPr lang="en-US" altLang="ja-JP"/>
          </a:p>
        </p:txBody>
      </p:sp>
    </p:spTree>
    <p:extLst>
      <p:ext uri="{BB962C8B-B14F-4D97-AF65-F5344CB8AC3E}">
        <p14:creationId xmlns:p14="http://schemas.microsoft.com/office/powerpoint/2010/main" val="3490515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3178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842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7601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1364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3200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320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453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C838FC-BD80-44EF-8E23-F1E13724A728}" type="datetimeFigureOut">
              <a:rPr lang="ja-JP" altLang="en-US" smtClean="0">
                <a:solidFill>
                  <a:prstClr val="black">
                    <a:tint val="75000"/>
                  </a:prstClr>
                </a:solidFill>
              </a:rPr>
              <a:pPr/>
              <a:t>2022/5/18</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913C9EA-F6DC-4B23-A05F-B5EA2E92DA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1677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pPr defTabSz="914418"/>
            <a:fld id="{31C838FC-BD80-44EF-8E23-F1E13724A728}" type="datetimeFigureOut">
              <a:rPr lang="ja-JP" altLang="en-US" smtClean="0">
                <a:solidFill>
                  <a:prstClr val="black">
                    <a:tint val="75000"/>
                  </a:prstClr>
                </a:solidFill>
              </a:rPr>
              <a:pPr defTabSz="914418"/>
              <a:t>2022/5/18</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pPr defTabSz="914418"/>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pPr defTabSz="914418"/>
            <a:fld id="{8913C9EA-F6DC-4B23-A05F-B5EA2E92DA12}" type="slidenum">
              <a:rPr lang="ja-JP" altLang="en-US" smtClean="0">
                <a:solidFill>
                  <a:prstClr val="black">
                    <a:tint val="75000"/>
                  </a:prstClr>
                </a:solidFill>
              </a:rPr>
              <a:pPr defTabSz="914418"/>
              <a:t>‹#›</a:t>
            </a:fld>
            <a:endParaRPr lang="ja-JP" altLang="en-US">
              <a:solidFill>
                <a:prstClr val="black">
                  <a:tint val="75000"/>
                </a:prstClr>
              </a:solidFill>
            </a:endParaRPr>
          </a:p>
        </p:txBody>
      </p:sp>
    </p:spTree>
    <p:extLst>
      <p:ext uri="{BB962C8B-B14F-4D97-AF65-F5344CB8AC3E}">
        <p14:creationId xmlns:p14="http://schemas.microsoft.com/office/powerpoint/2010/main" val="19720875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角丸四角形 113"/>
          <p:cNvSpPr/>
          <p:nvPr/>
        </p:nvSpPr>
        <p:spPr>
          <a:xfrm>
            <a:off x="3962400" y="4017219"/>
            <a:ext cx="2065338" cy="2624137"/>
          </a:xfrm>
          <a:prstGeom prst="roundRect">
            <a:avLst>
              <a:gd name="adj" fmla="val 4595"/>
            </a:avLst>
          </a:prstGeom>
          <a:solidFill>
            <a:srgbClr val="FFFF6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5123" name="図 1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25800" y="5988894"/>
            <a:ext cx="422275"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雲 6"/>
          <p:cNvSpPr/>
          <p:nvPr/>
        </p:nvSpPr>
        <p:spPr>
          <a:xfrm>
            <a:off x="3225800" y="2928194"/>
            <a:ext cx="2727325" cy="1008062"/>
          </a:xfrm>
          <a:prstGeom prst="cloud">
            <a:avLst/>
          </a:prstGeom>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ドーナツ 13"/>
          <p:cNvSpPr/>
          <p:nvPr/>
        </p:nvSpPr>
        <p:spPr>
          <a:xfrm>
            <a:off x="7155309" y="4958170"/>
            <a:ext cx="1741487" cy="1509713"/>
          </a:xfrm>
          <a:prstGeom prst="donut">
            <a:avLst>
              <a:gd name="adj" fmla="val 8639"/>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latin typeface="+mn-ea"/>
            </a:endParaRPr>
          </a:p>
        </p:txBody>
      </p:sp>
      <p:sp>
        <p:nvSpPr>
          <p:cNvPr id="15" name="楕円 14"/>
          <p:cNvSpPr/>
          <p:nvPr/>
        </p:nvSpPr>
        <p:spPr>
          <a:xfrm>
            <a:off x="8471072" y="5208906"/>
            <a:ext cx="652463" cy="48577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6" name="楕円 15"/>
          <p:cNvSpPr/>
          <p:nvPr/>
        </p:nvSpPr>
        <p:spPr>
          <a:xfrm>
            <a:off x="7750668" y="4824532"/>
            <a:ext cx="654050" cy="46355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7" name="楕円 16"/>
          <p:cNvSpPr/>
          <p:nvPr/>
        </p:nvSpPr>
        <p:spPr>
          <a:xfrm>
            <a:off x="7270002" y="6028015"/>
            <a:ext cx="652462" cy="44767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8" name="楕円 17"/>
          <p:cNvSpPr/>
          <p:nvPr/>
        </p:nvSpPr>
        <p:spPr>
          <a:xfrm>
            <a:off x="6954151" y="5217811"/>
            <a:ext cx="654050" cy="496887"/>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9" name="楕円 18"/>
          <p:cNvSpPr/>
          <p:nvPr/>
        </p:nvSpPr>
        <p:spPr>
          <a:xfrm>
            <a:off x="8206767" y="5991165"/>
            <a:ext cx="652463" cy="473075"/>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21" name="正方形/長方形 20"/>
          <p:cNvSpPr/>
          <p:nvPr/>
        </p:nvSpPr>
        <p:spPr>
          <a:xfrm>
            <a:off x="107951" y="655638"/>
            <a:ext cx="9736138" cy="130547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Wingdings" panose="05000000000000000000" pitchFamily="2" charset="2"/>
              <a:buChar char="Ø"/>
              <a:defRPr/>
            </a:pPr>
            <a:r>
              <a:rPr lang="ja-JP" altLang="en-US" sz="1100" dirty="0">
                <a:solidFill>
                  <a:schemeClr val="tx1"/>
                </a:solidFill>
                <a:latin typeface="+mn-ea"/>
              </a:rPr>
              <a:t>府民の脱炭素への意識改革・行動喚起を図るため、脱炭素に寄与する消費行動（脱炭素商品の選択、商品購入時における使い捨てプラスチック辞退などの行動）に対して、</a:t>
            </a:r>
            <a:r>
              <a:rPr lang="ja-JP" altLang="en-US" sz="1100" u="sng" dirty="0">
                <a:solidFill>
                  <a:schemeClr val="tx1"/>
                </a:solidFill>
                <a:latin typeface="+mn-ea"/>
              </a:rPr>
              <a:t>事業者が付与するポイントに上乗せして、大阪版脱炭素ポイントを付与する制度を創設する</a:t>
            </a:r>
            <a:r>
              <a:rPr lang="ja-JP" altLang="en-US" sz="1100" dirty="0">
                <a:solidFill>
                  <a:schemeClr val="tx1"/>
                </a:solidFill>
                <a:latin typeface="+mn-ea"/>
              </a:rPr>
              <a:t>。</a:t>
            </a:r>
            <a:endParaRPr lang="en-US" altLang="ja-JP" sz="1100" dirty="0">
              <a:solidFill>
                <a:schemeClr val="tx1"/>
              </a:solidFill>
              <a:latin typeface="+mn-ea"/>
            </a:endParaRPr>
          </a:p>
          <a:p>
            <a:pPr marL="171450" indent="-171450">
              <a:buFont typeface="Wingdings" panose="05000000000000000000" pitchFamily="2" charset="2"/>
              <a:buChar char="Ø"/>
              <a:defRPr/>
            </a:pPr>
            <a:r>
              <a:rPr lang="ja-JP" altLang="ja-JP" sz="1100" dirty="0">
                <a:solidFill>
                  <a:schemeClr val="tx1"/>
                </a:solidFill>
                <a:latin typeface="+mn-ea"/>
              </a:rPr>
              <a:t>府</a:t>
            </a:r>
            <a:r>
              <a:rPr lang="ja-JP" altLang="en-US" sz="1100" dirty="0">
                <a:solidFill>
                  <a:schemeClr val="tx1"/>
                </a:solidFill>
                <a:latin typeface="+mn-ea"/>
              </a:rPr>
              <a:t>は、</a:t>
            </a:r>
            <a:r>
              <a:rPr lang="ja-JP" altLang="en-US" sz="1100" u="sng" dirty="0">
                <a:solidFill>
                  <a:schemeClr val="tx1"/>
                </a:solidFill>
                <a:latin typeface="+mn-ea"/>
              </a:rPr>
              <a:t>環境配慮消費行動が社会に浸透・定着するまでの</a:t>
            </a:r>
            <a:r>
              <a:rPr lang="ja-JP" altLang="ja-JP" sz="1100" u="sng" dirty="0">
                <a:solidFill>
                  <a:schemeClr val="tx1"/>
                </a:solidFill>
                <a:latin typeface="+mn-ea"/>
              </a:rPr>
              <a:t>ポイント原資を</a:t>
            </a:r>
            <a:r>
              <a:rPr lang="ja-JP" altLang="en-US" sz="1100" u="sng" dirty="0">
                <a:solidFill>
                  <a:schemeClr val="tx1"/>
                </a:solidFill>
                <a:latin typeface="+mn-ea"/>
              </a:rPr>
              <a:t>補助すると同時に、広報活動を行う</a:t>
            </a:r>
            <a:r>
              <a:rPr lang="ja-JP" altLang="en-US" sz="1100" dirty="0">
                <a:solidFill>
                  <a:schemeClr val="tx1"/>
                </a:solidFill>
                <a:latin typeface="+mn-ea"/>
              </a:rPr>
              <a:t>。脱炭素</a:t>
            </a:r>
            <a:r>
              <a:rPr lang="ja-JP" altLang="ja-JP" sz="1100" dirty="0">
                <a:solidFill>
                  <a:schemeClr val="tx1"/>
                </a:solidFill>
                <a:latin typeface="+mn-ea"/>
              </a:rPr>
              <a:t>商品</a:t>
            </a:r>
            <a:r>
              <a:rPr lang="ja-JP" altLang="en-US" sz="1100" dirty="0">
                <a:solidFill>
                  <a:schemeClr val="tx1"/>
                </a:solidFill>
                <a:latin typeface="+mn-ea"/>
              </a:rPr>
              <a:t>へ</a:t>
            </a:r>
            <a:r>
              <a:rPr lang="ja-JP" altLang="ja-JP" sz="1100" dirty="0">
                <a:solidFill>
                  <a:schemeClr val="tx1"/>
                </a:solidFill>
                <a:latin typeface="+mn-ea"/>
              </a:rPr>
              <a:t>の社会</a:t>
            </a:r>
            <a:r>
              <a:rPr lang="ja-JP" altLang="en-US" sz="1100" dirty="0">
                <a:solidFill>
                  <a:schemeClr val="tx1"/>
                </a:solidFill>
                <a:latin typeface="+mn-ea"/>
              </a:rPr>
              <a:t>的関心の高まりが確認できれば、</a:t>
            </a:r>
            <a:r>
              <a:rPr lang="ja-JP" altLang="en-US" sz="1100" u="sng" dirty="0">
                <a:solidFill>
                  <a:schemeClr val="tx1"/>
                </a:solidFill>
                <a:latin typeface="+mn-ea"/>
              </a:rPr>
              <a:t>付加ポイント原資の負担はポイ</a:t>
            </a:r>
            <a:r>
              <a:rPr lang="ja-JP" altLang="ja-JP" sz="1100" u="sng" dirty="0">
                <a:solidFill>
                  <a:schemeClr val="tx1"/>
                </a:solidFill>
                <a:latin typeface="+mn-ea"/>
              </a:rPr>
              <a:t>ント事業者</a:t>
            </a:r>
            <a:r>
              <a:rPr lang="ja-JP" altLang="en-US" sz="1100" u="sng" dirty="0">
                <a:solidFill>
                  <a:schemeClr val="tx1"/>
                </a:solidFill>
                <a:latin typeface="+mn-ea"/>
              </a:rPr>
              <a:t>に移行</a:t>
            </a:r>
            <a:r>
              <a:rPr lang="ja-JP" altLang="en-US" sz="1100" dirty="0">
                <a:solidFill>
                  <a:schemeClr val="tx1"/>
                </a:solidFill>
                <a:latin typeface="+mn-ea"/>
              </a:rPr>
              <a:t>し、</a:t>
            </a:r>
            <a:r>
              <a:rPr lang="ja-JP" altLang="en-US" sz="1100" u="sng" dirty="0">
                <a:solidFill>
                  <a:schemeClr val="tx1"/>
                </a:solidFill>
                <a:latin typeface="+mn-ea"/>
              </a:rPr>
              <a:t>効果的・持続的に運営されるポイント制度の定着</a:t>
            </a:r>
            <a:r>
              <a:rPr lang="ja-JP" altLang="en-US" sz="1100" dirty="0">
                <a:solidFill>
                  <a:schemeClr val="tx1"/>
                </a:solidFill>
                <a:latin typeface="+mn-ea"/>
              </a:rPr>
              <a:t>を出口戦略とする。</a:t>
            </a:r>
            <a:endParaRPr lang="en-US" altLang="ja-JP" sz="1100" dirty="0">
              <a:solidFill>
                <a:schemeClr val="tx1"/>
              </a:solidFill>
              <a:latin typeface="+mn-ea"/>
            </a:endParaRPr>
          </a:p>
          <a:p>
            <a:pPr marL="171450" indent="-171450">
              <a:buFont typeface="Wingdings" panose="05000000000000000000" pitchFamily="2" charset="2"/>
              <a:buChar char="Ø"/>
              <a:defRPr/>
            </a:pPr>
            <a:r>
              <a:rPr lang="ja-JP" altLang="en-US" sz="1100" dirty="0">
                <a:solidFill>
                  <a:schemeClr val="tx1"/>
                </a:solidFill>
                <a:latin typeface="+mn-ea"/>
              </a:rPr>
              <a:t>現在、国内において運営されている主要なポイント制度は多額の費用をかけて独自システムを構築しているが、本制度では</a:t>
            </a:r>
            <a:r>
              <a:rPr lang="ja-JP" altLang="en-US" sz="1100" u="sng" dirty="0">
                <a:solidFill>
                  <a:schemeClr val="tx1"/>
                </a:solidFill>
                <a:latin typeface="+mn-ea"/>
              </a:rPr>
              <a:t>事業者が有するポイントシステムを活用</a:t>
            </a:r>
            <a:r>
              <a:rPr lang="ja-JP" altLang="en-US" sz="1100" dirty="0">
                <a:solidFill>
                  <a:schemeClr val="tx1"/>
                </a:solidFill>
                <a:latin typeface="+mn-ea"/>
              </a:rPr>
              <a:t>することにより、システムの構築・改修費用を不要とし、経済的かつ持続的な仕組みとする。</a:t>
            </a:r>
            <a:endParaRPr lang="en-US" altLang="ja-JP" sz="1100" dirty="0">
              <a:solidFill>
                <a:schemeClr val="tx1"/>
              </a:solidFill>
              <a:latin typeface="+mn-ea"/>
            </a:endParaRPr>
          </a:p>
        </p:txBody>
      </p:sp>
      <p:sp>
        <p:nvSpPr>
          <p:cNvPr id="22" name="正方形/長方形 21"/>
          <p:cNvSpPr/>
          <p:nvPr/>
        </p:nvSpPr>
        <p:spPr>
          <a:xfrm>
            <a:off x="93663" y="2243982"/>
            <a:ext cx="5962650" cy="442743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23" name="正方形/長方形 22"/>
          <p:cNvSpPr/>
          <p:nvPr/>
        </p:nvSpPr>
        <p:spPr>
          <a:xfrm>
            <a:off x="6127603" y="3932894"/>
            <a:ext cx="3714750" cy="272891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24" name="正方形/長方形 23"/>
          <p:cNvSpPr/>
          <p:nvPr/>
        </p:nvSpPr>
        <p:spPr>
          <a:xfrm>
            <a:off x="6125222" y="2249978"/>
            <a:ext cx="3714750" cy="13462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35" name="AutoShape 187"/>
          <p:cNvSpPr>
            <a:spLocks noChangeArrowheads="1"/>
          </p:cNvSpPr>
          <p:nvPr/>
        </p:nvSpPr>
        <p:spPr bwMode="auto">
          <a:xfrm>
            <a:off x="6127603" y="3802719"/>
            <a:ext cx="3675062" cy="231775"/>
          </a:xfrm>
          <a:prstGeom prst="roundRect">
            <a:avLst>
              <a:gd name="adj" fmla="val 16667"/>
            </a:avLst>
          </a:prstGeom>
          <a:solidFill>
            <a:srgbClr val="002060"/>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defRPr/>
            </a:pPr>
            <a:r>
              <a:rPr lang="ja-JP" altLang="en-US" sz="1300" dirty="0">
                <a:solidFill>
                  <a:schemeClr val="bg1"/>
                </a:solidFill>
                <a:latin typeface="+mj-ea"/>
                <a:ea typeface="+mj-ea"/>
              </a:rPr>
              <a:t>ポイント制度推進プラットフォームの創設・運営</a:t>
            </a:r>
          </a:p>
        </p:txBody>
      </p:sp>
      <p:sp>
        <p:nvSpPr>
          <p:cNvPr id="36" name="AutoShape 187"/>
          <p:cNvSpPr>
            <a:spLocks noChangeArrowheads="1"/>
          </p:cNvSpPr>
          <p:nvPr/>
        </p:nvSpPr>
        <p:spPr bwMode="auto">
          <a:xfrm>
            <a:off x="6149034" y="2143615"/>
            <a:ext cx="3433762" cy="250949"/>
          </a:xfrm>
          <a:prstGeom prst="roundRect">
            <a:avLst>
              <a:gd name="adj" fmla="val 16667"/>
            </a:avLst>
          </a:prstGeom>
          <a:solidFill>
            <a:srgbClr val="002060"/>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None/>
              <a:defRPr/>
            </a:pPr>
            <a:r>
              <a:rPr lang="ja-JP" altLang="en-US" sz="1300" dirty="0">
                <a:solidFill>
                  <a:schemeClr val="bg1"/>
                </a:solidFill>
                <a:latin typeface="+mj-ea"/>
                <a:ea typeface="+mj-ea"/>
              </a:rPr>
              <a:t>ポイント付与の試行による効果検証（</a:t>
            </a:r>
            <a:r>
              <a:rPr lang="en-US" altLang="ja-JP" sz="1300" dirty="0">
                <a:solidFill>
                  <a:schemeClr val="bg1"/>
                </a:solidFill>
                <a:latin typeface="+mj-ea"/>
                <a:ea typeface="+mj-ea"/>
              </a:rPr>
              <a:t>R4</a:t>
            </a:r>
            <a:r>
              <a:rPr lang="ja-JP" altLang="en-US" sz="1300" dirty="0">
                <a:solidFill>
                  <a:schemeClr val="bg1"/>
                </a:solidFill>
                <a:latin typeface="+mj-ea"/>
                <a:ea typeface="+mj-ea"/>
              </a:rPr>
              <a:t>年度）</a:t>
            </a:r>
          </a:p>
        </p:txBody>
      </p:sp>
      <p:sp>
        <p:nvSpPr>
          <p:cNvPr id="37" name="AutoShape 187"/>
          <p:cNvSpPr>
            <a:spLocks noChangeArrowheads="1"/>
          </p:cNvSpPr>
          <p:nvPr/>
        </p:nvSpPr>
        <p:spPr bwMode="auto">
          <a:xfrm>
            <a:off x="141288" y="2132856"/>
            <a:ext cx="3767137" cy="238125"/>
          </a:xfrm>
          <a:prstGeom prst="roundRect">
            <a:avLst>
              <a:gd name="adj" fmla="val 16667"/>
            </a:avLst>
          </a:prstGeom>
          <a:solidFill>
            <a:srgbClr val="002060"/>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ja-JP" altLang="en-US" sz="1300" dirty="0">
                <a:solidFill>
                  <a:schemeClr val="bg1"/>
                </a:solidFill>
                <a:latin typeface="+mj-ea"/>
                <a:ea typeface="+mj-ea"/>
              </a:rPr>
              <a:t>大阪版脱炭素ポイントのスキーム（イメージ）</a:t>
            </a:r>
          </a:p>
        </p:txBody>
      </p:sp>
      <p:sp>
        <p:nvSpPr>
          <p:cNvPr id="46" name="フローチャート: 組合せ 45"/>
          <p:cNvSpPr/>
          <p:nvPr/>
        </p:nvSpPr>
        <p:spPr>
          <a:xfrm>
            <a:off x="4538663" y="5217369"/>
            <a:ext cx="1016000" cy="296862"/>
          </a:xfrm>
          <a:prstGeom prst="flowChartMerg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47" name="正方形/長方形 46"/>
          <p:cNvSpPr/>
          <p:nvPr/>
        </p:nvSpPr>
        <p:spPr>
          <a:xfrm>
            <a:off x="4032250" y="5619006"/>
            <a:ext cx="1978025" cy="8683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mn-ea"/>
              </a:rPr>
              <a:t>脱炭素に寄与する</a:t>
            </a:r>
            <a:endParaRPr lang="en-US" altLang="ja-JP" sz="1200" dirty="0">
              <a:solidFill>
                <a:schemeClr val="tx1"/>
              </a:solidFill>
              <a:latin typeface="+mn-ea"/>
            </a:endParaRPr>
          </a:p>
          <a:p>
            <a:pPr>
              <a:defRPr/>
            </a:pPr>
            <a:r>
              <a:rPr lang="ja-JP" altLang="en-US" sz="1200" dirty="0">
                <a:solidFill>
                  <a:schemeClr val="tx1"/>
                </a:solidFill>
                <a:latin typeface="+mn-ea"/>
              </a:rPr>
              <a:t>環境配慮消費行動が</a:t>
            </a:r>
            <a:endParaRPr lang="en-US" altLang="ja-JP" sz="1200" dirty="0">
              <a:solidFill>
                <a:schemeClr val="tx1"/>
              </a:solidFill>
              <a:latin typeface="+mn-ea"/>
            </a:endParaRPr>
          </a:p>
          <a:p>
            <a:pPr>
              <a:defRPr/>
            </a:pPr>
            <a:r>
              <a:rPr lang="ja-JP" altLang="en-US" sz="1200" dirty="0">
                <a:solidFill>
                  <a:schemeClr val="tx1"/>
                </a:solidFill>
                <a:latin typeface="+mn-ea"/>
              </a:rPr>
              <a:t>社会的に浸透・定着</a:t>
            </a:r>
          </a:p>
        </p:txBody>
      </p:sp>
      <p:sp>
        <p:nvSpPr>
          <p:cNvPr id="50" name="正方形/長方形 49"/>
          <p:cNvSpPr/>
          <p:nvPr/>
        </p:nvSpPr>
        <p:spPr>
          <a:xfrm>
            <a:off x="8222703" y="5208161"/>
            <a:ext cx="1168400" cy="51911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スーパー</a:t>
            </a:r>
            <a:endParaRPr lang="en-US" altLang="ja-JP" sz="900" dirty="0">
              <a:solidFill>
                <a:schemeClr val="tx1"/>
              </a:solidFill>
              <a:latin typeface="+mn-ea"/>
            </a:endParaRPr>
          </a:p>
          <a:p>
            <a:pPr algn="ctr">
              <a:defRPr/>
            </a:pPr>
            <a:r>
              <a:rPr lang="ja-JP" altLang="en-US" sz="900" dirty="0">
                <a:solidFill>
                  <a:schemeClr val="tx1"/>
                </a:solidFill>
                <a:latin typeface="+mn-ea"/>
              </a:rPr>
              <a:t>生協</a:t>
            </a:r>
            <a:endParaRPr lang="en-US" altLang="ja-JP" sz="900" dirty="0">
              <a:solidFill>
                <a:schemeClr val="tx1"/>
              </a:solidFill>
              <a:latin typeface="+mn-ea"/>
            </a:endParaRPr>
          </a:p>
        </p:txBody>
      </p:sp>
      <p:sp>
        <p:nvSpPr>
          <p:cNvPr id="51" name="正方形/長方形 50"/>
          <p:cNvSpPr/>
          <p:nvPr/>
        </p:nvSpPr>
        <p:spPr>
          <a:xfrm>
            <a:off x="7494287" y="4856477"/>
            <a:ext cx="1166812" cy="3730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大阪府</a:t>
            </a:r>
          </a:p>
        </p:txBody>
      </p:sp>
      <p:sp>
        <p:nvSpPr>
          <p:cNvPr id="52" name="正方形/長方形 51"/>
          <p:cNvSpPr/>
          <p:nvPr/>
        </p:nvSpPr>
        <p:spPr>
          <a:xfrm>
            <a:off x="6711264" y="5126998"/>
            <a:ext cx="1168400"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鉄道会社</a:t>
            </a:r>
          </a:p>
        </p:txBody>
      </p:sp>
      <p:sp>
        <p:nvSpPr>
          <p:cNvPr id="54" name="正方形/長方形 53"/>
          <p:cNvSpPr/>
          <p:nvPr/>
        </p:nvSpPr>
        <p:spPr>
          <a:xfrm>
            <a:off x="7840582" y="5929886"/>
            <a:ext cx="1414462"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アパレル</a:t>
            </a:r>
          </a:p>
        </p:txBody>
      </p:sp>
      <p:sp>
        <p:nvSpPr>
          <p:cNvPr id="55" name="正方形/長方形 54"/>
          <p:cNvSpPr/>
          <p:nvPr/>
        </p:nvSpPr>
        <p:spPr>
          <a:xfrm>
            <a:off x="7007145" y="6000926"/>
            <a:ext cx="1166812" cy="53657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900" dirty="0">
                <a:solidFill>
                  <a:schemeClr val="tx1"/>
                </a:solidFill>
                <a:latin typeface="+mn-ea"/>
              </a:rPr>
              <a:t>家電</a:t>
            </a:r>
          </a:p>
        </p:txBody>
      </p:sp>
      <p:sp>
        <p:nvSpPr>
          <p:cNvPr id="63" name="正方形/長方形 62"/>
          <p:cNvSpPr/>
          <p:nvPr/>
        </p:nvSpPr>
        <p:spPr>
          <a:xfrm>
            <a:off x="83197" y="2582335"/>
            <a:ext cx="5986462" cy="430887"/>
          </a:xfrm>
          <a:prstGeom prst="rect">
            <a:avLst/>
          </a:prstGeom>
        </p:spPr>
        <p:txBody>
          <a:bodyPr>
            <a:spAutoFit/>
          </a:bodyPr>
          <a:lstStyle/>
          <a:p>
            <a:pPr>
              <a:defRPr/>
            </a:pPr>
            <a:r>
              <a:rPr lang="ja-JP" altLang="en-US" sz="1100" dirty="0">
                <a:latin typeface="+mn-ea"/>
                <a:ea typeface="+mn-ea"/>
              </a:rPr>
              <a:t>　上乗せして付与する大阪版脱炭素ポイントは、ポイントの利便性を考慮して、ポイント事業者の自社ポイントとして使用できる仕組みと</a:t>
            </a:r>
            <a:r>
              <a:rPr lang="ja-JP" altLang="en-US" sz="1100" dirty="0" smtClean="0">
                <a:latin typeface="+mn-ea"/>
                <a:ea typeface="+mn-ea"/>
              </a:rPr>
              <a:t>する</a:t>
            </a:r>
            <a:endParaRPr lang="ja-JP" altLang="en-US" sz="1100" dirty="0">
              <a:latin typeface="+mn-ea"/>
              <a:ea typeface="+mn-ea"/>
            </a:endParaRPr>
          </a:p>
        </p:txBody>
      </p:sp>
      <p:sp>
        <p:nvSpPr>
          <p:cNvPr id="64" name="正方形/長方形 63"/>
          <p:cNvSpPr/>
          <p:nvPr/>
        </p:nvSpPr>
        <p:spPr>
          <a:xfrm>
            <a:off x="6091090" y="4009094"/>
            <a:ext cx="3770313" cy="769441"/>
          </a:xfrm>
          <a:prstGeom prst="rect">
            <a:avLst/>
          </a:prstGeom>
        </p:spPr>
        <p:txBody>
          <a:bodyPr lIns="72000">
            <a:spAutoFit/>
          </a:bodyPr>
          <a:lstStyle/>
          <a:p>
            <a:pPr>
              <a:defRPr/>
            </a:pPr>
            <a:r>
              <a:rPr lang="ja-JP" altLang="en-US" sz="1100" dirty="0">
                <a:latin typeface="+mn-ea"/>
                <a:ea typeface="+mn-ea"/>
              </a:rPr>
              <a:t>　大阪版脱炭素ポイント制度の趣旨に賛同する事業者が集うプラットフォームを設置し、事業者間の横の連携や府民への共通した働きかけなども意識した、効果的かつ持続的に運営していく仕組みを協議する。</a:t>
            </a:r>
            <a:endParaRPr lang="ja-JP" altLang="ja-JP" sz="1100" dirty="0">
              <a:latin typeface="+mn-ea"/>
              <a:ea typeface="+mn-ea"/>
            </a:endParaRPr>
          </a:p>
        </p:txBody>
      </p:sp>
      <p:sp>
        <p:nvSpPr>
          <p:cNvPr id="65" name="正方形/長方形 64"/>
          <p:cNvSpPr/>
          <p:nvPr/>
        </p:nvSpPr>
        <p:spPr>
          <a:xfrm>
            <a:off x="4051300" y="4160094"/>
            <a:ext cx="1949450" cy="9398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dirty="0">
                <a:solidFill>
                  <a:schemeClr val="tx1"/>
                </a:solidFill>
                <a:latin typeface="+mn-ea"/>
              </a:rPr>
              <a:t>大阪版脱炭素ポイントの</a:t>
            </a:r>
            <a:endParaRPr lang="en-US" altLang="ja-JP" sz="1200" dirty="0">
              <a:solidFill>
                <a:schemeClr val="tx1"/>
              </a:solidFill>
              <a:latin typeface="+mn-ea"/>
            </a:endParaRPr>
          </a:p>
          <a:p>
            <a:pPr>
              <a:defRPr/>
            </a:pPr>
            <a:r>
              <a:rPr lang="ja-JP" altLang="en-US" sz="1200" dirty="0">
                <a:solidFill>
                  <a:schemeClr val="tx1"/>
                </a:solidFill>
                <a:latin typeface="+mn-ea"/>
              </a:rPr>
              <a:t>上乗せにより、脱炭素商品の認知度と購買意欲向上、選択の促進を図る</a:t>
            </a:r>
          </a:p>
        </p:txBody>
      </p:sp>
      <p:sp>
        <p:nvSpPr>
          <p:cNvPr id="66" name="正方形/長方形 65"/>
          <p:cNvSpPr/>
          <p:nvPr/>
        </p:nvSpPr>
        <p:spPr>
          <a:xfrm>
            <a:off x="7453759" y="5564595"/>
            <a:ext cx="1238250" cy="3730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latin typeface="+mn-ea"/>
              </a:rPr>
              <a:t>プラットフォーム</a:t>
            </a:r>
            <a:endParaRPr lang="en-US" altLang="ja-JP" sz="1000" b="1" dirty="0">
              <a:solidFill>
                <a:schemeClr val="tx1"/>
              </a:solidFill>
              <a:latin typeface="+mn-ea"/>
            </a:endParaRPr>
          </a:p>
          <a:p>
            <a:pPr algn="ctr">
              <a:defRPr/>
            </a:pPr>
            <a:r>
              <a:rPr lang="ja-JP" altLang="en-US" sz="1000" b="1" dirty="0">
                <a:solidFill>
                  <a:schemeClr val="tx1"/>
                </a:solidFill>
                <a:latin typeface="+mn-ea"/>
              </a:rPr>
              <a:t>構成</a:t>
            </a:r>
            <a:r>
              <a:rPr lang="ja-JP" altLang="en-US" sz="1000" b="1" dirty="0" smtClean="0">
                <a:solidFill>
                  <a:schemeClr val="tx1"/>
                </a:solidFill>
                <a:latin typeface="+mn-ea"/>
              </a:rPr>
              <a:t>メンバー</a:t>
            </a:r>
            <a:endParaRPr lang="en-US" altLang="ja-JP" sz="1000" b="1" dirty="0">
              <a:solidFill>
                <a:schemeClr val="tx1"/>
              </a:solidFill>
              <a:latin typeface="+mn-ea"/>
            </a:endParaRPr>
          </a:p>
        </p:txBody>
      </p:sp>
      <p:sp>
        <p:nvSpPr>
          <p:cNvPr id="68" name="正方形/長方形 67"/>
          <p:cNvSpPr/>
          <p:nvPr/>
        </p:nvSpPr>
        <p:spPr>
          <a:xfrm>
            <a:off x="1675560" y="4357644"/>
            <a:ext cx="503237" cy="478725"/>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70" name="正方形/長方形 69"/>
          <p:cNvSpPr/>
          <p:nvPr/>
        </p:nvSpPr>
        <p:spPr>
          <a:xfrm>
            <a:off x="538163" y="5217369"/>
            <a:ext cx="1166812"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A</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（スーパー）</a:t>
            </a:r>
            <a:endParaRPr lang="en-US" altLang="ja-JP" sz="1000" dirty="0">
              <a:solidFill>
                <a:schemeClr val="tx1"/>
              </a:solidFill>
              <a:latin typeface="+mn-ea"/>
            </a:endParaRPr>
          </a:p>
          <a:p>
            <a:pPr algn="ctr">
              <a:defRPr/>
            </a:pPr>
            <a:r>
              <a:rPr lang="ja-JP" altLang="en-US" sz="1000" dirty="0">
                <a:solidFill>
                  <a:schemeClr val="tx1"/>
                </a:solidFill>
                <a:latin typeface="+mn-ea"/>
              </a:rPr>
              <a:t>地元産食材</a:t>
            </a:r>
          </a:p>
        </p:txBody>
      </p:sp>
      <p:sp>
        <p:nvSpPr>
          <p:cNvPr id="72" name="正方形/長方形 71"/>
          <p:cNvSpPr/>
          <p:nvPr/>
        </p:nvSpPr>
        <p:spPr>
          <a:xfrm>
            <a:off x="1214438" y="5217369"/>
            <a:ext cx="1414462"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B</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（スーパー）</a:t>
            </a:r>
            <a:endParaRPr lang="en-US" altLang="ja-JP" sz="1000" dirty="0">
              <a:solidFill>
                <a:schemeClr val="tx1"/>
              </a:solidFill>
              <a:latin typeface="+mn-ea"/>
            </a:endParaRPr>
          </a:p>
          <a:p>
            <a:pPr algn="ctr">
              <a:defRPr/>
            </a:pPr>
            <a:r>
              <a:rPr lang="ja-JP" altLang="en-US" sz="1000" dirty="0">
                <a:solidFill>
                  <a:schemeClr val="tx1"/>
                </a:solidFill>
                <a:latin typeface="+mn-ea"/>
              </a:rPr>
              <a:t>地元産食材</a:t>
            </a:r>
          </a:p>
        </p:txBody>
      </p:sp>
      <p:sp>
        <p:nvSpPr>
          <p:cNvPr id="79" name="正方形/長方形 78"/>
          <p:cNvSpPr/>
          <p:nvPr/>
        </p:nvSpPr>
        <p:spPr>
          <a:xfrm>
            <a:off x="876300" y="4542681"/>
            <a:ext cx="504825" cy="68580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80" name="正方形/長方形 79"/>
          <p:cNvSpPr/>
          <p:nvPr/>
        </p:nvSpPr>
        <p:spPr>
          <a:xfrm>
            <a:off x="876300" y="4064656"/>
            <a:ext cx="504825" cy="478025"/>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82" name="正方形/長方形 81"/>
          <p:cNvSpPr/>
          <p:nvPr/>
        </p:nvSpPr>
        <p:spPr>
          <a:xfrm>
            <a:off x="1671638" y="4845894"/>
            <a:ext cx="503237" cy="40005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0" name="正方形/長方形 89"/>
          <p:cNvSpPr/>
          <p:nvPr/>
        </p:nvSpPr>
        <p:spPr>
          <a:xfrm>
            <a:off x="930275" y="4795094"/>
            <a:ext cx="400050" cy="2206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94" name="正方形/長方形 93"/>
          <p:cNvSpPr/>
          <p:nvPr/>
        </p:nvSpPr>
        <p:spPr>
          <a:xfrm>
            <a:off x="3451225" y="2964706"/>
            <a:ext cx="2501900" cy="94615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dirty="0">
                <a:solidFill>
                  <a:schemeClr val="tx1"/>
                </a:solidFill>
                <a:latin typeface="+mn-ea"/>
              </a:rPr>
              <a:t>○独自のシステム構築が不要であり経済的</a:t>
            </a:r>
            <a:endParaRPr lang="en-US" altLang="ja-JP" sz="900" dirty="0">
              <a:solidFill>
                <a:schemeClr val="tx1"/>
              </a:solidFill>
              <a:latin typeface="+mn-ea"/>
            </a:endParaRPr>
          </a:p>
          <a:p>
            <a:pPr>
              <a:defRPr/>
            </a:pPr>
            <a:r>
              <a:rPr lang="ja-JP" altLang="en-US" sz="900" dirty="0">
                <a:solidFill>
                  <a:schemeClr val="tx1"/>
                </a:solidFill>
                <a:latin typeface="+mn-ea"/>
              </a:rPr>
              <a:t>○大阪版脱炭素ポイントは、各社のポイント</a:t>
            </a:r>
            <a:endParaRPr lang="en-US" altLang="ja-JP" sz="900" dirty="0">
              <a:solidFill>
                <a:schemeClr val="tx1"/>
              </a:solidFill>
              <a:latin typeface="+mn-ea"/>
            </a:endParaRPr>
          </a:p>
          <a:p>
            <a:pPr>
              <a:defRPr/>
            </a:pPr>
            <a:r>
              <a:rPr lang="ja-JP" altLang="en-US" sz="900" dirty="0">
                <a:solidFill>
                  <a:schemeClr val="tx1"/>
                </a:solidFill>
                <a:latin typeface="+mn-ea"/>
              </a:rPr>
              <a:t>　 の上乗せとして付与。</a:t>
            </a:r>
            <a:endParaRPr lang="en-US" altLang="ja-JP" sz="900" dirty="0">
              <a:solidFill>
                <a:schemeClr val="tx1"/>
              </a:solidFill>
              <a:latin typeface="+mn-ea"/>
            </a:endParaRPr>
          </a:p>
          <a:p>
            <a:pPr>
              <a:defRPr/>
            </a:pPr>
            <a:r>
              <a:rPr lang="ja-JP" altLang="en-US" sz="900" dirty="0">
                <a:solidFill>
                  <a:schemeClr val="tx1"/>
                </a:solidFill>
                <a:latin typeface="+mn-ea"/>
              </a:rPr>
              <a:t>○各社のポイントとして使用可能</a:t>
            </a:r>
            <a:endParaRPr lang="en-US" altLang="ja-JP" sz="900" dirty="0">
              <a:solidFill>
                <a:schemeClr val="tx1"/>
              </a:solidFill>
              <a:latin typeface="+mn-ea"/>
            </a:endParaRPr>
          </a:p>
        </p:txBody>
      </p:sp>
      <p:sp>
        <p:nvSpPr>
          <p:cNvPr id="95" name="正方形/長方形 94"/>
          <p:cNvSpPr/>
          <p:nvPr/>
        </p:nvSpPr>
        <p:spPr>
          <a:xfrm>
            <a:off x="2000250" y="5217369"/>
            <a:ext cx="1414463"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C</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（アパレル）</a:t>
            </a:r>
            <a:endParaRPr lang="en-US" altLang="ja-JP" sz="1000" dirty="0">
              <a:solidFill>
                <a:schemeClr val="tx1"/>
              </a:solidFill>
              <a:latin typeface="+mn-ea"/>
            </a:endParaRPr>
          </a:p>
          <a:p>
            <a:pPr algn="ctr">
              <a:defRPr/>
            </a:pPr>
            <a:r>
              <a:rPr lang="ja-JP" altLang="en-US" sz="1000" dirty="0">
                <a:solidFill>
                  <a:schemeClr val="tx1"/>
                </a:solidFill>
                <a:latin typeface="+mn-ea"/>
              </a:rPr>
              <a:t>有機素材の服</a:t>
            </a:r>
          </a:p>
        </p:txBody>
      </p:sp>
      <p:sp>
        <p:nvSpPr>
          <p:cNvPr id="96" name="正方形/長方形 95"/>
          <p:cNvSpPr/>
          <p:nvPr/>
        </p:nvSpPr>
        <p:spPr>
          <a:xfrm>
            <a:off x="2452688" y="4525219"/>
            <a:ext cx="503237" cy="315912"/>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7" name="正方形/長方形 96"/>
          <p:cNvSpPr/>
          <p:nvPr/>
        </p:nvSpPr>
        <p:spPr>
          <a:xfrm>
            <a:off x="2449513" y="4841131"/>
            <a:ext cx="503237" cy="40005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8" name="正方形/長方形 97"/>
          <p:cNvSpPr/>
          <p:nvPr/>
        </p:nvSpPr>
        <p:spPr>
          <a:xfrm>
            <a:off x="3184525" y="4522044"/>
            <a:ext cx="503238" cy="342900"/>
          </a:xfrm>
          <a:prstGeom prst="rect">
            <a:avLst/>
          </a:prstGeom>
          <a:pattFill prst="wdUpDiag">
            <a:fgClr>
              <a:schemeClr val="accent6">
                <a:lumMod val="75000"/>
              </a:schemeClr>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99" name="正方形/長方形 98"/>
          <p:cNvSpPr/>
          <p:nvPr/>
        </p:nvSpPr>
        <p:spPr>
          <a:xfrm>
            <a:off x="3179763" y="4852244"/>
            <a:ext cx="503237" cy="400050"/>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00" name="正方形/長方形 99"/>
          <p:cNvSpPr/>
          <p:nvPr/>
        </p:nvSpPr>
        <p:spPr>
          <a:xfrm>
            <a:off x="2781300" y="5291981"/>
            <a:ext cx="1414463"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D</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（コンビニ）</a:t>
            </a:r>
            <a:endParaRPr lang="en-US" altLang="ja-JP" sz="1000" dirty="0">
              <a:solidFill>
                <a:schemeClr val="tx1"/>
              </a:solidFill>
              <a:latin typeface="+mn-ea"/>
            </a:endParaRPr>
          </a:p>
          <a:p>
            <a:pPr algn="ctr">
              <a:defRPr/>
            </a:pPr>
            <a:r>
              <a:rPr lang="ja-JP" altLang="en-US" sz="1000" dirty="0">
                <a:solidFill>
                  <a:schemeClr val="tx1"/>
                </a:solidFill>
                <a:latin typeface="+mn-ea"/>
              </a:rPr>
              <a:t>　使い捨てプラ</a:t>
            </a:r>
            <a:endParaRPr lang="en-US" altLang="ja-JP" sz="1000" dirty="0">
              <a:solidFill>
                <a:schemeClr val="tx1"/>
              </a:solidFill>
              <a:latin typeface="+mn-ea"/>
            </a:endParaRPr>
          </a:p>
          <a:p>
            <a:pPr algn="ctr">
              <a:defRPr/>
            </a:pPr>
            <a:r>
              <a:rPr lang="ja-JP" altLang="en-US" sz="1000" dirty="0">
                <a:solidFill>
                  <a:schemeClr val="tx1"/>
                </a:solidFill>
                <a:latin typeface="+mn-ea"/>
              </a:rPr>
              <a:t>辞退</a:t>
            </a:r>
          </a:p>
        </p:txBody>
      </p:sp>
      <p:sp>
        <p:nvSpPr>
          <p:cNvPr id="9" name="楕円 8"/>
          <p:cNvSpPr/>
          <p:nvPr/>
        </p:nvSpPr>
        <p:spPr>
          <a:xfrm rot="498124">
            <a:off x="596455" y="3664778"/>
            <a:ext cx="3343275" cy="122879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3" name="正方形/長方形 102"/>
          <p:cNvSpPr/>
          <p:nvPr/>
        </p:nvSpPr>
        <p:spPr>
          <a:xfrm>
            <a:off x="1719263" y="4933206"/>
            <a:ext cx="400050" cy="21907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104" name="正方形/長方形 103"/>
          <p:cNvSpPr/>
          <p:nvPr/>
        </p:nvSpPr>
        <p:spPr>
          <a:xfrm>
            <a:off x="2498725" y="4931619"/>
            <a:ext cx="398463" cy="22066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105" name="正方形/長方形 104"/>
          <p:cNvSpPr/>
          <p:nvPr/>
        </p:nvSpPr>
        <p:spPr>
          <a:xfrm>
            <a:off x="3211513" y="4942731"/>
            <a:ext cx="398462" cy="2206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sp>
        <p:nvSpPr>
          <p:cNvPr id="48" name="楕円 47"/>
          <p:cNvSpPr/>
          <p:nvPr/>
        </p:nvSpPr>
        <p:spPr>
          <a:xfrm>
            <a:off x="1791692" y="4452094"/>
            <a:ext cx="271462" cy="27305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06" name="AutoShape 187"/>
          <p:cNvSpPr>
            <a:spLocks noChangeArrowheads="1"/>
          </p:cNvSpPr>
          <p:nvPr/>
        </p:nvSpPr>
        <p:spPr bwMode="auto">
          <a:xfrm>
            <a:off x="892937" y="3458278"/>
            <a:ext cx="2130425" cy="287337"/>
          </a:xfrm>
          <a:prstGeom prst="roundRect">
            <a:avLst>
              <a:gd name="adj" fmla="val 16667"/>
            </a:avLst>
          </a:prstGeom>
          <a:solidFill>
            <a:schemeClr val="accent2"/>
          </a:solidFill>
          <a:ln w="9525">
            <a:solidFill>
              <a:schemeClr val="tx1"/>
            </a:solidFill>
            <a:round/>
            <a:headEnd/>
            <a:tailEnd/>
          </a:ln>
          <a:effectLst/>
        </p:spPr>
        <p:txBody>
          <a:bodyPr wrap="none" anchor="ctr"/>
          <a:lstStyle>
            <a:lvl1pPr defTabSz="962025">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defTabSz="96202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defTabSz="962025">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962025">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962025"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defRPr/>
            </a:pPr>
            <a:r>
              <a:rPr lang="ja-JP" altLang="en-US" sz="1100" dirty="0">
                <a:solidFill>
                  <a:schemeClr val="bg1"/>
                </a:solidFill>
                <a:latin typeface="+mn-ea"/>
              </a:rPr>
              <a:t>大阪版脱炭素ポイントの上乗せ</a:t>
            </a:r>
          </a:p>
        </p:txBody>
      </p:sp>
      <p:sp>
        <p:nvSpPr>
          <p:cNvPr id="107" name="楕円 106"/>
          <p:cNvSpPr/>
          <p:nvPr/>
        </p:nvSpPr>
        <p:spPr>
          <a:xfrm>
            <a:off x="992560" y="4149080"/>
            <a:ext cx="271463" cy="27146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08" name="楕円 107"/>
          <p:cNvSpPr/>
          <p:nvPr/>
        </p:nvSpPr>
        <p:spPr>
          <a:xfrm>
            <a:off x="2560638" y="4551482"/>
            <a:ext cx="273050" cy="27305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09" name="楕円 108"/>
          <p:cNvSpPr/>
          <p:nvPr/>
        </p:nvSpPr>
        <p:spPr>
          <a:xfrm>
            <a:off x="3302000" y="4541094"/>
            <a:ext cx="273050" cy="27146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dirty="0">
                <a:solidFill>
                  <a:schemeClr val="tx1"/>
                </a:solidFill>
              </a:rPr>
              <a:t>P</a:t>
            </a:r>
            <a:endParaRPr lang="ja-JP" altLang="en-US" sz="1200" dirty="0">
              <a:solidFill>
                <a:schemeClr val="tx1"/>
              </a:solidFill>
            </a:endParaRPr>
          </a:p>
        </p:txBody>
      </p:sp>
      <p:sp>
        <p:nvSpPr>
          <p:cNvPr id="110" name="正方形/長方形 109"/>
          <p:cNvSpPr/>
          <p:nvPr/>
        </p:nvSpPr>
        <p:spPr>
          <a:xfrm>
            <a:off x="-141288" y="5217369"/>
            <a:ext cx="1166813" cy="65722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a:solidFill>
                  <a:schemeClr val="tx1"/>
                </a:solidFill>
                <a:latin typeface="+mn-ea"/>
              </a:rPr>
              <a:t>A</a:t>
            </a:r>
            <a:r>
              <a:rPr lang="ja-JP" altLang="en-US" sz="1000" dirty="0">
                <a:solidFill>
                  <a:schemeClr val="tx1"/>
                </a:solidFill>
                <a:latin typeface="+mn-ea"/>
              </a:rPr>
              <a:t>社</a:t>
            </a:r>
            <a:endParaRPr lang="en-US" altLang="ja-JP" sz="1000" dirty="0">
              <a:solidFill>
                <a:schemeClr val="tx1"/>
              </a:solidFill>
              <a:latin typeface="+mn-ea"/>
            </a:endParaRPr>
          </a:p>
          <a:p>
            <a:pPr algn="ctr">
              <a:defRPr/>
            </a:pPr>
            <a:r>
              <a:rPr lang="ja-JP" altLang="en-US" sz="1000" dirty="0">
                <a:solidFill>
                  <a:schemeClr val="tx1"/>
                </a:solidFill>
                <a:latin typeface="+mn-ea"/>
              </a:rPr>
              <a:t>（スーパー）</a:t>
            </a:r>
            <a:endParaRPr lang="en-US" altLang="ja-JP" sz="1000" dirty="0">
              <a:solidFill>
                <a:schemeClr val="tx1"/>
              </a:solidFill>
              <a:latin typeface="+mn-ea"/>
            </a:endParaRPr>
          </a:p>
          <a:p>
            <a:pPr algn="ctr">
              <a:defRPr/>
            </a:pPr>
            <a:r>
              <a:rPr lang="ja-JP" altLang="en-US" sz="1000" dirty="0">
                <a:solidFill>
                  <a:schemeClr val="tx1"/>
                </a:solidFill>
                <a:latin typeface="+mn-ea"/>
              </a:rPr>
              <a:t>海外産食材</a:t>
            </a:r>
          </a:p>
        </p:txBody>
      </p:sp>
      <p:pic>
        <p:nvPicPr>
          <p:cNvPr id="5190" name="図 58"/>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 y="5890469"/>
            <a:ext cx="471488"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91" name="図 5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22338" y="5946031"/>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92" name="図 11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78075" y="5887294"/>
            <a:ext cx="5461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 name="正方形/長方形 115"/>
          <p:cNvSpPr/>
          <p:nvPr/>
        </p:nvSpPr>
        <p:spPr>
          <a:xfrm>
            <a:off x="222250" y="4522044"/>
            <a:ext cx="504825" cy="700087"/>
          </a:xfrm>
          <a:prstGeom prst="rect">
            <a:avLst/>
          </a:prstGeom>
          <a:solidFill>
            <a:schemeClr val="accent5">
              <a:lumMod val="90000"/>
            </a:schemeClr>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mn-ea"/>
            </a:endParaRPr>
          </a:p>
        </p:txBody>
      </p:sp>
      <p:sp>
        <p:nvSpPr>
          <p:cNvPr id="117" name="正方形/長方形 116"/>
          <p:cNvSpPr/>
          <p:nvPr/>
        </p:nvSpPr>
        <p:spPr>
          <a:xfrm>
            <a:off x="276225" y="4807794"/>
            <a:ext cx="400050" cy="219075"/>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買上</a:t>
            </a:r>
            <a:endParaRPr lang="en-US" altLang="ja-JP" sz="700" dirty="0">
              <a:solidFill>
                <a:schemeClr val="tx1"/>
              </a:solidFill>
              <a:latin typeface="+mn-ea"/>
            </a:endParaRPr>
          </a:p>
          <a:p>
            <a:pPr algn="ctr">
              <a:defRPr/>
            </a:pPr>
            <a:r>
              <a:rPr lang="ja-JP" altLang="en-US" sz="700" dirty="0">
                <a:solidFill>
                  <a:schemeClr val="tx1"/>
                </a:solidFill>
                <a:latin typeface="+mn-ea"/>
              </a:rPr>
              <a:t>ポイント</a:t>
            </a:r>
          </a:p>
        </p:txBody>
      </p:sp>
      <p:pic>
        <p:nvPicPr>
          <p:cNvPr id="5195" name="図 59"/>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95450" y="5946031"/>
            <a:ext cx="3683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フリーフォーム 3"/>
          <p:cNvSpPr/>
          <p:nvPr/>
        </p:nvSpPr>
        <p:spPr>
          <a:xfrm>
            <a:off x="242888" y="3667969"/>
            <a:ext cx="0" cy="357187"/>
          </a:xfrm>
          <a:custGeom>
            <a:avLst/>
            <a:gdLst>
              <a:gd name="connsiteX0" fmla="*/ 0 w 0"/>
              <a:gd name="connsiteY0" fmla="*/ 357051 h 357051"/>
              <a:gd name="connsiteX1" fmla="*/ 0 w 0"/>
              <a:gd name="connsiteY1" fmla="*/ 0 h 357051"/>
              <a:gd name="connsiteX2" fmla="*/ 0 w 0"/>
              <a:gd name="connsiteY2" fmla="*/ 0 h 357051"/>
            </a:gdLst>
            <a:ahLst/>
            <a:cxnLst>
              <a:cxn ang="0">
                <a:pos x="connsiteX0" y="connsiteY0"/>
              </a:cxn>
              <a:cxn ang="0">
                <a:pos x="connsiteX1" y="connsiteY1"/>
              </a:cxn>
              <a:cxn ang="0">
                <a:pos x="connsiteX2" y="connsiteY2"/>
              </a:cxn>
            </a:cxnLst>
            <a:rect l="l" t="t" r="r" b="b"/>
            <a:pathLst>
              <a:path h="357051">
                <a:moveTo>
                  <a:pt x="0" y="357051"/>
                </a:moveTo>
                <a:lnTo>
                  <a:pt x="0" y="0"/>
                </a:lnTo>
                <a:lnTo>
                  <a:pt x="0" y="0"/>
                </a:lnTo>
              </a:path>
            </a:pathLst>
          </a:custGeom>
          <a:noFill/>
          <a:ln w="15875">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1" name="正方形/長方形 80"/>
          <p:cNvSpPr/>
          <p:nvPr/>
        </p:nvSpPr>
        <p:spPr>
          <a:xfrm>
            <a:off x="106363" y="3396506"/>
            <a:ext cx="400050" cy="268288"/>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700" dirty="0">
                <a:solidFill>
                  <a:schemeClr val="tx1"/>
                </a:solidFill>
                <a:latin typeface="+mn-ea"/>
              </a:rPr>
              <a:t>ポイント</a:t>
            </a:r>
            <a:endParaRPr lang="en-US" altLang="ja-JP" sz="700" dirty="0">
              <a:solidFill>
                <a:schemeClr val="tx1"/>
              </a:solidFill>
              <a:latin typeface="+mn-ea"/>
            </a:endParaRPr>
          </a:p>
          <a:p>
            <a:pPr algn="ctr">
              <a:defRPr/>
            </a:pPr>
            <a:r>
              <a:rPr lang="ja-JP" altLang="en-US" sz="700" dirty="0">
                <a:solidFill>
                  <a:schemeClr val="tx1"/>
                </a:solidFill>
                <a:latin typeface="+mn-ea"/>
              </a:rPr>
              <a:t>付与率</a:t>
            </a:r>
          </a:p>
        </p:txBody>
      </p:sp>
      <p:sp>
        <p:nvSpPr>
          <p:cNvPr id="84" name="Rectangle 66"/>
          <p:cNvSpPr txBox="1">
            <a:spLocks noChangeArrowheads="1"/>
          </p:cNvSpPr>
          <p:nvPr/>
        </p:nvSpPr>
        <p:spPr bwMode="auto">
          <a:xfrm>
            <a:off x="106364" y="151343"/>
            <a:ext cx="8585646" cy="370508"/>
          </a:xfrm>
          <a:prstGeom prst="rect">
            <a:avLst/>
          </a:prstGeom>
          <a:solidFill>
            <a:srgbClr val="002060"/>
          </a:solidFill>
          <a:ln>
            <a:noFill/>
          </a:ln>
          <a:effectLst>
            <a:outerShdw dist="71842" dir="2700000" algn="ctr" rotWithShape="0">
              <a:srgbClr val="808080">
                <a:alpha val="50000"/>
              </a:srgbClr>
            </a:outerShdw>
          </a:effectLst>
        </p:spPr>
        <p:txBody>
          <a:bodyPr vert="horz" wrap="square" lIns="65307" tIns="32654" rIns="65307" bIns="32654"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defTabSz="687174" eaLnBrk="1" hangingPunct="1">
              <a:defRPr/>
            </a:pPr>
            <a:r>
              <a:rPr lang="ja-JP" altLang="en-US" sz="1714" kern="0" dirty="0">
                <a:solidFill>
                  <a:srgbClr val="FFFFFF"/>
                </a:solidFill>
                <a:latin typeface="Arial"/>
                <a:ea typeface="ＭＳ Ｐゴシック"/>
              </a:rPr>
              <a:t>　</a:t>
            </a:r>
            <a:r>
              <a:rPr lang="ja-JP" altLang="en-US" sz="1714" kern="0" dirty="0" smtClean="0">
                <a:solidFill>
                  <a:srgbClr val="FFFFFF"/>
                </a:solidFill>
                <a:latin typeface="Arial"/>
                <a:ea typeface="ＭＳ Ｐゴシック"/>
              </a:rPr>
              <a:t>環境</a:t>
            </a:r>
            <a:r>
              <a:rPr lang="ja-JP" altLang="en-US" sz="1714" kern="0" dirty="0">
                <a:solidFill>
                  <a:srgbClr val="FFFFFF"/>
                </a:solidFill>
                <a:latin typeface="Arial"/>
                <a:ea typeface="ＭＳ Ｐゴシック"/>
              </a:rPr>
              <a:t>配慮消費行動</a:t>
            </a:r>
            <a:r>
              <a:rPr lang="ja-JP" altLang="en-US" sz="1714" kern="0" dirty="0" smtClean="0">
                <a:solidFill>
                  <a:srgbClr val="FFFFFF"/>
                </a:solidFill>
                <a:latin typeface="Arial"/>
                <a:ea typeface="ＭＳ Ｐゴシック"/>
              </a:rPr>
              <a:t>促進に向けた脱炭素ポイント付与制度調査</a:t>
            </a:r>
            <a:r>
              <a:rPr lang="ja-JP" altLang="en-US" sz="1714" kern="0" dirty="0">
                <a:solidFill>
                  <a:srgbClr val="FFFFFF"/>
                </a:solidFill>
                <a:latin typeface="Arial"/>
                <a:ea typeface="ＭＳ Ｐゴシック"/>
              </a:rPr>
              <a:t>検討事業（新規）</a:t>
            </a:r>
          </a:p>
        </p:txBody>
      </p:sp>
      <p:sp>
        <p:nvSpPr>
          <p:cNvPr id="85" name="角丸四角形 84"/>
          <p:cNvSpPr/>
          <p:nvPr/>
        </p:nvSpPr>
        <p:spPr>
          <a:xfrm>
            <a:off x="7613855" y="146553"/>
            <a:ext cx="1282942" cy="431143"/>
          </a:xfrm>
          <a:prstGeom prst="roundRect">
            <a:avLst>
              <a:gd name="adj" fmla="val 9777"/>
            </a:avLst>
          </a:prstGeom>
          <a:solidFill>
            <a:srgbClr val="FFFFFF"/>
          </a:solidFill>
          <a:ln w="25400" cap="flat" cmpd="sng" algn="ctr">
            <a:solidFill>
              <a:srgbClr val="2D2D8A"/>
            </a:solidFill>
            <a:prstDash val="solid"/>
          </a:ln>
          <a:effectLst/>
        </p:spPr>
        <p:txBody>
          <a:bodyPr lIns="51429" tIns="72000" rIns="51429" bIns="36000" anchor="ctr"/>
          <a:lstStyle/>
          <a:p>
            <a:pPr algn="ctr" defTabSz="914308" fontAlgn="base">
              <a:spcBef>
                <a:spcPct val="0"/>
              </a:spcBef>
              <a:spcAft>
                <a:spcPct val="0"/>
              </a:spcAft>
              <a:defRPr/>
            </a:pPr>
            <a:r>
              <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R</a:t>
            </a:r>
            <a:r>
              <a:rPr kumimoji="0" lang="ja-JP" altLang="en-US" sz="1200" kern="0">
                <a:latin typeface="メイリオ" panose="020B0604030504040204" pitchFamily="50" charset="-128"/>
                <a:ea typeface="メイリオ" panose="020B0604030504040204" pitchFamily="50" charset="-128"/>
                <a:cs typeface="メイリオ" panose="020B0604030504040204" pitchFamily="50" charset="-128"/>
              </a:rPr>
              <a:t>４年</a:t>
            </a:r>
            <a:r>
              <a:rPr kumimoji="0" lang="ja-JP" altLang="en-US" sz="1200" kern="0" smtClean="0">
                <a:latin typeface="メイリオ" panose="020B0604030504040204" pitchFamily="50" charset="-128"/>
                <a:ea typeface="メイリオ" panose="020B0604030504040204" pitchFamily="50" charset="-128"/>
                <a:cs typeface="メイリオ" panose="020B0604030504040204" pitchFamily="50" charset="-128"/>
              </a:rPr>
              <a:t>予算額</a:t>
            </a:r>
            <a:r>
              <a:rPr kumimoji="0"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　</a:t>
            </a:r>
            <a:endPar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endParaRPr>
          </a:p>
          <a:p>
            <a:pPr algn="ctr" defTabSz="914308" fontAlgn="base">
              <a:spcBef>
                <a:spcPct val="0"/>
              </a:spcBef>
              <a:spcAft>
                <a:spcPct val="0"/>
              </a:spcAft>
              <a:defRPr/>
            </a:pPr>
            <a:r>
              <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rPr>
              <a:t>14,000</a:t>
            </a:r>
            <a:r>
              <a:rPr kumimoji="0" lang="ja-JP" altLang="en-US" sz="1200" kern="0" dirty="0">
                <a:latin typeface="メイリオ" panose="020B0604030504040204" pitchFamily="50" charset="-128"/>
                <a:ea typeface="メイリオ" panose="020B0604030504040204" pitchFamily="50" charset="-128"/>
                <a:cs typeface="メイリオ" panose="020B0604030504040204" pitchFamily="50" charset="-128"/>
              </a:rPr>
              <a:t>千円</a:t>
            </a:r>
            <a:endParaRPr kumimoji="0" lang="en-US" altLang="ja-JP" sz="12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正方形/長方形 82"/>
          <p:cNvSpPr/>
          <p:nvPr/>
        </p:nvSpPr>
        <p:spPr>
          <a:xfrm>
            <a:off x="6100515" y="2432664"/>
            <a:ext cx="3770313" cy="1107996"/>
          </a:xfrm>
          <a:prstGeom prst="rect">
            <a:avLst/>
          </a:prstGeom>
        </p:spPr>
        <p:txBody>
          <a:bodyPr lIns="72000">
            <a:spAutoFit/>
          </a:bodyPr>
          <a:lstStyle/>
          <a:p>
            <a:pPr>
              <a:defRPr/>
            </a:pPr>
            <a:r>
              <a:rPr lang="ja-JP" altLang="en-US" sz="1100" dirty="0">
                <a:latin typeface="+mn-ea"/>
              </a:rPr>
              <a:t>小売事業者等が現在運用しているポイントシステムを活用して、生産・流通過程での</a:t>
            </a:r>
            <a:r>
              <a:rPr lang="en-US" altLang="ja-JP" sz="1100" dirty="0">
                <a:latin typeface="+mn-ea"/>
              </a:rPr>
              <a:t>CO2</a:t>
            </a:r>
            <a:r>
              <a:rPr lang="ja-JP" altLang="en-US" sz="1100" dirty="0">
                <a:latin typeface="+mn-ea"/>
              </a:rPr>
              <a:t>排出が少ない商品を購入した場合にポイントを付与し、脱炭素に寄与する商品選択の促進効果や</a:t>
            </a:r>
            <a:r>
              <a:rPr lang="en-US" altLang="ja-JP" sz="1100" dirty="0">
                <a:latin typeface="+mn-ea"/>
              </a:rPr>
              <a:t>CO2</a:t>
            </a:r>
            <a:r>
              <a:rPr lang="ja-JP" altLang="en-US" sz="1100" dirty="0">
                <a:latin typeface="+mn-ea"/>
              </a:rPr>
              <a:t>削減効果等に関する評価・検証を行います。</a:t>
            </a:r>
          </a:p>
          <a:p>
            <a:pPr>
              <a:defRPr/>
            </a:pPr>
            <a:r>
              <a:rPr lang="ja-JP" altLang="en-US" sz="1100" dirty="0">
                <a:latin typeface="+mn-ea"/>
              </a:rPr>
              <a:t>　 </a:t>
            </a:r>
            <a:r>
              <a:rPr lang="en-US" altLang="ja-JP" sz="1100" dirty="0">
                <a:latin typeface="+mn-ea"/>
              </a:rPr>
              <a:t>※</a:t>
            </a:r>
            <a:r>
              <a:rPr lang="ja-JP" altLang="en-US" sz="1100" dirty="0">
                <a:latin typeface="+mn-ea"/>
              </a:rPr>
              <a:t>効果検証を行う事業者：</a:t>
            </a:r>
            <a:endParaRPr lang="en-US" altLang="ja-JP" sz="1100" dirty="0">
              <a:latin typeface="+mn-ea"/>
            </a:endParaRPr>
          </a:p>
          <a:p>
            <a:pPr>
              <a:defRPr/>
            </a:pPr>
            <a:r>
              <a:rPr lang="ja-JP" altLang="en-US" sz="1100" dirty="0">
                <a:latin typeface="+mn-ea"/>
              </a:rPr>
              <a:t>　　　　　　　　　　５事業者程度、実施期間：３か月程度</a:t>
            </a:r>
          </a:p>
        </p:txBody>
      </p:sp>
      <p:sp>
        <p:nvSpPr>
          <p:cNvPr id="2" name="テキスト ボックス 1"/>
          <p:cNvSpPr txBox="1"/>
          <p:nvPr/>
        </p:nvSpPr>
        <p:spPr>
          <a:xfrm>
            <a:off x="8921508" y="168576"/>
            <a:ext cx="918464" cy="380104"/>
          </a:xfrm>
          <a:prstGeom prst="rect">
            <a:avLst/>
          </a:prstGeom>
          <a:noFill/>
          <a:ln w="15875">
            <a:solidFill>
              <a:schemeClr val="tx1"/>
            </a:solidFill>
          </a:ln>
        </p:spPr>
        <p:txBody>
          <a:bodyPr wrap="square" rtlCol="0">
            <a:spAutoFit/>
          </a:bodyP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954208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16496" y="188640"/>
            <a:ext cx="9289032" cy="3108543"/>
          </a:xfrm>
          <a:prstGeom prst="rect">
            <a:avLst/>
          </a:prstGeom>
        </p:spPr>
        <p:txBody>
          <a:bodyPr wrap="square">
            <a:spAutoFit/>
          </a:bodyPr>
          <a:lstStyle/>
          <a:p>
            <a:r>
              <a:rPr lang="ja-JP" altLang="ja-JP" sz="2000" b="1" kern="100" dirty="0">
                <a:latin typeface="游明朝" panose="02020400000000000000" pitchFamily="18" charset="-128"/>
                <a:ea typeface="ＭＳ ゴシック" panose="020B0609070205080204" pitchFamily="49" charset="-128"/>
                <a:cs typeface="Times New Roman" panose="02020603050405020304" pitchFamily="18" charset="0"/>
              </a:rPr>
              <a:t>〇ポイントを付与する事業者の公募</a:t>
            </a:r>
            <a:endParaRPr lang="ja-JP" altLang="ja-JP" sz="1600" b="1" kern="100" dirty="0">
              <a:latin typeface="游明朝" panose="02020400000000000000" pitchFamily="18" charset="-128"/>
              <a:ea typeface="游明朝" panose="02020400000000000000" pitchFamily="18" charset="-128"/>
              <a:cs typeface="Times New Roman" panose="02020603050405020304" pitchFamily="18" charset="0"/>
            </a:endParaRPr>
          </a:p>
          <a:p>
            <a:pPr indent="152400"/>
            <a:r>
              <a:rPr lang="en-US" altLang="ja-JP" sz="1800" kern="100" dirty="0" smtClean="0">
                <a:latin typeface="游明朝" panose="02020400000000000000" pitchFamily="18" charset="-128"/>
                <a:ea typeface="ＭＳ 明朝" panose="02020609040205080304" pitchFamily="17" charset="-128"/>
                <a:cs typeface="Times New Roman" panose="02020603050405020304" pitchFamily="18" charset="0"/>
              </a:rPr>
              <a:t> </a:t>
            </a:r>
            <a:r>
              <a:rPr lang="ja-JP" altLang="ja-JP" sz="1800" kern="100" dirty="0" smtClean="0">
                <a:latin typeface="+mn-ea"/>
                <a:cs typeface="Times New Roman" panose="02020603050405020304" pitchFamily="18" charset="0"/>
              </a:rPr>
              <a:t>小売事</a:t>
            </a:r>
            <a:r>
              <a:rPr lang="ja-JP" altLang="ja-JP" sz="1800" kern="100" dirty="0">
                <a:latin typeface="+mn-ea"/>
                <a:cs typeface="Times New Roman" panose="02020603050405020304" pitchFamily="18" charset="0"/>
              </a:rPr>
              <a:t>業者等が現在運用しているポイントシステムを活用し、消費者に対して脱炭素ポイントの付与を行うとともにその効果検証に協力する事業者（以下、「ポイント付与事業者」という。）について、５事業者程度を公募します</a:t>
            </a:r>
            <a:r>
              <a:rPr lang="ja-JP" altLang="ja-JP" sz="1800" kern="100" dirty="0" smtClean="0">
                <a:latin typeface="+mn-ea"/>
                <a:cs typeface="Times New Roman" panose="02020603050405020304" pitchFamily="18" charset="0"/>
              </a:rPr>
              <a:t>。</a:t>
            </a:r>
            <a:endParaRPr lang="en-US" altLang="ja-JP" sz="1400" kern="100" dirty="0" smtClean="0">
              <a:latin typeface="+mn-ea"/>
              <a:cs typeface="Times New Roman" panose="02020603050405020304" pitchFamily="18" charset="0"/>
            </a:endParaRPr>
          </a:p>
          <a:p>
            <a:pPr indent="152400"/>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r>
              <a:rPr lang="ja-JP" altLang="ja-JP" sz="1800" kern="100" dirty="0">
                <a:latin typeface="游明朝" panose="02020400000000000000" pitchFamily="18" charset="-128"/>
                <a:ea typeface="ＭＳ ゴシック" panose="020B0609070205080204" pitchFamily="49" charset="-128"/>
                <a:cs typeface="Times New Roman" panose="02020603050405020304" pitchFamily="18" charset="0"/>
              </a:rPr>
              <a:t>（応募にあたって少なくとも求める項目）</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400050" indent="155575" algn="just">
              <a:spcAft>
                <a:spcPts val="0"/>
              </a:spcAft>
            </a:pPr>
            <a:r>
              <a:rPr lang="ja-JP" altLang="ja-JP" sz="1800" kern="100" dirty="0">
                <a:latin typeface="+mn-ea"/>
                <a:cs typeface="Times New Roman" panose="02020603050405020304" pitchFamily="18" charset="0"/>
              </a:rPr>
              <a:t>・実施スケジュール</a:t>
            </a:r>
            <a:endParaRPr lang="ja-JP" altLang="ja-JP" sz="1400" kern="100" dirty="0">
              <a:latin typeface="+mn-ea"/>
              <a:cs typeface="Times New Roman" panose="02020603050405020304" pitchFamily="18" charset="0"/>
            </a:endParaRPr>
          </a:p>
          <a:p>
            <a:pPr marL="400050" indent="155575" algn="just">
              <a:spcAft>
                <a:spcPts val="0"/>
              </a:spcAft>
            </a:pPr>
            <a:r>
              <a:rPr lang="ja-JP" altLang="ja-JP" sz="1800" kern="100" dirty="0">
                <a:latin typeface="+mn-ea"/>
                <a:cs typeface="Times New Roman" panose="02020603050405020304" pitchFamily="18" charset="0"/>
              </a:rPr>
              <a:t>・対象商品とその環境負荷削減効果（定量的又は定性的な説明）</a:t>
            </a:r>
            <a:endParaRPr lang="ja-JP" altLang="ja-JP" sz="1400" kern="100" dirty="0">
              <a:latin typeface="+mn-ea"/>
              <a:cs typeface="Times New Roman" panose="02020603050405020304" pitchFamily="18" charset="0"/>
            </a:endParaRPr>
          </a:p>
          <a:p>
            <a:pPr marL="400050" indent="155575" algn="just">
              <a:spcAft>
                <a:spcPts val="0"/>
              </a:spcAft>
            </a:pPr>
            <a:r>
              <a:rPr lang="ja-JP" altLang="ja-JP" sz="1800" kern="100" dirty="0">
                <a:latin typeface="+mn-ea"/>
                <a:cs typeface="Times New Roman" panose="02020603050405020304" pitchFamily="18" charset="0"/>
              </a:rPr>
              <a:t>・想定売上高とポイント付与原資額</a:t>
            </a:r>
            <a:r>
              <a:rPr lang="ja-JP" altLang="ja-JP" sz="1800" kern="100" dirty="0" smtClean="0">
                <a:latin typeface="+mn-ea"/>
                <a:cs typeface="Times New Roman" panose="02020603050405020304" pitchFamily="18" charset="0"/>
              </a:rPr>
              <a:t>（</a:t>
            </a:r>
            <a:r>
              <a:rPr lang="en-US" altLang="ja-JP" sz="1800" kern="100" dirty="0" smtClean="0">
                <a:latin typeface="+mn-ea"/>
                <a:cs typeface="Times New Roman" panose="02020603050405020304" pitchFamily="18" charset="0"/>
              </a:rPr>
              <a:t>※</a:t>
            </a:r>
            <a:r>
              <a:rPr lang="ja-JP" altLang="en-US" sz="1800" kern="100" dirty="0" smtClean="0">
                <a:latin typeface="+mn-ea"/>
                <a:cs typeface="Times New Roman" panose="02020603050405020304" pitchFamily="18" charset="0"/>
              </a:rPr>
              <a:t>）　</a:t>
            </a:r>
            <a:r>
              <a:rPr lang="ja-JP" altLang="ja-JP" sz="1400" kern="100" dirty="0" smtClean="0">
                <a:latin typeface="+mn-ea"/>
                <a:cs typeface="Times New Roman" panose="02020603050405020304" pitchFamily="18" charset="0"/>
              </a:rPr>
              <a:t>※</a:t>
            </a:r>
            <a:r>
              <a:rPr lang="ja-JP" altLang="ja-JP" sz="1400" kern="100" dirty="0">
                <a:latin typeface="+mn-ea"/>
                <a:cs typeface="Times New Roman" panose="02020603050405020304" pitchFamily="18" charset="0"/>
              </a:rPr>
              <a:t>府から１事業者あたり１００万円を上限に充当</a:t>
            </a:r>
          </a:p>
          <a:p>
            <a:pPr marL="400050" indent="155575" algn="just">
              <a:spcAft>
                <a:spcPts val="0"/>
              </a:spcAft>
            </a:pPr>
            <a:r>
              <a:rPr lang="ja-JP" altLang="ja-JP" sz="1800" kern="100" dirty="0">
                <a:latin typeface="+mn-ea"/>
                <a:cs typeface="Times New Roman" panose="02020603050405020304" pitchFamily="18" charset="0"/>
              </a:rPr>
              <a:t>・広報計画</a:t>
            </a:r>
            <a:endParaRPr lang="ja-JP" altLang="ja-JP" sz="1400" kern="100" dirty="0">
              <a:latin typeface="+mn-ea"/>
              <a:cs typeface="Times New Roman" panose="02020603050405020304" pitchFamily="18" charset="0"/>
            </a:endParaRPr>
          </a:p>
          <a:p>
            <a:r>
              <a:rPr lang="ja-JP" altLang="en-US" sz="1800" dirty="0" smtClean="0">
                <a:latin typeface="+mn-ea"/>
                <a:cs typeface="Times New Roman" panose="02020603050405020304" pitchFamily="18" charset="0"/>
              </a:rPr>
              <a:t>　　 </a:t>
            </a:r>
            <a:r>
              <a:rPr lang="ja-JP" altLang="en-US" sz="1800" dirty="0">
                <a:latin typeface="+mn-ea"/>
                <a:cs typeface="Times New Roman" panose="02020603050405020304" pitchFamily="18" charset="0"/>
              </a:rPr>
              <a:t> </a:t>
            </a:r>
            <a:r>
              <a:rPr lang="ja-JP" altLang="en-US" sz="1800" dirty="0" smtClean="0">
                <a:latin typeface="+mn-ea"/>
                <a:cs typeface="Times New Roman" panose="02020603050405020304" pitchFamily="18" charset="0"/>
              </a:rPr>
              <a:t> </a:t>
            </a:r>
            <a:r>
              <a:rPr lang="ja-JP" altLang="ja-JP" sz="1800" dirty="0" smtClean="0">
                <a:latin typeface="+mn-ea"/>
                <a:cs typeface="Times New Roman" panose="02020603050405020304" pitchFamily="18" charset="0"/>
              </a:rPr>
              <a:t>・</a:t>
            </a:r>
            <a:r>
              <a:rPr lang="ja-JP" altLang="ja-JP" sz="1800" dirty="0">
                <a:latin typeface="+mn-ea"/>
                <a:cs typeface="Times New Roman" panose="02020603050405020304" pitchFamily="18" charset="0"/>
              </a:rPr>
              <a:t>対象商品売上データや消費者アンケート等の効果測定</a:t>
            </a:r>
            <a:endParaRPr lang="ja-JP" altLang="en-US" sz="1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986729546"/>
              </p:ext>
            </p:extLst>
          </p:nvPr>
        </p:nvGraphicFramePr>
        <p:xfrm>
          <a:off x="848544" y="4077072"/>
          <a:ext cx="7128792" cy="2606397"/>
        </p:xfrm>
        <a:graphic>
          <a:graphicData uri="http://schemas.openxmlformats.org/drawingml/2006/table">
            <a:tbl>
              <a:tblPr firstRow="1" firstCol="1" bandRow="1">
                <a:tableStyleId>{5C22544A-7EE6-4342-B048-85BDC9FD1C3A}</a:tableStyleId>
              </a:tblPr>
              <a:tblGrid>
                <a:gridCol w="3155070">
                  <a:extLst>
                    <a:ext uri="{9D8B030D-6E8A-4147-A177-3AD203B41FA5}">
                      <a16:colId xmlns:a16="http://schemas.microsoft.com/office/drawing/2014/main" val="3125947063"/>
                    </a:ext>
                  </a:extLst>
                </a:gridCol>
                <a:gridCol w="3973722">
                  <a:extLst>
                    <a:ext uri="{9D8B030D-6E8A-4147-A177-3AD203B41FA5}">
                      <a16:colId xmlns:a16="http://schemas.microsoft.com/office/drawing/2014/main" val="2054207071"/>
                    </a:ext>
                  </a:extLst>
                </a:gridCol>
              </a:tblGrid>
              <a:tr h="277620">
                <a:tc>
                  <a:txBody>
                    <a:bodyPr/>
                    <a:lstStyle/>
                    <a:p>
                      <a:pPr algn="ctr">
                        <a:spcAft>
                          <a:spcPts val="0"/>
                        </a:spcAft>
                      </a:pPr>
                      <a:r>
                        <a:rPr lang="ja-JP" sz="1600" kern="100" dirty="0">
                          <a:effectLst/>
                          <a:latin typeface="+mn-ea"/>
                          <a:ea typeface="+mn-ea"/>
                        </a:rPr>
                        <a:t>時期</a:t>
                      </a:r>
                      <a:endParaRPr lang="ja-JP" sz="1600" kern="100" dirty="0">
                        <a:effectLst/>
                        <a:latin typeface="+mn-ea"/>
                        <a:ea typeface="+mn-ea"/>
                        <a:cs typeface="Times New Roman" panose="02020603050405020304" pitchFamily="18" charset="0"/>
                      </a:endParaRPr>
                    </a:p>
                  </a:txBody>
                  <a:tcPr marL="68580" marR="68580" marT="0" marB="0" anchor="ctr"/>
                </a:tc>
                <a:tc>
                  <a:txBody>
                    <a:bodyPr/>
                    <a:lstStyle/>
                    <a:p>
                      <a:pPr algn="ctr">
                        <a:spcAft>
                          <a:spcPts val="0"/>
                        </a:spcAft>
                      </a:pPr>
                      <a:r>
                        <a:rPr lang="ja-JP" sz="1600" kern="100" dirty="0">
                          <a:effectLst/>
                          <a:latin typeface="+mn-ea"/>
                          <a:ea typeface="+mn-ea"/>
                        </a:rPr>
                        <a:t>内容</a:t>
                      </a:r>
                      <a:endParaRPr lang="ja-JP" sz="1600" kern="10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658737217"/>
                  </a:ext>
                </a:extLst>
              </a:tr>
              <a:tr h="425103">
                <a:tc>
                  <a:txBody>
                    <a:bodyPr/>
                    <a:lstStyle/>
                    <a:p>
                      <a:pPr algn="just">
                        <a:spcAft>
                          <a:spcPts val="0"/>
                        </a:spcAft>
                      </a:pPr>
                      <a:r>
                        <a:rPr lang="ja-JP" sz="1600" kern="100" dirty="0">
                          <a:effectLst/>
                          <a:latin typeface="+mn-ea"/>
                          <a:ea typeface="+mn-ea"/>
                        </a:rPr>
                        <a:t>令和４年７月上旬</a:t>
                      </a: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latin typeface="+mn-ea"/>
                          <a:ea typeface="+mn-ea"/>
                        </a:rPr>
                        <a:t>ポイント付与事業者の募集開始</a:t>
                      </a:r>
                      <a:endParaRPr lang="ja-JP" sz="12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378609714"/>
                  </a:ext>
                </a:extLst>
              </a:tr>
              <a:tr h="317278">
                <a:tc>
                  <a:txBody>
                    <a:bodyPr/>
                    <a:lstStyle/>
                    <a:p>
                      <a:pPr algn="just">
                        <a:spcAft>
                          <a:spcPts val="0"/>
                        </a:spcAft>
                      </a:pPr>
                      <a:r>
                        <a:rPr lang="ja-JP" sz="1600" kern="100">
                          <a:effectLst/>
                          <a:latin typeface="+mn-ea"/>
                          <a:ea typeface="+mn-ea"/>
                        </a:rPr>
                        <a:t>令和４年８月上中旬</a:t>
                      </a:r>
                      <a:endParaRPr lang="ja-JP" sz="1200" kern="10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latin typeface="+mn-ea"/>
                          <a:ea typeface="+mn-ea"/>
                        </a:rPr>
                        <a:t>ポイント付与事業者の選定</a:t>
                      </a:r>
                      <a:endParaRPr lang="ja-JP" sz="12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936232596"/>
                  </a:ext>
                </a:extLst>
              </a:tr>
              <a:tr h="317278">
                <a:tc>
                  <a:txBody>
                    <a:bodyPr/>
                    <a:lstStyle/>
                    <a:p>
                      <a:pPr algn="just">
                        <a:spcAft>
                          <a:spcPts val="0"/>
                        </a:spcAft>
                      </a:pPr>
                      <a:r>
                        <a:rPr lang="ja-JP" sz="1600" kern="100" dirty="0">
                          <a:effectLst/>
                          <a:latin typeface="+mn-ea"/>
                          <a:ea typeface="+mn-ea"/>
                        </a:rPr>
                        <a:t>令和４年８月中旬～９月下旬</a:t>
                      </a: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latin typeface="+mn-ea"/>
                          <a:ea typeface="+mn-ea"/>
                        </a:rPr>
                        <a:t>事業実施に向けた調整</a:t>
                      </a:r>
                      <a:endParaRPr lang="ja-JP" sz="12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53366339"/>
                  </a:ext>
                </a:extLst>
              </a:tr>
              <a:tr h="634559">
                <a:tc>
                  <a:txBody>
                    <a:bodyPr/>
                    <a:lstStyle/>
                    <a:p>
                      <a:pPr algn="just">
                        <a:spcAft>
                          <a:spcPts val="0"/>
                        </a:spcAft>
                      </a:pPr>
                      <a:r>
                        <a:rPr lang="ja-JP" sz="1600" kern="100">
                          <a:effectLst/>
                          <a:latin typeface="+mn-ea"/>
                          <a:ea typeface="+mn-ea"/>
                        </a:rPr>
                        <a:t>令和４年１０月～令和５年１月のうち３か月程度</a:t>
                      </a:r>
                      <a:endParaRPr lang="ja-JP" sz="1200" kern="10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latin typeface="+mn-ea"/>
                          <a:ea typeface="+mn-ea"/>
                        </a:rPr>
                        <a:t>ポイント付与事業の実施</a:t>
                      </a:r>
                      <a:endParaRPr lang="ja-JP" sz="12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31804869"/>
                  </a:ext>
                </a:extLst>
              </a:tr>
              <a:tr h="634559">
                <a:tc>
                  <a:txBody>
                    <a:bodyPr/>
                    <a:lstStyle/>
                    <a:p>
                      <a:pPr algn="just">
                        <a:spcAft>
                          <a:spcPts val="0"/>
                        </a:spcAft>
                      </a:pPr>
                      <a:r>
                        <a:rPr lang="ja-JP" sz="1600" kern="100" dirty="0">
                          <a:effectLst/>
                          <a:latin typeface="+mn-ea"/>
                          <a:ea typeface="+mn-ea"/>
                        </a:rPr>
                        <a:t>令和５年２月～</a:t>
                      </a:r>
                      <a:endParaRPr lang="ja-JP" sz="1200" kern="100" dirty="0">
                        <a:effectLst/>
                        <a:latin typeface="+mn-ea"/>
                        <a:ea typeface="+mn-ea"/>
                        <a:cs typeface="Times New Roman" panose="02020603050405020304" pitchFamily="18" charset="0"/>
                      </a:endParaRPr>
                    </a:p>
                  </a:txBody>
                  <a:tcPr marL="68580" marR="68580" marT="0" marB="0" anchor="ctr"/>
                </a:tc>
                <a:tc>
                  <a:txBody>
                    <a:bodyPr/>
                    <a:lstStyle/>
                    <a:p>
                      <a:pPr algn="just">
                        <a:spcAft>
                          <a:spcPts val="0"/>
                        </a:spcAft>
                      </a:pPr>
                      <a:r>
                        <a:rPr lang="ja-JP" sz="1600" kern="100" dirty="0">
                          <a:effectLst/>
                          <a:latin typeface="+mn-ea"/>
                          <a:ea typeface="+mn-ea"/>
                        </a:rPr>
                        <a:t>ポイント付与による効果検証</a:t>
                      </a:r>
                      <a:endParaRPr lang="ja-JP" sz="1200" kern="100" dirty="0">
                        <a:effectLst/>
                        <a:latin typeface="+mn-ea"/>
                        <a:ea typeface="+mn-ea"/>
                      </a:endParaRPr>
                    </a:p>
                    <a:p>
                      <a:pPr algn="just">
                        <a:spcAft>
                          <a:spcPts val="0"/>
                        </a:spcAft>
                      </a:pPr>
                      <a:r>
                        <a:rPr lang="ja-JP" sz="1600" kern="100" dirty="0">
                          <a:effectLst/>
                          <a:latin typeface="+mn-ea"/>
                          <a:ea typeface="+mn-ea"/>
                        </a:rPr>
                        <a:t>ポイント付与事業者への精算</a:t>
                      </a:r>
                      <a:endParaRPr lang="ja-JP" sz="1200" kern="100" dirty="0">
                        <a:effectLst/>
                        <a:latin typeface="+mn-ea"/>
                        <a:ea typeface="+mn-ea"/>
                        <a:cs typeface="Times New Roman" panose="02020603050405020304" pitchFamily="18" charset="0"/>
                      </a:endParaRPr>
                    </a:p>
                  </a:txBody>
                  <a:tcPr marL="68580" marR="68580" marT="0" marB="0" anchor="ctr"/>
                </a:tc>
                <a:extLst>
                  <a:ext uri="{0D108BD9-81ED-4DB2-BD59-A6C34878D82A}">
                    <a16:rowId xmlns:a16="http://schemas.microsoft.com/office/drawing/2014/main" val="2451172849"/>
                  </a:ext>
                </a:extLst>
              </a:tr>
            </a:tbl>
          </a:graphicData>
        </a:graphic>
      </p:graphicFrame>
      <p:sp>
        <p:nvSpPr>
          <p:cNvPr id="7" name="正方形/長方形 6"/>
          <p:cNvSpPr/>
          <p:nvPr/>
        </p:nvSpPr>
        <p:spPr>
          <a:xfrm>
            <a:off x="416496" y="3487072"/>
            <a:ext cx="3005951" cy="400110"/>
          </a:xfrm>
          <a:prstGeom prst="rect">
            <a:avLst/>
          </a:prstGeom>
        </p:spPr>
        <p:txBody>
          <a:bodyPr wrap="none">
            <a:spAutoFit/>
          </a:bodyPr>
          <a:lstStyle/>
          <a:p>
            <a:r>
              <a:rPr lang="ja-JP" altLang="ja-JP" sz="2000" b="1" dirty="0">
                <a:ea typeface="ＭＳ ゴシック" panose="020B0609070205080204" pitchFamily="49" charset="-128"/>
                <a:cs typeface="Times New Roman" panose="02020603050405020304" pitchFamily="18" charset="0"/>
              </a:rPr>
              <a:t>〇実施スケジュール予定</a:t>
            </a:r>
            <a:endParaRPr lang="ja-JP" altLang="en-US" b="1" dirty="0"/>
          </a:p>
        </p:txBody>
      </p:sp>
    </p:spTree>
    <p:extLst>
      <p:ext uri="{BB962C8B-B14F-4D97-AF65-F5344CB8AC3E}">
        <p14:creationId xmlns:p14="http://schemas.microsoft.com/office/powerpoint/2010/main" val="86384206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TotalTime>
  <Words>753</Words>
  <Application>Microsoft Office PowerPoint</Application>
  <PresentationFormat>A4 210 x 297 mm</PresentationFormat>
  <Paragraphs>89</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ＭＳ Ｐゴシック</vt:lpstr>
      <vt:lpstr>ＭＳ Ｐ明朝</vt:lpstr>
      <vt:lpstr>ＭＳ ゴシック</vt:lpstr>
      <vt:lpstr>ＭＳ 明朝</vt:lpstr>
      <vt:lpstr>メイリオ</vt:lpstr>
      <vt:lpstr>游明朝</vt:lpstr>
      <vt:lpstr>Arial</vt:lpstr>
      <vt:lpstr>Calibri</vt:lpstr>
      <vt:lpstr>Times New Roman</vt:lpstr>
      <vt:lpstr>Wingdings</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吉隆</dc:creator>
  <cp:lastModifiedBy>池田　晃規</cp:lastModifiedBy>
  <cp:revision>98</cp:revision>
  <cp:lastPrinted>2022-05-18T09:17:31Z</cp:lastPrinted>
  <dcterms:created xsi:type="dcterms:W3CDTF">2016-03-07T04:01:15Z</dcterms:created>
  <dcterms:modified xsi:type="dcterms:W3CDTF">2022-05-18T10:51:41Z</dcterms:modified>
</cp:coreProperties>
</file>