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79" r:id="rId1"/>
  </p:sldMasterIdLst>
  <p:notesMasterIdLst>
    <p:notesMasterId r:id="rId10"/>
  </p:notesMasterIdLst>
  <p:sldIdLst>
    <p:sldId id="256" r:id="rId2"/>
    <p:sldId id="258" r:id="rId3"/>
    <p:sldId id="266" r:id="rId4"/>
    <p:sldId id="257" r:id="rId5"/>
    <p:sldId id="269" r:id="rId6"/>
    <p:sldId id="260" r:id="rId7"/>
    <p:sldId id="268" r:id="rId8"/>
    <p:sldId id="272" r:id="rId9"/>
  </p:sldIdLst>
  <p:sldSz cx="12192000" cy="6858000"/>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83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F1DADEDF-9AF6-40A9-BD47-518986643B6C}" type="datetimeFigureOut">
              <a:rPr kumimoji="1" lang="ja-JP" altLang="en-US" smtClean="0"/>
              <a:t>2023/4/13</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7DEEAC21-857B-4187-88DF-57DA791156A7}" type="slidenum">
              <a:rPr kumimoji="1" lang="ja-JP" altLang="en-US" smtClean="0"/>
              <a:t>‹#›</a:t>
            </a:fld>
            <a:endParaRPr kumimoji="1" lang="ja-JP" altLang="en-US"/>
          </a:p>
        </p:txBody>
      </p:sp>
    </p:spTree>
    <p:extLst>
      <p:ext uri="{BB962C8B-B14F-4D97-AF65-F5344CB8AC3E}">
        <p14:creationId xmlns:p14="http://schemas.microsoft.com/office/powerpoint/2010/main" val="397593375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7DEEAC21-857B-4187-88DF-57DA791156A7}" type="slidenum">
              <a:rPr kumimoji="1" lang="ja-JP" altLang="en-US" smtClean="0"/>
              <a:t>8</a:t>
            </a:fld>
            <a:endParaRPr kumimoji="1" lang="ja-JP" altLang="en-US"/>
          </a:p>
        </p:txBody>
      </p:sp>
    </p:spTree>
    <p:extLst>
      <p:ext uri="{BB962C8B-B14F-4D97-AF65-F5344CB8AC3E}">
        <p14:creationId xmlns:p14="http://schemas.microsoft.com/office/powerpoint/2010/main" val="33956218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137939A-52C7-4377-985D-804C890015B1}" type="datetimeFigureOut">
              <a:rPr kumimoji="1" lang="ja-JP" altLang="en-US" smtClean="0"/>
              <a:t>2023/4/13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56B324F-6E58-43A8-8BA2-581AA5CF3D49}" type="slidenum">
              <a:rPr kumimoji="1" lang="ja-JP" altLang="en-US" smtClean="0"/>
              <a:t>‹#›</a:t>
            </a:fld>
            <a:endParaRPr kumimoji="1" lang="ja-JP" altLang="en-US"/>
          </a:p>
        </p:txBody>
      </p:sp>
    </p:spTree>
    <p:extLst>
      <p:ext uri="{BB962C8B-B14F-4D97-AF65-F5344CB8AC3E}">
        <p14:creationId xmlns:p14="http://schemas.microsoft.com/office/powerpoint/2010/main" val="15128760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137939A-52C7-4377-985D-804C890015B1}" type="datetimeFigureOut">
              <a:rPr kumimoji="1" lang="ja-JP" altLang="en-US" smtClean="0"/>
              <a:t>2023/4/13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56B324F-6E58-43A8-8BA2-581AA5CF3D49}" type="slidenum">
              <a:rPr kumimoji="1" lang="ja-JP" altLang="en-US" smtClean="0"/>
              <a:t>‹#›</a:t>
            </a:fld>
            <a:endParaRPr kumimoji="1" lang="ja-JP" altLang="en-US"/>
          </a:p>
        </p:txBody>
      </p:sp>
    </p:spTree>
    <p:extLst>
      <p:ext uri="{BB962C8B-B14F-4D97-AF65-F5344CB8AC3E}">
        <p14:creationId xmlns:p14="http://schemas.microsoft.com/office/powerpoint/2010/main" val="2228381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137939A-52C7-4377-985D-804C890015B1}" type="datetimeFigureOut">
              <a:rPr kumimoji="1" lang="ja-JP" altLang="en-US" smtClean="0"/>
              <a:t>2023/4/13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56B324F-6E58-43A8-8BA2-581AA5CF3D49}"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305599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137939A-52C7-4377-985D-804C890015B1}" type="datetimeFigureOut">
              <a:rPr kumimoji="1" lang="ja-JP" altLang="en-US" smtClean="0"/>
              <a:t>2023/4/13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56B324F-6E58-43A8-8BA2-581AA5CF3D49}" type="slidenum">
              <a:rPr kumimoji="1" lang="ja-JP" altLang="en-US" smtClean="0"/>
              <a:t>‹#›</a:t>
            </a:fld>
            <a:endParaRPr kumimoji="1" lang="ja-JP" altLang="en-US"/>
          </a:p>
        </p:txBody>
      </p:sp>
    </p:spTree>
    <p:extLst>
      <p:ext uri="{BB962C8B-B14F-4D97-AF65-F5344CB8AC3E}">
        <p14:creationId xmlns:p14="http://schemas.microsoft.com/office/powerpoint/2010/main" val="19922000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137939A-52C7-4377-985D-804C890015B1}" type="datetimeFigureOut">
              <a:rPr kumimoji="1" lang="ja-JP" altLang="en-US" smtClean="0"/>
              <a:t>2023/4/13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56B324F-6E58-43A8-8BA2-581AA5CF3D49}" type="slidenum">
              <a:rPr kumimoji="1" lang="ja-JP" altLang="en-US" smtClean="0"/>
              <a:t>‹#›</a:t>
            </a:fld>
            <a:endParaRPr kumimoji="1" lang="ja-JP" alt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38379281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ja-JP" altLang="en-US"/>
              <a:t>マスター タイトルの書式設定</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137939A-52C7-4377-985D-804C890015B1}" type="datetimeFigureOut">
              <a:rPr kumimoji="1" lang="ja-JP" altLang="en-US" smtClean="0"/>
              <a:t>2023/4/13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56B324F-6E58-43A8-8BA2-581AA5CF3D49}" type="slidenum">
              <a:rPr kumimoji="1" lang="ja-JP" altLang="en-US" smtClean="0"/>
              <a:t>‹#›</a:t>
            </a:fld>
            <a:endParaRPr kumimoji="1" lang="ja-JP" altLang="en-US"/>
          </a:p>
        </p:txBody>
      </p:sp>
    </p:spTree>
    <p:extLst>
      <p:ext uri="{BB962C8B-B14F-4D97-AF65-F5344CB8AC3E}">
        <p14:creationId xmlns:p14="http://schemas.microsoft.com/office/powerpoint/2010/main" val="34311028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137939A-52C7-4377-985D-804C890015B1}" type="datetimeFigureOut">
              <a:rPr kumimoji="1" lang="ja-JP" altLang="en-US" smtClean="0"/>
              <a:t>2023/4/13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56B324F-6E58-43A8-8BA2-581AA5CF3D49}" type="slidenum">
              <a:rPr kumimoji="1" lang="ja-JP" altLang="en-US" smtClean="0"/>
              <a:t>‹#›</a:t>
            </a:fld>
            <a:endParaRPr kumimoji="1" lang="ja-JP" altLang="en-US"/>
          </a:p>
        </p:txBody>
      </p:sp>
    </p:spTree>
    <p:extLst>
      <p:ext uri="{BB962C8B-B14F-4D97-AF65-F5344CB8AC3E}">
        <p14:creationId xmlns:p14="http://schemas.microsoft.com/office/powerpoint/2010/main" val="6597688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137939A-52C7-4377-985D-804C890015B1}" type="datetimeFigureOut">
              <a:rPr kumimoji="1" lang="ja-JP" altLang="en-US" smtClean="0"/>
              <a:t>2023/4/13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56B324F-6E58-43A8-8BA2-581AA5CF3D49}" type="slidenum">
              <a:rPr kumimoji="1" lang="ja-JP" altLang="en-US" smtClean="0"/>
              <a:t>‹#›</a:t>
            </a:fld>
            <a:endParaRPr kumimoji="1" lang="ja-JP" altLang="en-US"/>
          </a:p>
        </p:txBody>
      </p:sp>
    </p:spTree>
    <p:extLst>
      <p:ext uri="{BB962C8B-B14F-4D97-AF65-F5344CB8AC3E}">
        <p14:creationId xmlns:p14="http://schemas.microsoft.com/office/powerpoint/2010/main" val="8555485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fourObj">
  <p:cSld name="タイトルと 4 つのコンテンツ">
    <p:spTree>
      <p:nvGrpSpPr>
        <p:cNvPr id="1" name=""/>
        <p:cNvGrpSpPr/>
        <p:nvPr/>
      </p:nvGrpSpPr>
      <p:grpSpPr>
        <a:xfrm>
          <a:off x="0" y="0"/>
          <a:ext cx="0" cy="0"/>
          <a:chOff x="0" y="0"/>
          <a:chExt cx="0" cy="0"/>
        </a:xfrm>
      </p:grpSpPr>
      <p:sp>
        <p:nvSpPr>
          <p:cNvPr id="2" name="タイトル 1"/>
          <p:cNvSpPr>
            <a:spLocks noGrp="1"/>
          </p:cNvSpPr>
          <p:nvPr>
            <p:ph type="title" sz="quarter"/>
          </p:nvPr>
        </p:nvSpPr>
        <p:spPr>
          <a:xfrm>
            <a:off x="609600" y="274638"/>
            <a:ext cx="10972800" cy="1143000"/>
          </a:xfrm>
        </p:spPr>
        <p:txBody>
          <a:bodyPr/>
          <a:lstStyle/>
          <a:p>
            <a:r>
              <a:rPr lang="ja-JP" altLang="en-US"/>
              <a:t>マスター タイトルの書式設定</a:t>
            </a:r>
          </a:p>
        </p:txBody>
      </p:sp>
      <p:sp>
        <p:nvSpPr>
          <p:cNvPr id="3" name="コンテンツ プレースホルダー 2"/>
          <p:cNvSpPr>
            <a:spLocks noGrp="1"/>
          </p:cNvSpPr>
          <p:nvPr>
            <p:ph sz="quarter" idx="1"/>
          </p:nvPr>
        </p:nvSpPr>
        <p:spPr>
          <a:xfrm>
            <a:off x="609600" y="1600200"/>
            <a:ext cx="5392615" cy="21859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quarter" idx="2"/>
          </p:nvPr>
        </p:nvSpPr>
        <p:spPr>
          <a:xfrm>
            <a:off x="6189785" y="1600200"/>
            <a:ext cx="5392615" cy="21859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ー 4"/>
          <p:cNvSpPr>
            <a:spLocks noGrp="1"/>
          </p:cNvSpPr>
          <p:nvPr>
            <p:ph sz="quarter" idx="3"/>
          </p:nvPr>
        </p:nvSpPr>
        <p:spPr>
          <a:xfrm>
            <a:off x="609600" y="3938589"/>
            <a:ext cx="5392615" cy="21875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コンテンツ プレースホルダー 5"/>
          <p:cNvSpPr>
            <a:spLocks noGrp="1"/>
          </p:cNvSpPr>
          <p:nvPr>
            <p:ph sz="quarter" idx="4"/>
          </p:nvPr>
        </p:nvSpPr>
        <p:spPr>
          <a:xfrm>
            <a:off x="6189785" y="3938589"/>
            <a:ext cx="5392615" cy="2187575"/>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ja-JP"/>
          </a:p>
        </p:txBody>
      </p:sp>
      <p:sp>
        <p:nvSpPr>
          <p:cNvPr id="9" name="Rectangle 6"/>
          <p:cNvSpPr>
            <a:spLocks noGrp="1" noChangeArrowheads="1"/>
          </p:cNvSpPr>
          <p:nvPr>
            <p:ph type="sldNum" sz="quarter" idx="12"/>
          </p:nvPr>
        </p:nvSpPr>
        <p:spPr>
          <a:ln/>
        </p:spPr>
        <p:txBody>
          <a:bodyPr/>
          <a:lstStyle>
            <a:lvl1pPr>
              <a:defRPr/>
            </a:lvl1pPr>
          </a:lstStyle>
          <a:p>
            <a:pPr>
              <a:defRPr/>
            </a:pPr>
            <a:fld id="{761D3122-4B66-43A8-AC68-15DC0C42D3B5}" type="slidenum">
              <a:rPr lang="en-US" altLang="ja-JP"/>
              <a:pPr>
                <a:defRPr/>
              </a:pPr>
              <a:t>‹#›</a:t>
            </a:fld>
            <a:endParaRPr lang="en-US" altLang="ja-JP"/>
          </a:p>
        </p:txBody>
      </p:sp>
    </p:spTree>
    <p:extLst>
      <p:ext uri="{BB962C8B-B14F-4D97-AF65-F5344CB8AC3E}">
        <p14:creationId xmlns:p14="http://schemas.microsoft.com/office/powerpoint/2010/main" val="40415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137939A-52C7-4377-985D-804C890015B1}" type="datetimeFigureOut">
              <a:rPr kumimoji="1" lang="ja-JP" altLang="en-US" smtClean="0"/>
              <a:t>2023/4/13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56B324F-6E58-43A8-8BA2-581AA5CF3D49}" type="slidenum">
              <a:rPr kumimoji="1" lang="ja-JP" altLang="en-US" smtClean="0"/>
              <a:t>‹#›</a:t>
            </a:fld>
            <a:endParaRPr kumimoji="1" lang="ja-JP" altLang="en-US"/>
          </a:p>
        </p:txBody>
      </p:sp>
    </p:spTree>
    <p:extLst>
      <p:ext uri="{BB962C8B-B14F-4D97-AF65-F5344CB8AC3E}">
        <p14:creationId xmlns:p14="http://schemas.microsoft.com/office/powerpoint/2010/main" val="1142076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137939A-52C7-4377-985D-804C890015B1}" type="datetimeFigureOut">
              <a:rPr kumimoji="1" lang="ja-JP" altLang="en-US" smtClean="0"/>
              <a:t>2023/4/13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56B324F-6E58-43A8-8BA2-581AA5CF3D49}" type="slidenum">
              <a:rPr kumimoji="1" lang="ja-JP" altLang="en-US" smtClean="0"/>
              <a:t>‹#›</a:t>
            </a:fld>
            <a:endParaRPr kumimoji="1" lang="ja-JP" altLang="en-US"/>
          </a:p>
        </p:txBody>
      </p:sp>
    </p:spTree>
    <p:extLst>
      <p:ext uri="{BB962C8B-B14F-4D97-AF65-F5344CB8AC3E}">
        <p14:creationId xmlns:p14="http://schemas.microsoft.com/office/powerpoint/2010/main" val="2139658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9137939A-52C7-4377-985D-804C890015B1}" type="datetimeFigureOut">
              <a:rPr kumimoji="1" lang="ja-JP" altLang="en-US" smtClean="0"/>
              <a:t>2023/4/13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56B324F-6E58-43A8-8BA2-581AA5CF3D49}" type="slidenum">
              <a:rPr kumimoji="1" lang="ja-JP" altLang="en-US" smtClean="0"/>
              <a:t>‹#›</a:t>
            </a:fld>
            <a:endParaRPr kumimoji="1" lang="ja-JP" altLang="en-US"/>
          </a:p>
        </p:txBody>
      </p:sp>
    </p:spTree>
    <p:extLst>
      <p:ext uri="{BB962C8B-B14F-4D97-AF65-F5344CB8AC3E}">
        <p14:creationId xmlns:p14="http://schemas.microsoft.com/office/powerpoint/2010/main" val="2911050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137939A-52C7-4377-985D-804C890015B1}" type="datetimeFigureOut">
              <a:rPr kumimoji="1" lang="ja-JP" altLang="en-US" smtClean="0"/>
              <a:t>2023/4/13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56B324F-6E58-43A8-8BA2-581AA5CF3D49}" type="slidenum">
              <a:rPr kumimoji="1" lang="ja-JP" altLang="en-US" smtClean="0"/>
              <a:t>‹#›</a:t>
            </a:fld>
            <a:endParaRPr kumimoji="1" lang="ja-JP" altLang="en-US"/>
          </a:p>
        </p:txBody>
      </p:sp>
    </p:spTree>
    <p:extLst>
      <p:ext uri="{BB962C8B-B14F-4D97-AF65-F5344CB8AC3E}">
        <p14:creationId xmlns:p14="http://schemas.microsoft.com/office/powerpoint/2010/main" val="4092871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9137939A-52C7-4377-985D-804C890015B1}" type="datetimeFigureOut">
              <a:rPr kumimoji="1" lang="ja-JP" altLang="en-US" smtClean="0"/>
              <a:t>2023/4/13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56B324F-6E58-43A8-8BA2-581AA5CF3D49}" type="slidenum">
              <a:rPr kumimoji="1" lang="ja-JP" altLang="en-US" smtClean="0"/>
              <a:t>‹#›</a:t>
            </a:fld>
            <a:endParaRPr kumimoji="1" lang="ja-JP" altLang="en-US"/>
          </a:p>
        </p:txBody>
      </p:sp>
    </p:spTree>
    <p:extLst>
      <p:ext uri="{BB962C8B-B14F-4D97-AF65-F5344CB8AC3E}">
        <p14:creationId xmlns:p14="http://schemas.microsoft.com/office/powerpoint/2010/main" val="10002277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37939A-52C7-4377-985D-804C890015B1}" type="datetimeFigureOut">
              <a:rPr kumimoji="1" lang="ja-JP" altLang="en-US" smtClean="0"/>
              <a:t>2023/4/13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56B324F-6E58-43A8-8BA2-581AA5CF3D49}" type="slidenum">
              <a:rPr kumimoji="1" lang="ja-JP" altLang="en-US" smtClean="0"/>
              <a:t>‹#›</a:t>
            </a:fld>
            <a:endParaRPr kumimoji="1" lang="ja-JP" altLang="en-US"/>
          </a:p>
        </p:txBody>
      </p:sp>
    </p:spTree>
    <p:extLst>
      <p:ext uri="{BB962C8B-B14F-4D97-AF65-F5344CB8AC3E}">
        <p14:creationId xmlns:p14="http://schemas.microsoft.com/office/powerpoint/2010/main" val="3342197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ja-JP" altLang="en-US"/>
              <a:t>マスター タイトルの書式設定</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137939A-52C7-4377-985D-804C890015B1}" type="datetimeFigureOut">
              <a:rPr kumimoji="1" lang="ja-JP" altLang="en-US" smtClean="0"/>
              <a:t>2023/4/13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56B324F-6E58-43A8-8BA2-581AA5CF3D49}" type="slidenum">
              <a:rPr kumimoji="1" lang="ja-JP" altLang="en-US" smtClean="0"/>
              <a:t>‹#›</a:t>
            </a:fld>
            <a:endParaRPr kumimoji="1" lang="ja-JP" altLang="en-US"/>
          </a:p>
        </p:txBody>
      </p:sp>
    </p:spTree>
    <p:extLst>
      <p:ext uri="{BB962C8B-B14F-4D97-AF65-F5344CB8AC3E}">
        <p14:creationId xmlns:p14="http://schemas.microsoft.com/office/powerpoint/2010/main" val="34194290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56B324F-6E58-43A8-8BA2-581AA5CF3D49}" type="slidenum">
              <a:rPr kumimoji="1" lang="ja-JP" altLang="en-US" smtClean="0"/>
              <a:t>‹#›</a:t>
            </a:fld>
            <a:endParaRPr kumimoji="1" lang="ja-JP" altLang="en-US"/>
          </a:p>
        </p:txBody>
      </p:sp>
      <p:sp>
        <p:nvSpPr>
          <p:cNvPr id="5" name="Date Placeholder 4"/>
          <p:cNvSpPr>
            <a:spLocks noGrp="1"/>
          </p:cNvSpPr>
          <p:nvPr>
            <p:ph type="dt" sz="half" idx="10"/>
          </p:nvPr>
        </p:nvSpPr>
        <p:spPr/>
        <p:txBody>
          <a:bodyPr/>
          <a:lstStyle/>
          <a:p>
            <a:fld id="{9137939A-52C7-4377-985D-804C890015B1}" type="datetimeFigureOut">
              <a:rPr kumimoji="1" lang="ja-JP" altLang="en-US" smtClean="0"/>
              <a:t>2023/4/13</a:t>
            </a:fld>
            <a:endParaRPr kumimoji="1" lang="ja-JP" altLang="en-US"/>
          </a:p>
        </p:txBody>
      </p:sp>
    </p:spTree>
    <p:extLst>
      <p:ext uri="{BB962C8B-B14F-4D97-AF65-F5344CB8AC3E}">
        <p14:creationId xmlns:p14="http://schemas.microsoft.com/office/powerpoint/2010/main" val="16518059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9137939A-52C7-4377-985D-804C890015B1}" type="datetimeFigureOut">
              <a:rPr kumimoji="1" lang="ja-JP" altLang="en-US" smtClean="0"/>
              <a:t>2023/4/13</a:t>
            </a:fld>
            <a:endParaRPr kumimoji="1" lang="ja-JP" alt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256B324F-6E58-43A8-8BA2-581AA5CF3D49}" type="slidenum">
              <a:rPr kumimoji="1" lang="ja-JP" altLang="en-US" smtClean="0"/>
              <a:t>‹#›</a:t>
            </a:fld>
            <a:endParaRPr kumimoji="1" lang="ja-JP" altLang="en-US"/>
          </a:p>
        </p:txBody>
      </p:sp>
    </p:spTree>
    <p:extLst>
      <p:ext uri="{BB962C8B-B14F-4D97-AF65-F5344CB8AC3E}">
        <p14:creationId xmlns:p14="http://schemas.microsoft.com/office/powerpoint/2010/main" val="1151425359"/>
      </p:ext>
    </p:extLst>
  </p:cSld>
  <p:clrMap bg1="lt1" tx1="dk1" bg2="lt2" tx2="dk2" accent1="accent1" accent2="accent2" accent3="accent3" accent4="accent4" accent5="accent5" accent6="accent6" hlink="hlink" folHlink="folHlink"/>
  <p:sldLayoutIdLst>
    <p:sldLayoutId id="2147484180" r:id="rId1"/>
    <p:sldLayoutId id="2147484181" r:id="rId2"/>
    <p:sldLayoutId id="2147484182" r:id="rId3"/>
    <p:sldLayoutId id="2147484183" r:id="rId4"/>
    <p:sldLayoutId id="2147484184" r:id="rId5"/>
    <p:sldLayoutId id="2147484185" r:id="rId6"/>
    <p:sldLayoutId id="2147484186" r:id="rId7"/>
    <p:sldLayoutId id="2147484187" r:id="rId8"/>
    <p:sldLayoutId id="2147484188" r:id="rId9"/>
    <p:sldLayoutId id="2147484189" r:id="rId10"/>
    <p:sldLayoutId id="2147484190" r:id="rId11"/>
    <p:sldLayoutId id="2147484191" r:id="rId12"/>
    <p:sldLayoutId id="2147484192" r:id="rId13"/>
    <p:sldLayoutId id="2147484193" r:id="rId14"/>
    <p:sldLayoutId id="2147484194" r:id="rId15"/>
    <p:sldLayoutId id="2147484195" r:id="rId16"/>
    <p:sldLayoutId id="2147484196" r:id="rId17"/>
  </p:sldLayoutIdLst>
  <p:txStyles>
    <p:titleStyle>
      <a:lvl1pPr algn="l" defTabSz="457200" rtl="0" eaLnBrk="1" latinLnBrk="0" hangingPunct="1">
        <a:spcBef>
          <a:spcPct val="0"/>
        </a:spcBef>
        <a:buNone/>
        <a:defRPr kumimoji="1" sz="3600" kern="1200">
          <a:solidFill>
            <a:schemeClr val="accent1"/>
          </a:solidFill>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kumimoji="1"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kumimoji="1"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kumimoji="1"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kumimoji="1"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7.xml"/><Relationship Id="rId5" Type="http://schemas.openxmlformats.org/officeDocument/2006/relationships/image" Target="../media/image4.png"/><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2.png"/><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928255" y="2507673"/>
            <a:ext cx="10072254" cy="1805854"/>
          </a:xfrm>
        </p:spPr>
        <p:txBody>
          <a:bodyPr>
            <a:normAutofit fontScale="90000"/>
          </a:bodyPr>
          <a:lstStyle/>
          <a:p>
            <a:pPr algn="ctr"/>
            <a:r>
              <a:rPr kumimoji="1" lang="ja-JP" altLang="en-US" dirty="0"/>
              <a:t>脱炭素ポイント制度推進</a:t>
            </a:r>
            <a:r>
              <a:rPr kumimoji="1" lang="en-US" altLang="ja-JP" dirty="0"/>
              <a:t/>
            </a:r>
            <a:br>
              <a:rPr kumimoji="1" lang="en-US" altLang="ja-JP" dirty="0"/>
            </a:br>
            <a:r>
              <a:rPr kumimoji="1" lang="ja-JP" altLang="en-US" dirty="0"/>
              <a:t>プラットフォームの設置について</a:t>
            </a:r>
          </a:p>
        </p:txBody>
      </p:sp>
      <p:sp>
        <p:nvSpPr>
          <p:cNvPr id="3" name="テキスト ボックス 2"/>
          <p:cNvSpPr txBox="1"/>
          <p:nvPr/>
        </p:nvSpPr>
        <p:spPr>
          <a:xfrm>
            <a:off x="10099965" y="429491"/>
            <a:ext cx="1537854" cy="523220"/>
          </a:xfrm>
          <a:prstGeom prst="rect">
            <a:avLst/>
          </a:prstGeom>
          <a:noFill/>
          <a:ln>
            <a:solidFill>
              <a:schemeClr val="tx1"/>
            </a:solidFill>
          </a:ln>
        </p:spPr>
        <p:txBody>
          <a:bodyPr wrap="square" rtlCol="0">
            <a:spAutoFit/>
          </a:bodyPr>
          <a:lstStyle/>
          <a:p>
            <a:pPr algn="ctr"/>
            <a:r>
              <a:rPr kumimoji="1" lang="ja-JP" altLang="en-US" sz="2800" dirty="0">
                <a:latin typeface="ＭＳ 明朝" panose="02020609040205080304" pitchFamily="17" charset="-128"/>
                <a:ea typeface="ＭＳ 明朝" panose="02020609040205080304" pitchFamily="17" charset="-128"/>
              </a:rPr>
              <a:t>資料１</a:t>
            </a:r>
          </a:p>
        </p:txBody>
      </p:sp>
    </p:spTree>
    <p:extLst>
      <p:ext uri="{BB962C8B-B14F-4D97-AF65-F5344CB8AC3E}">
        <p14:creationId xmlns:p14="http://schemas.microsoft.com/office/powerpoint/2010/main" val="3912172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08061" y="572489"/>
            <a:ext cx="8596668" cy="864889"/>
          </a:xfrm>
        </p:spPr>
        <p:txBody>
          <a:bodyPr>
            <a:normAutofit/>
          </a:bodyPr>
          <a:lstStyle/>
          <a:p>
            <a:r>
              <a:rPr lang="ja-JP" altLang="en-US" sz="4400" dirty="0"/>
              <a:t>背景</a:t>
            </a:r>
            <a:endParaRPr kumimoji="1" lang="ja-JP" altLang="en-US" sz="4400" dirty="0"/>
          </a:p>
        </p:txBody>
      </p:sp>
      <p:sp>
        <p:nvSpPr>
          <p:cNvPr id="3" name="コンテンツ プレースホルダー 2"/>
          <p:cNvSpPr>
            <a:spLocks noGrp="1"/>
          </p:cNvSpPr>
          <p:nvPr>
            <p:ph idx="1"/>
          </p:nvPr>
        </p:nvSpPr>
        <p:spPr>
          <a:xfrm>
            <a:off x="802023" y="1860625"/>
            <a:ext cx="10170777" cy="2877630"/>
          </a:xfrm>
        </p:spPr>
        <p:txBody>
          <a:bodyPr>
            <a:normAutofit/>
          </a:bodyPr>
          <a:lstStyle/>
          <a:p>
            <a:r>
              <a:rPr lang="ja-JP" altLang="en-US" sz="2800" dirty="0"/>
              <a:t>大阪府では、</a:t>
            </a:r>
            <a:r>
              <a:rPr lang="en-US" altLang="ja-JP" sz="2800" dirty="0"/>
              <a:t>2050</a:t>
            </a:r>
            <a:r>
              <a:rPr lang="ja-JP" altLang="en-US" sz="2800" dirty="0"/>
              <a:t>年に府域の</a:t>
            </a:r>
            <a:r>
              <a:rPr lang="en-US" altLang="ja-JP" sz="2800" dirty="0"/>
              <a:t>CO</a:t>
            </a:r>
            <a:r>
              <a:rPr lang="ja-JP" altLang="en-US" sz="2000" dirty="0"/>
              <a:t>２</a:t>
            </a:r>
            <a:r>
              <a:rPr lang="ja-JP" altLang="en-US" sz="2800" dirty="0"/>
              <a:t> 排出量実質ゼロの実現向けて、</a:t>
            </a:r>
            <a:r>
              <a:rPr lang="en-US" altLang="ja-JP" sz="2800" dirty="0"/>
              <a:t>2030</a:t>
            </a:r>
            <a:r>
              <a:rPr lang="ja-JP" altLang="en-US" sz="2800" dirty="0"/>
              <a:t>年の府域の温室効果ガス排出量を</a:t>
            </a:r>
            <a:r>
              <a:rPr lang="en-US" altLang="ja-JP" sz="2800" dirty="0"/>
              <a:t>2013</a:t>
            </a:r>
            <a:r>
              <a:rPr lang="ja-JP" altLang="en-US" sz="2800" dirty="0"/>
              <a:t>年度比で</a:t>
            </a:r>
            <a:r>
              <a:rPr lang="en-US" altLang="ja-JP" sz="2800" dirty="0"/>
              <a:t>40</a:t>
            </a:r>
            <a:r>
              <a:rPr lang="ja-JP" altLang="en-US" sz="2800" dirty="0"/>
              <a:t>％削減することを目標</a:t>
            </a:r>
            <a:endParaRPr lang="en-US" altLang="ja-JP" sz="2800" dirty="0"/>
          </a:p>
          <a:p>
            <a:r>
              <a:rPr lang="ja-JP" altLang="en-US" sz="2800" dirty="0"/>
              <a:t>日本における家庭部門の</a:t>
            </a:r>
            <a:r>
              <a:rPr lang="en-US" altLang="ja-JP" sz="2800" dirty="0"/>
              <a:t>CO</a:t>
            </a:r>
            <a:r>
              <a:rPr lang="ja-JP" altLang="en-US" sz="2000" dirty="0"/>
              <a:t>２</a:t>
            </a:r>
            <a:r>
              <a:rPr lang="ja-JP" altLang="en-US" sz="2800" dirty="0"/>
              <a:t>排出量は全体のおよそ１</a:t>
            </a:r>
            <a:r>
              <a:rPr lang="en-US" altLang="ja-JP" sz="2800" dirty="0"/>
              <a:t>/</a:t>
            </a:r>
            <a:r>
              <a:rPr lang="ja-JP" altLang="en-US" sz="2800" dirty="0"/>
              <a:t>５であり、消費行動支出のうちの約６割を個人消費が占めている</a:t>
            </a:r>
            <a:endParaRPr lang="en-US" altLang="ja-JP" sz="2800" dirty="0"/>
          </a:p>
          <a:p>
            <a:pPr marL="0" indent="0">
              <a:buNone/>
            </a:pPr>
            <a:r>
              <a:rPr lang="ja-JP" altLang="en-US" sz="2200" dirty="0"/>
              <a:t>　</a:t>
            </a:r>
            <a:r>
              <a:rPr lang="en-US" altLang="ja-JP" sz="2200" dirty="0"/>
              <a:t>※</a:t>
            </a:r>
            <a:r>
              <a:rPr lang="ja-JP" altLang="en-US" sz="2200" dirty="0"/>
              <a:t>府内の家庭部門に係る温室効果ガス排出量：</a:t>
            </a:r>
            <a:r>
              <a:rPr lang="en-US" altLang="ja-JP" sz="2200" dirty="0"/>
              <a:t>855</a:t>
            </a:r>
            <a:r>
              <a:rPr lang="ja-JP" altLang="en-US" sz="2200" dirty="0"/>
              <a:t>万トン（</a:t>
            </a:r>
            <a:r>
              <a:rPr lang="en-US" altLang="ja-JP" sz="2200" dirty="0"/>
              <a:t>2019</a:t>
            </a:r>
            <a:r>
              <a:rPr lang="ja-JP" altLang="en-US" sz="2200" dirty="0"/>
              <a:t>年度）</a:t>
            </a:r>
            <a:endParaRPr lang="en-US" altLang="ja-JP" sz="2200" dirty="0"/>
          </a:p>
          <a:p>
            <a:pPr marL="0" indent="0">
              <a:buNone/>
            </a:pPr>
            <a:endParaRPr lang="en-US" altLang="ja-JP" sz="2800" dirty="0"/>
          </a:p>
          <a:p>
            <a:pPr marL="0" indent="0">
              <a:buNone/>
            </a:pPr>
            <a:endParaRPr lang="en-US" altLang="ja-JP" sz="2800" dirty="0"/>
          </a:p>
          <a:p>
            <a:pPr marL="0" indent="0">
              <a:buNone/>
            </a:pPr>
            <a:endParaRPr lang="en-US" altLang="ja-JP" sz="2800" dirty="0"/>
          </a:p>
          <a:p>
            <a:endParaRPr kumimoji="1" lang="en-US" altLang="ja-JP" sz="2800" dirty="0"/>
          </a:p>
          <a:p>
            <a:endParaRPr lang="en-US" altLang="ja-JP" sz="2800" dirty="0"/>
          </a:p>
          <a:p>
            <a:endParaRPr kumimoji="1" lang="ja-JP" altLang="en-US" sz="2800" dirty="0"/>
          </a:p>
        </p:txBody>
      </p:sp>
      <p:sp>
        <p:nvSpPr>
          <p:cNvPr id="6" name="下矢印 5"/>
          <p:cNvSpPr/>
          <p:nvPr/>
        </p:nvSpPr>
        <p:spPr>
          <a:xfrm>
            <a:off x="5441024" y="4738255"/>
            <a:ext cx="1051060" cy="64937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p:cNvSpPr txBox="1"/>
          <p:nvPr/>
        </p:nvSpPr>
        <p:spPr>
          <a:xfrm>
            <a:off x="1057290" y="5707141"/>
            <a:ext cx="9818528" cy="584775"/>
          </a:xfrm>
          <a:prstGeom prst="rect">
            <a:avLst/>
          </a:prstGeom>
          <a:noFill/>
          <a:ln w="38100">
            <a:solidFill>
              <a:schemeClr val="accent2"/>
            </a:solidFill>
          </a:ln>
        </p:spPr>
        <p:txBody>
          <a:bodyPr wrap="square" rtlCol="0" anchor="ctr" anchorCtr="0">
            <a:spAutoFit/>
          </a:bodyPr>
          <a:lstStyle/>
          <a:p>
            <a:pPr algn="ctr"/>
            <a:r>
              <a:rPr kumimoji="1" lang="ja-JP" altLang="en-US" sz="3200" dirty="0"/>
              <a:t>府民の意識改革・行動変容が必須！！</a:t>
            </a:r>
          </a:p>
        </p:txBody>
      </p:sp>
    </p:spTree>
    <p:extLst>
      <p:ext uri="{BB962C8B-B14F-4D97-AF65-F5344CB8AC3E}">
        <p14:creationId xmlns:p14="http://schemas.microsoft.com/office/powerpoint/2010/main" val="29809272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title" sz="quarter"/>
          </p:nvPr>
        </p:nvSpPr>
        <p:spPr>
          <a:xfrm>
            <a:off x="278975" y="302772"/>
            <a:ext cx="10972800" cy="722889"/>
          </a:xfrm>
        </p:spPr>
        <p:txBody>
          <a:bodyPr>
            <a:noAutofit/>
          </a:bodyPr>
          <a:lstStyle/>
          <a:p>
            <a:r>
              <a:rPr kumimoji="1" lang="ja-JP" altLang="en-US" sz="3200" dirty="0"/>
              <a:t>意識改革・行動変容に向けたポイント制度の活用</a:t>
            </a:r>
          </a:p>
        </p:txBody>
      </p:sp>
      <p:sp>
        <p:nvSpPr>
          <p:cNvPr id="38" name="コンテンツ プレースホルダー 2"/>
          <p:cNvSpPr>
            <a:spLocks noGrp="1"/>
          </p:cNvSpPr>
          <p:nvPr>
            <p:ph idx="1"/>
          </p:nvPr>
        </p:nvSpPr>
        <p:spPr>
          <a:xfrm>
            <a:off x="278975" y="1293569"/>
            <a:ext cx="6302679" cy="3124215"/>
          </a:xfrm>
        </p:spPr>
        <p:txBody>
          <a:bodyPr>
            <a:normAutofit/>
          </a:bodyPr>
          <a:lstStyle/>
          <a:p>
            <a:pPr>
              <a:buFont typeface="Wingdings" panose="05000000000000000000" pitchFamily="2" charset="2"/>
              <a:buChar char="l"/>
            </a:pPr>
            <a:r>
              <a:rPr lang="ja-JP" altLang="en-US" sz="2200" dirty="0"/>
              <a:t>買い物の際、</a:t>
            </a:r>
            <a:r>
              <a:rPr lang="ja-JP" altLang="ja-JP" sz="2200" dirty="0"/>
              <a:t>キャッシュレス決済の普及などと相まって、ポイントの付与や利用を意識して消費行動を決めることが一般的になりつつある</a:t>
            </a:r>
            <a:r>
              <a:rPr lang="ja-JP" altLang="en-US" sz="2200" dirty="0"/>
              <a:t>。</a:t>
            </a:r>
            <a:endParaRPr lang="en-US" altLang="ja-JP" sz="2200" dirty="0"/>
          </a:p>
          <a:p>
            <a:pPr>
              <a:buFont typeface="Wingdings" panose="05000000000000000000" pitchFamily="2" charset="2"/>
              <a:buChar char="l"/>
            </a:pPr>
            <a:r>
              <a:rPr lang="ja-JP" altLang="en-US" sz="2200" dirty="0"/>
              <a:t>脱炭素行動の促進に向けて、ポイントに対する消費者ニーズが高い。</a:t>
            </a:r>
            <a:endParaRPr lang="en-US" altLang="ja-JP" sz="2200" dirty="0"/>
          </a:p>
          <a:p>
            <a:pPr>
              <a:buFont typeface="Wingdings" panose="05000000000000000000" pitchFamily="2" charset="2"/>
              <a:buChar char="Ø"/>
            </a:pPr>
            <a:r>
              <a:rPr lang="ja-JP" altLang="en-US" dirty="0"/>
              <a:t>民間の消費者向け意識調査では、男女ともに、ほぼ全ての世代で「ポイント」に対するニーズが最も高い。</a:t>
            </a:r>
            <a:endParaRPr kumimoji="1" lang="en-US" altLang="ja-JP" sz="2800" dirty="0"/>
          </a:p>
          <a:p>
            <a:endParaRPr lang="en-US" altLang="ja-JP" dirty="0"/>
          </a:p>
          <a:p>
            <a:endParaRPr kumimoji="1" lang="ja-JP" altLang="en-US" dirty="0"/>
          </a:p>
        </p:txBody>
      </p:sp>
      <p:pic>
        <p:nvPicPr>
          <p:cNvPr id="5" name="図 4" descr="https://www.hakuhodo.co.jp/uploads/2021/10/2q5.png"/>
          <p:cNvPicPr/>
          <p:nvPr/>
        </p:nvPicPr>
        <p:blipFill rotWithShape="1">
          <a:blip r:embed="rId2">
            <a:extLst>
              <a:ext uri="{28A0092B-C50C-407E-A947-70E740481C1C}">
                <a14:useLocalDpi xmlns:a14="http://schemas.microsoft.com/office/drawing/2010/main" val="0"/>
              </a:ext>
            </a:extLst>
          </a:blip>
          <a:srcRect l="23921" r="10032" b="43250"/>
          <a:stretch/>
        </p:blipFill>
        <p:spPr bwMode="auto">
          <a:xfrm>
            <a:off x="6858091" y="927655"/>
            <a:ext cx="4701415" cy="3431916"/>
          </a:xfrm>
          <a:prstGeom prst="rect">
            <a:avLst/>
          </a:prstGeom>
          <a:noFill/>
          <a:ln>
            <a:noFill/>
          </a:ln>
          <a:extLst>
            <a:ext uri="{53640926-AAD7-44D8-BBD7-CCE9431645EC}">
              <a14:shadowObscured xmlns:a14="http://schemas.microsoft.com/office/drawing/2010/main"/>
            </a:ext>
          </a:extLst>
        </p:spPr>
      </p:pic>
      <p:sp>
        <p:nvSpPr>
          <p:cNvPr id="2" name="正方形/長方形 1"/>
          <p:cNvSpPr/>
          <p:nvPr/>
        </p:nvSpPr>
        <p:spPr>
          <a:xfrm>
            <a:off x="6581654" y="4584043"/>
            <a:ext cx="6497782" cy="338554"/>
          </a:xfrm>
          <a:prstGeom prst="rect">
            <a:avLst/>
          </a:prstGeom>
        </p:spPr>
        <p:txBody>
          <a:bodyPr wrap="square">
            <a:spAutoFit/>
          </a:bodyPr>
          <a:lstStyle/>
          <a:p>
            <a:r>
              <a:rPr lang="ja-JP" altLang="ja-JP" sz="1600" dirty="0"/>
              <a:t>博報堂「脱炭素意識＆アクション調査」（</a:t>
            </a:r>
            <a:r>
              <a:rPr lang="en-US" altLang="ja-JP" sz="1600" dirty="0"/>
              <a:t>R3.9</a:t>
            </a:r>
            <a:r>
              <a:rPr lang="ja-JP" altLang="ja-JP" sz="1600" dirty="0" err="1"/>
              <a:t>、</a:t>
            </a:r>
            <a:r>
              <a:rPr lang="en-US" altLang="ja-JP" sz="1600" dirty="0"/>
              <a:t>1400</a:t>
            </a:r>
            <a:r>
              <a:rPr lang="ja-JP" altLang="ja-JP" sz="1600" dirty="0"/>
              <a:t>名）</a:t>
            </a:r>
            <a:endParaRPr lang="en-US" altLang="ja-JP" sz="1600" dirty="0"/>
          </a:p>
        </p:txBody>
      </p:sp>
      <p:sp>
        <p:nvSpPr>
          <p:cNvPr id="8" name="コンテンツ プレースホルダー 2"/>
          <p:cNvSpPr>
            <a:spLocks noGrp="1"/>
          </p:cNvSpPr>
          <p:nvPr>
            <p:ph idx="1"/>
          </p:nvPr>
        </p:nvSpPr>
        <p:spPr>
          <a:xfrm>
            <a:off x="110836" y="5169083"/>
            <a:ext cx="9518073" cy="1397972"/>
          </a:xfrm>
          <a:ln w="38100">
            <a:solidFill>
              <a:srgbClr val="00B0F0"/>
            </a:solidFill>
          </a:ln>
        </p:spPr>
        <p:txBody>
          <a:bodyPr anchor="ctr" anchorCtr="0">
            <a:normAutofit/>
          </a:bodyPr>
          <a:lstStyle/>
          <a:p>
            <a:pPr marL="0" indent="0">
              <a:buNone/>
            </a:pPr>
            <a:r>
              <a:rPr lang="ja-JP" altLang="en-US" sz="2800" dirty="0">
                <a:solidFill>
                  <a:srgbClr val="FF0000"/>
                </a:solidFill>
              </a:rPr>
              <a:t>脱炭素行動にポイントを付与することで、消費者の意識が変わり、望ましい行動を促すことができるのではないか。</a:t>
            </a:r>
            <a:endParaRPr lang="en-US" altLang="ja-JP" sz="2800" dirty="0">
              <a:solidFill>
                <a:srgbClr val="FF0000"/>
              </a:solidFill>
            </a:endParaRPr>
          </a:p>
        </p:txBody>
      </p:sp>
      <p:pic>
        <p:nvPicPr>
          <p:cNvPr id="1028" name="Picture 4" descr="ポイントカードのイラスト"/>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182531">
            <a:off x="10282904" y="5087513"/>
            <a:ext cx="1020029" cy="1020029"/>
          </a:xfrm>
          <a:prstGeom prst="rect">
            <a:avLst/>
          </a:prstGeom>
          <a:noFill/>
          <a:extLst>
            <a:ext uri="{909E8E84-426E-40DD-AFC4-6F175D3DCCD1}">
              <a14:hiddenFill xmlns:a14="http://schemas.microsoft.com/office/drawing/2010/main">
                <a:solidFill>
                  <a:srgbClr val="FFFFFF"/>
                </a:solidFill>
              </a14:hiddenFill>
            </a:ext>
          </a:extLst>
        </p:spPr>
      </p:pic>
      <p:pic>
        <p:nvPicPr>
          <p:cNvPr id="3" name="図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628909" y="5643586"/>
            <a:ext cx="1083435" cy="1083435"/>
          </a:xfrm>
          <a:prstGeom prst="rect">
            <a:avLst/>
          </a:prstGeom>
        </p:spPr>
      </p:pic>
      <p:pic>
        <p:nvPicPr>
          <p:cNvPr id="1026" name="Picture 2" descr="ポイントに喜ぶ人のイラスト（女性）"/>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012251" y="5643586"/>
            <a:ext cx="1094509" cy="1094509"/>
          </a:xfrm>
          <a:prstGeom prst="rect">
            <a:avLst/>
          </a:prstGeom>
          <a:noFill/>
          <a:extLst>
            <a:ext uri="{909E8E84-426E-40DD-AFC4-6F175D3DCCD1}">
              <a14:hiddenFill xmlns:a14="http://schemas.microsoft.com/office/drawing/2010/main">
                <a:solidFill>
                  <a:srgbClr val="FFFFFF"/>
                </a:solidFill>
              </a14:hiddenFill>
            </a:ext>
          </a:extLst>
        </p:spPr>
      </p:pic>
      <p:sp>
        <p:nvSpPr>
          <p:cNvPr id="13" name="角丸四角形 12"/>
          <p:cNvSpPr/>
          <p:nvPr/>
        </p:nvSpPr>
        <p:spPr>
          <a:xfrm>
            <a:off x="7327089" y="2901628"/>
            <a:ext cx="385199" cy="1482279"/>
          </a:xfrm>
          <a:prstGeom prst="roundRect">
            <a:avLst/>
          </a:pr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5067911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080181" y="963636"/>
            <a:ext cx="8596668" cy="822961"/>
          </a:xfrm>
        </p:spPr>
        <p:txBody>
          <a:bodyPr>
            <a:normAutofit/>
          </a:bodyPr>
          <a:lstStyle/>
          <a:p>
            <a:r>
              <a:rPr kumimoji="1" lang="ja-JP" altLang="en-US" sz="4400" dirty="0"/>
              <a:t>本プラットフォームの目的</a:t>
            </a:r>
          </a:p>
        </p:txBody>
      </p:sp>
      <p:sp>
        <p:nvSpPr>
          <p:cNvPr id="3" name="コンテンツ プレースホルダー 2"/>
          <p:cNvSpPr>
            <a:spLocks noGrp="1"/>
          </p:cNvSpPr>
          <p:nvPr>
            <p:ph idx="1"/>
          </p:nvPr>
        </p:nvSpPr>
        <p:spPr>
          <a:xfrm>
            <a:off x="404075" y="2168049"/>
            <a:ext cx="10333197" cy="4108060"/>
          </a:xfrm>
        </p:spPr>
        <p:txBody>
          <a:bodyPr>
            <a:normAutofit/>
          </a:bodyPr>
          <a:lstStyle/>
          <a:p>
            <a:pPr>
              <a:lnSpc>
                <a:spcPct val="150000"/>
              </a:lnSpc>
              <a:buFont typeface="Wingdings" panose="05000000000000000000" pitchFamily="2" charset="2"/>
              <a:buChar char="l"/>
            </a:pPr>
            <a:r>
              <a:rPr lang="ja-JP" altLang="en-US" sz="3000" dirty="0"/>
              <a:t>　</a:t>
            </a:r>
            <a:r>
              <a:rPr kumimoji="1" lang="ja-JP" altLang="en-US" sz="3000" dirty="0"/>
              <a:t>府民の脱炭素への意識改革・行動変容を図るため、</a:t>
            </a:r>
            <a:r>
              <a:rPr lang="en-US" altLang="ja-JP" sz="3000" dirty="0"/>
              <a:t/>
            </a:r>
            <a:br>
              <a:rPr lang="en-US" altLang="ja-JP" sz="3000" dirty="0"/>
            </a:br>
            <a:r>
              <a:rPr lang="ja-JP" altLang="en-US" sz="3000" dirty="0"/>
              <a:t>独自ポイントを有する事業者等が協働して取り組み、</a:t>
            </a:r>
            <a:r>
              <a:rPr lang="en-US" altLang="ja-JP" sz="3000" dirty="0"/>
              <a:t/>
            </a:r>
            <a:br>
              <a:rPr lang="en-US" altLang="ja-JP" sz="3000" dirty="0"/>
            </a:br>
            <a:r>
              <a:rPr lang="ja-JP" altLang="ja-JP" sz="3000" dirty="0"/>
              <a:t>効果的かつ持続的な脱炭素ポイント制度のあり方に</a:t>
            </a:r>
            <a:r>
              <a:rPr lang="ja-JP" altLang="ja-JP" sz="3000" dirty="0" err="1"/>
              <a:t>つ</a:t>
            </a:r>
            <a:r>
              <a:rPr lang="en-US" altLang="ja-JP" sz="3000"/>
              <a:t/>
            </a:r>
            <a:br>
              <a:rPr lang="en-US" altLang="ja-JP" sz="3000"/>
            </a:br>
            <a:r>
              <a:rPr lang="ja-JP" altLang="ja-JP" sz="3000"/>
              <a:t>いて</a:t>
            </a:r>
            <a:r>
              <a:rPr lang="ja-JP" altLang="ja-JP" sz="3000" dirty="0"/>
              <a:t>検討する</a:t>
            </a:r>
            <a:r>
              <a:rPr lang="ja-JP" altLang="en-US" sz="3000" dirty="0"/>
              <a:t>。</a:t>
            </a:r>
            <a:endParaRPr lang="en-US" altLang="ja-JP" sz="3000" dirty="0"/>
          </a:p>
          <a:p>
            <a:pPr>
              <a:lnSpc>
                <a:spcPct val="150000"/>
              </a:lnSpc>
              <a:buFont typeface="Wingdings" panose="05000000000000000000" pitchFamily="2" charset="2"/>
              <a:buChar char="l"/>
            </a:pPr>
            <a:r>
              <a:rPr lang="ja-JP" altLang="en-US" sz="3000" dirty="0"/>
              <a:t>　さらに、先駆的</a:t>
            </a:r>
            <a:r>
              <a:rPr lang="ja-JP" altLang="ja-JP" sz="3000" dirty="0"/>
              <a:t>な取組み</a:t>
            </a:r>
            <a:r>
              <a:rPr lang="ja-JP" altLang="en-US" sz="3000" dirty="0"/>
              <a:t>を</a:t>
            </a:r>
            <a:r>
              <a:rPr lang="ja-JP" altLang="ja-JP" sz="3000" dirty="0"/>
              <a:t>広く</a:t>
            </a:r>
            <a:r>
              <a:rPr lang="ja-JP" altLang="en-US" sz="3000" dirty="0"/>
              <a:t>共有・</a:t>
            </a:r>
            <a:r>
              <a:rPr lang="ja-JP" altLang="ja-JP" sz="3000" dirty="0"/>
              <a:t>発信</a:t>
            </a:r>
            <a:r>
              <a:rPr lang="ja-JP" altLang="en-US" sz="3000" dirty="0"/>
              <a:t>する。</a:t>
            </a:r>
            <a:endParaRPr lang="en-US" altLang="ja-JP" sz="3000" dirty="0"/>
          </a:p>
          <a:p>
            <a:endParaRPr kumimoji="1" lang="en-US" altLang="ja-JP" sz="3000" dirty="0"/>
          </a:p>
          <a:p>
            <a:endParaRPr lang="en-US" altLang="ja-JP" sz="3000" dirty="0"/>
          </a:p>
          <a:p>
            <a:endParaRPr kumimoji="1" lang="ja-JP" altLang="en-US" dirty="0"/>
          </a:p>
        </p:txBody>
      </p:sp>
    </p:spTree>
    <p:extLst>
      <p:ext uri="{BB962C8B-B14F-4D97-AF65-F5344CB8AC3E}">
        <p14:creationId xmlns:p14="http://schemas.microsoft.com/office/powerpoint/2010/main" val="4562393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07975" y="327659"/>
            <a:ext cx="7361452" cy="622380"/>
          </a:xfrm>
        </p:spPr>
        <p:txBody>
          <a:bodyPr>
            <a:noAutofit/>
          </a:bodyPr>
          <a:lstStyle/>
          <a:p>
            <a:r>
              <a:rPr lang="ja-JP" altLang="en-US" sz="4400" dirty="0"/>
              <a:t>構成員</a:t>
            </a:r>
            <a:r>
              <a:rPr lang="ja-JP" altLang="en-US" sz="2800" dirty="0"/>
              <a:t>（</a:t>
            </a:r>
            <a:r>
              <a:rPr lang="ja-JP" altLang="en-US" sz="2800" dirty="0" smtClean="0"/>
              <a:t>令和</a:t>
            </a:r>
            <a:r>
              <a:rPr lang="ja-JP" altLang="en-US" sz="2800" dirty="0"/>
              <a:t>４</a:t>
            </a:r>
            <a:r>
              <a:rPr lang="ja-JP" altLang="en-US" sz="2800" dirty="0" smtClean="0"/>
              <a:t>年６月２日</a:t>
            </a:r>
            <a:r>
              <a:rPr lang="ja-JP" altLang="en-US" sz="2800" dirty="0"/>
              <a:t>時点）</a:t>
            </a:r>
            <a:endParaRPr kumimoji="1" lang="ja-JP" altLang="en-US" sz="2800" dirty="0"/>
          </a:p>
        </p:txBody>
      </p:sp>
      <p:sp>
        <p:nvSpPr>
          <p:cNvPr id="6" name="AutoShape 2" descr="ソース画像を表示"/>
          <p:cNvSpPr>
            <a:spLocks noChangeAspect="1" noChangeArrowheads="1"/>
          </p:cNvSpPr>
          <p:nvPr/>
        </p:nvSpPr>
        <p:spPr bwMode="auto">
          <a:xfrm>
            <a:off x="155575" y="-3191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ja-JP" altLang="en-US"/>
          </a:p>
        </p:txBody>
      </p:sp>
      <p:graphicFrame>
        <p:nvGraphicFramePr>
          <p:cNvPr id="23" name="表 22"/>
          <p:cNvGraphicFramePr>
            <a:graphicFrameLocks noGrp="1"/>
          </p:cNvGraphicFramePr>
          <p:nvPr>
            <p:extLst>
              <p:ext uri="{D42A27DB-BD31-4B8C-83A1-F6EECF244321}">
                <p14:modId xmlns:p14="http://schemas.microsoft.com/office/powerpoint/2010/main" val="2818139862"/>
              </p:ext>
            </p:extLst>
          </p:nvPr>
        </p:nvGraphicFramePr>
        <p:xfrm>
          <a:off x="692728" y="1130665"/>
          <a:ext cx="9919854" cy="5132425"/>
        </p:xfrm>
        <a:graphic>
          <a:graphicData uri="http://schemas.openxmlformats.org/drawingml/2006/table">
            <a:tbl>
              <a:tblPr firstRow="1" bandRow="1">
                <a:tableStyleId>{3B4B98B0-60AC-42C2-AFA5-B58CD77FA1E5}</a:tableStyleId>
              </a:tblPr>
              <a:tblGrid>
                <a:gridCol w="4932217">
                  <a:extLst>
                    <a:ext uri="{9D8B030D-6E8A-4147-A177-3AD203B41FA5}">
                      <a16:colId xmlns:a16="http://schemas.microsoft.com/office/drawing/2014/main" val="2604840591"/>
                    </a:ext>
                  </a:extLst>
                </a:gridCol>
                <a:gridCol w="4987637">
                  <a:extLst>
                    <a:ext uri="{9D8B030D-6E8A-4147-A177-3AD203B41FA5}">
                      <a16:colId xmlns:a16="http://schemas.microsoft.com/office/drawing/2014/main" val="3505376944"/>
                    </a:ext>
                  </a:extLst>
                </a:gridCol>
              </a:tblGrid>
              <a:tr h="865225">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b="1" dirty="0" smtClean="0"/>
                        <a:t>株式会社アーバンリサーチ</a:t>
                      </a:r>
                      <a:endParaRPr kumimoji="1" lang="ja-JP" altLang="en-US" b="1" dirty="0" smtClean="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b="1" dirty="0" smtClean="0"/>
                        <a:t>西日本旅客鉄道株式会社</a:t>
                      </a:r>
                      <a:endParaRPr kumimoji="1" lang="ja-JP" altLang="en-US" b="1" dirty="0" smtClean="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97335687"/>
                  </a:ext>
                </a:extLst>
              </a:tr>
              <a:tr h="83127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b="1" dirty="0" smtClean="0"/>
                        <a:t>イオンリテール株式会社</a:t>
                      </a:r>
                      <a:endParaRPr kumimoji="1" lang="ja-JP" altLang="en-US" b="1" dirty="0" smtClean="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ja-JP" sz="1800" b="1" kern="1200" dirty="0" smtClean="0">
                          <a:effectLst/>
                        </a:rPr>
                        <a:t>公益社団法人２０２５年日本国際博覧会協会</a:t>
                      </a:r>
                      <a:endParaRPr kumimoji="1" lang="en-US" altLang="ja-JP" sz="1800" b="1" kern="1200" dirty="0" smtClean="0">
                        <a:solidFill>
                          <a:schemeClr val="dk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40797479"/>
                  </a:ext>
                </a:extLst>
              </a:tr>
              <a:tr h="91440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b="1" dirty="0" smtClean="0"/>
                        <a:t>エイチ・ツー</a:t>
                      </a:r>
                      <a:r>
                        <a:rPr kumimoji="1" lang="ja-JP" altLang="en-US" b="1" smtClean="0"/>
                        <a:t>・オー</a:t>
                      </a:r>
                      <a:r>
                        <a:rPr kumimoji="1" lang="ja-JP" altLang="en-US" b="1" baseline="0" smtClean="0"/>
                        <a:t> </a:t>
                      </a:r>
                      <a:r>
                        <a:rPr kumimoji="1" lang="ja-JP" altLang="en-US" b="1" smtClean="0"/>
                        <a:t>リテイリング</a:t>
                      </a:r>
                      <a:r>
                        <a:rPr kumimoji="1" lang="ja-JP" altLang="en-US" b="1" dirty="0" smtClean="0"/>
                        <a:t>株式会社</a:t>
                      </a:r>
                      <a:endParaRPr kumimoji="1" lang="ja-JP" altLang="en-US" b="1" dirty="0" smtClean="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ja-JP" sz="1800" b="1" kern="1200" dirty="0" smtClean="0">
                          <a:effectLst/>
                        </a:rPr>
                        <a:t>環境省近畿地方環境事務所</a:t>
                      </a:r>
                      <a:endParaRPr kumimoji="1" lang="ja-JP" altLang="en-US" b="1" dirty="0" smtClean="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48938869"/>
                  </a:ext>
                </a:extLst>
              </a:tr>
              <a:tr h="886691">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b="1" dirty="0" smtClean="0"/>
                        <a:t>大阪いずみ市民生活協同組合</a:t>
                      </a:r>
                      <a:endParaRPr kumimoji="1" lang="ja-JP" altLang="en-US" b="1" dirty="0" smtClean="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ja-JP" sz="1800" b="1" kern="1200" dirty="0" smtClean="0">
                          <a:effectLst/>
                        </a:rPr>
                        <a:t>大阪市</a:t>
                      </a:r>
                      <a:endParaRPr kumimoji="1" lang="en-US" altLang="ja-JP" sz="1800" b="1" kern="1200" dirty="0" smtClean="0">
                        <a:solidFill>
                          <a:schemeClr val="dk1"/>
                        </a:solidFill>
                        <a:effectLst/>
                        <a:latin typeface="+mn-lt"/>
                        <a:ea typeface="+mn-ea"/>
                        <a:cs typeface="+mn-cs"/>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36006532"/>
                  </a:ext>
                </a:extLst>
              </a:tr>
              <a:tr h="85898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b="1" dirty="0" smtClean="0"/>
                        <a:t>大阪市高速電気軌道株式会社</a:t>
                      </a:r>
                      <a:endParaRPr kumimoji="1" lang="ja-JP" altLang="en-US" b="1" dirty="0" smtClean="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ja-JP" sz="1800" b="1" kern="1200" dirty="0" smtClean="0">
                          <a:effectLst/>
                        </a:rPr>
                        <a:t>堺市</a:t>
                      </a:r>
                      <a:endParaRPr kumimoji="1" lang="ja-JP" altLang="en-US" b="1" dirty="0" smtClean="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42407541"/>
                  </a:ext>
                </a:extLst>
              </a:tr>
              <a:tr h="775855">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b="1" dirty="0" smtClean="0"/>
                        <a:t>上新電機株式会社</a:t>
                      </a:r>
                      <a:endParaRPr kumimoji="1" lang="ja-JP" altLang="en-US" b="1" dirty="0" smtClean="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kumimoji="1" lang="ja-JP" altLang="en-US" b="1" dirty="0">
                        <a:latin typeface="+mn-ea"/>
                        <a:ea typeface="+mn-ea"/>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79526469"/>
                  </a:ext>
                </a:extLst>
              </a:tr>
            </a:tbl>
          </a:graphicData>
        </a:graphic>
      </p:graphicFrame>
      <p:sp>
        <p:nvSpPr>
          <p:cNvPr id="14" name="コンテンツ プレースホルダー 2"/>
          <p:cNvSpPr>
            <a:spLocks noGrp="1"/>
          </p:cNvSpPr>
          <p:nvPr>
            <p:ph idx="1"/>
          </p:nvPr>
        </p:nvSpPr>
        <p:spPr>
          <a:xfrm>
            <a:off x="6339017" y="6263090"/>
            <a:ext cx="5705348" cy="731933"/>
          </a:xfrm>
        </p:spPr>
        <p:txBody>
          <a:bodyPr>
            <a:normAutofit/>
          </a:bodyPr>
          <a:lstStyle/>
          <a:p>
            <a:pPr marL="0" indent="0">
              <a:buNone/>
            </a:pPr>
            <a:r>
              <a:rPr lang="ja-JP" altLang="en-US" sz="3600" dirty="0">
                <a:solidFill>
                  <a:schemeClr val="tx1"/>
                </a:solidFill>
              </a:rPr>
              <a:t>　</a:t>
            </a:r>
            <a:r>
              <a:rPr lang="en-US" altLang="ja-JP" sz="2000" dirty="0">
                <a:solidFill>
                  <a:schemeClr val="tx1"/>
                </a:solidFill>
              </a:rPr>
              <a:t>※</a:t>
            </a:r>
            <a:r>
              <a:rPr lang="ja-JP" altLang="en-US" sz="2000" dirty="0">
                <a:solidFill>
                  <a:schemeClr val="tx1"/>
                </a:solidFill>
              </a:rPr>
              <a:t>随時、参画希望のある事業者等を追加</a:t>
            </a:r>
            <a:endParaRPr lang="en-US" altLang="ja-JP" sz="2000" dirty="0">
              <a:solidFill>
                <a:schemeClr val="tx1"/>
              </a:solidFill>
            </a:endParaRPr>
          </a:p>
        </p:txBody>
      </p:sp>
    </p:spTree>
    <p:extLst>
      <p:ext uri="{BB962C8B-B14F-4D97-AF65-F5344CB8AC3E}">
        <p14:creationId xmlns:p14="http://schemas.microsoft.com/office/powerpoint/2010/main" val="3897168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95980" y="600432"/>
            <a:ext cx="8596668" cy="834472"/>
          </a:xfrm>
        </p:spPr>
        <p:txBody>
          <a:bodyPr>
            <a:normAutofit/>
          </a:bodyPr>
          <a:lstStyle/>
          <a:p>
            <a:r>
              <a:rPr lang="ja-JP" altLang="en-US" sz="4400" dirty="0"/>
              <a:t>本プラットフォームの取組内容</a:t>
            </a:r>
            <a:endParaRPr kumimoji="1" lang="ja-JP" altLang="en-US" sz="4400" dirty="0"/>
          </a:p>
        </p:txBody>
      </p:sp>
      <p:sp>
        <p:nvSpPr>
          <p:cNvPr id="3" name="コンテンツ プレースホルダー 2"/>
          <p:cNvSpPr>
            <a:spLocks noGrp="1"/>
          </p:cNvSpPr>
          <p:nvPr>
            <p:ph idx="1"/>
          </p:nvPr>
        </p:nvSpPr>
        <p:spPr>
          <a:xfrm>
            <a:off x="506817" y="2009124"/>
            <a:ext cx="9842528" cy="3560407"/>
          </a:xfrm>
        </p:spPr>
        <p:txBody>
          <a:bodyPr>
            <a:noAutofit/>
          </a:bodyPr>
          <a:lstStyle/>
          <a:p>
            <a:pPr marL="514350" indent="-514350">
              <a:lnSpc>
                <a:spcPct val="120000"/>
              </a:lnSpc>
              <a:buFont typeface="+mj-lt"/>
              <a:buAutoNum type="arabicPeriod"/>
            </a:pPr>
            <a:r>
              <a:rPr lang="ja-JP" altLang="en-US" sz="3400" dirty="0">
                <a:solidFill>
                  <a:schemeClr val="tx1"/>
                </a:solidFill>
                <a:latin typeface="+mn-ea"/>
              </a:rPr>
              <a:t>府民の脱炭素への意識改革・行動変容の促進に関すること</a:t>
            </a:r>
            <a:endParaRPr lang="en-US" altLang="ja-JP" sz="3400" dirty="0">
              <a:solidFill>
                <a:schemeClr val="tx1"/>
              </a:solidFill>
              <a:latin typeface="+mn-ea"/>
            </a:endParaRPr>
          </a:p>
          <a:p>
            <a:pPr marL="514350" indent="-514350">
              <a:lnSpc>
                <a:spcPct val="120000"/>
              </a:lnSpc>
              <a:buFont typeface="+mj-lt"/>
              <a:buAutoNum type="arabicPeriod"/>
            </a:pPr>
            <a:r>
              <a:rPr lang="ja-JP" altLang="en-US" sz="3400" dirty="0">
                <a:solidFill>
                  <a:schemeClr val="tx1"/>
                </a:solidFill>
                <a:latin typeface="+mn-ea"/>
              </a:rPr>
              <a:t>脱炭素ポイント制度に関すること</a:t>
            </a:r>
            <a:endParaRPr lang="en-US" altLang="ja-JP" sz="3400" dirty="0">
              <a:solidFill>
                <a:schemeClr val="tx1"/>
              </a:solidFill>
              <a:latin typeface="+mn-ea"/>
            </a:endParaRPr>
          </a:p>
          <a:p>
            <a:pPr marL="514350" indent="-514350">
              <a:lnSpc>
                <a:spcPct val="120000"/>
              </a:lnSpc>
              <a:buFont typeface="+mj-lt"/>
              <a:buAutoNum type="arabicPeriod"/>
            </a:pPr>
            <a:r>
              <a:rPr lang="ja-JP" altLang="en-US" sz="3400" dirty="0">
                <a:solidFill>
                  <a:schemeClr val="tx1"/>
                </a:solidFill>
                <a:latin typeface="+mn-ea"/>
              </a:rPr>
              <a:t>脱炭素ポイント制度の普及・拡大に関すること</a:t>
            </a:r>
            <a:endParaRPr lang="en-US" altLang="ja-JP" sz="3400" dirty="0">
              <a:solidFill>
                <a:schemeClr val="tx1"/>
              </a:solidFill>
              <a:latin typeface="+mn-ea"/>
            </a:endParaRPr>
          </a:p>
          <a:p>
            <a:pPr marL="514350" indent="-514350">
              <a:lnSpc>
                <a:spcPct val="120000"/>
              </a:lnSpc>
              <a:buFont typeface="+mj-lt"/>
              <a:buAutoNum type="arabicPeriod"/>
            </a:pPr>
            <a:r>
              <a:rPr lang="ja-JP" altLang="en-US" sz="3400" dirty="0">
                <a:solidFill>
                  <a:schemeClr val="tx1"/>
                </a:solidFill>
                <a:latin typeface="+mn-ea"/>
              </a:rPr>
              <a:t>その他プラットフォームの目的達成に必要な事項に関すること</a:t>
            </a:r>
            <a:endParaRPr kumimoji="1" lang="ja-JP" altLang="en-US" sz="3400" dirty="0"/>
          </a:p>
        </p:txBody>
      </p:sp>
    </p:spTree>
    <p:extLst>
      <p:ext uri="{BB962C8B-B14F-4D97-AF65-F5344CB8AC3E}">
        <p14:creationId xmlns:p14="http://schemas.microsoft.com/office/powerpoint/2010/main" val="880383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68271" y="364906"/>
            <a:ext cx="9080529" cy="834472"/>
          </a:xfrm>
        </p:spPr>
        <p:txBody>
          <a:bodyPr>
            <a:normAutofit/>
          </a:bodyPr>
          <a:lstStyle/>
          <a:p>
            <a:r>
              <a:rPr lang="ja-JP" altLang="en-US" sz="4400" dirty="0"/>
              <a:t>めざすべき姿</a:t>
            </a:r>
            <a:endParaRPr kumimoji="1" lang="ja-JP" altLang="en-US" sz="4400" dirty="0"/>
          </a:p>
        </p:txBody>
      </p:sp>
      <p:sp>
        <p:nvSpPr>
          <p:cNvPr id="3" name="コンテンツ プレースホルダー 2"/>
          <p:cNvSpPr>
            <a:spLocks noGrp="1"/>
          </p:cNvSpPr>
          <p:nvPr>
            <p:ph idx="1"/>
          </p:nvPr>
        </p:nvSpPr>
        <p:spPr>
          <a:xfrm>
            <a:off x="182532" y="1227911"/>
            <a:ext cx="10857255" cy="1446840"/>
          </a:xfrm>
        </p:spPr>
        <p:txBody>
          <a:bodyPr>
            <a:normAutofit lnSpcReduction="10000"/>
          </a:bodyPr>
          <a:lstStyle/>
          <a:p>
            <a:pPr marL="0" indent="0">
              <a:buNone/>
            </a:pPr>
            <a:r>
              <a:rPr lang="ja-JP" altLang="en-US" sz="3600" dirty="0">
                <a:solidFill>
                  <a:schemeClr val="tx1"/>
                </a:solidFill>
              </a:rPr>
              <a:t>　</a:t>
            </a:r>
            <a:r>
              <a:rPr lang="en-US" altLang="ja-JP" sz="2800" dirty="0">
                <a:solidFill>
                  <a:schemeClr val="tx1"/>
                </a:solidFill>
              </a:rPr>
              <a:t>2025</a:t>
            </a:r>
            <a:r>
              <a:rPr lang="ja-JP" altLang="en-US" sz="2800" dirty="0">
                <a:solidFill>
                  <a:schemeClr val="tx1"/>
                </a:solidFill>
              </a:rPr>
              <a:t>大阪・関西万博も見据え、事業者と行政が連携し、様々な脱炭素型のポイント制度を社会に定着させて、府民一人ひとりの日常的な消費行動を脱炭素型に変革。</a:t>
            </a:r>
            <a:endParaRPr lang="en-US" altLang="ja-JP" sz="2800" dirty="0">
              <a:solidFill>
                <a:schemeClr val="tx1"/>
              </a:solidFill>
            </a:endParaRPr>
          </a:p>
        </p:txBody>
      </p:sp>
      <p:pic>
        <p:nvPicPr>
          <p:cNvPr id="8" name="図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689729" y="4471141"/>
            <a:ext cx="2124135" cy="2124135"/>
          </a:xfrm>
          <a:prstGeom prst="rect">
            <a:avLst/>
          </a:prstGeom>
        </p:spPr>
      </p:pic>
      <p:pic>
        <p:nvPicPr>
          <p:cNvPr id="9" name="図 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843506" y="4559472"/>
            <a:ext cx="1984018" cy="1984018"/>
          </a:xfrm>
          <a:prstGeom prst="rect">
            <a:avLst/>
          </a:prstGeom>
        </p:spPr>
      </p:pic>
      <p:sp>
        <p:nvSpPr>
          <p:cNvPr id="10" name="右矢印 9"/>
          <p:cNvSpPr/>
          <p:nvPr/>
        </p:nvSpPr>
        <p:spPr>
          <a:xfrm>
            <a:off x="3400123" y="3090189"/>
            <a:ext cx="935094" cy="9698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3" name="図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73210" y="4372145"/>
            <a:ext cx="2247683" cy="2247683"/>
          </a:xfrm>
          <a:prstGeom prst="rect">
            <a:avLst/>
          </a:prstGeom>
        </p:spPr>
      </p:pic>
      <p:pic>
        <p:nvPicPr>
          <p:cNvPr id="16" name="図 1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6027921" y="4760566"/>
            <a:ext cx="1470835" cy="1470835"/>
          </a:xfrm>
          <a:prstGeom prst="rect">
            <a:avLst/>
          </a:prstGeom>
        </p:spPr>
      </p:pic>
      <p:pic>
        <p:nvPicPr>
          <p:cNvPr id="17" name="図 16"/>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3915467" y="4489415"/>
            <a:ext cx="2013139" cy="2013139"/>
          </a:xfrm>
          <a:prstGeom prst="rect">
            <a:avLst/>
          </a:prstGeom>
        </p:spPr>
      </p:pic>
      <p:sp>
        <p:nvSpPr>
          <p:cNvPr id="18" name="右矢印 17"/>
          <p:cNvSpPr/>
          <p:nvPr/>
        </p:nvSpPr>
        <p:spPr>
          <a:xfrm>
            <a:off x="7384523" y="3090189"/>
            <a:ext cx="935094" cy="96981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角丸四角形 3"/>
          <p:cNvSpPr/>
          <p:nvPr/>
        </p:nvSpPr>
        <p:spPr>
          <a:xfrm>
            <a:off x="525456" y="2766502"/>
            <a:ext cx="2736625" cy="1422142"/>
          </a:xfrm>
          <a:prstGeom prst="roundRect">
            <a:avLst/>
          </a:prstGeom>
          <a:ln w="38100">
            <a:solidFill>
              <a:schemeClr val="accent1"/>
            </a:solidFill>
          </a:ln>
        </p:spPr>
        <p:style>
          <a:lnRef idx="2">
            <a:schemeClr val="accent6"/>
          </a:lnRef>
          <a:fillRef idx="1">
            <a:schemeClr val="lt1"/>
          </a:fillRef>
          <a:effectRef idx="0">
            <a:schemeClr val="accent6"/>
          </a:effectRef>
          <a:fontRef idx="minor">
            <a:schemeClr val="dk1"/>
          </a:fontRef>
        </p:style>
        <p:txBody>
          <a:bodyPr lIns="0" rIns="0" rtlCol="0" anchor="ctr"/>
          <a:lstStyle/>
          <a:p>
            <a:pPr algn="ctr"/>
            <a:r>
              <a:rPr kumimoji="1" lang="ja-JP" altLang="en-US" sz="2000" b="1" dirty="0"/>
              <a:t>本プラットフォーム</a:t>
            </a:r>
            <a:endParaRPr kumimoji="1" lang="en-US" altLang="ja-JP" sz="2000" b="1" dirty="0"/>
          </a:p>
          <a:p>
            <a:pPr algn="ctr"/>
            <a:r>
              <a:rPr kumimoji="1" lang="ja-JP" altLang="en-US" sz="2000" b="1" dirty="0" err="1"/>
              <a:t>での</a:t>
            </a:r>
            <a:r>
              <a:rPr kumimoji="1" lang="ja-JP" altLang="en-US" sz="2000" b="1" dirty="0"/>
              <a:t>意見交換</a:t>
            </a:r>
            <a:endParaRPr kumimoji="1" lang="en-US" altLang="ja-JP" sz="2000" b="1" dirty="0"/>
          </a:p>
          <a:p>
            <a:pPr algn="ctr"/>
            <a:r>
              <a:rPr kumimoji="1" lang="ja-JP" altLang="en-US" b="1" dirty="0"/>
              <a:t>（事業者・行政機関等）</a:t>
            </a:r>
            <a:endParaRPr kumimoji="1" lang="en-US" altLang="ja-JP" dirty="0"/>
          </a:p>
        </p:txBody>
      </p:sp>
      <p:sp>
        <p:nvSpPr>
          <p:cNvPr id="19" name="角丸四角形 18"/>
          <p:cNvSpPr/>
          <p:nvPr/>
        </p:nvSpPr>
        <p:spPr>
          <a:xfrm>
            <a:off x="4473259" y="2766501"/>
            <a:ext cx="2641747" cy="1422143"/>
          </a:xfrm>
          <a:prstGeom prst="roundRect">
            <a:avLst/>
          </a:prstGeom>
          <a:ln w="38100">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000" b="1" dirty="0"/>
              <a:t>事業者による脱炭素</a:t>
            </a:r>
            <a:endParaRPr kumimoji="1" lang="en-US" altLang="ja-JP" sz="2000" b="1" dirty="0"/>
          </a:p>
          <a:p>
            <a:pPr algn="ctr"/>
            <a:r>
              <a:rPr kumimoji="1" lang="ja-JP" altLang="en-US" sz="2000" b="1" dirty="0"/>
              <a:t>ポイント付与による</a:t>
            </a:r>
            <a:endParaRPr kumimoji="1" lang="en-US" altLang="ja-JP" sz="2000" b="1" dirty="0"/>
          </a:p>
          <a:p>
            <a:pPr algn="ctr"/>
            <a:r>
              <a:rPr kumimoji="1" lang="ja-JP" altLang="en-US" sz="2000" b="1" dirty="0"/>
              <a:t>消費者への働きかけ</a:t>
            </a:r>
          </a:p>
        </p:txBody>
      </p:sp>
      <p:sp>
        <p:nvSpPr>
          <p:cNvPr id="20" name="角丸四角形 19"/>
          <p:cNvSpPr/>
          <p:nvPr/>
        </p:nvSpPr>
        <p:spPr>
          <a:xfrm>
            <a:off x="8478982" y="2813311"/>
            <a:ext cx="2867891" cy="1430940"/>
          </a:xfrm>
          <a:prstGeom prst="roundRect">
            <a:avLst/>
          </a:prstGeom>
          <a:ln w="38100">
            <a:solidFill>
              <a:schemeClr val="accent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2000" b="1" dirty="0"/>
              <a:t>府民一人ひとりの</a:t>
            </a:r>
            <a:endParaRPr kumimoji="1" lang="en-US" altLang="ja-JP" sz="2000" b="1" dirty="0"/>
          </a:p>
          <a:p>
            <a:pPr algn="ctr"/>
            <a:r>
              <a:rPr kumimoji="1" lang="ja-JP" altLang="en-US" sz="2000" b="1" dirty="0"/>
              <a:t>消費行動を脱炭素型へ</a:t>
            </a:r>
          </a:p>
        </p:txBody>
      </p:sp>
    </p:spTree>
    <p:extLst>
      <p:ext uri="{BB962C8B-B14F-4D97-AF65-F5344CB8AC3E}">
        <p14:creationId xmlns:p14="http://schemas.microsoft.com/office/powerpoint/2010/main" val="178351766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53448" y="67128"/>
            <a:ext cx="8596668" cy="561155"/>
          </a:xfrm>
        </p:spPr>
        <p:txBody>
          <a:bodyPr>
            <a:normAutofit fontScale="90000"/>
          </a:bodyPr>
          <a:lstStyle/>
          <a:p>
            <a:r>
              <a:rPr lang="ja-JP" altLang="en-US" sz="3200" dirty="0"/>
              <a:t>今年度の検討スケジュール</a:t>
            </a:r>
            <a:endParaRPr kumimoji="1" lang="ja-JP" altLang="en-US" sz="3200" dirty="0"/>
          </a:p>
        </p:txBody>
      </p:sp>
      <p:graphicFrame>
        <p:nvGraphicFramePr>
          <p:cNvPr id="9" name="コンテンツ プレースホルダー 8"/>
          <p:cNvGraphicFramePr>
            <a:graphicFrameLocks noGrp="1"/>
          </p:cNvGraphicFramePr>
          <p:nvPr>
            <p:ph idx="1"/>
            <p:extLst/>
          </p:nvPr>
        </p:nvGraphicFramePr>
        <p:xfrm>
          <a:off x="701520" y="628283"/>
          <a:ext cx="10316113" cy="5394960"/>
        </p:xfrm>
        <a:graphic>
          <a:graphicData uri="http://schemas.openxmlformats.org/drawingml/2006/table">
            <a:tbl>
              <a:tblPr firstRow="1" bandRow="1">
                <a:tableStyleId>{5C22544A-7EE6-4342-B048-85BDC9FD1C3A}</a:tableStyleId>
              </a:tblPr>
              <a:tblGrid>
                <a:gridCol w="2618283">
                  <a:extLst>
                    <a:ext uri="{9D8B030D-6E8A-4147-A177-3AD203B41FA5}">
                      <a16:colId xmlns:a16="http://schemas.microsoft.com/office/drawing/2014/main" val="3453660541"/>
                    </a:ext>
                  </a:extLst>
                </a:gridCol>
                <a:gridCol w="7697830">
                  <a:extLst>
                    <a:ext uri="{9D8B030D-6E8A-4147-A177-3AD203B41FA5}">
                      <a16:colId xmlns:a16="http://schemas.microsoft.com/office/drawing/2014/main" val="2535807747"/>
                    </a:ext>
                  </a:extLst>
                </a:gridCol>
              </a:tblGrid>
              <a:tr h="370470">
                <a:tc>
                  <a:txBody>
                    <a:bodyPr/>
                    <a:lstStyle/>
                    <a:p>
                      <a:endParaRPr kumimoji="1" lang="ja-JP" altLang="en-US" sz="1800" dirty="0"/>
                    </a:p>
                  </a:txBody>
                  <a:tcPr/>
                </a:tc>
                <a:tc>
                  <a:txBody>
                    <a:bodyPr/>
                    <a:lstStyle/>
                    <a:p>
                      <a:r>
                        <a:rPr kumimoji="1" lang="ja-JP" altLang="en-US" sz="2000" dirty="0" smtClean="0">
                          <a:solidFill>
                            <a:schemeClr val="tx1"/>
                          </a:solidFill>
                        </a:rPr>
                        <a:t>内容</a:t>
                      </a:r>
                      <a:r>
                        <a:rPr kumimoji="1" lang="ja-JP" altLang="en-US" sz="1600" b="0" dirty="0" smtClean="0">
                          <a:solidFill>
                            <a:schemeClr val="tx1"/>
                          </a:solidFill>
                        </a:rPr>
                        <a:t>（</a:t>
                      </a:r>
                      <a:r>
                        <a:rPr kumimoji="1" lang="en-US" altLang="ja-JP" sz="1600" b="0" dirty="0" smtClean="0">
                          <a:solidFill>
                            <a:schemeClr val="tx1"/>
                          </a:solidFill>
                        </a:rPr>
                        <a:t>※</a:t>
                      </a:r>
                      <a:r>
                        <a:rPr kumimoji="1" lang="ja-JP" altLang="en-US" sz="1600" b="0" dirty="0" smtClean="0">
                          <a:solidFill>
                            <a:schemeClr val="tx1"/>
                          </a:solidFill>
                        </a:rPr>
                        <a:t>第２回会議以降の内容は予定）</a:t>
                      </a:r>
                      <a:endParaRPr kumimoji="1" lang="ja-JP" altLang="en-US" sz="1600" b="0" dirty="0">
                        <a:solidFill>
                          <a:schemeClr val="tx1"/>
                        </a:solidFill>
                      </a:endParaRPr>
                    </a:p>
                  </a:txBody>
                  <a:tcPr/>
                </a:tc>
                <a:extLst>
                  <a:ext uri="{0D108BD9-81ED-4DB2-BD59-A6C34878D82A}">
                    <a16:rowId xmlns:a16="http://schemas.microsoft.com/office/drawing/2014/main" val="3116647388"/>
                  </a:ext>
                </a:extLst>
              </a:tr>
              <a:tr h="911926">
                <a:tc>
                  <a:txBody>
                    <a:bodyPr/>
                    <a:lstStyle/>
                    <a:p>
                      <a:r>
                        <a:rPr kumimoji="1" lang="ja-JP" altLang="en-US" sz="1800" dirty="0">
                          <a:latin typeface="+mn-ea"/>
                          <a:ea typeface="+mn-ea"/>
                        </a:rPr>
                        <a:t>第１回会議</a:t>
                      </a:r>
                      <a:endParaRPr kumimoji="1" lang="en-US" altLang="ja-JP" sz="1800" dirty="0">
                        <a:latin typeface="+mn-ea"/>
                        <a:ea typeface="+mn-ea"/>
                      </a:endParaRPr>
                    </a:p>
                    <a:p>
                      <a:r>
                        <a:rPr kumimoji="1" lang="ja-JP" altLang="en-US" sz="1800" dirty="0">
                          <a:latin typeface="+mn-ea"/>
                          <a:ea typeface="+mn-ea"/>
                        </a:rPr>
                        <a:t>（今回）</a:t>
                      </a:r>
                      <a:endParaRPr kumimoji="1" lang="en-US" altLang="ja-JP" sz="1800" dirty="0">
                        <a:latin typeface="+mn-ea"/>
                        <a:ea typeface="+mn-ea"/>
                      </a:endParaRPr>
                    </a:p>
                  </a:txBody>
                  <a:tcPr/>
                </a:tc>
                <a:tc>
                  <a:txBody>
                    <a:bodyPr/>
                    <a:lstStyle/>
                    <a:p>
                      <a:r>
                        <a:rPr kumimoji="1" lang="ja-JP" altLang="en-US" sz="2000" dirty="0" smtClean="0">
                          <a:latin typeface="+mn-ea"/>
                          <a:ea typeface="+mn-ea"/>
                        </a:rPr>
                        <a:t>〇脱炭素に関する現状認識や取組状況について</a:t>
                      </a:r>
                      <a:endParaRPr kumimoji="1" lang="en-US" altLang="ja-JP" sz="2000" dirty="0">
                        <a:latin typeface="+mn-ea"/>
                        <a:ea typeface="+mn-ea"/>
                      </a:endParaRPr>
                    </a:p>
                    <a:p>
                      <a:r>
                        <a:rPr kumimoji="1" lang="ja-JP" altLang="en-US" sz="2000" dirty="0">
                          <a:latin typeface="+mn-ea"/>
                          <a:ea typeface="+mn-ea"/>
                        </a:rPr>
                        <a:t>〇</a:t>
                      </a:r>
                      <a:r>
                        <a:rPr kumimoji="1" lang="ja-JP" altLang="en-US" sz="2000" dirty="0" smtClean="0">
                          <a:latin typeface="+mn-ea"/>
                          <a:ea typeface="+mn-ea"/>
                        </a:rPr>
                        <a:t>府</a:t>
                      </a:r>
                      <a:r>
                        <a:rPr kumimoji="1" lang="ja-JP" altLang="en-US" sz="2000" dirty="0">
                          <a:latin typeface="+mn-ea"/>
                          <a:ea typeface="+mn-ea"/>
                        </a:rPr>
                        <a:t>の実証事業の効果的な実施に向けた意見</a:t>
                      </a:r>
                      <a:r>
                        <a:rPr kumimoji="1" lang="ja-JP" altLang="en-US" sz="2000" dirty="0" smtClean="0">
                          <a:latin typeface="+mn-ea"/>
                          <a:ea typeface="+mn-ea"/>
                        </a:rPr>
                        <a:t>交換</a:t>
                      </a:r>
                      <a:endParaRPr kumimoji="1" lang="en-US" altLang="ja-JP" sz="2000" dirty="0" smtClean="0">
                        <a:latin typeface="+mn-ea"/>
                        <a:ea typeface="+mn-ea"/>
                      </a:endParaRPr>
                    </a:p>
                    <a:p>
                      <a:r>
                        <a:rPr kumimoji="1" lang="ja-JP" altLang="en-US" sz="1400" dirty="0" smtClean="0">
                          <a:latin typeface="+mn-ea"/>
                          <a:ea typeface="+mn-ea"/>
                        </a:rPr>
                        <a:t>　</a:t>
                      </a:r>
                      <a:r>
                        <a:rPr kumimoji="1" lang="en-US" altLang="ja-JP" sz="1600" dirty="0" smtClean="0">
                          <a:latin typeface="+mn-ea"/>
                          <a:ea typeface="+mn-ea"/>
                        </a:rPr>
                        <a:t>※</a:t>
                      </a:r>
                      <a:r>
                        <a:rPr kumimoji="1" lang="ja-JP" altLang="ja-JP" sz="1600" kern="1200" dirty="0" smtClean="0">
                          <a:solidFill>
                            <a:schemeClr val="dk1"/>
                          </a:solidFill>
                          <a:effectLst/>
                          <a:latin typeface="+mn-lt"/>
                          <a:ea typeface="+mn-ea"/>
                          <a:cs typeface="+mn-cs"/>
                        </a:rPr>
                        <a:t>実証事業の設計を行うにあたっての留意点等を抽出</a:t>
                      </a:r>
                      <a:endParaRPr kumimoji="1" lang="en-US" altLang="ja-JP" sz="1600" dirty="0" smtClean="0">
                        <a:latin typeface="+mn-ea"/>
                        <a:ea typeface="+mn-ea"/>
                      </a:endParaRPr>
                    </a:p>
                  </a:txBody>
                  <a:tcPr/>
                </a:tc>
                <a:extLst>
                  <a:ext uri="{0D108BD9-81ED-4DB2-BD59-A6C34878D82A}">
                    <a16:rowId xmlns:a16="http://schemas.microsoft.com/office/drawing/2014/main" val="3420544208"/>
                  </a:ext>
                </a:extLst>
              </a:tr>
              <a:tr h="1561090">
                <a:tc>
                  <a:txBody>
                    <a:bodyPr/>
                    <a:lstStyle/>
                    <a:p>
                      <a:r>
                        <a:rPr kumimoji="1" lang="ja-JP" altLang="en-US" sz="1800" dirty="0">
                          <a:latin typeface="+mn-ea"/>
                          <a:ea typeface="+mn-ea"/>
                        </a:rPr>
                        <a:t>第２回</a:t>
                      </a:r>
                      <a:r>
                        <a:rPr kumimoji="1" lang="ja-JP" altLang="en-US" sz="1800" dirty="0" smtClean="0">
                          <a:latin typeface="+mn-ea"/>
                          <a:ea typeface="+mn-ea"/>
                        </a:rPr>
                        <a:t>会議</a:t>
                      </a:r>
                      <a:endParaRPr kumimoji="1" lang="en-US" altLang="ja-JP" sz="1800" dirty="0">
                        <a:latin typeface="+mn-ea"/>
                        <a:ea typeface="+mn-ea"/>
                      </a:endParaRPr>
                    </a:p>
                    <a:p>
                      <a:r>
                        <a:rPr kumimoji="1" lang="ja-JP" altLang="en-US" sz="1800" dirty="0">
                          <a:latin typeface="+mn-ea"/>
                          <a:ea typeface="+mn-ea"/>
                        </a:rPr>
                        <a:t>（</a:t>
                      </a:r>
                      <a:r>
                        <a:rPr kumimoji="1" lang="en-US" altLang="ja-JP" sz="1800" dirty="0">
                          <a:latin typeface="+mn-ea"/>
                          <a:ea typeface="+mn-ea"/>
                        </a:rPr>
                        <a:t>R4.8</a:t>
                      </a:r>
                      <a:r>
                        <a:rPr kumimoji="1" lang="ja-JP" altLang="en-US" sz="1800" dirty="0">
                          <a:latin typeface="+mn-ea"/>
                          <a:ea typeface="+mn-ea"/>
                        </a:rPr>
                        <a:t>～</a:t>
                      </a:r>
                      <a:r>
                        <a:rPr kumimoji="1" lang="en-US" altLang="ja-JP" sz="1800" dirty="0">
                          <a:latin typeface="+mn-ea"/>
                          <a:ea typeface="+mn-ea"/>
                        </a:rPr>
                        <a:t>9</a:t>
                      </a:r>
                      <a:r>
                        <a:rPr kumimoji="1" lang="ja-JP" altLang="en-US" sz="1800" dirty="0">
                          <a:latin typeface="+mn-ea"/>
                          <a:ea typeface="+mn-ea"/>
                        </a:rPr>
                        <a:t>頃）</a:t>
                      </a:r>
                    </a:p>
                  </a:txBody>
                  <a:tcPr/>
                </a:tc>
                <a:tc>
                  <a:txBody>
                    <a:bodyPr/>
                    <a:lstStyle/>
                    <a:p>
                      <a:r>
                        <a:rPr kumimoji="1" lang="ja-JP" altLang="en-US" sz="2000" dirty="0">
                          <a:latin typeface="+mn-ea"/>
                          <a:ea typeface="+mn-ea"/>
                        </a:rPr>
                        <a:t>〇</a:t>
                      </a:r>
                      <a:r>
                        <a:rPr kumimoji="1" lang="ja-JP" altLang="en-US" sz="2000" dirty="0" smtClean="0">
                          <a:latin typeface="+mn-ea"/>
                          <a:ea typeface="+mn-ea"/>
                        </a:rPr>
                        <a:t>府</a:t>
                      </a:r>
                      <a:r>
                        <a:rPr kumimoji="1" lang="ja-JP" altLang="en-US" sz="2000" dirty="0">
                          <a:latin typeface="+mn-ea"/>
                          <a:ea typeface="+mn-ea"/>
                        </a:rPr>
                        <a:t>による実証事業の</a:t>
                      </a:r>
                      <a:r>
                        <a:rPr kumimoji="1" lang="ja-JP" altLang="en-US" sz="2000" dirty="0" smtClean="0">
                          <a:latin typeface="+mn-ea"/>
                          <a:ea typeface="+mn-ea"/>
                        </a:rPr>
                        <a:t>開始前における意見交換</a:t>
                      </a:r>
                      <a:endParaRPr kumimoji="1" lang="en-US" altLang="ja-JP" sz="2000" dirty="0" smtClean="0">
                        <a:latin typeface="+mn-ea"/>
                        <a:ea typeface="+mn-ea"/>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aseline="0" dirty="0" smtClean="0">
                          <a:latin typeface="+mn-ea"/>
                          <a:ea typeface="+mn-ea"/>
                        </a:rPr>
                        <a:t>   </a:t>
                      </a:r>
                      <a:r>
                        <a:rPr kumimoji="1" lang="ja-JP" altLang="en-US" sz="1600" dirty="0" smtClean="0">
                          <a:latin typeface="+mn-ea"/>
                          <a:ea typeface="+mn-ea"/>
                        </a:rPr>
                        <a:t>・実施内容（店舗、期間、ポイント付与対象商品等）の共有</a:t>
                      </a:r>
                      <a:endParaRPr kumimoji="1" lang="en-US" altLang="ja-JP" sz="1600" dirty="0" smtClean="0">
                        <a:latin typeface="+mn-ea"/>
                        <a:ea typeface="+mn-ea"/>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dirty="0" smtClean="0">
                          <a:latin typeface="+mn-ea"/>
                          <a:ea typeface="+mn-ea"/>
                        </a:rPr>
                        <a:t>　・円滑な事業実施に向けた相互連携</a:t>
                      </a:r>
                      <a:endParaRPr kumimoji="1" lang="en-US" altLang="ja-JP" sz="1600" dirty="0">
                        <a:latin typeface="+mn-ea"/>
                        <a:ea typeface="+mn-ea"/>
                      </a:endParaRPr>
                    </a:p>
                    <a:p>
                      <a:r>
                        <a:rPr kumimoji="1" lang="ja-JP" altLang="en-US" sz="1600" dirty="0">
                          <a:latin typeface="+mn-ea"/>
                          <a:ea typeface="+mn-ea"/>
                        </a:rPr>
                        <a:t>　</a:t>
                      </a:r>
                      <a:r>
                        <a:rPr kumimoji="1" lang="ja-JP" altLang="en-US" sz="1600" dirty="0" smtClean="0">
                          <a:latin typeface="+mn-ea"/>
                          <a:ea typeface="+mn-ea"/>
                        </a:rPr>
                        <a:t>・効果的</a:t>
                      </a:r>
                      <a:r>
                        <a:rPr kumimoji="1" lang="ja-JP" altLang="en-US" sz="1600" dirty="0">
                          <a:latin typeface="+mn-ea"/>
                          <a:ea typeface="+mn-ea"/>
                        </a:rPr>
                        <a:t>な</a:t>
                      </a:r>
                      <a:r>
                        <a:rPr kumimoji="1" lang="en-US" altLang="ja-JP" sz="1600" dirty="0">
                          <a:latin typeface="+mn-ea"/>
                          <a:ea typeface="+mn-ea"/>
                        </a:rPr>
                        <a:t>PR</a:t>
                      </a:r>
                      <a:r>
                        <a:rPr kumimoji="1" lang="ja-JP" altLang="en-US" sz="1600" dirty="0" smtClean="0">
                          <a:latin typeface="+mn-ea"/>
                          <a:ea typeface="+mn-ea"/>
                        </a:rPr>
                        <a:t>方法・広報媒体</a:t>
                      </a:r>
                      <a:endParaRPr kumimoji="1" lang="en-US" altLang="ja-JP" sz="1600" dirty="0">
                        <a:latin typeface="+mn-ea"/>
                        <a:ea typeface="+mn-ea"/>
                      </a:endParaRPr>
                    </a:p>
                    <a:p>
                      <a:r>
                        <a:rPr kumimoji="1" lang="ja-JP" altLang="en-US" sz="1600" dirty="0">
                          <a:latin typeface="+mn-ea"/>
                          <a:ea typeface="+mn-ea"/>
                        </a:rPr>
                        <a:t>　</a:t>
                      </a:r>
                      <a:r>
                        <a:rPr kumimoji="1" lang="ja-JP" altLang="en-US" sz="1600" dirty="0" smtClean="0">
                          <a:latin typeface="+mn-ea"/>
                          <a:ea typeface="+mn-ea"/>
                        </a:rPr>
                        <a:t>・効果検証方法</a:t>
                      </a:r>
                      <a:endParaRPr kumimoji="1" lang="en-US" altLang="ja-JP" sz="1600" dirty="0" smtClean="0">
                        <a:latin typeface="+mn-ea"/>
                        <a:ea typeface="+mn-ea"/>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dirty="0" smtClean="0">
                          <a:latin typeface="+mn-ea"/>
                          <a:ea typeface="+mn-ea"/>
                        </a:rPr>
                        <a:t>〇構成員</a:t>
                      </a:r>
                      <a:r>
                        <a:rPr kumimoji="1" lang="ja-JP" altLang="en-US" sz="2000" dirty="0">
                          <a:latin typeface="+mn-ea"/>
                          <a:ea typeface="+mn-ea"/>
                        </a:rPr>
                        <a:t>による脱炭素に向けた新たな</a:t>
                      </a:r>
                      <a:r>
                        <a:rPr kumimoji="1" lang="ja-JP" altLang="en-US" sz="2000" dirty="0" smtClean="0">
                          <a:latin typeface="+mn-ea"/>
                          <a:ea typeface="+mn-ea"/>
                        </a:rPr>
                        <a:t>取組みについて</a:t>
                      </a:r>
                      <a:endParaRPr kumimoji="1" lang="en-US" altLang="ja-JP" sz="1800" dirty="0">
                        <a:latin typeface="+mn-ea"/>
                        <a:ea typeface="+mn-ea"/>
                      </a:endParaRPr>
                    </a:p>
                  </a:txBody>
                  <a:tcPr/>
                </a:tc>
                <a:extLst>
                  <a:ext uri="{0D108BD9-81ED-4DB2-BD59-A6C34878D82A}">
                    <a16:rowId xmlns:a16="http://schemas.microsoft.com/office/drawing/2014/main" val="4130018184"/>
                  </a:ext>
                </a:extLst>
              </a:tr>
              <a:tr h="852932">
                <a:tc>
                  <a:txBody>
                    <a:bodyPr/>
                    <a:lstStyle/>
                    <a:p>
                      <a:r>
                        <a:rPr kumimoji="1" lang="ja-JP" altLang="en-US" sz="1800" dirty="0" smtClean="0">
                          <a:latin typeface="+mn-ea"/>
                          <a:ea typeface="+mn-ea"/>
                        </a:rPr>
                        <a:t>第３回会議</a:t>
                      </a:r>
                      <a:endParaRPr kumimoji="1" lang="en-US" altLang="ja-JP" sz="1800" dirty="0" smtClean="0">
                        <a:latin typeface="+mn-ea"/>
                        <a:ea typeface="+mn-ea"/>
                      </a:endParaRPr>
                    </a:p>
                    <a:p>
                      <a:r>
                        <a:rPr kumimoji="1" lang="ja-JP" altLang="en-US" sz="1800" dirty="0" smtClean="0">
                          <a:latin typeface="+mn-ea"/>
                          <a:ea typeface="+mn-ea"/>
                        </a:rPr>
                        <a:t>（</a:t>
                      </a:r>
                      <a:r>
                        <a:rPr kumimoji="1" lang="en-US" altLang="ja-JP" sz="1800" dirty="0" smtClean="0">
                          <a:latin typeface="+mn-ea"/>
                          <a:ea typeface="+mn-ea"/>
                        </a:rPr>
                        <a:t>R4.11</a:t>
                      </a:r>
                      <a:r>
                        <a:rPr kumimoji="1" lang="ja-JP" altLang="en-US" sz="1800" dirty="0" smtClean="0">
                          <a:latin typeface="+mn-ea"/>
                          <a:ea typeface="+mn-ea"/>
                        </a:rPr>
                        <a:t>～</a:t>
                      </a:r>
                      <a:r>
                        <a:rPr kumimoji="1" lang="en-US" altLang="ja-JP" sz="1800" dirty="0" smtClean="0">
                          <a:latin typeface="+mn-ea"/>
                          <a:ea typeface="+mn-ea"/>
                        </a:rPr>
                        <a:t>12</a:t>
                      </a:r>
                      <a:r>
                        <a:rPr kumimoji="1" lang="ja-JP" altLang="en-US" sz="1800" dirty="0" smtClean="0">
                          <a:latin typeface="+mn-ea"/>
                          <a:ea typeface="+mn-ea"/>
                        </a:rPr>
                        <a:t>頃）</a:t>
                      </a:r>
                      <a:endParaRPr kumimoji="1" lang="ja-JP" altLang="en-US" sz="1800" dirty="0">
                        <a:latin typeface="+mn-ea"/>
                        <a:ea typeface="+mn-ea"/>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dirty="0" smtClean="0">
                          <a:latin typeface="+mn-ea"/>
                          <a:ea typeface="+mn-ea"/>
                        </a:rPr>
                        <a:t>〇府による実証事業の実施状況</a:t>
                      </a:r>
                      <a:endParaRPr kumimoji="1" lang="en-US" altLang="ja-JP" sz="2000" dirty="0" smtClean="0">
                        <a:latin typeface="+mn-ea"/>
                        <a:ea typeface="+mn-ea"/>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dirty="0" smtClean="0">
                          <a:latin typeface="+mn-ea"/>
                          <a:ea typeface="+mn-ea"/>
                        </a:rPr>
                        <a:t>　・実施店舗において、確認された課題及び対応策</a:t>
                      </a:r>
                      <a:endParaRPr kumimoji="1" lang="en-US" altLang="ja-JP" sz="1600" dirty="0" smtClean="0">
                        <a:latin typeface="+mn-ea"/>
                        <a:ea typeface="+mn-ea"/>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dirty="0" smtClean="0">
                          <a:latin typeface="+mn-ea"/>
                          <a:ea typeface="+mn-ea"/>
                        </a:rPr>
                        <a:t>〇構成員による脱炭素に向けた新たな取組みについて</a:t>
                      </a:r>
                      <a:endParaRPr kumimoji="1" lang="en-US" altLang="ja-JP" sz="2000" dirty="0" smtClean="0">
                        <a:latin typeface="+mn-ea"/>
                        <a:ea typeface="+mn-ea"/>
                      </a:endParaRPr>
                    </a:p>
                  </a:txBody>
                  <a:tcPr/>
                </a:tc>
                <a:extLst>
                  <a:ext uri="{0D108BD9-81ED-4DB2-BD59-A6C34878D82A}">
                    <a16:rowId xmlns:a16="http://schemas.microsoft.com/office/drawing/2014/main" val="1665664886"/>
                  </a:ext>
                </a:extLst>
              </a:tr>
              <a:tr h="1304976">
                <a:tc>
                  <a:txBody>
                    <a:bodyPr/>
                    <a:lstStyle/>
                    <a:p>
                      <a:r>
                        <a:rPr kumimoji="1" lang="ja-JP" altLang="en-US" sz="1800" dirty="0" smtClean="0">
                          <a:latin typeface="+mn-ea"/>
                          <a:ea typeface="+mn-ea"/>
                        </a:rPr>
                        <a:t>第４回</a:t>
                      </a:r>
                      <a:r>
                        <a:rPr kumimoji="1" lang="ja-JP" altLang="en-US" sz="1800" dirty="0">
                          <a:latin typeface="+mn-ea"/>
                          <a:ea typeface="+mn-ea"/>
                        </a:rPr>
                        <a:t>会議</a:t>
                      </a:r>
                      <a:endParaRPr kumimoji="1" lang="en-US" altLang="ja-JP" sz="1800" dirty="0">
                        <a:latin typeface="+mn-ea"/>
                        <a:ea typeface="+mn-ea"/>
                      </a:endParaRPr>
                    </a:p>
                    <a:p>
                      <a:r>
                        <a:rPr kumimoji="1" lang="ja-JP" altLang="en-US" sz="1800" dirty="0">
                          <a:latin typeface="+mn-ea"/>
                          <a:ea typeface="+mn-ea"/>
                        </a:rPr>
                        <a:t>（</a:t>
                      </a:r>
                      <a:r>
                        <a:rPr kumimoji="1" lang="en-US" altLang="ja-JP" sz="1800" dirty="0">
                          <a:latin typeface="+mn-ea"/>
                          <a:ea typeface="+mn-ea"/>
                        </a:rPr>
                        <a:t>R5.3</a:t>
                      </a:r>
                      <a:r>
                        <a:rPr kumimoji="1" lang="ja-JP" altLang="en-US" sz="1800" dirty="0">
                          <a:latin typeface="+mn-ea"/>
                          <a:ea typeface="+mn-ea"/>
                        </a:rPr>
                        <a:t>頃）</a:t>
                      </a:r>
                    </a:p>
                  </a:txBody>
                  <a:tcPr/>
                </a:tc>
                <a:tc>
                  <a:txBody>
                    <a:bodyPr/>
                    <a:lstStyle/>
                    <a:p>
                      <a:r>
                        <a:rPr kumimoji="1" lang="ja-JP" altLang="en-US" sz="2000" dirty="0">
                          <a:latin typeface="+mn-ea"/>
                          <a:ea typeface="+mn-ea"/>
                        </a:rPr>
                        <a:t>〇</a:t>
                      </a:r>
                      <a:r>
                        <a:rPr kumimoji="1" lang="ja-JP" altLang="en-US" sz="2000" dirty="0" smtClean="0">
                          <a:latin typeface="+mn-ea"/>
                          <a:ea typeface="+mn-ea"/>
                        </a:rPr>
                        <a:t>府</a:t>
                      </a:r>
                      <a:r>
                        <a:rPr kumimoji="1" lang="ja-JP" altLang="en-US" sz="2000" dirty="0">
                          <a:latin typeface="+mn-ea"/>
                          <a:ea typeface="+mn-ea"/>
                        </a:rPr>
                        <a:t>による実証事業の成果・</a:t>
                      </a:r>
                      <a:r>
                        <a:rPr kumimoji="1" lang="ja-JP" altLang="en-US" sz="2000" dirty="0" smtClean="0">
                          <a:latin typeface="+mn-ea"/>
                          <a:ea typeface="+mn-ea"/>
                        </a:rPr>
                        <a:t>課題について</a:t>
                      </a:r>
                      <a:endParaRPr kumimoji="1" lang="en-US" altLang="ja-JP" sz="2000" dirty="0">
                        <a:latin typeface="+mn-ea"/>
                        <a:ea typeface="+mn-ea"/>
                      </a:endParaRPr>
                    </a:p>
                    <a:p>
                      <a:r>
                        <a:rPr kumimoji="1" lang="ja-JP" altLang="en-US" sz="1600" dirty="0">
                          <a:latin typeface="+mn-ea"/>
                          <a:ea typeface="+mn-ea"/>
                        </a:rPr>
                        <a:t>　</a:t>
                      </a:r>
                      <a:r>
                        <a:rPr kumimoji="1" lang="ja-JP" altLang="en-US" sz="1600" dirty="0" smtClean="0">
                          <a:latin typeface="+mn-ea"/>
                          <a:ea typeface="+mn-ea"/>
                        </a:rPr>
                        <a:t>・消費者</a:t>
                      </a:r>
                      <a:r>
                        <a:rPr kumimoji="1" lang="ja-JP" altLang="en-US" sz="1600" dirty="0">
                          <a:latin typeface="+mn-ea"/>
                          <a:ea typeface="+mn-ea"/>
                        </a:rPr>
                        <a:t>意識の変化・販売促進効果</a:t>
                      </a:r>
                      <a:endParaRPr kumimoji="1" lang="en-US" altLang="ja-JP" sz="1600" dirty="0">
                        <a:latin typeface="+mn-ea"/>
                        <a:ea typeface="+mn-ea"/>
                      </a:endParaRPr>
                    </a:p>
                    <a:p>
                      <a:r>
                        <a:rPr kumimoji="1" lang="ja-JP" altLang="en-US" sz="1600" dirty="0">
                          <a:latin typeface="+mn-ea"/>
                          <a:ea typeface="+mn-ea"/>
                        </a:rPr>
                        <a:t>　</a:t>
                      </a:r>
                      <a:r>
                        <a:rPr kumimoji="1" lang="ja-JP" altLang="en-US" sz="1600" dirty="0" smtClean="0">
                          <a:latin typeface="+mn-ea"/>
                          <a:ea typeface="+mn-ea"/>
                        </a:rPr>
                        <a:t>・創意</a:t>
                      </a:r>
                      <a:r>
                        <a:rPr kumimoji="1" lang="ja-JP" altLang="en-US" sz="1600" dirty="0">
                          <a:latin typeface="+mn-ea"/>
                          <a:ea typeface="+mn-ea"/>
                        </a:rPr>
                        <a:t>工夫を凝らした効果的な</a:t>
                      </a:r>
                      <a:r>
                        <a:rPr kumimoji="1" lang="ja-JP" altLang="en-US" sz="1600" dirty="0" smtClean="0">
                          <a:latin typeface="+mn-ea"/>
                          <a:ea typeface="+mn-ea"/>
                        </a:rPr>
                        <a:t>取組み</a:t>
                      </a:r>
                      <a:endParaRPr kumimoji="1" lang="en-US" altLang="ja-JP" sz="1600" dirty="0">
                        <a:latin typeface="+mn-ea"/>
                        <a:ea typeface="+mn-ea"/>
                      </a:endParaRPr>
                    </a:p>
                    <a:p>
                      <a:r>
                        <a:rPr kumimoji="1" lang="ja-JP" altLang="en-US" sz="1600" dirty="0">
                          <a:latin typeface="+mn-ea"/>
                          <a:ea typeface="+mn-ea"/>
                        </a:rPr>
                        <a:t>　</a:t>
                      </a:r>
                      <a:r>
                        <a:rPr kumimoji="1" lang="ja-JP" altLang="en-US" sz="1600" dirty="0" smtClean="0">
                          <a:latin typeface="+mn-ea"/>
                          <a:ea typeface="+mn-ea"/>
                        </a:rPr>
                        <a:t>・実証</a:t>
                      </a:r>
                      <a:r>
                        <a:rPr kumimoji="1" lang="ja-JP" altLang="en-US" sz="1600" dirty="0">
                          <a:latin typeface="+mn-ea"/>
                          <a:ea typeface="+mn-ea"/>
                        </a:rPr>
                        <a:t>事業の実施における課題点や改善</a:t>
                      </a:r>
                      <a:r>
                        <a:rPr kumimoji="1" lang="ja-JP" altLang="en-US" sz="1600" dirty="0" smtClean="0">
                          <a:latin typeface="+mn-ea"/>
                          <a:ea typeface="+mn-ea"/>
                        </a:rPr>
                        <a:t>対策</a:t>
                      </a:r>
                      <a:endParaRPr kumimoji="1" lang="en-US" altLang="ja-JP" sz="1600" dirty="0">
                        <a:latin typeface="+mn-ea"/>
                        <a:ea typeface="+mn-ea"/>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dirty="0" smtClean="0">
                          <a:latin typeface="+mn-ea"/>
                          <a:ea typeface="+mn-ea"/>
                        </a:rPr>
                        <a:t>〇令和５年度</a:t>
                      </a:r>
                      <a:r>
                        <a:rPr kumimoji="1" lang="ja-JP" altLang="en-US" sz="2000" dirty="0">
                          <a:latin typeface="+mn-ea"/>
                          <a:ea typeface="+mn-ea"/>
                        </a:rPr>
                        <a:t>の</a:t>
                      </a:r>
                      <a:r>
                        <a:rPr kumimoji="1" lang="ja-JP" altLang="en-US" sz="2000" dirty="0" smtClean="0">
                          <a:latin typeface="+mn-ea"/>
                          <a:ea typeface="+mn-ea"/>
                        </a:rPr>
                        <a:t>取組みについて</a:t>
                      </a:r>
                      <a:endParaRPr kumimoji="1" lang="en-US" altLang="ja-JP" sz="2000" dirty="0">
                        <a:latin typeface="+mn-ea"/>
                        <a:ea typeface="+mn-ea"/>
                      </a:endParaRPr>
                    </a:p>
                  </a:txBody>
                  <a:tcPr/>
                </a:tc>
                <a:extLst>
                  <a:ext uri="{0D108BD9-81ED-4DB2-BD59-A6C34878D82A}">
                    <a16:rowId xmlns:a16="http://schemas.microsoft.com/office/drawing/2014/main" val="75474821"/>
                  </a:ext>
                </a:extLst>
              </a:tr>
            </a:tbl>
          </a:graphicData>
        </a:graphic>
      </p:graphicFrame>
    </p:spTree>
    <p:extLst>
      <p:ext uri="{BB962C8B-B14F-4D97-AF65-F5344CB8AC3E}">
        <p14:creationId xmlns:p14="http://schemas.microsoft.com/office/powerpoint/2010/main" val="2519429152"/>
      </p:ext>
    </p:extLst>
  </p:cSld>
  <p:clrMapOvr>
    <a:masterClrMapping/>
  </p:clrMapOvr>
  <p:timing>
    <p:tnLst>
      <p:par>
        <p:cTn id="1" dur="indefinite" restart="never" nodeType="tmRoot"/>
      </p:par>
    </p:tnLst>
  </p:timing>
</p:sld>
</file>

<file path=ppt/theme/theme1.xml><?xml version="1.0" encoding="utf-8"?>
<a:theme xmlns:a="http://schemas.openxmlformats.org/drawingml/2006/main" name="ファセット">
  <a:themeElements>
    <a:clrScheme name="ファセット">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ファセット">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ファセット">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1208</TotalTime>
  <Words>727</Words>
  <Application>Microsoft Office PowerPoint</Application>
  <PresentationFormat>ワイド画面</PresentationFormat>
  <Paragraphs>77</Paragraphs>
  <Slides>8</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8</vt:i4>
      </vt:variant>
    </vt:vector>
  </HeadingPairs>
  <TitlesOfParts>
    <vt:vector size="16" baseType="lpstr">
      <vt:lpstr>ＭＳ 明朝</vt:lpstr>
      <vt:lpstr>メイリオ</vt:lpstr>
      <vt:lpstr>游ゴシック</vt:lpstr>
      <vt:lpstr>Arial</vt:lpstr>
      <vt:lpstr>Trebuchet MS</vt:lpstr>
      <vt:lpstr>Wingdings</vt:lpstr>
      <vt:lpstr>Wingdings 3</vt:lpstr>
      <vt:lpstr>ファセット</vt:lpstr>
      <vt:lpstr>脱炭素ポイント制度推進 プラットフォームの設置について</vt:lpstr>
      <vt:lpstr>背景</vt:lpstr>
      <vt:lpstr>意識改革・行動変容に向けたポイント制度の活用</vt:lpstr>
      <vt:lpstr>本プラットフォームの目的</vt:lpstr>
      <vt:lpstr>構成員（令和４年６月２日時点）</vt:lpstr>
      <vt:lpstr>本プラットフォームの取組内容</vt:lpstr>
      <vt:lpstr>めざすべき姿</vt:lpstr>
      <vt:lpstr>今年度の検討スケジュール</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脱炭素ポイント制度推進プラットフォームについて</dc:title>
  <dc:creator>池田　晃規</dc:creator>
  <cp:lastModifiedBy>池田　晃規</cp:lastModifiedBy>
  <cp:revision>425</cp:revision>
  <cp:lastPrinted>2022-05-18T08:52:10Z</cp:lastPrinted>
  <dcterms:created xsi:type="dcterms:W3CDTF">2022-05-09T02:47:48Z</dcterms:created>
  <dcterms:modified xsi:type="dcterms:W3CDTF">2023-04-13T06:34:26Z</dcterms:modified>
</cp:coreProperties>
</file>