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0" r:id="rId1"/>
  </p:sldMasterIdLst>
  <p:notesMasterIdLst>
    <p:notesMasterId r:id="rId31"/>
  </p:notesMasterIdLst>
  <p:handoutMasterIdLst>
    <p:handoutMasterId r:id="rId32"/>
  </p:handoutMasterIdLst>
  <p:sldIdLst>
    <p:sldId id="403" r:id="rId2"/>
    <p:sldId id="896" r:id="rId3"/>
    <p:sldId id="808" r:id="rId4"/>
    <p:sldId id="811" r:id="rId5"/>
    <p:sldId id="950" r:id="rId6"/>
    <p:sldId id="951" r:id="rId7"/>
    <p:sldId id="874" r:id="rId8"/>
    <p:sldId id="910" r:id="rId9"/>
    <p:sldId id="827" r:id="rId10"/>
    <p:sldId id="349" r:id="rId11"/>
    <p:sldId id="841" r:id="rId12"/>
    <p:sldId id="942" r:id="rId13"/>
    <p:sldId id="946" r:id="rId14"/>
    <p:sldId id="943" r:id="rId15"/>
    <p:sldId id="947" r:id="rId16"/>
    <p:sldId id="944" r:id="rId17"/>
    <p:sldId id="945" r:id="rId18"/>
    <p:sldId id="941" r:id="rId19"/>
    <p:sldId id="940" r:id="rId20"/>
    <p:sldId id="926" r:id="rId21"/>
    <p:sldId id="930" r:id="rId22"/>
    <p:sldId id="932" r:id="rId23"/>
    <p:sldId id="933" r:id="rId24"/>
    <p:sldId id="934" r:id="rId25"/>
    <p:sldId id="949" r:id="rId26"/>
    <p:sldId id="938" r:id="rId27"/>
    <p:sldId id="865" r:id="rId28"/>
    <p:sldId id="872" r:id="rId29"/>
    <p:sldId id="851" r:id="rId3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061"/>
    <a:srgbClr val="006600"/>
    <a:srgbClr val="FFD966"/>
    <a:srgbClr val="F7EC97"/>
    <a:srgbClr val="FFFF99"/>
    <a:srgbClr val="FFCC00"/>
    <a:srgbClr val="FF00FF"/>
    <a:srgbClr val="81FC24"/>
    <a:srgbClr val="FD6C5D"/>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83" autoAdjust="0"/>
    <p:restoredTop sz="95214" autoAdjust="0"/>
  </p:normalViewPr>
  <p:slideViewPr>
    <p:cSldViewPr>
      <p:cViewPr varScale="1">
        <p:scale>
          <a:sx n="82" d="100"/>
          <a:sy n="82" d="100"/>
        </p:scale>
        <p:origin x="1248" y="84"/>
      </p:cViewPr>
      <p:guideLst>
        <p:guide orient="horz" pos="2160"/>
        <p:guide pos="2880"/>
      </p:guideLst>
    </p:cSldViewPr>
  </p:slideViewPr>
  <p:notesTextViewPr>
    <p:cViewPr>
      <p:scale>
        <a:sx n="100" d="100"/>
        <a:sy n="100" d="100"/>
      </p:scale>
      <p:origin x="0" y="0"/>
    </p:cViewPr>
  </p:notesTextViewPr>
  <p:sorterViewPr>
    <p:cViewPr>
      <p:scale>
        <a:sx n="60" d="100"/>
        <a:sy n="60" d="100"/>
      </p:scale>
      <p:origin x="0" y="0"/>
    </p:cViewPr>
  </p:sorterViewPr>
  <p:notesViewPr>
    <p:cSldViewPr>
      <p:cViewPr varScale="1">
        <p:scale>
          <a:sx n="47" d="100"/>
          <a:sy n="47" d="100"/>
        </p:scale>
        <p:origin x="-3090" y="-114"/>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25" tIns="45714" rIns="91425" bIns="45714"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3" y="9440866"/>
            <a:ext cx="2949575" cy="496887"/>
          </a:xfrm>
          <a:prstGeom prst="rect">
            <a:avLst/>
          </a:prstGeom>
        </p:spPr>
        <p:txBody>
          <a:bodyPr vert="horz" lIns="91425" tIns="45714" rIns="91425"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6"/>
            <a:ext cx="2949575" cy="496887"/>
          </a:xfrm>
          <a:prstGeom prst="rect">
            <a:avLst/>
          </a:prstGeom>
        </p:spPr>
        <p:txBody>
          <a:bodyPr vert="horz" lIns="91425" tIns="45714" rIns="91425" bIns="45714" rtlCol="0" anchor="b"/>
          <a:lstStyle>
            <a:lvl1pPr algn="r">
              <a:defRPr sz="1200"/>
            </a:lvl1pPr>
          </a:lstStyle>
          <a:p>
            <a:fld id="{3FA8D4F6-A8D6-432C-BA59-0C059F0DD957}" type="slidenum">
              <a:rPr kumimoji="1" lang="ja-JP" altLang="en-US" smtClean="0"/>
              <a:t>‹#›</a:t>
            </a:fld>
            <a:endParaRPr kumimoji="1" lang="ja-JP" altLang="en-US"/>
          </a:p>
        </p:txBody>
      </p:sp>
    </p:spTree>
    <p:extLst>
      <p:ext uri="{BB962C8B-B14F-4D97-AF65-F5344CB8AC3E}">
        <p14:creationId xmlns:p14="http://schemas.microsoft.com/office/powerpoint/2010/main" val="428271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7" cy="496967"/>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7" cy="496967"/>
          </a:xfrm>
          <a:prstGeom prst="rect">
            <a:avLst/>
          </a:prstGeom>
        </p:spPr>
        <p:txBody>
          <a:bodyPr vert="horz" lIns="91425" tIns="45714" rIns="91425" bIns="45714" rtlCol="0"/>
          <a:lstStyle>
            <a:lvl1pPr algn="r">
              <a:defRPr sz="1200"/>
            </a:lvl1pPr>
          </a:lstStyle>
          <a:p>
            <a:fld id="{8D5BEBC8-2257-4310-91FB-3838D0908DC9}" type="datetimeFigureOut">
              <a:rPr kumimoji="1" lang="ja-JP" altLang="en-US" smtClean="0"/>
              <a:t>2023/4/7</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25" tIns="45714" rIns="91425"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9"/>
            <a:ext cx="2949787" cy="496967"/>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9"/>
            <a:ext cx="2949787" cy="496967"/>
          </a:xfrm>
          <a:prstGeom prst="rect">
            <a:avLst/>
          </a:prstGeom>
        </p:spPr>
        <p:txBody>
          <a:bodyPr vert="horz" lIns="91425" tIns="45714" rIns="91425" bIns="45714" rtlCol="0" anchor="b"/>
          <a:lstStyle>
            <a:lvl1pPr algn="r">
              <a:defRPr sz="1200"/>
            </a:lvl1pPr>
          </a:lstStyle>
          <a:p>
            <a:fld id="{F87C77AA-7151-4A8D-8C26-E58B9E1A327F}" type="slidenum">
              <a:rPr kumimoji="1" lang="ja-JP" altLang="en-US" smtClean="0"/>
              <a:t>‹#›</a:t>
            </a:fld>
            <a:endParaRPr kumimoji="1" lang="ja-JP" altLang="en-US"/>
          </a:p>
        </p:txBody>
      </p:sp>
    </p:spTree>
    <p:extLst>
      <p:ext uri="{BB962C8B-B14F-4D97-AF65-F5344CB8AC3E}">
        <p14:creationId xmlns:p14="http://schemas.microsoft.com/office/powerpoint/2010/main" val="11203410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0</a:t>
            </a:fld>
            <a:endParaRPr kumimoji="1" lang="ja-JP" altLang="en-US"/>
          </a:p>
        </p:txBody>
      </p:sp>
    </p:spTree>
    <p:extLst>
      <p:ext uri="{BB962C8B-B14F-4D97-AF65-F5344CB8AC3E}">
        <p14:creationId xmlns:p14="http://schemas.microsoft.com/office/powerpoint/2010/main" val="3037937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00075" y="577850"/>
            <a:ext cx="5699125" cy="4275138"/>
          </a:xfrm>
        </p:spPr>
      </p:sp>
      <p:sp>
        <p:nvSpPr>
          <p:cNvPr id="3" name="ノート プレースホルダー 2"/>
          <p:cNvSpPr>
            <a:spLocks noGrp="1"/>
          </p:cNvSpPr>
          <p:nvPr>
            <p:ph type="body" idx="1"/>
          </p:nvPr>
        </p:nvSpPr>
        <p:spPr/>
        <p:txBody>
          <a:bodyPr/>
          <a:lstStyle/>
          <a:p>
            <a:endParaRPr lang="en-US" altLang="ja-JP" dirty="0"/>
          </a:p>
        </p:txBody>
      </p:sp>
    </p:spTree>
    <p:extLst>
      <p:ext uri="{BB962C8B-B14F-4D97-AF65-F5344CB8AC3E}">
        <p14:creationId xmlns:p14="http://schemas.microsoft.com/office/powerpoint/2010/main" val="4053657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F87C77AA-7151-4A8D-8C26-E58B9E1A327F}" type="slidenum">
              <a:rPr kumimoji="1" lang="ja-JP" altLang="en-US" smtClean="0"/>
              <a:t>11</a:t>
            </a:fld>
            <a:endParaRPr kumimoji="1" lang="ja-JP" altLang="en-US"/>
          </a:p>
        </p:txBody>
      </p:sp>
    </p:spTree>
    <p:extLst>
      <p:ext uri="{BB962C8B-B14F-4D97-AF65-F5344CB8AC3E}">
        <p14:creationId xmlns:p14="http://schemas.microsoft.com/office/powerpoint/2010/main" val="4030042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42913" y="746125"/>
            <a:ext cx="5921375" cy="4440238"/>
          </a:xfrm>
        </p:spPr>
      </p:sp>
      <p:sp>
        <p:nvSpPr>
          <p:cNvPr id="3" name="ノート プレースホルダー 2"/>
          <p:cNvSpPr>
            <a:spLocks noGrp="1"/>
          </p:cNvSpPr>
          <p:nvPr>
            <p:ph type="body" idx="1"/>
          </p:nvPr>
        </p:nvSpPr>
        <p:spPr/>
        <p:txBody>
          <a:bodyPr/>
          <a:lstStyle/>
          <a:p>
            <a:pPr marL="0" indent="0">
              <a:buFont typeface="Wingdings" panose="05000000000000000000" pitchFamily="2" charset="2"/>
              <a:buNone/>
            </a:pPr>
            <a:endParaRPr lang="ja-JP" altLang="en-US" dirty="0"/>
          </a:p>
        </p:txBody>
      </p:sp>
    </p:spTree>
    <p:extLst>
      <p:ext uri="{BB962C8B-B14F-4D97-AF65-F5344CB8AC3E}">
        <p14:creationId xmlns:p14="http://schemas.microsoft.com/office/powerpoint/2010/main" val="3208473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F87C77AA-7151-4A8D-8C26-E58B9E1A327F}" type="slidenum">
              <a:rPr kumimoji="1" lang="ja-JP" altLang="en-US" smtClean="0"/>
              <a:t>13</a:t>
            </a:fld>
            <a:endParaRPr kumimoji="1" lang="ja-JP" altLang="en-US"/>
          </a:p>
        </p:txBody>
      </p:sp>
    </p:spTree>
    <p:extLst>
      <p:ext uri="{BB962C8B-B14F-4D97-AF65-F5344CB8AC3E}">
        <p14:creationId xmlns:p14="http://schemas.microsoft.com/office/powerpoint/2010/main" val="4010734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42913" y="746125"/>
            <a:ext cx="5921375" cy="4440238"/>
          </a:xfrm>
        </p:spPr>
      </p:sp>
      <p:sp>
        <p:nvSpPr>
          <p:cNvPr id="3" name="ノート プレースホルダー 2"/>
          <p:cNvSpPr>
            <a:spLocks noGrp="1"/>
          </p:cNvSpPr>
          <p:nvPr>
            <p:ph type="body" idx="1"/>
          </p:nvPr>
        </p:nvSpPr>
        <p:spPr/>
        <p:txBody>
          <a:bodyPr/>
          <a:lstStyle/>
          <a:p>
            <a:pPr indent="-441325">
              <a:lnSpc>
                <a:spcPts val="3200"/>
              </a:lnSpc>
            </a:pPr>
            <a:endParaRPr lang="ja-JP" altLang="en-US" dirty="0"/>
          </a:p>
        </p:txBody>
      </p:sp>
    </p:spTree>
    <p:extLst>
      <p:ext uri="{BB962C8B-B14F-4D97-AF65-F5344CB8AC3E}">
        <p14:creationId xmlns:p14="http://schemas.microsoft.com/office/powerpoint/2010/main" val="4996032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F87C77AA-7151-4A8D-8C26-E58B9E1A327F}" type="slidenum">
              <a:rPr kumimoji="1" lang="ja-JP" altLang="en-US" smtClean="0"/>
              <a:t>15</a:t>
            </a:fld>
            <a:endParaRPr kumimoji="1" lang="ja-JP" altLang="en-US"/>
          </a:p>
        </p:txBody>
      </p:sp>
    </p:spTree>
    <p:extLst>
      <p:ext uri="{BB962C8B-B14F-4D97-AF65-F5344CB8AC3E}">
        <p14:creationId xmlns:p14="http://schemas.microsoft.com/office/powerpoint/2010/main" val="41797450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F87C77AA-7151-4A8D-8C26-E58B9E1A327F}" type="slidenum">
              <a:rPr kumimoji="1" lang="ja-JP" altLang="en-US" smtClean="0"/>
              <a:t>16</a:t>
            </a:fld>
            <a:endParaRPr kumimoji="1" lang="ja-JP" altLang="en-US"/>
          </a:p>
        </p:txBody>
      </p:sp>
    </p:spTree>
    <p:extLst>
      <p:ext uri="{BB962C8B-B14F-4D97-AF65-F5344CB8AC3E}">
        <p14:creationId xmlns:p14="http://schemas.microsoft.com/office/powerpoint/2010/main" val="14452322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87C77AA-7151-4A8D-8C26-E58B9E1A327F}" type="slidenum">
              <a:rPr kumimoji="1" lang="ja-JP" altLang="en-US" smtClean="0"/>
              <a:t>17</a:t>
            </a:fld>
            <a:endParaRPr kumimoji="1" lang="ja-JP" altLang="en-US"/>
          </a:p>
        </p:txBody>
      </p:sp>
    </p:spTree>
    <p:extLst>
      <p:ext uri="{BB962C8B-B14F-4D97-AF65-F5344CB8AC3E}">
        <p14:creationId xmlns:p14="http://schemas.microsoft.com/office/powerpoint/2010/main" val="1914676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85706" indent="-185706">
              <a:tabLst>
                <a:tab pos="373055" algn="l"/>
              </a:tabLst>
            </a:pPr>
            <a:endParaRPr lang="en-US" altLang="ja-JP"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18</a:t>
            </a:fld>
            <a:endParaRPr kumimoji="1" lang="ja-JP" altLang="en-US"/>
          </a:p>
        </p:txBody>
      </p:sp>
    </p:spTree>
    <p:extLst>
      <p:ext uri="{BB962C8B-B14F-4D97-AF65-F5344CB8AC3E}">
        <p14:creationId xmlns:p14="http://schemas.microsoft.com/office/powerpoint/2010/main" val="24896762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85706" indent="-185706">
              <a:tabLst>
                <a:tab pos="373055" algn="l"/>
              </a:tabLst>
            </a:pPr>
            <a:endParaRPr lang="en-US" altLang="ja-JP"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19</a:t>
            </a:fld>
            <a:endParaRPr kumimoji="1" lang="ja-JP" altLang="en-US"/>
          </a:p>
        </p:txBody>
      </p:sp>
    </p:spTree>
    <p:extLst>
      <p:ext uri="{BB962C8B-B14F-4D97-AF65-F5344CB8AC3E}">
        <p14:creationId xmlns:p14="http://schemas.microsoft.com/office/powerpoint/2010/main" val="1438644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indent="-720000">
              <a:spcBef>
                <a:spcPts val="0"/>
              </a:spcBef>
            </a:pPr>
            <a:endParaRPr lang="en-US" altLang="ja-JP" dirty="0"/>
          </a:p>
        </p:txBody>
      </p:sp>
      <p:sp>
        <p:nvSpPr>
          <p:cNvPr id="4" name="スライド番号プレースホルダー 3"/>
          <p:cNvSpPr>
            <a:spLocks noGrp="1"/>
          </p:cNvSpPr>
          <p:nvPr>
            <p:ph type="sldNum" sz="quarter" idx="5"/>
          </p:nvPr>
        </p:nvSpPr>
        <p:spPr/>
        <p:txBody>
          <a:bodyPr/>
          <a:lstStyle/>
          <a:p>
            <a:fld id="{F87C77AA-7151-4A8D-8C26-E58B9E1A327F}" type="slidenum">
              <a:rPr kumimoji="1" lang="ja-JP" altLang="en-US" smtClean="0"/>
              <a:t>1</a:t>
            </a:fld>
            <a:endParaRPr kumimoji="1" lang="ja-JP" altLang="en-US"/>
          </a:p>
        </p:txBody>
      </p:sp>
    </p:spTree>
    <p:extLst>
      <p:ext uri="{BB962C8B-B14F-4D97-AF65-F5344CB8AC3E}">
        <p14:creationId xmlns:p14="http://schemas.microsoft.com/office/powerpoint/2010/main" val="10435301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F87C77AA-7151-4A8D-8C26-E58B9E1A327F}" type="slidenum">
              <a:rPr kumimoji="1" lang="ja-JP" altLang="en-US" smtClean="0"/>
              <a:t>20</a:t>
            </a:fld>
            <a:endParaRPr kumimoji="1" lang="ja-JP" altLang="en-US"/>
          </a:p>
        </p:txBody>
      </p:sp>
    </p:spTree>
    <p:extLst>
      <p:ext uri="{BB962C8B-B14F-4D97-AF65-F5344CB8AC3E}">
        <p14:creationId xmlns:p14="http://schemas.microsoft.com/office/powerpoint/2010/main" val="22568056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42913" y="746125"/>
            <a:ext cx="5921375" cy="4440238"/>
          </a:xfrm>
        </p:spPr>
      </p:sp>
      <p:sp>
        <p:nvSpPr>
          <p:cNvPr id="3" name="ノート プレースホルダー 2"/>
          <p:cNvSpPr>
            <a:spLocks noGrp="1"/>
          </p:cNvSpPr>
          <p:nvPr>
            <p:ph type="body" idx="1"/>
          </p:nvPr>
        </p:nvSpPr>
        <p:spPr/>
        <p:txBody>
          <a:bodyPr/>
          <a:lstStyle/>
          <a:p>
            <a:pPr marL="0" indent="0">
              <a:buFont typeface="Wingdings" panose="05000000000000000000" pitchFamily="2" charset="2"/>
              <a:buNone/>
            </a:pPr>
            <a:endParaRPr lang="ja-JP" altLang="en-US" dirty="0"/>
          </a:p>
        </p:txBody>
      </p:sp>
    </p:spTree>
    <p:extLst>
      <p:ext uri="{BB962C8B-B14F-4D97-AF65-F5344CB8AC3E}">
        <p14:creationId xmlns:p14="http://schemas.microsoft.com/office/powerpoint/2010/main" val="8495069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F87C77AA-7151-4A8D-8C26-E58B9E1A327F}" type="slidenum">
              <a:rPr kumimoji="1" lang="ja-JP" altLang="en-US" smtClean="0"/>
              <a:t>22</a:t>
            </a:fld>
            <a:endParaRPr kumimoji="1" lang="ja-JP" altLang="en-US"/>
          </a:p>
        </p:txBody>
      </p:sp>
    </p:spTree>
    <p:extLst>
      <p:ext uri="{BB962C8B-B14F-4D97-AF65-F5344CB8AC3E}">
        <p14:creationId xmlns:p14="http://schemas.microsoft.com/office/powerpoint/2010/main" val="25611132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85706" indent="-185706">
              <a:tabLst>
                <a:tab pos="373055" algn="l"/>
              </a:tabLst>
            </a:pPr>
            <a:endParaRPr lang="en-US" altLang="ja-JP"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23</a:t>
            </a:fld>
            <a:endParaRPr kumimoji="1" lang="ja-JP" altLang="en-US"/>
          </a:p>
        </p:txBody>
      </p:sp>
    </p:spTree>
    <p:extLst>
      <p:ext uri="{BB962C8B-B14F-4D97-AF65-F5344CB8AC3E}">
        <p14:creationId xmlns:p14="http://schemas.microsoft.com/office/powerpoint/2010/main" val="29205764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85706" indent="-185706">
              <a:tabLst>
                <a:tab pos="373055" algn="l"/>
              </a:tabLst>
            </a:pPr>
            <a:endParaRPr lang="en-US" altLang="ja-JP"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24</a:t>
            </a:fld>
            <a:endParaRPr kumimoji="1" lang="ja-JP" altLang="en-US"/>
          </a:p>
        </p:txBody>
      </p:sp>
    </p:spTree>
    <p:extLst>
      <p:ext uri="{BB962C8B-B14F-4D97-AF65-F5344CB8AC3E}">
        <p14:creationId xmlns:p14="http://schemas.microsoft.com/office/powerpoint/2010/main" val="13036804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85706" indent="-185706">
              <a:tabLst>
                <a:tab pos="373055" algn="l"/>
              </a:tabLst>
            </a:pPr>
            <a:endParaRPr lang="en-US" altLang="ja-JP"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25</a:t>
            </a:fld>
            <a:endParaRPr kumimoji="1" lang="ja-JP" altLang="en-US"/>
          </a:p>
        </p:txBody>
      </p:sp>
    </p:spTree>
    <p:extLst>
      <p:ext uri="{BB962C8B-B14F-4D97-AF65-F5344CB8AC3E}">
        <p14:creationId xmlns:p14="http://schemas.microsoft.com/office/powerpoint/2010/main" val="16186868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85706" indent="-185706">
              <a:tabLst>
                <a:tab pos="373055" algn="l"/>
              </a:tabLst>
            </a:pPr>
            <a:endParaRPr lang="en-US" altLang="ja-JP"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26</a:t>
            </a:fld>
            <a:endParaRPr kumimoji="1" lang="ja-JP" altLang="en-US"/>
          </a:p>
        </p:txBody>
      </p:sp>
    </p:spTree>
    <p:extLst>
      <p:ext uri="{BB962C8B-B14F-4D97-AF65-F5344CB8AC3E}">
        <p14:creationId xmlns:p14="http://schemas.microsoft.com/office/powerpoint/2010/main" val="2444565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87C77AA-7151-4A8D-8C26-E58B9E1A327F}" type="slidenum">
              <a:rPr kumimoji="1" lang="ja-JP" altLang="en-US" smtClean="0"/>
              <a:t>27</a:t>
            </a:fld>
            <a:endParaRPr kumimoji="1" lang="ja-JP" altLang="en-US"/>
          </a:p>
        </p:txBody>
      </p:sp>
    </p:spTree>
    <p:extLst>
      <p:ext uri="{BB962C8B-B14F-4D97-AF65-F5344CB8AC3E}">
        <p14:creationId xmlns:p14="http://schemas.microsoft.com/office/powerpoint/2010/main" val="13472788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28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28</a:t>
            </a:fld>
            <a:endParaRPr kumimoji="1" lang="ja-JP" altLang="en-US"/>
          </a:p>
        </p:txBody>
      </p:sp>
    </p:spTree>
    <p:extLst>
      <p:ext uri="{BB962C8B-B14F-4D97-AF65-F5344CB8AC3E}">
        <p14:creationId xmlns:p14="http://schemas.microsoft.com/office/powerpoint/2010/main" val="3409525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2</a:t>
            </a:fld>
            <a:endParaRPr kumimoji="1" lang="ja-JP" altLang="en-US"/>
          </a:p>
        </p:txBody>
      </p:sp>
    </p:spTree>
    <p:extLst>
      <p:ext uri="{BB962C8B-B14F-4D97-AF65-F5344CB8AC3E}">
        <p14:creationId xmlns:p14="http://schemas.microsoft.com/office/powerpoint/2010/main" val="3322787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ct val="0"/>
              </a:spcBef>
              <a:buNone/>
            </a:pPr>
            <a:endParaRPr lang="ja-JP" altLang="en-US" dirty="0"/>
          </a:p>
        </p:txBody>
      </p:sp>
      <p:sp>
        <p:nvSpPr>
          <p:cNvPr id="4" name="スライド番号プレースホルダー 3"/>
          <p:cNvSpPr>
            <a:spLocks noGrp="1"/>
          </p:cNvSpPr>
          <p:nvPr>
            <p:ph type="sldNum" sz="quarter" idx="5"/>
          </p:nvPr>
        </p:nvSpPr>
        <p:spPr/>
        <p:txBody>
          <a:bodyPr/>
          <a:lstStyle/>
          <a:p>
            <a:fld id="{F87C77AA-7151-4A8D-8C26-E58B9E1A327F}" type="slidenum">
              <a:rPr kumimoji="1" lang="ja-JP" altLang="en-US" smtClean="0"/>
              <a:t>3</a:t>
            </a:fld>
            <a:endParaRPr kumimoji="1" lang="ja-JP" altLang="en-US"/>
          </a:p>
        </p:txBody>
      </p:sp>
    </p:spTree>
    <p:extLst>
      <p:ext uri="{BB962C8B-B14F-4D97-AF65-F5344CB8AC3E}">
        <p14:creationId xmlns:p14="http://schemas.microsoft.com/office/powerpoint/2010/main" val="4230148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F87C77AA-7151-4A8D-8C26-E58B9E1A327F}" type="slidenum">
              <a:rPr kumimoji="1" lang="ja-JP" altLang="en-US" smtClean="0"/>
              <a:t>5</a:t>
            </a:fld>
            <a:endParaRPr kumimoji="1" lang="ja-JP" altLang="en-US"/>
          </a:p>
        </p:txBody>
      </p:sp>
    </p:spTree>
    <p:extLst>
      <p:ext uri="{BB962C8B-B14F-4D97-AF65-F5344CB8AC3E}">
        <p14:creationId xmlns:p14="http://schemas.microsoft.com/office/powerpoint/2010/main" val="634950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F87C77AA-7151-4A8D-8C26-E58B9E1A327F}" type="slidenum">
              <a:rPr kumimoji="1" lang="ja-JP" altLang="en-US" smtClean="0"/>
              <a:t>6</a:t>
            </a:fld>
            <a:endParaRPr kumimoji="1" lang="ja-JP" altLang="en-US"/>
          </a:p>
        </p:txBody>
      </p:sp>
    </p:spTree>
    <p:extLst>
      <p:ext uri="{BB962C8B-B14F-4D97-AF65-F5344CB8AC3E}">
        <p14:creationId xmlns:p14="http://schemas.microsoft.com/office/powerpoint/2010/main" val="894403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F87C77AA-7151-4A8D-8C26-E58B9E1A327F}" type="slidenum">
              <a:rPr kumimoji="1" lang="ja-JP" altLang="en-US" smtClean="0"/>
              <a:t>7</a:t>
            </a:fld>
            <a:endParaRPr kumimoji="1" lang="ja-JP" altLang="en-US"/>
          </a:p>
        </p:txBody>
      </p:sp>
    </p:spTree>
    <p:extLst>
      <p:ext uri="{BB962C8B-B14F-4D97-AF65-F5344CB8AC3E}">
        <p14:creationId xmlns:p14="http://schemas.microsoft.com/office/powerpoint/2010/main" val="1568729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42913" y="746125"/>
            <a:ext cx="5921375" cy="4440238"/>
          </a:xfrm>
        </p:spPr>
      </p:sp>
      <p:sp>
        <p:nvSpPr>
          <p:cNvPr id="3" name="ノート プレースホルダー 2"/>
          <p:cNvSpPr>
            <a:spLocks noGrp="1"/>
          </p:cNvSpPr>
          <p:nvPr>
            <p:ph type="body" idx="1"/>
          </p:nvPr>
        </p:nvSpPr>
        <p:spPr/>
        <p:txBody>
          <a:bodyPr/>
          <a:lstStyle/>
          <a:p>
            <a:pPr marL="0" indent="0">
              <a:buFont typeface="Wingdings" panose="05000000000000000000" pitchFamily="2" charset="2"/>
              <a:buNone/>
            </a:pPr>
            <a:endParaRPr lang="ja-JP" altLang="en-US" dirty="0"/>
          </a:p>
        </p:txBody>
      </p:sp>
    </p:spTree>
    <p:extLst>
      <p:ext uri="{BB962C8B-B14F-4D97-AF65-F5344CB8AC3E}">
        <p14:creationId xmlns:p14="http://schemas.microsoft.com/office/powerpoint/2010/main" val="3026294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42913" y="746125"/>
            <a:ext cx="5921375" cy="4440238"/>
          </a:xfrm>
        </p:spPr>
      </p:sp>
      <p:sp>
        <p:nvSpPr>
          <p:cNvPr id="3" name="ノート プレースホルダー 2"/>
          <p:cNvSpPr>
            <a:spLocks noGrp="1"/>
          </p:cNvSpPr>
          <p:nvPr>
            <p:ph type="body" idx="1"/>
          </p:nvPr>
        </p:nvSpPr>
        <p:spPr/>
        <p:txBody>
          <a:bodyPr/>
          <a:lstStyle/>
          <a:p>
            <a:endParaRPr lang="ja-JP" altLang="en-US" dirty="0"/>
          </a:p>
        </p:txBody>
      </p:sp>
    </p:spTree>
    <p:extLst>
      <p:ext uri="{BB962C8B-B14F-4D97-AF65-F5344CB8AC3E}">
        <p14:creationId xmlns:p14="http://schemas.microsoft.com/office/powerpoint/2010/main" val="4215338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31F64F-0D30-4C3A-A0BE-910F4CC3C3E7}" type="datetime1">
              <a:rPr kumimoji="1" lang="ja-JP" altLang="en-US" smtClean="0"/>
              <a:t>2023/4/7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29328E1-F047-4AB4-B3FF-0294A283BF8F}" type="datetime1">
              <a:rPr kumimoji="1" lang="ja-JP" altLang="en-US" smtClean="0"/>
              <a:t>2023/4/7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916089-223D-4750-89AE-B390316EF4A6}" type="datetime1">
              <a:rPr kumimoji="1" lang="ja-JP" altLang="en-US" smtClean="0"/>
              <a:t>2023/4/7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24093F2-F397-4322-8BCF-C5B5A26541AE}" type="datetime1">
              <a:rPr kumimoji="1" lang="ja-JP" altLang="en-US" smtClean="0"/>
              <a:t>2023/4/7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4AAD4A4-B6F4-46BC-87F0-53D8B8B4CC34}" type="datetime1">
              <a:rPr kumimoji="1" lang="ja-JP" altLang="en-US" smtClean="0"/>
              <a:t>2023/4/7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6375DAB-E23D-468C-AF05-298D314015C0}" type="datetime1">
              <a:rPr kumimoji="1" lang="ja-JP" altLang="en-US" smtClean="0"/>
              <a:t>2023/4/7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0166098-0D6A-4E28-93E3-BBDB3A87EDC1}" type="datetime1">
              <a:rPr kumimoji="1" lang="ja-JP" altLang="en-US" smtClean="0"/>
              <a:t>2023/4/7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37ACE5D2-3648-4CCF-AC47-C802402CB13C}" type="datetime1">
              <a:rPr kumimoji="1" lang="ja-JP" altLang="en-US" smtClean="0"/>
              <a:t>2023/4/7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EF9A8E-EE60-47D9-A1ED-FCE9387E1B69}" type="datetime1">
              <a:rPr kumimoji="1" lang="ja-JP" altLang="en-US" smtClean="0"/>
              <a:t>2023/4/7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747AEC9-FC0C-40DA-837B-2B35ECEA451C}" type="datetime1">
              <a:rPr kumimoji="1" lang="ja-JP" altLang="en-US" smtClean="0"/>
              <a:t>2023/4/7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CA3D9F-C0C5-4B45-A27A-2A4D899DB100}" type="datetime1">
              <a:rPr kumimoji="1" lang="ja-JP" altLang="en-US" smtClean="0"/>
              <a:t>2023/4/7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9672F1F-A543-43EE-80AA-CB7F72D8E56C}" type="datetime1">
              <a:rPr kumimoji="1" lang="ja-JP" altLang="en-US" smtClean="0"/>
              <a:t>2023/4/7</a:t>
            </a:fld>
            <a:endParaRPr kumimoji="1" lang="ja-JP"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8041704" y="18288"/>
            <a:ext cx="1066800" cy="329184"/>
          </a:xfrm>
          <a:prstGeom prst="rect">
            <a:avLst/>
          </a:prstGeom>
        </p:spPr>
        <p:txBody>
          <a:bodyPr vert="horz" lIns="91440" tIns="45720" rIns="91440" bIns="45720" rtlCol="0" anchor="ctr"/>
          <a:lstStyle>
            <a:lvl1pPr algn="r">
              <a:defRPr sz="1600" b="1">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F0DA1747-7AE3-4485-B1CC-5CDDF653E874}"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kumimoji="1"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http://www.unic.or.jp/files/sdg_icon_17_ja-290x290.png" TargetMode="External"/><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18.png"/></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2.e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1763" y="1881880"/>
            <a:ext cx="8748464" cy="1445419"/>
          </a:xfrm>
        </p:spPr>
        <p:txBody>
          <a:bodyPr/>
          <a:lstStyle/>
          <a:p>
            <a:pPr algn="ct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大阪府気候変動対策推進条例に基づく</a:t>
            </a:r>
            <a:r>
              <a:rPr lang="en-US" altLang="ja-JP" sz="28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2800" b="1" dirty="0">
                <a:latin typeface="Meiryo UI" panose="020B0604030504040204" pitchFamily="50" charset="-128"/>
                <a:ea typeface="Meiryo UI" panose="020B0604030504040204" pitchFamily="50" charset="-128"/>
                <a:cs typeface="Meiryo UI" panose="020B0604030504040204" pitchFamily="50" charset="-128"/>
              </a:rPr>
            </a:b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任意届け出制度</a:t>
            </a:r>
            <a:r>
              <a:rPr lang="en-US" altLang="ja-JP" sz="28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2800" b="1" dirty="0">
                <a:latin typeface="Meiryo UI" panose="020B0604030504040204" pitchFamily="50" charset="-128"/>
                <a:ea typeface="Meiryo UI" panose="020B0604030504040204" pitchFamily="50" charset="-128"/>
                <a:cs typeface="Meiryo UI" panose="020B0604030504040204" pitchFamily="50" charset="-128"/>
              </a:rPr>
            </a:b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対策計画書の書き方説明</a:t>
            </a:r>
          </a:p>
        </p:txBody>
      </p:sp>
      <p:pic>
        <p:nvPicPr>
          <p:cNvPr id="7" name="Picture 13">
            <a:extLst>
              <a:ext uri="{FF2B5EF4-FFF2-40B4-BE49-F238E27FC236}">
                <a16:creationId xmlns:a16="http://schemas.microsoft.com/office/drawing/2014/main" id="{61E69E31-3FB2-4D2C-8C5D-0AA9E94BA7D4}"/>
              </a:ext>
            </a:extLst>
          </p:cNvPr>
          <p:cNvPicPr>
            <a:picLocks noChangeAspect="1" noChangeArrowheads="1"/>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7334667" y="989128"/>
            <a:ext cx="863442" cy="863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図 7">
            <a:extLst>
              <a:ext uri="{FF2B5EF4-FFF2-40B4-BE49-F238E27FC236}">
                <a16:creationId xmlns:a16="http://schemas.microsoft.com/office/drawing/2014/main" id="{7B35C5B3-B317-45D2-A1A7-DDDD7D5D14E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8165" y="986749"/>
            <a:ext cx="858295" cy="8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図 8">
            <a:extLst>
              <a:ext uri="{FF2B5EF4-FFF2-40B4-BE49-F238E27FC236}">
                <a16:creationId xmlns:a16="http://schemas.microsoft.com/office/drawing/2014/main" id="{92165169-5727-4122-B0B0-69956D1B229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57717" y="986749"/>
            <a:ext cx="861610" cy="8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図 9">
            <a:extLst>
              <a:ext uri="{FF2B5EF4-FFF2-40B4-BE49-F238E27FC236}">
                <a16:creationId xmlns:a16="http://schemas.microsoft.com/office/drawing/2014/main" id="{56C80187-4930-41A9-AA99-47E13B35432B}"/>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08974" y="986749"/>
            <a:ext cx="861610" cy="8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0">
            <a:extLst>
              <a:ext uri="{FF2B5EF4-FFF2-40B4-BE49-F238E27FC236}">
                <a16:creationId xmlns:a16="http://schemas.microsoft.com/office/drawing/2014/main" id="{739C1168-DFAB-4BA3-9156-2D431052901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903670" y="988161"/>
            <a:ext cx="858293" cy="858293"/>
          </a:xfrm>
          <a:prstGeom prst="rect">
            <a:avLst/>
          </a:prstGeom>
        </p:spPr>
      </p:pic>
      <p:pic>
        <p:nvPicPr>
          <p:cNvPr id="12" name="図 11">
            <a:extLst>
              <a:ext uri="{FF2B5EF4-FFF2-40B4-BE49-F238E27FC236}">
                <a16:creationId xmlns:a16="http://schemas.microsoft.com/office/drawing/2014/main" id="{8DB71064-1EAC-4001-A5E8-5DBA32A97D7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466338" y="989214"/>
            <a:ext cx="868329" cy="868329"/>
          </a:xfrm>
          <a:prstGeom prst="rect">
            <a:avLst/>
          </a:prstGeom>
        </p:spPr>
      </p:pic>
      <p:pic>
        <p:nvPicPr>
          <p:cNvPr id="13" name="図 12">
            <a:extLst>
              <a:ext uri="{FF2B5EF4-FFF2-40B4-BE49-F238E27FC236}">
                <a16:creationId xmlns:a16="http://schemas.microsoft.com/office/drawing/2014/main" id="{E51A4837-1F56-4A03-9C7F-187AA83A4C3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192031" y="986011"/>
            <a:ext cx="858196" cy="858196"/>
          </a:xfrm>
          <a:prstGeom prst="rect">
            <a:avLst/>
          </a:prstGeom>
        </p:spPr>
      </p:pic>
      <p:sp>
        <p:nvSpPr>
          <p:cNvPr id="17" name="タイトル 1"/>
          <p:cNvSpPr txBox="1">
            <a:spLocks/>
          </p:cNvSpPr>
          <p:nvPr/>
        </p:nvSpPr>
        <p:spPr>
          <a:xfrm>
            <a:off x="301763" y="4293096"/>
            <a:ext cx="8748464" cy="1445419"/>
          </a:xfrm>
          <a:prstGeom prst="rect">
            <a:avLst/>
          </a:prstGeom>
        </p:spPr>
        <p:txBody>
          <a:bodyPr vert="horz" lIns="91440" tIns="45720" rIns="91440" bIns="45720" rtlCol="0" anchor="b">
            <a:noAutofit/>
          </a:bodyPr>
          <a:lstStyle>
            <a:lvl1pPr algn="l" defTabSz="914400" rtl="0" eaLnBrk="1" latinLnBrk="0" hangingPunct="1">
              <a:spcBef>
                <a:spcPct val="0"/>
              </a:spcBef>
              <a:buNone/>
              <a:defRPr kumimoji="1" sz="5400" kern="1200" cap="all" spc="-100" baseline="0">
                <a:solidFill>
                  <a:schemeClr val="tx2"/>
                </a:solidFill>
                <a:latin typeface="+mj-lt"/>
                <a:ea typeface="+mj-ea"/>
                <a:cs typeface="+mj-cs"/>
              </a:defRPr>
            </a:lvl1pPr>
          </a:lstStyle>
          <a:p>
            <a:pPr algn="ct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令和５年２月</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大阪府　環境農林水産部　脱炭素・エネルギー政策課　</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気候変動緩和・適応策推進グループ</a:t>
            </a:r>
          </a:p>
        </p:txBody>
      </p:sp>
    </p:spTree>
    <p:extLst>
      <p:ext uri="{BB962C8B-B14F-4D97-AF65-F5344CB8AC3E}">
        <p14:creationId xmlns:p14="http://schemas.microsoft.com/office/powerpoint/2010/main" val="4210926385"/>
      </p:ext>
    </p:extLst>
  </p:cSld>
  <p:clrMapOvr>
    <a:masterClrMapping/>
  </p:clrMapOvr>
  <mc:AlternateContent xmlns:mc="http://schemas.openxmlformats.org/markup-compatibility/2006" xmlns:p14="http://schemas.microsoft.com/office/powerpoint/2010/main">
    <mc:Choice Requires="p14">
      <p:transition spd="slow" p14:dur="2000" advTm="9860"/>
    </mc:Choice>
    <mc:Fallback xmlns="">
      <p:transition spd="slow" advTm="986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0"/>
          <p:cNvSpPr>
            <a:spLocks noGrp="1"/>
          </p:cNvSpPr>
          <p:nvPr>
            <p:ph type="sldNum" sz="quarter" idx="12"/>
          </p:nvPr>
        </p:nvSpPr>
        <p:spPr/>
        <p:txBody>
          <a:bodyPr/>
          <a:lstStyle/>
          <a:p>
            <a:fld id="{55A7BED7-9510-4C4B-91BA-7696EE92F05C}" type="slidenum">
              <a:rPr kumimoji="1" lang="ja-JP" altLang="en-US" smtClean="0">
                <a:solidFill>
                  <a:schemeClr val="tx1"/>
                </a:solidFill>
              </a:rPr>
              <a:t>9</a:t>
            </a:fld>
            <a:endParaRPr kumimoji="1" lang="ja-JP" altLang="en-US">
              <a:solidFill>
                <a:schemeClr val="tx1"/>
              </a:solidFill>
            </a:endParaRPr>
          </a:p>
        </p:txBody>
      </p:sp>
      <p:sp>
        <p:nvSpPr>
          <p:cNvPr id="8" name="テキスト ボックス 7"/>
          <p:cNvSpPr txBox="1"/>
          <p:nvPr/>
        </p:nvSpPr>
        <p:spPr>
          <a:xfrm>
            <a:off x="2172917" y="1146445"/>
            <a:ext cx="2376264"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シート名</a:t>
            </a:r>
          </a:p>
        </p:txBody>
      </p:sp>
      <p:sp>
        <p:nvSpPr>
          <p:cNvPr id="12" name="テキスト ボックス 11">
            <a:extLst>
              <a:ext uri="{FF2B5EF4-FFF2-40B4-BE49-F238E27FC236}">
                <a16:creationId xmlns:a16="http://schemas.microsoft.com/office/drawing/2014/main" id="{4C387097-34D5-432F-AABD-432C08486E8F}"/>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
        <p:nvSpPr>
          <p:cNvPr id="13" name="テキスト ボックス 12">
            <a:extLst>
              <a:ext uri="{FF2B5EF4-FFF2-40B4-BE49-F238E27FC236}">
                <a16:creationId xmlns:a16="http://schemas.microsoft.com/office/drawing/2014/main" id="{DBC5A76B-2CAF-4646-9D00-B20FD53FD8CB}"/>
              </a:ext>
            </a:extLst>
          </p:cNvPr>
          <p:cNvSpPr txBox="1"/>
          <p:nvPr/>
        </p:nvSpPr>
        <p:spPr>
          <a:xfrm>
            <a:off x="179512" y="476672"/>
            <a:ext cx="4223481"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対策計画書の構成</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539552" y="5441320"/>
            <a:ext cx="8136904" cy="707886"/>
          </a:xfrm>
          <a:prstGeom prst="rect">
            <a:avLst/>
          </a:prstGeom>
        </p:spPr>
        <p:txBody>
          <a:bodyPr wrap="square">
            <a:spAutoFit/>
          </a:bodyPr>
          <a:lstStyle/>
          <a:p>
            <a:pPr indent="85090"/>
            <a:r>
              <a:rPr lang="en-US" altLang="ja-JP" sz="20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dirty="0">
                <a:latin typeface="Meiryo UI" panose="020B0604030504040204" pitchFamily="50" charset="-128"/>
                <a:ea typeface="Meiryo UI" panose="020B0604030504040204" pitchFamily="50" charset="-128"/>
                <a:cs typeface="Times New Roman" panose="02020603050405020304" pitchFamily="18" charset="0"/>
              </a:rPr>
              <a:t>これらのシートの作成にあたり、必要に応じて、算定の根拠となる添付資料を</a:t>
            </a:r>
            <a:endParaRPr lang="en-US" altLang="ja-JP" sz="2000" dirty="0">
              <a:latin typeface="Meiryo UI" panose="020B0604030504040204" pitchFamily="50" charset="-128"/>
              <a:ea typeface="Meiryo UI" panose="020B0604030504040204" pitchFamily="50" charset="-128"/>
              <a:cs typeface="Times New Roman" panose="02020603050405020304" pitchFamily="18" charset="0"/>
            </a:endParaRPr>
          </a:p>
          <a:p>
            <a:pPr indent="85090"/>
            <a:r>
              <a:rPr lang="ja-JP" altLang="en-US" sz="2000" dirty="0">
                <a:effectLst/>
                <a:latin typeface="Meiryo UI" panose="020B0604030504040204" pitchFamily="50" charset="-128"/>
                <a:ea typeface="Meiryo UI" panose="020B0604030504040204" pitchFamily="50" charset="-128"/>
                <a:cs typeface="Times New Roman" panose="02020603050405020304" pitchFamily="18" charset="0"/>
              </a:rPr>
              <a:t>　作成しておくとスムーズです。</a:t>
            </a:r>
            <a:endParaRPr lang="ja-JP" altLang="ja-JP" sz="20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1294682984"/>
              </p:ext>
            </p:extLst>
          </p:nvPr>
        </p:nvGraphicFramePr>
        <p:xfrm>
          <a:off x="661224" y="1124744"/>
          <a:ext cx="7775913" cy="4107660"/>
        </p:xfrm>
        <a:graphic>
          <a:graphicData uri="http://schemas.openxmlformats.org/drawingml/2006/table">
            <a:tbl>
              <a:tblPr firstRow="1" bandRow="1">
                <a:tableStyleId>{5C22544A-7EE6-4342-B048-85BDC9FD1C3A}</a:tableStyleId>
              </a:tblPr>
              <a:tblGrid>
                <a:gridCol w="2182584">
                  <a:extLst>
                    <a:ext uri="{9D8B030D-6E8A-4147-A177-3AD203B41FA5}">
                      <a16:colId xmlns:a16="http://schemas.microsoft.com/office/drawing/2014/main" val="2595945468"/>
                    </a:ext>
                  </a:extLst>
                </a:gridCol>
                <a:gridCol w="5593329">
                  <a:extLst>
                    <a:ext uri="{9D8B030D-6E8A-4147-A177-3AD203B41FA5}">
                      <a16:colId xmlns:a16="http://schemas.microsoft.com/office/drawing/2014/main" val="4091780146"/>
                    </a:ext>
                  </a:extLst>
                </a:gridCol>
              </a:tblGrid>
              <a:tr h="461694">
                <a:tc>
                  <a:txBody>
                    <a:bodyPr/>
                    <a:lstStyle/>
                    <a:p>
                      <a:r>
                        <a:rPr kumimoji="1" lang="ja-JP" altLang="en-US" sz="2000" dirty="0">
                          <a:latin typeface="Meiryo UI" panose="020B0604030504040204" pitchFamily="50" charset="-128"/>
                          <a:ea typeface="Meiryo UI" panose="020B0604030504040204" pitchFamily="50" charset="-128"/>
                        </a:rPr>
                        <a:t>シート名</a:t>
                      </a:r>
                    </a:p>
                  </a:txBody>
                  <a:tcPr/>
                </a:tc>
                <a:tc>
                  <a:txBody>
                    <a:bodyPr/>
                    <a:lstStyle/>
                    <a:p>
                      <a:r>
                        <a:rPr kumimoji="1" lang="ja-JP" altLang="en-US" sz="2000" dirty="0">
                          <a:latin typeface="Meiryo UI" panose="020B0604030504040204" pitchFamily="50" charset="-128"/>
                          <a:ea typeface="Meiryo UI" panose="020B0604030504040204" pitchFamily="50" charset="-128"/>
                        </a:rPr>
                        <a:t>主な記載事項</a:t>
                      </a:r>
                    </a:p>
                  </a:txBody>
                  <a:tcPr/>
                </a:tc>
                <a:extLst>
                  <a:ext uri="{0D108BD9-81ED-4DB2-BD59-A6C34878D82A}">
                    <a16:rowId xmlns:a16="http://schemas.microsoft.com/office/drawing/2014/main" val="4068431185"/>
                  </a:ext>
                </a:extLst>
              </a:tr>
              <a:tr h="816844">
                <a:tc>
                  <a:txBody>
                    <a:bodyPr/>
                    <a:lstStyle/>
                    <a:p>
                      <a:r>
                        <a:rPr kumimoji="1" lang="ja-JP" altLang="en-US" sz="2000" dirty="0">
                          <a:latin typeface="Meiryo UI" panose="020B0604030504040204" pitchFamily="50" charset="-128"/>
                          <a:ea typeface="Meiryo UI" panose="020B0604030504040204" pitchFamily="50" charset="-128"/>
                        </a:rPr>
                        <a:t>１　表紙</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latin typeface="Meiryo UI" panose="020B0604030504040204" pitchFamily="50" charset="-128"/>
                          <a:ea typeface="Meiryo UI" panose="020B0604030504040204" pitchFamily="50" charset="-128"/>
                          <a:cs typeface="Times New Roman" panose="02020603050405020304" pitchFamily="18" charset="0"/>
                        </a:rPr>
                        <a:t>主たる業種、事業の概要など</a:t>
                      </a:r>
                      <a:endParaRPr lang="ja-JP" altLang="ja-JP" sz="2000" dirty="0">
                        <a:latin typeface="Meiryo UI" panose="020B0604030504040204" pitchFamily="50" charset="-128"/>
                        <a:ea typeface="Meiryo UI" panose="020B0604030504040204" pitchFamily="50" charset="-128"/>
                        <a:cs typeface="Times New Roman" panose="02020603050405020304" pitchFamily="18" charset="0"/>
                      </a:endParaRPr>
                    </a:p>
                    <a:p>
                      <a:endParaRPr kumimoji="1" lang="ja-JP" altLang="en-US" sz="2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468586460"/>
                  </a:ext>
                </a:extLst>
              </a:tr>
              <a:tr h="816844">
                <a:tc>
                  <a:txBody>
                    <a:bodyPr/>
                    <a:lstStyle/>
                    <a:p>
                      <a:r>
                        <a:rPr lang="ja-JP" altLang="en-US" sz="2000" b="1" dirty="0">
                          <a:latin typeface="Meiryo UI" panose="020B0604030504040204" pitchFamily="50" charset="-128"/>
                          <a:ea typeface="Meiryo UI" panose="020B0604030504040204" pitchFamily="50" charset="-128"/>
                          <a:cs typeface="Times New Roman" panose="02020603050405020304" pitchFamily="18" charset="0"/>
                        </a:rPr>
                        <a:t>２　対策まとめ</a:t>
                      </a:r>
                      <a:endParaRPr kumimoji="1" lang="ja-JP" altLang="en-US" sz="2000" b="1"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2000" b="1" dirty="0">
                          <a:latin typeface="Meiryo UI" panose="020B0604030504040204" pitchFamily="50" charset="-128"/>
                          <a:ea typeface="Meiryo UI" panose="020B0604030504040204" pitchFamily="50" charset="-128"/>
                          <a:cs typeface="Times New Roman" panose="02020603050405020304" pitchFamily="18" charset="0"/>
                        </a:rPr>
                        <a:t>温室効果ガスの排出の抑制に関する目標</a:t>
                      </a:r>
                    </a:p>
                    <a:p>
                      <a:endParaRPr kumimoji="1" lang="ja-JP" altLang="en-US" sz="20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79793791"/>
                  </a:ext>
                </a:extLst>
              </a:tr>
              <a:tr h="461694">
                <a:tc>
                  <a:txBody>
                    <a:bodyPr/>
                    <a:lstStyle/>
                    <a:p>
                      <a:r>
                        <a:rPr lang="ja-JP" altLang="en-US" sz="2000" b="1" dirty="0">
                          <a:latin typeface="Meiryo UI" panose="020B0604030504040204" pitchFamily="50" charset="-128"/>
                          <a:ea typeface="Meiryo UI" panose="020B0604030504040204" pitchFamily="50" charset="-128"/>
                          <a:cs typeface="Times New Roman" panose="02020603050405020304" pitchFamily="18" charset="0"/>
                        </a:rPr>
                        <a:t>３　重点対策</a:t>
                      </a:r>
                      <a:endParaRPr kumimoji="1" lang="ja-JP" altLang="en-US" sz="2000" b="1" dirty="0">
                        <a:latin typeface="Meiryo UI" panose="020B0604030504040204" pitchFamily="50" charset="-128"/>
                        <a:ea typeface="Meiryo UI" panose="020B0604030504040204" pitchFamily="50" charset="-128"/>
                      </a:endParaRPr>
                    </a:p>
                  </a:txBody>
                  <a:tcPr/>
                </a:tc>
                <a:tc>
                  <a:txBody>
                    <a:bodyPr/>
                    <a:lstStyle/>
                    <a:p>
                      <a:r>
                        <a:rPr lang="ja-JP" altLang="ja-JP" sz="2000" b="1" dirty="0">
                          <a:latin typeface="Meiryo UI" panose="020B0604030504040204" pitchFamily="50" charset="-128"/>
                          <a:ea typeface="Meiryo UI" panose="020B0604030504040204" pitchFamily="50" charset="-128"/>
                          <a:cs typeface="Times New Roman" panose="02020603050405020304" pitchFamily="18" charset="0"/>
                        </a:rPr>
                        <a:t>重点対策実施率</a:t>
                      </a:r>
                      <a:endParaRPr kumimoji="1" lang="ja-JP" altLang="en-US" sz="20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2918262"/>
                  </a:ext>
                </a:extLst>
              </a:tr>
              <a:tr h="733740">
                <a:tc>
                  <a:txBody>
                    <a:bodyPr/>
                    <a:lstStyle/>
                    <a:p>
                      <a:r>
                        <a:rPr lang="ja-JP" altLang="en-US" sz="2000" b="1" dirty="0">
                          <a:latin typeface="Meiryo UI" panose="020B0604030504040204" pitchFamily="50" charset="-128"/>
                          <a:ea typeface="Meiryo UI" panose="020B0604030504040204" pitchFamily="50" charset="-128"/>
                          <a:cs typeface="Times New Roman" panose="02020603050405020304" pitchFamily="18" charset="0"/>
                        </a:rPr>
                        <a:t>４　エネ量</a:t>
                      </a:r>
                      <a:endParaRPr kumimoji="1" lang="ja-JP" altLang="en-US" sz="2000" b="1"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2000" b="1" dirty="0">
                          <a:latin typeface="Meiryo UI" panose="020B0604030504040204" pitchFamily="50" charset="-128"/>
                          <a:ea typeface="Meiryo UI" panose="020B0604030504040204" pitchFamily="50" charset="-128"/>
                          <a:cs typeface="Times New Roman" panose="02020603050405020304" pitchFamily="18" charset="0"/>
                        </a:rPr>
                        <a:t>基準年度のエネルギー使用量及び温室効果ガス排出量</a:t>
                      </a:r>
                      <a:endParaRPr kumimoji="1" lang="ja-JP" altLang="en-US" sz="20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264944402"/>
                  </a:ext>
                </a:extLst>
              </a:tr>
              <a:tr h="816844">
                <a:tc>
                  <a:txBody>
                    <a:bodyPr/>
                    <a:lstStyle/>
                    <a:p>
                      <a:r>
                        <a:rPr lang="ja-JP" altLang="en-US" sz="2000" dirty="0">
                          <a:latin typeface="Meiryo UI" panose="020B0604030504040204" pitchFamily="50" charset="-128"/>
                          <a:ea typeface="Meiryo UI" panose="020B0604030504040204" pitchFamily="50" charset="-128"/>
                          <a:cs typeface="Times New Roman" panose="02020603050405020304" pitchFamily="18" charset="0"/>
                        </a:rPr>
                        <a:t>５　自動車エネ量</a:t>
                      </a:r>
                      <a:endParaRPr kumimoji="1" lang="ja-JP" altLang="en-US" sz="20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2000" dirty="0">
                          <a:latin typeface="Meiryo UI" panose="020B0604030504040204" pitchFamily="50" charset="-128"/>
                          <a:ea typeface="Meiryo UI" panose="020B0604030504040204" pitchFamily="50" charset="-128"/>
                          <a:cs typeface="Times New Roman" panose="02020603050405020304" pitchFamily="18" charset="0"/>
                        </a:rPr>
                        <a:t>基準年度のエネルギー使用量及び温室効果ガス排出量（自動車）</a:t>
                      </a:r>
                      <a:endParaRPr lang="en-US" altLang="ja-JP" sz="2000" dirty="0">
                        <a:latin typeface="Meiryo UI" panose="020B0604030504040204" pitchFamily="50" charset="-128"/>
                        <a:ea typeface="Meiryo UI" panose="020B0604030504040204" pitchFamily="50" charset="-128"/>
                        <a:cs typeface="Times New Roman" panose="02020603050405020304" pitchFamily="18" charset="0"/>
                      </a:endParaRPr>
                    </a:p>
                  </a:txBody>
                  <a:tcPr/>
                </a:tc>
                <a:extLst>
                  <a:ext uri="{0D108BD9-81ED-4DB2-BD59-A6C34878D82A}">
                    <a16:rowId xmlns:a16="http://schemas.microsoft.com/office/drawing/2014/main" val="153889644"/>
                  </a:ext>
                </a:extLst>
              </a:tr>
            </a:tbl>
          </a:graphicData>
        </a:graphic>
      </p:graphicFrame>
      <p:sp>
        <p:nvSpPr>
          <p:cNvPr id="3" name="正方形/長方形 2"/>
          <p:cNvSpPr/>
          <p:nvPr/>
        </p:nvSpPr>
        <p:spPr>
          <a:xfrm>
            <a:off x="661224" y="2385046"/>
            <a:ext cx="7775913" cy="20162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吹き出し 3"/>
          <p:cNvSpPr/>
          <p:nvPr/>
        </p:nvSpPr>
        <p:spPr>
          <a:xfrm>
            <a:off x="6516215" y="1331247"/>
            <a:ext cx="2160241" cy="816458"/>
          </a:xfrm>
          <a:prstGeom prst="wedgeRoundRectCallout">
            <a:avLst>
              <a:gd name="adj1" fmla="val -37389"/>
              <a:gd name="adj2" fmla="val 76788"/>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rgbClr val="FF0000"/>
                </a:solidFill>
                <a:latin typeface="Meiryo UI" panose="020B0604030504040204" pitchFamily="50" charset="-128"/>
                <a:ea typeface="Meiryo UI" panose="020B0604030504040204" pitchFamily="50" charset="-128"/>
              </a:rPr>
              <a:t>ここが重要</a:t>
            </a:r>
            <a:r>
              <a:rPr kumimoji="1" lang="ja-JP" altLang="en-US" sz="2000" dirty="0">
                <a:solidFill>
                  <a:srgbClr val="FF0000"/>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4126175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a:extLst>
              <a:ext uri="{FF2B5EF4-FFF2-40B4-BE49-F238E27FC236}">
                <a16:creationId xmlns:a16="http://schemas.microsoft.com/office/drawing/2014/main" id="{D85538E7-BE6B-4352-89F6-B699CAA961EB}"/>
              </a:ext>
            </a:extLst>
          </p:cNvPr>
          <p:cNvSpPr txBox="1"/>
          <p:nvPr/>
        </p:nvSpPr>
        <p:spPr>
          <a:xfrm>
            <a:off x="739774" y="521399"/>
            <a:ext cx="7775778" cy="3647152"/>
          </a:xfrm>
          <a:prstGeom prst="rect">
            <a:avLst/>
          </a:prstGeom>
          <a:noFill/>
        </p:spPr>
        <p:txBody>
          <a:bodyPr wrap="square" rtlCol="0">
            <a:spAutoFit/>
          </a:bodyPr>
          <a:lstStyle/>
          <a:p>
            <a:pPr indent="-441325">
              <a:lnSpc>
                <a:spcPts val="32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indent="-441325">
              <a:lnSpc>
                <a:spcPts val="32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対策計画書を提出した年度から</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Bef>
                <a:spcPts val="600"/>
              </a:spcBef>
              <a:spcAft>
                <a:spcPts val="0"/>
              </a:spcAft>
            </a:pPr>
            <a:endParaRPr lang="en-US" altLang="ja-JP" sz="2000" b="1"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b="1"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原則</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2013</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年度</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。ただし、</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以下の場合は、</a:t>
            </a:r>
            <a:r>
              <a:rPr lang="ja-JP" altLang="en-US" sz="2400" b="1" kern="100" dirty="0">
                <a:latin typeface="Meiryo UI" panose="020B0604030504040204" pitchFamily="50" charset="-128"/>
                <a:ea typeface="Meiryo UI" panose="020B0604030504040204" pitchFamily="50" charset="-128"/>
                <a:cs typeface="Times New Roman" panose="02020603050405020304" pitchFamily="18" charset="0"/>
              </a:rPr>
              <a:t>直近年度など</a:t>
            </a:r>
            <a:r>
              <a:rPr lang="ja-JP" altLang="ja-JP" sz="2400" b="1" kern="100" dirty="0">
                <a:latin typeface="Meiryo UI" panose="020B0604030504040204" pitchFamily="50" charset="-128"/>
                <a:ea typeface="Meiryo UI" panose="020B0604030504040204" pitchFamily="50" charset="-128"/>
                <a:cs typeface="Times New Roman" panose="02020603050405020304" pitchFamily="18" charset="0"/>
              </a:rPr>
              <a:t>計画期間の実績を適切に比較できる年度を</a:t>
            </a:r>
            <a:r>
              <a:rPr lang="ja-JP" altLang="en-US" sz="2400" b="1" kern="100" dirty="0">
                <a:latin typeface="Meiryo UI" panose="020B0604030504040204" pitchFamily="50" charset="-128"/>
                <a:ea typeface="Meiryo UI" panose="020B0604030504040204" pitchFamily="50" charset="-128"/>
                <a:cs typeface="Times New Roman" panose="02020603050405020304" pitchFamily="18" charset="0"/>
              </a:rPr>
              <a:t>設定。</a:t>
            </a:r>
            <a:endParaRPr lang="en-US" altLang="ja-JP" sz="2400" b="1"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000"/>
              </a:lnSpc>
              <a:spcBef>
                <a:spcPts val="600"/>
              </a:spcBef>
              <a:spcAft>
                <a:spcPts val="0"/>
              </a:spcAft>
            </a:pP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2013</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年度以降に、会社の統廃合等により事業活動が著しく変動した場合</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000"/>
              </a:lnSpc>
              <a:spcBef>
                <a:spcPts val="600"/>
              </a:spcBef>
              <a:spcAft>
                <a:spcPts val="0"/>
              </a:spcAft>
            </a:pP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2013</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年度全体のエネルギー使用量や温室効果ガス排出量に関するデータが把握できない場合</a:t>
            </a:r>
          </a:p>
          <a:p>
            <a:pPr marL="349250" indent="-349250" algn="just">
              <a:lnSpc>
                <a:spcPts val="2000"/>
              </a:lnSpc>
              <a:spcAft>
                <a:spcPts val="0"/>
              </a:spcAft>
            </a:pP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・その他知事が認める場合</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1" name="表 20"/>
          <p:cNvGraphicFramePr>
            <a:graphicFrameLocks noGrp="1"/>
          </p:cNvGraphicFramePr>
          <p:nvPr>
            <p:extLst>
              <p:ext uri="{D42A27DB-BD31-4B8C-83A1-F6EECF244321}">
                <p14:modId xmlns:p14="http://schemas.microsoft.com/office/powerpoint/2010/main" val="2090481391"/>
              </p:ext>
            </p:extLst>
          </p:nvPr>
        </p:nvGraphicFramePr>
        <p:xfrm>
          <a:off x="979527" y="4644294"/>
          <a:ext cx="3629970" cy="1322473"/>
        </p:xfrm>
        <a:graphic>
          <a:graphicData uri="http://schemas.openxmlformats.org/drawingml/2006/table">
            <a:tbl>
              <a:tblPr firstRow="1" bandRow="1">
                <a:tableStyleId>{5940675A-B579-460E-94D1-54222C63F5DA}</a:tableStyleId>
              </a:tblPr>
              <a:tblGrid>
                <a:gridCol w="224302">
                  <a:extLst>
                    <a:ext uri="{9D8B030D-6E8A-4147-A177-3AD203B41FA5}">
                      <a16:colId xmlns:a16="http://schemas.microsoft.com/office/drawing/2014/main" val="1660155222"/>
                    </a:ext>
                  </a:extLst>
                </a:gridCol>
                <a:gridCol w="769066">
                  <a:extLst>
                    <a:ext uri="{9D8B030D-6E8A-4147-A177-3AD203B41FA5}">
                      <a16:colId xmlns:a16="http://schemas.microsoft.com/office/drawing/2014/main" val="688120559"/>
                    </a:ext>
                  </a:extLst>
                </a:gridCol>
                <a:gridCol w="821617">
                  <a:extLst>
                    <a:ext uri="{9D8B030D-6E8A-4147-A177-3AD203B41FA5}">
                      <a16:colId xmlns:a16="http://schemas.microsoft.com/office/drawing/2014/main" val="20004"/>
                    </a:ext>
                  </a:extLst>
                </a:gridCol>
                <a:gridCol w="806872">
                  <a:extLst>
                    <a:ext uri="{9D8B030D-6E8A-4147-A177-3AD203B41FA5}">
                      <a16:colId xmlns:a16="http://schemas.microsoft.com/office/drawing/2014/main" val="20005"/>
                    </a:ext>
                  </a:extLst>
                </a:gridCol>
                <a:gridCol w="775471">
                  <a:extLst>
                    <a:ext uri="{9D8B030D-6E8A-4147-A177-3AD203B41FA5}">
                      <a16:colId xmlns:a16="http://schemas.microsoft.com/office/drawing/2014/main" val="20006"/>
                    </a:ext>
                  </a:extLst>
                </a:gridCol>
                <a:gridCol w="232642">
                  <a:extLst>
                    <a:ext uri="{9D8B030D-6E8A-4147-A177-3AD203B41FA5}">
                      <a16:colId xmlns:a16="http://schemas.microsoft.com/office/drawing/2014/main" val="2851422299"/>
                    </a:ext>
                  </a:extLst>
                </a:gridCol>
              </a:tblGrid>
              <a:tr h="590953">
                <a:tc>
                  <a:txBody>
                    <a:bodyPr/>
                    <a:lstStyle/>
                    <a:p>
                      <a:pPr algn="ctr"/>
                      <a:endParaRPr kumimoji="1" lang="ja-JP" altLang="en-US" sz="1400" dirty="0"/>
                    </a:p>
                  </a:txBody>
                  <a:tcPr anchor="ctr"/>
                </a:tc>
                <a:tc>
                  <a:txBody>
                    <a:bodyPr/>
                    <a:lstStyle/>
                    <a:p>
                      <a:pPr algn="ctr"/>
                      <a:r>
                        <a:rPr kumimoji="1" lang="en-US" altLang="ja-JP" sz="1600" dirty="0"/>
                        <a:t>2022</a:t>
                      </a:r>
                      <a:r>
                        <a:rPr kumimoji="1" lang="ja-JP" altLang="en-US" sz="1400" dirty="0"/>
                        <a:t>年度</a:t>
                      </a:r>
                    </a:p>
                  </a:txBody>
                  <a:tcPr anchor="ctr"/>
                </a:tc>
                <a:tc>
                  <a:txBody>
                    <a:bodyPr/>
                    <a:lstStyle/>
                    <a:p>
                      <a:pPr algn="ctr"/>
                      <a:r>
                        <a:rPr kumimoji="1" lang="en-US" altLang="ja-JP" sz="1600" dirty="0"/>
                        <a:t>2023</a:t>
                      </a:r>
                    </a:p>
                    <a:p>
                      <a:pPr algn="ctr"/>
                      <a:r>
                        <a:rPr kumimoji="1" lang="ja-JP" altLang="en-US" sz="1400" dirty="0"/>
                        <a:t>年度</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2024</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年度</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2025</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年度</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tc>
                <a:extLst>
                  <a:ext uri="{0D108BD9-81ED-4DB2-BD59-A6C34878D82A}">
                    <a16:rowId xmlns:a16="http://schemas.microsoft.com/office/drawing/2014/main" val="10000"/>
                  </a:ext>
                </a:extLst>
              </a:tr>
              <a:tr h="720000">
                <a:tc>
                  <a:txBody>
                    <a:bodyPr/>
                    <a:lstStyle/>
                    <a:p>
                      <a:pPr algn="ctr"/>
                      <a:endParaRPr kumimoji="1" lang="ja-JP" altLang="en-US" sz="1400" u="none"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none" dirty="0">
                          <a:solidFill>
                            <a:srgbClr val="FF0000"/>
                          </a:solidFill>
                        </a:rPr>
                        <a:t>基準</a:t>
                      </a:r>
                      <a:endParaRPr kumimoji="1" lang="en-US" altLang="ja-JP" sz="1400" b="1" u="none"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none" dirty="0">
                          <a:solidFill>
                            <a:srgbClr val="FF0000"/>
                          </a:solidFill>
                        </a:rPr>
                        <a:t>年度</a:t>
                      </a:r>
                      <a:endParaRPr kumimoji="1" lang="en-US" altLang="ja-JP" sz="1400" b="1" u="none" dirty="0">
                        <a:solidFill>
                          <a:srgbClr val="FF0000"/>
                        </a:solidFill>
                      </a:endParaRPr>
                    </a:p>
                    <a:p>
                      <a:pPr algn="ctr"/>
                      <a:endParaRPr kumimoji="1" lang="ja-JP" altLang="en-US" sz="1400" u="none" dirty="0"/>
                    </a:p>
                  </a:txBody>
                  <a:tcPr anchor="ctr"/>
                </a:tc>
                <a:tc>
                  <a:txBody>
                    <a:bodyPr/>
                    <a:lstStyle/>
                    <a:p>
                      <a:pPr algn="ctr"/>
                      <a:r>
                        <a:rPr kumimoji="1" lang="ja-JP" altLang="en-US" sz="1400" b="1" u="none" dirty="0">
                          <a:solidFill>
                            <a:srgbClr val="FF0000"/>
                          </a:solidFill>
                        </a:rPr>
                        <a:t>対策計画書</a:t>
                      </a:r>
                      <a:endParaRPr kumimoji="1" lang="en-US" altLang="ja-JP" sz="1400" b="1" u="none" dirty="0">
                        <a:solidFill>
                          <a:srgbClr val="FF0000"/>
                        </a:solidFill>
                      </a:endParaRPr>
                    </a:p>
                    <a:p>
                      <a:pPr algn="ctr"/>
                      <a:r>
                        <a:rPr kumimoji="1" lang="ja-JP" altLang="en-US" sz="1400" b="1" u="none" dirty="0">
                          <a:solidFill>
                            <a:srgbClr val="FF0000"/>
                          </a:solidFill>
                        </a:rPr>
                        <a:t>提出</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none" dirty="0">
                          <a:solidFill>
                            <a:srgbClr val="FF0000"/>
                          </a:solidFill>
                        </a:rPr>
                        <a:t>実績報告書</a:t>
                      </a:r>
                      <a:endParaRPr kumimoji="1" lang="en-US" altLang="ja-JP" sz="1400" b="1" u="none"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none" dirty="0">
                          <a:solidFill>
                            <a:srgbClr val="FF0000"/>
                          </a:solidFill>
                        </a:rPr>
                        <a:t>提出</a:t>
                      </a:r>
                      <a:endParaRPr kumimoji="1" lang="en-US" altLang="ja-JP" sz="1400" b="1" u="none" dirty="0">
                        <a:solidFill>
                          <a:srgbClr val="FF000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none" dirty="0">
                          <a:solidFill>
                            <a:srgbClr val="FF0000"/>
                          </a:solidFill>
                        </a:rPr>
                        <a:t>実績報告書</a:t>
                      </a:r>
                      <a:endParaRPr kumimoji="1" lang="en-US" altLang="ja-JP" sz="1400" b="1" u="none"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none" dirty="0">
                          <a:solidFill>
                            <a:srgbClr val="FF0000"/>
                          </a:solidFill>
                        </a:rPr>
                        <a:t>提出</a:t>
                      </a:r>
                      <a:endParaRPr kumimoji="1" lang="en-US" altLang="ja-JP" sz="1400" b="1" u="none" dirty="0">
                        <a:solidFill>
                          <a:srgbClr val="FF000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p>
                  </a:txBody>
                  <a:tcPr anchor="ctr"/>
                </a:tc>
                <a:extLst>
                  <a:ext uri="{0D108BD9-81ED-4DB2-BD59-A6C34878D82A}">
                    <a16:rowId xmlns:a16="http://schemas.microsoft.com/office/drawing/2014/main" val="10002"/>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180982379"/>
              </p:ext>
            </p:extLst>
          </p:nvPr>
        </p:nvGraphicFramePr>
        <p:xfrm>
          <a:off x="4651937" y="4648934"/>
          <a:ext cx="2016225" cy="1309880"/>
        </p:xfrm>
        <a:graphic>
          <a:graphicData uri="http://schemas.openxmlformats.org/drawingml/2006/table">
            <a:tbl>
              <a:tblPr firstRow="1" bandRow="1">
                <a:tableStyleId>{5940675A-B579-460E-94D1-54222C63F5DA}</a:tableStyleId>
              </a:tblPr>
              <a:tblGrid>
                <a:gridCol w="311441">
                  <a:extLst>
                    <a:ext uri="{9D8B030D-6E8A-4147-A177-3AD203B41FA5}">
                      <a16:colId xmlns:a16="http://schemas.microsoft.com/office/drawing/2014/main" val="1014332300"/>
                    </a:ext>
                  </a:extLst>
                </a:gridCol>
                <a:gridCol w="845795">
                  <a:extLst>
                    <a:ext uri="{9D8B030D-6E8A-4147-A177-3AD203B41FA5}">
                      <a16:colId xmlns:a16="http://schemas.microsoft.com/office/drawing/2014/main" val="3471300835"/>
                    </a:ext>
                  </a:extLst>
                </a:gridCol>
                <a:gridCol w="858989">
                  <a:extLst>
                    <a:ext uri="{9D8B030D-6E8A-4147-A177-3AD203B41FA5}">
                      <a16:colId xmlns:a16="http://schemas.microsoft.com/office/drawing/2014/main" val="1404169207"/>
                    </a:ext>
                  </a:extLst>
                </a:gridCol>
              </a:tblGrid>
              <a:tr h="50748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2029</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年度</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2030</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年度</a:t>
                      </a:r>
                    </a:p>
                  </a:txBody>
                  <a:tcPr anchor="ctr"/>
                </a:tc>
                <a:extLst>
                  <a:ext uri="{0D108BD9-81ED-4DB2-BD59-A6C34878D82A}">
                    <a16:rowId xmlns:a16="http://schemas.microsoft.com/office/drawing/2014/main" val="10000"/>
                  </a:ext>
                </a:extLst>
              </a:tr>
              <a:tr h="7612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none" dirty="0">
                          <a:solidFill>
                            <a:srgbClr val="FF0000"/>
                          </a:solidFill>
                        </a:rPr>
                        <a:t>実績報告書</a:t>
                      </a:r>
                      <a:endParaRPr kumimoji="1" lang="en-US" altLang="ja-JP" sz="1400" b="1" u="none"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none" dirty="0">
                          <a:solidFill>
                            <a:srgbClr val="FF0000"/>
                          </a:solidFill>
                        </a:rPr>
                        <a:t>提出</a:t>
                      </a:r>
                      <a:endParaRPr kumimoji="1" lang="en-US" altLang="ja-JP" sz="1400" b="1" u="none" dirty="0">
                        <a:solidFill>
                          <a:srgbClr val="FF000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none" dirty="0">
                          <a:solidFill>
                            <a:srgbClr val="FF0000"/>
                          </a:solidFill>
                        </a:rPr>
                        <a:t>実績報告書</a:t>
                      </a:r>
                      <a:endParaRPr kumimoji="1" lang="en-US" altLang="ja-JP" sz="1400" b="1" u="none"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none" dirty="0">
                          <a:solidFill>
                            <a:srgbClr val="FF0000"/>
                          </a:solidFill>
                        </a:rPr>
                        <a:t>提出</a:t>
                      </a:r>
                      <a:endParaRPr kumimoji="1" lang="en-US" altLang="ja-JP" sz="1400" b="1" u="none" dirty="0">
                        <a:solidFill>
                          <a:srgbClr val="FF0000"/>
                        </a:solidFill>
                      </a:endParaRPr>
                    </a:p>
                  </a:txBody>
                  <a:tcPr anchor="ctr"/>
                </a:tc>
                <a:extLst>
                  <a:ext uri="{0D108BD9-81ED-4DB2-BD59-A6C34878D82A}">
                    <a16:rowId xmlns:a16="http://schemas.microsoft.com/office/drawing/2014/main" val="10002"/>
                  </a:ext>
                </a:extLst>
              </a:tr>
            </a:tbl>
          </a:graphicData>
        </a:graphic>
      </p:graphicFrame>
      <p:sp>
        <p:nvSpPr>
          <p:cNvPr id="23" name="テキスト ボックス 22">
            <a:extLst>
              <a:ext uri="{FF2B5EF4-FFF2-40B4-BE49-F238E27FC236}">
                <a16:creationId xmlns:a16="http://schemas.microsoft.com/office/drawing/2014/main" id="{D85538E7-BE6B-4352-89F6-B699CAA961EB}"/>
              </a:ext>
            </a:extLst>
          </p:cNvPr>
          <p:cNvSpPr txBox="1"/>
          <p:nvPr/>
        </p:nvSpPr>
        <p:spPr>
          <a:xfrm>
            <a:off x="922391" y="4032839"/>
            <a:ext cx="8782804" cy="502702"/>
          </a:xfrm>
          <a:prstGeom prst="rect">
            <a:avLst/>
          </a:prstGeom>
          <a:noFill/>
        </p:spPr>
        <p:txBody>
          <a:bodyPr wrap="square" rtlCol="0">
            <a:spAutoFit/>
          </a:bodyPr>
          <a:lstStyle/>
          <a:p>
            <a:pPr indent="-441325">
              <a:lnSpc>
                <a:spcPts val="32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（例）</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2022</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年度を基準年度とし、</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2030</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年度を計画期間とする場合</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5" name="正方形/長方形 24"/>
          <p:cNvSpPr/>
          <p:nvPr/>
        </p:nvSpPr>
        <p:spPr>
          <a:xfrm>
            <a:off x="4304903" y="4619515"/>
            <a:ext cx="344347" cy="13326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フリーフォーム 40"/>
          <p:cNvSpPr/>
          <p:nvPr/>
        </p:nvSpPr>
        <p:spPr>
          <a:xfrm rot="785778">
            <a:off x="4282543" y="4538206"/>
            <a:ext cx="343210" cy="1486552"/>
          </a:xfrm>
          <a:custGeom>
            <a:avLst/>
            <a:gdLst>
              <a:gd name="connsiteX0" fmla="*/ 18302 w 427111"/>
              <a:gd name="connsiteY0" fmla="*/ 0 h 1193800"/>
              <a:gd name="connsiteX1" fmla="*/ 43702 w 427111"/>
              <a:gd name="connsiteY1" fmla="*/ 482600 h 1193800"/>
              <a:gd name="connsiteX2" fmla="*/ 399302 w 427111"/>
              <a:gd name="connsiteY2" fmla="*/ 698500 h 1193800"/>
              <a:gd name="connsiteX3" fmla="*/ 399302 w 427111"/>
              <a:gd name="connsiteY3" fmla="*/ 1193800 h 1193800"/>
            </a:gdLst>
            <a:ahLst/>
            <a:cxnLst>
              <a:cxn ang="0">
                <a:pos x="connsiteX0" y="connsiteY0"/>
              </a:cxn>
              <a:cxn ang="0">
                <a:pos x="connsiteX1" y="connsiteY1"/>
              </a:cxn>
              <a:cxn ang="0">
                <a:pos x="connsiteX2" y="connsiteY2"/>
              </a:cxn>
              <a:cxn ang="0">
                <a:pos x="connsiteX3" y="connsiteY3"/>
              </a:cxn>
            </a:cxnLst>
            <a:rect l="l" t="t" r="r" b="b"/>
            <a:pathLst>
              <a:path w="427111" h="1193800">
                <a:moveTo>
                  <a:pt x="18302" y="0"/>
                </a:moveTo>
                <a:cubicBezTo>
                  <a:pt x="-748" y="183091"/>
                  <a:pt x="-19798" y="366183"/>
                  <a:pt x="43702" y="482600"/>
                </a:cubicBezTo>
                <a:cubicBezTo>
                  <a:pt x="107202" y="599017"/>
                  <a:pt x="340035" y="579967"/>
                  <a:pt x="399302" y="698500"/>
                </a:cubicBezTo>
                <a:cubicBezTo>
                  <a:pt x="458569" y="817033"/>
                  <a:pt x="405652" y="1111250"/>
                  <a:pt x="399302" y="1193800"/>
                </a:cubicBezTo>
              </a:path>
            </a:pathLst>
          </a:custGeom>
          <a:no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フリーフォーム 41"/>
          <p:cNvSpPr/>
          <p:nvPr/>
        </p:nvSpPr>
        <p:spPr>
          <a:xfrm rot="785778">
            <a:off x="4339084" y="4542156"/>
            <a:ext cx="343210" cy="1486552"/>
          </a:xfrm>
          <a:custGeom>
            <a:avLst/>
            <a:gdLst>
              <a:gd name="connsiteX0" fmla="*/ 18302 w 427111"/>
              <a:gd name="connsiteY0" fmla="*/ 0 h 1193800"/>
              <a:gd name="connsiteX1" fmla="*/ 43702 w 427111"/>
              <a:gd name="connsiteY1" fmla="*/ 482600 h 1193800"/>
              <a:gd name="connsiteX2" fmla="*/ 399302 w 427111"/>
              <a:gd name="connsiteY2" fmla="*/ 698500 h 1193800"/>
              <a:gd name="connsiteX3" fmla="*/ 399302 w 427111"/>
              <a:gd name="connsiteY3" fmla="*/ 1193800 h 1193800"/>
            </a:gdLst>
            <a:ahLst/>
            <a:cxnLst>
              <a:cxn ang="0">
                <a:pos x="connsiteX0" y="connsiteY0"/>
              </a:cxn>
              <a:cxn ang="0">
                <a:pos x="connsiteX1" y="connsiteY1"/>
              </a:cxn>
              <a:cxn ang="0">
                <a:pos x="connsiteX2" y="connsiteY2"/>
              </a:cxn>
              <a:cxn ang="0">
                <a:pos x="connsiteX3" y="connsiteY3"/>
              </a:cxn>
            </a:cxnLst>
            <a:rect l="l" t="t" r="r" b="b"/>
            <a:pathLst>
              <a:path w="427111" h="1193800">
                <a:moveTo>
                  <a:pt x="18302" y="0"/>
                </a:moveTo>
                <a:cubicBezTo>
                  <a:pt x="-748" y="183091"/>
                  <a:pt x="-19798" y="366183"/>
                  <a:pt x="43702" y="482600"/>
                </a:cubicBezTo>
                <a:cubicBezTo>
                  <a:pt x="107202" y="599017"/>
                  <a:pt x="340035" y="579967"/>
                  <a:pt x="399302" y="698500"/>
                </a:cubicBezTo>
                <a:cubicBezTo>
                  <a:pt x="458569" y="817033"/>
                  <a:pt x="405652" y="1111250"/>
                  <a:pt x="399302" y="1193800"/>
                </a:cubicBezTo>
              </a:path>
            </a:pathLst>
          </a:custGeom>
          <a:no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右中かっこ 1">
            <a:extLst>
              <a:ext uri="{FF2B5EF4-FFF2-40B4-BE49-F238E27FC236}">
                <a16:creationId xmlns:a16="http://schemas.microsoft.com/office/drawing/2014/main" id="{EC808569-1552-9489-6C92-A353D7BE490C}"/>
              </a:ext>
            </a:extLst>
          </p:cNvPr>
          <p:cNvSpPr/>
          <p:nvPr/>
        </p:nvSpPr>
        <p:spPr>
          <a:xfrm rot="5400000">
            <a:off x="4315341" y="3821080"/>
            <a:ext cx="85443" cy="4620197"/>
          </a:xfrm>
          <a:prstGeom prst="rightBrace">
            <a:avLst/>
          </a:prstGeom>
          <a:ln>
            <a:solidFill>
              <a:srgbClr val="FF0000"/>
            </a:solidFill>
          </a:ln>
        </p:spPr>
        <p:style>
          <a:lnRef idx="2">
            <a:schemeClr val="accent6"/>
          </a:lnRef>
          <a:fillRef idx="0">
            <a:schemeClr val="accent6"/>
          </a:fillRef>
          <a:effectRef idx="1">
            <a:schemeClr val="accent6"/>
          </a:effectRef>
          <a:fontRef idx="minor">
            <a:schemeClr val="tx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53EC370D-CB8F-F056-35BA-56BDB57274A8}"/>
              </a:ext>
            </a:extLst>
          </p:cNvPr>
          <p:cNvSpPr txBox="1"/>
          <p:nvPr/>
        </p:nvSpPr>
        <p:spPr>
          <a:xfrm>
            <a:off x="3972423" y="6192779"/>
            <a:ext cx="1274148" cy="307777"/>
          </a:xfrm>
          <a:prstGeom prst="rect">
            <a:avLst/>
          </a:prstGeom>
          <a:noFill/>
        </p:spPr>
        <p:txBody>
          <a:bodyPr wrap="square" rtlCol="0">
            <a:spAutoFit/>
          </a:bodyPr>
          <a:lstStyle/>
          <a:p>
            <a:r>
              <a:rPr kumimoji="1" lang="ja-JP" altLang="en-US" sz="1400" b="1" dirty="0"/>
              <a:t>計画期間</a:t>
            </a:r>
          </a:p>
        </p:txBody>
      </p:sp>
      <p:sp>
        <p:nvSpPr>
          <p:cNvPr id="5" name="楕円 4">
            <a:extLst>
              <a:ext uri="{FF2B5EF4-FFF2-40B4-BE49-F238E27FC236}">
                <a16:creationId xmlns:a16="http://schemas.microsoft.com/office/drawing/2014/main" id="{F08BAE28-2B35-D267-A9DC-7F70029369F8}"/>
              </a:ext>
            </a:extLst>
          </p:cNvPr>
          <p:cNvSpPr/>
          <p:nvPr/>
        </p:nvSpPr>
        <p:spPr>
          <a:xfrm>
            <a:off x="971600" y="4540115"/>
            <a:ext cx="1224136" cy="1633786"/>
          </a:xfrm>
          <a:prstGeom prst="ellipse">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スライド番号プレースホルダー 1">
            <a:extLst>
              <a:ext uri="{FF2B5EF4-FFF2-40B4-BE49-F238E27FC236}">
                <a16:creationId xmlns:a16="http://schemas.microsoft.com/office/drawing/2014/main" id="{AAE4941E-2E34-4580-87AE-220F2BADE2EE}"/>
              </a:ext>
            </a:extLst>
          </p:cNvPr>
          <p:cNvSpPr>
            <a:spLocks noGrp="1"/>
          </p:cNvSpPr>
          <p:nvPr>
            <p:ph type="sldNum" sz="quarter" idx="12"/>
          </p:nvPr>
        </p:nvSpPr>
        <p:spPr>
          <a:xfrm>
            <a:off x="8041704" y="18288"/>
            <a:ext cx="1066800" cy="329184"/>
          </a:xfrm>
        </p:spPr>
        <p:txBody>
          <a:bodyPr/>
          <a:lstStyle/>
          <a:p>
            <a:fld id="{F0DA1747-7AE3-4485-B1CC-5CDDF653E874}" type="slidenum">
              <a:rPr kumimoji="1" lang="ja-JP" altLang="en-US" smtClean="0"/>
              <a:t>10</a:t>
            </a:fld>
            <a:endParaRPr kumimoji="1" lang="ja-JP" altLang="en-US" dirty="0"/>
          </a:p>
        </p:txBody>
      </p:sp>
      <p:sp>
        <p:nvSpPr>
          <p:cNvPr id="14" name="テキスト ボックス 13">
            <a:extLst>
              <a:ext uri="{FF2B5EF4-FFF2-40B4-BE49-F238E27FC236}">
                <a16:creationId xmlns:a16="http://schemas.microsoft.com/office/drawing/2014/main" id="{A94590AA-B92C-4F02-B182-2F7B6B89A6EF}"/>
              </a:ext>
            </a:extLst>
          </p:cNvPr>
          <p:cNvSpPr txBox="1"/>
          <p:nvPr/>
        </p:nvSpPr>
        <p:spPr>
          <a:xfrm>
            <a:off x="179512" y="476672"/>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計画期間</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50491503-5374-4804-9A76-28B502536631}"/>
              </a:ext>
            </a:extLst>
          </p:cNvPr>
          <p:cNvSpPr txBox="1"/>
          <p:nvPr/>
        </p:nvSpPr>
        <p:spPr>
          <a:xfrm>
            <a:off x="179512" y="1671704"/>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基準年度</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4C387097-34D5-432F-AABD-432C08486E8F}"/>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Tree>
    <p:extLst>
      <p:ext uri="{BB962C8B-B14F-4D97-AF65-F5344CB8AC3E}">
        <p14:creationId xmlns:p14="http://schemas.microsoft.com/office/powerpoint/2010/main" val="3260514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03B81E1-F620-4F35-BB42-3EA84B528782}"/>
              </a:ext>
            </a:extLst>
          </p:cNvPr>
          <p:cNvSpPr>
            <a:spLocks noGrp="1"/>
          </p:cNvSpPr>
          <p:nvPr>
            <p:ph type="sldNum" sz="quarter" idx="12"/>
          </p:nvPr>
        </p:nvSpPr>
        <p:spPr/>
        <p:txBody>
          <a:bodyPr/>
          <a:lstStyle/>
          <a:p>
            <a:fld id="{F0DA1747-7AE3-4485-B1CC-5CDDF653E874}" type="slidenum">
              <a:rPr kumimoji="1" lang="ja-JP" altLang="en-US" smtClean="0"/>
              <a:t>11</a:t>
            </a:fld>
            <a:endParaRPr kumimoji="1" lang="ja-JP" altLang="en-US"/>
          </a:p>
        </p:txBody>
      </p:sp>
      <p:sp>
        <p:nvSpPr>
          <p:cNvPr id="3" name="テキスト ボックス 2">
            <a:extLst>
              <a:ext uri="{FF2B5EF4-FFF2-40B4-BE49-F238E27FC236}">
                <a16:creationId xmlns:a16="http://schemas.microsoft.com/office/drawing/2014/main" id="{77AC7668-A814-429A-9A1D-FB63E12B52E1}"/>
              </a:ext>
            </a:extLst>
          </p:cNvPr>
          <p:cNvSpPr txBox="1"/>
          <p:nvPr/>
        </p:nvSpPr>
        <p:spPr>
          <a:xfrm>
            <a:off x="1259632" y="1443841"/>
            <a:ext cx="7200800" cy="3970318"/>
          </a:xfrm>
          <a:prstGeom prst="rect">
            <a:avLst/>
          </a:prstGeom>
          <a:noFill/>
        </p:spPr>
        <p:txBody>
          <a:bodyPr wrap="square" rtlCol="0">
            <a:spAutoFit/>
          </a:bodyPr>
          <a:lstStyle/>
          <a:p>
            <a:r>
              <a:rPr lang="ja-JP" altLang="en-US" sz="3600" dirty="0"/>
              <a:t>（１）はじめに</a:t>
            </a:r>
            <a:endParaRPr lang="en-US" altLang="ja-JP" sz="3600" dirty="0"/>
          </a:p>
          <a:p>
            <a:endParaRPr kumimoji="1" lang="en-US" altLang="ja-JP" sz="3600" dirty="0"/>
          </a:p>
          <a:p>
            <a:r>
              <a:rPr lang="ja-JP" altLang="en-US" sz="3600" b="1" dirty="0">
                <a:solidFill>
                  <a:srgbClr val="FF0000"/>
                </a:solidFill>
              </a:rPr>
              <a:t>（２）シート４「エネ量」の書き方</a:t>
            </a:r>
            <a:endParaRPr lang="en-US" altLang="ja-JP" sz="3600" b="1" dirty="0">
              <a:solidFill>
                <a:srgbClr val="FF0000"/>
              </a:solidFill>
            </a:endParaRPr>
          </a:p>
          <a:p>
            <a:endParaRPr kumimoji="1" lang="en-US" altLang="ja-JP" sz="3600" dirty="0"/>
          </a:p>
          <a:p>
            <a:r>
              <a:rPr lang="ja-JP" altLang="en-US" sz="3600" dirty="0"/>
              <a:t>（３）シート２「対策まとめ」の書き方</a:t>
            </a:r>
            <a:endParaRPr lang="en-US" altLang="ja-JP" sz="3600" dirty="0"/>
          </a:p>
          <a:p>
            <a:endParaRPr kumimoji="1" lang="en-US" altLang="ja-JP" sz="3600" dirty="0"/>
          </a:p>
          <a:p>
            <a:r>
              <a:rPr lang="ja-JP" altLang="en-US" sz="3600" dirty="0"/>
              <a:t>（４）シート３「重点対策」の書き方</a:t>
            </a:r>
            <a:endParaRPr kumimoji="1" lang="en-US" altLang="ja-JP" sz="3600" dirty="0"/>
          </a:p>
        </p:txBody>
      </p:sp>
      <p:sp>
        <p:nvSpPr>
          <p:cNvPr id="4" name="テキスト ボックス 3">
            <a:extLst>
              <a:ext uri="{FF2B5EF4-FFF2-40B4-BE49-F238E27FC236}">
                <a16:creationId xmlns:a16="http://schemas.microsoft.com/office/drawing/2014/main" id="{3486A933-1655-475A-B8CE-83931E71473E}"/>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Tree>
    <p:extLst>
      <p:ext uri="{BB962C8B-B14F-4D97-AF65-F5344CB8AC3E}">
        <p14:creationId xmlns:p14="http://schemas.microsoft.com/office/powerpoint/2010/main" val="2276512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55A7BED7-9510-4C4B-91BA-7696EE92F05C}" type="slidenum">
              <a:rPr kumimoji="1" lang="ja-JP" altLang="en-US" smtClean="0"/>
              <a:t>12</a:t>
            </a:fld>
            <a:endParaRPr kumimoji="1" lang="ja-JP" altLang="en-US" dirty="0"/>
          </a:p>
        </p:txBody>
      </p:sp>
      <p:sp>
        <p:nvSpPr>
          <p:cNvPr id="11" name="テキスト ボックス 10">
            <a:extLst>
              <a:ext uri="{FF2B5EF4-FFF2-40B4-BE49-F238E27FC236}">
                <a16:creationId xmlns:a16="http://schemas.microsoft.com/office/drawing/2014/main" id="{4C387097-34D5-432F-AABD-432C08486E8F}"/>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
        <p:nvSpPr>
          <p:cNvPr id="16" name="テキスト ボックス 15">
            <a:extLst>
              <a:ext uri="{FF2B5EF4-FFF2-40B4-BE49-F238E27FC236}">
                <a16:creationId xmlns:a16="http://schemas.microsoft.com/office/drawing/2014/main" id="{43AAFDAE-FC44-4AF9-9D86-91C03373C126}"/>
              </a:ext>
            </a:extLst>
          </p:cNvPr>
          <p:cNvSpPr txBox="1"/>
          <p:nvPr/>
        </p:nvSpPr>
        <p:spPr>
          <a:xfrm>
            <a:off x="179512" y="476672"/>
            <a:ext cx="8818300"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　電気以外のエネルギーの使用による二酸化炭素排出量の計算</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3"/>
          <a:stretch>
            <a:fillRect/>
          </a:stretch>
        </p:blipFill>
        <p:spPr>
          <a:xfrm>
            <a:off x="467538" y="1108571"/>
            <a:ext cx="6495574" cy="3965257"/>
          </a:xfrm>
          <a:prstGeom prst="rect">
            <a:avLst/>
          </a:prstGeom>
        </p:spPr>
      </p:pic>
      <p:sp>
        <p:nvSpPr>
          <p:cNvPr id="17" name="テキスト ボックス 16">
            <a:extLst>
              <a:ext uri="{FF2B5EF4-FFF2-40B4-BE49-F238E27FC236}">
                <a16:creationId xmlns:a16="http://schemas.microsoft.com/office/drawing/2014/main" id="{ED7FA1DC-F2D2-40E5-A02D-DAAF135DC379}"/>
              </a:ext>
            </a:extLst>
          </p:cNvPr>
          <p:cNvSpPr txBox="1"/>
          <p:nvPr/>
        </p:nvSpPr>
        <p:spPr>
          <a:xfrm>
            <a:off x="683568" y="2371615"/>
            <a:ext cx="1440160" cy="502702"/>
          </a:xfrm>
          <a:prstGeom prst="rect">
            <a:avLst/>
          </a:prstGeom>
          <a:noFill/>
        </p:spPr>
        <p:txBody>
          <a:bodyPr wrap="square" rtlCol="0">
            <a:spAutoFit/>
          </a:bodyPr>
          <a:lstStyle/>
          <a:p>
            <a:pPr indent="-441325">
              <a:lnSpc>
                <a:spcPts val="3200"/>
              </a:lnSpc>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１</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ED7FA1DC-F2D2-40E5-A02D-DAAF135DC379}"/>
              </a:ext>
            </a:extLst>
          </p:cNvPr>
          <p:cNvSpPr txBox="1"/>
          <p:nvPr/>
        </p:nvSpPr>
        <p:spPr>
          <a:xfrm>
            <a:off x="3923928" y="2392996"/>
            <a:ext cx="1440160" cy="451021"/>
          </a:xfrm>
          <a:prstGeom prst="rect">
            <a:avLst/>
          </a:prstGeom>
          <a:noFill/>
        </p:spPr>
        <p:txBody>
          <a:bodyPr wrap="square" rtlCol="0">
            <a:spAutoFit/>
          </a:bodyPr>
          <a:lstStyle/>
          <a:p>
            <a:pPr indent="-441325">
              <a:lnSpc>
                <a:spcPts val="3200"/>
              </a:lnSpc>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２</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ED7FA1DC-F2D2-40E5-A02D-DAAF135DC379}"/>
              </a:ext>
            </a:extLst>
          </p:cNvPr>
          <p:cNvSpPr txBox="1"/>
          <p:nvPr/>
        </p:nvSpPr>
        <p:spPr>
          <a:xfrm>
            <a:off x="467538" y="5229200"/>
            <a:ext cx="7961960" cy="1271758"/>
          </a:xfrm>
          <a:prstGeom prst="rect">
            <a:avLst/>
          </a:prstGeom>
          <a:noFill/>
        </p:spPr>
        <p:txBody>
          <a:bodyPr wrap="square" rtlCol="0">
            <a:spAutoFit/>
          </a:bodyPr>
          <a:lstStyle/>
          <a:p>
            <a:pPr indent="-441325">
              <a:lnSpc>
                <a:spcPts val="3200"/>
              </a:lnSpc>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１　都市ガスなど、使っているエネルギー種を選択</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indent="-441325">
              <a:lnSpc>
                <a:spcPts val="3200"/>
              </a:lnSpc>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２　単位に合わせて使用量を記入　</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参考：次ページ</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p>
          <a:p>
            <a:pPr indent="-441325">
              <a:lnSpc>
                <a:spcPts val="3200"/>
              </a:lnSpc>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３　太陽光パネル等を設置して自家消費している場合に記入</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ED7FA1DC-F2D2-40E5-A02D-DAAF135DC379}"/>
              </a:ext>
            </a:extLst>
          </p:cNvPr>
          <p:cNvSpPr txBox="1"/>
          <p:nvPr/>
        </p:nvSpPr>
        <p:spPr>
          <a:xfrm>
            <a:off x="4448518" y="3902931"/>
            <a:ext cx="1440160" cy="451021"/>
          </a:xfrm>
          <a:prstGeom prst="rect">
            <a:avLst/>
          </a:prstGeom>
          <a:noFill/>
        </p:spPr>
        <p:txBody>
          <a:bodyPr wrap="square" rtlCol="0">
            <a:spAutoFit/>
          </a:bodyPr>
          <a:lstStyle/>
          <a:p>
            <a:pPr indent="-441325">
              <a:lnSpc>
                <a:spcPts val="3200"/>
              </a:lnSpc>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３</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3944674" y="3960550"/>
            <a:ext cx="3018438" cy="46217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467538" y="2180959"/>
            <a:ext cx="2736310" cy="153607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3944674" y="2206534"/>
            <a:ext cx="1059374" cy="151049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67661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3181CEE8-3027-43D7-B375-D42EA448460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4979"/>
          <a:stretch/>
        </p:blipFill>
        <p:spPr>
          <a:xfrm>
            <a:off x="683568" y="1124744"/>
            <a:ext cx="7920880" cy="4619998"/>
          </a:xfrm>
          <a:prstGeom prst="rect">
            <a:avLst/>
          </a:prstGeom>
          <a:ln>
            <a:solidFill>
              <a:schemeClr val="tx1"/>
            </a:solidFill>
          </a:ln>
        </p:spPr>
      </p:pic>
      <p:sp>
        <p:nvSpPr>
          <p:cNvPr id="7" name="正方形/長方形 6">
            <a:extLst>
              <a:ext uri="{FF2B5EF4-FFF2-40B4-BE49-F238E27FC236}">
                <a16:creationId xmlns:a16="http://schemas.microsoft.com/office/drawing/2014/main" id="{DB9348BF-E114-45C2-90F9-092C9A4E4B83}"/>
              </a:ext>
            </a:extLst>
          </p:cNvPr>
          <p:cNvSpPr/>
          <p:nvPr/>
        </p:nvSpPr>
        <p:spPr>
          <a:xfrm>
            <a:off x="4788024" y="3290726"/>
            <a:ext cx="2958988" cy="29377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 name="スライド番号プレースホルダー 1">
            <a:extLst>
              <a:ext uri="{FF2B5EF4-FFF2-40B4-BE49-F238E27FC236}">
                <a16:creationId xmlns:a16="http://schemas.microsoft.com/office/drawing/2014/main" id="{803B81E1-F620-4F35-BB42-3EA84B528782}"/>
              </a:ext>
            </a:extLst>
          </p:cNvPr>
          <p:cNvSpPr>
            <a:spLocks noGrp="1"/>
          </p:cNvSpPr>
          <p:nvPr>
            <p:ph type="sldNum" sz="quarter" idx="12"/>
          </p:nvPr>
        </p:nvSpPr>
        <p:spPr>
          <a:xfrm>
            <a:off x="8041704" y="18288"/>
            <a:ext cx="1066800" cy="329184"/>
          </a:xfrm>
        </p:spPr>
        <p:txBody>
          <a:bodyPr/>
          <a:lstStyle/>
          <a:p>
            <a:fld id="{F0DA1747-7AE3-4485-B1CC-5CDDF653E874}" type="slidenum">
              <a:rPr kumimoji="1" lang="ja-JP" altLang="en-US" smtClean="0"/>
              <a:t>13</a:t>
            </a:fld>
            <a:endParaRPr kumimoji="1" lang="ja-JP" altLang="en-US"/>
          </a:p>
        </p:txBody>
      </p:sp>
      <p:sp>
        <p:nvSpPr>
          <p:cNvPr id="10" name="テキスト ボックス 9">
            <a:extLst>
              <a:ext uri="{FF2B5EF4-FFF2-40B4-BE49-F238E27FC236}">
                <a16:creationId xmlns:a16="http://schemas.microsoft.com/office/drawing/2014/main" id="{4C387097-34D5-432F-AABD-432C08486E8F}"/>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
        <p:nvSpPr>
          <p:cNvPr id="11" name="テキスト ボックス 10">
            <a:extLst>
              <a:ext uri="{FF2B5EF4-FFF2-40B4-BE49-F238E27FC236}">
                <a16:creationId xmlns:a16="http://schemas.microsoft.com/office/drawing/2014/main" id="{ED7FA1DC-F2D2-40E5-A02D-DAAF135DC379}"/>
              </a:ext>
            </a:extLst>
          </p:cNvPr>
          <p:cNvSpPr txBox="1"/>
          <p:nvPr/>
        </p:nvSpPr>
        <p:spPr>
          <a:xfrm>
            <a:off x="179512" y="476672"/>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（参考）エネルギー（電気以外）の使用量について</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268302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55A7BED7-9510-4C4B-91BA-7696EE92F05C}" type="slidenum">
              <a:rPr kumimoji="1" lang="ja-JP" altLang="en-US" smtClean="0"/>
              <a:t>14</a:t>
            </a:fld>
            <a:endParaRPr kumimoji="1" lang="ja-JP" altLang="en-US" dirty="0"/>
          </a:p>
        </p:txBody>
      </p:sp>
      <p:sp>
        <p:nvSpPr>
          <p:cNvPr id="10" name="テキスト ボックス 9">
            <a:extLst>
              <a:ext uri="{FF2B5EF4-FFF2-40B4-BE49-F238E27FC236}">
                <a16:creationId xmlns:a16="http://schemas.microsoft.com/office/drawing/2014/main" id="{4C387097-34D5-432F-AABD-432C08486E8F}"/>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
        <p:nvSpPr>
          <p:cNvPr id="11" name="テキスト ボックス 10">
            <a:extLst>
              <a:ext uri="{FF2B5EF4-FFF2-40B4-BE49-F238E27FC236}">
                <a16:creationId xmlns:a16="http://schemas.microsoft.com/office/drawing/2014/main" id="{E7C4C45B-1406-4DBB-A489-4F24263DD1C5}"/>
              </a:ext>
            </a:extLst>
          </p:cNvPr>
          <p:cNvSpPr txBox="1"/>
          <p:nvPr/>
        </p:nvSpPr>
        <p:spPr>
          <a:xfrm>
            <a:off x="179512" y="476672"/>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　電気の使用による二酸化炭素排出量の計算</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ED7FA1DC-F2D2-40E5-A02D-DAAF135DC379}"/>
              </a:ext>
            </a:extLst>
          </p:cNvPr>
          <p:cNvSpPr txBox="1"/>
          <p:nvPr/>
        </p:nvSpPr>
        <p:spPr>
          <a:xfrm>
            <a:off x="467544" y="4216132"/>
            <a:ext cx="7961960" cy="1323439"/>
          </a:xfrm>
          <a:prstGeom prst="rect">
            <a:avLst/>
          </a:prstGeom>
          <a:noFill/>
        </p:spPr>
        <p:txBody>
          <a:bodyPr wrap="square" rtlCol="0">
            <a:spAutoFit/>
          </a:bodyPr>
          <a:lstStyle/>
          <a:p>
            <a:pPr indent="-441325">
              <a:lnSpc>
                <a:spcPts val="3200"/>
              </a:lnSpc>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４　電気の契約会社を選択</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indent="-441325">
              <a:lnSpc>
                <a:spcPts val="3200"/>
              </a:lnSpc>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５　</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2000" b="1" baseline="-25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排出係数、買電量、再エネ契約割合を記入</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indent="-441325">
              <a:lnSpc>
                <a:spcPts val="3200"/>
              </a:lnSpc>
            </a:pP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参考：次ページ</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p>
        </p:txBody>
      </p:sp>
      <p:pic>
        <p:nvPicPr>
          <p:cNvPr id="2" name="図 1"/>
          <p:cNvPicPr>
            <a:picLocks noChangeAspect="1"/>
          </p:cNvPicPr>
          <p:nvPr/>
        </p:nvPicPr>
        <p:blipFill>
          <a:blip r:embed="rId3"/>
          <a:stretch>
            <a:fillRect/>
          </a:stretch>
        </p:blipFill>
        <p:spPr>
          <a:xfrm>
            <a:off x="227133" y="1126992"/>
            <a:ext cx="8687562" cy="2734056"/>
          </a:xfrm>
          <a:prstGeom prst="rect">
            <a:avLst/>
          </a:prstGeom>
        </p:spPr>
      </p:pic>
      <p:sp>
        <p:nvSpPr>
          <p:cNvPr id="16" name="正方形/長方形 15"/>
          <p:cNvSpPr/>
          <p:nvPr/>
        </p:nvSpPr>
        <p:spPr>
          <a:xfrm>
            <a:off x="227132" y="1844825"/>
            <a:ext cx="2904707" cy="129614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143036" y="1844826"/>
            <a:ext cx="3301172" cy="129614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ED7FA1DC-F2D2-40E5-A02D-DAAF135DC379}"/>
              </a:ext>
            </a:extLst>
          </p:cNvPr>
          <p:cNvSpPr txBox="1"/>
          <p:nvPr/>
        </p:nvSpPr>
        <p:spPr>
          <a:xfrm>
            <a:off x="1115616" y="2267386"/>
            <a:ext cx="1440160" cy="451021"/>
          </a:xfrm>
          <a:prstGeom prst="rect">
            <a:avLst/>
          </a:prstGeom>
          <a:noFill/>
        </p:spPr>
        <p:txBody>
          <a:bodyPr wrap="square" rtlCol="0">
            <a:spAutoFit/>
          </a:bodyPr>
          <a:lstStyle/>
          <a:p>
            <a:pPr indent="-441325">
              <a:lnSpc>
                <a:spcPts val="3200"/>
              </a:lnSpc>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４</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ED7FA1DC-F2D2-40E5-A02D-DAAF135DC379}"/>
              </a:ext>
            </a:extLst>
          </p:cNvPr>
          <p:cNvSpPr txBox="1"/>
          <p:nvPr/>
        </p:nvSpPr>
        <p:spPr>
          <a:xfrm>
            <a:off x="4283968" y="2257899"/>
            <a:ext cx="1440160" cy="451021"/>
          </a:xfrm>
          <a:prstGeom prst="rect">
            <a:avLst/>
          </a:prstGeom>
          <a:noFill/>
        </p:spPr>
        <p:txBody>
          <a:bodyPr wrap="square" rtlCol="0">
            <a:spAutoFit/>
          </a:bodyPr>
          <a:lstStyle/>
          <a:p>
            <a:pPr indent="-441325">
              <a:lnSpc>
                <a:spcPts val="3200"/>
              </a:lnSpc>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５</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22863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グループ化 22">
            <a:extLst>
              <a:ext uri="{FF2B5EF4-FFF2-40B4-BE49-F238E27FC236}">
                <a16:creationId xmlns:a16="http://schemas.microsoft.com/office/drawing/2014/main" id="{84965998-B1F4-49C2-9E3F-085C2775FFE4}"/>
              </a:ext>
            </a:extLst>
          </p:cNvPr>
          <p:cNvGrpSpPr/>
          <p:nvPr/>
        </p:nvGrpSpPr>
        <p:grpSpPr>
          <a:xfrm>
            <a:off x="153404" y="1124744"/>
            <a:ext cx="9066809" cy="3466173"/>
            <a:chOff x="153404" y="2877511"/>
            <a:chExt cx="9066809" cy="3466173"/>
          </a:xfrm>
        </p:grpSpPr>
        <p:grpSp>
          <p:nvGrpSpPr>
            <p:cNvPr id="7" name="グループ化 6">
              <a:extLst>
                <a:ext uri="{FF2B5EF4-FFF2-40B4-BE49-F238E27FC236}">
                  <a16:creationId xmlns:a16="http://schemas.microsoft.com/office/drawing/2014/main" id="{37196E46-5073-4DBC-8F0B-B846FEF74F3E}"/>
                </a:ext>
              </a:extLst>
            </p:cNvPr>
            <p:cNvGrpSpPr/>
            <p:nvPr/>
          </p:nvGrpSpPr>
          <p:grpSpPr>
            <a:xfrm>
              <a:off x="153404" y="3084465"/>
              <a:ext cx="4696079" cy="3259219"/>
              <a:chOff x="102920" y="2225379"/>
              <a:chExt cx="6261439" cy="4345625"/>
            </a:xfrm>
          </p:grpSpPr>
          <p:pic>
            <p:nvPicPr>
              <p:cNvPr id="8" name="図 7">
                <a:extLst>
                  <a:ext uri="{FF2B5EF4-FFF2-40B4-BE49-F238E27FC236}">
                    <a16:creationId xmlns:a16="http://schemas.microsoft.com/office/drawing/2014/main" id="{AF626A57-E217-4879-83B2-41EAA766243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15387" y="2225379"/>
                <a:ext cx="6148972" cy="4093427"/>
              </a:xfrm>
              <a:prstGeom prst="rect">
                <a:avLst/>
              </a:prstGeom>
              <a:ln>
                <a:solidFill>
                  <a:schemeClr val="tx1"/>
                </a:solidFill>
              </a:ln>
            </p:spPr>
          </p:pic>
          <p:grpSp>
            <p:nvGrpSpPr>
              <p:cNvPr id="9" name="グループ化 8">
                <a:extLst>
                  <a:ext uri="{FF2B5EF4-FFF2-40B4-BE49-F238E27FC236}">
                    <a16:creationId xmlns:a16="http://schemas.microsoft.com/office/drawing/2014/main" id="{A113DEEB-1FCE-4FA8-AFD6-596699407872}"/>
                  </a:ext>
                </a:extLst>
              </p:cNvPr>
              <p:cNvGrpSpPr/>
              <p:nvPr/>
            </p:nvGrpSpPr>
            <p:grpSpPr>
              <a:xfrm>
                <a:off x="102920" y="6230009"/>
                <a:ext cx="6238504" cy="340995"/>
                <a:chOff x="138545" y="6404189"/>
                <a:chExt cx="6238504" cy="340995"/>
              </a:xfrm>
            </p:grpSpPr>
            <p:sp>
              <p:nvSpPr>
                <p:cNvPr id="10" name="フリーフォーム: 図形 9">
                  <a:extLst>
                    <a:ext uri="{FF2B5EF4-FFF2-40B4-BE49-F238E27FC236}">
                      <a16:creationId xmlns:a16="http://schemas.microsoft.com/office/drawing/2014/main" id="{D46D6F9D-1AB7-4CFA-A4E6-692118757F47}"/>
                    </a:ext>
                  </a:extLst>
                </p:cNvPr>
                <p:cNvSpPr/>
                <p:nvPr/>
              </p:nvSpPr>
              <p:spPr>
                <a:xfrm>
                  <a:off x="323080" y="6438120"/>
                  <a:ext cx="6007283" cy="238629"/>
                </a:xfrm>
                <a:custGeom>
                  <a:avLst/>
                  <a:gdLst>
                    <a:gd name="connsiteX0" fmla="*/ 208182 w 6661824"/>
                    <a:gd name="connsiteY0" fmla="*/ 531 h 416165"/>
                    <a:gd name="connsiteX1" fmla="*/ 1110304 w 6661824"/>
                    <a:gd name="connsiteY1" fmla="*/ 50534 h 416165"/>
                    <a:gd name="connsiteX2" fmla="*/ 1318486 w 6661824"/>
                    <a:gd name="connsiteY2" fmla="*/ 531 h 416165"/>
                    <a:gd name="connsiteX3" fmla="*/ 2220608 w 6661824"/>
                    <a:gd name="connsiteY3" fmla="*/ 50534 h 416165"/>
                    <a:gd name="connsiteX4" fmla="*/ 2428790 w 6661824"/>
                    <a:gd name="connsiteY4" fmla="*/ 531 h 416165"/>
                    <a:gd name="connsiteX5" fmla="*/ 3330912 w 6661824"/>
                    <a:gd name="connsiteY5" fmla="*/ 50534 h 416165"/>
                    <a:gd name="connsiteX6" fmla="*/ 3539094 w 6661824"/>
                    <a:gd name="connsiteY6" fmla="*/ 531 h 416165"/>
                    <a:gd name="connsiteX7" fmla="*/ 4441216 w 6661824"/>
                    <a:gd name="connsiteY7" fmla="*/ 50534 h 416165"/>
                    <a:gd name="connsiteX8" fmla="*/ 4649398 w 6661824"/>
                    <a:gd name="connsiteY8" fmla="*/ 531 h 416165"/>
                    <a:gd name="connsiteX9" fmla="*/ 5551520 w 6661824"/>
                    <a:gd name="connsiteY9" fmla="*/ 50534 h 416165"/>
                    <a:gd name="connsiteX10" fmla="*/ 6661824 w 6661824"/>
                    <a:gd name="connsiteY10" fmla="*/ 50534 h 416165"/>
                    <a:gd name="connsiteX11" fmla="*/ 6661824 w 6661824"/>
                    <a:gd name="connsiteY11" fmla="*/ 365632 h 416165"/>
                    <a:gd name="connsiteX12" fmla="*/ 5551520 w 6661824"/>
                    <a:gd name="connsiteY12" fmla="*/ 365632 h 416165"/>
                    <a:gd name="connsiteX13" fmla="*/ 4441216 w 6661824"/>
                    <a:gd name="connsiteY13" fmla="*/ 365632 h 416165"/>
                    <a:gd name="connsiteX14" fmla="*/ 3330912 w 6661824"/>
                    <a:gd name="connsiteY14" fmla="*/ 365632 h 416165"/>
                    <a:gd name="connsiteX15" fmla="*/ 2220608 w 6661824"/>
                    <a:gd name="connsiteY15" fmla="*/ 365632 h 416165"/>
                    <a:gd name="connsiteX16" fmla="*/ 1110304 w 6661824"/>
                    <a:gd name="connsiteY16" fmla="*/ 365632 h 416165"/>
                    <a:gd name="connsiteX17" fmla="*/ 0 w 6661824"/>
                    <a:gd name="connsiteY17" fmla="*/ 365632 h 416165"/>
                    <a:gd name="connsiteX18" fmla="*/ 0 w 6661824"/>
                    <a:gd name="connsiteY18" fmla="*/ 50534 h 416165"/>
                    <a:gd name="connsiteX19" fmla="*/ 208182 w 6661824"/>
                    <a:gd name="connsiteY19" fmla="*/ 531 h 41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661824" h="416165">
                      <a:moveTo>
                        <a:pt x="208182" y="531"/>
                      </a:moveTo>
                      <a:cubicBezTo>
                        <a:pt x="508889" y="-11692"/>
                        <a:pt x="809597" y="192766"/>
                        <a:pt x="1110304" y="50534"/>
                      </a:cubicBezTo>
                      <a:cubicBezTo>
                        <a:pt x="1179698" y="17712"/>
                        <a:pt x="1249092" y="3352"/>
                        <a:pt x="1318486" y="531"/>
                      </a:cubicBezTo>
                      <a:cubicBezTo>
                        <a:pt x="1619193" y="-11692"/>
                        <a:pt x="1919901" y="192766"/>
                        <a:pt x="2220608" y="50534"/>
                      </a:cubicBezTo>
                      <a:cubicBezTo>
                        <a:pt x="2290002" y="17712"/>
                        <a:pt x="2359396" y="3352"/>
                        <a:pt x="2428790" y="531"/>
                      </a:cubicBezTo>
                      <a:cubicBezTo>
                        <a:pt x="2729497" y="-11692"/>
                        <a:pt x="3030205" y="192766"/>
                        <a:pt x="3330912" y="50534"/>
                      </a:cubicBezTo>
                      <a:cubicBezTo>
                        <a:pt x="3400306" y="17712"/>
                        <a:pt x="3469700" y="3352"/>
                        <a:pt x="3539094" y="531"/>
                      </a:cubicBezTo>
                      <a:cubicBezTo>
                        <a:pt x="3839801" y="-11692"/>
                        <a:pt x="4140509" y="192766"/>
                        <a:pt x="4441216" y="50534"/>
                      </a:cubicBezTo>
                      <a:cubicBezTo>
                        <a:pt x="4510610" y="17712"/>
                        <a:pt x="4580004" y="3352"/>
                        <a:pt x="4649398" y="531"/>
                      </a:cubicBezTo>
                      <a:cubicBezTo>
                        <a:pt x="4950105" y="-11692"/>
                        <a:pt x="5250813" y="192766"/>
                        <a:pt x="5551520" y="50534"/>
                      </a:cubicBezTo>
                      <a:cubicBezTo>
                        <a:pt x="5921621" y="-124520"/>
                        <a:pt x="6291723" y="225588"/>
                        <a:pt x="6661824" y="50534"/>
                      </a:cubicBezTo>
                      <a:lnTo>
                        <a:pt x="6661824" y="365632"/>
                      </a:lnTo>
                      <a:cubicBezTo>
                        <a:pt x="6291723" y="540686"/>
                        <a:pt x="5921621" y="190578"/>
                        <a:pt x="5551520" y="365632"/>
                      </a:cubicBezTo>
                      <a:cubicBezTo>
                        <a:pt x="5181419" y="540686"/>
                        <a:pt x="4811317" y="190578"/>
                        <a:pt x="4441216" y="365632"/>
                      </a:cubicBezTo>
                      <a:cubicBezTo>
                        <a:pt x="4071115" y="540686"/>
                        <a:pt x="3701013" y="190578"/>
                        <a:pt x="3330912" y="365632"/>
                      </a:cubicBezTo>
                      <a:cubicBezTo>
                        <a:pt x="2960811" y="540686"/>
                        <a:pt x="2590709" y="190578"/>
                        <a:pt x="2220608" y="365632"/>
                      </a:cubicBezTo>
                      <a:cubicBezTo>
                        <a:pt x="1850507" y="540686"/>
                        <a:pt x="1480405" y="190578"/>
                        <a:pt x="1110304" y="365632"/>
                      </a:cubicBezTo>
                      <a:cubicBezTo>
                        <a:pt x="740203" y="540686"/>
                        <a:pt x="370101" y="190578"/>
                        <a:pt x="0" y="365632"/>
                      </a:cubicBezTo>
                      <a:lnTo>
                        <a:pt x="0" y="50534"/>
                      </a:lnTo>
                      <a:cubicBezTo>
                        <a:pt x="69394" y="17712"/>
                        <a:pt x="138788" y="3352"/>
                        <a:pt x="208182" y="531"/>
                      </a:cubicBez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ja-JP" altLang="en-US" sz="1350"/>
                </a:p>
              </p:txBody>
            </p:sp>
            <p:sp>
              <p:nvSpPr>
                <p:cNvPr id="11" name="正方形/長方形 10">
                  <a:extLst>
                    <a:ext uri="{FF2B5EF4-FFF2-40B4-BE49-F238E27FC236}">
                      <a16:creationId xmlns:a16="http://schemas.microsoft.com/office/drawing/2014/main" id="{CC60CA53-6794-4140-8E5A-14C4EFDAAFB6}"/>
                    </a:ext>
                  </a:extLst>
                </p:cNvPr>
                <p:cNvSpPr/>
                <p:nvPr/>
              </p:nvSpPr>
              <p:spPr>
                <a:xfrm>
                  <a:off x="138545" y="6414370"/>
                  <a:ext cx="220160" cy="3308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2" name="正方形/長方形 11">
                  <a:extLst>
                    <a:ext uri="{FF2B5EF4-FFF2-40B4-BE49-F238E27FC236}">
                      <a16:creationId xmlns:a16="http://schemas.microsoft.com/office/drawing/2014/main" id="{240163C2-D21F-4598-AC1B-E4123EDB902C}"/>
                    </a:ext>
                  </a:extLst>
                </p:cNvPr>
                <p:cNvSpPr/>
                <p:nvPr/>
              </p:nvSpPr>
              <p:spPr>
                <a:xfrm>
                  <a:off x="6156889" y="6404189"/>
                  <a:ext cx="220160" cy="3308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pSp>
        </p:grpSp>
        <p:grpSp>
          <p:nvGrpSpPr>
            <p:cNvPr id="13" name="グループ化 12">
              <a:extLst>
                <a:ext uri="{FF2B5EF4-FFF2-40B4-BE49-F238E27FC236}">
                  <a16:creationId xmlns:a16="http://schemas.microsoft.com/office/drawing/2014/main" id="{DD0177D0-A5C1-4946-AD56-ECCB827D5A3A}"/>
                </a:ext>
              </a:extLst>
            </p:cNvPr>
            <p:cNvGrpSpPr/>
            <p:nvPr/>
          </p:nvGrpSpPr>
          <p:grpSpPr>
            <a:xfrm>
              <a:off x="4882754" y="2877511"/>
              <a:ext cx="4337459" cy="3447089"/>
              <a:chOff x="6408721" y="1961316"/>
              <a:chExt cx="5783279" cy="4596119"/>
            </a:xfrm>
          </p:grpSpPr>
          <p:pic>
            <p:nvPicPr>
              <p:cNvPr id="14" name="図 13">
                <a:extLst>
                  <a:ext uri="{FF2B5EF4-FFF2-40B4-BE49-F238E27FC236}">
                    <a16:creationId xmlns:a16="http://schemas.microsoft.com/office/drawing/2014/main" id="{2031D30E-33B9-40E6-8E50-14379126D3D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6567054" y="2225379"/>
                <a:ext cx="5522026" cy="4332056"/>
              </a:xfrm>
              <a:prstGeom prst="rect">
                <a:avLst/>
              </a:prstGeom>
              <a:ln>
                <a:solidFill>
                  <a:schemeClr val="tx1"/>
                </a:solidFill>
              </a:ln>
            </p:spPr>
          </p:pic>
          <p:grpSp>
            <p:nvGrpSpPr>
              <p:cNvPr id="15" name="グループ化 14">
                <a:extLst>
                  <a:ext uri="{FF2B5EF4-FFF2-40B4-BE49-F238E27FC236}">
                    <a16:creationId xmlns:a16="http://schemas.microsoft.com/office/drawing/2014/main" id="{3C7FDA4B-A358-41ED-9DAD-19D352C06DB8}"/>
                  </a:ext>
                </a:extLst>
              </p:cNvPr>
              <p:cNvGrpSpPr/>
              <p:nvPr/>
            </p:nvGrpSpPr>
            <p:grpSpPr>
              <a:xfrm>
                <a:off x="6408721" y="1961316"/>
                <a:ext cx="5783279" cy="340995"/>
                <a:chOff x="138545" y="6404189"/>
                <a:chExt cx="6238504" cy="340995"/>
              </a:xfrm>
            </p:grpSpPr>
            <p:sp>
              <p:nvSpPr>
                <p:cNvPr id="16" name="フリーフォーム: 図形 15">
                  <a:extLst>
                    <a:ext uri="{FF2B5EF4-FFF2-40B4-BE49-F238E27FC236}">
                      <a16:creationId xmlns:a16="http://schemas.microsoft.com/office/drawing/2014/main" id="{FF9AF03C-6845-434F-999B-3C5AF3F042DA}"/>
                    </a:ext>
                  </a:extLst>
                </p:cNvPr>
                <p:cNvSpPr/>
                <p:nvPr/>
              </p:nvSpPr>
              <p:spPr>
                <a:xfrm>
                  <a:off x="323080" y="6438120"/>
                  <a:ext cx="6007283" cy="238629"/>
                </a:xfrm>
                <a:custGeom>
                  <a:avLst/>
                  <a:gdLst>
                    <a:gd name="connsiteX0" fmla="*/ 208182 w 6661824"/>
                    <a:gd name="connsiteY0" fmla="*/ 531 h 416165"/>
                    <a:gd name="connsiteX1" fmla="*/ 1110304 w 6661824"/>
                    <a:gd name="connsiteY1" fmla="*/ 50534 h 416165"/>
                    <a:gd name="connsiteX2" fmla="*/ 1318486 w 6661824"/>
                    <a:gd name="connsiteY2" fmla="*/ 531 h 416165"/>
                    <a:gd name="connsiteX3" fmla="*/ 2220608 w 6661824"/>
                    <a:gd name="connsiteY3" fmla="*/ 50534 h 416165"/>
                    <a:gd name="connsiteX4" fmla="*/ 2428790 w 6661824"/>
                    <a:gd name="connsiteY4" fmla="*/ 531 h 416165"/>
                    <a:gd name="connsiteX5" fmla="*/ 3330912 w 6661824"/>
                    <a:gd name="connsiteY5" fmla="*/ 50534 h 416165"/>
                    <a:gd name="connsiteX6" fmla="*/ 3539094 w 6661824"/>
                    <a:gd name="connsiteY6" fmla="*/ 531 h 416165"/>
                    <a:gd name="connsiteX7" fmla="*/ 4441216 w 6661824"/>
                    <a:gd name="connsiteY7" fmla="*/ 50534 h 416165"/>
                    <a:gd name="connsiteX8" fmla="*/ 4649398 w 6661824"/>
                    <a:gd name="connsiteY8" fmla="*/ 531 h 416165"/>
                    <a:gd name="connsiteX9" fmla="*/ 5551520 w 6661824"/>
                    <a:gd name="connsiteY9" fmla="*/ 50534 h 416165"/>
                    <a:gd name="connsiteX10" fmla="*/ 6661824 w 6661824"/>
                    <a:gd name="connsiteY10" fmla="*/ 50534 h 416165"/>
                    <a:gd name="connsiteX11" fmla="*/ 6661824 w 6661824"/>
                    <a:gd name="connsiteY11" fmla="*/ 365632 h 416165"/>
                    <a:gd name="connsiteX12" fmla="*/ 5551520 w 6661824"/>
                    <a:gd name="connsiteY12" fmla="*/ 365632 h 416165"/>
                    <a:gd name="connsiteX13" fmla="*/ 4441216 w 6661824"/>
                    <a:gd name="connsiteY13" fmla="*/ 365632 h 416165"/>
                    <a:gd name="connsiteX14" fmla="*/ 3330912 w 6661824"/>
                    <a:gd name="connsiteY14" fmla="*/ 365632 h 416165"/>
                    <a:gd name="connsiteX15" fmla="*/ 2220608 w 6661824"/>
                    <a:gd name="connsiteY15" fmla="*/ 365632 h 416165"/>
                    <a:gd name="connsiteX16" fmla="*/ 1110304 w 6661824"/>
                    <a:gd name="connsiteY16" fmla="*/ 365632 h 416165"/>
                    <a:gd name="connsiteX17" fmla="*/ 0 w 6661824"/>
                    <a:gd name="connsiteY17" fmla="*/ 365632 h 416165"/>
                    <a:gd name="connsiteX18" fmla="*/ 0 w 6661824"/>
                    <a:gd name="connsiteY18" fmla="*/ 50534 h 416165"/>
                    <a:gd name="connsiteX19" fmla="*/ 208182 w 6661824"/>
                    <a:gd name="connsiteY19" fmla="*/ 531 h 41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661824" h="416165">
                      <a:moveTo>
                        <a:pt x="208182" y="531"/>
                      </a:moveTo>
                      <a:cubicBezTo>
                        <a:pt x="508889" y="-11692"/>
                        <a:pt x="809597" y="192766"/>
                        <a:pt x="1110304" y="50534"/>
                      </a:cubicBezTo>
                      <a:cubicBezTo>
                        <a:pt x="1179698" y="17712"/>
                        <a:pt x="1249092" y="3352"/>
                        <a:pt x="1318486" y="531"/>
                      </a:cubicBezTo>
                      <a:cubicBezTo>
                        <a:pt x="1619193" y="-11692"/>
                        <a:pt x="1919901" y="192766"/>
                        <a:pt x="2220608" y="50534"/>
                      </a:cubicBezTo>
                      <a:cubicBezTo>
                        <a:pt x="2290002" y="17712"/>
                        <a:pt x="2359396" y="3352"/>
                        <a:pt x="2428790" y="531"/>
                      </a:cubicBezTo>
                      <a:cubicBezTo>
                        <a:pt x="2729497" y="-11692"/>
                        <a:pt x="3030205" y="192766"/>
                        <a:pt x="3330912" y="50534"/>
                      </a:cubicBezTo>
                      <a:cubicBezTo>
                        <a:pt x="3400306" y="17712"/>
                        <a:pt x="3469700" y="3352"/>
                        <a:pt x="3539094" y="531"/>
                      </a:cubicBezTo>
                      <a:cubicBezTo>
                        <a:pt x="3839801" y="-11692"/>
                        <a:pt x="4140509" y="192766"/>
                        <a:pt x="4441216" y="50534"/>
                      </a:cubicBezTo>
                      <a:cubicBezTo>
                        <a:pt x="4510610" y="17712"/>
                        <a:pt x="4580004" y="3352"/>
                        <a:pt x="4649398" y="531"/>
                      </a:cubicBezTo>
                      <a:cubicBezTo>
                        <a:pt x="4950105" y="-11692"/>
                        <a:pt x="5250813" y="192766"/>
                        <a:pt x="5551520" y="50534"/>
                      </a:cubicBezTo>
                      <a:cubicBezTo>
                        <a:pt x="5921621" y="-124520"/>
                        <a:pt x="6291723" y="225588"/>
                        <a:pt x="6661824" y="50534"/>
                      </a:cubicBezTo>
                      <a:lnTo>
                        <a:pt x="6661824" y="365632"/>
                      </a:lnTo>
                      <a:cubicBezTo>
                        <a:pt x="6291723" y="540686"/>
                        <a:pt x="5921621" y="190578"/>
                        <a:pt x="5551520" y="365632"/>
                      </a:cubicBezTo>
                      <a:cubicBezTo>
                        <a:pt x="5181419" y="540686"/>
                        <a:pt x="4811317" y="190578"/>
                        <a:pt x="4441216" y="365632"/>
                      </a:cubicBezTo>
                      <a:cubicBezTo>
                        <a:pt x="4071115" y="540686"/>
                        <a:pt x="3701013" y="190578"/>
                        <a:pt x="3330912" y="365632"/>
                      </a:cubicBezTo>
                      <a:cubicBezTo>
                        <a:pt x="2960811" y="540686"/>
                        <a:pt x="2590709" y="190578"/>
                        <a:pt x="2220608" y="365632"/>
                      </a:cubicBezTo>
                      <a:cubicBezTo>
                        <a:pt x="1850507" y="540686"/>
                        <a:pt x="1480405" y="190578"/>
                        <a:pt x="1110304" y="365632"/>
                      </a:cubicBezTo>
                      <a:cubicBezTo>
                        <a:pt x="740203" y="540686"/>
                        <a:pt x="370101" y="190578"/>
                        <a:pt x="0" y="365632"/>
                      </a:cubicBezTo>
                      <a:lnTo>
                        <a:pt x="0" y="50534"/>
                      </a:lnTo>
                      <a:cubicBezTo>
                        <a:pt x="69394" y="17712"/>
                        <a:pt x="138788" y="3352"/>
                        <a:pt x="208182" y="531"/>
                      </a:cubicBez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ja-JP" altLang="en-US" sz="1350"/>
                </a:p>
              </p:txBody>
            </p:sp>
            <p:sp>
              <p:nvSpPr>
                <p:cNvPr id="17" name="正方形/長方形 16">
                  <a:extLst>
                    <a:ext uri="{FF2B5EF4-FFF2-40B4-BE49-F238E27FC236}">
                      <a16:creationId xmlns:a16="http://schemas.microsoft.com/office/drawing/2014/main" id="{66D2FCDB-F519-4F9B-B231-84AB0CD71F08}"/>
                    </a:ext>
                  </a:extLst>
                </p:cNvPr>
                <p:cNvSpPr/>
                <p:nvPr/>
              </p:nvSpPr>
              <p:spPr>
                <a:xfrm>
                  <a:off x="138545" y="6414370"/>
                  <a:ext cx="220160" cy="3308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8" name="正方形/長方形 17">
                  <a:extLst>
                    <a:ext uri="{FF2B5EF4-FFF2-40B4-BE49-F238E27FC236}">
                      <a16:creationId xmlns:a16="http://schemas.microsoft.com/office/drawing/2014/main" id="{F62E4D14-9D3F-4B48-9B69-C5522651057B}"/>
                    </a:ext>
                  </a:extLst>
                </p:cNvPr>
                <p:cNvSpPr/>
                <p:nvPr/>
              </p:nvSpPr>
              <p:spPr>
                <a:xfrm>
                  <a:off x="6156889" y="6404189"/>
                  <a:ext cx="220160" cy="3308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pSp>
        </p:grpSp>
        <p:sp>
          <p:nvSpPr>
            <p:cNvPr id="19" name="正方形/長方形 18">
              <a:extLst>
                <a:ext uri="{FF2B5EF4-FFF2-40B4-BE49-F238E27FC236}">
                  <a16:creationId xmlns:a16="http://schemas.microsoft.com/office/drawing/2014/main" id="{A6BBF70F-A947-4B2B-B8B0-C995BD5AE239}"/>
                </a:ext>
              </a:extLst>
            </p:cNvPr>
            <p:cNvSpPr/>
            <p:nvPr/>
          </p:nvSpPr>
          <p:spPr>
            <a:xfrm>
              <a:off x="1127180" y="4717891"/>
              <a:ext cx="1059872" cy="17997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cxnSp>
          <p:nvCxnSpPr>
            <p:cNvPr id="20" name="直線矢印コネクタ 19">
              <a:extLst>
                <a:ext uri="{FF2B5EF4-FFF2-40B4-BE49-F238E27FC236}">
                  <a16:creationId xmlns:a16="http://schemas.microsoft.com/office/drawing/2014/main" id="{2F15E336-5C44-4232-B3EF-E9D13605DACE}"/>
                </a:ext>
              </a:extLst>
            </p:cNvPr>
            <p:cNvCxnSpPr>
              <a:cxnSpLocks/>
            </p:cNvCxnSpPr>
            <p:nvPr/>
          </p:nvCxnSpPr>
          <p:spPr>
            <a:xfrm flipV="1">
              <a:off x="7620013" y="3526269"/>
              <a:ext cx="1" cy="39188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正方形/長方形 20">
              <a:extLst>
                <a:ext uri="{FF2B5EF4-FFF2-40B4-BE49-F238E27FC236}">
                  <a16:creationId xmlns:a16="http://schemas.microsoft.com/office/drawing/2014/main" id="{311E95F4-C3F7-4182-88F5-FDB4BAE0E3CE}"/>
                </a:ext>
              </a:extLst>
            </p:cNvPr>
            <p:cNvSpPr/>
            <p:nvPr/>
          </p:nvSpPr>
          <p:spPr>
            <a:xfrm>
              <a:off x="7174689" y="3312513"/>
              <a:ext cx="917369" cy="213756"/>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2" name="テキスト ボックス 21">
              <a:extLst>
                <a:ext uri="{FF2B5EF4-FFF2-40B4-BE49-F238E27FC236}">
                  <a16:creationId xmlns:a16="http://schemas.microsoft.com/office/drawing/2014/main" id="{0BD6F344-7B70-4DB0-B96C-F069B491B0DD}"/>
                </a:ext>
              </a:extLst>
            </p:cNvPr>
            <p:cNvSpPr txBox="1"/>
            <p:nvPr/>
          </p:nvSpPr>
          <p:spPr>
            <a:xfrm>
              <a:off x="7299379" y="3987180"/>
              <a:ext cx="1675032" cy="577081"/>
            </a:xfrm>
            <a:prstGeom prst="rect">
              <a:avLst/>
            </a:prstGeom>
            <a:solidFill>
              <a:schemeClr val="bg1"/>
            </a:solidFill>
            <a:ln>
              <a:solidFill>
                <a:schemeClr val="tx1"/>
              </a:solidFill>
            </a:ln>
          </p:spPr>
          <p:txBody>
            <a:bodyPr wrap="square" rtlCol="0">
              <a:spAutoFit/>
            </a:bodyPr>
            <a:lstStyle/>
            <a:p>
              <a:r>
                <a:rPr lang="ja-JP" altLang="en-US" sz="1050" dirty="0"/>
                <a:t>料金対象電力とは、契約電力のこと。</a:t>
              </a:r>
              <a:endParaRPr lang="en-US" altLang="ja-JP" sz="1050" dirty="0"/>
            </a:p>
            <a:p>
              <a:r>
                <a:rPr lang="ja-JP" altLang="en-US" sz="1050" dirty="0"/>
                <a:t>使用量ではないので注意</a:t>
              </a:r>
            </a:p>
          </p:txBody>
        </p:sp>
      </p:grpSp>
      <p:sp>
        <p:nvSpPr>
          <p:cNvPr id="25" name="スライド番号プレースホルダー 1">
            <a:extLst>
              <a:ext uri="{FF2B5EF4-FFF2-40B4-BE49-F238E27FC236}">
                <a16:creationId xmlns:a16="http://schemas.microsoft.com/office/drawing/2014/main" id="{803B81E1-F620-4F35-BB42-3EA84B528782}"/>
              </a:ext>
            </a:extLst>
          </p:cNvPr>
          <p:cNvSpPr>
            <a:spLocks noGrp="1"/>
          </p:cNvSpPr>
          <p:nvPr>
            <p:ph type="sldNum" sz="quarter" idx="12"/>
          </p:nvPr>
        </p:nvSpPr>
        <p:spPr>
          <a:xfrm>
            <a:off x="8041704" y="18288"/>
            <a:ext cx="1066800" cy="329184"/>
          </a:xfrm>
        </p:spPr>
        <p:txBody>
          <a:bodyPr/>
          <a:lstStyle/>
          <a:p>
            <a:fld id="{F0DA1747-7AE3-4485-B1CC-5CDDF653E874}" type="slidenum">
              <a:rPr kumimoji="1" lang="ja-JP" altLang="en-US" smtClean="0"/>
              <a:t>15</a:t>
            </a:fld>
            <a:endParaRPr kumimoji="1" lang="ja-JP" altLang="en-US"/>
          </a:p>
        </p:txBody>
      </p:sp>
      <p:sp>
        <p:nvSpPr>
          <p:cNvPr id="26" name="テキスト ボックス 25">
            <a:extLst>
              <a:ext uri="{FF2B5EF4-FFF2-40B4-BE49-F238E27FC236}">
                <a16:creationId xmlns:a16="http://schemas.microsoft.com/office/drawing/2014/main" id="{4C387097-34D5-432F-AABD-432C08486E8F}"/>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
        <p:nvSpPr>
          <p:cNvPr id="27" name="テキスト ボックス 26">
            <a:extLst>
              <a:ext uri="{FF2B5EF4-FFF2-40B4-BE49-F238E27FC236}">
                <a16:creationId xmlns:a16="http://schemas.microsoft.com/office/drawing/2014/main" id="{ED7FA1DC-F2D2-40E5-A02D-DAAF135DC379}"/>
              </a:ext>
            </a:extLst>
          </p:cNvPr>
          <p:cNvSpPr txBox="1"/>
          <p:nvPr/>
        </p:nvSpPr>
        <p:spPr>
          <a:xfrm>
            <a:off x="179512" y="476672"/>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（参考）買電量について</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044366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16</a:t>
            </a:fld>
            <a:endParaRPr kumimoji="1" lang="ja-JP" altLang="en-US"/>
          </a:p>
        </p:txBody>
      </p:sp>
      <p:sp>
        <p:nvSpPr>
          <p:cNvPr id="3" name="テキスト ボックス 2"/>
          <p:cNvSpPr txBox="1"/>
          <p:nvPr/>
        </p:nvSpPr>
        <p:spPr>
          <a:xfrm>
            <a:off x="467544" y="996985"/>
            <a:ext cx="8494771" cy="2154436"/>
          </a:xfrm>
          <a:prstGeom prst="rect">
            <a:avLst/>
          </a:prstGeom>
          <a:noFill/>
        </p:spPr>
        <p:txBody>
          <a:bodyPr wrap="square" rtlCol="0">
            <a:spAutoFit/>
          </a:bodyPr>
          <a:lstStyle/>
          <a:p>
            <a:r>
              <a:rPr lang="ja-JP" altLang="en-US" sz="2200" b="1"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▶各年度に契約している電気メニューに応じた排出係数を入力</a:t>
            </a:r>
            <a:endParaRPr kumimoji="1" lang="en-US" altLang="ja-JP" sz="2200" b="1" dirty="0">
              <a:latin typeface="Meiryo UI" panose="020B0604030504040204" pitchFamily="50" charset="-128"/>
              <a:ea typeface="Meiryo UI" panose="020B0604030504040204" pitchFamily="50" charset="-128"/>
            </a:endParaRPr>
          </a:p>
          <a:p>
            <a:pPr marL="1347788" indent="-1347788"/>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排出係数＝１</a:t>
            </a:r>
            <a:r>
              <a:rPr lang="en-US" altLang="ja-JP" dirty="0">
                <a:latin typeface="Meiryo UI" panose="020B0604030504040204" pitchFamily="50" charset="-128"/>
                <a:ea typeface="Meiryo UI" panose="020B0604030504040204" pitchFamily="50" charset="-128"/>
              </a:rPr>
              <a:t>kW</a:t>
            </a:r>
            <a:r>
              <a:rPr kumimoji="1" lang="en-US" altLang="ja-JP" dirty="0">
                <a:latin typeface="Meiryo UI" panose="020B0604030504040204" pitchFamily="50" charset="-128"/>
                <a:ea typeface="Meiryo UI" panose="020B0604030504040204" pitchFamily="50" charset="-128"/>
              </a:rPr>
              <a:t>h</a:t>
            </a:r>
            <a:r>
              <a:rPr kumimoji="1" lang="ja-JP" altLang="en-US" dirty="0">
                <a:latin typeface="Meiryo UI" panose="020B0604030504040204" pitchFamily="50" charset="-128"/>
                <a:ea typeface="Meiryo UI" panose="020B0604030504040204" pitchFamily="50" charset="-128"/>
              </a:rPr>
              <a:t>の電気を供給するためにどのくらいの</a:t>
            </a:r>
            <a:r>
              <a:rPr kumimoji="1" lang="en-US" altLang="ja-JP" dirty="0">
                <a:latin typeface="Meiryo UI" panose="020B0604030504040204" pitchFamily="50" charset="-128"/>
                <a:ea typeface="Meiryo UI" panose="020B0604030504040204" pitchFamily="50" charset="-128"/>
              </a:rPr>
              <a:t>CO₂</a:t>
            </a:r>
            <a:r>
              <a:rPr kumimoji="1" lang="ja-JP" altLang="en-US" dirty="0">
                <a:latin typeface="Meiryo UI" panose="020B0604030504040204" pitchFamily="50" charset="-128"/>
                <a:ea typeface="Meiryo UI" panose="020B0604030504040204" pitchFamily="50" charset="-128"/>
              </a:rPr>
              <a:t>を排出しているかを示す指標</a:t>
            </a:r>
            <a:endParaRPr kumimoji="1" lang="en-US" altLang="ja-JP" dirty="0">
              <a:latin typeface="Meiryo UI" panose="020B0604030504040204" pitchFamily="50" charset="-128"/>
              <a:ea typeface="Meiryo UI" panose="020B0604030504040204" pitchFamily="50" charset="-128"/>
            </a:endParaRPr>
          </a:p>
          <a:p>
            <a:pPr marL="1347788" indent="-1347788"/>
            <a:endParaRPr lang="en-US" altLang="ja-JP" sz="1400" dirty="0">
              <a:latin typeface="Meiryo UI" panose="020B0604030504040204" pitchFamily="50" charset="-128"/>
              <a:ea typeface="Meiryo UI" panose="020B0604030504040204" pitchFamily="50" charset="-128"/>
            </a:endParaRPr>
          </a:p>
          <a:p>
            <a:pPr marL="1347788" indent="-1347788"/>
            <a:r>
              <a:rPr lang="ja-JP" altLang="en-US" sz="2200" b="1" u="sng" dirty="0">
                <a:solidFill>
                  <a:srgbClr val="FF0000"/>
                </a:solidFill>
                <a:latin typeface="Meiryo UI" panose="020B0604030504040204" pitchFamily="50" charset="-128"/>
                <a:ea typeface="Meiryo UI" panose="020B0604030504040204" pitchFamily="50" charset="-128"/>
              </a:rPr>
              <a:t>▶排出係数の確認方法</a:t>
            </a:r>
            <a:endParaRPr lang="en-US" altLang="ja-JP" sz="2200" dirty="0">
              <a:latin typeface="Meiryo UI" panose="020B0604030504040204" pitchFamily="50" charset="-128"/>
              <a:ea typeface="Meiryo UI" panose="020B0604030504040204" pitchFamily="50" charset="-128"/>
            </a:endParaRPr>
          </a:p>
          <a:p>
            <a:pPr marL="1347788" indent="-1347788"/>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A</a:t>
            </a:r>
            <a:r>
              <a:rPr lang="ja-JP" altLang="en-US" dirty="0">
                <a:latin typeface="Meiryo UI" panose="020B0604030504040204" pitchFamily="50" charset="-128"/>
                <a:ea typeface="Meiryo UI" panose="020B0604030504040204" pitchFamily="50" charset="-128"/>
              </a:rPr>
              <a:t>：電気事業者に聞いて確認</a:t>
            </a:r>
            <a:endParaRPr lang="en-US" altLang="ja-JP" dirty="0">
              <a:latin typeface="Meiryo UI" panose="020B0604030504040204" pitchFamily="50" charset="-128"/>
              <a:ea typeface="Meiryo UI" panose="020B0604030504040204" pitchFamily="50" charset="-128"/>
            </a:endParaRPr>
          </a:p>
          <a:p>
            <a:pPr marL="1347788" indent="-1347788"/>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HP</a:t>
            </a:r>
            <a:r>
              <a:rPr lang="ja-JP" altLang="en-US" dirty="0">
                <a:latin typeface="Meiryo UI" panose="020B0604030504040204" pitchFamily="50" charset="-128"/>
                <a:ea typeface="Meiryo UI" panose="020B0604030504040204" pitchFamily="50" charset="-128"/>
              </a:rPr>
              <a:t>で公開されているどのメニューかを聞いて把握することもできます。（下図参照））</a:t>
            </a:r>
            <a:endParaRPr lang="en-US" altLang="ja-JP" dirty="0">
              <a:latin typeface="Meiryo UI" panose="020B0604030504040204" pitchFamily="50" charset="-128"/>
              <a:ea typeface="Meiryo UI" panose="020B0604030504040204" pitchFamily="50" charset="-128"/>
            </a:endParaRPr>
          </a:p>
          <a:p>
            <a:pPr marL="1347788" indent="-1347788"/>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B</a:t>
            </a:r>
            <a:r>
              <a:rPr lang="ja-JP" altLang="en-US" dirty="0">
                <a:latin typeface="Meiryo UI" panose="020B0604030504040204" pitchFamily="50" charset="-128"/>
                <a:ea typeface="Meiryo UI" panose="020B0604030504040204" pitchFamily="50" charset="-128"/>
              </a:rPr>
              <a:t>：大阪府に相談（電気事業者への聞き方など、ご助言します。）</a:t>
            </a:r>
            <a:endParaRPr lang="en-US" altLang="ja-JP" dirty="0">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36FCBC4E-1C15-451D-95D8-9BA8E98BF66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58305" y="3068960"/>
            <a:ext cx="8362167" cy="1547854"/>
          </a:xfrm>
          <a:prstGeom prst="rect">
            <a:avLst/>
          </a:prstGeom>
        </p:spPr>
      </p:pic>
      <p:sp>
        <p:nvSpPr>
          <p:cNvPr id="6" name="テキスト ボックス 5">
            <a:extLst>
              <a:ext uri="{FF2B5EF4-FFF2-40B4-BE49-F238E27FC236}">
                <a16:creationId xmlns:a16="http://schemas.microsoft.com/office/drawing/2014/main" id="{4490C16F-52D3-4F7D-8A68-7BCE474AEAF3}"/>
              </a:ext>
            </a:extLst>
          </p:cNvPr>
          <p:cNvSpPr txBox="1"/>
          <p:nvPr/>
        </p:nvSpPr>
        <p:spPr>
          <a:xfrm>
            <a:off x="755576" y="4685805"/>
            <a:ext cx="7344816" cy="338554"/>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rPr>
              <a:t>出展：環境省</a:t>
            </a:r>
            <a:r>
              <a:rPr lang="en-US" altLang="ja-JP" sz="1600" dirty="0">
                <a:latin typeface="メイリオ" panose="020B0604030504040204" pitchFamily="50" charset="-128"/>
                <a:ea typeface="メイリオ" panose="020B0604030504040204" pitchFamily="50" charset="-128"/>
              </a:rPr>
              <a:t>HP</a:t>
            </a:r>
            <a:r>
              <a:rPr lang="ja-JP" altLang="en-US" sz="1600" dirty="0">
                <a:latin typeface="メイリオ" panose="020B0604030504040204" pitchFamily="50" charset="-128"/>
                <a:ea typeface="メイリオ" panose="020B0604030504040204" pitchFamily="50" charset="-128"/>
              </a:rPr>
              <a:t>「温室効果ガス排出量算定・報告・公表制度」より抜粋</a:t>
            </a:r>
            <a:endParaRPr lang="en-US" altLang="ja-JP" sz="1600"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8D43F461-5EAB-4260-BC88-99C82C081A40}"/>
              </a:ext>
            </a:extLst>
          </p:cNvPr>
          <p:cNvSpPr txBox="1"/>
          <p:nvPr/>
        </p:nvSpPr>
        <p:spPr>
          <a:xfrm>
            <a:off x="179512" y="476672"/>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2400" b="1" baseline="-25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排出係数について</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4C387097-34D5-432F-AABD-432C08486E8F}"/>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
        <p:nvSpPr>
          <p:cNvPr id="9" name="テキスト ボックス 8">
            <a:extLst>
              <a:ext uri="{FF2B5EF4-FFF2-40B4-BE49-F238E27FC236}">
                <a16:creationId xmlns:a16="http://schemas.microsoft.com/office/drawing/2014/main" id="{8D43F461-5EAB-4260-BC88-99C82C081A40}"/>
              </a:ext>
            </a:extLst>
          </p:cNvPr>
          <p:cNvSpPr txBox="1"/>
          <p:nvPr/>
        </p:nvSpPr>
        <p:spPr>
          <a:xfrm>
            <a:off x="179512" y="5157192"/>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（参考）再エネ契約割合について</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467544" y="5622339"/>
            <a:ext cx="8494771" cy="984885"/>
          </a:xfrm>
          <a:prstGeom prst="rect">
            <a:avLst/>
          </a:prstGeom>
          <a:noFill/>
        </p:spPr>
        <p:txBody>
          <a:bodyPr wrap="square" rtlCol="0">
            <a:spAutoFit/>
          </a:bodyPr>
          <a:lstStyle/>
          <a:p>
            <a:r>
              <a:rPr lang="ja-JP" altLang="en-US" sz="2200" b="1"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▶再エネ</a:t>
            </a:r>
            <a:r>
              <a:rPr lang="en-US" altLang="ja-JP" sz="2200" b="1"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30</a:t>
            </a:r>
            <a:r>
              <a:rPr lang="ja-JP" altLang="en-US" sz="2200" b="1"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％プランなど、プラン名からわかるときは記入</a:t>
            </a:r>
            <a:endParaRPr lang="en-US" altLang="ja-JP" sz="2200" b="1"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400" b="1"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r>
              <a:rPr kumimoji="1" lang="ja-JP" altLang="en-US" sz="2200" b="1"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▶契約書等で、明記されている場合はその数値を記入</a:t>
            </a:r>
            <a:endParaRPr kumimoji="1" lang="en-US" altLang="ja-JP" sz="2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10789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03B81E1-F620-4F35-BB42-3EA84B528782}"/>
              </a:ext>
            </a:extLst>
          </p:cNvPr>
          <p:cNvSpPr>
            <a:spLocks noGrp="1"/>
          </p:cNvSpPr>
          <p:nvPr>
            <p:ph type="sldNum" sz="quarter" idx="12"/>
          </p:nvPr>
        </p:nvSpPr>
        <p:spPr/>
        <p:txBody>
          <a:bodyPr/>
          <a:lstStyle/>
          <a:p>
            <a:fld id="{F0DA1747-7AE3-4485-B1CC-5CDDF653E874}" type="slidenum">
              <a:rPr kumimoji="1" lang="ja-JP" altLang="en-US" smtClean="0"/>
              <a:t>17</a:t>
            </a:fld>
            <a:endParaRPr kumimoji="1" lang="ja-JP" altLang="en-US"/>
          </a:p>
        </p:txBody>
      </p:sp>
      <p:sp>
        <p:nvSpPr>
          <p:cNvPr id="3" name="テキスト ボックス 2">
            <a:extLst>
              <a:ext uri="{FF2B5EF4-FFF2-40B4-BE49-F238E27FC236}">
                <a16:creationId xmlns:a16="http://schemas.microsoft.com/office/drawing/2014/main" id="{77AC7668-A814-429A-9A1D-FB63E12B52E1}"/>
              </a:ext>
            </a:extLst>
          </p:cNvPr>
          <p:cNvSpPr txBox="1"/>
          <p:nvPr/>
        </p:nvSpPr>
        <p:spPr>
          <a:xfrm>
            <a:off x="1259632" y="1443841"/>
            <a:ext cx="7056784" cy="3970318"/>
          </a:xfrm>
          <a:prstGeom prst="rect">
            <a:avLst/>
          </a:prstGeom>
          <a:noFill/>
        </p:spPr>
        <p:txBody>
          <a:bodyPr wrap="square" rtlCol="0">
            <a:spAutoFit/>
          </a:bodyPr>
          <a:lstStyle/>
          <a:p>
            <a:r>
              <a:rPr lang="ja-JP" altLang="en-US" sz="3600" dirty="0"/>
              <a:t>（１）対策計画書の概要</a:t>
            </a:r>
            <a:endParaRPr lang="en-US" altLang="ja-JP" sz="3600" dirty="0"/>
          </a:p>
          <a:p>
            <a:endParaRPr kumimoji="1" lang="en-US" altLang="ja-JP" sz="3600" dirty="0"/>
          </a:p>
          <a:p>
            <a:r>
              <a:rPr lang="ja-JP" altLang="en-US" sz="3600" dirty="0"/>
              <a:t>（２）シート４「エネ量」の書き方</a:t>
            </a:r>
            <a:endParaRPr lang="en-US" altLang="ja-JP" sz="3600" dirty="0"/>
          </a:p>
          <a:p>
            <a:endParaRPr kumimoji="1" lang="en-US" altLang="ja-JP" sz="3600" dirty="0"/>
          </a:p>
          <a:p>
            <a:r>
              <a:rPr lang="ja-JP" altLang="en-US" sz="3600" b="1" dirty="0">
                <a:solidFill>
                  <a:srgbClr val="FF0000"/>
                </a:solidFill>
              </a:rPr>
              <a:t>（３）シート２「対策まとめ」の書き方</a:t>
            </a:r>
            <a:endParaRPr lang="en-US" altLang="ja-JP" sz="3600" b="1" dirty="0">
              <a:solidFill>
                <a:srgbClr val="FF0000"/>
              </a:solidFill>
            </a:endParaRPr>
          </a:p>
          <a:p>
            <a:endParaRPr kumimoji="1" lang="en-US" altLang="ja-JP" sz="3600" dirty="0"/>
          </a:p>
          <a:p>
            <a:r>
              <a:rPr lang="ja-JP" altLang="en-US" sz="3600" dirty="0"/>
              <a:t>（４）シート３「重点対策」の書き方</a:t>
            </a:r>
            <a:endParaRPr lang="en-US" altLang="ja-JP" sz="3600" dirty="0"/>
          </a:p>
        </p:txBody>
      </p:sp>
      <p:sp>
        <p:nvSpPr>
          <p:cNvPr id="4" name="テキスト ボックス 3">
            <a:extLst>
              <a:ext uri="{FF2B5EF4-FFF2-40B4-BE49-F238E27FC236}">
                <a16:creationId xmlns:a16="http://schemas.microsoft.com/office/drawing/2014/main" id="{3486A933-1655-475A-B8CE-83931E71473E}"/>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Tree>
    <p:extLst>
      <p:ext uri="{BB962C8B-B14F-4D97-AF65-F5344CB8AC3E}">
        <p14:creationId xmlns:p14="http://schemas.microsoft.com/office/powerpoint/2010/main" val="2056931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18</a:t>
            </a:fld>
            <a:endParaRPr lang="ja-JP" altLang="en-US" dirty="0"/>
          </a:p>
        </p:txBody>
      </p:sp>
      <p:sp>
        <p:nvSpPr>
          <p:cNvPr id="8" name="テキスト ボックス 7">
            <a:extLst>
              <a:ext uri="{FF2B5EF4-FFF2-40B4-BE49-F238E27FC236}">
                <a16:creationId xmlns:a16="http://schemas.microsoft.com/office/drawing/2014/main" id="{ED7FA1DC-F2D2-40E5-A02D-DAAF135DC379}"/>
              </a:ext>
            </a:extLst>
          </p:cNvPr>
          <p:cNvSpPr txBox="1"/>
          <p:nvPr/>
        </p:nvSpPr>
        <p:spPr>
          <a:xfrm>
            <a:off x="179512" y="476672"/>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　温室効果ガスの削減目標を設定</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4C387097-34D5-432F-AABD-432C08486E8F}"/>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pic>
        <p:nvPicPr>
          <p:cNvPr id="9" name="図 8"/>
          <p:cNvPicPr>
            <a:picLocks noChangeAspect="1"/>
          </p:cNvPicPr>
          <p:nvPr/>
        </p:nvPicPr>
        <p:blipFill>
          <a:blip r:embed="rId3"/>
          <a:stretch>
            <a:fillRect/>
          </a:stretch>
        </p:blipFill>
        <p:spPr>
          <a:xfrm>
            <a:off x="179512" y="1052736"/>
            <a:ext cx="8826056" cy="4963382"/>
          </a:xfrm>
          <a:prstGeom prst="rect">
            <a:avLst/>
          </a:prstGeom>
        </p:spPr>
      </p:pic>
      <p:sp>
        <p:nvSpPr>
          <p:cNvPr id="11" name="正方形/長方形 10"/>
          <p:cNvSpPr/>
          <p:nvPr/>
        </p:nvSpPr>
        <p:spPr>
          <a:xfrm>
            <a:off x="6516216" y="2060848"/>
            <a:ext cx="2489352" cy="230425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吹き出し 12"/>
          <p:cNvSpPr/>
          <p:nvPr/>
        </p:nvSpPr>
        <p:spPr>
          <a:xfrm>
            <a:off x="5614686" y="3534427"/>
            <a:ext cx="2302386" cy="816458"/>
          </a:xfrm>
          <a:prstGeom prst="wedgeRoundRectCallout">
            <a:avLst>
              <a:gd name="adj1" fmla="val 32724"/>
              <a:gd name="adj2" fmla="val -76969"/>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rgbClr val="FF0000"/>
                </a:solidFill>
                <a:latin typeface="Meiryo UI" panose="020B0604030504040204" pitchFamily="50" charset="-128"/>
                <a:ea typeface="Meiryo UI" panose="020B0604030504040204" pitchFamily="50" charset="-128"/>
              </a:rPr>
              <a:t>目標年度の排出量を設定</a:t>
            </a:r>
            <a:endParaRPr kumimoji="1" lang="ja-JP" altLang="en-US" sz="2000" dirty="0">
              <a:solidFill>
                <a:srgbClr val="FF0000"/>
              </a:solidFill>
              <a:latin typeface="Meiryo UI" panose="020B0604030504040204" pitchFamily="50" charset="-128"/>
              <a:ea typeface="Meiryo UI" panose="020B0604030504040204" pitchFamily="50" charset="-128"/>
            </a:endParaRPr>
          </a:p>
        </p:txBody>
      </p:sp>
      <p:sp>
        <p:nvSpPr>
          <p:cNvPr id="10" name="楕円 9"/>
          <p:cNvSpPr/>
          <p:nvPr/>
        </p:nvSpPr>
        <p:spPr>
          <a:xfrm>
            <a:off x="4644008" y="5373216"/>
            <a:ext cx="576064"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矢印コネクタ 14"/>
          <p:cNvCxnSpPr/>
          <p:nvPr/>
        </p:nvCxnSpPr>
        <p:spPr>
          <a:xfrm flipV="1">
            <a:off x="5220072" y="4437112"/>
            <a:ext cx="1152128" cy="108012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ED7FA1DC-F2D2-40E5-A02D-DAAF135DC379}"/>
              </a:ext>
            </a:extLst>
          </p:cNvPr>
          <p:cNvSpPr txBox="1"/>
          <p:nvPr/>
        </p:nvSpPr>
        <p:spPr>
          <a:xfrm>
            <a:off x="539552" y="5949280"/>
            <a:ext cx="8280920" cy="913070"/>
          </a:xfrm>
          <a:prstGeom prst="rect">
            <a:avLst/>
          </a:prstGeom>
          <a:noFill/>
        </p:spPr>
        <p:txBody>
          <a:bodyPr wrap="square" rtlCol="0">
            <a:spAutoFit/>
          </a:bodyPr>
          <a:lstStyle/>
          <a:p>
            <a:pPr indent="-441325">
              <a:lnSpc>
                <a:spcPts val="3200"/>
              </a:lnSpc>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１　削減目安などを参考に、「削減率」を決める　</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参考：次ページ</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p>
          <a:p>
            <a:pPr indent="-441325">
              <a:lnSpc>
                <a:spcPts val="3200"/>
              </a:lnSpc>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２　削減率に合わせて目標年度の排出量を設定</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ED7FA1DC-F2D2-40E5-A02D-DAAF135DC379}"/>
              </a:ext>
            </a:extLst>
          </p:cNvPr>
          <p:cNvSpPr txBox="1"/>
          <p:nvPr/>
        </p:nvSpPr>
        <p:spPr>
          <a:xfrm>
            <a:off x="3769175" y="5081165"/>
            <a:ext cx="1440160" cy="502702"/>
          </a:xfrm>
          <a:prstGeom prst="rect">
            <a:avLst/>
          </a:prstGeom>
          <a:noFill/>
        </p:spPr>
        <p:txBody>
          <a:bodyPr wrap="square" rtlCol="0">
            <a:spAutoFit/>
          </a:bodyPr>
          <a:lstStyle/>
          <a:p>
            <a:pPr indent="-441325">
              <a:lnSpc>
                <a:spcPts val="3200"/>
              </a:lnSpc>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１</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ED7FA1DC-F2D2-40E5-A02D-DAAF135DC379}"/>
              </a:ext>
            </a:extLst>
          </p:cNvPr>
          <p:cNvSpPr txBox="1"/>
          <p:nvPr/>
        </p:nvSpPr>
        <p:spPr>
          <a:xfrm>
            <a:off x="6516216" y="2582291"/>
            <a:ext cx="1440160" cy="451021"/>
          </a:xfrm>
          <a:prstGeom prst="rect">
            <a:avLst/>
          </a:prstGeom>
          <a:noFill/>
        </p:spPr>
        <p:txBody>
          <a:bodyPr wrap="square" rtlCol="0">
            <a:spAutoFit/>
          </a:bodyPr>
          <a:lstStyle/>
          <a:p>
            <a:pPr indent="-441325">
              <a:lnSpc>
                <a:spcPts val="3200"/>
              </a:lnSpc>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２</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720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1</a:t>
            </a:fld>
            <a:endParaRPr kumimoji="1" lang="ja-JP" altLang="en-US"/>
          </a:p>
        </p:txBody>
      </p:sp>
      <p:sp>
        <p:nvSpPr>
          <p:cNvPr id="3" name="タイトル 1"/>
          <p:cNvSpPr txBox="1">
            <a:spLocks/>
          </p:cNvSpPr>
          <p:nvPr/>
        </p:nvSpPr>
        <p:spPr>
          <a:xfrm>
            <a:off x="251520" y="548680"/>
            <a:ext cx="4464496" cy="639316"/>
          </a:xfrm>
          <a:prstGeom prst="rect">
            <a:avLst/>
          </a:prstGeom>
        </p:spPr>
        <p:txBody>
          <a:bodyPr vert="horz" lIns="91440" tIns="45720" rIns="91440" bIns="45720" rtlCol="0" anchor="b">
            <a:noAutofit/>
          </a:bodyPr>
          <a:lstStyle>
            <a:lvl1pPr algn="l" defTabSz="914400" rtl="0" eaLnBrk="1" latinLnBrk="0" hangingPunct="1">
              <a:spcBef>
                <a:spcPct val="0"/>
              </a:spcBef>
              <a:buNone/>
              <a:defRPr kumimoji="1" sz="5400" kern="1200" cap="all" spc="-100" baseline="0">
                <a:solidFill>
                  <a:schemeClr val="tx2"/>
                </a:solidFill>
                <a:latin typeface="+mj-lt"/>
                <a:ea typeface="+mj-ea"/>
                <a:cs typeface="+mj-cs"/>
              </a:defRPr>
            </a:lvl1pPr>
          </a:lstStyle>
          <a:p>
            <a:r>
              <a:rPr lang="ja-JP" altLang="en-US" sz="3200" dirty="0">
                <a:latin typeface="Meiryo UI" panose="020B0604030504040204" pitchFamily="50" charset="-128"/>
                <a:ea typeface="Meiryo UI" panose="020B0604030504040204" pitchFamily="50" charset="-128"/>
              </a:rPr>
              <a:t>説明の流れ</a:t>
            </a:r>
          </a:p>
        </p:txBody>
      </p:sp>
      <p:sp>
        <p:nvSpPr>
          <p:cNvPr id="5" name="コンテンツ プレースホルダー 2"/>
          <p:cNvSpPr txBox="1">
            <a:spLocks/>
          </p:cNvSpPr>
          <p:nvPr/>
        </p:nvSpPr>
        <p:spPr>
          <a:xfrm>
            <a:off x="870248" y="1386733"/>
            <a:ext cx="7704856" cy="4893647"/>
          </a:xfrm>
          <a:prstGeom prst="rect">
            <a:avLst/>
          </a:prstGeom>
        </p:spPr>
        <p:txBody>
          <a:bodyPr vert="horz" wrap="square" lIns="91440" tIns="45720" rIns="91440" bIns="45720" rtlCol="0">
            <a:spAutoFit/>
          </a:bodyPr>
          <a:lstStyle>
            <a:lvl1pPr marL="0" indent="0" algn="l" defTabSz="914400" rtl="0" eaLnBrk="1" latinLnBrk="0" hangingPunct="1">
              <a:spcBef>
                <a:spcPct val="20000"/>
              </a:spcBef>
              <a:buClr>
                <a:schemeClr val="accent1"/>
              </a:buClr>
              <a:buSzPct val="85000"/>
              <a:buFont typeface="Arial" pitchFamily="34" charset="0"/>
              <a:buNone/>
              <a:defRPr kumimoji="1" sz="24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Clr>
                <a:schemeClr val="accent1"/>
              </a:buClr>
              <a:buSzPct val="85000"/>
              <a:buFont typeface="Arial" pitchFamily="34" charset="0"/>
              <a:buNone/>
              <a:defRPr kumimoji="1"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90000"/>
              <a:buFont typeface="Arial" pitchFamily="34" charset="0"/>
              <a:buNone/>
              <a:defRPr kumimoji="1"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kumimoji="1"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Arial" pitchFamily="34" charset="0"/>
              <a:buNone/>
              <a:defRPr kumimoji="1"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kumimoji="1" sz="13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kumimoji="1" sz="13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kumimoji="1" sz="13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kumimoji="1" sz="1300" kern="1200">
                <a:solidFill>
                  <a:schemeClr val="tx1">
                    <a:tint val="75000"/>
                  </a:schemeClr>
                </a:solidFill>
                <a:latin typeface="+mn-lt"/>
                <a:ea typeface="+mn-ea"/>
                <a:cs typeface="+mn-cs"/>
              </a:defRPr>
            </a:lvl9pPr>
          </a:lstStyle>
          <a:p>
            <a:pPr indent="-720000">
              <a:spcBef>
                <a:spcPts val="0"/>
              </a:spcBef>
            </a:pPr>
            <a:r>
              <a:rPr lang="ja-JP" altLang="en-US" sz="3600" dirty="0">
                <a:latin typeface="Meiryo UI" panose="020B0604030504040204" pitchFamily="50" charset="-128"/>
                <a:ea typeface="Meiryo UI" panose="020B0604030504040204" pitchFamily="50" charset="-128"/>
              </a:rPr>
              <a:t>１．大阪府の脱炭素に向けた取り組み</a:t>
            </a:r>
            <a:endParaRPr lang="en-US" altLang="ja-JP" sz="3600" dirty="0">
              <a:latin typeface="Meiryo UI" panose="020B0604030504040204" pitchFamily="50" charset="-128"/>
              <a:ea typeface="Meiryo UI" panose="020B0604030504040204" pitchFamily="50" charset="-128"/>
            </a:endParaRPr>
          </a:p>
          <a:p>
            <a:pPr indent="-720000">
              <a:spcBef>
                <a:spcPts val="0"/>
              </a:spcBef>
            </a:pPr>
            <a:r>
              <a:rPr lang="en-US" altLang="ja-JP" sz="3600" dirty="0">
                <a:latin typeface="Meiryo UI" panose="020B0604030504040204" pitchFamily="50" charset="-128"/>
                <a:ea typeface="Meiryo UI" panose="020B0604030504040204" pitchFamily="50" charset="-128"/>
              </a:rPr>
              <a:t>     </a:t>
            </a:r>
            <a:r>
              <a:rPr lang="ja-JP" altLang="en-US" sz="3600" dirty="0">
                <a:latin typeface="Meiryo UI" panose="020B0604030504040204" pitchFamily="50" charset="-128"/>
                <a:ea typeface="Meiryo UI" panose="020B0604030504040204" pitchFamily="50" charset="-128"/>
              </a:rPr>
              <a:t>と改正条例規則の概要について</a:t>
            </a:r>
            <a:endParaRPr lang="en-US" altLang="ja-JP" sz="3600" dirty="0">
              <a:latin typeface="Meiryo UI" panose="020B0604030504040204" pitchFamily="50" charset="-128"/>
              <a:ea typeface="Meiryo UI" panose="020B0604030504040204" pitchFamily="50" charset="-128"/>
            </a:endParaRPr>
          </a:p>
          <a:p>
            <a:pPr>
              <a:spcBef>
                <a:spcPts val="0"/>
              </a:spcBef>
            </a:pPr>
            <a:endParaRPr lang="en-US" altLang="ja-JP" sz="3600" dirty="0">
              <a:latin typeface="Meiryo UI" panose="020B0604030504040204" pitchFamily="50" charset="-128"/>
              <a:ea typeface="Meiryo UI" panose="020B0604030504040204" pitchFamily="50" charset="-128"/>
            </a:endParaRPr>
          </a:p>
          <a:p>
            <a:pPr>
              <a:spcBef>
                <a:spcPts val="0"/>
              </a:spcBef>
            </a:pPr>
            <a:r>
              <a:rPr lang="ja-JP" altLang="en-US" sz="3600" dirty="0">
                <a:latin typeface="Meiryo UI" panose="020B0604030504040204" pitchFamily="50" charset="-128"/>
                <a:ea typeface="Meiryo UI" panose="020B0604030504040204" pitchFamily="50" charset="-128"/>
              </a:rPr>
              <a:t>２．任意届出制度の概要</a:t>
            </a:r>
            <a:endParaRPr lang="en-US" altLang="ja-JP" sz="3600" dirty="0">
              <a:latin typeface="Meiryo UI" panose="020B0604030504040204" pitchFamily="50" charset="-128"/>
              <a:ea typeface="Meiryo UI" panose="020B0604030504040204" pitchFamily="50" charset="-128"/>
            </a:endParaRPr>
          </a:p>
          <a:p>
            <a:pPr>
              <a:spcBef>
                <a:spcPts val="0"/>
              </a:spcBef>
            </a:pPr>
            <a:endParaRPr lang="en-US" altLang="ja-JP" sz="3600" dirty="0">
              <a:latin typeface="Meiryo UI" panose="020B0604030504040204" pitchFamily="50" charset="-128"/>
              <a:ea typeface="Meiryo UI" panose="020B0604030504040204" pitchFamily="50" charset="-128"/>
            </a:endParaRPr>
          </a:p>
          <a:p>
            <a:pPr>
              <a:spcBef>
                <a:spcPts val="0"/>
              </a:spcBef>
            </a:pPr>
            <a:r>
              <a:rPr lang="ja-JP" altLang="en-US" sz="3600" dirty="0">
                <a:latin typeface="Meiryo UI" panose="020B0604030504040204" pitchFamily="50" charset="-128"/>
                <a:ea typeface="Meiryo UI" panose="020B0604030504040204" pitchFamily="50" charset="-128"/>
              </a:rPr>
              <a:t>３．対策計画書の書き方</a:t>
            </a:r>
            <a:endParaRPr lang="en-US" altLang="ja-JP" sz="3600" dirty="0">
              <a:latin typeface="Meiryo UI" panose="020B0604030504040204" pitchFamily="50" charset="-128"/>
              <a:ea typeface="Meiryo UI" panose="020B0604030504040204" pitchFamily="50" charset="-128"/>
            </a:endParaRPr>
          </a:p>
          <a:p>
            <a:pPr>
              <a:spcBef>
                <a:spcPts val="0"/>
              </a:spcBef>
            </a:pPr>
            <a:endParaRPr lang="en-US" altLang="ja-JP" sz="3600" dirty="0">
              <a:latin typeface="Meiryo UI" panose="020B0604030504040204" pitchFamily="50" charset="-128"/>
              <a:ea typeface="Meiryo UI" panose="020B0604030504040204" pitchFamily="50" charset="-128"/>
            </a:endParaRPr>
          </a:p>
          <a:p>
            <a:pPr>
              <a:spcBef>
                <a:spcPts val="0"/>
              </a:spcBef>
            </a:pPr>
            <a:r>
              <a:rPr lang="ja-JP" altLang="en-US" sz="3600" dirty="0">
                <a:latin typeface="Meiryo UI" panose="020B0604030504040204" pitchFamily="50" charset="-128"/>
                <a:ea typeface="Meiryo UI" panose="020B0604030504040204" pitchFamily="50" charset="-128"/>
              </a:rPr>
              <a:t>４．評価制度・表彰制度</a:t>
            </a:r>
            <a:endParaRPr lang="en-US" altLang="ja-JP" sz="3600" dirty="0">
              <a:latin typeface="Meiryo UI" panose="020B0604030504040204" pitchFamily="50" charset="-128"/>
              <a:ea typeface="Meiryo UI" panose="020B0604030504040204" pitchFamily="50" charset="-128"/>
            </a:endParaRPr>
          </a:p>
          <a:p>
            <a:pPr>
              <a:spcBef>
                <a:spcPts val="0"/>
              </a:spcBef>
            </a:pPr>
            <a:endParaRPr lang="en-US" altLang="ja-JP" dirty="0"/>
          </a:p>
        </p:txBody>
      </p:sp>
    </p:spTree>
    <p:extLst>
      <p:ext uri="{BB962C8B-B14F-4D97-AF65-F5344CB8AC3E}">
        <p14:creationId xmlns:p14="http://schemas.microsoft.com/office/powerpoint/2010/main" val="3366508933"/>
      </p:ext>
    </p:extLst>
  </p:cSld>
  <p:clrMapOvr>
    <a:masterClrMapping/>
  </p:clrMapOvr>
  <mc:AlternateContent xmlns:mc="http://schemas.openxmlformats.org/markup-compatibility/2006" xmlns:p14="http://schemas.microsoft.com/office/powerpoint/2010/main">
    <mc:Choice Requires="p14">
      <p:transition spd="slow" p14:dur="2000" advTm="10941"/>
    </mc:Choice>
    <mc:Fallback xmlns="">
      <p:transition spd="slow" advTm="10941"/>
    </mc:Fallback>
  </mc:AlternateContent>
  <p:extLst>
    <p:ext uri="{E180D4A7-C9FB-4DFB-919C-405C955672EB}">
      <p14:showEvtLst xmlns:p14="http://schemas.microsoft.com/office/powerpoint/2010/main">
        <p14:playEvt time="1103" objId="6"/>
        <p14:triggerEvt type="onClick" time="1103" objId="6"/>
        <p14:stopEvt time="8484" objId="6"/>
      </p14:showEvtLst>
    </p:ext>
  </p:extLs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19</a:t>
            </a:fld>
            <a:endParaRPr lang="ja-JP" altLang="en-US" dirty="0"/>
          </a:p>
        </p:txBody>
      </p:sp>
      <p:sp>
        <p:nvSpPr>
          <p:cNvPr id="2" name="正方形/長方形 1"/>
          <p:cNvSpPr/>
          <p:nvPr/>
        </p:nvSpPr>
        <p:spPr>
          <a:xfrm>
            <a:off x="323528" y="1137518"/>
            <a:ext cx="8640960" cy="400110"/>
          </a:xfrm>
          <a:prstGeom prst="rect">
            <a:avLst/>
          </a:prstGeom>
        </p:spPr>
        <p:txBody>
          <a:bodyPr wrap="square">
            <a:spAutoFit/>
          </a:bodyPr>
          <a:lstStyle/>
          <a:p>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削減目安　</a:t>
            </a:r>
            <a:r>
              <a:rPr lang="en-US" altLang="ja-JP" sz="20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sz="20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20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2022</a:t>
            </a:r>
            <a:r>
              <a:rPr lang="ja-JP" altLang="en-US" sz="20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年度は１％／年、</a:t>
            </a:r>
            <a:r>
              <a:rPr lang="en-US" altLang="ja-JP" sz="20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2023</a:t>
            </a:r>
            <a:r>
              <a:rPr lang="ja-JP" altLang="en-US" sz="20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20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sz="20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年度は</a:t>
            </a:r>
            <a:r>
              <a:rPr lang="en-US" altLang="ja-JP" sz="20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1.5</a:t>
            </a:r>
            <a:r>
              <a:rPr lang="ja-JP" altLang="en-US" sz="20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％／年</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5910" y="1556792"/>
            <a:ext cx="6593491" cy="2603659"/>
          </a:xfrm>
          <a:prstGeom prst="rect">
            <a:avLst/>
          </a:prstGeom>
          <a:noFill/>
          <a:ln>
            <a:noFill/>
          </a:ln>
        </p:spPr>
      </p:pic>
      <p:sp>
        <p:nvSpPr>
          <p:cNvPr id="8" name="テキスト ボックス 7">
            <a:extLst>
              <a:ext uri="{FF2B5EF4-FFF2-40B4-BE49-F238E27FC236}">
                <a16:creationId xmlns:a16="http://schemas.microsoft.com/office/drawing/2014/main" id="{ED7FA1DC-F2D2-40E5-A02D-DAAF135DC379}"/>
              </a:ext>
            </a:extLst>
          </p:cNvPr>
          <p:cNvSpPr txBox="1"/>
          <p:nvPr/>
        </p:nvSpPr>
        <p:spPr>
          <a:xfrm>
            <a:off x="179512" y="476672"/>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（参考）削減目標値の設定の目安</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4C387097-34D5-432F-AABD-432C08486E8F}"/>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
        <p:nvSpPr>
          <p:cNvPr id="9" name="正方形/長方形 8"/>
          <p:cNvSpPr/>
          <p:nvPr/>
        </p:nvSpPr>
        <p:spPr>
          <a:xfrm>
            <a:off x="480864" y="4365104"/>
            <a:ext cx="8483624" cy="400110"/>
          </a:xfrm>
          <a:prstGeom prst="rect">
            <a:avLst/>
          </a:prstGeom>
        </p:spPr>
        <p:txBody>
          <a:bodyPr wrap="square">
            <a:spAutoFit/>
          </a:bodyPr>
          <a:lstStyle/>
          <a:p>
            <a:pPr lvl="0" eaLnBrk="0" fontAlgn="base" hangingPunct="0">
              <a:spcBef>
                <a:spcPct val="0"/>
              </a:spcBef>
              <a:spcAft>
                <a:spcPct val="0"/>
              </a:spcAft>
            </a:pPr>
            <a:r>
              <a:rPr kumimoji="0" lang="ja-JP" altLang="en-US" sz="2000" dirty="0">
                <a:latin typeface="Meiryo UI" panose="020B0604030504040204" pitchFamily="50" charset="-128"/>
                <a:ea typeface="Meiryo UI" panose="020B0604030504040204" pitchFamily="50" charset="-128"/>
                <a:cs typeface="Times New Roman" panose="02020603050405020304" pitchFamily="18" charset="0"/>
              </a:rPr>
              <a:t>例）基準年度が</a:t>
            </a:r>
            <a:r>
              <a:rPr kumimoji="0" lang="en-US" altLang="ja-JP" sz="2000" dirty="0">
                <a:latin typeface="Meiryo UI" panose="020B0604030504040204" pitchFamily="50" charset="-128"/>
                <a:ea typeface="Meiryo UI" panose="020B0604030504040204" pitchFamily="50" charset="-128"/>
                <a:cs typeface="Times New Roman" panose="02020603050405020304" pitchFamily="18" charset="0"/>
              </a:rPr>
              <a:t>2021</a:t>
            </a:r>
            <a:r>
              <a:rPr kumimoji="0" lang="ja-JP" altLang="en-US" sz="2000" dirty="0">
                <a:latin typeface="Meiryo UI" panose="020B0604030504040204" pitchFamily="50" charset="-128"/>
                <a:ea typeface="Meiryo UI" panose="020B0604030504040204" pitchFamily="50" charset="-128"/>
                <a:cs typeface="Times New Roman" panose="02020603050405020304" pitchFamily="18" charset="0"/>
              </a:rPr>
              <a:t>年度のとき、</a:t>
            </a:r>
            <a:r>
              <a:rPr kumimoji="0" lang="en-US" altLang="ja-JP" sz="2000" dirty="0">
                <a:latin typeface="Meiryo UI" panose="020B0604030504040204" pitchFamily="50" charset="-128"/>
                <a:ea typeface="Meiryo UI" panose="020B0604030504040204" pitchFamily="50" charset="-128"/>
                <a:cs typeface="Times New Roman" panose="02020603050405020304" pitchFamily="18" charset="0"/>
              </a:rPr>
              <a:t>2030</a:t>
            </a:r>
            <a:r>
              <a:rPr kumimoji="0" lang="ja-JP" altLang="en-US" sz="2000" dirty="0">
                <a:latin typeface="Meiryo UI" panose="020B0604030504040204" pitchFamily="50" charset="-128"/>
                <a:ea typeface="Meiryo UI" panose="020B0604030504040204" pitchFamily="50" charset="-128"/>
                <a:cs typeface="Times New Roman" panose="02020603050405020304" pitchFamily="18" charset="0"/>
              </a:rPr>
              <a:t>年度削減目安は？　　→</a:t>
            </a:r>
            <a:r>
              <a:rPr kumimoji="0" lang="ja-JP" altLang="en-US" sz="2000" b="1" u="sng" dirty="0">
                <a:latin typeface="Meiryo UI" panose="020B0604030504040204" pitchFamily="50" charset="-128"/>
                <a:ea typeface="Meiryo UI" panose="020B0604030504040204" pitchFamily="50" charset="-128"/>
                <a:cs typeface="Times New Roman" panose="02020603050405020304" pitchFamily="18" charset="0"/>
              </a:rPr>
              <a:t>約</a:t>
            </a:r>
            <a:r>
              <a:rPr kumimoji="0" lang="en-US" altLang="ja-JP" sz="2000" b="1" u="sng" dirty="0">
                <a:latin typeface="Meiryo UI" panose="020B0604030504040204" pitchFamily="50" charset="-128"/>
                <a:ea typeface="Meiryo UI" panose="020B0604030504040204" pitchFamily="50" charset="-128"/>
                <a:cs typeface="Times New Roman" panose="02020603050405020304" pitchFamily="18" charset="0"/>
              </a:rPr>
              <a:t>12</a:t>
            </a:r>
            <a:r>
              <a:rPr kumimoji="0" lang="ja-JP" altLang="en-US" sz="2000" b="1" u="sng" dirty="0">
                <a:latin typeface="Meiryo UI" panose="020B0604030504040204" pitchFamily="50" charset="-128"/>
                <a:ea typeface="Meiryo UI" panose="020B0604030504040204" pitchFamily="50" charset="-128"/>
                <a:cs typeface="Times New Roman" panose="02020603050405020304" pitchFamily="18" charset="0"/>
              </a:rPr>
              <a:t>％</a:t>
            </a:r>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864" y="4825085"/>
            <a:ext cx="8123584" cy="1678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正方形/長方形 10"/>
          <p:cNvSpPr/>
          <p:nvPr/>
        </p:nvSpPr>
        <p:spPr>
          <a:xfrm>
            <a:off x="7692643" y="5139228"/>
            <a:ext cx="924580" cy="718087"/>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22525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20</a:t>
            </a:fld>
            <a:endParaRPr kumimoji="1" lang="ja-JP" altLang="en-US"/>
          </a:p>
        </p:txBody>
      </p:sp>
      <p:sp>
        <p:nvSpPr>
          <p:cNvPr id="3" name="テキスト ボックス 2"/>
          <p:cNvSpPr txBox="1"/>
          <p:nvPr/>
        </p:nvSpPr>
        <p:spPr>
          <a:xfrm>
            <a:off x="611560" y="836712"/>
            <a:ext cx="7776864" cy="1631216"/>
          </a:xfrm>
          <a:prstGeom prst="rect">
            <a:avLst/>
          </a:prstGeom>
          <a:noFill/>
        </p:spPr>
        <p:txBody>
          <a:bodyPr wrap="square" rtlCol="0">
            <a:spAutoFit/>
          </a:bodyPr>
          <a:lstStyle/>
          <a:p>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業種毎の特徴も考慮し、原単位ベースでの報告を併用することができる。</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（排出原単位とは）</a:t>
            </a:r>
            <a:r>
              <a:rPr lang="en-US" altLang="ja-JP" sz="2000" kern="100" dirty="0">
                <a:latin typeface="Meiryo UI" panose="020B0604030504040204" pitchFamily="50" charset="-128"/>
                <a:ea typeface="Meiryo UI" panose="020B0604030504040204" pitchFamily="50" charset="-128"/>
                <a:cs typeface="Times New Roman" panose="02020603050405020304" pitchFamily="18" charset="0"/>
              </a:rPr>
              <a:t/>
            </a:r>
            <a:br>
              <a:rPr lang="en-US" altLang="ja-JP" sz="2000" kern="100" dirty="0">
                <a:latin typeface="Meiryo UI" panose="020B0604030504040204" pitchFamily="50" charset="-128"/>
                <a:ea typeface="Meiryo UI" panose="020B0604030504040204" pitchFamily="50" charset="-128"/>
                <a:cs typeface="Times New Roman" panose="02020603050405020304" pitchFamily="18" charset="0"/>
              </a:rPr>
            </a:b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　ある年度の温室効果ガス総排出量を当該年度の生産数量など、温室効果ガス排出量と密接な関係を持つ値等で割った値</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原単位の例：製造品出荷額等、延床面積、生産量、売上金額など）</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88B2DDF3-0399-4A7F-990D-A890C382CD26}"/>
              </a:ext>
            </a:extLst>
          </p:cNvPr>
          <p:cNvSpPr txBox="1"/>
          <p:nvPr/>
        </p:nvSpPr>
        <p:spPr>
          <a:xfrm>
            <a:off x="179512" y="476672"/>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（参考）原単位ベースでの算定する場合</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5C67C2CD-B325-44E5-805D-CC24CDC0A44C}"/>
              </a:ext>
            </a:extLst>
          </p:cNvPr>
          <p:cNvSpPr txBox="1"/>
          <p:nvPr/>
        </p:nvSpPr>
        <p:spPr>
          <a:xfrm>
            <a:off x="1706174" y="2723377"/>
            <a:ext cx="5904656" cy="3693319"/>
          </a:xfrm>
          <a:prstGeom prst="rect">
            <a:avLst/>
          </a:prstGeom>
          <a:noFill/>
        </p:spPr>
        <p:txBody>
          <a:bodyPr wrap="square" rtlCol="0">
            <a:spAutoFit/>
          </a:bodyPr>
          <a:lstStyle/>
          <a:p>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計算式</a:t>
            </a:r>
            <a:endParaRPr lang="en-US" altLang="ja-JP" b="1"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削減率（原単位ベース）＝（</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A-B</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/A×100</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A</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：基準年度の原単位ベースでの排出量</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B</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：目標年度の原単位ベースでの排出量</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例）「製造品出荷額等」を原単位にした場合</a:t>
            </a:r>
            <a:endParaRPr lang="en-US" altLang="ja-JP" b="1"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基準年度の排出量　</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10,000</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ｔ、出荷額　</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1,000</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百万円</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目標年度の排出量　</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20,000</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ｔ、出荷額　</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2,500</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百万円</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Ａ：</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10,000</a:t>
            </a:r>
            <a:r>
              <a:rPr lang="ja-JP" altLang="en-US" kern="100" dirty="0" err="1">
                <a:latin typeface="Meiryo UI" panose="020B0604030504040204" pitchFamily="50" charset="-128"/>
                <a:ea typeface="Meiryo UI" panose="020B0604030504040204" pitchFamily="50" charset="-128"/>
                <a:cs typeface="Times New Roman" panose="02020603050405020304" pitchFamily="18" charset="0"/>
              </a:rPr>
              <a:t>ｔ</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-CO</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₂</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/1,000</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百万円＝</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10</a:t>
            </a:r>
          </a:p>
          <a:p>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Ｂ</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20,000</a:t>
            </a:r>
            <a:r>
              <a:rPr lang="ja-JP" altLang="en-US" kern="100" dirty="0" err="1">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ｔ</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-CO</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₂</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/2,500</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百万円＝</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8</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　</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endParaRPr>
          </a:p>
          <a:p>
            <a:endParaRPr lang="en-US" altLang="ja-JP"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endParaRPr>
          </a:p>
          <a:p>
            <a:r>
              <a:rPr lang="ja-JP" altLang="en-US"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10-8</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/10×100</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　＝　　</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削減率</a:t>
            </a:r>
            <a:r>
              <a:rPr lang="en-US" altLang="ja-JP" b="1"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20</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a:t>
            </a:r>
            <a:endParaRPr lang="en-US" altLang="ja-JP" b="1" dirty="0"/>
          </a:p>
        </p:txBody>
      </p:sp>
      <p:sp>
        <p:nvSpPr>
          <p:cNvPr id="7" name="正方形/長方形 6">
            <a:extLst>
              <a:ext uri="{FF2B5EF4-FFF2-40B4-BE49-F238E27FC236}">
                <a16:creationId xmlns:a16="http://schemas.microsoft.com/office/drawing/2014/main" id="{3AEDA8E3-7CA4-4A35-8E8D-1D4A5F245849}"/>
              </a:ext>
            </a:extLst>
          </p:cNvPr>
          <p:cNvSpPr/>
          <p:nvPr/>
        </p:nvSpPr>
        <p:spPr>
          <a:xfrm>
            <a:off x="1546578" y="2636912"/>
            <a:ext cx="6048672" cy="386625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4C387097-34D5-432F-AABD-432C08486E8F}"/>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Tree>
    <p:extLst>
      <p:ext uri="{BB962C8B-B14F-4D97-AF65-F5344CB8AC3E}">
        <p14:creationId xmlns:p14="http://schemas.microsoft.com/office/powerpoint/2010/main" val="2673025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55A7BED7-9510-4C4B-91BA-7696EE92F05C}" type="slidenum">
              <a:rPr kumimoji="1" lang="ja-JP" altLang="en-US" smtClean="0"/>
              <a:t>21</a:t>
            </a:fld>
            <a:endParaRPr kumimoji="1" lang="ja-JP" altLang="en-US" dirty="0"/>
          </a:p>
        </p:txBody>
      </p:sp>
      <p:sp>
        <p:nvSpPr>
          <p:cNvPr id="10" name="テキスト ボックス 9">
            <a:extLst>
              <a:ext uri="{FF2B5EF4-FFF2-40B4-BE49-F238E27FC236}">
                <a16:creationId xmlns:a16="http://schemas.microsoft.com/office/drawing/2014/main" id="{4C387097-34D5-432F-AABD-432C08486E8F}"/>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
        <p:nvSpPr>
          <p:cNvPr id="16" name="テキスト ボックス 15">
            <a:extLst>
              <a:ext uri="{FF2B5EF4-FFF2-40B4-BE49-F238E27FC236}">
                <a16:creationId xmlns:a16="http://schemas.microsoft.com/office/drawing/2014/main" id="{ED7FA1DC-F2D2-40E5-A02D-DAAF135DC379}"/>
              </a:ext>
            </a:extLst>
          </p:cNvPr>
          <p:cNvSpPr txBox="1"/>
          <p:nvPr/>
        </p:nvSpPr>
        <p:spPr>
          <a:xfrm>
            <a:off x="539552" y="4005064"/>
            <a:ext cx="7961960" cy="1323439"/>
          </a:xfrm>
          <a:prstGeom prst="rect">
            <a:avLst/>
          </a:prstGeom>
          <a:noFill/>
        </p:spPr>
        <p:txBody>
          <a:bodyPr wrap="square" rtlCol="0">
            <a:spAutoFit/>
          </a:bodyPr>
          <a:lstStyle/>
          <a:p>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３　</a:t>
            </a:r>
            <a:r>
              <a:rPr lang="ja-JP" altLang="en-US" sz="2000" b="1" dirty="0">
                <a:solidFill>
                  <a:srgbClr val="FF0000"/>
                </a:solidFill>
                <a:latin typeface="Meiryo UI" panose="020B0604030504040204" pitchFamily="50" charset="-128"/>
                <a:ea typeface="Meiryo UI" panose="020B0604030504040204" pitchFamily="50" charset="-128"/>
              </a:rPr>
              <a:t>削減目標の達成への取組みを記入</a:t>
            </a:r>
          </a:p>
          <a:p>
            <a:r>
              <a:rPr lang="ja-JP" altLang="en-US" sz="2000" b="1" dirty="0">
                <a:solidFill>
                  <a:srgbClr val="FF0000"/>
                </a:solidFill>
                <a:latin typeface="Meiryo UI" panose="020B0604030504040204" pitchFamily="50" charset="-128"/>
                <a:ea typeface="Meiryo UI" panose="020B0604030504040204" pitchFamily="50" charset="-128"/>
              </a:rPr>
              <a:t>　</a:t>
            </a:r>
            <a:r>
              <a:rPr lang="ja-JP" altLang="en-US" sz="2000" dirty="0">
                <a:solidFill>
                  <a:srgbClr val="FF0000"/>
                </a:solidFill>
                <a:latin typeface="Meiryo UI" panose="020B0604030504040204" pitchFamily="50" charset="-128"/>
                <a:ea typeface="Meiryo UI" panose="020B0604030504040204" pitchFamily="50" charset="-128"/>
              </a:rPr>
              <a:t>目標削減率を達成するために、目標年度までに実施する予定の取組み</a:t>
            </a:r>
            <a:endParaRPr lang="en-US" altLang="ja-JP" sz="2000" dirty="0">
              <a:solidFill>
                <a:srgbClr val="FF0000"/>
              </a:solidFill>
              <a:latin typeface="Meiryo UI" panose="020B0604030504040204" pitchFamily="50" charset="-128"/>
              <a:ea typeface="Meiryo UI" panose="020B0604030504040204" pitchFamily="50" charset="-128"/>
            </a:endParaRPr>
          </a:p>
          <a:p>
            <a:pPr indent="-441325"/>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４　次年度の取組予定を記入</a:t>
            </a:r>
          </a:p>
          <a:p>
            <a:pPr indent="-441325"/>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目標削減率を達成するために、次年度に実施する予定の取組み</a:t>
            </a:r>
            <a:endParaRPr lang="en-US" altLang="ja-JP"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8" name="図 7"/>
          <p:cNvPicPr>
            <a:picLocks noChangeAspect="1"/>
          </p:cNvPicPr>
          <p:nvPr/>
        </p:nvPicPr>
        <p:blipFill>
          <a:blip r:embed="rId3"/>
          <a:stretch>
            <a:fillRect/>
          </a:stretch>
        </p:blipFill>
        <p:spPr>
          <a:xfrm>
            <a:off x="326454" y="1196752"/>
            <a:ext cx="8248650" cy="2552700"/>
          </a:xfrm>
          <a:prstGeom prst="rect">
            <a:avLst/>
          </a:prstGeom>
        </p:spPr>
      </p:pic>
      <p:sp>
        <p:nvSpPr>
          <p:cNvPr id="17" name="テキスト ボックス 16">
            <a:extLst>
              <a:ext uri="{FF2B5EF4-FFF2-40B4-BE49-F238E27FC236}">
                <a16:creationId xmlns:a16="http://schemas.microsoft.com/office/drawing/2014/main" id="{ED7FA1DC-F2D2-40E5-A02D-DAAF135DC379}"/>
              </a:ext>
            </a:extLst>
          </p:cNvPr>
          <p:cNvSpPr txBox="1"/>
          <p:nvPr/>
        </p:nvSpPr>
        <p:spPr>
          <a:xfrm>
            <a:off x="560074" y="1798610"/>
            <a:ext cx="1440160" cy="451021"/>
          </a:xfrm>
          <a:prstGeom prst="rect">
            <a:avLst/>
          </a:prstGeom>
          <a:noFill/>
        </p:spPr>
        <p:txBody>
          <a:bodyPr wrap="square" rtlCol="0">
            <a:spAutoFit/>
          </a:bodyPr>
          <a:lstStyle/>
          <a:p>
            <a:pPr indent="-441325">
              <a:lnSpc>
                <a:spcPts val="3200"/>
              </a:lnSpc>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３</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ED7FA1DC-F2D2-40E5-A02D-DAAF135DC379}"/>
              </a:ext>
            </a:extLst>
          </p:cNvPr>
          <p:cNvSpPr txBox="1"/>
          <p:nvPr/>
        </p:nvSpPr>
        <p:spPr>
          <a:xfrm>
            <a:off x="560074" y="2964261"/>
            <a:ext cx="1440160" cy="451021"/>
          </a:xfrm>
          <a:prstGeom prst="rect">
            <a:avLst/>
          </a:prstGeom>
          <a:noFill/>
        </p:spPr>
        <p:txBody>
          <a:bodyPr wrap="square" rtlCol="0">
            <a:spAutoFit/>
          </a:bodyPr>
          <a:lstStyle/>
          <a:p>
            <a:pPr indent="-441325">
              <a:lnSpc>
                <a:spcPts val="3200"/>
              </a:lnSpc>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４</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ED7FA1DC-F2D2-40E5-A02D-DAAF135DC379}"/>
              </a:ext>
            </a:extLst>
          </p:cNvPr>
          <p:cNvSpPr txBox="1"/>
          <p:nvPr/>
        </p:nvSpPr>
        <p:spPr>
          <a:xfrm>
            <a:off x="179512" y="476672"/>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　削減目標を達成するための取組みを記入</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24140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10DA3D1-2262-40E3-AA2B-2EA551688CB1}"/>
              </a:ext>
            </a:extLst>
          </p:cNvPr>
          <p:cNvSpPr>
            <a:spLocks noGrp="1"/>
          </p:cNvSpPr>
          <p:nvPr>
            <p:ph type="sldNum" sz="quarter" idx="12"/>
          </p:nvPr>
        </p:nvSpPr>
        <p:spPr/>
        <p:txBody>
          <a:bodyPr/>
          <a:lstStyle/>
          <a:p>
            <a:fld id="{F0DA1747-7AE3-4485-B1CC-5CDDF653E874}" type="slidenum">
              <a:rPr kumimoji="1" lang="ja-JP" altLang="en-US" smtClean="0"/>
              <a:t>22</a:t>
            </a:fld>
            <a:endParaRPr kumimoji="1" lang="ja-JP" altLang="en-US"/>
          </a:p>
        </p:txBody>
      </p:sp>
      <p:sp>
        <p:nvSpPr>
          <p:cNvPr id="3" name="テキスト ボックス 2">
            <a:extLst>
              <a:ext uri="{FF2B5EF4-FFF2-40B4-BE49-F238E27FC236}">
                <a16:creationId xmlns:a16="http://schemas.microsoft.com/office/drawing/2014/main" id="{F2F6308F-E515-4C1F-AA6F-BB7C8B677732}"/>
              </a:ext>
            </a:extLst>
          </p:cNvPr>
          <p:cNvSpPr txBox="1"/>
          <p:nvPr/>
        </p:nvSpPr>
        <p:spPr>
          <a:xfrm>
            <a:off x="1259632" y="1443841"/>
            <a:ext cx="7128792" cy="3970318"/>
          </a:xfrm>
          <a:prstGeom prst="rect">
            <a:avLst/>
          </a:prstGeom>
          <a:noFill/>
        </p:spPr>
        <p:txBody>
          <a:bodyPr wrap="square" rtlCol="0">
            <a:spAutoFit/>
          </a:bodyPr>
          <a:lstStyle/>
          <a:p>
            <a:r>
              <a:rPr lang="ja-JP" altLang="en-US" sz="3600" dirty="0"/>
              <a:t>（１）はじめに</a:t>
            </a:r>
            <a:endParaRPr lang="en-US" altLang="ja-JP" sz="3600" dirty="0"/>
          </a:p>
          <a:p>
            <a:endParaRPr kumimoji="1" lang="en-US" altLang="ja-JP" sz="3600" dirty="0"/>
          </a:p>
          <a:p>
            <a:r>
              <a:rPr lang="ja-JP" altLang="en-US" sz="3600" dirty="0"/>
              <a:t>（２）シート４「エネ量」の書き方</a:t>
            </a:r>
            <a:endParaRPr lang="en-US" altLang="ja-JP" sz="3600" dirty="0"/>
          </a:p>
          <a:p>
            <a:endParaRPr kumimoji="1" lang="en-US" altLang="ja-JP" sz="3600" dirty="0"/>
          </a:p>
          <a:p>
            <a:r>
              <a:rPr lang="ja-JP" altLang="en-US" sz="3600" dirty="0"/>
              <a:t>（３）シート２「対策まとめ」の書き方</a:t>
            </a:r>
            <a:endParaRPr lang="en-US" altLang="ja-JP" sz="3600" dirty="0"/>
          </a:p>
          <a:p>
            <a:endParaRPr kumimoji="1" lang="en-US" altLang="ja-JP" sz="3600" dirty="0"/>
          </a:p>
          <a:p>
            <a:r>
              <a:rPr lang="ja-JP" altLang="en-US" sz="3600" dirty="0">
                <a:solidFill>
                  <a:srgbClr val="FF0000"/>
                </a:solidFill>
              </a:rPr>
              <a:t>（４）シート３「重点対策」の書き方</a:t>
            </a:r>
            <a:endParaRPr kumimoji="1" lang="en-US" altLang="ja-JP" sz="3600" dirty="0">
              <a:solidFill>
                <a:srgbClr val="FF0000"/>
              </a:solidFill>
            </a:endParaRPr>
          </a:p>
        </p:txBody>
      </p:sp>
      <p:sp>
        <p:nvSpPr>
          <p:cNvPr id="4" name="テキスト ボックス 3">
            <a:extLst>
              <a:ext uri="{FF2B5EF4-FFF2-40B4-BE49-F238E27FC236}">
                <a16:creationId xmlns:a16="http://schemas.microsoft.com/office/drawing/2014/main" id="{4C387097-34D5-432F-AABD-432C08486E8F}"/>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Tree>
    <p:extLst>
      <p:ext uri="{BB962C8B-B14F-4D97-AF65-F5344CB8AC3E}">
        <p14:creationId xmlns:p14="http://schemas.microsoft.com/office/powerpoint/2010/main" val="2303168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23</a:t>
            </a:fld>
            <a:endParaRPr lang="ja-JP" altLang="en-US" dirty="0"/>
          </a:p>
        </p:txBody>
      </p:sp>
      <p:graphicFrame>
        <p:nvGraphicFramePr>
          <p:cNvPr id="9" name="表 8">
            <a:extLst>
              <a:ext uri="{FF2B5EF4-FFF2-40B4-BE49-F238E27FC236}">
                <a16:creationId xmlns:a16="http://schemas.microsoft.com/office/drawing/2014/main" id="{2D76DF56-ECA7-446D-A52D-01D331B5ABF3}"/>
              </a:ext>
            </a:extLst>
          </p:cNvPr>
          <p:cNvGraphicFramePr>
            <a:graphicFrameLocks noGrp="1"/>
          </p:cNvGraphicFramePr>
          <p:nvPr>
            <p:extLst>
              <p:ext uri="{D42A27DB-BD31-4B8C-83A1-F6EECF244321}">
                <p14:modId xmlns:p14="http://schemas.microsoft.com/office/powerpoint/2010/main" val="4253145284"/>
              </p:ext>
            </p:extLst>
          </p:nvPr>
        </p:nvGraphicFramePr>
        <p:xfrm>
          <a:off x="574686" y="1598712"/>
          <a:ext cx="3960438" cy="4638602"/>
        </p:xfrm>
        <a:graphic>
          <a:graphicData uri="http://schemas.openxmlformats.org/drawingml/2006/table">
            <a:tbl>
              <a:tblPr>
                <a:tableStyleId>{2D5ABB26-0587-4C30-8999-92F81FD0307C}</a:tableStyleId>
              </a:tblPr>
              <a:tblGrid>
                <a:gridCol w="391597">
                  <a:extLst>
                    <a:ext uri="{9D8B030D-6E8A-4147-A177-3AD203B41FA5}">
                      <a16:colId xmlns:a16="http://schemas.microsoft.com/office/drawing/2014/main" val="2125921258"/>
                    </a:ext>
                  </a:extLst>
                </a:gridCol>
                <a:gridCol w="3568841">
                  <a:extLst>
                    <a:ext uri="{9D8B030D-6E8A-4147-A177-3AD203B41FA5}">
                      <a16:colId xmlns:a16="http://schemas.microsoft.com/office/drawing/2014/main" val="753662529"/>
                    </a:ext>
                  </a:extLst>
                </a:gridCol>
              </a:tblGrid>
              <a:tr h="383990">
                <a:tc>
                  <a:txBody>
                    <a:bodyPr/>
                    <a:lstStyle/>
                    <a:p>
                      <a:pPr algn="ctr" fontAlgn="ctr"/>
                      <a:r>
                        <a:rPr lang="en-US" altLang="ja-JP" sz="1800" u="none" strike="noStrike" dirty="0">
                          <a:effectLst/>
                          <a:latin typeface="Meiryo UI" panose="020B0604030504040204" pitchFamily="50" charset="-128"/>
                          <a:ea typeface="Meiryo UI" panose="020B0604030504040204" pitchFamily="50" charset="-128"/>
                        </a:rPr>
                        <a:t>1</a:t>
                      </a:r>
                      <a:endParaRPr lang="en-US" altLang="ja-JP" sz="18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ja-JP" altLang="en-US" sz="1800" b="0" i="0" u="none" strike="noStrike" dirty="0">
                          <a:effectLst/>
                          <a:latin typeface="Meiryo UI" panose="020B0604030504040204" pitchFamily="50" charset="-128"/>
                          <a:ea typeface="Meiryo UI" panose="020B0604030504040204" pitchFamily="50" charset="-128"/>
                        </a:rPr>
                        <a:t>　機器管理台帳の整備</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0965536"/>
                  </a:ext>
                </a:extLst>
              </a:tr>
              <a:tr h="383990">
                <a:tc>
                  <a:txBody>
                    <a:bodyPr/>
                    <a:lstStyle/>
                    <a:p>
                      <a:pPr algn="ctr" fontAlgn="ctr"/>
                      <a:r>
                        <a:rPr lang="en-US" altLang="ja-JP" sz="1800" u="none" strike="noStrike" dirty="0">
                          <a:effectLst/>
                          <a:latin typeface="Meiryo UI" panose="020B0604030504040204" pitchFamily="50" charset="-128"/>
                          <a:ea typeface="Meiryo UI" panose="020B0604030504040204" pitchFamily="50" charset="-128"/>
                        </a:rPr>
                        <a:t>2</a:t>
                      </a:r>
                      <a:endParaRPr lang="en-US" altLang="ja-JP" sz="18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ja-JP" altLang="en-US" sz="1800" b="0" i="0" u="none" strike="noStrike" dirty="0">
                          <a:effectLst/>
                          <a:latin typeface="Meiryo UI" panose="020B0604030504040204" pitchFamily="50" charset="-128"/>
                          <a:ea typeface="Meiryo UI" panose="020B0604030504040204" pitchFamily="50" charset="-128"/>
                        </a:rPr>
                        <a:t>　エネルギー使用量の把握、管理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3676760"/>
                  </a:ext>
                </a:extLst>
              </a:tr>
              <a:tr h="383990">
                <a:tc>
                  <a:txBody>
                    <a:bodyPr/>
                    <a:lstStyle/>
                    <a:p>
                      <a:pPr algn="ctr" fontAlgn="ctr"/>
                      <a:r>
                        <a:rPr lang="en-US" altLang="ja-JP" sz="1800" u="none" strike="noStrike" dirty="0">
                          <a:effectLst/>
                          <a:latin typeface="Meiryo UI" panose="020B0604030504040204" pitchFamily="50" charset="-128"/>
                          <a:ea typeface="Meiryo UI" panose="020B0604030504040204" pitchFamily="50" charset="-128"/>
                        </a:rPr>
                        <a:t>3</a:t>
                      </a:r>
                      <a:endParaRPr lang="en-US" altLang="ja-JP" sz="18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ja-JP" altLang="en-US" sz="1800" b="0" i="0" u="none" strike="noStrike" dirty="0">
                          <a:effectLst/>
                          <a:latin typeface="Meiryo UI" panose="020B0604030504040204" pitchFamily="50" charset="-128"/>
                          <a:ea typeface="Meiryo UI" panose="020B0604030504040204" pitchFamily="50" charset="-128"/>
                        </a:rPr>
                        <a:t>　推進体制の整備</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89025330"/>
                  </a:ext>
                </a:extLst>
              </a:tr>
              <a:tr h="383990">
                <a:tc>
                  <a:txBody>
                    <a:bodyPr/>
                    <a:lstStyle/>
                    <a:p>
                      <a:pPr algn="ctr" fontAlgn="ctr"/>
                      <a:r>
                        <a:rPr lang="en-US" altLang="ja-JP" sz="1800" u="none" strike="noStrike" dirty="0">
                          <a:effectLst/>
                          <a:latin typeface="Meiryo UI" panose="020B0604030504040204" pitchFamily="50" charset="-128"/>
                          <a:ea typeface="Meiryo UI" panose="020B0604030504040204" pitchFamily="50" charset="-128"/>
                        </a:rPr>
                        <a:t>4</a:t>
                      </a:r>
                      <a:endParaRPr lang="en-US" altLang="ja-JP" sz="18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ja-JP" altLang="en-US" sz="1800" b="0" i="0" u="none" strike="noStrike" dirty="0">
                          <a:effectLst/>
                          <a:latin typeface="Meiryo UI" panose="020B0604030504040204" pitchFamily="50" charset="-128"/>
                          <a:ea typeface="Meiryo UI" panose="020B0604030504040204" pitchFamily="50" charset="-128"/>
                        </a:rPr>
                        <a:t>　照明の高効率化及び運用管理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5035623"/>
                  </a:ext>
                </a:extLst>
              </a:tr>
              <a:tr h="650224">
                <a:tc>
                  <a:txBody>
                    <a:bodyPr/>
                    <a:lstStyle/>
                    <a:p>
                      <a:pPr algn="ctr" fontAlgn="ctr"/>
                      <a:r>
                        <a:rPr lang="en-US" altLang="ja-JP" sz="1800" u="none" strike="noStrike" dirty="0">
                          <a:effectLst/>
                          <a:latin typeface="Meiryo UI" panose="020B0604030504040204" pitchFamily="50" charset="-128"/>
                          <a:ea typeface="Meiryo UI" panose="020B0604030504040204" pitchFamily="50" charset="-128"/>
                        </a:rPr>
                        <a:t>5</a:t>
                      </a:r>
                      <a:endParaRPr lang="en-US" altLang="ja-JP" sz="18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85738" indent="-185738" algn="l" fontAlgn="ctr"/>
                      <a:r>
                        <a:rPr lang="ja-JP" altLang="en-US" sz="1800" b="0" i="0" u="none" strike="noStrike" dirty="0">
                          <a:effectLst/>
                          <a:latin typeface="Meiryo UI" panose="020B0604030504040204" pitchFamily="50" charset="-128"/>
                          <a:ea typeface="Meiryo UI" panose="020B0604030504040204" pitchFamily="50" charset="-128"/>
                        </a:rPr>
                        <a:t>　空調・換気設備の適正管理（ルームエアコンを含む）</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3912232"/>
                  </a:ext>
                </a:extLst>
              </a:tr>
              <a:tr h="650224">
                <a:tc>
                  <a:txBody>
                    <a:bodyPr/>
                    <a:lstStyle/>
                    <a:p>
                      <a:pPr algn="ctr" fontAlgn="ctr"/>
                      <a:r>
                        <a:rPr lang="ja-JP" altLang="en-US" sz="1800" b="0" i="0" u="none" strike="noStrike" dirty="0">
                          <a:effectLst/>
                          <a:latin typeface="Meiryo UI" panose="020B0604030504040204" pitchFamily="50" charset="-128"/>
                          <a:ea typeface="Meiryo UI" panose="020B0604030504040204" pitchFamily="50" charset="-128"/>
                        </a:rPr>
                        <a:t>６</a:t>
                      </a:r>
                      <a:endParaRPr lang="en-US" altLang="ja-JP" sz="18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85738" indent="-185738" algn="l" fontAlgn="ctr"/>
                      <a:r>
                        <a:rPr lang="ja-JP" altLang="en-US" sz="1800" b="0" i="0" u="none" strike="noStrike" dirty="0">
                          <a:effectLst/>
                          <a:latin typeface="Meiryo UI" panose="020B0604030504040204" pitchFamily="50" charset="-128"/>
                          <a:ea typeface="Meiryo UI" panose="020B0604030504040204" pitchFamily="50" charset="-128"/>
                        </a:rPr>
                        <a:t>　ボイラーの適正管理（給湯設備、空調設備は 除く）</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8423888"/>
                  </a:ext>
                </a:extLst>
              </a:tr>
              <a:tr h="650224">
                <a:tc>
                  <a:txBody>
                    <a:bodyPr/>
                    <a:lstStyle/>
                    <a:p>
                      <a:pPr algn="ctr" fontAlgn="ctr"/>
                      <a:r>
                        <a:rPr lang="ja-JP" altLang="en-US" sz="1800" b="0" i="0" u="none" strike="noStrike" dirty="0">
                          <a:effectLst/>
                          <a:latin typeface="Meiryo UI" panose="020B0604030504040204" pitchFamily="50" charset="-128"/>
                          <a:ea typeface="Meiryo UI" panose="020B0604030504040204" pitchFamily="50" charset="-128"/>
                        </a:rPr>
                        <a:t>７</a:t>
                      </a:r>
                      <a:endParaRPr lang="en-US" altLang="ja-JP" sz="18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85738" indent="-185738" algn="l" fontAlgn="ctr"/>
                      <a:r>
                        <a:rPr lang="ja-JP" altLang="en-US" sz="1800" b="0" i="0" u="none" strike="noStrike" dirty="0">
                          <a:effectLst/>
                          <a:latin typeface="Meiryo UI" panose="020B0604030504040204" pitchFamily="50" charset="-128"/>
                          <a:ea typeface="Meiryo UI" panose="020B0604030504040204" pitchFamily="50" charset="-128"/>
                        </a:rPr>
                        <a:t>　コンプレッサの適正管理（空調用は除く）</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9062378"/>
                  </a:ext>
                </a:extLst>
              </a:tr>
              <a:tr h="383990">
                <a:tc>
                  <a:txBody>
                    <a:bodyPr/>
                    <a:lstStyle/>
                    <a:p>
                      <a:pPr algn="ctr" fontAlgn="ctr"/>
                      <a:r>
                        <a:rPr lang="ja-JP" altLang="en-US" sz="1800" b="0" i="0" u="none" strike="noStrike" dirty="0">
                          <a:effectLst/>
                          <a:latin typeface="Meiryo UI" panose="020B0604030504040204" pitchFamily="50" charset="-128"/>
                          <a:ea typeface="Meiryo UI" panose="020B0604030504040204" pitchFamily="50" charset="-128"/>
                        </a:rPr>
                        <a:t>８</a:t>
                      </a:r>
                      <a:endParaRPr lang="en-US" altLang="ja-JP" sz="18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ja-JP" altLang="en-US" sz="1800" b="0" i="0" u="none" strike="noStrike" dirty="0">
                          <a:effectLst/>
                          <a:latin typeface="Meiryo UI" panose="020B0604030504040204" pitchFamily="50" charset="-128"/>
                          <a:ea typeface="Meiryo UI" panose="020B0604030504040204" pitchFamily="50" charset="-128"/>
                        </a:rPr>
                        <a:t>　自動車の適正管理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06460463"/>
                  </a:ext>
                </a:extLst>
              </a:tr>
              <a:tr h="383990">
                <a:tc>
                  <a:txBody>
                    <a:bodyPr/>
                    <a:lstStyle/>
                    <a:p>
                      <a:pPr algn="ctr" fontAlgn="ctr"/>
                      <a:r>
                        <a:rPr lang="ja-JP" altLang="en-US" sz="1800" b="0" i="0" u="none" strike="noStrike" dirty="0">
                          <a:effectLst/>
                          <a:latin typeface="Meiryo UI" panose="020B0604030504040204" pitchFamily="50" charset="-128"/>
                          <a:ea typeface="Meiryo UI" panose="020B0604030504040204" pitchFamily="50" charset="-128"/>
                        </a:rPr>
                        <a:t>９</a:t>
                      </a:r>
                      <a:endParaRPr lang="en-US" altLang="ja-JP" sz="18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ja-JP" altLang="en-US" sz="1800" b="0" i="0" u="none" strike="noStrike" dirty="0">
                          <a:effectLst/>
                          <a:latin typeface="Meiryo UI" panose="020B0604030504040204" pitchFamily="50" charset="-128"/>
                          <a:ea typeface="Meiryo UI" panose="020B0604030504040204" pitchFamily="50" charset="-128"/>
                        </a:rPr>
                        <a:t>　再生可能エネルギーの自家消費</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5856705"/>
                  </a:ext>
                </a:extLst>
              </a:tr>
              <a:tr h="383990">
                <a:tc>
                  <a:txBody>
                    <a:bodyPr/>
                    <a:lstStyle/>
                    <a:p>
                      <a:pPr algn="ctr" fontAlgn="ctr"/>
                      <a:r>
                        <a:rPr lang="en-US" altLang="ja-JP" sz="1800" b="0" i="0" u="none" strike="noStrike" dirty="0">
                          <a:effectLst/>
                          <a:latin typeface="Meiryo UI" panose="020B0604030504040204" pitchFamily="50" charset="-128"/>
                          <a:ea typeface="Meiryo UI" panose="020B0604030504040204" pitchFamily="50" charset="-128"/>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ja-JP" altLang="en-US" sz="1800" b="0" i="0" u="none" strike="noStrike" dirty="0">
                          <a:effectLst/>
                          <a:latin typeface="Meiryo UI" panose="020B0604030504040204" pitchFamily="50" charset="-128"/>
                          <a:ea typeface="Meiryo UI" panose="020B0604030504040204" pitchFamily="50" charset="-128"/>
                        </a:rPr>
                        <a:t>　カーボン・オフセットの活用</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7422498"/>
                  </a:ext>
                </a:extLst>
              </a:tr>
            </a:tbl>
          </a:graphicData>
        </a:graphic>
      </p:graphicFrame>
      <p:graphicFrame>
        <p:nvGraphicFramePr>
          <p:cNvPr id="8" name="表 7">
            <a:extLst>
              <a:ext uri="{FF2B5EF4-FFF2-40B4-BE49-F238E27FC236}">
                <a16:creationId xmlns:a16="http://schemas.microsoft.com/office/drawing/2014/main" id="{D5A69A30-7DC1-4EAA-AD83-CC35DD2C47E7}"/>
              </a:ext>
            </a:extLst>
          </p:cNvPr>
          <p:cNvGraphicFramePr>
            <a:graphicFrameLocks noGrp="1"/>
          </p:cNvGraphicFramePr>
          <p:nvPr>
            <p:extLst>
              <p:ext uri="{D42A27DB-BD31-4B8C-83A1-F6EECF244321}">
                <p14:modId xmlns:p14="http://schemas.microsoft.com/office/powerpoint/2010/main" val="2081220278"/>
              </p:ext>
            </p:extLst>
          </p:nvPr>
        </p:nvGraphicFramePr>
        <p:xfrm>
          <a:off x="5191233" y="1602815"/>
          <a:ext cx="3383871" cy="1610160"/>
        </p:xfrm>
        <a:graphic>
          <a:graphicData uri="http://schemas.openxmlformats.org/drawingml/2006/table">
            <a:tbl>
              <a:tblPr>
                <a:tableStyleId>{2D5ABB26-0587-4C30-8999-92F81FD0307C}</a:tableStyleId>
              </a:tblPr>
              <a:tblGrid>
                <a:gridCol w="253843">
                  <a:extLst>
                    <a:ext uri="{9D8B030D-6E8A-4147-A177-3AD203B41FA5}">
                      <a16:colId xmlns:a16="http://schemas.microsoft.com/office/drawing/2014/main" val="2695428610"/>
                    </a:ext>
                  </a:extLst>
                </a:gridCol>
                <a:gridCol w="3130028">
                  <a:extLst>
                    <a:ext uri="{9D8B030D-6E8A-4147-A177-3AD203B41FA5}">
                      <a16:colId xmlns:a16="http://schemas.microsoft.com/office/drawing/2014/main" val="2660608280"/>
                    </a:ext>
                  </a:extLst>
                </a:gridCol>
              </a:tblGrid>
              <a:tr h="402540">
                <a:tc>
                  <a:txBody>
                    <a:bodyPr/>
                    <a:lstStyle/>
                    <a:p>
                      <a:pPr algn="ctr" fontAlgn="ctr"/>
                      <a:r>
                        <a:rPr lang="ja-JP" altLang="en-US" sz="1800" b="0" i="0" u="none" strike="noStrike" dirty="0">
                          <a:effectLst/>
                          <a:latin typeface="Meiryo UI" panose="020B0604030504040204" pitchFamily="50" charset="-128"/>
                          <a:ea typeface="Meiryo UI" panose="020B0604030504040204" pitchFamily="50" charset="-128"/>
                        </a:rPr>
                        <a:t>①</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en-US" sz="1800" u="none" strike="noStrike" dirty="0">
                          <a:effectLst/>
                          <a:latin typeface="Meiryo UI" panose="020B0604030504040204" pitchFamily="50" charset="-128"/>
                          <a:ea typeface="Meiryo UI" panose="020B0604030504040204" pitchFamily="50" charset="-128"/>
                        </a:rPr>
                        <a:t> ZEB</a:t>
                      </a:r>
                      <a:r>
                        <a:rPr lang="ja-JP" altLang="en-US" sz="1800" u="none" strike="noStrike" dirty="0">
                          <a:effectLst/>
                          <a:latin typeface="Meiryo UI" panose="020B0604030504040204" pitchFamily="50" charset="-128"/>
                          <a:ea typeface="Meiryo UI" panose="020B0604030504040204" pitchFamily="50" charset="-128"/>
                        </a:rPr>
                        <a:t>化の導入</a:t>
                      </a:r>
                      <a:endParaRPr lang="ja-JP" altLang="en-US" sz="18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6167567"/>
                  </a:ext>
                </a:extLst>
              </a:tr>
              <a:tr h="402540">
                <a:tc>
                  <a:txBody>
                    <a:bodyPr/>
                    <a:lstStyle/>
                    <a:p>
                      <a:pPr algn="ctr" fontAlgn="ctr"/>
                      <a:r>
                        <a:rPr lang="ja-JP" altLang="en-US" sz="1800" b="0" i="0" u="none" strike="noStrike" dirty="0">
                          <a:effectLst/>
                          <a:latin typeface="Meiryo UI" panose="020B0604030504040204" pitchFamily="50" charset="-128"/>
                          <a:ea typeface="Meiryo UI" panose="020B0604030504040204" pitchFamily="50" charset="-128"/>
                        </a:rPr>
                        <a:t>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rPr>
                        <a:t> ゼロエミッション車の導入</a:t>
                      </a:r>
                      <a:endParaRPr lang="ja-JP" altLang="en-US" sz="18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1973710"/>
                  </a:ext>
                </a:extLst>
              </a:tr>
              <a:tr h="402540">
                <a:tc>
                  <a:txBody>
                    <a:bodyPr/>
                    <a:lstStyle/>
                    <a:p>
                      <a:pPr algn="ctr" fontAlgn="ctr"/>
                      <a:r>
                        <a:rPr lang="ja-JP" altLang="en-US" sz="1800" b="0" i="0" u="none" strike="noStrike" dirty="0">
                          <a:effectLst/>
                          <a:latin typeface="Meiryo UI" panose="020B0604030504040204" pitchFamily="50" charset="-128"/>
                          <a:ea typeface="Meiryo UI" panose="020B0604030504040204" pitchFamily="50" charset="-128"/>
                        </a:rPr>
                        <a:t>③</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rPr>
                        <a:t> 森林整備・木材利用の促進</a:t>
                      </a:r>
                      <a:endParaRPr lang="ja-JP" altLang="en-US" sz="18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9375625"/>
                  </a:ext>
                </a:extLst>
              </a:tr>
              <a:tr h="402540">
                <a:tc>
                  <a:txBody>
                    <a:bodyPr/>
                    <a:lstStyle/>
                    <a:p>
                      <a:pPr algn="ctr" fontAlgn="ctr"/>
                      <a:r>
                        <a:rPr lang="ja-JP" altLang="en-US" sz="1800" b="0" i="0" u="none" strike="noStrike" dirty="0">
                          <a:effectLst/>
                          <a:latin typeface="Meiryo UI" panose="020B0604030504040204" pitchFamily="50" charset="-128"/>
                          <a:ea typeface="Meiryo UI" panose="020B0604030504040204" pitchFamily="50" charset="-128"/>
                        </a:rPr>
                        <a:t>④</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rPr>
                        <a:t> 省エネ取組み率</a:t>
                      </a:r>
                      <a:endParaRPr lang="ja-JP" altLang="en-US" sz="18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1999901"/>
                  </a:ext>
                </a:extLst>
              </a:tr>
            </a:tbl>
          </a:graphicData>
        </a:graphic>
      </p:graphicFrame>
      <p:sp>
        <p:nvSpPr>
          <p:cNvPr id="10" name="正方形/長方形 9">
            <a:extLst>
              <a:ext uri="{FF2B5EF4-FFF2-40B4-BE49-F238E27FC236}">
                <a16:creationId xmlns:a16="http://schemas.microsoft.com/office/drawing/2014/main" id="{4227E553-7F04-4CEA-AEF9-6FB5EDE0C230}"/>
              </a:ext>
            </a:extLst>
          </p:cNvPr>
          <p:cNvSpPr/>
          <p:nvPr/>
        </p:nvSpPr>
        <p:spPr>
          <a:xfrm>
            <a:off x="467544" y="1129050"/>
            <a:ext cx="2591781" cy="400110"/>
          </a:xfrm>
          <a:prstGeom prst="rect">
            <a:avLst/>
          </a:prstGeom>
        </p:spPr>
        <p:txBody>
          <a:bodyPr wrap="square">
            <a:spAutoFit/>
          </a:bodyPr>
          <a:lstStyle/>
          <a:p>
            <a:pPr lvl="0" eaLnBrk="0" fontAlgn="base" hangingPunct="0">
              <a:spcBef>
                <a:spcPct val="0"/>
              </a:spcBef>
              <a:spcAft>
                <a:spcPct val="0"/>
              </a:spcAft>
            </a:pPr>
            <a:r>
              <a:rPr kumimoji="0" lang="ja-JP" altLang="en-US" sz="2000" b="1" dirty="0">
                <a:latin typeface="Meiryo UI" panose="020B0604030504040204" pitchFamily="50" charset="-128"/>
                <a:ea typeface="Meiryo UI" panose="020B0604030504040204" pitchFamily="50" charset="-128"/>
                <a:cs typeface="Times New Roman" panose="02020603050405020304" pitchFamily="18" charset="0"/>
              </a:rPr>
              <a:t>基本項目１０個　</a:t>
            </a:r>
            <a:endParaRPr kumimoji="0" lang="en-US" altLang="ja-JP" sz="2000" b="1"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0F782B9D-F2EF-4160-B658-796119E5A0B7}"/>
              </a:ext>
            </a:extLst>
          </p:cNvPr>
          <p:cNvSpPr/>
          <p:nvPr/>
        </p:nvSpPr>
        <p:spPr>
          <a:xfrm>
            <a:off x="5076056" y="1124744"/>
            <a:ext cx="2591781" cy="400110"/>
          </a:xfrm>
          <a:prstGeom prst="rect">
            <a:avLst/>
          </a:prstGeom>
        </p:spPr>
        <p:txBody>
          <a:bodyPr wrap="square">
            <a:spAutoFit/>
          </a:bodyPr>
          <a:lstStyle/>
          <a:p>
            <a:pPr lvl="0" eaLnBrk="0" fontAlgn="base" hangingPunct="0">
              <a:spcBef>
                <a:spcPct val="0"/>
              </a:spcBef>
              <a:spcAft>
                <a:spcPct val="0"/>
              </a:spcAft>
            </a:pPr>
            <a:r>
              <a:rPr kumimoji="0" lang="ja-JP" altLang="en-US" sz="2000" b="1" dirty="0">
                <a:latin typeface="Meiryo UI" panose="020B0604030504040204" pitchFamily="50" charset="-128"/>
                <a:ea typeface="Meiryo UI" panose="020B0604030504040204" pitchFamily="50" charset="-128"/>
                <a:cs typeface="Times New Roman" panose="02020603050405020304" pitchFamily="18" charset="0"/>
              </a:rPr>
              <a:t>加点項目４個</a:t>
            </a:r>
            <a:endParaRPr kumimoji="0" lang="en-US" altLang="ja-JP" sz="2000" b="1"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4C387097-34D5-432F-AABD-432C08486E8F}"/>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
        <p:nvSpPr>
          <p:cNvPr id="14" name="テキスト ボックス 13">
            <a:extLst>
              <a:ext uri="{FF2B5EF4-FFF2-40B4-BE49-F238E27FC236}">
                <a16:creationId xmlns:a16="http://schemas.microsoft.com/office/drawing/2014/main" id="{ED7FA1DC-F2D2-40E5-A02D-DAAF135DC379}"/>
              </a:ext>
            </a:extLst>
          </p:cNvPr>
          <p:cNvSpPr txBox="1"/>
          <p:nvPr/>
        </p:nvSpPr>
        <p:spPr>
          <a:xfrm>
            <a:off x="179512" y="476672"/>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　重点対策項目について取組予定を記入</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16810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24</a:t>
            </a:fld>
            <a:endParaRPr lang="ja-JP" altLang="en-US" dirty="0"/>
          </a:p>
        </p:txBody>
      </p:sp>
      <p:sp>
        <p:nvSpPr>
          <p:cNvPr id="16" name="テキスト ボックス 15">
            <a:extLst>
              <a:ext uri="{FF2B5EF4-FFF2-40B4-BE49-F238E27FC236}">
                <a16:creationId xmlns:a16="http://schemas.microsoft.com/office/drawing/2014/main" id="{4C387097-34D5-432F-AABD-432C08486E8F}"/>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
        <p:nvSpPr>
          <p:cNvPr id="14" name="テキスト ボックス 13">
            <a:extLst>
              <a:ext uri="{FF2B5EF4-FFF2-40B4-BE49-F238E27FC236}">
                <a16:creationId xmlns:a16="http://schemas.microsoft.com/office/drawing/2014/main" id="{ED7FA1DC-F2D2-40E5-A02D-DAAF135DC379}"/>
              </a:ext>
            </a:extLst>
          </p:cNvPr>
          <p:cNvSpPr txBox="1"/>
          <p:nvPr/>
        </p:nvSpPr>
        <p:spPr>
          <a:xfrm>
            <a:off x="179512" y="476672"/>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　重点対策項目について取組予定を記入</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3"/>
          <a:stretch>
            <a:fillRect/>
          </a:stretch>
        </p:blipFill>
        <p:spPr>
          <a:xfrm>
            <a:off x="275139" y="908720"/>
            <a:ext cx="8591550" cy="2286000"/>
          </a:xfrm>
          <a:prstGeom prst="rect">
            <a:avLst/>
          </a:prstGeom>
        </p:spPr>
      </p:pic>
      <p:sp>
        <p:nvSpPr>
          <p:cNvPr id="13" name="テキスト ボックス 12">
            <a:extLst>
              <a:ext uri="{FF2B5EF4-FFF2-40B4-BE49-F238E27FC236}">
                <a16:creationId xmlns:a16="http://schemas.microsoft.com/office/drawing/2014/main" id="{ED7FA1DC-F2D2-40E5-A02D-DAAF135DC379}"/>
              </a:ext>
            </a:extLst>
          </p:cNvPr>
          <p:cNvSpPr txBox="1"/>
          <p:nvPr/>
        </p:nvSpPr>
        <p:spPr>
          <a:xfrm>
            <a:off x="467543" y="3284984"/>
            <a:ext cx="8399145" cy="1323439"/>
          </a:xfrm>
          <a:prstGeom prst="rect">
            <a:avLst/>
          </a:prstGeom>
          <a:noFill/>
        </p:spPr>
        <p:txBody>
          <a:bodyPr wrap="square" rtlCol="0">
            <a:spAutoFit/>
          </a:bodyPr>
          <a:lstStyle/>
          <a:p>
            <a:pPr marL="1069975" indent="-1069975"/>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１　</a:t>
            </a:r>
            <a:r>
              <a:rPr lang="en-US" altLang="ja-JP" sz="2000" b="1" dirty="0">
                <a:solidFill>
                  <a:srgbClr val="FF0000"/>
                </a:solidFill>
                <a:latin typeface="Meiryo UI" panose="020B0604030504040204" pitchFamily="50" charset="-128"/>
                <a:ea typeface="Meiryo UI" panose="020B0604030504040204" pitchFamily="50" charset="-128"/>
              </a:rPr>
              <a:t>No1</a:t>
            </a:r>
            <a:r>
              <a:rPr lang="ja-JP" altLang="en-US" sz="2000" b="1" dirty="0">
                <a:solidFill>
                  <a:srgbClr val="FF0000"/>
                </a:solidFill>
                <a:latin typeface="Meiryo UI" panose="020B0604030504040204" pitchFamily="50" charset="-128"/>
                <a:ea typeface="Meiryo UI" panose="020B0604030504040204" pitchFamily="50" charset="-128"/>
              </a:rPr>
              <a:t>～</a:t>
            </a:r>
            <a:r>
              <a:rPr lang="en-US" altLang="ja-JP" sz="2000" b="1" dirty="0">
                <a:solidFill>
                  <a:srgbClr val="FF0000"/>
                </a:solidFill>
                <a:latin typeface="Meiryo UI" panose="020B0604030504040204" pitchFamily="50" charset="-128"/>
                <a:ea typeface="Meiryo UI" panose="020B0604030504040204" pitchFamily="50" charset="-128"/>
              </a:rPr>
              <a:t>8</a:t>
            </a:r>
            <a:r>
              <a:rPr lang="ja-JP" altLang="en-US" sz="2000" b="1" dirty="0">
                <a:solidFill>
                  <a:srgbClr val="FF0000"/>
                </a:solidFill>
                <a:latin typeface="Meiryo UI" panose="020B0604030504040204" pitchFamily="50" charset="-128"/>
                <a:ea typeface="Meiryo UI" panose="020B0604030504040204" pitchFamily="50" charset="-128"/>
              </a:rPr>
              <a:t>は、任意の事業所を対象とし、判断基準を満たせるよう取り組んでいくかどうかを考慮して、対策の実施状況を選択</a:t>
            </a:r>
            <a:endParaRPr lang="en-US" altLang="ja-JP" sz="2000" b="1" dirty="0">
              <a:solidFill>
                <a:srgbClr val="FF0000"/>
              </a:solidFill>
              <a:latin typeface="Meiryo UI" panose="020B0604030504040204" pitchFamily="50" charset="-128"/>
              <a:ea typeface="Meiryo UI" panose="020B0604030504040204" pitchFamily="50" charset="-128"/>
            </a:endParaRPr>
          </a:p>
          <a:p>
            <a:r>
              <a:rPr lang="ja-JP" altLang="en-US" sz="2000" b="1" dirty="0">
                <a:solidFill>
                  <a:srgbClr val="FF0000"/>
                </a:solidFill>
                <a:latin typeface="Meiryo UI" panose="020B0604030504040204" pitchFamily="50" charset="-128"/>
                <a:ea typeface="Meiryo UI" panose="020B0604030504040204" pitchFamily="50" charset="-128"/>
              </a:rPr>
              <a:t>　　　　　　　</a:t>
            </a:r>
            <a:r>
              <a:rPr lang="ja-JP" altLang="en-US" sz="2000" dirty="0">
                <a:solidFill>
                  <a:srgbClr val="FF0000"/>
                </a:solidFill>
                <a:latin typeface="Meiryo UI" panose="020B0604030504040204" pitchFamily="50" charset="-128"/>
                <a:ea typeface="Meiryo UI" panose="020B0604030504040204" pitchFamily="50" charset="-128"/>
              </a:rPr>
              <a:t>⇒取組みが進んでいる事業所を対象とすることがオススメ</a:t>
            </a:r>
          </a:p>
          <a:p>
            <a:pPr marL="1069975" indent="-1069975"/>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STEP</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２　</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No9,10</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2000" b="1" dirty="0">
                <a:solidFill>
                  <a:srgbClr val="FF0000"/>
                </a:solidFill>
                <a:latin typeface="Meiryo UI" panose="020B0604030504040204" pitchFamily="50" charset="-128"/>
                <a:ea typeface="Meiryo UI" panose="020B0604030504040204" pitchFamily="50" charset="-128"/>
              </a:rPr>
              <a:t>任意の事業所（同じ事業所）を対象とし、同様に選択</a:t>
            </a:r>
            <a:endParaRPr lang="en-US" altLang="ja-JP"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467544" y="4797152"/>
            <a:ext cx="8208912" cy="1830231"/>
          </a:xfrm>
          <a:prstGeom prst="roundRect">
            <a:avLst>
              <a:gd name="adj" fmla="val 11866"/>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ysClr val="windowText" lastClr="000000"/>
                </a:solidFill>
                <a:latin typeface="Meiryo UI" panose="020B0604030504040204" pitchFamily="50" charset="-128"/>
                <a:ea typeface="Meiryo UI" panose="020B0604030504040204" pitchFamily="50" charset="-128"/>
              </a:rPr>
              <a:t>▶選択肢について</a:t>
            </a:r>
            <a:endParaRPr lang="en-US" altLang="ja-JP" sz="2000" b="1" dirty="0">
              <a:solidFill>
                <a:sysClr val="windowText" lastClr="000000"/>
              </a:solidFill>
              <a:latin typeface="Meiryo UI" panose="020B0604030504040204" pitchFamily="50" charset="-128"/>
              <a:ea typeface="Meiryo UI" panose="020B0604030504040204" pitchFamily="50" charset="-128"/>
            </a:endParaRPr>
          </a:p>
          <a:p>
            <a:r>
              <a:rPr lang="ja-JP" altLang="en-US" dirty="0">
                <a:solidFill>
                  <a:sysClr val="windowText" lastClr="000000"/>
                </a:solidFill>
                <a:latin typeface="Meiryo UI" panose="020B0604030504040204" pitchFamily="50" charset="-128"/>
                <a:ea typeface="Meiryo UI" panose="020B0604030504040204" pitchFamily="50" charset="-128"/>
              </a:rPr>
              <a:t>〇 実施状況は、</a:t>
            </a:r>
            <a:r>
              <a:rPr lang="ja-JP" altLang="en-US" b="1" dirty="0">
                <a:solidFill>
                  <a:srgbClr val="FF0000"/>
                </a:solidFill>
                <a:latin typeface="Meiryo UI" panose="020B0604030504040204" pitchFamily="50" charset="-128"/>
                <a:ea typeface="Meiryo UI" panose="020B0604030504040204" pitchFamily="50" charset="-128"/>
              </a:rPr>
              <a:t>実施済み</a:t>
            </a:r>
            <a:r>
              <a:rPr lang="en-US" altLang="ja-JP" dirty="0">
                <a:solidFill>
                  <a:sysClr val="windowText" lastClr="000000"/>
                </a:solidFill>
                <a:latin typeface="Meiryo UI" panose="020B0604030504040204" pitchFamily="50" charset="-128"/>
                <a:ea typeface="Meiryo UI" panose="020B0604030504040204" pitchFamily="50" charset="-128"/>
              </a:rPr>
              <a:t>/</a:t>
            </a:r>
            <a:r>
              <a:rPr lang="ja-JP" altLang="en-US" b="1" dirty="0">
                <a:solidFill>
                  <a:srgbClr val="FF0000"/>
                </a:solidFill>
                <a:latin typeface="Meiryo UI" panose="020B0604030504040204" pitchFamily="50" charset="-128"/>
                <a:ea typeface="Meiryo UI" panose="020B0604030504040204" pitchFamily="50" charset="-128"/>
              </a:rPr>
              <a:t>予定なし</a:t>
            </a:r>
            <a:r>
              <a:rPr lang="en-US" altLang="ja-JP" dirty="0">
                <a:solidFill>
                  <a:sysClr val="windowText" lastClr="000000"/>
                </a:solidFill>
                <a:latin typeface="Meiryo UI" panose="020B0604030504040204" pitchFamily="50" charset="-128"/>
                <a:ea typeface="Meiryo UI" panose="020B0604030504040204" pitchFamily="50" charset="-128"/>
              </a:rPr>
              <a:t>/</a:t>
            </a:r>
            <a:r>
              <a:rPr lang="ja-JP" altLang="en-US" b="1" dirty="0">
                <a:solidFill>
                  <a:srgbClr val="FF0000"/>
                </a:solidFill>
                <a:latin typeface="Meiryo UI" panose="020B0604030504040204" pitchFamily="50" charset="-128"/>
                <a:ea typeface="Meiryo UI" panose="020B0604030504040204" pitchFamily="50" charset="-128"/>
              </a:rPr>
              <a:t>非該当</a:t>
            </a:r>
            <a:r>
              <a:rPr lang="en-US" altLang="ja-JP" b="1" dirty="0">
                <a:solidFill>
                  <a:srgbClr val="FF0000"/>
                </a:solidFill>
                <a:latin typeface="Meiryo UI" panose="020B0604030504040204" pitchFamily="50" charset="-128"/>
                <a:ea typeface="Meiryo UI" panose="020B0604030504040204" pitchFamily="50" charset="-128"/>
              </a:rPr>
              <a:t>/</a:t>
            </a:r>
            <a:r>
              <a:rPr lang="ja-JP" altLang="en-US" b="1" dirty="0">
                <a:solidFill>
                  <a:srgbClr val="FF0000"/>
                </a:solidFill>
                <a:latin typeface="Meiryo UI" panose="020B0604030504040204" pitchFamily="50" charset="-128"/>
                <a:ea typeface="Meiryo UI" panose="020B0604030504040204" pitchFamily="50" charset="-128"/>
              </a:rPr>
              <a:t>実施予定</a:t>
            </a:r>
            <a:r>
              <a:rPr lang="ja-JP" altLang="en-US" dirty="0">
                <a:solidFill>
                  <a:sysClr val="windowText" lastClr="000000"/>
                </a:solidFill>
                <a:latin typeface="Meiryo UI" panose="020B0604030504040204" pitchFamily="50" charset="-128"/>
                <a:ea typeface="Meiryo UI" panose="020B0604030504040204" pitchFamily="50" charset="-128"/>
              </a:rPr>
              <a:t>を選択</a:t>
            </a:r>
            <a:endParaRPr lang="en-US" altLang="ja-JP" dirty="0">
              <a:solidFill>
                <a:sysClr val="windowText" lastClr="000000"/>
              </a:solidFill>
              <a:latin typeface="Meiryo UI" panose="020B0604030504040204" pitchFamily="50" charset="-128"/>
              <a:ea typeface="Meiryo UI" panose="020B0604030504040204" pitchFamily="50" charset="-128"/>
            </a:endParaRPr>
          </a:p>
          <a:p>
            <a:r>
              <a:rPr lang="ja-JP" altLang="en-US" dirty="0">
                <a:solidFill>
                  <a:sysClr val="windowText" lastClr="000000"/>
                </a:solidFill>
                <a:latin typeface="Meiryo UI" panose="020B0604030504040204" pitchFamily="50" charset="-128"/>
                <a:ea typeface="Meiryo UI" panose="020B0604030504040204" pitchFamily="50" charset="-128"/>
              </a:rPr>
              <a:t>　</a:t>
            </a:r>
            <a:r>
              <a:rPr lang="ja-JP" altLang="en-US" b="1" dirty="0">
                <a:solidFill>
                  <a:srgbClr val="FF0000"/>
                </a:solidFill>
                <a:latin typeface="Meiryo UI" panose="020B0604030504040204" pitchFamily="50" charset="-128"/>
                <a:ea typeface="Meiryo UI" panose="020B0604030504040204" pitchFamily="50" charset="-128"/>
              </a:rPr>
              <a:t>実施済み</a:t>
            </a:r>
            <a:r>
              <a:rPr lang="ja-JP" altLang="en-US" dirty="0">
                <a:solidFill>
                  <a:sysClr val="windowText" lastClr="000000"/>
                </a:solidFill>
                <a:latin typeface="Meiryo UI" panose="020B0604030504040204" pitchFamily="50" charset="-128"/>
                <a:ea typeface="Meiryo UI" panose="020B0604030504040204" pitchFamily="50" charset="-128"/>
              </a:rPr>
              <a:t> は、判断基準すべてをすでに実施している場合。</a:t>
            </a:r>
            <a:endParaRPr lang="en-US" altLang="ja-JP" dirty="0">
              <a:solidFill>
                <a:sysClr val="windowText" lastClr="000000"/>
              </a:solidFill>
              <a:latin typeface="Meiryo UI" panose="020B0604030504040204" pitchFamily="50" charset="-128"/>
              <a:ea typeface="Meiryo UI" panose="020B0604030504040204" pitchFamily="50" charset="-128"/>
            </a:endParaRPr>
          </a:p>
          <a:p>
            <a:r>
              <a:rPr lang="ja-JP" altLang="en-US" dirty="0">
                <a:solidFill>
                  <a:sysClr val="windowText" lastClr="000000"/>
                </a:solidFill>
                <a:latin typeface="Meiryo UI" panose="020B0604030504040204" pitchFamily="50" charset="-128"/>
                <a:ea typeface="Meiryo UI" panose="020B0604030504040204" pitchFamily="50" charset="-128"/>
              </a:rPr>
              <a:t>　</a:t>
            </a:r>
            <a:r>
              <a:rPr lang="ja-JP" altLang="en-US" b="1" dirty="0">
                <a:solidFill>
                  <a:srgbClr val="FF0000"/>
                </a:solidFill>
                <a:latin typeface="Meiryo UI" panose="020B0604030504040204" pitchFamily="50" charset="-128"/>
                <a:ea typeface="Meiryo UI" panose="020B0604030504040204" pitchFamily="50" charset="-128"/>
              </a:rPr>
              <a:t>予定なし</a:t>
            </a:r>
            <a:r>
              <a:rPr lang="ja-JP" altLang="en-US" dirty="0">
                <a:solidFill>
                  <a:sysClr val="windowText" lastClr="000000"/>
                </a:solidFill>
                <a:latin typeface="Meiryo UI" panose="020B0604030504040204" pitchFamily="50" charset="-128"/>
                <a:ea typeface="Meiryo UI" panose="020B0604030504040204" pitchFamily="50" charset="-128"/>
              </a:rPr>
              <a:t> は、判断基準すべての実施を</a:t>
            </a:r>
            <a:r>
              <a:rPr lang="ja-JP" altLang="en-US" u="sng" dirty="0">
                <a:solidFill>
                  <a:srgbClr val="FF0000"/>
                </a:solidFill>
                <a:latin typeface="Meiryo UI" panose="020B0604030504040204" pitchFamily="50" charset="-128"/>
                <a:ea typeface="Meiryo UI" panose="020B0604030504040204" pitchFamily="50" charset="-128"/>
              </a:rPr>
              <a:t>計画期間内</a:t>
            </a:r>
            <a:r>
              <a:rPr lang="ja-JP" altLang="en-US" dirty="0">
                <a:solidFill>
                  <a:sysClr val="windowText" lastClr="000000"/>
                </a:solidFill>
                <a:latin typeface="Meiryo UI" panose="020B0604030504040204" pitchFamily="50" charset="-128"/>
                <a:ea typeface="Meiryo UI" panose="020B0604030504040204" pitchFamily="50" charset="-128"/>
              </a:rPr>
              <a:t>に実施する予定がない場合。</a:t>
            </a:r>
            <a:endParaRPr lang="en-US" altLang="ja-JP" dirty="0">
              <a:solidFill>
                <a:sysClr val="windowText" lastClr="000000"/>
              </a:solidFill>
              <a:latin typeface="Meiryo UI" panose="020B0604030504040204" pitchFamily="50" charset="-128"/>
              <a:ea typeface="Meiryo UI" panose="020B0604030504040204" pitchFamily="50" charset="-128"/>
            </a:endParaRPr>
          </a:p>
          <a:p>
            <a:r>
              <a:rPr lang="ja-JP" altLang="en-US" dirty="0">
                <a:solidFill>
                  <a:sysClr val="windowText" lastClr="000000"/>
                </a:solidFill>
                <a:latin typeface="Meiryo UI" panose="020B0604030504040204" pitchFamily="50" charset="-128"/>
                <a:ea typeface="Meiryo UI" panose="020B0604030504040204" pitchFamily="50" charset="-128"/>
              </a:rPr>
              <a:t>　</a:t>
            </a:r>
            <a:r>
              <a:rPr lang="ja-JP" altLang="en-US" b="1" dirty="0">
                <a:solidFill>
                  <a:srgbClr val="FF0000"/>
                </a:solidFill>
                <a:latin typeface="Meiryo UI" panose="020B0604030504040204" pitchFamily="50" charset="-128"/>
                <a:ea typeface="Meiryo UI" panose="020B0604030504040204" pitchFamily="50" charset="-128"/>
              </a:rPr>
              <a:t>非該当</a:t>
            </a:r>
            <a:r>
              <a:rPr lang="ja-JP" altLang="en-US" dirty="0">
                <a:solidFill>
                  <a:sysClr val="windowText" lastClr="000000"/>
                </a:solidFill>
                <a:latin typeface="Meiryo UI" panose="020B0604030504040204" pitchFamily="50" charset="-128"/>
                <a:ea typeface="Meiryo UI" panose="020B0604030504040204" pitchFamily="50" charset="-128"/>
              </a:rPr>
              <a:t> は、当該設備が無いなどの合理的な理由がある場合。</a:t>
            </a:r>
            <a:endParaRPr lang="en-US" altLang="ja-JP" dirty="0">
              <a:solidFill>
                <a:sysClr val="windowText" lastClr="000000"/>
              </a:solidFill>
              <a:latin typeface="Meiryo UI" panose="020B0604030504040204" pitchFamily="50" charset="-128"/>
              <a:ea typeface="Meiryo UI" panose="020B0604030504040204" pitchFamily="50" charset="-128"/>
            </a:endParaRPr>
          </a:p>
          <a:p>
            <a:r>
              <a:rPr lang="ja-JP" altLang="en-US" dirty="0">
                <a:solidFill>
                  <a:sysClr val="windowText" lastClr="000000"/>
                </a:solidFill>
                <a:latin typeface="Meiryo UI" panose="020B0604030504040204" pitchFamily="50" charset="-128"/>
                <a:ea typeface="Meiryo UI" panose="020B0604030504040204" pitchFamily="50" charset="-128"/>
              </a:rPr>
              <a:t>　</a:t>
            </a:r>
            <a:r>
              <a:rPr lang="ja-JP" altLang="en-US" b="1" dirty="0">
                <a:solidFill>
                  <a:srgbClr val="FF0000"/>
                </a:solidFill>
                <a:latin typeface="Meiryo UI" panose="020B0604030504040204" pitchFamily="50" charset="-128"/>
                <a:ea typeface="Meiryo UI" panose="020B0604030504040204" pitchFamily="50" charset="-128"/>
              </a:rPr>
              <a:t>実施予定 </a:t>
            </a:r>
            <a:r>
              <a:rPr lang="ja-JP" altLang="en-US" dirty="0">
                <a:solidFill>
                  <a:sysClr val="windowText" lastClr="000000"/>
                </a:solidFill>
                <a:latin typeface="Meiryo UI" panose="020B0604030504040204" pitchFamily="50" charset="-128"/>
                <a:ea typeface="Meiryo UI" panose="020B0604030504040204" pitchFamily="50" charset="-128"/>
              </a:rPr>
              <a:t>は、判断基準すべての実施を</a:t>
            </a:r>
            <a:r>
              <a:rPr lang="ja-JP" altLang="en-US" u="sng" dirty="0">
                <a:solidFill>
                  <a:srgbClr val="FF0000"/>
                </a:solidFill>
                <a:latin typeface="Meiryo UI" panose="020B0604030504040204" pitchFamily="50" charset="-128"/>
                <a:ea typeface="Meiryo UI" panose="020B0604030504040204" pitchFamily="50" charset="-128"/>
              </a:rPr>
              <a:t>計画期間内</a:t>
            </a:r>
            <a:r>
              <a:rPr lang="ja-JP" altLang="en-US" dirty="0">
                <a:solidFill>
                  <a:sysClr val="windowText" lastClr="000000"/>
                </a:solidFill>
                <a:latin typeface="Meiryo UI" panose="020B0604030504040204" pitchFamily="50" charset="-128"/>
                <a:ea typeface="Meiryo UI" panose="020B0604030504040204" pitchFamily="50" charset="-128"/>
              </a:rPr>
              <a:t>に実施する予定がある場合。</a:t>
            </a:r>
            <a:endParaRPr kumimoji="1" lang="ja-JP" altLang="en-US" dirty="0"/>
          </a:p>
        </p:txBody>
      </p:sp>
      <p:sp>
        <p:nvSpPr>
          <p:cNvPr id="4" name="正方形/長方形 3"/>
          <p:cNvSpPr/>
          <p:nvPr/>
        </p:nvSpPr>
        <p:spPr>
          <a:xfrm>
            <a:off x="4211960" y="1772816"/>
            <a:ext cx="4654728" cy="142190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左矢印 4"/>
          <p:cNvSpPr/>
          <p:nvPr/>
        </p:nvSpPr>
        <p:spPr>
          <a:xfrm>
            <a:off x="4044325" y="2231740"/>
            <a:ext cx="144016" cy="648072"/>
          </a:xfrm>
          <a:prstGeom prst="lef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389426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25</a:t>
            </a:fld>
            <a:endParaRPr lang="ja-JP" altLang="en-US" dirty="0"/>
          </a:p>
        </p:txBody>
      </p:sp>
      <p:sp>
        <p:nvSpPr>
          <p:cNvPr id="16" name="テキスト ボックス 15">
            <a:extLst>
              <a:ext uri="{FF2B5EF4-FFF2-40B4-BE49-F238E27FC236}">
                <a16:creationId xmlns:a16="http://schemas.microsoft.com/office/drawing/2014/main" id="{5EC48EE8-D6B4-49C6-A667-7E1AD1C2423C}"/>
              </a:ext>
            </a:extLst>
          </p:cNvPr>
          <p:cNvSpPr txBox="1"/>
          <p:nvPr/>
        </p:nvSpPr>
        <p:spPr>
          <a:xfrm>
            <a:off x="179512" y="476672"/>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（参考）重点対策実施率の算出方法</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a:extLst>
              <a:ext uri="{FF2B5EF4-FFF2-40B4-BE49-F238E27FC236}">
                <a16:creationId xmlns:a16="http://schemas.microsoft.com/office/drawing/2014/main" id="{6600CA6B-6996-4604-ABBE-5678BF6E3A6C}"/>
              </a:ext>
            </a:extLst>
          </p:cNvPr>
          <p:cNvGrpSpPr/>
          <p:nvPr/>
        </p:nvGrpSpPr>
        <p:grpSpPr>
          <a:xfrm>
            <a:off x="724210" y="1196752"/>
            <a:ext cx="7263426" cy="1511697"/>
            <a:chOff x="217067" y="1603846"/>
            <a:chExt cx="10334322" cy="1511697"/>
          </a:xfrm>
        </p:grpSpPr>
        <p:sp>
          <p:nvSpPr>
            <p:cNvPr id="10" name="テキスト ボックス 9">
              <a:extLst>
                <a:ext uri="{FF2B5EF4-FFF2-40B4-BE49-F238E27FC236}">
                  <a16:creationId xmlns:a16="http://schemas.microsoft.com/office/drawing/2014/main" id="{F46D713B-6BDF-44D9-BF3F-EDFCF891354A}"/>
                </a:ext>
              </a:extLst>
            </p:cNvPr>
            <p:cNvSpPr txBox="1"/>
            <p:nvPr/>
          </p:nvSpPr>
          <p:spPr>
            <a:xfrm>
              <a:off x="4609163" y="1930942"/>
              <a:ext cx="5942226" cy="400110"/>
            </a:xfrm>
            <a:prstGeom prst="rect">
              <a:avLst/>
            </a:prstGeom>
            <a:noFill/>
          </p:spPr>
          <p:txBody>
            <a:bodyPr wrap="square" rtlCol="0">
              <a:spAutoFit/>
            </a:bodyPr>
            <a:lstStyle/>
            <a:p>
              <a:r>
                <a:rPr lang="en-US" altLang="ja-JP" sz="2000" dirty="0">
                  <a:latin typeface="Meiryo UI" panose="020B0604030504040204" pitchFamily="50" charset="-128"/>
                  <a:ea typeface="Meiryo UI" panose="020B0604030504040204" pitchFamily="50" charset="-128"/>
                  <a:sym typeface="Wingdings" panose="05000000000000000000" pitchFamily="2" charset="2"/>
                </a:rPr>
                <a:t>×100</a:t>
              </a:r>
              <a:r>
                <a:rPr lang="ja-JP" altLang="en-US" sz="2000" dirty="0">
                  <a:solidFill>
                    <a:srgbClr val="FF0000"/>
                  </a:solidFill>
                  <a:latin typeface="Meiryo UI" panose="020B0604030504040204" pitchFamily="50" charset="-128"/>
                  <a:ea typeface="Meiryo UI" panose="020B0604030504040204" pitchFamily="50" charset="-128"/>
                  <a:sym typeface="Wingdings" panose="05000000000000000000" pitchFamily="2" charset="2"/>
                </a:rPr>
                <a:t>＋</a:t>
              </a:r>
              <a:r>
                <a:rPr lang="ja-JP" altLang="en-US" sz="2000" dirty="0">
                  <a:latin typeface="Meiryo UI" panose="020B0604030504040204" pitchFamily="50" charset="-128"/>
                  <a:ea typeface="Meiryo UI" panose="020B0604030504040204" pitchFamily="50" charset="-128"/>
                  <a:sym typeface="Wingdings" panose="05000000000000000000" pitchFamily="2" charset="2"/>
                </a:rPr>
                <a:t>加点項目実施済み数</a:t>
              </a:r>
              <a:r>
                <a:rPr lang="en-US" altLang="ja-JP" sz="2000" baseline="-25000" dirty="0">
                  <a:latin typeface="Meiryo UI" panose="020B0604030504040204" pitchFamily="50" charset="-128"/>
                  <a:ea typeface="Meiryo UI" panose="020B0604030504040204" pitchFamily="50" charset="-128"/>
                  <a:sym typeface="Wingdings" panose="05000000000000000000" pitchFamily="2" charset="2"/>
                </a:rPr>
                <a:t>※</a:t>
              </a:r>
              <a:r>
                <a:rPr lang="ja-JP" altLang="en-US" sz="2000" baseline="-25000" dirty="0">
                  <a:latin typeface="Meiryo UI" panose="020B0604030504040204" pitchFamily="50" charset="-128"/>
                  <a:ea typeface="Meiryo UI" panose="020B0604030504040204" pitchFamily="50" charset="-128"/>
                  <a:sym typeface="Wingdings" panose="05000000000000000000" pitchFamily="2" charset="2"/>
                </a:rPr>
                <a:t>１</a:t>
              </a:r>
              <a:r>
                <a:rPr lang="en-US" altLang="ja-JP" sz="2000" dirty="0">
                  <a:latin typeface="Meiryo UI" panose="020B0604030504040204" pitchFamily="50" charset="-128"/>
                  <a:ea typeface="Meiryo UI" panose="020B0604030504040204" pitchFamily="50" charset="-128"/>
                  <a:sym typeface="Wingdings" panose="05000000000000000000" pitchFamily="2" charset="2"/>
                </a:rPr>
                <a:t>×</a:t>
              </a:r>
              <a:r>
                <a:rPr lang="ja-JP" altLang="en-US" sz="2000" dirty="0">
                  <a:latin typeface="Meiryo UI" panose="020B0604030504040204" pitchFamily="50" charset="-128"/>
                  <a:ea typeface="Meiryo UI" panose="020B0604030504040204" pitchFamily="50" charset="-128"/>
                  <a:sym typeface="Wingdings" panose="05000000000000000000" pitchFamily="2" charset="2"/>
                </a:rPr>
                <a:t>５</a:t>
              </a:r>
              <a:endParaRPr lang="en-US" altLang="ja-JP" sz="2000" dirty="0">
                <a:latin typeface="Meiryo UI" panose="020B0604030504040204" pitchFamily="50" charset="-128"/>
                <a:ea typeface="Meiryo UI" panose="020B0604030504040204" pitchFamily="50" charset="-128"/>
                <a:sym typeface="Wingdings" panose="05000000000000000000" pitchFamily="2" charset="2"/>
              </a:endParaRPr>
            </a:p>
          </p:txBody>
        </p:sp>
        <p:sp>
          <p:nvSpPr>
            <p:cNvPr id="7" name="テキスト ボックス 6">
              <a:extLst>
                <a:ext uri="{FF2B5EF4-FFF2-40B4-BE49-F238E27FC236}">
                  <a16:creationId xmlns:a16="http://schemas.microsoft.com/office/drawing/2014/main" id="{83DBE2E2-ADF9-4923-A86D-F1C8A00D2717}"/>
                </a:ext>
              </a:extLst>
            </p:cNvPr>
            <p:cNvSpPr txBox="1"/>
            <p:nvPr/>
          </p:nvSpPr>
          <p:spPr>
            <a:xfrm>
              <a:off x="466544" y="1603846"/>
              <a:ext cx="4142619" cy="400110"/>
            </a:xfrm>
            <a:prstGeom prst="rect">
              <a:avLst/>
            </a:prstGeom>
            <a:noFill/>
          </p:spPr>
          <p:txBody>
            <a:bodyPr wrap="square" rtlCol="0">
              <a:spAutoFit/>
            </a:bodyPr>
            <a:lstStyle/>
            <a:p>
              <a:r>
                <a:rPr lang="ja-JP" altLang="en-US" sz="2000" dirty="0">
                  <a:latin typeface="Meiryo UI" panose="020B0604030504040204" pitchFamily="50" charset="-128"/>
                  <a:ea typeface="Meiryo UI" panose="020B0604030504040204" pitchFamily="50" charset="-128"/>
                  <a:sym typeface="Wingdings" panose="05000000000000000000" pitchFamily="2" charset="2"/>
                </a:rPr>
                <a:t>基本項目実施済み数</a:t>
              </a:r>
              <a:r>
                <a:rPr lang="en-US" altLang="ja-JP" sz="2000" baseline="-25000" dirty="0">
                  <a:latin typeface="Meiryo UI" panose="020B0604030504040204" pitchFamily="50" charset="-128"/>
                  <a:ea typeface="Meiryo UI" panose="020B0604030504040204" pitchFamily="50" charset="-128"/>
                  <a:sym typeface="Wingdings" panose="05000000000000000000" pitchFamily="2" charset="2"/>
                </a:rPr>
                <a:t>※</a:t>
              </a:r>
              <a:r>
                <a:rPr lang="ja-JP" altLang="en-US" sz="2000" baseline="-25000" dirty="0">
                  <a:latin typeface="Meiryo UI" panose="020B0604030504040204" pitchFamily="50" charset="-128"/>
                  <a:ea typeface="Meiryo UI" panose="020B0604030504040204" pitchFamily="50" charset="-128"/>
                  <a:sym typeface="Wingdings" panose="05000000000000000000" pitchFamily="2" charset="2"/>
                </a:rPr>
                <a:t>１</a:t>
              </a:r>
              <a:endParaRPr lang="ja-JP" altLang="en-US" sz="20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ACC7A956-CE8F-4365-863E-972F3D924545}"/>
                </a:ext>
              </a:extLst>
            </p:cNvPr>
            <p:cNvSpPr txBox="1"/>
            <p:nvPr/>
          </p:nvSpPr>
          <p:spPr>
            <a:xfrm>
              <a:off x="313045" y="2776989"/>
              <a:ext cx="5921417" cy="338554"/>
            </a:xfrm>
            <a:prstGeom prst="rect">
              <a:avLst/>
            </a:prstGeom>
            <a:noFill/>
          </p:spPr>
          <p:txBody>
            <a:bodyPr wrap="square" rtlCol="0">
              <a:spAutoFit/>
            </a:bodyPr>
            <a:lstStyle/>
            <a:p>
              <a:r>
                <a:rPr lang="en-US" altLang="ja-JP" sz="1600" dirty="0">
                  <a:latin typeface="Meiryo UI" panose="020B0604030504040204" pitchFamily="50" charset="-128"/>
                  <a:ea typeface="Meiryo UI" panose="020B0604030504040204" pitchFamily="50" charset="-128"/>
                  <a:sym typeface="Wingdings" panose="05000000000000000000" pitchFamily="2" charset="2"/>
                </a:rPr>
                <a:t>※</a:t>
              </a:r>
              <a:r>
                <a:rPr lang="ja-JP" altLang="en-US" sz="1600" dirty="0">
                  <a:latin typeface="Meiryo UI" panose="020B0604030504040204" pitchFamily="50" charset="-128"/>
                  <a:ea typeface="Meiryo UI" panose="020B0604030504040204" pitchFamily="50" charset="-128"/>
                  <a:sym typeface="Wingdings" panose="05000000000000000000" pitchFamily="2" charset="2"/>
                </a:rPr>
                <a:t>１　予定ありも含む。　　</a:t>
              </a:r>
              <a:r>
                <a:rPr lang="en-US" altLang="ja-JP" sz="1600" dirty="0">
                  <a:latin typeface="Meiryo UI" panose="020B0604030504040204" pitchFamily="50" charset="-128"/>
                  <a:ea typeface="Meiryo UI" panose="020B0604030504040204" pitchFamily="50" charset="-128"/>
                  <a:sym typeface="Wingdings" panose="05000000000000000000" pitchFamily="2" charset="2"/>
                </a:rPr>
                <a:t>※</a:t>
              </a:r>
              <a:r>
                <a:rPr lang="ja-JP" altLang="en-US" sz="1600" dirty="0">
                  <a:latin typeface="Meiryo UI" panose="020B0604030504040204" pitchFamily="50" charset="-128"/>
                  <a:ea typeface="Meiryo UI" panose="020B0604030504040204" pitchFamily="50" charset="-128"/>
                  <a:sym typeface="Wingdings" panose="05000000000000000000" pitchFamily="2" charset="2"/>
                </a:rPr>
                <a:t>２　非該当を除く。</a:t>
              </a:r>
              <a:endParaRPr lang="ja-JP" altLang="en-US" sz="16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244FADA6-F5C5-4407-AD34-6C0DEED8C258}"/>
                </a:ext>
              </a:extLst>
            </p:cNvPr>
            <p:cNvSpPr txBox="1"/>
            <p:nvPr/>
          </p:nvSpPr>
          <p:spPr>
            <a:xfrm>
              <a:off x="683568" y="2204864"/>
              <a:ext cx="3720692" cy="400110"/>
            </a:xfrm>
            <a:prstGeom prst="rect">
              <a:avLst/>
            </a:prstGeom>
            <a:noFill/>
          </p:spPr>
          <p:txBody>
            <a:bodyPr wrap="square" rtlCol="0">
              <a:spAutoFit/>
            </a:bodyPr>
            <a:lstStyle/>
            <a:p>
              <a:r>
                <a:rPr lang="ja-JP" altLang="en-US" sz="2000" dirty="0">
                  <a:latin typeface="Meiryo UI" panose="020B0604030504040204" pitchFamily="50" charset="-128"/>
                  <a:ea typeface="Meiryo UI" panose="020B0604030504040204" pitchFamily="50" charset="-128"/>
                  <a:sym typeface="Wingdings" panose="05000000000000000000" pitchFamily="2" charset="2"/>
                </a:rPr>
                <a:t>基本項目有効数</a:t>
              </a:r>
              <a:r>
                <a:rPr lang="en-US" altLang="ja-JP" sz="2000" baseline="-25000" dirty="0">
                  <a:latin typeface="Meiryo UI" panose="020B0604030504040204" pitchFamily="50" charset="-128"/>
                  <a:ea typeface="Meiryo UI" panose="020B0604030504040204" pitchFamily="50" charset="-128"/>
                  <a:sym typeface="Wingdings" panose="05000000000000000000" pitchFamily="2" charset="2"/>
                </a:rPr>
                <a:t>※</a:t>
              </a:r>
              <a:r>
                <a:rPr lang="ja-JP" altLang="en-US" sz="2000" baseline="-25000" dirty="0">
                  <a:latin typeface="Meiryo UI" panose="020B0604030504040204" pitchFamily="50" charset="-128"/>
                  <a:ea typeface="Meiryo UI" panose="020B0604030504040204" pitchFamily="50" charset="-128"/>
                  <a:sym typeface="Wingdings" panose="05000000000000000000" pitchFamily="2" charset="2"/>
                </a:rPr>
                <a:t>２</a:t>
              </a:r>
              <a:endParaRPr lang="ja-JP" altLang="en-US" sz="2000" dirty="0">
                <a:latin typeface="Meiryo UI" panose="020B0604030504040204" pitchFamily="50" charset="-128"/>
                <a:ea typeface="Meiryo UI" panose="020B0604030504040204" pitchFamily="50" charset="-128"/>
              </a:endParaRPr>
            </a:p>
          </p:txBody>
        </p:sp>
        <p:cxnSp>
          <p:nvCxnSpPr>
            <p:cNvPr id="3" name="直線コネクタ 2">
              <a:extLst>
                <a:ext uri="{FF2B5EF4-FFF2-40B4-BE49-F238E27FC236}">
                  <a16:creationId xmlns:a16="http://schemas.microsoft.com/office/drawing/2014/main" id="{071A5513-3BA3-4C41-B5D1-A7FD32F581DF}"/>
                </a:ext>
              </a:extLst>
            </p:cNvPr>
            <p:cNvCxnSpPr/>
            <p:nvPr/>
          </p:nvCxnSpPr>
          <p:spPr>
            <a:xfrm>
              <a:off x="217067" y="2132856"/>
              <a:ext cx="4200072" cy="0"/>
            </a:xfrm>
            <a:prstGeom prst="line">
              <a:avLst/>
            </a:prstGeom>
            <a:ln w="25400"/>
          </p:spPr>
          <p:style>
            <a:lnRef idx="1">
              <a:schemeClr val="dk1"/>
            </a:lnRef>
            <a:fillRef idx="0">
              <a:schemeClr val="dk1"/>
            </a:fillRef>
            <a:effectRef idx="0">
              <a:schemeClr val="dk1"/>
            </a:effectRef>
            <a:fontRef idx="minor">
              <a:schemeClr val="tx1"/>
            </a:fontRef>
          </p:style>
        </p:cxnSp>
      </p:grpSp>
      <p:sp>
        <p:nvSpPr>
          <p:cNvPr id="13" name="角丸四角形吹き出し 10">
            <a:extLst>
              <a:ext uri="{FF2B5EF4-FFF2-40B4-BE49-F238E27FC236}">
                <a16:creationId xmlns:a16="http://schemas.microsoft.com/office/drawing/2014/main" id="{56458447-6B1F-4D49-8085-4AFB8B06966D}"/>
              </a:ext>
            </a:extLst>
          </p:cNvPr>
          <p:cNvSpPr/>
          <p:nvPr/>
        </p:nvSpPr>
        <p:spPr>
          <a:xfrm>
            <a:off x="611737" y="2996952"/>
            <a:ext cx="8136727" cy="2448272"/>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b="1" u="sng" dirty="0">
              <a:solidFill>
                <a:sysClr val="windowText" lastClr="000000"/>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1D691FBF-D6EB-4B8C-B6AB-A4BFC7DBB8FC}"/>
              </a:ext>
            </a:extLst>
          </p:cNvPr>
          <p:cNvSpPr txBox="1"/>
          <p:nvPr/>
        </p:nvSpPr>
        <p:spPr>
          <a:xfrm>
            <a:off x="791668" y="3168967"/>
            <a:ext cx="7756684" cy="1938992"/>
          </a:xfrm>
          <a:prstGeom prst="rect">
            <a:avLst/>
          </a:prstGeom>
          <a:noFill/>
        </p:spPr>
        <p:txBody>
          <a:bodyPr wrap="square">
            <a:spAutoFit/>
          </a:bodyPr>
          <a:lstStyle/>
          <a:p>
            <a:r>
              <a:rPr lang="ja-JP" altLang="en-US" sz="2000" dirty="0">
                <a:solidFill>
                  <a:sysClr val="windowText" lastClr="000000"/>
                </a:solidFill>
                <a:latin typeface="Meiryo UI" panose="020B0604030504040204" pitchFamily="50" charset="-128"/>
                <a:ea typeface="Meiryo UI" panose="020B0604030504040204" pitchFamily="50" charset="-128"/>
              </a:rPr>
              <a:t>例）</a:t>
            </a:r>
            <a:endParaRPr lang="en-US" altLang="ja-JP" sz="2000" dirty="0">
              <a:solidFill>
                <a:sysClr val="windowText" lastClr="000000"/>
              </a:solidFill>
              <a:latin typeface="Meiryo UI" panose="020B0604030504040204" pitchFamily="50" charset="-128"/>
              <a:ea typeface="Meiryo UI" panose="020B0604030504040204" pitchFamily="50" charset="-128"/>
            </a:endParaRPr>
          </a:p>
          <a:p>
            <a:r>
              <a:rPr lang="ja-JP" altLang="en-US" sz="2000" dirty="0">
                <a:solidFill>
                  <a:sysClr val="windowText" lastClr="000000"/>
                </a:solidFill>
                <a:latin typeface="Meiryo UI" panose="020B0604030504040204" pitchFamily="50" charset="-128"/>
                <a:ea typeface="Meiryo UI" panose="020B0604030504040204" pitchFamily="50" charset="-128"/>
              </a:rPr>
              <a:t>　基本項目⇒実施済み＋実施予定　６個、　非該当　２個</a:t>
            </a:r>
            <a:endParaRPr lang="en-US" altLang="ja-JP" sz="2000" dirty="0">
              <a:solidFill>
                <a:sysClr val="windowText" lastClr="000000"/>
              </a:solidFill>
              <a:latin typeface="Meiryo UI" panose="020B0604030504040204" pitchFamily="50" charset="-128"/>
              <a:ea typeface="Meiryo UI" panose="020B0604030504040204" pitchFamily="50" charset="-128"/>
            </a:endParaRPr>
          </a:p>
          <a:p>
            <a:r>
              <a:rPr lang="ja-JP" altLang="en-US" sz="2000" dirty="0">
                <a:solidFill>
                  <a:sysClr val="windowText" lastClr="000000"/>
                </a:solidFill>
                <a:latin typeface="Meiryo UI" panose="020B0604030504040204" pitchFamily="50" charset="-128"/>
                <a:ea typeface="Meiryo UI" panose="020B0604030504040204" pitchFamily="50" charset="-128"/>
              </a:rPr>
              <a:t>　加点項目⇒実施済み　１個</a:t>
            </a:r>
          </a:p>
          <a:p>
            <a:endParaRPr kumimoji="1" lang="en-US" altLang="ja-JP" sz="2000" dirty="0">
              <a:solidFill>
                <a:sysClr val="windowText" lastClr="000000"/>
              </a:solidFill>
              <a:latin typeface="Meiryo UI" panose="020B0604030504040204" pitchFamily="50" charset="-128"/>
              <a:ea typeface="Meiryo UI" panose="020B0604030504040204" pitchFamily="50" charset="-128"/>
            </a:endParaRPr>
          </a:p>
          <a:p>
            <a:r>
              <a:rPr kumimoji="1" lang="en-US" altLang="ja-JP" sz="2000" dirty="0">
                <a:solidFill>
                  <a:srgbClr val="FF0000"/>
                </a:solidFill>
                <a:latin typeface="Meiryo UI" panose="020B0604030504040204" pitchFamily="50" charset="-128"/>
                <a:ea typeface="Meiryo UI" panose="020B0604030504040204" pitchFamily="50" charset="-128"/>
              </a:rPr>
              <a:t>【</a:t>
            </a:r>
            <a:r>
              <a:rPr kumimoji="1" lang="ja-JP" altLang="en-US" sz="2000" dirty="0">
                <a:solidFill>
                  <a:srgbClr val="FF0000"/>
                </a:solidFill>
                <a:latin typeface="Meiryo UI" panose="020B0604030504040204" pitchFamily="50" charset="-128"/>
                <a:ea typeface="Meiryo UI" panose="020B0604030504040204" pitchFamily="50" charset="-128"/>
              </a:rPr>
              <a:t>実施率</a:t>
            </a:r>
            <a:r>
              <a:rPr kumimoji="1"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ysClr val="windowText" lastClr="000000"/>
                </a:solidFill>
                <a:latin typeface="Meiryo UI" panose="020B0604030504040204" pitchFamily="50" charset="-128"/>
                <a:ea typeface="Meiryo UI" panose="020B0604030504040204" pitchFamily="50" charset="-128"/>
              </a:rPr>
              <a:t>＝基本項目　６／８（</a:t>
            </a:r>
            <a:r>
              <a:rPr lang="en-US" altLang="ja-JP" sz="2000" dirty="0">
                <a:solidFill>
                  <a:sysClr val="windowText" lastClr="000000"/>
                </a:solidFill>
                <a:latin typeface="Meiryo UI" panose="020B0604030504040204" pitchFamily="50" charset="-128"/>
                <a:ea typeface="Meiryo UI" panose="020B0604030504040204" pitchFamily="50" charset="-128"/>
              </a:rPr>
              <a:t>10</a:t>
            </a:r>
            <a:r>
              <a:rPr lang="ja-JP" altLang="en-US" sz="2000" dirty="0">
                <a:solidFill>
                  <a:sysClr val="windowText" lastClr="000000"/>
                </a:solidFill>
                <a:latin typeface="Meiryo UI" panose="020B0604030504040204" pitchFamily="50" charset="-128"/>
                <a:ea typeface="Meiryo UI" panose="020B0604030504040204" pitchFamily="50" charset="-128"/>
              </a:rPr>
              <a:t>個のうち２個非該当）</a:t>
            </a:r>
            <a:r>
              <a:rPr lang="en-US" altLang="ja-JP" sz="2000" dirty="0">
                <a:solidFill>
                  <a:sysClr val="windowText" lastClr="000000"/>
                </a:solidFill>
                <a:latin typeface="Meiryo UI" panose="020B0604030504040204" pitchFamily="50" charset="-128"/>
                <a:ea typeface="Meiryo UI" panose="020B0604030504040204" pitchFamily="50" charset="-128"/>
              </a:rPr>
              <a:t>×100</a:t>
            </a:r>
          </a:p>
          <a:p>
            <a:r>
              <a:rPr lang="ja-JP" altLang="en-US" sz="2000" dirty="0">
                <a:solidFill>
                  <a:sysClr val="windowText" lastClr="000000"/>
                </a:solidFill>
                <a:latin typeface="Meiryo UI" panose="020B0604030504040204" pitchFamily="50" charset="-128"/>
                <a:ea typeface="Meiryo UI" panose="020B0604030504040204" pitchFamily="50" charset="-128"/>
              </a:rPr>
              <a:t>　　　　　　　＋加点項目　</a:t>
            </a:r>
            <a:r>
              <a:rPr lang="en-US" altLang="ja-JP" sz="2000" dirty="0">
                <a:solidFill>
                  <a:sysClr val="windowText" lastClr="000000"/>
                </a:solidFill>
                <a:latin typeface="Meiryo UI" panose="020B0604030504040204" pitchFamily="50" charset="-128"/>
                <a:ea typeface="Meiryo UI" panose="020B0604030504040204" pitchFamily="50" charset="-128"/>
              </a:rPr>
              <a:t>1×</a:t>
            </a:r>
            <a:r>
              <a:rPr lang="ja-JP" altLang="en-US" sz="2000" dirty="0">
                <a:solidFill>
                  <a:sysClr val="windowText" lastClr="000000"/>
                </a:solidFill>
                <a:latin typeface="Meiryo UI" panose="020B0604030504040204" pitchFamily="50" charset="-128"/>
                <a:ea typeface="Meiryo UI" panose="020B0604030504040204" pitchFamily="50" charset="-128"/>
              </a:rPr>
              <a:t>５</a:t>
            </a:r>
            <a:r>
              <a:rPr kumimoji="1" lang="ja-JP" altLang="en-US" sz="2000" dirty="0">
                <a:solidFill>
                  <a:sysClr val="windowText" lastClr="000000"/>
                </a:solidFill>
                <a:latin typeface="Meiryo UI" panose="020B0604030504040204" pitchFamily="50" charset="-128"/>
                <a:ea typeface="Meiryo UI" panose="020B0604030504040204" pitchFamily="50" charset="-128"/>
              </a:rPr>
              <a:t>＝</a:t>
            </a:r>
            <a:r>
              <a:rPr kumimoji="1" lang="en-US" altLang="ja-JP" sz="2000" b="1" u="sng" dirty="0">
                <a:solidFill>
                  <a:sysClr val="windowText" lastClr="000000"/>
                </a:solidFill>
                <a:latin typeface="Meiryo UI" panose="020B0604030504040204" pitchFamily="50" charset="-128"/>
                <a:ea typeface="Meiryo UI" panose="020B0604030504040204" pitchFamily="50" charset="-128"/>
              </a:rPr>
              <a:t>80</a:t>
            </a:r>
            <a:r>
              <a:rPr kumimoji="1" lang="ja-JP" altLang="en-US" sz="2000" b="1" u="sng" dirty="0">
                <a:solidFill>
                  <a:sysClr val="windowText" lastClr="000000"/>
                </a:solidFill>
                <a:latin typeface="Meiryo UI" panose="020B0604030504040204" pitchFamily="50" charset="-128"/>
                <a:ea typeface="Meiryo UI" panose="020B0604030504040204" pitchFamily="50" charset="-128"/>
              </a:rPr>
              <a:t>％</a:t>
            </a:r>
            <a:endParaRPr kumimoji="1" lang="en-US" altLang="ja-JP" sz="2000" b="1" u="sng" dirty="0">
              <a:solidFill>
                <a:sysClr val="windowText" lastClr="000000"/>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4C387097-34D5-432F-AABD-432C08486E8F}"/>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Tree>
    <p:extLst>
      <p:ext uri="{BB962C8B-B14F-4D97-AF65-F5344CB8AC3E}">
        <p14:creationId xmlns:p14="http://schemas.microsoft.com/office/powerpoint/2010/main" val="10482689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26</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４．評価制度・表彰制度</a:t>
            </a:r>
          </a:p>
        </p:txBody>
      </p:sp>
      <p:graphicFrame>
        <p:nvGraphicFramePr>
          <p:cNvPr id="13" name="表 12"/>
          <p:cNvGraphicFramePr>
            <a:graphicFrameLocks noGrp="1"/>
          </p:cNvGraphicFramePr>
          <p:nvPr>
            <p:extLst>
              <p:ext uri="{D42A27DB-BD31-4B8C-83A1-F6EECF244321}">
                <p14:modId xmlns:p14="http://schemas.microsoft.com/office/powerpoint/2010/main" val="2451761424"/>
              </p:ext>
            </p:extLst>
          </p:nvPr>
        </p:nvGraphicFramePr>
        <p:xfrm>
          <a:off x="1403648" y="1435108"/>
          <a:ext cx="6336704" cy="2425940"/>
        </p:xfrm>
        <a:graphic>
          <a:graphicData uri="http://schemas.openxmlformats.org/drawingml/2006/table">
            <a:tbl>
              <a:tblPr firstRow="1" firstCol="1" bandRow="1">
                <a:tableStyleId>{2D5ABB26-0587-4C30-8999-92F81FD0307C}</a:tableStyleId>
              </a:tblPr>
              <a:tblGrid>
                <a:gridCol w="1137357">
                  <a:extLst>
                    <a:ext uri="{9D8B030D-6E8A-4147-A177-3AD203B41FA5}">
                      <a16:colId xmlns:a16="http://schemas.microsoft.com/office/drawing/2014/main" val="2631533809"/>
                    </a:ext>
                  </a:extLst>
                </a:gridCol>
                <a:gridCol w="2762152">
                  <a:extLst>
                    <a:ext uri="{9D8B030D-6E8A-4147-A177-3AD203B41FA5}">
                      <a16:colId xmlns:a16="http://schemas.microsoft.com/office/drawing/2014/main" val="3020795201"/>
                    </a:ext>
                  </a:extLst>
                </a:gridCol>
                <a:gridCol w="2437195">
                  <a:extLst>
                    <a:ext uri="{9D8B030D-6E8A-4147-A177-3AD203B41FA5}">
                      <a16:colId xmlns:a16="http://schemas.microsoft.com/office/drawing/2014/main" val="1284690479"/>
                    </a:ext>
                  </a:extLst>
                </a:gridCol>
              </a:tblGrid>
              <a:tr h="379150">
                <a:tc>
                  <a:txBody>
                    <a:bodyPr/>
                    <a:lstStyle/>
                    <a:p>
                      <a:pPr algn="ctr">
                        <a:lnSpc>
                          <a:spcPct val="100000"/>
                        </a:lnSpc>
                        <a:spcAft>
                          <a:spcPts val="0"/>
                        </a:spcAft>
                      </a:pPr>
                      <a:r>
                        <a:rPr lang="ja-JP" sz="1400" b="1" kern="100" dirty="0">
                          <a:effectLst/>
                          <a:latin typeface="Meiryo UI" panose="020B0604030504040204" pitchFamily="50" charset="-128"/>
                          <a:ea typeface="Meiryo UI" panose="020B0604030504040204" pitchFamily="50" charset="-128"/>
                        </a:rPr>
                        <a:t>評価</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lnSpc>
                          <a:spcPct val="100000"/>
                        </a:lnSpc>
                        <a:spcAft>
                          <a:spcPts val="0"/>
                        </a:spcAft>
                      </a:pPr>
                      <a:r>
                        <a:rPr lang="ja-JP" sz="1400" b="1" kern="100" dirty="0">
                          <a:effectLst/>
                          <a:latin typeface="Meiryo UI" panose="020B0604030504040204" pitchFamily="50" charset="-128"/>
                          <a:ea typeface="Meiryo UI" panose="020B0604030504040204" pitchFamily="50" charset="-128"/>
                        </a:rPr>
                        <a:t>基準年度比削減率</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lnSpc>
                          <a:spcPct val="100000"/>
                        </a:lnSpc>
                        <a:spcAft>
                          <a:spcPts val="0"/>
                        </a:spcAft>
                      </a:pPr>
                      <a:r>
                        <a:rPr lang="ja-JP" sz="1400" b="1" kern="100" dirty="0">
                          <a:effectLst/>
                          <a:latin typeface="Meiryo UI" panose="020B0604030504040204" pitchFamily="50" charset="-128"/>
                          <a:ea typeface="Meiryo UI" panose="020B0604030504040204" pitchFamily="50" charset="-128"/>
                        </a:rPr>
                        <a:t>重点対策実施率</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83451795"/>
                  </a:ext>
                </a:extLst>
              </a:tr>
              <a:tr h="409358">
                <a:tc>
                  <a:txBody>
                    <a:bodyPr/>
                    <a:lstStyle/>
                    <a:p>
                      <a:pPr algn="ctr">
                        <a:lnSpc>
                          <a:spcPct val="100000"/>
                        </a:lnSpc>
                        <a:spcAft>
                          <a:spcPts val="0"/>
                        </a:spcAft>
                      </a:pPr>
                      <a:r>
                        <a:rPr lang="en-US" sz="1400" kern="100" dirty="0">
                          <a:effectLst/>
                          <a:latin typeface="Meiryo UI" panose="020B0604030504040204" pitchFamily="50" charset="-128"/>
                          <a:ea typeface="Meiryo UI" panose="020B0604030504040204" pitchFamily="50" charset="-128"/>
                        </a:rPr>
                        <a:t>AAA</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lnSpc>
                          <a:spcPct val="100000"/>
                        </a:lnSpc>
                        <a:spcAft>
                          <a:spcPts val="0"/>
                        </a:spcAft>
                      </a:pPr>
                      <a:r>
                        <a:rPr lang="ja-JP" sz="1400" kern="100" dirty="0">
                          <a:effectLst/>
                          <a:latin typeface="Meiryo UI" panose="020B0604030504040204" pitchFamily="50" charset="-128"/>
                          <a:ea typeface="Meiryo UI" panose="020B0604030504040204" pitchFamily="50" charset="-128"/>
                        </a:rPr>
                        <a:t>削減目安以上</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400" kern="100" dirty="0">
                          <a:effectLst/>
                          <a:latin typeface="Meiryo UI" panose="020B0604030504040204" pitchFamily="50" charset="-128"/>
                          <a:ea typeface="Meiryo UI" panose="020B0604030504040204" pitchFamily="50" charset="-128"/>
                        </a:rPr>
                        <a:t>100</a:t>
                      </a:r>
                      <a:r>
                        <a:rPr lang="ja-JP" sz="1400" kern="100" dirty="0">
                          <a:effectLst/>
                          <a:latin typeface="Meiryo UI" panose="020B0604030504040204" pitchFamily="50" charset="-128"/>
                          <a:ea typeface="Meiryo UI" panose="020B0604030504040204" pitchFamily="50" charset="-128"/>
                        </a:rPr>
                        <a:t>％超</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6528334"/>
                  </a:ext>
                </a:extLst>
              </a:tr>
              <a:tr h="409358">
                <a:tc>
                  <a:txBody>
                    <a:bodyPr/>
                    <a:lstStyle/>
                    <a:p>
                      <a:pPr algn="ctr">
                        <a:lnSpc>
                          <a:spcPct val="100000"/>
                        </a:lnSpc>
                        <a:spcAft>
                          <a:spcPts val="0"/>
                        </a:spcAft>
                      </a:pPr>
                      <a:r>
                        <a:rPr lang="en-US" sz="1400" kern="100" dirty="0">
                          <a:effectLst/>
                          <a:latin typeface="Meiryo UI" panose="020B0604030504040204" pitchFamily="50" charset="-128"/>
                          <a:ea typeface="Meiryo UI" panose="020B0604030504040204" pitchFamily="50" charset="-128"/>
                        </a:rPr>
                        <a:t>AA</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ct val="100000"/>
                        </a:lnSpc>
                        <a:spcAft>
                          <a:spcPts val="0"/>
                        </a:spcAft>
                      </a:pPr>
                      <a:r>
                        <a:rPr lang="en-US" sz="1400" kern="100" dirty="0">
                          <a:effectLst/>
                          <a:latin typeface="Meiryo UI" panose="020B0604030504040204" pitchFamily="50" charset="-128"/>
                          <a:ea typeface="Meiryo UI" panose="020B0604030504040204" pitchFamily="50" charset="-128"/>
                        </a:rPr>
                        <a:t>90-100%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67937885"/>
                  </a:ext>
                </a:extLst>
              </a:tr>
              <a:tr h="409358">
                <a:tc>
                  <a:txBody>
                    <a:bodyPr/>
                    <a:lstStyle/>
                    <a:p>
                      <a:pPr algn="ctr">
                        <a:lnSpc>
                          <a:spcPct val="100000"/>
                        </a:lnSpc>
                        <a:spcAft>
                          <a:spcPts val="0"/>
                        </a:spcAft>
                      </a:pPr>
                      <a:r>
                        <a:rPr lang="en-US" sz="1400" kern="100" dirty="0">
                          <a:effectLst/>
                          <a:latin typeface="Meiryo UI" panose="020B0604030504040204" pitchFamily="50" charset="-128"/>
                          <a:ea typeface="Meiryo UI" panose="020B0604030504040204" pitchFamily="50" charset="-128"/>
                        </a:rPr>
                        <a:t>A</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ct val="100000"/>
                        </a:lnSpc>
                        <a:spcAft>
                          <a:spcPts val="0"/>
                        </a:spcAft>
                      </a:pPr>
                      <a:r>
                        <a:rPr lang="en-US" sz="1400" kern="100" dirty="0">
                          <a:effectLst/>
                          <a:latin typeface="Meiryo UI" panose="020B0604030504040204" pitchFamily="50" charset="-128"/>
                          <a:ea typeface="Meiryo UI" panose="020B0604030504040204" pitchFamily="50" charset="-128"/>
                        </a:rPr>
                        <a:t>90</a:t>
                      </a:r>
                      <a:r>
                        <a:rPr lang="ja-JP" sz="1400" kern="100" dirty="0">
                          <a:effectLst/>
                          <a:latin typeface="Meiryo UI" panose="020B0604030504040204" pitchFamily="50" charset="-128"/>
                          <a:ea typeface="Meiryo UI" panose="020B0604030504040204" pitchFamily="50" charset="-128"/>
                        </a:rPr>
                        <a:t>％未満</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3414138"/>
                  </a:ext>
                </a:extLst>
              </a:tr>
              <a:tr h="409358">
                <a:tc>
                  <a:txBody>
                    <a:bodyPr/>
                    <a:lstStyle/>
                    <a:p>
                      <a:pPr algn="ctr">
                        <a:lnSpc>
                          <a:spcPct val="100000"/>
                        </a:lnSpc>
                        <a:spcAft>
                          <a:spcPts val="0"/>
                        </a:spcAft>
                      </a:pPr>
                      <a:r>
                        <a:rPr lang="en-US" sz="1400" kern="100" dirty="0">
                          <a:effectLst/>
                          <a:latin typeface="Meiryo UI" panose="020B0604030504040204" pitchFamily="50" charset="-128"/>
                          <a:ea typeface="Meiryo UI" panose="020B0604030504040204" pitchFamily="50" charset="-128"/>
                        </a:rPr>
                        <a:t>B</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ja-JP" sz="1400" kern="100" dirty="0">
                          <a:effectLst/>
                          <a:latin typeface="Meiryo UI" panose="020B0604030504040204" pitchFamily="50" charset="-128"/>
                          <a:ea typeface="Meiryo UI" panose="020B0604030504040204" pitchFamily="50" charset="-128"/>
                        </a:rPr>
                        <a:t>削減目安未満</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400" kern="100" dirty="0">
                          <a:effectLst/>
                          <a:latin typeface="Meiryo UI" panose="020B0604030504040204" pitchFamily="50" charset="-128"/>
                          <a:ea typeface="Meiryo UI" panose="020B0604030504040204" pitchFamily="50" charset="-128"/>
                        </a:rPr>
                        <a:t>90</a:t>
                      </a:r>
                      <a:r>
                        <a:rPr lang="ja-JP" sz="1400" kern="100" dirty="0">
                          <a:effectLst/>
                          <a:latin typeface="Meiryo UI" panose="020B0604030504040204" pitchFamily="50" charset="-128"/>
                          <a:ea typeface="Meiryo UI" panose="020B0604030504040204" pitchFamily="50" charset="-128"/>
                        </a:rPr>
                        <a:t>％以上</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9823764"/>
                  </a:ext>
                </a:extLst>
              </a:tr>
              <a:tr h="409358">
                <a:tc>
                  <a:txBody>
                    <a:bodyPr/>
                    <a:lstStyle/>
                    <a:p>
                      <a:pPr algn="ctr">
                        <a:lnSpc>
                          <a:spcPct val="100000"/>
                        </a:lnSpc>
                        <a:spcAft>
                          <a:spcPts val="0"/>
                        </a:spcAft>
                      </a:pPr>
                      <a:r>
                        <a:rPr lang="en-US" sz="1400" kern="100" dirty="0">
                          <a:effectLst/>
                          <a:latin typeface="Meiryo UI" panose="020B0604030504040204" pitchFamily="50" charset="-128"/>
                          <a:ea typeface="Meiryo UI" panose="020B0604030504040204" pitchFamily="50" charset="-128"/>
                        </a:rPr>
                        <a:t>C</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ct val="100000"/>
                        </a:lnSpc>
                        <a:spcAft>
                          <a:spcPts val="0"/>
                        </a:spcAft>
                      </a:pPr>
                      <a:r>
                        <a:rPr lang="en-US" sz="1400" kern="100" dirty="0">
                          <a:effectLst/>
                          <a:latin typeface="Meiryo UI" panose="020B0604030504040204" pitchFamily="50" charset="-128"/>
                          <a:ea typeface="Meiryo UI" panose="020B0604030504040204" pitchFamily="50" charset="-128"/>
                        </a:rPr>
                        <a:t>90</a:t>
                      </a:r>
                      <a:r>
                        <a:rPr lang="ja-JP" sz="1400" kern="100" dirty="0">
                          <a:effectLst/>
                          <a:latin typeface="Meiryo UI" panose="020B0604030504040204" pitchFamily="50" charset="-128"/>
                          <a:ea typeface="Meiryo UI" panose="020B0604030504040204" pitchFamily="50" charset="-128"/>
                        </a:rPr>
                        <a:t>％未満</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6419138"/>
                  </a:ext>
                </a:extLst>
              </a:tr>
            </a:tbl>
          </a:graphicData>
        </a:graphic>
      </p:graphicFrame>
      <p:sp>
        <p:nvSpPr>
          <p:cNvPr id="6" name="正方形/長方形 5"/>
          <p:cNvSpPr/>
          <p:nvPr/>
        </p:nvSpPr>
        <p:spPr>
          <a:xfrm>
            <a:off x="194814" y="967912"/>
            <a:ext cx="8769674" cy="400110"/>
          </a:xfrm>
          <a:prstGeom prst="rect">
            <a:avLst/>
          </a:prstGeom>
        </p:spPr>
        <p:txBody>
          <a:bodyPr wrap="square">
            <a:spAutoFit/>
          </a:bodyPr>
          <a:lstStyle/>
          <a:p>
            <a:pPr lvl="0" eaLnBrk="0" fontAlgn="base" hangingPunct="0">
              <a:spcBef>
                <a:spcPct val="0"/>
              </a:spcBef>
              <a:spcAft>
                <a:spcPct val="0"/>
              </a:spcAft>
            </a:pPr>
            <a:r>
              <a:rPr kumimoji="0" lang="ja-JP" altLang="en-US" sz="2000" b="1" dirty="0">
                <a:latin typeface="Meiryo UI" panose="020B0604030504040204" pitchFamily="50" charset="-128"/>
                <a:ea typeface="Meiryo UI" panose="020B0604030504040204" pitchFamily="50" charset="-128"/>
                <a:cs typeface="Times New Roman" panose="02020603050405020304" pitchFamily="18" charset="0"/>
              </a:rPr>
              <a:t>対策計画書</a:t>
            </a:r>
            <a:r>
              <a:rPr kumimoji="0" lang="ja-JP" altLang="en-US" dirty="0">
                <a:latin typeface="Meiryo UI" panose="020B0604030504040204" pitchFamily="50" charset="-128"/>
                <a:ea typeface="Meiryo UI" panose="020B0604030504040204" pitchFamily="50" charset="-128"/>
                <a:cs typeface="Times New Roman" panose="02020603050405020304" pitchFamily="18" charset="0"/>
              </a:rPr>
              <a:t>は</a:t>
            </a:r>
            <a:r>
              <a:rPr kumimoji="0" lang="ja-JP" altLang="en-US" sz="2000" b="1" dirty="0">
                <a:latin typeface="Meiryo UI" panose="020B0604030504040204" pitchFamily="50" charset="-128"/>
                <a:ea typeface="Meiryo UI" panose="020B0604030504040204" pitchFamily="50" charset="-128"/>
                <a:cs typeface="Times New Roman" panose="02020603050405020304" pitchFamily="18" charset="0"/>
              </a:rPr>
              <a:t>基準年度比削減率</a:t>
            </a:r>
            <a:r>
              <a:rPr kumimoji="0" lang="ja-JP" altLang="en-US" dirty="0">
                <a:latin typeface="Meiryo UI" panose="020B0604030504040204" pitchFamily="50" charset="-128"/>
                <a:ea typeface="Meiryo UI" panose="020B0604030504040204" pitchFamily="50" charset="-128"/>
                <a:cs typeface="Times New Roman" panose="02020603050405020304" pitchFamily="18" charset="0"/>
              </a:rPr>
              <a:t>と</a:t>
            </a:r>
            <a:r>
              <a:rPr kumimoji="0" lang="ja-JP" altLang="en-US" sz="2000" b="1" dirty="0">
                <a:latin typeface="Meiryo UI" panose="020B0604030504040204" pitchFamily="50" charset="-128"/>
                <a:ea typeface="Meiryo UI" panose="020B0604030504040204" pitchFamily="50" charset="-128"/>
                <a:cs typeface="Times New Roman" panose="02020603050405020304" pitchFamily="18" charset="0"/>
              </a:rPr>
              <a:t>重点対策実施率</a:t>
            </a:r>
            <a:r>
              <a:rPr kumimoji="0" lang="ja-JP" altLang="en-US" dirty="0">
                <a:latin typeface="Meiryo UI" panose="020B0604030504040204" pitchFamily="50" charset="-128"/>
                <a:ea typeface="Meiryo UI" panose="020B0604030504040204" pitchFamily="50" charset="-128"/>
                <a:cs typeface="Times New Roman" panose="02020603050405020304" pitchFamily="18" charset="0"/>
              </a:rPr>
              <a:t>の２軸で評価</a:t>
            </a:r>
          </a:p>
        </p:txBody>
      </p:sp>
      <p:sp>
        <p:nvSpPr>
          <p:cNvPr id="9" name="テキスト ボックス 8">
            <a:extLst>
              <a:ext uri="{FF2B5EF4-FFF2-40B4-BE49-F238E27FC236}">
                <a16:creationId xmlns:a16="http://schemas.microsoft.com/office/drawing/2014/main" id="{DB6559D7-915A-4D34-AB37-720DB892E916}"/>
              </a:ext>
            </a:extLst>
          </p:cNvPr>
          <p:cNvSpPr txBox="1"/>
          <p:nvPr/>
        </p:nvSpPr>
        <p:spPr>
          <a:xfrm>
            <a:off x="179512" y="476672"/>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評価制度・表彰制度</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D85538E7-BE6B-4352-89F6-B699CAA961EB}"/>
              </a:ext>
            </a:extLst>
          </p:cNvPr>
          <p:cNvSpPr txBox="1"/>
          <p:nvPr/>
        </p:nvSpPr>
        <p:spPr>
          <a:xfrm>
            <a:off x="323528" y="5733256"/>
            <a:ext cx="8638788" cy="830997"/>
          </a:xfrm>
          <a:prstGeom prst="rect">
            <a:avLst/>
          </a:prstGeom>
          <a:noFill/>
        </p:spPr>
        <p:txBody>
          <a:bodyPr wrap="square" rtlCol="0">
            <a:spAutoFit/>
          </a:bodyPr>
          <a:lstStyle/>
          <a:p>
            <a:pPr marL="0" lvl="1"/>
            <a:r>
              <a:rPr lang="ja-JP" altLang="en-US" sz="2400" b="1" u="sng" dirty="0">
                <a:latin typeface="Meiryo UI" panose="020B0604030504040204" pitchFamily="50" charset="-128"/>
                <a:ea typeface="Meiryo UI" panose="020B0604030504040204" pitchFamily="50" charset="-128"/>
                <a:cs typeface="メイリオ" panose="020B0604030504040204" pitchFamily="50" charset="-128"/>
              </a:rPr>
              <a:t>▶受賞者は、</a:t>
            </a:r>
            <a:r>
              <a:rPr lang="ja-JP" altLang="en-US" sz="2400" b="1" u="sng"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府</a:t>
            </a:r>
            <a:r>
              <a:rPr lang="en-US" altLang="ja-JP" sz="2400" b="1" u="sng"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HP</a:t>
            </a:r>
            <a:r>
              <a:rPr lang="ja-JP" altLang="en-US" sz="2400" b="1" u="sng"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で公開</a:t>
            </a:r>
            <a:r>
              <a:rPr lang="ja-JP" altLang="en-US" sz="2400" b="1" u="sng" dirty="0">
                <a:latin typeface="Meiryo UI" panose="020B0604030504040204" pitchFamily="50" charset="-128"/>
                <a:ea typeface="Meiryo UI" panose="020B0604030504040204" pitchFamily="50" charset="-128"/>
                <a:cs typeface="メイリオ" panose="020B0604030504040204" pitchFamily="50" charset="-128"/>
              </a:rPr>
              <a:t>するとともに、</a:t>
            </a:r>
            <a:r>
              <a:rPr lang="ja-JP" altLang="en-US" sz="2400" b="1" u="sng"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表彰式にて表彰状を授与</a:t>
            </a:r>
            <a:r>
              <a:rPr lang="ja-JP" altLang="en-US" sz="2400" b="1" u="sng" dirty="0">
                <a:latin typeface="Meiryo UI" panose="020B0604030504040204" pitchFamily="50" charset="-128"/>
                <a:ea typeface="Meiryo UI" panose="020B0604030504040204" pitchFamily="50" charset="-128"/>
                <a:cs typeface="メイリオ" panose="020B0604030504040204" pitchFamily="50" charset="-128"/>
              </a:rPr>
              <a:t>します。</a:t>
            </a:r>
            <a:endParaRPr lang="en-US" altLang="ja-JP" sz="2400" b="1" u="sng"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8" name="テキスト ボックス 17">
            <a:extLst>
              <a:ext uri="{FF2B5EF4-FFF2-40B4-BE49-F238E27FC236}">
                <a16:creationId xmlns:a16="http://schemas.microsoft.com/office/drawing/2014/main" id="{D85538E7-BE6B-4352-89F6-B699CAA961EB}"/>
              </a:ext>
            </a:extLst>
          </p:cNvPr>
          <p:cNvSpPr txBox="1"/>
          <p:nvPr/>
        </p:nvSpPr>
        <p:spPr>
          <a:xfrm>
            <a:off x="323528" y="4479740"/>
            <a:ext cx="8638788" cy="1569660"/>
          </a:xfrm>
          <a:prstGeom prst="rect">
            <a:avLst/>
          </a:prstGeom>
          <a:noFill/>
        </p:spPr>
        <p:txBody>
          <a:bodyPr wrap="square" rtlCol="0">
            <a:spAutoFit/>
          </a:bodyPr>
          <a:lstStyle/>
          <a:p>
            <a:pPr marL="0" lvl="1"/>
            <a:r>
              <a:rPr lang="ja-JP" altLang="en-US" sz="2400" b="1" u="sng" dirty="0">
                <a:latin typeface="Meiryo UI" panose="020B0604030504040204" pitchFamily="50" charset="-128"/>
                <a:ea typeface="Meiryo UI" panose="020B0604030504040204" pitchFamily="50" charset="-128"/>
                <a:cs typeface="メイリオ" panose="020B0604030504040204" pitchFamily="50" charset="-128"/>
              </a:rPr>
              <a:t>実績報告書の評価結果に基づく顕彰</a:t>
            </a:r>
            <a:endParaRPr lang="en-US" altLang="ja-JP" sz="2400" b="1" u="sng" dirty="0">
              <a:latin typeface="Meiryo UI" panose="020B0604030504040204" pitchFamily="50" charset="-128"/>
              <a:ea typeface="Meiryo UI" panose="020B0604030504040204" pitchFamily="50" charset="-128"/>
              <a:cs typeface="メイリオ" panose="020B0604030504040204" pitchFamily="50" charset="-128"/>
            </a:endParaRPr>
          </a:p>
          <a:p>
            <a:pPr marL="0" lvl="1"/>
            <a:r>
              <a:rPr lang="ja-JP" altLang="en-US" sz="2400" dirty="0">
                <a:latin typeface="Meiryo UI" panose="020B0604030504040204" pitchFamily="50" charset="-128"/>
                <a:ea typeface="Meiryo UI" panose="020B0604030504040204" pitchFamily="50" charset="-128"/>
                <a:cs typeface="メイリオ" panose="020B0604030504040204" pitchFamily="50" charset="-128"/>
              </a:rPr>
              <a:t>実績報告書の内容を府が評価し、そのなかでも特に成績が優良な事業者を表彰</a:t>
            </a:r>
            <a:endParaRPr lang="en-US" altLang="ja-JP" sz="2400" dirty="0">
              <a:latin typeface="Meiryo UI" panose="020B0604030504040204" pitchFamily="50" charset="-128"/>
              <a:ea typeface="Meiryo UI" panose="020B0604030504040204" pitchFamily="50" charset="-128"/>
              <a:cs typeface="メイリオ" panose="020B0604030504040204" pitchFamily="50" charset="-128"/>
            </a:endParaRPr>
          </a:p>
          <a:p>
            <a:pPr marL="0" lvl="1"/>
            <a:endParaRPr lang="en-US" altLang="ja-JP" sz="24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a:extLst>
              <a:ext uri="{FF2B5EF4-FFF2-40B4-BE49-F238E27FC236}">
                <a16:creationId xmlns:a16="http://schemas.microsoft.com/office/drawing/2014/main" id="{5678DEF5-E503-4A20-8BCB-20844E1868F5}"/>
              </a:ext>
            </a:extLst>
          </p:cNvPr>
          <p:cNvSpPr/>
          <p:nvPr/>
        </p:nvSpPr>
        <p:spPr>
          <a:xfrm>
            <a:off x="380423" y="3928134"/>
            <a:ext cx="8769674" cy="461665"/>
          </a:xfrm>
          <a:prstGeom prst="rect">
            <a:avLst/>
          </a:prstGeom>
        </p:spPr>
        <p:txBody>
          <a:bodyPr wrap="square">
            <a:spAutoFit/>
          </a:bodyPr>
          <a:lstStyle/>
          <a:p>
            <a:pPr lvl="0" eaLnBrk="0" fontAlgn="base" hangingPunct="0">
              <a:spcBef>
                <a:spcPct val="0"/>
              </a:spcBef>
              <a:spcAft>
                <a:spcPct val="0"/>
              </a:spcAft>
            </a:pPr>
            <a:r>
              <a:rPr kumimoji="0" lang="en-US" altLang="ja-JP" sz="2400" dirty="0">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2400" dirty="0">
                <a:latin typeface="Meiryo UI" panose="020B0604030504040204" pitchFamily="50" charset="-128"/>
                <a:ea typeface="Meiryo UI" panose="020B0604030504040204" pitchFamily="50" charset="-128"/>
                <a:cs typeface="Times New Roman" panose="02020603050405020304" pitchFamily="18" charset="0"/>
              </a:rPr>
              <a:t>実績報告書の評価制度については、別途手引きをご覧ください。</a:t>
            </a:r>
          </a:p>
        </p:txBody>
      </p:sp>
    </p:spTree>
    <p:extLst>
      <p:ext uri="{BB962C8B-B14F-4D97-AF65-F5344CB8AC3E}">
        <p14:creationId xmlns:p14="http://schemas.microsoft.com/office/powerpoint/2010/main" val="2367458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27</a:t>
            </a:fld>
            <a:endParaRPr kumimoji="1" lang="ja-JP" altLang="en-US"/>
          </a:p>
        </p:txBody>
      </p:sp>
      <p:sp>
        <p:nvSpPr>
          <p:cNvPr id="4" name="正方形/長方形 3"/>
          <p:cNvSpPr/>
          <p:nvPr/>
        </p:nvSpPr>
        <p:spPr>
          <a:xfrm>
            <a:off x="539552" y="3902472"/>
            <a:ext cx="8064896"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altLang="ja-JP" dirty="0"/>
              <a:t>Q</a:t>
            </a:r>
            <a:r>
              <a:rPr lang="ja-JP" altLang="en-US" dirty="0"/>
              <a:t>２　府が掲げる削減目安や、対策計画書で掲げた削減率を達成できなかった場合、評価結果が良くなかった場合、罰則などペナルティはあるのか。</a:t>
            </a:r>
          </a:p>
        </p:txBody>
      </p:sp>
      <p:sp>
        <p:nvSpPr>
          <p:cNvPr id="7" name="角丸四角形 6"/>
          <p:cNvSpPr/>
          <p:nvPr/>
        </p:nvSpPr>
        <p:spPr>
          <a:xfrm>
            <a:off x="539551" y="4622552"/>
            <a:ext cx="8064896" cy="5760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・罰則などはありません。ただし、指導や助言を</a:t>
            </a:r>
            <a:r>
              <a:rPr lang="ja-JP" altLang="en-US" dirty="0"/>
              <a:t>行うことがあります</a:t>
            </a:r>
            <a:r>
              <a:rPr kumimoji="1" lang="ja-JP" altLang="en-US" dirty="0"/>
              <a:t>。</a:t>
            </a:r>
          </a:p>
        </p:txBody>
      </p:sp>
      <p:sp>
        <p:nvSpPr>
          <p:cNvPr id="8" name="テキスト ボックス 7">
            <a:extLst>
              <a:ext uri="{FF2B5EF4-FFF2-40B4-BE49-F238E27FC236}">
                <a16:creationId xmlns:a16="http://schemas.microsoft.com/office/drawing/2014/main" id="{D85538E7-BE6B-4352-89F6-B699CAA961EB}"/>
              </a:ext>
            </a:extLst>
          </p:cNvPr>
          <p:cNvSpPr txBox="1"/>
          <p:nvPr/>
        </p:nvSpPr>
        <p:spPr>
          <a:xfrm>
            <a:off x="179512" y="445901"/>
            <a:ext cx="8782804" cy="461152"/>
          </a:xfrm>
          <a:prstGeom prst="rect">
            <a:avLst/>
          </a:prstGeom>
          <a:noFill/>
        </p:spPr>
        <p:txBody>
          <a:bodyPr wrap="square" rtlCol="0">
            <a:spAutoFit/>
          </a:bodyPr>
          <a:lstStyle/>
          <a:p>
            <a:pPr marL="441325"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〇想定される質問</a:t>
            </a:r>
          </a:p>
        </p:txBody>
      </p:sp>
      <p:sp>
        <p:nvSpPr>
          <p:cNvPr id="9" name="正方形/長方形 8"/>
          <p:cNvSpPr/>
          <p:nvPr/>
        </p:nvSpPr>
        <p:spPr>
          <a:xfrm>
            <a:off x="539551" y="5374884"/>
            <a:ext cx="8064896" cy="50698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altLang="ja-JP" dirty="0"/>
              <a:t>Q</a:t>
            </a:r>
            <a:r>
              <a:rPr lang="ja-JP" altLang="en-US" dirty="0"/>
              <a:t>３　評価結果が良くなかった場合も、府</a:t>
            </a:r>
            <a:r>
              <a:rPr lang="en-US" altLang="ja-JP" dirty="0"/>
              <a:t>HP</a:t>
            </a:r>
            <a:r>
              <a:rPr lang="ja-JP" altLang="en-US" dirty="0"/>
              <a:t>でその評価が公表されるのか。</a:t>
            </a:r>
          </a:p>
        </p:txBody>
      </p:sp>
      <p:sp>
        <p:nvSpPr>
          <p:cNvPr id="10" name="角丸四角形 9"/>
          <p:cNvSpPr/>
          <p:nvPr/>
        </p:nvSpPr>
        <p:spPr>
          <a:xfrm>
            <a:off x="511086" y="5950948"/>
            <a:ext cx="8064896" cy="7184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t>・</a:t>
            </a:r>
            <a:r>
              <a:rPr kumimoji="1" lang="ja-JP" altLang="en-US" dirty="0"/>
              <a:t>希望があれば公表しないこともできます。</a:t>
            </a:r>
          </a:p>
        </p:txBody>
      </p:sp>
      <p:sp>
        <p:nvSpPr>
          <p:cNvPr id="11" name="正方形/長方形 10"/>
          <p:cNvSpPr/>
          <p:nvPr/>
        </p:nvSpPr>
        <p:spPr>
          <a:xfrm>
            <a:off x="539551" y="1056704"/>
            <a:ext cx="8064896" cy="6086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altLang="ja-JP" dirty="0"/>
              <a:t>Q</a:t>
            </a:r>
            <a:r>
              <a:rPr lang="ja-JP" altLang="en-US" dirty="0"/>
              <a:t>１　当制度を活用して届出を出すメリットはどのようなものがあるのか。</a:t>
            </a:r>
            <a:endParaRPr kumimoji="1" lang="ja-JP" altLang="en-US" dirty="0"/>
          </a:p>
        </p:txBody>
      </p:sp>
      <p:sp>
        <p:nvSpPr>
          <p:cNvPr id="12" name="角丸四角形 11"/>
          <p:cNvSpPr/>
          <p:nvPr/>
        </p:nvSpPr>
        <p:spPr>
          <a:xfrm>
            <a:off x="511087" y="1744532"/>
            <a:ext cx="8093360" cy="1980000"/>
          </a:xfrm>
          <a:prstGeom prst="roundRect">
            <a:avLst>
              <a:gd name="adj" fmla="val 98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000"/>
              </a:lnSpc>
            </a:pPr>
            <a:r>
              <a:rPr lang="ja-JP" altLang="en-US" dirty="0">
                <a:solidFill>
                  <a:schemeClr val="bg1"/>
                </a:solidFill>
                <a:latin typeface="ＭＳ Ｐゴシック" panose="020B0600070205080204" pitchFamily="50" charset="-128"/>
                <a:ea typeface="ＭＳ Ｐゴシック" panose="020B0600070205080204" pitchFamily="50" charset="-128"/>
              </a:rPr>
              <a:t>・届出の概要、府が行う評価結果、表彰実績等を府</a:t>
            </a:r>
            <a:r>
              <a:rPr lang="en-US" altLang="ja-JP" dirty="0">
                <a:solidFill>
                  <a:schemeClr val="bg1"/>
                </a:solidFill>
                <a:latin typeface="ＭＳ Ｐゴシック" panose="020B0600070205080204" pitchFamily="50" charset="-128"/>
                <a:ea typeface="ＭＳ Ｐゴシック" panose="020B0600070205080204" pitchFamily="50" charset="-128"/>
              </a:rPr>
              <a:t>HP</a:t>
            </a:r>
            <a:r>
              <a:rPr lang="ja-JP" altLang="en-US" dirty="0">
                <a:solidFill>
                  <a:schemeClr val="bg1"/>
                </a:solidFill>
                <a:latin typeface="ＭＳ Ｐゴシック" panose="020B0600070205080204" pitchFamily="50" charset="-128"/>
                <a:ea typeface="ＭＳ Ｐゴシック" panose="020B0600070205080204" pitchFamily="50" charset="-128"/>
              </a:rPr>
              <a:t>に公表しますので、公的な制度のもとで脱炭素経営に積極的に取り組んでいることを、取引先等に向けて</a:t>
            </a:r>
            <a:r>
              <a:rPr lang="en-US" altLang="ja-JP" dirty="0">
                <a:solidFill>
                  <a:schemeClr val="bg1"/>
                </a:solidFill>
                <a:latin typeface="ＭＳ Ｐゴシック" panose="020B0600070205080204" pitchFamily="50" charset="-128"/>
                <a:ea typeface="ＭＳ Ｐゴシック" panose="020B0600070205080204" pitchFamily="50" charset="-128"/>
              </a:rPr>
              <a:t>PR</a:t>
            </a:r>
            <a:r>
              <a:rPr lang="ja-JP" altLang="en-US" dirty="0">
                <a:solidFill>
                  <a:schemeClr val="bg1"/>
                </a:solidFill>
                <a:latin typeface="ＭＳ Ｐゴシック" panose="020B0600070205080204" pitchFamily="50" charset="-128"/>
                <a:ea typeface="ＭＳ Ｐゴシック" panose="020B0600070205080204" pitchFamily="50" charset="-128"/>
              </a:rPr>
              <a:t>することができます。</a:t>
            </a:r>
            <a:endParaRPr lang="en-US" altLang="ja-JP" dirty="0">
              <a:solidFill>
                <a:schemeClr val="bg1"/>
              </a:solidFill>
              <a:latin typeface="ＭＳ Ｐゴシック" panose="020B0600070205080204" pitchFamily="50" charset="-128"/>
              <a:ea typeface="ＭＳ Ｐゴシック" panose="020B0600070205080204" pitchFamily="50" charset="-128"/>
            </a:endParaRPr>
          </a:p>
          <a:p>
            <a:pPr>
              <a:lnSpc>
                <a:spcPts val="3000"/>
              </a:lnSpc>
            </a:pPr>
            <a:r>
              <a:rPr lang="ja-JP" altLang="en-US" dirty="0">
                <a:solidFill>
                  <a:schemeClr val="bg1"/>
                </a:solidFill>
                <a:latin typeface="ＭＳ Ｐゴシック" panose="020B0600070205080204" pitchFamily="50" charset="-128"/>
                <a:ea typeface="ＭＳ Ｐゴシック" panose="020B0600070205080204" pitchFamily="50" charset="-128"/>
              </a:rPr>
              <a:t>・また、脱炭素経営宣言いただくことで、府や関係機関から、それぞれの事業者にあった最適な各種支援を受けることができます。</a:t>
            </a:r>
            <a:endParaRPr lang="en-US" altLang="ja-JP" dirty="0">
              <a:solidFill>
                <a:schemeClr val="bg1"/>
              </a:solidFill>
              <a:latin typeface="ＭＳ Ｐゴシック" panose="020B0600070205080204" pitchFamily="50" charset="-128"/>
              <a:ea typeface="ＭＳ Ｐゴシック" panose="020B0600070205080204" pitchFamily="50" charset="-128"/>
            </a:endParaRPr>
          </a:p>
        </p:txBody>
      </p:sp>
      <p:sp>
        <p:nvSpPr>
          <p:cNvPr id="13" name="テキスト ボックス 12">
            <a:extLst>
              <a:ext uri="{FF2B5EF4-FFF2-40B4-BE49-F238E27FC236}">
                <a16:creationId xmlns:a16="http://schemas.microsoft.com/office/drawing/2014/main" id="{575F40C1-5A85-EECC-6477-57B188ABEBEE}"/>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２．任意届出制度について</a:t>
            </a:r>
          </a:p>
        </p:txBody>
      </p:sp>
    </p:spTree>
    <p:extLst>
      <p:ext uri="{BB962C8B-B14F-4D97-AF65-F5344CB8AC3E}">
        <p14:creationId xmlns:p14="http://schemas.microsoft.com/office/powerpoint/2010/main" val="17728336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1763" y="1976604"/>
            <a:ext cx="8748464" cy="1445419"/>
          </a:xfrm>
        </p:spPr>
        <p:txBody>
          <a:bodyPr/>
          <a:lstStyle/>
          <a:p>
            <a:pPr algn="ctr"/>
            <a:r>
              <a:rPr lang="ja-JP" altLang="en-US" sz="3600" b="1" dirty="0">
                <a:latin typeface="Meiryo UI" panose="020B0604030504040204" pitchFamily="50" charset="-128"/>
                <a:ea typeface="Meiryo UI" panose="020B0604030504040204" pitchFamily="50" charset="-128"/>
                <a:cs typeface="Meiryo UI" panose="020B0604030504040204" pitchFamily="50" charset="-128"/>
              </a:rPr>
              <a:t>ありがとうございました。</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28174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kumimoji="1" lang="en-US" altLang="ja-JP" dirty="0"/>
              <a:t>2</a:t>
            </a:r>
          </a:p>
        </p:txBody>
      </p:sp>
      <p:sp>
        <p:nvSpPr>
          <p:cNvPr id="20" name="テキスト ボックス 19"/>
          <p:cNvSpPr txBox="1"/>
          <p:nvPr/>
        </p:nvSpPr>
        <p:spPr>
          <a:xfrm>
            <a:off x="0" y="0"/>
            <a:ext cx="8041704"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大阪府の脱炭素に向けた取組みと改正条例・規則の概要について</a:t>
            </a:r>
          </a:p>
        </p:txBody>
      </p:sp>
      <p:sp>
        <p:nvSpPr>
          <p:cNvPr id="21" name="テキスト ボックス 20"/>
          <p:cNvSpPr txBox="1"/>
          <p:nvPr/>
        </p:nvSpPr>
        <p:spPr>
          <a:xfrm>
            <a:off x="251902" y="491188"/>
            <a:ext cx="8666905" cy="707886"/>
          </a:xfrm>
          <a:prstGeom prst="rect">
            <a:avLst/>
          </a:prstGeom>
          <a:noFill/>
        </p:spPr>
        <p:txBody>
          <a:bodyPr wrap="square" rtlCol="0" anchor="ctr">
            <a:spAutoFit/>
          </a:bodyPr>
          <a:lstStyle/>
          <a:p>
            <a:r>
              <a:rPr lang="ja-JP" altLang="en-US" sz="2000" b="1" dirty="0">
                <a:latin typeface="Meiryo UI" panose="020B0604030504040204" pitchFamily="50" charset="-128"/>
                <a:ea typeface="Meiryo UI" panose="020B0604030504040204" pitchFamily="50" charset="-128"/>
              </a:rPr>
              <a:t>大阪府では、地球温暖化対策を総合的かつ計画的に推進するため、</a:t>
            </a:r>
            <a:endParaRPr lang="en-US" altLang="ja-JP" sz="2000" b="1" dirty="0">
              <a:latin typeface="Meiryo UI" panose="020B0604030504040204" pitchFamily="50" charset="-128"/>
              <a:ea typeface="Meiryo UI" panose="020B0604030504040204" pitchFamily="50" charset="-128"/>
            </a:endParaRPr>
          </a:p>
          <a:p>
            <a:r>
              <a:rPr lang="en-US" altLang="ja-JP" sz="2000" b="1" dirty="0">
                <a:latin typeface="Meiryo UI" panose="020B0604030504040204" pitchFamily="50" charset="-128"/>
                <a:ea typeface="Meiryo UI" panose="020B0604030504040204" pitchFamily="50" charset="-128"/>
              </a:rPr>
              <a:t>2021</a:t>
            </a:r>
            <a:r>
              <a:rPr lang="ja-JP" altLang="en-US" sz="2000" b="1" dirty="0">
                <a:latin typeface="Meiryo UI" panose="020B0604030504040204" pitchFamily="50" charset="-128"/>
                <a:ea typeface="Meiryo UI" panose="020B0604030504040204" pitchFamily="50" charset="-128"/>
              </a:rPr>
              <a:t>年３月に「</a:t>
            </a:r>
            <a:r>
              <a:rPr lang="zh-CN" altLang="en-US" sz="2000" b="1" dirty="0">
                <a:latin typeface="Meiryo UI" panose="020B0604030504040204" pitchFamily="50" charset="-128"/>
                <a:ea typeface="Meiryo UI" panose="020B0604030504040204" pitchFamily="50" charset="-128"/>
              </a:rPr>
              <a:t>大阪府地球温暖化対策実行計画（区域施策編）</a:t>
            </a:r>
            <a:r>
              <a:rPr lang="ja-JP" altLang="en-US" sz="2000" b="1" dirty="0">
                <a:latin typeface="Meiryo UI" panose="020B0604030504040204" pitchFamily="50" charset="-128"/>
                <a:ea typeface="Meiryo UI" panose="020B0604030504040204" pitchFamily="50" charset="-128"/>
              </a:rPr>
              <a:t>」を策定</a:t>
            </a:r>
            <a:endParaRPr kumimoji="1" lang="ja-JP" altLang="en-US" sz="2800" b="1" dirty="0">
              <a:latin typeface="Meiryo UI" panose="020B0604030504040204" pitchFamily="50" charset="-128"/>
              <a:ea typeface="Meiryo UI" panose="020B0604030504040204" pitchFamily="50" charset="-128"/>
            </a:endParaRPr>
          </a:p>
        </p:txBody>
      </p:sp>
      <p:pic>
        <p:nvPicPr>
          <p:cNvPr id="26" name="図 2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02784" y="3459311"/>
            <a:ext cx="4505720" cy="3144232"/>
          </a:xfrm>
          <a:prstGeom prst="rect">
            <a:avLst/>
          </a:prstGeom>
        </p:spPr>
      </p:pic>
      <p:sp>
        <p:nvSpPr>
          <p:cNvPr id="28" name="正方形/長方形 27"/>
          <p:cNvSpPr/>
          <p:nvPr/>
        </p:nvSpPr>
        <p:spPr>
          <a:xfrm>
            <a:off x="362858" y="1280064"/>
            <a:ext cx="3748263" cy="400110"/>
          </a:xfrm>
          <a:prstGeom prst="rect">
            <a:avLst/>
          </a:prstGeom>
        </p:spPr>
        <p:txBody>
          <a:bodyPr wrap="square">
            <a:spAutoFit/>
          </a:bodyPr>
          <a:lstStyle/>
          <a:p>
            <a:pPr indent="-107950"/>
            <a:r>
              <a:rPr lang="ja-JP" altLang="en-US" sz="20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年のめざすべき将来像</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365716" y="1705074"/>
            <a:ext cx="7704856" cy="619101"/>
          </a:xfrm>
          <a:prstGeom prst="roundRect">
            <a:avLst>
              <a:gd name="adj" fmla="val 16767"/>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r>
              <a:rPr lang="en-US" altLang="ja-JP"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2050</a:t>
            </a:r>
            <a:r>
              <a:rPr lang="ja-JP" altLang="en-US"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年二酸化炭素排出量実質ゼロへ</a:t>
            </a:r>
            <a:endParaRPr lang="en-US" altLang="ja-JP"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r>
              <a:rPr lang="en-US" altLang="ja-JP"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大阪から世界へ、現在から未来へ　府民がつくる暮らしやすい持続可能な脱炭素社会</a:t>
            </a:r>
            <a:r>
              <a:rPr lang="en-US" altLang="ja-JP"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0" name="正方形/長方形 29"/>
          <p:cNvSpPr/>
          <p:nvPr/>
        </p:nvSpPr>
        <p:spPr>
          <a:xfrm>
            <a:off x="362858" y="2358468"/>
            <a:ext cx="3311986" cy="400110"/>
          </a:xfrm>
          <a:prstGeom prst="rect">
            <a:avLst/>
          </a:prstGeom>
        </p:spPr>
        <p:txBody>
          <a:bodyPr wrap="square">
            <a:spAutoFit/>
          </a:bodyPr>
          <a:lstStyle/>
          <a:p>
            <a:pPr>
              <a:lnSpc>
                <a:spcPts val="24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◆温室効果ガスの削減目標　　</a:t>
            </a:r>
            <a:endPar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1" name="角丸四角形 30"/>
          <p:cNvSpPr/>
          <p:nvPr/>
        </p:nvSpPr>
        <p:spPr>
          <a:xfrm>
            <a:off x="364412" y="2824300"/>
            <a:ext cx="6899385" cy="619101"/>
          </a:xfrm>
          <a:prstGeom prst="roundRect">
            <a:avLst>
              <a:gd name="adj" fmla="val 16767"/>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r>
              <a:rPr lang="en-US" altLang="ja-JP"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年度</a:t>
            </a:r>
            <a:r>
              <a:rPr lang="ja-JP" altLang="en-US"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の府域の温室効果ガス排出量を</a:t>
            </a:r>
            <a:r>
              <a:rPr lang="en-US" altLang="ja-JP"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年度比で</a:t>
            </a:r>
            <a:r>
              <a:rPr lang="en-US" altLang="ja-JP"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40</a:t>
            </a:r>
            <a:r>
              <a:rPr lang="ja-JP" altLang="en-US"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％削減</a:t>
            </a:r>
            <a:endParaRPr lang="en-US" altLang="ja-JP"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r>
              <a:rPr lang="en-US" altLang="ja-JP" sz="16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※2021</a:t>
            </a:r>
            <a:r>
              <a:rPr lang="ja-JP" altLang="en-US" sz="16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a:t>
            </a:r>
            <a:r>
              <a:rPr lang="en-US" altLang="ja-JP" sz="16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11</a:t>
            </a:r>
            <a:r>
              <a:rPr lang="ja-JP" altLang="en-US" sz="16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月に国温対計画で示された数値を使うと</a:t>
            </a:r>
            <a:r>
              <a:rPr lang="en-US" altLang="ja-JP" sz="16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46</a:t>
            </a:r>
            <a:r>
              <a:rPr lang="ja-JP" altLang="en-US" sz="16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％以上</a:t>
            </a:r>
            <a:endPar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3" name="正方形/長方形 32"/>
          <p:cNvSpPr/>
          <p:nvPr/>
        </p:nvSpPr>
        <p:spPr>
          <a:xfrm>
            <a:off x="362858" y="3429000"/>
            <a:ext cx="3311986" cy="400110"/>
          </a:xfrm>
          <a:prstGeom prst="rect">
            <a:avLst/>
          </a:prstGeom>
        </p:spPr>
        <p:txBody>
          <a:bodyPr wrap="square">
            <a:spAutoFit/>
          </a:bodyPr>
          <a:lstStyle/>
          <a:p>
            <a:pPr>
              <a:lnSpc>
                <a:spcPts val="24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年に向けた取組項目　　</a:t>
            </a:r>
            <a:endPar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4" name="角丸四角形 33"/>
          <p:cNvSpPr/>
          <p:nvPr/>
        </p:nvSpPr>
        <p:spPr>
          <a:xfrm>
            <a:off x="364412" y="3884030"/>
            <a:ext cx="4135580" cy="2877512"/>
          </a:xfrm>
          <a:prstGeom prst="roundRect">
            <a:avLst>
              <a:gd name="adj" fmla="val 8298"/>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r>
              <a:rPr lang="ja-JP" altLang="en-US"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取組項目１　あらゆる主体の意識改革・</a:t>
            </a:r>
            <a:endParaRPr lang="en-US" altLang="ja-JP"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r>
              <a:rPr lang="ja-JP" altLang="en-US"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行動喚起</a:t>
            </a:r>
            <a:endParaRPr lang="en-US" altLang="ja-JP"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r>
              <a:rPr lang="ja-JP" altLang="en-US" sz="16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取組項目２　事業者における脱炭素化に</a:t>
            </a:r>
            <a:endParaRPr lang="en-US" altLang="ja-JP" sz="16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r>
              <a:rPr lang="en-US" altLang="ja-JP" sz="16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向けた取組促進</a:t>
            </a:r>
          </a:p>
          <a:p>
            <a:pPr marL="142875" marR="142875"/>
            <a:r>
              <a:rPr lang="ja-JP" altLang="en-US"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取組項目３　</a:t>
            </a:r>
            <a:r>
              <a:rPr lang="en-US" altLang="ja-JP"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CO2</a:t>
            </a:r>
            <a:r>
              <a:rPr lang="ja-JP" altLang="en-US"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排出の少ないエネルギー</a:t>
            </a:r>
            <a:endParaRPr lang="en-US" altLang="ja-JP"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r>
              <a:rPr lang="en-US" altLang="ja-JP"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再エネを含む</a:t>
            </a:r>
            <a:r>
              <a:rPr lang="en-US" altLang="ja-JP"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の利用促進</a:t>
            </a:r>
            <a:endParaRPr lang="en-US" altLang="ja-JP"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r>
              <a:rPr lang="ja-JP" altLang="en-US"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取組項目４　輸送・移動における脱炭素化</a:t>
            </a:r>
            <a:endParaRPr lang="en-US" altLang="ja-JP"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r>
              <a:rPr lang="en-US" altLang="ja-JP"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に向けた取組促進</a:t>
            </a:r>
            <a:endParaRPr lang="en-US" altLang="ja-JP"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r>
              <a:rPr lang="ja-JP" altLang="en-US"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取組項目５　資源循環の促進</a:t>
            </a:r>
          </a:p>
          <a:p>
            <a:pPr marL="142875" marR="142875"/>
            <a:r>
              <a:rPr lang="ja-JP" altLang="en-US"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取組項目６　森林吸収・緑化等の推進</a:t>
            </a:r>
          </a:p>
          <a:p>
            <a:pPr marL="142875" marR="142875"/>
            <a:r>
              <a:rPr lang="ja-JP" altLang="en-US"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取組項目７　気候変動適応の推進等</a:t>
            </a:r>
          </a:p>
        </p:txBody>
      </p:sp>
    </p:spTree>
    <p:extLst>
      <p:ext uri="{BB962C8B-B14F-4D97-AF65-F5344CB8AC3E}">
        <p14:creationId xmlns:p14="http://schemas.microsoft.com/office/powerpoint/2010/main" val="3132617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2F9ECAE-5BDB-4BB8-B018-B6DCEFC0A472}"/>
              </a:ext>
            </a:extLst>
          </p:cNvPr>
          <p:cNvSpPr>
            <a:spLocks noGrp="1"/>
          </p:cNvSpPr>
          <p:nvPr>
            <p:ph type="sldNum" sz="quarter" idx="12"/>
          </p:nvPr>
        </p:nvSpPr>
        <p:spPr/>
        <p:txBody>
          <a:bodyPr/>
          <a:lstStyle/>
          <a:p>
            <a:fld id="{F0DA1747-7AE3-4485-B1CC-5CDDF653E874}" type="slidenum">
              <a:rPr kumimoji="1" lang="ja-JP" altLang="en-US" smtClean="0"/>
              <a:t>3</a:t>
            </a:fld>
            <a:endParaRPr kumimoji="1" lang="ja-JP" altLang="en-US"/>
          </a:p>
        </p:txBody>
      </p:sp>
      <p:sp>
        <p:nvSpPr>
          <p:cNvPr id="5" name="テキスト ボックス 4">
            <a:extLst>
              <a:ext uri="{FF2B5EF4-FFF2-40B4-BE49-F238E27FC236}">
                <a16:creationId xmlns:a16="http://schemas.microsoft.com/office/drawing/2014/main" id="{602E403D-167B-4E11-B379-1DF5272CF79C}"/>
              </a:ext>
            </a:extLst>
          </p:cNvPr>
          <p:cNvSpPr txBox="1"/>
          <p:nvPr/>
        </p:nvSpPr>
        <p:spPr>
          <a:xfrm>
            <a:off x="0" y="0"/>
            <a:ext cx="8172400"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大阪府の脱炭素に向けた取組みと改正条例・規則の概要について</a:t>
            </a:r>
          </a:p>
        </p:txBody>
      </p:sp>
      <p:sp>
        <p:nvSpPr>
          <p:cNvPr id="6" name="テキスト ボックス 5">
            <a:extLst>
              <a:ext uri="{FF2B5EF4-FFF2-40B4-BE49-F238E27FC236}">
                <a16:creationId xmlns:a16="http://schemas.microsoft.com/office/drawing/2014/main" id="{53E27E02-E505-4BCF-9ED0-2A6F5BFBFA00}"/>
              </a:ext>
            </a:extLst>
          </p:cNvPr>
          <p:cNvSpPr txBox="1">
            <a:spLocks noChangeArrowheads="1"/>
          </p:cNvSpPr>
          <p:nvPr/>
        </p:nvSpPr>
        <p:spPr bwMode="auto">
          <a:xfrm>
            <a:off x="148796" y="548680"/>
            <a:ext cx="8857546" cy="830997"/>
          </a:xfrm>
          <a:prstGeom prst="rect">
            <a:avLst/>
          </a:prstGeom>
          <a:noFill/>
          <a:ln w="952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None/>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大阪府では、実行計画に基づく取組みを推進するため</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buNone/>
            </a:pP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月に温暖化防止条例（旧称）を改正</a:t>
            </a:r>
          </a:p>
        </p:txBody>
      </p:sp>
      <p:sp>
        <p:nvSpPr>
          <p:cNvPr id="7" name="正方形/長方形 6">
            <a:extLst>
              <a:ext uri="{FF2B5EF4-FFF2-40B4-BE49-F238E27FC236}">
                <a16:creationId xmlns:a16="http://schemas.microsoft.com/office/drawing/2014/main" id="{6FA2D071-AD8B-45B5-AFC2-5556EC379D92}"/>
              </a:ext>
            </a:extLst>
          </p:cNvPr>
          <p:cNvSpPr/>
          <p:nvPr/>
        </p:nvSpPr>
        <p:spPr>
          <a:xfrm>
            <a:off x="143227" y="1556792"/>
            <a:ext cx="8857546" cy="4524315"/>
          </a:xfrm>
          <a:prstGeom prst="rect">
            <a:avLst/>
          </a:prstGeom>
          <a:ln w="19050">
            <a:noFill/>
            <a:prstDash val="dash"/>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800" dirty="0">
                <a:latin typeface="メイリオ" panose="020B0604030504040204" pitchFamily="50" charset="-128"/>
                <a:ea typeface="メイリオ" panose="020B0604030504040204" pitchFamily="50" charset="-128"/>
                <a:cs typeface="Meiryo UI" panose="020B0604030504040204" pitchFamily="50" charset="-128"/>
              </a:rPr>
              <a:t>新 名 称：</a:t>
            </a:r>
            <a:r>
              <a:rPr lang="ja-JP" altLang="en-US" sz="2800" b="1" dirty="0">
                <a:latin typeface="メイリオ" panose="020B0604030504040204" pitchFamily="50" charset="-128"/>
                <a:ea typeface="メイリオ" panose="020B0604030504040204" pitchFamily="50" charset="-128"/>
                <a:cs typeface="Meiryo UI" panose="020B0604030504040204" pitchFamily="50" charset="-128"/>
              </a:rPr>
              <a:t>大阪府気候変動対策の推進に関する条例</a:t>
            </a:r>
            <a:endParaRPr lang="en-US" altLang="ja-JP" sz="2800" b="1" dirty="0">
              <a:latin typeface="メイリオ" panose="020B0604030504040204" pitchFamily="50" charset="-128"/>
              <a:ea typeface="メイリオ" panose="020B0604030504040204" pitchFamily="50" charset="-128"/>
              <a:cs typeface="Meiryo UI" panose="020B0604030504040204" pitchFamily="50" charset="-128"/>
            </a:endParaRPr>
          </a:p>
          <a:p>
            <a:pPr marL="182563" indent="-182563">
              <a:lnSpc>
                <a:spcPts val="2400"/>
              </a:lnSpc>
              <a:spcBef>
                <a:spcPts val="0"/>
              </a:spcBef>
              <a:buClrTx/>
              <a:buSzPct val="100000"/>
              <a:buNone/>
            </a:pPr>
            <a:r>
              <a:rPr lang="ja-JP" altLang="en-US" dirty="0">
                <a:latin typeface="Meiryo UI" panose="020B0604030504040204" pitchFamily="50" charset="-128"/>
                <a:ea typeface="Meiryo UI" panose="020B0604030504040204" pitchFamily="50" charset="-128"/>
              </a:rPr>
              <a:t>１　条例の名称変更及び基本理念の追加</a:t>
            </a:r>
          </a:p>
          <a:p>
            <a:pPr marL="182563" indent="-182563">
              <a:lnSpc>
                <a:spcPts val="2200"/>
              </a:lnSpc>
              <a:spcBef>
                <a:spcPts val="0"/>
              </a:spcBef>
              <a:buClrTx/>
              <a:buSzPct val="100000"/>
              <a:buNone/>
            </a:pPr>
            <a:r>
              <a:rPr lang="ja-JP" altLang="en-US" dirty="0">
                <a:latin typeface="Meiryo UI" panose="020B0604030504040204" pitchFamily="50" charset="-128"/>
                <a:ea typeface="Meiryo UI" panose="020B0604030504040204" pitchFamily="50" charset="-128"/>
              </a:rPr>
              <a:t>　　脱炭素社会の実現に向けた施策方針を示した基本理念を追加</a:t>
            </a:r>
          </a:p>
          <a:p>
            <a:pPr marL="182563" indent="-182563">
              <a:lnSpc>
                <a:spcPts val="800"/>
              </a:lnSpc>
              <a:spcBef>
                <a:spcPts val="0"/>
              </a:spcBef>
              <a:buClrTx/>
              <a:buSzPct val="100000"/>
              <a:buNone/>
            </a:pPr>
            <a:endParaRPr lang="en-US" altLang="ja-JP" dirty="0">
              <a:latin typeface="Meiryo UI" panose="020B0604030504040204" pitchFamily="50" charset="-128"/>
              <a:ea typeface="Meiryo UI" panose="020B0604030504040204" pitchFamily="50" charset="-128"/>
            </a:endParaRPr>
          </a:p>
          <a:p>
            <a:pPr marL="357188" indent="-357188">
              <a:spcBef>
                <a:spcPts val="0"/>
              </a:spcBef>
              <a:buClrTx/>
              <a:buSzPct val="100000"/>
              <a:buNone/>
            </a:pPr>
            <a:r>
              <a:rPr lang="ja-JP" altLang="en-US" sz="2800" b="1" dirty="0">
                <a:latin typeface="Meiryo UI" panose="020B0604030504040204" pitchFamily="50" charset="-128"/>
                <a:ea typeface="Meiryo UI" panose="020B0604030504040204" pitchFamily="50" charset="-128"/>
              </a:rPr>
              <a:t>２　エネルギーを多量に使用する事業者</a:t>
            </a:r>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特定事業者</a:t>
            </a:r>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等を対象とした計画書・報告書制度の強化及び拡充</a:t>
            </a:r>
          </a:p>
          <a:p>
            <a:pPr marL="182563" indent="-182563">
              <a:spcBef>
                <a:spcPts val="0"/>
              </a:spcBef>
              <a:buClrTx/>
              <a:buSzPct val="100000"/>
              <a:buNone/>
            </a:pPr>
            <a:r>
              <a:rPr lang="ja-JP" altLang="en-US" sz="2800" dirty="0">
                <a:latin typeface="Meiryo UI" panose="020B0604030504040204" pitchFamily="50" charset="-128"/>
                <a:ea typeface="Meiryo UI" panose="020B0604030504040204" pitchFamily="50" charset="-128"/>
              </a:rPr>
              <a:t>　✓　特定事業者を対象とした届出制度の強化</a:t>
            </a:r>
            <a:endParaRPr lang="en-US" altLang="ja-JP" sz="2800" dirty="0">
              <a:latin typeface="Meiryo UI" panose="020B0604030504040204" pitchFamily="50" charset="-128"/>
              <a:ea typeface="Meiryo UI" panose="020B0604030504040204" pitchFamily="50" charset="-128"/>
            </a:endParaRPr>
          </a:p>
          <a:p>
            <a:pPr marL="806450" indent="-806450">
              <a:spcBef>
                <a:spcPts val="0"/>
              </a:spcBef>
              <a:buClrTx/>
              <a:buSzPct val="100000"/>
              <a:buNone/>
            </a:pPr>
            <a:r>
              <a:rPr lang="ja-JP" altLang="en-US" sz="2800" dirty="0">
                <a:latin typeface="Meiryo UI" panose="020B0604030504040204" pitchFamily="50" charset="-128"/>
                <a:ea typeface="Meiryo UI" panose="020B0604030504040204" pitchFamily="50" charset="-128"/>
              </a:rPr>
              <a:t>　</a:t>
            </a:r>
            <a:r>
              <a:rPr lang="ja-JP" altLang="en-US" sz="2800" u="sng" dirty="0">
                <a:solidFill>
                  <a:srgbClr val="FF0000"/>
                </a:solidFill>
                <a:latin typeface="Meiryo UI" panose="020B0604030504040204" pitchFamily="50" charset="-128"/>
                <a:ea typeface="Meiryo UI" panose="020B0604030504040204" pitchFamily="50" charset="-128"/>
              </a:rPr>
              <a:t>✓　特定事業者以外の事業者が任意で届出を提出できる規定（</a:t>
            </a:r>
            <a:r>
              <a:rPr lang="ja-JP" altLang="en-US" sz="2800" b="1" u="sng" dirty="0">
                <a:solidFill>
                  <a:srgbClr val="FF0000"/>
                </a:solidFill>
                <a:latin typeface="Meiryo UI" panose="020B0604030504040204" pitchFamily="50" charset="-128"/>
                <a:ea typeface="Meiryo UI" panose="020B0604030504040204" pitchFamily="50" charset="-128"/>
              </a:rPr>
              <a:t>任意届出制度</a:t>
            </a:r>
            <a:r>
              <a:rPr lang="ja-JP" altLang="en-US" sz="2800" u="sng" dirty="0">
                <a:solidFill>
                  <a:srgbClr val="FF0000"/>
                </a:solidFill>
                <a:latin typeface="Meiryo UI" panose="020B0604030504040204" pitchFamily="50" charset="-128"/>
                <a:ea typeface="Meiryo UI" panose="020B0604030504040204" pitchFamily="50" charset="-128"/>
              </a:rPr>
              <a:t>）を追加</a:t>
            </a:r>
            <a:endParaRPr lang="en-US" altLang="ja-JP" sz="2800" u="sng" dirty="0">
              <a:solidFill>
                <a:srgbClr val="FF0000"/>
              </a:solidFill>
              <a:latin typeface="Meiryo UI" panose="020B0604030504040204" pitchFamily="50" charset="-128"/>
              <a:ea typeface="Meiryo UI" panose="020B0604030504040204" pitchFamily="50" charset="-128"/>
            </a:endParaRPr>
          </a:p>
          <a:p>
            <a:pPr marL="182563" indent="-182563">
              <a:lnSpc>
                <a:spcPts val="2200"/>
              </a:lnSpc>
              <a:spcBef>
                <a:spcPts val="0"/>
              </a:spcBef>
              <a:buClrTx/>
              <a:buSzPct val="100000"/>
              <a:buNone/>
            </a:pPr>
            <a:endParaRPr lang="en-US" altLang="ja-JP" b="1" dirty="0">
              <a:solidFill>
                <a:srgbClr val="FF0000"/>
              </a:solidFill>
              <a:latin typeface="Meiryo UI" panose="020B0604030504040204" pitchFamily="50" charset="-128"/>
              <a:ea typeface="Meiryo UI" panose="020B0604030504040204" pitchFamily="50" charset="-128"/>
            </a:endParaRPr>
          </a:p>
          <a:p>
            <a:pPr marL="182563" indent="-182563">
              <a:lnSpc>
                <a:spcPts val="2200"/>
              </a:lnSpc>
              <a:spcBef>
                <a:spcPts val="0"/>
              </a:spcBef>
              <a:buClrTx/>
              <a:buSzPct val="100000"/>
              <a:buNone/>
            </a:pPr>
            <a:r>
              <a:rPr lang="ja-JP" altLang="en-US" dirty="0">
                <a:latin typeface="Meiryo UI" panose="020B0604030504040204" pitchFamily="50" charset="-128"/>
                <a:ea typeface="Meiryo UI" panose="020B0604030504040204" pitchFamily="50" charset="-128"/>
              </a:rPr>
              <a:t>３　二酸化炭素の排出の量がより少ないエネルギーの供給拡大に関する制度の創設　</a:t>
            </a:r>
            <a:endParaRPr lang="en-US" altLang="ja-JP" dirty="0">
              <a:latin typeface="Meiryo UI" panose="020B0604030504040204" pitchFamily="50" charset="-128"/>
              <a:ea typeface="Meiryo UI" panose="020B0604030504040204" pitchFamily="50" charset="-128"/>
            </a:endParaRPr>
          </a:p>
          <a:p>
            <a:pPr marL="182563" indent="-182563">
              <a:lnSpc>
                <a:spcPts val="2400"/>
              </a:lnSpc>
              <a:spcBef>
                <a:spcPts val="0"/>
              </a:spcBef>
              <a:buClrTx/>
              <a:buSzPct val="100000"/>
              <a:buNone/>
            </a:pPr>
            <a:r>
              <a:rPr lang="ja-JP" altLang="en-US" dirty="0">
                <a:latin typeface="Meiryo UI" panose="020B0604030504040204" pitchFamily="50" charset="-128"/>
                <a:ea typeface="Meiryo UI" panose="020B0604030504040204" pitchFamily="50" charset="-128"/>
              </a:rPr>
              <a:t>４　二酸化炭素の排出の量がより少ない自動車の普及促進に関する制度等の創設</a:t>
            </a:r>
          </a:p>
          <a:p>
            <a:pPr marL="182563" indent="-182563">
              <a:lnSpc>
                <a:spcPts val="2200"/>
              </a:lnSpc>
              <a:spcBef>
                <a:spcPts val="0"/>
              </a:spcBef>
              <a:buClrTx/>
              <a:buSzPct val="100000"/>
              <a:buNone/>
            </a:pPr>
            <a:r>
              <a:rPr lang="ja-JP" altLang="en-US" dirty="0">
                <a:latin typeface="Meiryo UI" panose="020B0604030504040204" pitchFamily="50" charset="-128"/>
                <a:ea typeface="Meiryo UI" panose="020B0604030504040204" pitchFamily="50" charset="-128"/>
              </a:rPr>
              <a:t>５　建築士による建築主への情報提供に関する努力義務規定の追加</a:t>
            </a:r>
          </a:p>
        </p:txBody>
      </p:sp>
    </p:spTree>
    <p:extLst>
      <p:ext uri="{BB962C8B-B14F-4D97-AF65-F5344CB8AC3E}">
        <p14:creationId xmlns:p14="http://schemas.microsoft.com/office/powerpoint/2010/main" val="3538452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4</a:t>
            </a:fld>
            <a:endParaRPr kumimoji="1" lang="ja-JP" altLang="en-US"/>
          </a:p>
        </p:txBody>
      </p:sp>
      <p:sp>
        <p:nvSpPr>
          <p:cNvPr id="11" name="テキスト ボックス 10">
            <a:extLst>
              <a:ext uri="{FF2B5EF4-FFF2-40B4-BE49-F238E27FC236}">
                <a16:creationId xmlns:a16="http://schemas.microsoft.com/office/drawing/2014/main" id="{13FC7E23-2BD8-F40F-3DA0-D6669B59E9B9}"/>
              </a:ext>
            </a:extLst>
          </p:cNvPr>
          <p:cNvSpPr txBox="1"/>
          <p:nvPr/>
        </p:nvSpPr>
        <p:spPr>
          <a:xfrm>
            <a:off x="539552" y="1200583"/>
            <a:ext cx="8064896" cy="1965538"/>
          </a:xfrm>
          <a:prstGeom prst="rect">
            <a:avLst/>
          </a:prstGeom>
          <a:noFill/>
        </p:spPr>
        <p:txBody>
          <a:bodyPr wrap="square" rtlCol="0">
            <a:spAutoFit/>
          </a:bodyPr>
          <a:lstStyle/>
          <a:p>
            <a:pPr>
              <a:lnSpc>
                <a:spcPts val="3000"/>
              </a:lnSpc>
            </a:pPr>
            <a:r>
              <a:rPr lang="ja-JP" altLang="en-US" dirty="0">
                <a:latin typeface="Meiryo UI" panose="020B0604030504040204" pitchFamily="50" charset="-128"/>
                <a:ea typeface="Meiryo UI" panose="020B0604030504040204" pitchFamily="50" charset="-128"/>
              </a:rPr>
              <a:t>・近年、</a:t>
            </a:r>
            <a:r>
              <a:rPr lang="en-US" altLang="ja-JP" dirty="0">
                <a:latin typeface="Meiryo UI" panose="020B0604030504040204" pitchFamily="50" charset="-128"/>
                <a:ea typeface="Meiryo UI" panose="020B0604030504040204" pitchFamily="50" charset="-128"/>
              </a:rPr>
              <a:t>ESG</a:t>
            </a:r>
            <a:r>
              <a:rPr lang="ja-JP" altLang="ja-JP" dirty="0">
                <a:latin typeface="Meiryo UI" panose="020B0604030504040204" pitchFamily="50" charset="-128"/>
                <a:ea typeface="Meiryo UI" panose="020B0604030504040204" pitchFamily="50" charset="-128"/>
              </a:rPr>
              <a:t>金融の進展に伴い、投資家等への脱炭素経営の見える化が求められ、その中で</a:t>
            </a:r>
            <a:r>
              <a:rPr lang="ja-JP" altLang="ja-JP" b="1" u="sng" dirty="0">
                <a:solidFill>
                  <a:srgbClr val="FF0000"/>
                </a:solidFill>
                <a:latin typeface="Meiryo UI" panose="020B0604030504040204" pitchFamily="50" charset="-128"/>
                <a:ea typeface="Meiryo UI" panose="020B0604030504040204" pitchFamily="50" charset="-128"/>
              </a:rPr>
              <a:t>サプライチェーン排出量の把握・削減が必須</a:t>
            </a:r>
            <a:r>
              <a:rPr lang="ja-JP" altLang="ja-JP" dirty="0">
                <a:latin typeface="Meiryo UI" panose="020B0604030504040204" pitchFamily="50" charset="-128"/>
                <a:ea typeface="Meiryo UI" panose="020B0604030504040204" pitchFamily="50" charset="-128"/>
              </a:rPr>
              <a:t>となってきている。</a:t>
            </a:r>
            <a:endParaRPr lang="en-US" altLang="ja-JP" dirty="0">
              <a:latin typeface="Meiryo UI" panose="020B0604030504040204" pitchFamily="50" charset="-128"/>
              <a:ea typeface="Meiryo UI" panose="020B0604030504040204" pitchFamily="50" charset="-128"/>
            </a:endParaRPr>
          </a:p>
          <a:p>
            <a:pPr>
              <a:lnSpc>
                <a:spcPts val="3000"/>
              </a:lnSpc>
            </a:pPr>
            <a:r>
              <a:rPr lang="ja-JP" altLang="en-US" dirty="0">
                <a:latin typeface="Meiryo UI" panose="020B0604030504040204" pitchFamily="50" charset="-128"/>
                <a:ea typeface="Meiryo UI" panose="020B0604030504040204" pitchFamily="50" charset="-128"/>
              </a:rPr>
              <a:t>・</a:t>
            </a:r>
            <a:r>
              <a:rPr lang="ja-JP" altLang="ja-JP" b="1" u="sng" dirty="0">
                <a:solidFill>
                  <a:srgbClr val="FF0000"/>
                </a:solidFill>
                <a:latin typeface="Meiryo UI" panose="020B0604030504040204" pitchFamily="50" charset="-128"/>
                <a:ea typeface="Meiryo UI" panose="020B0604030504040204" pitchFamily="50" charset="-128"/>
              </a:rPr>
              <a:t>サプライヤーにも排出削減等を求める企業等が増加</a:t>
            </a:r>
            <a:r>
              <a:rPr lang="ja-JP" altLang="ja-JP" dirty="0">
                <a:latin typeface="Meiryo UI" panose="020B0604030504040204" pitchFamily="50" charset="-128"/>
                <a:ea typeface="Meiryo UI" panose="020B0604030504040204" pitchFamily="50" charset="-128"/>
              </a:rPr>
              <a:t>しており、中小事業者としても、排出削減を含めた脱炭素経営に積極的に取り組むことが、適切な市場評価につながる流れとなっている。</a:t>
            </a:r>
            <a:endParaRPr lang="en-US" altLang="ja-JP" dirty="0">
              <a:latin typeface="Meiryo UI" panose="020B0604030504040204" pitchFamily="50" charset="-128"/>
              <a:ea typeface="Meiryo UI" panose="020B0604030504040204" pitchFamily="50" charset="-128"/>
            </a:endParaRPr>
          </a:p>
        </p:txBody>
      </p:sp>
      <p:sp>
        <p:nvSpPr>
          <p:cNvPr id="17" name="二等辺三角形 16">
            <a:extLst>
              <a:ext uri="{FF2B5EF4-FFF2-40B4-BE49-F238E27FC236}">
                <a16:creationId xmlns:a16="http://schemas.microsoft.com/office/drawing/2014/main" id="{2B5D4F13-3253-7675-064C-FC7DBBEE0255}"/>
              </a:ext>
            </a:extLst>
          </p:cNvPr>
          <p:cNvSpPr/>
          <p:nvPr/>
        </p:nvSpPr>
        <p:spPr>
          <a:xfrm rot="10800000">
            <a:off x="3635896" y="3542154"/>
            <a:ext cx="2160240" cy="504056"/>
          </a:xfrm>
          <a:prstGeom prst="triangle">
            <a:avLst>
              <a:gd name="adj" fmla="val 50632"/>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2">
            <a:extLst>
              <a:ext uri="{FF2B5EF4-FFF2-40B4-BE49-F238E27FC236}">
                <a16:creationId xmlns:a16="http://schemas.microsoft.com/office/drawing/2014/main" id="{8807BDCF-3BD7-5A66-553D-01393B1FB182}"/>
              </a:ext>
            </a:extLst>
          </p:cNvPr>
          <p:cNvSpPr/>
          <p:nvPr/>
        </p:nvSpPr>
        <p:spPr>
          <a:xfrm>
            <a:off x="289192" y="4293096"/>
            <a:ext cx="8640000" cy="1906407"/>
          </a:xfrm>
          <a:prstGeom prst="roundRect">
            <a:avLst>
              <a:gd name="adj" fmla="val 9151"/>
            </a:avLst>
          </a:prstGeom>
          <a:no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ja-JP" altLang="en-US" sz="2000" b="1" dirty="0">
                <a:solidFill>
                  <a:schemeClr val="tx1"/>
                </a:solidFill>
                <a:latin typeface="Meiryo UI" panose="020B0604030504040204" pitchFamily="50" charset="-128"/>
                <a:ea typeface="Meiryo UI" panose="020B0604030504040204" pitchFamily="50" charset="-128"/>
              </a:rPr>
              <a:t>特定事業者と同様にエネルギー使用量を把握し、</a:t>
            </a:r>
            <a:endParaRPr lang="en-US" altLang="ja-JP" sz="2000" b="1" dirty="0">
              <a:solidFill>
                <a:schemeClr val="tx1"/>
              </a:solidFill>
              <a:latin typeface="Meiryo UI" panose="020B0604030504040204" pitchFamily="50" charset="-128"/>
              <a:ea typeface="Meiryo UI" panose="020B0604030504040204" pitchFamily="50" charset="-128"/>
            </a:endParaRPr>
          </a:p>
          <a:p>
            <a:pPr algn="ctr">
              <a:spcBef>
                <a:spcPts val="600"/>
              </a:spcBef>
            </a:pPr>
            <a:r>
              <a:rPr lang="ja-JP" altLang="en-US" sz="2000" b="1" dirty="0">
                <a:solidFill>
                  <a:schemeClr val="tx1"/>
                </a:solidFill>
                <a:latin typeface="Meiryo UI" panose="020B0604030504040204" pitchFamily="50" charset="-128"/>
                <a:ea typeface="Meiryo UI" panose="020B0604030504040204" pitchFamily="50" charset="-128"/>
              </a:rPr>
              <a:t>温室効果ガス排出量の削減に意欲的に取り組むことで、</a:t>
            </a:r>
            <a:endParaRPr lang="en-US" altLang="ja-JP" sz="2000" b="1" dirty="0">
              <a:solidFill>
                <a:schemeClr val="tx1"/>
              </a:solidFill>
              <a:latin typeface="Meiryo UI" panose="020B0604030504040204" pitchFamily="50" charset="-128"/>
              <a:ea typeface="Meiryo UI" panose="020B0604030504040204" pitchFamily="50" charset="-128"/>
            </a:endParaRPr>
          </a:p>
          <a:p>
            <a:pPr algn="ctr">
              <a:spcBef>
                <a:spcPts val="600"/>
              </a:spcBef>
            </a:pPr>
            <a:r>
              <a:rPr lang="ja-JP" altLang="en-US" sz="2000" b="1" dirty="0">
                <a:solidFill>
                  <a:schemeClr val="tx1"/>
                </a:solidFill>
                <a:latin typeface="Meiryo UI" panose="020B0604030504040204" pitchFamily="50" charset="-128"/>
                <a:ea typeface="Meiryo UI" panose="020B0604030504040204" pitchFamily="50" charset="-128"/>
              </a:rPr>
              <a:t>ビジネス市場での企業価値及び競争力の向上につながる</a:t>
            </a:r>
            <a:endParaRPr lang="en-US" altLang="ja-JP" sz="2000" b="1" dirty="0">
              <a:solidFill>
                <a:schemeClr val="tx1"/>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602E403D-167B-4E11-B379-1DF5272CF79C}"/>
              </a:ext>
            </a:extLst>
          </p:cNvPr>
          <p:cNvSpPr txBox="1"/>
          <p:nvPr/>
        </p:nvSpPr>
        <p:spPr>
          <a:xfrm>
            <a:off x="0" y="0"/>
            <a:ext cx="8172400"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大阪府の脱炭素に向けた取組みと改正条例・規則の概要について</a:t>
            </a:r>
          </a:p>
        </p:txBody>
      </p:sp>
      <p:sp>
        <p:nvSpPr>
          <p:cNvPr id="9" name="テキスト ボックス 8">
            <a:extLst>
              <a:ext uri="{FF2B5EF4-FFF2-40B4-BE49-F238E27FC236}">
                <a16:creationId xmlns:a16="http://schemas.microsoft.com/office/drawing/2014/main" id="{2AC92211-80CA-02CF-12DE-E24BF3A4683D}"/>
              </a:ext>
            </a:extLst>
          </p:cNvPr>
          <p:cNvSpPr txBox="1"/>
          <p:nvPr/>
        </p:nvSpPr>
        <p:spPr>
          <a:xfrm>
            <a:off x="254268" y="415013"/>
            <a:ext cx="6982028"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中小規模事業者が脱炭素に取り組む意義</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91621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5</a:t>
            </a:fld>
            <a:endParaRPr kumimoji="1" lang="ja-JP" altLang="en-US"/>
          </a:p>
        </p:txBody>
      </p:sp>
      <p:sp>
        <p:nvSpPr>
          <p:cNvPr id="3" name="テキスト ボックス 2"/>
          <p:cNvSpPr txBox="1"/>
          <p:nvPr/>
        </p:nvSpPr>
        <p:spPr>
          <a:xfrm>
            <a:off x="455361" y="1816404"/>
            <a:ext cx="3885684" cy="4524315"/>
          </a:xfrm>
          <a:prstGeom prst="rect">
            <a:avLst/>
          </a:prstGeom>
          <a:noFill/>
        </p:spPr>
        <p:txBody>
          <a:bodyPr wrap="square" rtlCol="0">
            <a:spAutoFit/>
          </a:bodyPr>
          <a:lstStyle/>
          <a:p>
            <a:r>
              <a:rPr lang="ja-JP" altLang="en-US" sz="2800" b="1" dirty="0">
                <a:latin typeface="Meiryo UI" panose="020B0604030504040204" pitchFamily="50" charset="-128"/>
                <a:ea typeface="Meiryo UI" panose="020B0604030504040204" pitchFamily="50" charset="-128"/>
              </a:rPr>
              <a:t>例）エコアクション２１</a:t>
            </a:r>
            <a:endParaRPr lang="en-US" altLang="ja-JP" sz="2800" b="1"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自己チェック表の構成</a:t>
            </a:r>
            <a:endParaRPr kumimoji="1" lang="en-US" altLang="ja-JP" sz="28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１</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事業規模</a:t>
            </a:r>
            <a:endParaRPr lang="en-US" altLang="ja-JP" sz="16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２．環境への負荷の状況：</a:t>
            </a:r>
            <a:endParaRPr lang="en-US" altLang="ja-JP" sz="2400" dirty="0">
              <a:latin typeface="Meiryo UI" panose="020B0604030504040204" pitchFamily="50" charset="-128"/>
              <a:ea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rPr>
              <a:t>二酸化炭素排出量</a:t>
            </a:r>
            <a:r>
              <a:rPr lang="ja-JP" altLang="en-US" sz="2400" dirty="0">
                <a:latin typeface="Meiryo UI" panose="020B0604030504040204" pitchFamily="50" charset="-128"/>
                <a:ea typeface="Meiryo UI" panose="020B0604030504040204" pitchFamily="50" charset="-128"/>
              </a:rPr>
              <a:t>、廃棄物排出量、水使用量、化学物質使用量等</a:t>
            </a:r>
            <a:endParaRPr lang="en-US" altLang="ja-JP" sz="2400" dirty="0">
              <a:latin typeface="Meiryo UI" panose="020B0604030504040204" pitchFamily="50" charset="-128"/>
              <a:ea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rPr>
              <a:t>３</a:t>
            </a:r>
            <a:r>
              <a:rPr lang="en-US" altLang="ja-JP" sz="2400" b="1" dirty="0">
                <a:latin typeface="Meiryo UI" panose="020B0604030504040204" pitchFamily="50" charset="-128"/>
                <a:ea typeface="Meiryo UI" panose="020B0604030504040204" pitchFamily="50" charset="-128"/>
              </a:rPr>
              <a:t>. </a:t>
            </a:r>
            <a:r>
              <a:rPr lang="ja-JP" altLang="en-US" sz="2400" b="1" dirty="0">
                <a:latin typeface="Meiryo UI" panose="020B0604030504040204" pitchFamily="50" charset="-128"/>
                <a:ea typeface="Meiryo UI" panose="020B0604030504040204" pitchFamily="50" charset="-128"/>
              </a:rPr>
              <a:t>エネルギー使用量</a:t>
            </a:r>
            <a:endParaRPr lang="en-US" altLang="ja-JP" sz="24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４</a:t>
            </a:r>
            <a:r>
              <a:rPr lang="en-US" altLang="zh-TW" sz="1600" dirty="0">
                <a:latin typeface="Meiryo UI" panose="020B0604030504040204" pitchFamily="50" charset="-128"/>
                <a:ea typeface="Meiryo UI" panose="020B0604030504040204" pitchFamily="50" charset="-128"/>
              </a:rPr>
              <a:t>. </a:t>
            </a:r>
            <a:r>
              <a:rPr lang="zh-TW" altLang="en-US" sz="1600" dirty="0">
                <a:latin typeface="Meiryo UI" panose="020B0604030504040204" pitchFamily="50" charset="-128"/>
                <a:ea typeface="Meiryo UI" panose="020B0604030504040204" pitchFamily="50" charset="-128"/>
              </a:rPr>
              <a:t>一般廃棄物排出量等</a:t>
            </a:r>
            <a:endParaRPr lang="en-US" altLang="zh-TW"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５</a:t>
            </a:r>
            <a:r>
              <a:rPr lang="en-US" altLang="zh-TW" sz="1600" dirty="0">
                <a:latin typeface="Meiryo UI" panose="020B0604030504040204" pitchFamily="50" charset="-128"/>
                <a:ea typeface="Meiryo UI" panose="020B0604030504040204" pitchFamily="50" charset="-128"/>
              </a:rPr>
              <a:t>. </a:t>
            </a:r>
            <a:r>
              <a:rPr lang="zh-TW" altLang="en-US" sz="1600" dirty="0">
                <a:latin typeface="Meiryo UI" panose="020B0604030504040204" pitchFamily="50" charset="-128"/>
                <a:ea typeface="Meiryo UI" panose="020B0604030504040204" pitchFamily="50" charset="-128"/>
              </a:rPr>
              <a:t>産業廃棄物排出量等</a:t>
            </a:r>
            <a:endParaRPr lang="en-US" altLang="zh-TW"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６</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水使用量及び総排水量</a:t>
            </a:r>
            <a:endParaRPr lang="en-US" altLang="zh-TW"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７</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化学物質使用量</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８</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資源使用量</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９</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総製品生産量または販売量</a:t>
            </a:r>
            <a:endParaRPr lang="en-US" altLang="ja-JP" sz="16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2AC92211-80CA-02CF-12DE-E24BF3A4683D}"/>
              </a:ext>
            </a:extLst>
          </p:cNvPr>
          <p:cNvSpPr txBox="1"/>
          <p:nvPr/>
        </p:nvSpPr>
        <p:spPr>
          <a:xfrm>
            <a:off x="254268" y="415013"/>
            <a:ext cx="8206164" cy="1323439"/>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任意届出制度の位置づけ</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indent="-441325">
              <a:lnSpc>
                <a:spcPts val="32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環境にまつわる認証規格として</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ISO14001</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やエコアクション２１などがあるが、この任意届出制度は、とりわけ</a:t>
            </a:r>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事業活動における二酸化炭素排出抑制（脱炭素化）</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に特化した内容となっている。</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4716016" y="3429000"/>
            <a:ext cx="4032448" cy="2585323"/>
          </a:xfrm>
          <a:prstGeom prst="rect">
            <a:avLst/>
          </a:prstGeom>
          <a:noFill/>
        </p:spPr>
        <p:txBody>
          <a:bodyPr wrap="square" rtlCol="0">
            <a:spAutoFit/>
          </a:bodyPr>
          <a:lstStyle/>
          <a:p>
            <a:pPr marL="268288" indent="-268288"/>
            <a:r>
              <a:rPr lang="ja-JP" altLang="en-US" sz="2400" b="1" dirty="0">
                <a:solidFill>
                  <a:srgbClr val="0070C0"/>
                </a:solidFill>
                <a:latin typeface="Meiryo UI" panose="020B0604030504040204" pitchFamily="50" charset="-128"/>
                <a:ea typeface="Meiryo UI" panose="020B0604030504040204" pitchFamily="50" charset="-128"/>
              </a:rPr>
              <a:t>✓対策計画書に記載いただく内容にデータを引用することが可能</a:t>
            </a:r>
            <a:endParaRPr lang="en-US" altLang="ja-JP" sz="2400" b="1" dirty="0">
              <a:solidFill>
                <a:srgbClr val="0070C0"/>
              </a:solidFill>
              <a:latin typeface="Meiryo UI" panose="020B0604030504040204" pitchFamily="50" charset="-128"/>
              <a:ea typeface="Meiryo UI" panose="020B0604030504040204" pitchFamily="50" charset="-128"/>
            </a:endParaRPr>
          </a:p>
          <a:p>
            <a:endParaRPr lang="en-US" altLang="ja-JP" dirty="0">
              <a:solidFill>
                <a:srgbClr val="0070C0"/>
              </a:solidFill>
              <a:latin typeface="Meiryo UI" panose="020B0604030504040204" pitchFamily="50" charset="-128"/>
              <a:ea typeface="Meiryo UI" panose="020B0604030504040204" pitchFamily="50" charset="-128"/>
            </a:endParaRPr>
          </a:p>
          <a:p>
            <a:pPr marL="179388" indent="-179388"/>
            <a:r>
              <a:rPr lang="ja-JP" altLang="en-US" sz="2400" b="1" dirty="0">
                <a:solidFill>
                  <a:srgbClr val="0070C0"/>
                </a:solidFill>
                <a:latin typeface="Meiryo UI" panose="020B0604030504040204" pitchFamily="50" charset="-128"/>
                <a:ea typeface="Meiryo UI" panose="020B0604030504040204" pitchFamily="50" charset="-128"/>
              </a:rPr>
              <a:t>✓重点対策などの検討を通じ、今後取り組むべき対策を掘り下げることが可能</a:t>
            </a:r>
            <a:endParaRPr lang="en-US" altLang="ja-JP" sz="2400" b="1" dirty="0">
              <a:solidFill>
                <a:srgbClr val="0070C0"/>
              </a:solidFill>
              <a:latin typeface="Meiryo UI" panose="020B0604030504040204" pitchFamily="50" charset="-128"/>
              <a:ea typeface="Meiryo UI" panose="020B0604030504040204" pitchFamily="50" charset="-128"/>
            </a:endParaRPr>
          </a:p>
        </p:txBody>
      </p:sp>
      <p:sp>
        <p:nvSpPr>
          <p:cNvPr id="6" name="正方形/長方形 5"/>
          <p:cNvSpPr/>
          <p:nvPr/>
        </p:nvSpPr>
        <p:spPr>
          <a:xfrm>
            <a:off x="449994" y="3329263"/>
            <a:ext cx="2825862" cy="40417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3995936" y="4230668"/>
            <a:ext cx="585628" cy="5664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602E403D-167B-4E11-B379-1DF5272CF79C}"/>
              </a:ext>
            </a:extLst>
          </p:cNvPr>
          <p:cNvSpPr txBox="1"/>
          <p:nvPr/>
        </p:nvSpPr>
        <p:spPr>
          <a:xfrm>
            <a:off x="0" y="0"/>
            <a:ext cx="8172400"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大阪府の脱炭素に向けた取組みと改正条例・規則の概要について</a:t>
            </a:r>
          </a:p>
        </p:txBody>
      </p:sp>
      <p:sp>
        <p:nvSpPr>
          <p:cNvPr id="9" name="正方形/長方形 8"/>
          <p:cNvSpPr/>
          <p:nvPr/>
        </p:nvSpPr>
        <p:spPr>
          <a:xfrm>
            <a:off x="539552" y="4392979"/>
            <a:ext cx="2825862" cy="40417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89066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6</a:t>
            </a:fld>
            <a:endParaRPr kumimoji="1" lang="ja-JP" altLang="en-US" dirty="0"/>
          </a:p>
        </p:txBody>
      </p:sp>
      <p:sp>
        <p:nvSpPr>
          <p:cNvPr id="5" name="テキスト ボックス 4">
            <a:extLst>
              <a:ext uri="{FF2B5EF4-FFF2-40B4-BE49-F238E27FC236}">
                <a16:creationId xmlns:a16="http://schemas.microsoft.com/office/drawing/2014/main" id="{D85538E7-BE6B-4352-89F6-B699CAA961EB}"/>
              </a:ext>
            </a:extLst>
          </p:cNvPr>
          <p:cNvSpPr txBox="1"/>
          <p:nvPr/>
        </p:nvSpPr>
        <p:spPr>
          <a:xfrm>
            <a:off x="607381" y="2468503"/>
            <a:ext cx="7853051" cy="2585323"/>
          </a:xfrm>
          <a:prstGeom prst="rect">
            <a:avLst/>
          </a:prstGeom>
          <a:noFill/>
        </p:spPr>
        <p:txBody>
          <a:bodyPr wrap="square" rtlCol="0">
            <a:spAutoFit/>
          </a:bodyPr>
          <a:lstStyle/>
          <a:p>
            <a:pPr marL="1440000" indent="-3600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（１）府内の全ての事業所におけるエネルギー使用量が原油換算で合計</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1,500kL</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／年以上の事業者</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0" indent="-360000"/>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0" indent="-3600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（２）連鎖化事業者（フランチャイズチェーン等）のうち、府内の加盟店を含む全ての事業所におけるエネルギー使用量が原油換算で合計</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1,500kL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／年以上の事業者</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0" indent="-360000"/>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0" indent="-3600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（３）府内で自動車を</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台以上（タクシー事業者の場合は</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75</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台以上）使用する事業者</a:t>
            </a: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6166" y="3356992"/>
            <a:ext cx="724001" cy="672139"/>
          </a:xfrm>
          <a:prstGeom prst="rect">
            <a:avLst/>
          </a:prstGeom>
        </p:spPr>
      </p:pic>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4158" y="4370372"/>
            <a:ext cx="868018" cy="642804"/>
          </a:xfrm>
          <a:prstGeom prst="rect">
            <a:avLst/>
          </a:prstGeom>
        </p:spPr>
      </p:pic>
      <p:grpSp>
        <p:nvGrpSpPr>
          <p:cNvPr id="11" name="グループ化 10"/>
          <p:cNvGrpSpPr/>
          <p:nvPr/>
        </p:nvGrpSpPr>
        <p:grpSpPr>
          <a:xfrm>
            <a:off x="817228" y="2364691"/>
            <a:ext cx="1012033" cy="773197"/>
            <a:chOff x="323528" y="3573016"/>
            <a:chExt cx="1338532" cy="1213849"/>
          </a:xfrm>
        </p:grpSpPr>
        <p:pic>
          <p:nvPicPr>
            <p:cNvPr id="9" name="図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964" y="3573016"/>
              <a:ext cx="864096" cy="1030003"/>
            </a:xfrm>
            <a:prstGeom prst="rect">
              <a:avLst/>
            </a:prstGeom>
          </p:spPr>
        </p:pic>
        <p:pic>
          <p:nvPicPr>
            <p:cNvPr id="10" name="図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3528" y="3861048"/>
              <a:ext cx="864096" cy="925817"/>
            </a:xfrm>
            <a:prstGeom prst="rect">
              <a:avLst/>
            </a:prstGeom>
          </p:spPr>
        </p:pic>
      </p:grpSp>
      <p:sp>
        <p:nvSpPr>
          <p:cNvPr id="12" name="テキスト ボックス 11"/>
          <p:cNvSpPr txBox="1"/>
          <p:nvPr/>
        </p:nvSpPr>
        <p:spPr>
          <a:xfrm>
            <a:off x="602722" y="1135452"/>
            <a:ext cx="7429506" cy="400110"/>
          </a:xfrm>
          <a:prstGeom prst="rect">
            <a:avLst/>
          </a:prstGeom>
          <a:solidFill>
            <a:schemeClr val="tx2">
              <a:lumMod val="20000"/>
              <a:lumOff val="80000"/>
            </a:schemeClr>
          </a:solidFill>
        </p:spPr>
        <p:txBody>
          <a:bodyPr wrap="square" rtlCol="0">
            <a:spAutoFit/>
          </a:bodyPr>
          <a:lstStyle/>
          <a:p>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⇒府域に事業所をもつ、下記のいずれの要件にも</a:t>
            </a:r>
            <a:r>
              <a:rPr lang="ja-JP" altLang="en-US" sz="20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該当しない</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事業者</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AAC77790-5CB4-1700-1DE0-84F8BEF16CB5}"/>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２．任意届出制度の概要</a:t>
            </a:r>
          </a:p>
        </p:txBody>
      </p:sp>
      <p:sp>
        <p:nvSpPr>
          <p:cNvPr id="4" name="テキスト ボックス 3">
            <a:extLst>
              <a:ext uri="{FF2B5EF4-FFF2-40B4-BE49-F238E27FC236}">
                <a16:creationId xmlns:a16="http://schemas.microsoft.com/office/drawing/2014/main" id="{3B9E1AEE-1D68-444D-AF8E-DDCBDB56D6C0}"/>
              </a:ext>
            </a:extLst>
          </p:cNvPr>
          <p:cNvSpPr txBox="1"/>
          <p:nvPr/>
        </p:nvSpPr>
        <p:spPr>
          <a:xfrm>
            <a:off x="755576" y="1628800"/>
            <a:ext cx="7119257" cy="400110"/>
          </a:xfrm>
          <a:prstGeom prst="rect">
            <a:avLst/>
          </a:prstGeom>
          <a:noFill/>
        </p:spPr>
        <p:txBody>
          <a:bodyPr wrap="none" rtlCol="0">
            <a:spAutoFit/>
          </a:bodyPr>
          <a:lstStyle/>
          <a:p>
            <a:r>
              <a:rPr lang="ja-JP" altLang="ja-JP" sz="2000" kern="100" dirty="0">
                <a:effectLst/>
                <a:latin typeface="Meiryo UI" panose="020B0604030504040204" pitchFamily="50" charset="-128"/>
                <a:ea typeface="Meiryo UI" panose="020B0604030504040204" pitchFamily="50" charset="-128"/>
                <a:cs typeface="Courier New" panose="02070309020205020404" pitchFamily="49" charset="0"/>
              </a:rPr>
              <a:t>※これまで条例に基づく届出を提出されていない事業者が対象です。</a:t>
            </a:r>
          </a:p>
        </p:txBody>
      </p:sp>
      <p:sp>
        <p:nvSpPr>
          <p:cNvPr id="15" name="テキスト ボックス 14">
            <a:extLst>
              <a:ext uri="{FF2B5EF4-FFF2-40B4-BE49-F238E27FC236}">
                <a16:creationId xmlns:a16="http://schemas.microsoft.com/office/drawing/2014/main" id="{70CC4EC7-7E1F-4D85-8DD1-3DB76D0D8779}"/>
              </a:ext>
            </a:extLst>
          </p:cNvPr>
          <p:cNvSpPr txBox="1"/>
          <p:nvPr/>
        </p:nvSpPr>
        <p:spPr>
          <a:xfrm>
            <a:off x="179512" y="476672"/>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対象となる事業者</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748321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03B81E1-F620-4F35-BB42-3EA84B528782}"/>
              </a:ext>
            </a:extLst>
          </p:cNvPr>
          <p:cNvSpPr>
            <a:spLocks noGrp="1"/>
          </p:cNvSpPr>
          <p:nvPr>
            <p:ph type="sldNum" sz="quarter" idx="12"/>
          </p:nvPr>
        </p:nvSpPr>
        <p:spPr/>
        <p:txBody>
          <a:bodyPr/>
          <a:lstStyle/>
          <a:p>
            <a:fld id="{F0DA1747-7AE3-4485-B1CC-5CDDF653E874}" type="slidenum">
              <a:rPr kumimoji="1" lang="ja-JP" altLang="en-US" smtClean="0"/>
              <a:t>7</a:t>
            </a:fld>
            <a:endParaRPr kumimoji="1" lang="ja-JP" altLang="en-US"/>
          </a:p>
        </p:txBody>
      </p:sp>
      <p:sp>
        <p:nvSpPr>
          <p:cNvPr id="3" name="テキスト ボックス 2">
            <a:extLst>
              <a:ext uri="{FF2B5EF4-FFF2-40B4-BE49-F238E27FC236}">
                <a16:creationId xmlns:a16="http://schemas.microsoft.com/office/drawing/2014/main" id="{77AC7668-A814-429A-9A1D-FB63E12B52E1}"/>
              </a:ext>
            </a:extLst>
          </p:cNvPr>
          <p:cNvSpPr txBox="1"/>
          <p:nvPr/>
        </p:nvSpPr>
        <p:spPr>
          <a:xfrm>
            <a:off x="1259632" y="1443841"/>
            <a:ext cx="7056784" cy="3970318"/>
          </a:xfrm>
          <a:prstGeom prst="rect">
            <a:avLst/>
          </a:prstGeom>
          <a:noFill/>
        </p:spPr>
        <p:txBody>
          <a:bodyPr wrap="square" rtlCol="0">
            <a:spAutoFit/>
          </a:bodyPr>
          <a:lstStyle/>
          <a:p>
            <a:r>
              <a:rPr lang="ja-JP" altLang="en-US" sz="3600" b="1" dirty="0">
                <a:solidFill>
                  <a:srgbClr val="FF0000"/>
                </a:solidFill>
              </a:rPr>
              <a:t>（１）対策計画書の概要</a:t>
            </a:r>
            <a:endParaRPr lang="en-US" altLang="ja-JP" sz="3600" b="1" dirty="0">
              <a:solidFill>
                <a:srgbClr val="FF0000"/>
              </a:solidFill>
            </a:endParaRPr>
          </a:p>
          <a:p>
            <a:endParaRPr kumimoji="1" lang="en-US" altLang="ja-JP" sz="3600" dirty="0"/>
          </a:p>
          <a:p>
            <a:r>
              <a:rPr lang="ja-JP" altLang="en-US" sz="3600" dirty="0"/>
              <a:t>（２）シート４「エネ量」の書き方</a:t>
            </a:r>
            <a:endParaRPr lang="en-US" altLang="ja-JP" sz="3600" dirty="0"/>
          </a:p>
          <a:p>
            <a:endParaRPr kumimoji="1" lang="en-US" altLang="ja-JP" sz="3600" dirty="0"/>
          </a:p>
          <a:p>
            <a:r>
              <a:rPr lang="ja-JP" altLang="en-US" sz="3600" dirty="0"/>
              <a:t>（３）シート２「対策まとめ」の書き方</a:t>
            </a:r>
            <a:endParaRPr lang="en-US" altLang="ja-JP" sz="3600" dirty="0"/>
          </a:p>
          <a:p>
            <a:endParaRPr kumimoji="1" lang="en-US" altLang="ja-JP" sz="3600" dirty="0"/>
          </a:p>
          <a:p>
            <a:r>
              <a:rPr lang="ja-JP" altLang="en-US" sz="3600" dirty="0"/>
              <a:t>（４）シート３「重点対策」の書き方</a:t>
            </a:r>
            <a:endParaRPr lang="en-US" altLang="ja-JP" sz="3600" dirty="0"/>
          </a:p>
        </p:txBody>
      </p:sp>
      <p:sp>
        <p:nvSpPr>
          <p:cNvPr id="4" name="テキスト ボックス 3">
            <a:extLst>
              <a:ext uri="{FF2B5EF4-FFF2-40B4-BE49-F238E27FC236}">
                <a16:creationId xmlns:a16="http://schemas.microsoft.com/office/drawing/2014/main" id="{3486A933-1655-475A-B8CE-83931E71473E}"/>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３．対策計画書の書き方</a:t>
            </a:r>
          </a:p>
        </p:txBody>
      </p:sp>
    </p:spTree>
    <p:extLst>
      <p:ext uri="{BB962C8B-B14F-4D97-AF65-F5344CB8AC3E}">
        <p14:creationId xmlns:p14="http://schemas.microsoft.com/office/powerpoint/2010/main" val="1802347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グループ化 40"/>
          <p:cNvGrpSpPr/>
          <p:nvPr/>
        </p:nvGrpSpPr>
        <p:grpSpPr>
          <a:xfrm>
            <a:off x="1268122" y="3470957"/>
            <a:ext cx="1457340" cy="725503"/>
            <a:chOff x="1859468" y="4330853"/>
            <a:chExt cx="1457340" cy="725503"/>
          </a:xfrm>
        </p:grpSpPr>
        <p:sp>
          <p:nvSpPr>
            <p:cNvPr id="10" name="テキスト ボックス 14"/>
            <p:cNvSpPr txBox="1">
              <a:spLocks noChangeArrowheads="1"/>
            </p:cNvSpPr>
            <p:nvPr/>
          </p:nvSpPr>
          <p:spPr bwMode="auto">
            <a:xfrm>
              <a:off x="1953957" y="4359738"/>
              <a:ext cx="12827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b="1" dirty="0">
                  <a:latin typeface="Meiryo UI" panose="020B0604030504040204" pitchFamily="50" charset="-128"/>
                  <a:ea typeface="Meiryo UI" panose="020B0604030504040204" pitchFamily="50" charset="-128"/>
                </a:rPr>
                <a:t>対策の</a:t>
              </a:r>
              <a:endParaRPr lang="en-US" altLang="ja-JP" sz="1400"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400" b="1" dirty="0">
                  <a:latin typeface="Meiryo UI" panose="020B0604030504040204" pitchFamily="50" charset="-128"/>
                  <a:ea typeface="Meiryo UI" panose="020B0604030504040204" pitchFamily="50" charset="-128"/>
                </a:rPr>
                <a:t>実施</a:t>
              </a:r>
            </a:p>
          </p:txBody>
        </p:sp>
        <p:sp>
          <p:nvSpPr>
            <p:cNvPr id="11" name="右矢印 10"/>
            <p:cNvSpPr/>
            <p:nvPr/>
          </p:nvSpPr>
          <p:spPr>
            <a:xfrm rot="5400000">
              <a:off x="2225386" y="3964935"/>
              <a:ext cx="725503" cy="1457340"/>
            </a:xfrm>
            <a:prstGeom prst="rightArrow">
              <a:avLst>
                <a:gd name="adj1" fmla="val 64169"/>
                <a:gd name="adj2" fmla="val 4841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a:latin typeface="Meiryo UI" panose="020B0604030504040204" pitchFamily="50" charset="-128"/>
                <a:ea typeface="Meiryo UI" panose="020B0604030504040204" pitchFamily="50" charset="-128"/>
              </a:endParaRPr>
            </a:p>
          </p:txBody>
        </p:sp>
      </p:grpSp>
      <p:sp>
        <p:nvSpPr>
          <p:cNvPr id="12" name="正方形/長方形 11"/>
          <p:cNvSpPr/>
          <p:nvPr/>
        </p:nvSpPr>
        <p:spPr bwMode="auto">
          <a:xfrm rot="5400000">
            <a:off x="3007714" y="3493077"/>
            <a:ext cx="5230017" cy="5733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400">
              <a:latin typeface="Meiryo UI" panose="020B0604030504040204" pitchFamily="50" charset="-128"/>
              <a:ea typeface="Meiryo UI" panose="020B0604030504040204" pitchFamily="50" charset="-128"/>
            </a:endParaRPr>
          </a:p>
        </p:txBody>
      </p:sp>
      <p:sp>
        <p:nvSpPr>
          <p:cNvPr id="13" name="テキスト ボックス 12"/>
          <p:cNvSpPr txBox="1"/>
          <p:nvPr/>
        </p:nvSpPr>
        <p:spPr bwMode="auto">
          <a:xfrm>
            <a:off x="5379102" y="3074480"/>
            <a:ext cx="492443" cy="861774"/>
          </a:xfrm>
          <a:prstGeom prst="rect">
            <a:avLst/>
          </a:prstGeom>
          <a:noFill/>
        </p:spPr>
        <p:txBody>
          <a:bodyPr vert="eaVert" wrap="none">
            <a:spAutoFit/>
          </a:bodyPr>
          <a:lstStyle/>
          <a:p>
            <a:pPr>
              <a:defRPr/>
            </a:pPr>
            <a:r>
              <a:rPr lang="ja-JP" altLang="en-US" sz="2000" b="1" dirty="0">
                <a:latin typeface="Meiryo UI" panose="020B0604030504040204" pitchFamily="50" charset="-128"/>
                <a:ea typeface="Meiryo UI" panose="020B0604030504040204" pitchFamily="50" charset="-128"/>
              </a:rPr>
              <a:t>大阪府</a:t>
            </a:r>
          </a:p>
        </p:txBody>
      </p:sp>
      <p:sp>
        <p:nvSpPr>
          <p:cNvPr id="14" name="下矢印 13"/>
          <p:cNvSpPr/>
          <p:nvPr/>
        </p:nvSpPr>
        <p:spPr>
          <a:xfrm rot="16200000">
            <a:off x="5044429" y="2931340"/>
            <a:ext cx="3530554" cy="1476377"/>
          </a:xfrm>
          <a:prstGeom prst="downArrow">
            <a:avLst/>
          </a:prstGeom>
          <a:solidFill>
            <a:schemeClr val="accent5">
              <a:lumMod val="20000"/>
              <a:lumOff val="80000"/>
            </a:scheme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a:defRPr/>
            </a:pP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15" name="テキスト ボックス 28"/>
          <p:cNvSpPr txBox="1">
            <a:spLocks noChangeArrowheads="1"/>
          </p:cNvSpPr>
          <p:nvPr/>
        </p:nvSpPr>
        <p:spPr bwMode="auto">
          <a:xfrm>
            <a:off x="5990447" y="3121650"/>
            <a:ext cx="1729492" cy="11285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spcAft>
                <a:spcPts val="400"/>
              </a:spcAft>
              <a:buNone/>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公表</a:t>
            </a:r>
            <a:endParaRPr lang="en-US" altLang="ja-JP" sz="1400" b="1" dirty="0">
              <a:latin typeface="Meiryo UI" panose="020B0604030504040204" pitchFamily="50" charset="-128"/>
              <a:ea typeface="Meiryo UI" panose="020B0604030504040204" pitchFamily="50" charset="-128"/>
            </a:endParaRPr>
          </a:p>
          <a:p>
            <a:pPr eaLnBrk="1" hangingPunct="1">
              <a:spcBef>
                <a:spcPct val="0"/>
              </a:spcBef>
              <a:buNone/>
            </a:pPr>
            <a:r>
              <a:rPr lang="ja-JP" altLang="en-US" sz="1800" b="1" dirty="0">
                <a:latin typeface="Meiryo UI" panose="020B0604030504040204" pitchFamily="50" charset="-128"/>
                <a:ea typeface="Meiryo UI" panose="020B0604030504040204" pitchFamily="50" charset="-128"/>
                <a:cs typeface="メイリオ" panose="020B0604030504040204" pitchFamily="50" charset="-128"/>
              </a:rPr>
              <a:t>・届出の概要</a:t>
            </a:r>
            <a:endParaRPr lang="en-US" altLang="ja-JP" sz="1800" b="1" dirty="0">
              <a:latin typeface="Meiryo UI" panose="020B0604030504040204" pitchFamily="50" charset="-128"/>
              <a:ea typeface="Meiryo UI" panose="020B0604030504040204" pitchFamily="50" charset="-128"/>
              <a:cs typeface="メイリオ" panose="020B0604030504040204" pitchFamily="50" charset="-128"/>
            </a:endParaRPr>
          </a:p>
          <a:p>
            <a:pPr eaLnBrk="1" hangingPunct="1">
              <a:spcBef>
                <a:spcPct val="0"/>
              </a:spcBef>
              <a:buNone/>
            </a:pPr>
            <a:r>
              <a:rPr lang="ja-JP" altLang="en-US" sz="1800" b="1" dirty="0">
                <a:latin typeface="Meiryo UI" panose="020B0604030504040204" pitchFamily="50" charset="-128"/>
                <a:ea typeface="Meiryo UI" panose="020B0604030504040204" pitchFamily="50" charset="-128"/>
                <a:cs typeface="メイリオ" panose="020B0604030504040204" pitchFamily="50" charset="-128"/>
              </a:rPr>
              <a:t>・評価結果</a:t>
            </a:r>
            <a:endParaRPr lang="en-US" altLang="ja-JP" sz="1800" b="1" dirty="0">
              <a:latin typeface="Meiryo UI" panose="020B0604030504040204" pitchFamily="50" charset="-128"/>
              <a:ea typeface="Meiryo UI" panose="020B0604030504040204" pitchFamily="50" charset="-128"/>
              <a:cs typeface="メイリオ" panose="020B0604030504040204" pitchFamily="50" charset="-128"/>
            </a:endParaRPr>
          </a:p>
          <a:p>
            <a:pPr eaLnBrk="1" hangingPunct="1">
              <a:spcBef>
                <a:spcPct val="0"/>
              </a:spcBef>
              <a:buNone/>
            </a:pPr>
            <a:endParaRPr lang="en-US" altLang="ja-JP" sz="14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6" name="角丸四角形 15"/>
          <p:cNvSpPr/>
          <p:nvPr/>
        </p:nvSpPr>
        <p:spPr>
          <a:xfrm rot="5400000">
            <a:off x="5391016" y="3325470"/>
            <a:ext cx="5230019" cy="76479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400">
              <a:latin typeface="Meiryo UI" panose="020B0604030504040204" pitchFamily="50" charset="-128"/>
              <a:ea typeface="Meiryo UI" panose="020B0604030504040204" pitchFamily="50" charset="-128"/>
            </a:endParaRPr>
          </a:p>
        </p:txBody>
      </p:sp>
      <p:sp>
        <p:nvSpPr>
          <p:cNvPr id="17" name="テキスト ボックス 23"/>
          <p:cNvSpPr txBox="1">
            <a:spLocks noChangeArrowheads="1"/>
          </p:cNvSpPr>
          <p:nvPr/>
        </p:nvSpPr>
        <p:spPr bwMode="auto">
          <a:xfrm>
            <a:off x="7770413" y="3213859"/>
            <a:ext cx="44114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2000" b="1" dirty="0">
                <a:solidFill>
                  <a:schemeClr val="bg1"/>
                </a:solidFill>
                <a:latin typeface="Meiryo UI" panose="020B0604030504040204" pitchFamily="50" charset="-128"/>
                <a:ea typeface="Meiryo UI" panose="020B0604030504040204" pitchFamily="50" charset="-128"/>
              </a:rPr>
              <a:t>府</a:t>
            </a:r>
            <a:endParaRPr lang="en-US" altLang="ja-JP" sz="2000" b="1" dirty="0">
              <a:solidFill>
                <a:schemeClr val="bg1"/>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2000" b="1" dirty="0">
                <a:solidFill>
                  <a:schemeClr val="bg1"/>
                </a:solidFill>
                <a:latin typeface="Meiryo UI" panose="020B0604030504040204" pitchFamily="50" charset="-128"/>
                <a:ea typeface="Meiryo UI" panose="020B0604030504040204" pitchFamily="50" charset="-128"/>
              </a:rPr>
              <a:t>民</a:t>
            </a:r>
          </a:p>
        </p:txBody>
      </p:sp>
      <p:grpSp>
        <p:nvGrpSpPr>
          <p:cNvPr id="46" name="グループ化 45"/>
          <p:cNvGrpSpPr/>
          <p:nvPr/>
        </p:nvGrpSpPr>
        <p:grpSpPr>
          <a:xfrm>
            <a:off x="3203043" y="1694839"/>
            <a:ext cx="1708843" cy="542526"/>
            <a:chOff x="3725120" y="2181760"/>
            <a:chExt cx="1709501" cy="739737"/>
          </a:xfrm>
          <a:solidFill>
            <a:schemeClr val="accent5">
              <a:lumMod val="50000"/>
            </a:schemeClr>
          </a:solidFill>
        </p:grpSpPr>
        <p:sp>
          <p:nvSpPr>
            <p:cNvPr id="33" name="下矢印 32"/>
            <p:cNvSpPr/>
            <p:nvPr/>
          </p:nvSpPr>
          <p:spPr>
            <a:xfrm rot="16200000">
              <a:off x="4210002" y="1696878"/>
              <a:ext cx="739737" cy="1709501"/>
            </a:xfrm>
            <a:prstGeom prst="downArrow">
              <a:avLst>
                <a:gd name="adj1" fmla="val 62477"/>
                <a:gd name="adj2" fmla="val 90697"/>
              </a:avLst>
            </a:prstGeom>
            <a:grpFill/>
            <a:ln w="222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400">
                <a:latin typeface="Meiryo UI" panose="020B0604030504040204" pitchFamily="50" charset="-128"/>
                <a:ea typeface="Meiryo UI" panose="020B0604030504040204" pitchFamily="50" charset="-128"/>
              </a:endParaRPr>
            </a:p>
          </p:txBody>
        </p:sp>
        <p:sp>
          <p:nvSpPr>
            <p:cNvPr id="32" name="テキスト ボックス 19"/>
            <p:cNvSpPr txBox="1">
              <a:spLocks noChangeArrowheads="1"/>
            </p:cNvSpPr>
            <p:nvPr/>
          </p:nvSpPr>
          <p:spPr bwMode="auto">
            <a:xfrm>
              <a:off x="3785871" y="2370365"/>
              <a:ext cx="1369573" cy="419656"/>
            </a:xfrm>
            <a:prstGeom prst="rect">
              <a:avLst/>
            </a:prstGeom>
            <a:grpFill/>
            <a:ln w="9525">
              <a:noFill/>
              <a:miter lim="800000"/>
              <a:headEnd/>
              <a:tailEnd/>
            </a:ln>
          </p:spPr>
          <p:txBody>
            <a:bodyPr wrap="square">
              <a:sp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b="1" dirty="0">
                  <a:solidFill>
                    <a:schemeClr val="bg1"/>
                  </a:solidFill>
                  <a:latin typeface="Meiryo UI" panose="020B0604030504040204" pitchFamily="50" charset="-128"/>
                  <a:ea typeface="Meiryo UI" panose="020B0604030504040204" pitchFamily="50" charset="-128"/>
                </a:rPr>
                <a:t>届出</a:t>
              </a:r>
            </a:p>
          </p:txBody>
        </p:sp>
      </p:grpSp>
      <p:grpSp>
        <p:nvGrpSpPr>
          <p:cNvPr id="48" name="グループ化 47"/>
          <p:cNvGrpSpPr/>
          <p:nvPr/>
        </p:nvGrpSpPr>
        <p:grpSpPr>
          <a:xfrm>
            <a:off x="3227181" y="3799110"/>
            <a:ext cx="1708844" cy="555751"/>
            <a:chOff x="3808345" y="5140813"/>
            <a:chExt cx="1709501" cy="739737"/>
          </a:xfrm>
          <a:solidFill>
            <a:schemeClr val="accent5">
              <a:lumMod val="50000"/>
            </a:schemeClr>
          </a:solidFill>
        </p:grpSpPr>
        <p:sp>
          <p:nvSpPr>
            <p:cNvPr id="43" name="下矢印 42"/>
            <p:cNvSpPr/>
            <p:nvPr/>
          </p:nvSpPr>
          <p:spPr>
            <a:xfrm rot="16200000">
              <a:off x="4293227" y="4655931"/>
              <a:ext cx="739737" cy="1709501"/>
            </a:xfrm>
            <a:prstGeom prst="downArrow">
              <a:avLst>
                <a:gd name="adj1" fmla="val 62477"/>
                <a:gd name="adj2" fmla="val 90697"/>
              </a:avLst>
            </a:prstGeom>
            <a:grpFill/>
            <a:ln w="222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400">
                <a:latin typeface="Meiryo UI" panose="020B0604030504040204" pitchFamily="50" charset="-128"/>
                <a:ea typeface="Meiryo UI" panose="020B0604030504040204" pitchFamily="50" charset="-128"/>
              </a:endParaRPr>
            </a:p>
          </p:txBody>
        </p:sp>
        <p:sp>
          <p:nvSpPr>
            <p:cNvPr id="29" name="テキスト ボックス 19"/>
            <p:cNvSpPr txBox="1">
              <a:spLocks noChangeArrowheads="1"/>
            </p:cNvSpPr>
            <p:nvPr/>
          </p:nvSpPr>
          <p:spPr bwMode="auto">
            <a:xfrm>
              <a:off x="3912314" y="5304047"/>
              <a:ext cx="1257004" cy="409669"/>
            </a:xfrm>
            <a:prstGeom prst="rect">
              <a:avLst/>
            </a:prstGeom>
            <a:grpFill/>
            <a:ln w="9525">
              <a:noFill/>
              <a:miter lim="800000"/>
              <a:headEnd/>
              <a:tailEnd/>
            </a:ln>
          </p:spPr>
          <p:txBody>
            <a:bodyPr wrap="square">
              <a:sp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b="1" dirty="0">
                  <a:solidFill>
                    <a:schemeClr val="bg1"/>
                  </a:solidFill>
                  <a:latin typeface="Meiryo UI" panose="020B0604030504040204" pitchFamily="50" charset="-128"/>
                  <a:ea typeface="Meiryo UI" panose="020B0604030504040204" pitchFamily="50" charset="-128"/>
                </a:rPr>
                <a:t>届出</a:t>
              </a:r>
            </a:p>
          </p:txBody>
        </p:sp>
      </p:grpSp>
      <p:sp>
        <p:nvSpPr>
          <p:cNvPr id="3" name="角丸四角形 2"/>
          <p:cNvSpPr/>
          <p:nvPr/>
        </p:nvSpPr>
        <p:spPr>
          <a:xfrm>
            <a:off x="611561" y="1272681"/>
            <a:ext cx="2433188" cy="512205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grpSp>
        <p:nvGrpSpPr>
          <p:cNvPr id="24" name="グループ化 23">
            <a:extLst>
              <a:ext uri="{FF2B5EF4-FFF2-40B4-BE49-F238E27FC236}">
                <a16:creationId xmlns:a16="http://schemas.microsoft.com/office/drawing/2014/main" id="{BA972A23-9A5D-8E99-5014-96E0B77EF0C3}"/>
              </a:ext>
            </a:extLst>
          </p:cNvPr>
          <p:cNvGrpSpPr/>
          <p:nvPr/>
        </p:nvGrpSpPr>
        <p:grpSpPr>
          <a:xfrm>
            <a:off x="3136412" y="5713351"/>
            <a:ext cx="2114958" cy="525082"/>
            <a:chOff x="3762712" y="5781438"/>
            <a:chExt cx="2114958" cy="525082"/>
          </a:xfrm>
        </p:grpSpPr>
        <p:sp>
          <p:nvSpPr>
            <p:cNvPr id="55" name="ホームベース 54"/>
            <p:cNvSpPr/>
            <p:nvPr/>
          </p:nvSpPr>
          <p:spPr>
            <a:xfrm rot="10800000">
              <a:off x="3762712" y="5781438"/>
              <a:ext cx="2037515" cy="515793"/>
            </a:xfrm>
            <a:prstGeom prst="homePlate">
              <a:avLst>
                <a:gd name="adj" fmla="val 81983"/>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56" name="テキスト ボックス 55"/>
            <p:cNvSpPr txBox="1"/>
            <p:nvPr/>
          </p:nvSpPr>
          <p:spPr>
            <a:xfrm>
              <a:off x="4022995" y="5814077"/>
              <a:ext cx="1854675" cy="492443"/>
            </a:xfrm>
            <a:prstGeom prst="rect">
              <a:avLst/>
            </a:prstGeom>
            <a:noFill/>
          </p:spPr>
          <p:txBody>
            <a:bodyPr wrap="square" rtlCol="0">
              <a:spAutoFit/>
            </a:bodyPr>
            <a:lstStyle/>
            <a:p>
              <a:r>
                <a:rPr kumimoji="1" lang="ja-JP" altLang="en-US" sz="1100" b="1" i="1" dirty="0">
                  <a:latin typeface="Meiryo UI" panose="020B0604030504040204" pitchFamily="50" charset="-128"/>
                  <a:ea typeface="Meiryo UI" panose="020B0604030504040204" pitchFamily="50" charset="-128"/>
                  <a:cs typeface="メイリオ" panose="020B0604030504040204" pitchFamily="50" charset="-128"/>
                </a:rPr>
                <a:t>必要に応じて</a:t>
              </a:r>
              <a:endParaRPr kumimoji="1" lang="en-US" altLang="ja-JP" sz="1100" b="1" i="1" dirty="0">
                <a:latin typeface="Meiryo UI" panose="020B0604030504040204" pitchFamily="50" charset="-128"/>
                <a:ea typeface="Meiryo UI" panose="020B0604030504040204" pitchFamily="50" charset="-128"/>
                <a:cs typeface="メイリオ" panose="020B0604030504040204" pitchFamily="50" charset="-128"/>
              </a:endParaRPr>
            </a:p>
            <a:p>
              <a:r>
                <a:rPr kumimoji="1" lang="ja-JP" altLang="en-US" sz="1400" b="1" i="1" dirty="0">
                  <a:latin typeface="Meiryo UI" panose="020B0604030504040204" pitchFamily="50" charset="-128"/>
                  <a:ea typeface="Meiryo UI" panose="020B0604030504040204" pitchFamily="50" charset="-128"/>
                  <a:cs typeface="メイリオ" panose="020B0604030504040204" pitchFamily="50" charset="-128"/>
                </a:rPr>
                <a:t>指導・助言</a:t>
              </a:r>
            </a:p>
          </p:txBody>
        </p:sp>
      </p:grpSp>
      <p:grpSp>
        <p:nvGrpSpPr>
          <p:cNvPr id="52" name="グループ化 51"/>
          <p:cNvGrpSpPr/>
          <p:nvPr/>
        </p:nvGrpSpPr>
        <p:grpSpPr>
          <a:xfrm>
            <a:off x="3209345" y="2506094"/>
            <a:ext cx="1857218" cy="637871"/>
            <a:chOff x="3747817" y="5880550"/>
            <a:chExt cx="1842937" cy="886114"/>
          </a:xfrm>
          <a:solidFill>
            <a:schemeClr val="accent5">
              <a:lumMod val="20000"/>
              <a:lumOff val="80000"/>
            </a:schemeClr>
          </a:solidFill>
        </p:grpSpPr>
        <p:sp>
          <p:nvSpPr>
            <p:cNvPr id="57" name="下矢印 56"/>
            <p:cNvSpPr/>
            <p:nvPr/>
          </p:nvSpPr>
          <p:spPr>
            <a:xfrm rot="5400000" flipH="1">
              <a:off x="4159511" y="5468856"/>
              <a:ext cx="886114" cy="1709501"/>
            </a:xfrm>
            <a:prstGeom prst="downArrow">
              <a:avLst>
                <a:gd name="adj1" fmla="val 62477"/>
                <a:gd name="adj2" fmla="val 90697"/>
              </a:avLst>
            </a:prstGeom>
            <a:grpFill/>
            <a:ln w="222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400" b="1">
                <a:latin typeface="Meiryo UI" panose="020B0604030504040204" pitchFamily="50" charset="-128"/>
                <a:ea typeface="Meiryo UI" panose="020B0604030504040204" pitchFamily="50" charset="-128"/>
              </a:endParaRPr>
            </a:p>
          </p:txBody>
        </p:sp>
        <p:sp>
          <p:nvSpPr>
            <p:cNvPr id="58" name="テキスト ボックス 19"/>
            <p:cNvSpPr txBox="1">
              <a:spLocks noChangeArrowheads="1"/>
            </p:cNvSpPr>
            <p:nvPr/>
          </p:nvSpPr>
          <p:spPr bwMode="auto">
            <a:xfrm>
              <a:off x="3900194" y="6157554"/>
              <a:ext cx="1690560" cy="427556"/>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b="1" dirty="0">
                  <a:latin typeface="Meiryo UI" panose="020B0604030504040204" pitchFamily="50" charset="-128"/>
                  <a:ea typeface="Meiryo UI" panose="020B0604030504040204" pitchFamily="50" charset="-128"/>
                </a:rPr>
                <a:t>評価結果の通知</a:t>
              </a:r>
              <a:endParaRPr lang="en-US" altLang="ja-JP" sz="1400" b="1" dirty="0">
                <a:latin typeface="Meiryo UI" panose="020B0604030504040204" pitchFamily="50" charset="-128"/>
                <a:ea typeface="Meiryo UI" panose="020B0604030504040204" pitchFamily="50" charset="-128"/>
              </a:endParaRPr>
            </a:p>
          </p:txBody>
        </p:sp>
      </p:grpSp>
      <p:sp>
        <p:nvSpPr>
          <p:cNvPr id="6" name="スライド番号プレースホルダー 5"/>
          <p:cNvSpPr>
            <a:spLocks noGrp="1"/>
          </p:cNvSpPr>
          <p:nvPr>
            <p:ph type="sldNum" sz="quarter" idx="12"/>
          </p:nvPr>
        </p:nvSpPr>
        <p:spPr/>
        <p:txBody>
          <a:bodyPr/>
          <a:lstStyle/>
          <a:p>
            <a:fld id="{55A7BED7-9510-4C4B-91BA-7696EE92F05C}" type="slidenum">
              <a:rPr kumimoji="1" lang="ja-JP" altLang="en-US" smtClean="0"/>
              <a:t>8</a:t>
            </a:fld>
            <a:endParaRPr kumimoji="1" lang="ja-JP" altLang="en-US"/>
          </a:p>
        </p:txBody>
      </p:sp>
      <p:sp>
        <p:nvSpPr>
          <p:cNvPr id="42" name="テキスト ボックス 41">
            <a:extLst>
              <a:ext uri="{FF2B5EF4-FFF2-40B4-BE49-F238E27FC236}">
                <a16:creationId xmlns:a16="http://schemas.microsoft.com/office/drawing/2014/main" id="{D85538E7-BE6B-4352-89F6-B699CAA961EB}"/>
              </a:ext>
            </a:extLst>
          </p:cNvPr>
          <p:cNvSpPr txBox="1"/>
          <p:nvPr/>
        </p:nvSpPr>
        <p:spPr>
          <a:xfrm>
            <a:off x="179512" y="476672"/>
            <a:ext cx="8782804" cy="502702"/>
          </a:xfrm>
          <a:prstGeom prst="rect">
            <a:avLst/>
          </a:prstGeom>
          <a:noFill/>
        </p:spPr>
        <p:txBody>
          <a:bodyPr wrap="square" rtlCol="0">
            <a:spAutoFit/>
          </a:bodyPr>
          <a:lstStyle/>
          <a:p>
            <a:pPr indent="-441325">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任意届出制度の流れ</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a:extLst>
              <a:ext uri="{FF2B5EF4-FFF2-40B4-BE49-F238E27FC236}">
                <a16:creationId xmlns:a16="http://schemas.microsoft.com/office/drawing/2014/main" id="{B732EF10-2F9A-82E9-8DFA-FE8BF325FE0E}"/>
              </a:ext>
            </a:extLst>
          </p:cNvPr>
          <p:cNvSpPr/>
          <p:nvPr/>
        </p:nvSpPr>
        <p:spPr>
          <a:xfrm>
            <a:off x="755576" y="1904251"/>
            <a:ext cx="2102196" cy="116452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対策計画書</a:t>
            </a:r>
            <a:endParaRPr kumimoji="1" lang="en-US" altLang="ja-JP" b="1" dirty="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・削減目標</a:t>
            </a:r>
            <a:endParaRPr lang="en-US" altLang="ja-JP" b="1" dirty="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・排出抑制対策等</a:t>
            </a:r>
          </a:p>
        </p:txBody>
      </p:sp>
      <p:sp>
        <p:nvSpPr>
          <p:cNvPr id="4" name="正方形/長方形 3">
            <a:extLst>
              <a:ext uri="{FF2B5EF4-FFF2-40B4-BE49-F238E27FC236}">
                <a16:creationId xmlns:a16="http://schemas.microsoft.com/office/drawing/2014/main" id="{BBB8AC2E-4BBC-2116-5637-F2C3CAB9BCB1}"/>
              </a:ext>
            </a:extLst>
          </p:cNvPr>
          <p:cNvSpPr/>
          <p:nvPr/>
        </p:nvSpPr>
        <p:spPr>
          <a:xfrm>
            <a:off x="755576" y="4495833"/>
            <a:ext cx="2078244" cy="116452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実績報告書</a:t>
            </a:r>
            <a:endParaRPr kumimoji="1" lang="en-US" altLang="ja-JP" b="1" dirty="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・削減状況</a:t>
            </a:r>
            <a:endParaRPr lang="en-US" altLang="ja-JP" b="1" dirty="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・対策実施状況等</a:t>
            </a:r>
            <a:endParaRPr kumimoji="1" lang="en-US" altLang="ja-JP" b="1"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952B14D7-7FAC-98D3-766E-BFB9E3E81C58}"/>
              </a:ext>
            </a:extLst>
          </p:cNvPr>
          <p:cNvSpPr/>
          <p:nvPr/>
        </p:nvSpPr>
        <p:spPr>
          <a:xfrm>
            <a:off x="1225446" y="980728"/>
            <a:ext cx="1138504" cy="607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事業者</a:t>
            </a:r>
          </a:p>
        </p:txBody>
      </p:sp>
      <p:grpSp>
        <p:nvGrpSpPr>
          <p:cNvPr id="18" name="グループ化 17">
            <a:extLst>
              <a:ext uri="{FF2B5EF4-FFF2-40B4-BE49-F238E27FC236}">
                <a16:creationId xmlns:a16="http://schemas.microsoft.com/office/drawing/2014/main" id="{3C19B527-ED84-E564-96D7-00A887289965}"/>
              </a:ext>
            </a:extLst>
          </p:cNvPr>
          <p:cNvGrpSpPr/>
          <p:nvPr/>
        </p:nvGrpSpPr>
        <p:grpSpPr>
          <a:xfrm>
            <a:off x="3220603" y="4627796"/>
            <a:ext cx="1817514" cy="637871"/>
            <a:chOff x="3747817" y="5880550"/>
            <a:chExt cx="1842937" cy="886114"/>
          </a:xfrm>
          <a:solidFill>
            <a:schemeClr val="accent5">
              <a:lumMod val="20000"/>
              <a:lumOff val="80000"/>
            </a:schemeClr>
          </a:solidFill>
        </p:grpSpPr>
        <p:sp>
          <p:nvSpPr>
            <p:cNvPr id="22" name="下矢印 56">
              <a:extLst>
                <a:ext uri="{FF2B5EF4-FFF2-40B4-BE49-F238E27FC236}">
                  <a16:creationId xmlns:a16="http://schemas.microsoft.com/office/drawing/2014/main" id="{2563975F-A166-4400-8079-3C148D638648}"/>
                </a:ext>
              </a:extLst>
            </p:cNvPr>
            <p:cNvSpPr/>
            <p:nvPr/>
          </p:nvSpPr>
          <p:spPr>
            <a:xfrm rot="5400000" flipH="1">
              <a:off x="4159511" y="5468856"/>
              <a:ext cx="886114" cy="1709501"/>
            </a:xfrm>
            <a:prstGeom prst="downArrow">
              <a:avLst>
                <a:gd name="adj1" fmla="val 62477"/>
                <a:gd name="adj2" fmla="val 90697"/>
              </a:avLst>
            </a:prstGeom>
            <a:grpFill/>
            <a:ln w="222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400" b="1">
                <a:latin typeface="Meiryo UI" panose="020B0604030504040204" pitchFamily="50" charset="-128"/>
                <a:ea typeface="Meiryo UI" panose="020B0604030504040204" pitchFamily="50" charset="-128"/>
              </a:endParaRPr>
            </a:p>
          </p:txBody>
        </p:sp>
        <p:sp>
          <p:nvSpPr>
            <p:cNvPr id="23" name="テキスト ボックス 19">
              <a:extLst>
                <a:ext uri="{FF2B5EF4-FFF2-40B4-BE49-F238E27FC236}">
                  <a16:creationId xmlns:a16="http://schemas.microsoft.com/office/drawing/2014/main" id="{6B796F71-39A3-289A-CAC8-45B14B52C4C3}"/>
                </a:ext>
              </a:extLst>
            </p:cNvPr>
            <p:cNvSpPr txBox="1">
              <a:spLocks noChangeArrowheads="1"/>
            </p:cNvSpPr>
            <p:nvPr/>
          </p:nvSpPr>
          <p:spPr bwMode="auto">
            <a:xfrm>
              <a:off x="3900194" y="6157554"/>
              <a:ext cx="1690560" cy="427556"/>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b="1" dirty="0">
                  <a:latin typeface="Meiryo UI" panose="020B0604030504040204" pitchFamily="50" charset="-128"/>
                  <a:ea typeface="Meiryo UI" panose="020B0604030504040204" pitchFamily="50" charset="-128"/>
                </a:rPr>
                <a:t>評価結果の通知</a:t>
              </a:r>
              <a:endParaRPr lang="en-US" altLang="ja-JP" sz="1400" b="1" dirty="0">
                <a:latin typeface="Meiryo UI" panose="020B0604030504040204" pitchFamily="50" charset="-128"/>
                <a:ea typeface="Meiryo UI" panose="020B0604030504040204" pitchFamily="50" charset="-128"/>
              </a:endParaRPr>
            </a:p>
          </p:txBody>
        </p:sp>
      </p:grpSp>
      <p:sp>
        <p:nvSpPr>
          <p:cNvPr id="8" name="テキスト ボックス 7">
            <a:extLst>
              <a:ext uri="{FF2B5EF4-FFF2-40B4-BE49-F238E27FC236}">
                <a16:creationId xmlns:a16="http://schemas.microsoft.com/office/drawing/2014/main" id="{575F40C1-5A85-EECC-6477-57B188ABEBEE}"/>
              </a:ext>
            </a:extLst>
          </p:cNvPr>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２．任意届出制度の概要</a:t>
            </a:r>
          </a:p>
        </p:txBody>
      </p:sp>
      <p:sp>
        <p:nvSpPr>
          <p:cNvPr id="34" name="テキスト ボックス 28">
            <a:extLst>
              <a:ext uri="{FF2B5EF4-FFF2-40B4-BE49-F238E27FC236}">
                <a16:creationId xmlns:a16="http://schemas.microsoft.com/office/drawing/2014/main" id="{93B834C9-01ED-F604-F0C2-D76AC4B24F87}"/>
              </a:ext>
            </a:extLst>
          </p:cNvPr>
          <p:cNvSpPr txBox="1">
            <a:spLocks noChangeArrowheads="1"/>
          </p:cNvSpPr>
          <p:nvPr/>
        </p:nvSpPr>
        <p:spPr bwMode="auto">
          <a:xfrm>
            <a:off x="6066312" y="5401740"/>
            <a:ext cx="1476378" cy="8309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None/>
            </a:pPr>
            <a:r>
              <a:rPr lang="en-US" altLang="ja-JP" sz="16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希望により公表しないこともできる</a:t>
            </a:r>
            <a:endParaRPr lang="en-US" altLang="ja-JP" sz="16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852998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ラリティ">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クラシック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クラリティ">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3062</Words>
  <Application>Microsoft Office PowerPoint</Application>
  <PresentationFormat>画面に合わせる (4:3)</PresentationFormat>
  <Paragraphs>401</Paragraphs>
  <Slides>29</Slides>
  <Notes>28</Notes>
  <HiddenSlides>1</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29</vt:i4>
      </vt:variant>
    </vt:vector>
  </HeadingPairs>
  <TitlesOfParts>
    <vt:vector size="38" baseType="lpstr">
      <vt:lpstr>Meiryo UI</vt:lpstr>
      <vt:lpstr>ＭＳ Ｐゴシック</vt:lpstr>
      <vt:lpstr>メイリオ</vt:lpstr>
      <vt:lpstr>Arial</vt:lpstr>
      <vt:lpstr>Calibri</vt:lpstr>
      <vt:lpstr>Courier New</vt:lpstr>
      <vt:lpstr>Times New Roman</vt:lpstr>
      <vt:lpstr>Wingdings</vt:lpstr>
      <vt:lpstr>クラリティ</vt:lpstr>
      <vt:lpstr>大阪府気候変動対策推進条例に基づく 任意届け出制度 対策計画書の書き方説明</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ありがとうございました。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2021-08-18T04:41:33Z</dcterms:created>
  <dcterms:modified xsi:type="dcterms:W3CDTF">2023-04-07T08:55:56Z</dcterms:modified>
</cp:coreProperties>
</file>