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66" r:id="rId2"/>
    <p:sldId id="262" r:id="rId3"/>
    <p:sldId id="260" r:id="rId4"/>
    <p:sldId id="261"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FF66"/>
    <a:srgbClr val="CCFFCC"/>
    <a:srgbClr val="283F19"/>
    <a:srgbClr val="4171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35" autoAdjust="0"/>
    <p:restoredTop sz="94238" autoAdjust="0"/>
  </p:normalViewPr>
  <p:slideViewPr>
    <p:cSldViewPr snapToGrid="0">
      <p:cViewPr varScale="1">
        <p:scale>
          <a:sx n="75" d="100"/>
          <a:sy n="75" d="100"/>
        </p:scale>
        <p:origin x="1397"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B832013-59FD-442A-9E77-8D838CA8D3AF}" type="datetimeFigureOut">
              <a:rPr kumimoji="1" lang="ja-JP" altLang="en-US" smtClean="0"/>
              <a:t>2024/7/25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D7F5E35-1662-4333-9527-975A9A7D75B6}" type="slidenum">
              <a:rPr kumimoji="1" lang="ja-JP" altLang="en-US" smtClean="0"/>
              <a:t>‹#›</a:t>
            </a:fld>
            <a:endParaRPr kumimoji="1" lang="ja-JP" altLang="en-US"/>
          </a:p>
        </p:txBody>
      </p:sp>
    </p:spTree>
    <p:extLst>
      <p:ext uri="{BB962C8B-B14F-4D97-AF65-F5344CB8AC3E}">
        <p14:creationId xmlns:p14="http://schemas.microsoft.com/office/powerpoint/2010/main" val="6728749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21BF43-783E-44B6-9BB7-0F30D03950C8}" type="slidenum">
              <a:rPr kumimoji="1" lang="ja-JP" altLang="en-US" smtClean="0"/>
              <a:t>1</a:t>
            </a:fld>
            <a:endParaRPr kumimoji="1" lang="ja-JP" altLang="en-US"/>
          </a:p>
        </p:txBody>
      </p:sp>
    </p:spTree>
    <p:extLst>
      <p:ext uri="{BB962C8B-B14F-4D97-AF65-F5344CB8AC3E}">
        <p14:creationId xmlns:p14="http://schemas.microsoft.com/office/powerpoint/2010/main" val="3104931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21BF43-783E-44B6-9BB7-0F30D03950C8}" type="slidenum">
              <a:rPr kumimoji="1" lang="ja-JP" altLang="en-US" smtClean="0"/>
              <a:t>4</a:t>
            </a:fld>
            <a:endParaRPr kumimoji="1" lang="ja-JP" altLang="en-US"/>
          </a:p>
        </p:txBody>
      </p:sp>
    </p:spTree>
    <p:extLst>
      <p:ext uri="{BB962C8B-B14F-4D97-AF65-F5344CB8AC3E}">
        <p14:creationId xmlns:p14="http://schemas.microsoft.com/office/powerpoint/2010/main" val="3286763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9CE968F-EC92-41FD-B7FB-E93556E9B3AD}" type="datetimeFigureOut">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EC9736-91EF-4055-AE64-1B022C7EA846}" type="slidenum">
              <a:rPr kumimoji="1" lang="ja-JP" altLang="en-US" smtClean="0"/>
              <a:t>‹#›</a:t>
            </a:fld>
            <a:endParaRPr kumimoji="1" lang="ja-JP" altLang="en-US"/>
          </a:p>
        </p:txBody>
      </p:sp>
    </p:spTree>
    <p:extLst>
      <p:ext uri="{BB962C8B-B14F-4D97-AF65-F5344CB8AC3E}">
        <p14:creationId xmlns:p14="http://schemas.microsoft.com/office/powerpoint/2010/main" val="314052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CE968F-EC92-41FD-B7FB-E93556E9B3AD}" type="datetimeFigureOut">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EC9736-91EF-4055-AE64-1B022C7EA846}" type="slidenum">
              <a:rPr kumimoji="1" lang="ja-JP" altLang="en-US" smtClean="0"/>
              <a:t>‹#›</a:t>
            </a:fld>
            <a:endParaRPr kumimoji="1" lang="ja-JP" altLang="en-US"/>
          </a:p>
        </p:txBody>
      </p:sp>
    </p:spTree>
    <p:extLst>
      <p:ext uri="{BB962C8B-B14F-4D97-AF65-F5344CB8AC3E}">
        <p14:creationId xmlns:p14="http://schemas.microsoft.com/office/powerpoint/2010/main" val="2623810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CE968F-EC92-41FD-B7FB-E93556E9B3AD}" type="datetimeFigureOut">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EC9736-91EF-4055-AE64-1B022C7EA846}" type="slidenum">
              <a:rPr kumimoji="1" lang="ja-JP" altLang="en-US" smtClean="0"/>
              <a:t>‹#›</a:t>
            </a:fld>
            <a:endParaRPr kumimoji="1" lang="ja-JP" altLang="en-US"/>
          </a:p>
        </p:txBody>
      </p:sp>
    </p:spTree>
    <p:extLst>
      <p:ext uri="{BB962C8B-B14F-4D97-AF65-F5344CB8AC3E}">
        <p14:creationId xmlns:p14="http://schemas.microsoft.com/office/powerpoint/2010/main" val="1707062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CE968F-EC92-41FD-B7FB-E93556E9B3AD}" type="datetimeFigureOut">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EC9736-91EF-4055-AE64-1B022C7EA846}" type="slidenum">
              <a:rPr kumimoji="1" lang="ja-JP" altLang="en-US" smtClean="0"/>
              <a:t>‹#›</a:t>
            </a:fld>
            <a:endParaRPr kumimoji="1" lang="ja-JP" altLang="en-US"/>
          </a:p>
        </p:txBody>
      </p:sp>
    </p:spTree>
    <p:extLst>
      <p:ext uri="{BB962C8B-B14F-4D97-AF65-F5344CB8AC3E}">
        <p14:creationId xmlns:p14="http://schemas.microsoft.com/office/powerpoint/2010/main" val="331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9CE968F-EC92-41FD-B7FB-E93556E9B3AD}" type="datetimeFigureOut">
              <a:rPr kumimoji="1" lang="ja-JP" altLang="en-US" smtClean="0"/>
              <a:t>2024/7/25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EC9736-91EF-4055-AE64-1B022C7EA846}" type="slidenum">
              <a:rPr kumimoji="1" lang="ja-JP" altLang="en-US" smtClean="0"/>
              <a:t>‹#›</a:t>
            </a:fld>
            <a:endParaRPr kumimoji="1" lang="ja-JP" altLang="en-US"/>
          </a:p>
        </p:txBody>
      </p:sp>
    </p:spTree>
    <p:extLst>
      <p:ext uri="{BB962C8B-B14F-4D97-AF65-F5344CB8AC3E}">
        <p14:creationId xmlns:p14="http://schemas.microsoft.com/office/powerpoint/2010/main" val="595682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9CE968F-EC92-41FD-B7FB-E93556E9B3AD}" type="datetimeFigureOut">
              <a:rPr kumimoji="1" lang="ja-JP" altLang="en-US" smtClean="0"/>
              <a:t>2024/7/25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EC9736-91EF-4055-AE64-1B022C7EA846}" type="slidenum">
              <a:rPr kumimoji="1" lang="ja-JP" altLang="en-US" smtClean="0"/>
              <a:t>‹#›</a:t>
            </a:fld>
            <a:endParaRPr kumimoji="1" lang="ja-JP" altLang="en-US"/>
          </a:p>
        </p:txBody>
      </p:sp>
    </p:spTree>
    <p:extLst>
      <p:ext uri="{BB962C8B-B14F-4D97-AF65-F5344CB8AC3E}">
        <p14:creationId xmlns:p14="http://schemas.microsoft.com/office/powerpoint/2010/main" val="4015589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9CE968F-EC92-41FD-B7FB-E93556E9B3AD}" type="datetimeFigureOut">
              <a:rPr kumimoji="1" lang="ja-JP" altLang="en-US" smtClean="0"/>
              <a:t>2024/7/25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2EC9736-91EF-4055-AE64-1B022C7EA846}" type="slidenum">
              <a:rPr kumimoji="1" lang="ja-JP" altLang="en-US" smtClean="0"/>
              <a:t>‹#›</a:t>
            </a:fld>
            <a:endParaRPr kumimoji="1" lang="ja-JP" altLang="en-US"/>
          </a:p>
        </p:txBody>
      </p:sp>
    </p:spTree>
    <p:extLst>
      <p:ext uri="{BB962C8B-B14F-4D97-AF65-F5344CB8AC3E}">
        <p14:creationId xmlns:p14="http://schemas.microsoft.com/office/powerpoint/2010/main" val="415048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9CE968F-EC92-41FD-B7FB-E93556E9B3AD}" type="datetimeFigureOut">
              <a:rPr kumimoji="1" lang="ja-JP" altLang="en-US" smtClean="0"/>
              <a:t>2024/7/25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2EC9736-91EF-4055-AE64-1B022C7EA846}" type="slidenum">
              <a:rPr kumimoji="1" lang="ja-JP" altLang="en-US" smtClean="0"/>
              <a:t>‹#›</a:t>
            </a:fld>
            <a:endParaRPr kumimoji="1" lang="ja-JP" altLang="en-US"/>
          </a:p>
        </p:txBody>
      </p:sp>
    </p:spTree>
    <p:extLst>
      <p:ext uri="{BB962C8B-B14F-4D97-AF65-F5344CB8AC3E}">
        <p14:creationId xmlns:p14="http://schemas.microsoft.com/office/powerpoint/2010/main" val="3968441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E968F-EC92-41FD-B7FB-E93556E9B3AD}" type="datetimeFigureOut">
              <a:rPr kumimoji="1" lang="ja-JP" altLang="en-US" smtClean="0"/>
              <a:t>2024/7/25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EC9736-91EF-4055-AE64-1B022C7EA846}" type="slidenum">
              <a:rPr kumimoji="1" lang="ja-JP" altLang="en-US" smtClean="0"/>
              <a:t>‹#›</a:t>
            </a:fld>
            <a:endParaRPr kumimoji="1" lang="ja-JP" altLang="en-US"/>
          </a:p>
        </p:txBody>
      </p:sp>
    </p:spTree>
    <p:extLst>
      <p:ext uri="{BB962C8B-B14F-4D97-AF65-F5344CB8AC3E}">
        <p14:creationId xmlns:p14="http://schemas.microsoft.com/office/powerpoint/2010/main" val="99403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CE968F-EC92-41FD-B7FB-E93556E9B3AD}" type="datetimeFigureOut">
              <a:rPr kumimoji="1" lang="ja-JP" altLang="en-US" smtClean="0"/>
              <a:t>2024/7/25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EC9736-91EF-4055-AE64-1B022C7EA846}" type="slidenum">
              <a:rPr kumimoji="1" lang="ja-JP" altLang="en-US" smtClean="0"/>
              <a:t>‹#›</a:t>
            </a:fld>
            <a:endParaRPr kumimoji="1" lang="ja-JP" altLang="en-US"/>
          </a:p>
        </p:txBody>
      </p:sp>
    </p:spTree>
    <p:extLst>
      <p:ext uri="{BB962C8B-B14F-4D97-AF65-F5344CB8AC3E}">
        <p14:creationId xmlns:p14="http://schemas.microsoft.com/office/powerpoint/2010/main" val="3593311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CE968F-EC92-41FD-B7FB-E93556E9B3AD}" type="datetimeFigureOut">
              <a:rPr kumimoji="1" lang="ja-JP" altLang="en-US" smtClean="0"/>
              <a:t>2024/7/25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EC9736-91EF-4055-AE64-1B022C7EA846}" type="slidenum">
              <a:rPr kumimoji="1" lang="ja-JP" altLang="en-US" smtClean="0"/>
              <a:t>‹#›</a:t>
            </a:fld>
            <a:endParaRPr kumimoji="1" lang="ja-JP" altLang="en-US"/>
          </a:p>
        </p:txBody>
      </p:sp>
    </p:spTree>
    <p:extLst>
      <p:ext uri="{BB962C8B-B14F-4D97-AF65-F5344CB8AC3E}">
        <p14:creationId xmlns:p14="http://schemas.microsoft.com/office/powerpoint/2010/main" val="98291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CE968F-EC92-41FD-B7FB-E93556E9B3AD}" type="datetimeFigureOut">
              <a:rPr kumimoji="1" lang="ja-JP" altLang="en-US" smtClean="0"/>
              <a:t>2024/7/25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C9736-91EF-4055-AE64-1B022C7EA846}" type="slidenum">
              <a:rPr kumimoji="1" lang="ja-JP" altLang="en-US" smtClean="0"/>
              <a:t>‹#›</a:t>
            </a:fld>
            <a:endParaRPr kumimoji="1" lang="ja-JP" altLang="en-US"/>
          </a:p>
        </p:txBody>
      </p:sp>
    </p:spTree>
    <p:extLst>
      <p:ext uri="{BB962C8B-B14F-4D97-AF65-F5344CB8AC3E}">
        <p14:creationId xmlns:p14="http://schemas.microsoft.com/office/powerpoint/2010/main" val="8081860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3">
            <a:extLst>
              <a:ext uri="{FF2B5EF4-FFF2-40B4-BE49-F238E27FC236}">
                <a16:creationId xmlns:a16="http://schemas.microsoft.com/office/drawing/2014/main" id="{0D364B5C-6ED7-4CD0-B3C5-0D3BCADF72C8}"/>
              </a:ext>
            </a:extLst>
          </p:cNvPr>
          <p:cNvSpPr/>
          <p:nvPr/>
        </p:nvSpPr>
        <p:spPr>
          <a:xfrm>
            <a:off x="151754" y="5620529"/>
            <a:ext cx="9634433" cy="1104071"/>
          </a:xfrm>
          <a:prstGeom prst="roundRect">
            <a:avLst>
              <a:gd name="adj" fmla="val 0"/>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l"/>
            </a:pPr>
            <a:r>
              <a:rPr lang="ja-JP" altLang="en-US" sz="16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宣言事業者には</a:t>
            </a:r>
            <a:r>
              <a:rPr lang="ja-JP" altLang="en-US" sz="1600" b="1"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府から各種支援メニューを提供</a:t>
            </a:r>
            <a:r>
              <a:rPr lang="ja-JP" altLang="en-US" sz="16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し、それぞれの実態に応じて適切なサポートを実施。</a:t>
            </a:r>
            <a:endParaRPr lang="en-US" altLang="ja-JP" sz="16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85750" indent="-285750" algn="just">
              <a:buFont typeface="Wingdings" panose="05000000000000000000" pitchFamily="2" charset="2"/>
              <a:buChar char="l"/>
            </a:pPr>
            <a:r>
              <a:rPr lang="ja-JP" altLang="en-US" sz="16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脱炭素経営を推進していることを</a:t>
            </a:r>
            <a:r>
              <a:rPr lang="ja-JP" altLang="en-US" sz="1600" b="1"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府及び事業者が対外的に</a:t>
            </a:r>
            <a:r>
              <a:rPr lang="en-US" altLang="ja-JP" sz="1600" b="1"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PR</a:t>
            </a:r>
            <a:r>
              <a:rPr lang="ja-JP" altLang="en-US" sz="1600" b="1"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し、企業価値の向上</a:t>
            </a:r>
            <a:r>
              <a:rPr lang="ja-JP" altLang="en-US" sz="16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を図っていく。</a:t>
            </a:r>
            <a:endParaRPr lang="en-US" altLang="ja-JP" sz="16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 name="額縁 5"/>
          <p:cNvSpPr/>
          <p:nvPr/>
        </p:nvSpPr>
        <p:spPr>
          <a:xfrm>
            <a:off x="1619413" y="5204287"/>
            <a:ext cx="6595267" cy="505045"/>
          </a:xfrm>
          <a:prstGeom prst="bevel">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9" name="Rectangle 66"/>
          <p:cNvSpPr txBox="1">
            <a:spLocks noChangeArrowheads="1"/>
          </p:cNvSpPr>
          <p:nvPr/>
        </p:nvSpPr>
        <p:spPr bwMode="auto">
          <a:xfrm>
            <a:off x="98796" y="165566"/>
            <a:ext cx="9740353" cy="59284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lIns="36000" tIns="0" rIns="36000" bIns="0" anchor="ctr" anchorCtr="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None/>
              <a:defRPr/>
            </a:pPr>
            <a:r>
              <a:rPr lang="ja-JP" altLang="en-US" sz="2400" kern="0" dirty="0">
                <a:solidFill>
                  <a:srgbClr val="FFFFFF"/>
                </a:solidFill>
                <a:latin typeface="ＭＳ Ｐゴシック" panose="020B0600070205080204" pitchFamily="50" charset="-128"/>
              </a:rPr>
              <a:t>脱炭素経営宣言について</a:t>
            </a:r>
          </a:p>
        </p:txBody>
      </p:sp>
      <p:sp>
        <p:nvSpPr>
          <p:cNvPr id="4" name="角丸四角形 3"/>
          <p:cNvSpPr/>
          <p:nvPr/>
        </p:nvSpPr>
        <p:spPr>
          <a:xfrm>
            <a:off x="151754" y="1362019"/>
            <a:ext cx="9634433" cy="923120"/>
          </a:xfrm>
          <a:prstGeom prst="roundRect">
            <a:avLst>
              <a:gd name="adj" fmla="val 0"/>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l"/>
            </a:pPr>
            <a:r>
              <a:rPr lang="en-US" altLang="ja-JP" sz="16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2050</a:t>
            </a:r>
            <a:r>
              <a:rPr lang="ja-JP" altLang="en-US" sz="16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年のカーボンニュートラルに向けては</a:t>
            </a:r>
            <a:r>
              <a:rPr lang="ja-JP" altLang="en-US" sz="16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ja-JP" altLang="en-US" sz="16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あらゆる事業者を対象に脱炭素対策を進めていく必要があり、最近、</a:t>
            </a:r>
            <a:r>
              <a:rPr lang="ja-JP" altLang="en-US" sz="1600" b="1"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サプライチェーン全体</a:t>
            </a:r>
            <a:r>
              <a:rPr lang="ja-JP" altLang="en-US" sz="16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でのカーボンニュートラルの対応を求める動きが活発化。</a:t>
            </a:r>
            <a:endParaRPr lang="en-US" altLang="ja-JP" sz="1600" dirty="0">
              <a:solidFill>
                <a:srgbClr val="00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85750" indent="-285750" algn="just">
              <a:buFont typeface="Wingdings" panose="05000000000000000000" pitchFamily="2" charset="2"/>
              <a:buChar char="l"/>
            </a:pPr>
            <a:r>
              <a:rPr lang="ja-JP" altLang="en-US" sz="1600" dirty="0">
                <a:solidFill>
                  <a:schemeClr val="tx1"/>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脱炭素経営宣言や条例に基づく届出等を通じて、中小企業を含めたあらゆる事業者の排出削減を促す。</a:t>
            </a:r>
          </a:p>
        </p:txBody>
      </p:sp>
      <p:sp>
        <p:nvSpPr>
          <p:cNvPr id="7" name="角丸四角形 3">
            <a:extLst>
              <a:ext uri="{FF2B5EF4-FFF2-40B4-BE49-F238E27FC236}">
                <a16:creationId xmlns:a16="http://schemas.microsoft.com/office/drawing/2014/main" id="{0D364B5C-6ED7-4CD0-B3C5-0D3BCADF72C8}"/>
              </a:ext>
            </a:extLst>
          </p:cNvPr>
          <p:cNvSpPr/>
          <p:nvPr/>
        </p:nvSpPr>
        <p:spPr>
          <a:xfrm>
            <a:off x="151754" y="2912678"/>
            <a:ext cx="9634433" cy="1487959"/>
          </a:xfrm>
          <a:prstGeom prst="roundRect">
            <a:avLst>
              <a:gd name="adj" fmla="val 0"/>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l"/>
            </a:pPr>
            <a:r>
              <a:rPr lang="ja-JP" altLang="en-US" sz="16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中小企業では、</a:t>
            </a:r>
            <a:r>
              <a:rPr lang="ja-JP" altLang="en-US" sz="1600" dirty="0">
                <a:solidFill>
                  <a:schemeClr val="tx1"/>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現在、</a:t>
            </a:r>
            <a:r>
              <a:rPr lang="ja-JP" altLang="en-US" sz="1600" dirty="0">
                <a:solidFill>
                  <a:schemeClr val="tx1"/>
                </a:solidFill>
                <a:latin typeface="ＭＳ Ｐゴシック" panose="020B0600070205080204" pitchFamily="50" charset="-128"/>
                <a:ea typeface="ＭＳ Ｐゴシック" panose="020B0600070205080204" pitchFamily="50" charset="-128"/>
              </a:rPr>
              <a:t>脱炭素に取り組んでいる事業者は</a:t>
            </a:r>
            <a:r>
              <a:rPr lang="ja-JP" altLang="en-US" sz="1600" b="1" dirty="0">
                <a:solidFill>
                  <a:schemeClr val="tx1"/>
                </a:solidFill>
                <a:latin typeface="ＭＳ Ｐゴシック" panose="020B0600070205080204" pitchFamily="50" charset="-128"/>
                <a:ea typeface="ＭＳ Ｐゴシック" panose="020B0600070205080204" pitchFamily="50" charset="-128"/>
              </a:rPr>
              <a:t>１割程度</a:t>
            </a:r>
            <a:r>
              <a:rPr lang="ja-JP" altLang="en-US" sz="1600" dirty="0">
                <a:solidFill>
                  <a:schemeClr val="tx1"/>
                </a:solidFill>
                <a:latin typeface="ＭＳ Ｐゴシック" panose="020B0600070205080204" pitchFamily="50" charset="-128"/>
                <a:ea typeface="ＭＳ Ｐゴシック" panose="020B0600070205080204" pitchFamily="50" charset="-128"/>
              </a:rPr>
              <a:t>（次ページ参照）にとどまっている。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263525" indent="-263525" algn="just"/>
            <a:r>
              <a:rPr lang="ja-JP" altLang="en-US" sz="1600" dirty="0">
                <a:solidFill>
                  <a:schemeClr val="tx1"/>
                </a:solidFill>
                <a:latin typeface="ＭＳ Ｐゴシック" panose="020B0600070205080204" pitchFamily="50" charset="-128"/>
                <a:ea typeface="ＭＳ Ｐゴシック" panose="020B0600070205080204" pitchFamily="50" charset="-128"/>
              </a:rPr>
              <a:t>　　 </a:t>
            </a:r>
            <a:r>
              <a:rPr lang="ja-JP" altLang="en-US" sz="1600" dirty="0">
                <a:solidFill>
                  <a:schemeClr val="tx1"/>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条例に基づく届出は脱炭素対策に関する計画書の作成等が必要となるが、中小企業の多くは自社の</a:t>
            </a:r>
            <a:r>
              <a:rPr lang="en-US" altLang="ja-JP" sz="1600" dirty="0">
                <a:solidFill>
                  <a:schemeClr val="tx1"/>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CO</a:t>
            </a:r>
            <a:r>
              <a:rPr lang="ja-JP" altLang="en-US" sz="1600" dirty="0">
                <a:solidFill>
                  <a:schemeClr val="tx1"/>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₂</a:t>
            </a:r>
            <a:r>
              <a:rPr lang="en-US" altLang="ja-JP" sz="1600" dirty="0">
                <a:solidFill>
                  <a:schemeClr val="tx1"/>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en-US" sz="1600" dirty="0">
                <a:solidFill>
                  <a:schemeClr val="tx1"/>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排出量算定や</a:t>
            </a:r>
            <a:r>
              <a:rPr lang="ja-JP" altLang="en-US" sz="1600" b="1" dirty="0">
                <a:solidFill>
                  <a:schemeClr val="tx1"/>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具体的な対策を検討するノウハウが不十分</a:t>
            </a:r>
            <a:r>
              <a:rPr lang="ja-JP" altLang="en-US" sz="1600" dirty="0">
                <a:solidFill>
                  <a:schemeClr val="tx1"/>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285750" indent="-285750" algn="just">
              <a:buFont typeface="Wingdings" panose="05000000000000000000" pitchFamily="2" charset="2"/>
              <a:buChar char="l"/>
            </a:pPr>
            <a:r>
              <a:rPr lang="ja-JP" altLang="en-US" sz="1600" dirty="0">
                <a:solidFill>
                  <a:schemeClr val="tx1"/>
                </a:solidFill>
                <a:latin typeface="ＭＳ Ｐゴシック" panose="020B0600070205080204" pitchFamily="50" charset="-128"/>
                <a:ea typeface="ＭＳ Ｐゴシック" panose="020B0600070205080204" pitchFamily="50" charset="-128"/>
              </a:rPr>
              <a:t>大企業でも専門知識やノウハウを求める意見があるなど、</a:t>
            </a:r>
            <a:r>
              <a:rPr lang="ja-JP" altLang="en-US" sz="1600" b="1" dirty="0">
                <a:solidFill>
                  <a:schemeClr val="tx1"/>
                </a:solidFill>
                <a:latin typeface="ＭＳ Ｐゴシック" panose="020B0600070205080204" pitchFamily="50" charset="-128"/>
                <a:ea typeface="ＭＳ Ｐゴシック" panose="020B0600070205080204" pitchFamily="50" charset="-128"/>
              </a:rPr>
              <a:t>網羅的な対策の情報提供</a:t>
            </a:r>
            <a:r>
              <a:rPr lang="ja-JP" altLang="en-US" sz="1600" dirty="0">
                <a:solidFill>
                  <a:schemeClr val="tx1"/>
                </a:solidFill>
                <a:latin typeface="ＭＳ Ｐゴシック" panose="020B0600070205080204" pitchFamily="50" charset="-128"/>
                <a:ea typeface="ＭＳ Ｐゴシック" panose="020B0600070205080204" pitchFamily="50" charset="-128"/>
              </a:rPr>
              <a:t>が求められている。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7682A21E-6F20-4941-AEB2-B64E559022FF}"/>
              </a:ext>
            </a:extLst>
          </p:cNvPr>
          <p:cNvSpPr/>
          <p:nvPr/>
        </p:nvSpPr>
        <p:spPr>
          <a:xfrm>
            <a:off x="151754" y="1005209"/>
            <a:ext cx="1813131" cy="34732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ＭＳ Ｐゴシック" panose="020B0600070205080204" pitchFamily="50" charset="-128"/>
                <a:ea typeface="ＭＳ Ｐゴシック" panose="020B0600070205080204" pitchFamily="50" charset="-128"/>
              </a:rPr>
              <a:t>背景・目的</a:t>
            </a:r>
            <a:endParaRPr kumimoji="1" lang="ja-JP" altLang="en-US" sz="1600" b="1" dirty="0">
              <a:latin typeface="ＭＳ Ｐゴシック" panose="020B0600070205080204" pitchFamily="50" charset="-128"/>
              <a:ea typeface="ＭＳ Ｐゴシック" panose="020B0600070205080204" pitchFamily="50" charset="-128"/>
            </a:endParaRPr>
          </a:p>
        </p:txBody>
      </p:sp>
      <p:sp>
        <p:nvSpPr>
          <p:cNvPr id="11" name="テキスト ボックス 10">
            <a:extLst>
              <a:ext uri="{FF2B5EF4-FFF2-40B4-BE49-F238E27FC236}">
                <a16:creationId xmlns:a16="http://schemas.microsoft.com/office/drawing/2014/main" id="{80B0A448-054A-4DB3-87DB-60AD64F47C04}"/>
              </a:ext>
            </a:extLst>
          </p:cNvPr>
          <p:cNvSpPr txBox="1"/>
          <p:nvPr/>
        </p:nvSpPr>
        <p:spPr>
          <a:xfrm>
            <a:off x="1783536" y="5266194"/>
            <a:ext cx="6907427" cy="369332"/>
          </a:xfrm>
          <a:prstGeom prst="rect">
            <a:avLst/>
          </a:prstGeom>
          <a:noFill/>
        </p:spPr>
        <p:txBody>
          <a:bodyPr wrap="square">
            <a:spAutoFit/>
          </a:bodyPr>
          <a:lstStyle/>
          <a:p>
            <a:pPr algn="just"/>
            <a:r>
              <a:rPr lang="ja-JP" altLang="en-US" b="1"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脱炭素化への</a:t>
            </a:r>
            <a:r>
              <a:rPr lang="ja-JP" altLang="ja-JP" b="1"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第一歩</a:t>
            </a:r>
            <a:r>
              <a:rPr lang="ja-JP" altLang="en-US" b="1"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となる「</a:t>
            </a:r>
            <a:r>
              <a:rPr lang="ja-JP" altLang="ja-JP" b="1"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脱炭素経営宣言</a:t>
            </a:r>
            <a:r>
              <a:rPr lang="ja-JP" altLang="en-US" b="1"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登録制度」を創設</a:t>
            </a:r>
            <a:endParaRPr lang="en-US" altLang="ja-JP" b="1"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2" name="正方形/長方形 11">
            <a:extLst>
              <a:ext uri="{FF2B5EF4-FFF2-40B4-BE49-F238E27FC236}">
                <a16:creationId xmlns:a16="http://schemas.microsoft.com/office/drawing/2014/main" id="{7682A21E-6F20-4941-AEB2-B64E559022FF}"/>
              </a:ext>
            </a:extLst>
          </p:cNvPr>
          <p:cNvSpPr/>
          <p:nvPr/>
        </p:nvSpPr>
        <p:spPr>
          <a:xfrm>
            <a:off x="151754" y="2582740"/>
            <a:ext cx="1813131" cy="34732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ＭＳ Ｐゴシック" panose="020B0600070205080204" pitchFamily="50" charset="-128"/>
                <a:ea typeface="ＭＳ Ｐゴシック" panose="020B0600070205080204" pitchFamily="50" charset="-128"/>
              </a:rPr>
              <a:t>現状</a:t>
            </a:r>
          </a:p>
        </p:txBody>
      </p:sp>
      <p:sp>
        <p:nvSpPr>
          <p:cNvPr id="3" name="二等辺三角形 2"/>
          <p:cNvSpPr/>
          <p:nvPr/>
        </p:nvSpPr>
        <p:spPr>
          <a:xfrm rot="10800000">
            <a:off x="3750600" y="4667440"/>
            <a:ext cx="2332892" cy="31652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858033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Rectangle 66"/>
          <p:cNvSpPr txBox="1">
            <a:spLocks noChangeArrowheads="1"/>
          </p:cNvSpPr>
          <p:nvPr/>
        </p:nvSpPr>
        <p:spPr bwMode="auto">
          <a:xfrm>
            <a:off x="58738" y="153988"/>
            <a:ext cx="9740900" cy="649576"/>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600" kern="0" dirty="0">
                <a:solidFill>
                  <a:schemeClr val="bg1"/>
                </a:solidFill>
                <a:latin typeface="ＭＳ Ｐゴシック" panose="020B0600070205080204" pitchFamily="50" charset="-128"/>
              </a:rPr>
              <a:t>脱炭素に関する企業意識</a:t>
            </a:r>
            <a:r>
              <a:rPr lang="ja-JP" altLang="en-US" sz="2000" dirty="0">
                <a:solidFill>
                  <a:schemeClr val="bg1"/>
                </a:solidFill>
                <a:latin typeface="ＭＳ Ｐゴシック" panose="020B0600070205080204" pitchFamily="50" charset="-128"/>
              </a:rPr>
              <a:t>　</a:t>
            </a:r>
            <a:endParaRPr lang="ja-JP" altLang="en-US" sz="1600" kern="0" dirty="0">
              <a:solidFill>
                <a:schemeClr val="bg1"/>
              </a:solidFill>
              <a:latin typeface="ＭＳ Ｐゴシック" panose="020B060007020508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064269488"/>
              </p:ext>
            </p:extLst>
          </p:nvPr>
        </p:nvGraphicFramePr>
        <p:xfrm>
          <a:off x="93664" y="2312209"/>
          <a:ext cx="9701211" cy="4017781"/>
        </p:xfrm>
        <a:graphic>
          <a:graphicData uri="http://schemas.openxmlformats.org/drawingml/2006/table">
            <a:tbl>
              <a:tblPr firstRow="1" bandRow="1">
                <a:tableStyleId>{5C22544A-7EE6-4342-B048-85BDC9FD1C3A}</a:tableStyleId>
              </a:tblPr>
              <a:tblGrid>
                <a:gridCol w="1471899">
                  <a:extLst>
                    <a:ext uri="{9D8B030D-6E8A-4147-A177-3AD203B41FA5}">
                      <a16:colId xmlns:a16="http://schemas.microsoft.com/office/drawing/2014/main" val="2176975820"/>
                    </a:ext>
                  </a:extLst>
                </a:gridCol>
                <a:gridCol w="3339804">
                  <a:extLst>
                    <a:ext uri="{9D8B030D-6E8A-4147-A177-3AD203B41FA5}">
                      <a16:colId xmlns:a16="http://schemas.microsoft.com/office/drawing/2014/main" val="2290506927"/>
                    </a:ext>
                  </a:extLst>
                </a:gridCol>
                <a:gridCol w="2377220">
                  <a:extLst>
                    <a:ext uri="{9D8B030D-6E8A-4147-A177-3AD203B41FA5}">
                      <a16:colId xmlns:a16="http://schemas.microsoft.com/office/drawing/2014/main" val="1898888730"/>
                    </a:ext>
                  </a:extLst>
                </a:gridCol>
                <a:gridCol w="2512288">
                  <a:extLst>
                    <a:ext uri="{9D8B030D-6E8A-4147-A177-3AD203B41FA5}">
                      <a16:colId xmlns:a16="http://schemas.microsoft.com/office/drawing/2014/main" val="1295593948"/>
                    </a:ext>
                  </a:extLst>
                </a:gridCol>
              </a:tblGrid>
              <a:tr h="661321">
                <a:tc>
                  <a:txBody>
                    <a:bodyPr/>
                    <a:lstStyle/>
                    <a:p>
                      <a:pPr algn="ctr"/>
                      <a:endParaRPr kumimoji="1" lang="ja-JP" altLang="en-US" sz="2000" dirty="0">
                        <a:latin typeface="ＭＳ Ｐゴシック" panose="020B0600070205080204" pitchFamily="50" charset="-128"/>
                        <a:ea typeface="ＭＳ Ｐゴシック" panose="020B0600070205080204" pitchFamily="50" charset="-128"/>
                      </a:endParaRPr>
                    </a:p>
                  </a:txBody>
                  <a:tcPr marL="91461" marR="91461" marT="45708" marB="45708"/>
                </a:tc>
                <a:tc>
                  <a:txBody>
                    <a:bodyPr/>
                    <a:lstStyle/>
                    <a:p>
                      <a:pPr algn="ctr"/>
                      <a:endParaRPr kumimoji="1" lang="ja-JP" altLang="en-US" sz="2000" dirty="0">
                        <a:latin typeface="ＭＳ Ｐゴシック" panose="020B0600070205080204" pitchFamily="50" charset="-128"/>
                        <a:ea typeface="ＭＳ Ｐゴシック" panose="020B0600070205080204" pitchFamily="50" charset="-128"/>
                      </a:endParaRPr>
                    </a:p>
                  </a:txBody>
                  <a:tcPr marL="91461" marR="91461" marT="45708" marB="45708"/>
                </a:tc>
                <a:tc>
                  <a:txBody>
                    <a:bodyPr/>
                    <a:lstStyle/>
                    <a:p>
                      <a:pPr algn="ctr"/>
                      <a:r>
                        <a:rPr kumimoji="1" lang="ja-JP" altLang="en-US" sz="2000" dirty="0">
                          <a:latin typeface="ＭＳ Ｐゴシック" panose="020B0600070205080204" pitchFamily="50" charset="-128"/>
                          <a:ea typeface="ＭＳ Ｐゴシック" panose="020B0600070205080204" pitchFamily="50" charset="-128"/>
                        </a:rPr>
                        <a:t>大企業</a:t>
                      </a:r>
                      <a:endParaRPr kumimoji="1" lang="en-US" altLang="ja-JP" sz="2000" dirty="0">
                        <a:latin typeface="ＭＳ Ｐゴシック" panose="020B0600070205080204" pitchFamily="50" charset="-128"/>
                        <a:ea typeface="ＭＳ Ｐゴシック" panose="020B0600070205080204" pitchFamily="50" charset="-128"/>
                      </a:endParaRPr>
                    </a:p>
                    <a:p>
                      <a:pPr algn="ctr"/>
                      <a:r>
                        <a:rPr kumimoji="1" lang="ja-JP" altLang="en-US" sz="1600" dirty="0">
                          <a:latin typeface="ＭＳ Ｐゴシック" panose="020B0600070205080204" pitchFamily="50" charset="-128"/>
                          <a:ea typeface="ＭＳ Ｐゴシック" panose="020B0600070205080204" pitchFamily="50" charset="-128"/>
                        </a:rPr>
                        <a:t>（資本金３億円超）</a:t>
                      </a:r>
                      <a:endParaRPr kumimoji="1" lang="ja-JP" altLang="en-US" sz="1600" b="0" dirty="0">
                        <a:latin typeface="ＭＳ Ｐゴシック" panose="020B0600070205080204" pitchFamily="50" charset="-128"/>
                        <a:ea typeface="ＭＳ Ｐゴシック" panose="020B0600070205080204" pitchFamily="50" charset="-128"/>
                      </a:endParaRPr>
                    </a:p>
                  </a:txBody>
                  <a:tcPr marL="91461" marR="91461" marT="45708" marB="45708"/>
                </a:tc>
                <a:tc>
                  <a:txBody>
                    <a:bodyPr/>
                    <a:lstStyle/>
                    <a:p>
                      <a:pPr algn="ctr"/>
                      <a:r>
                        <a:rPr kumimoji="1" lang="ja-JP" altLang="en-US" sz="2000" dirty="0">
                          <a:latin typeface="ＭＳ Ｐゴシック" panose="020B0600070205080204" pitchFamily="50" charset="-128"/>
                          <a:ea typeface="ＭＳ Ｐゴシック" panose="020B0600070205080204" pitchFamily="50" charset="-128"/>
                        </a:rPr>
                        <a:t>中小企業</a:t>
                      </a:r>
                      <a:endParaRPr kumimoji="1" lang="en-US" altLang="ja-JP" sz="2000" dirty="0">
                        <a:latin typeface="ＭＳ Ｐゴシック" panose="020B0600070205080204" pitchFamily="50" charset="-128"/>
                        <a:ea typeface="ＭＳ Ｐゴシック" panose="020B0600070205080204" pitchFamily="50" charset="-128"/>
                      </a:endParaRPr>
                    </a:p>
                    <a:p>
                      <a:pPr algn="ctr"/>
                      <a:r>
                        <a:rPr kumimoji="1" lang="ja-JP" altLang="en-US" sz="1600" dirty="0">
                          <a:latin typeface="ＭＳ Ｐゴシック" panose="020B0600070205080204" pitchFamily="50" charset="-128"/>
                          <a:ea typeface="ＭＳ Ｐゴシック" panose="020B0600070205080204" pitchFamily="50" charset="-128"/>
                        </a:rPr>
                        <a:t>（資本金３億円以下）</a:t>
                      </a:r>
                      <a:endParaRPr kumimoji="1" lang="ja-JP" altLang="en-US" sz="1600" b="0" dirty="0">
                        <a:latin typeface="ＭＳ Ｐゴシック" panose="020B0600070205080204" pitchFamily="50" charset="-128"/>
                        <a:ea typeface="ＭＳ Ｐゴシック" panose="020B0600070205080204" pitchFamily="50" charset="-128"/>
                      </a:endParaRPr>
                    </a:p>
                  </a:txBody>
                  <a:tcPr marL="91461" marR="91461" marT="45708" marB="45708"/>
                </a:tc>
                <a:extLst>
                  <a:ext uri="{0D108BD9-81ED-4DB2-BD59-A6C34878D82A}">
                    <a16:rowId xmlns:a16="http://schemas.microsoft.com/office/drawing/2014/main" val="606039624"/>
                  </a:ext>
                </a:extLst>
              </a:tr>
              <a:tr h="571645">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ＭＳ Ｐゴシック" panose="020B0600070205080204" pitchFamily="50" charset="-128"/>
                          <a:ea typeface="ＭＳ Ｐゴシック" panose="020B0600070205080204" pitchFamily="50" charset="-128"/>
                        </a:rPr>
                        <a:t>脱炭素への</a:t>
                      </a:r>
                      <a:endParaRPr kumimoji="1" lang="en-US" altLang="ja-JP" sz="20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ＭＳ Ｐゴシック" panose="020B0600070205080204" pitchFamily="50" charset="-128"/>
                          <a:ea typeface="ＭＳ Ｐゴシック" panose="020B0600070205080204" pitchFamily="50" charset="-128"/>
                        </a:rPr>
                        <a:t>取組状況</a:t>
                      </a:r>
                      <a:endParaRPr kumimoji="1" lang="en-US" altLang="ja-JP" sz="2000" dirty="0">
                        <a:latin typeface="ＭＳ Ｐゴシック" panose="020B0600070205080204" pitchFamily="50" charset="-128"/>
                        <a:ea typeface="ＭＳ Ｐゴシック" panose="020B0600070205080204" pitchFamily="50" charset="-128"/>
                      </a:endParaRPr>
                    </a:p>
                    <a:p>
                      <a:pPr algn="ctr"/>
                      <a:endParaRPr kumimoji="1" lang="en-US" altLang="ja-JP" sz="2000" b="0" dirty="0">
                        <a:latin typeface="ＭＳ Ｐゴシック" panose="020B0600070205080204" pitchFamily="50" charset="-128"/>
                        <a:ea typeface="ＭＳ Ｐゴシック" panose="020B0600070205080204" pitchFamily="50" charset="-128"/>
                      </a:endParaRPr>
                    </a:p>
                  </a:txBody>
                  <a:tcPr marL="91461" marR="91461" marT="45708" marB="45708" anchor="ctr"/>
                </a:tc>
                <a:tc>
                  <a:txBody>
                    <a:bodyPr/>
                    <a:lstStyle/>
                    <a:p>
                      <a:pPr algn="ctr"/>
                      <a:r>
                        <a:rPr kumimoji="1" lang="ja-JP" altLang="en-US" sz="2000" dirty="0">
                          <a:latin typeface="ＭＳ Ｐゴシック" panose="020B0600070205080204" pitchFamily="50" charset="-128"/>
                          <a:ea typeface="ＭＳ Ｐゴシック" panose="020B0600070205080204" pitchFamily="50" charset="-128"/>
                        </a:rPr>
                        <a:t>既に取り組んでいる</a:t>
                      </a:r>
                      <a:endParaRPr kumimoji="1" lang="en-US" altLang="ja-JP" sz="2000" b="0" dirty="0">
                        <a:latin typeface="ＭＳ Ｐゴシック" panose="020B0600070205080204" pitchFamily="50" charset="-128"/>
                        <a:ea typeface="ＭＳ Ｐゴシック" panose="020B0600070205080204" pitchFamily="50" charset="-128"/>
                      </a:endParaRPr>
                    </a:p>
                  </a:txBody>
                  <a:tcPr marL="91461" marR="91461" marT="45708" marB="45708" anchor="ctr"/>
                </a:tc>
                <a:tc>
                  <a:txBody>
                    <a:bodyPr/>
                    <a:lstStyle/>
                    <a:p>
                      <a:pPr algn="ctr"/>
                      <a:r>
                        <a:rPr kumimoji="1" lang="en-US" altLang="ja-JP" sz="2400" dirty="0">
                          <a:latin typeface="ＭＳ Ｐゴシック" panose="020B0600070205080204" pitchFamily="50" charset="-128"/>
                          <a:ea typeface="ＭＳ Ｐゴシック" panose="020B0600070205080204" pitchFamily="50" charset="-128"/>
                        </a:rPr>
                        <a:t>68.8</a:t>
                      </a:r>
                      <a:r>
                        <a:rPr kumimoji="1" lang="ja-JP" altLang="en-US" sz="2400" dirty="0">
                          <a:latin typeface="ＭＳ Ｐゴシック" panose="020B0600070205080204" pitchFamily="50" charset="-128"/>
                          <a:ea typeface="ＭＳ Ｐゴシック" panose="020B0600070205080204" pitchFamily="50" charset="-128"/>
                        </a:rPr>
                        <a:t>％</a:t>
                      </a:r>
                      <a:endParaRPr kumimoji="1" lang="ja-JP" altLang="en-US" sz="2400" b="0" dirty="0">
                        <a:latin typeface="ＭＳ Ｐゴシック" panose="020B0600070205080204" pitchFamily="50" charset="-128"/>
                        <a:ea typeface="ＭＳ Ｐゴシック" panose="020B0600070205080204" pitchFamily="50" charset="-128"/>
                      </a:endParaRPr>
                    </a:p>
                  </a:txBody>
                  <a:tcPr marL="91461" marR="91461" marT="45708" marB="45708" anchor="ctr"/>
                </a:tc>
                <a:tc>
                  <a:txBody>
                    <a:bodyPr/>
                    <a:lstStyle/>
                    <a:p>
                      <a:pPr algn="ctr"/>
                      <a:r>
                        <a:rPr kumimoji="1" lang="en-US" altLang="ja-JP" sz="2400" dirty="0">
                          <a:latin typeface="ＭＳ Ｐゴシック" panose="020B0600070205080204" pitchFamily="50" charset="-128"/>
                          <a:ea typeface="ＭＳ Ｐゴシック" panose="020B0600070205080204" pitchFamily="50" charset="-128"/>
                        </a:rPr>
                        <a:t>13.4</a:t>
                      </a:r>
                      <a:r>
                        <a:rPr kumimoji="1" lang="ja-JP" altLang="en-US" sz="2400" dirty="0">
                          <a:latin typeface="ＭＳ Ｐゴシック" panose="020B0600070205080204" pitchFamily="50" charset="-128"/>
                          <a:ea typeface="ＭＳ Ｐゴシック" panose="020B0600070205080204" pitchFamily="50" charset="-128"/>
                        </a:rPr>
                        <a:t>％</a:t>
                      </a:r>
                      <a:endParaRPr kumimoji="1" lang="ja-JP" altLang="en-US" sz="2400" b="0" dirty="0">
                        <a:latin typeface="ＭＳ Ｐゴシック" panose="020B0600070205080204" pitchFamily="50" charset="-128"/>
                        <a:ea typeface="ＭＳ Ｐゴシック" panose="020B0600070205080204" pitchFamily="50" charset="-128"/>
                      </a:endParaRPr>
                    </a:p>
                  </a:txBody>
                  <a:tcPr marL="91461" marR="91461" marT="45708" marB="45708" anchor="ctr"/>
                </a:tc>
                <a:extLst>
                  <a:ext uri="{0D108BD9-81ED-4DB2-BD59-A6C34878D82A}">
                    <a16:rowId xmlns:a16="http://schemas.microsoft.com/office/drawing/2014/main" val="1765045772"/>
                  </a:ext>
                </a:extLst>
              </a:tr>
              <a:tr h="724306">
                <a:tc vMerge="1">
                  <a:txBody>
                    <a:bodyPr/>
                    <a:lstStyle/>
                    <a:p>
                      <a:pPr algn="ctr"/>
                      <a:endParaRPr kumimoji="1" lang="ja-JP" altLang="en-US" sz="2000" dirty="0"/>
                    </a:p>
                  </a:txBody>
                  <a:tcPr marL="91447" marR="91447" anchor="ctr"/>
                </a:tc>
                <a:tc>
                  <a:txBody>
                    <a:bodyPr/>
                    <a:lstStyle/>
                    <a:p>
                      <a:pPr algn="ctr"/>
                      <a:r>
                        <a:rPr kumimoji="1" lang="ja-JP" altLang="en-US" sz="2000" dirty="0">
                          <a:latin typeface="ＭＳ Ｐゴシック" panose="020B0600070205080204" pitchFamily="50" charset="-128"/>
                          <a:ea typeface="ＭＳ Ｐゴシック" panose="020B0600070205080204" pitchFamily="50" charset="-128"/>
                        </a:rPr>
                        <a:t>取り組むかどうか、</a:t>
                      </a:r>
                      <a:endParaRPr kumimoji="1" lang="en-US" altLang="ja-JP" sz="2000" dirty="0">
                        <a:latin typeface="ＭＳ Ｐゴシック" panose="020B0600070205080204" pitchFamily="50" charset="-128"/>
                        <a:ea typeface="ＭＳ Ｐゴシック" panose="020B0600070205080204" pitchFamily="50" charset="-128"/>
                      </a:endParaRPr>
                    </a:p>
                    <a:p>
                      <a:pPr algn="ctr"/>
                      <a:r>
                        <a:rPr kumimoji="1" lang="ja-JP" altLang="en-US" sz="2000" dirty="0">
                          <a:latin typeface="ＭＳ Ｐゴシック" panose="020B0600070205080204" pitchFamily="50" charset="-128"/>
                          <a:ea typeface="ＭＳ Ｐゴシック" panose="020B0600070205080204" pitchFamily="50" charset="-128"/>
                        </a:rPr>
                        <a:t>今後検討する</a:t>
                      </a:r>
                    </a:p>
                  </a:txBody>
                  <a:tcPr marL="91461" marR="91461" marT="45708" marB="45708" anchor="ctr"/>
                </a:tc>
                <a:tc>
                  <a:txBody>
                    <a:bodyPr/>
                    <a:lstStyle/>
                    <a:p>
                      <a:pPr algn="ctr"/>
                      <a:r>
                        <a:rPr kumimoji="1" lang="en-US" altLang="ja-JP" sz="2400" dirty="0">
                          <a:latin typeface="ＭＳ Ｐゴシック" panose="020B0600070205080204" pitchFamily="50" charset="-128"/>
                          <a:ea typeface="ＭＳ Ｐゴシック" panose="020B0600070205080204" pitchFamily="50" charset="-128"/>
                        </a:rPr>
                        <a:t>6.3</a:t>
                      </a:r>
                      <a:r>
                        <a:rPr kumimoji="1" lang="ja-JP" altLang="en-US" sz="2400" dirty="0">
                          <a:latin typeface="ＭＳ Ｐゴシック" panose="020B0600070205080204" pitchFamily="50" charset="-128"/>
                          <a:ea typeface="ＭＳ Ｐゴシック" panose="020B0600070205080204" pitchFamily="50" charset="-128"/>
                        </a:rPr>
                        <a:t>％</a:t>
                      </a:r>
                    </a:p>
                  </a:txBody>
                  <a:tcPr marL="91461" marR="91461" marT="45708" marB="45708" anchor="ctr"/>
                </a:tc>
                <a:tc>
                  <a:txBody>
                    <a:bodyPr/>
                    <a:lstStyle/>
                    <a:p>
                      <a:pPr algn="ctr"/>
                      <a:r>
                        <a:rPr kumimoji="1" lang="en-US" altLang="ja-JP" sz="2400" dirty="0">
                          <a:latin typeface="ＭＳ Ｐゴシック" panose="020B0600070205080204" pitchFamily="50" charset="-128"/>
                          <a:ea typeface="ＭＳ Ｐゴシック" panose="020B0600070205080204" pitchFamily="50" charset="-128"/>
                        </a:rPr>
                        <a:t>29.2</a:t>
                      </a:r>
                      <a:r>
                        <a:rPr kumimoji="1" lang="ja-JP" altLang="en-US" sz="2400" dirty="0">
                          <a:latin typeface="ＭＳ Ｐゴシック" panose="020B0600070205080204" pitchFamily="50" charset="-128"/>
                          <a:ea typeface="ＭＳ Ｐゴシック" panose="020B0600070205080204" pitchFamily="50" charset="-128"/>
                        </a:rPr>
                        <a:t>％</a:t>
                      </a:r>
                    </a:p>
                  </a:txBody>
                  <a:tcPr marL="91461" marR="91461" marT="45708" marB="45708" anchor="ctr"/>
                </a:tc>
                <a:extLst>
                  <a:ext uri="{0D108BD9-81ED-4DB2-BD59-A6C34878D82A}">
                    <a16:rowId xmlns:a16="http://schemas.microsoft.com/office/drawing/2014/main" val="4252953942"/>
                  </a:ext>
                </a:extLst>
              </a:tr>
              <a:tr h="724306">
                <a:tc vMerge="1">
                  <a:txBody>
                    <a:bodyPr/>
                    <a:lstStyle/>
                    <a:p>
                      <a:pPr algn="ctr"/>
                      <a:endParaRPr kumimoji="1" lang="ja-JP" altLang="en-US" sz="2000" dirty="0"/>
                    </a:p>
                  </a:txBody>
                  <a:tcPr marL="91447" marR="91447" anchor="ctr"/>
                </a:tc>
                <a:tc>
                  <a:txBody>
                    <a:bodyPr/>
                    <a:lstStyle/>
                    <a:p>
                      <a:pPr algn="ctr"/>
                      <a:r>
                        <a:rPr kumimoji="1" lang="ja-JP" altLang="en-US" sz="2000" dirty="0">
                          <a:latin typeface="ＭＳ Ｐゴシック" panose="020B0600070205080204" pitchFamily="50" charset="-128"/>
                          <a:ea typeface="ＭＳ Ｐゴシック" panose="020B0600070205080204" pitchFamily="50" charset="-128"/>
                        </a:rPr>
                        <a:t>取り組みたいが、</a:t>
                      </a:r>
                      <a:endParaRPr kumimoji="1" lang="en-US" altLang="ja-JP" sz="2000" dirty="0">
                        <a:latin typeface="ＭＳ Ｐゴシック" panose="020B0600070205080204" pitchFamily="50" charset="-128"/>
                        <a:ea typeface="ＭＳ Ｐゴシック" panose="020B0600070205080204" pitchFamily="50" charset="-128"/>
                      </a:endParaRPr>
                    </a:p>
                    <a:p>
                      <a:pPr algn="ctr"/>
                      <a:r>
                        <a:rPr kumimoji="1" lang="ja-JP" altLang="en-US" sz="2000" dirty="0">
                          <a:latin typeface="ＭＳ Ｐゴシック" panose="020B0600070205080204" pitchFamily="50" charset="-128"/>
                          <a:ea typeface="ＭＳ Ｐゴシック" panose="020B0600070205080204" pitchFamily="50" charset="-128"/>
                        </a:rPr>
                        <a:t>何をすべきかわからない</a:t>
                      </a:r>
                    </a:p>
                  </a:txBody>
                  <a:tcPr marL="91461" marR="91461" marT="45708" marB="45708" anchor="ctr"/>
                </a:tc>
                <a:tc>
                  <a:txBody>
                    <a:bodyPr/>
                    <a:lstStyle/>
                    <a:p>
                      <a:pPr algn="ctr"/>
                      <a:r>
                        <a:rPr kumimoji="1" lang="en-US" altLang="ja-JP" sz="2400" dirty="0">
                          <a:latin typeface="ＭＳ Ｐゴシック" panose="020B0600070205080204" pitchFamily="50" charset="-128"/>
                          <a:ea typeface="ＭＳ Ｐゴシック" panose="020B0600070205080204" pitchFamily="50" charset="-128"/>
                        </a:rPr>
                        <a:t>2.1</a:t>
                      </a:r>
                      <a:r>
                        <a:rPr kumimoji="1" lang="ja-JP" altLang="en-US" sz="2400" dirty="0">
                          <a:latin typeface="ＭＳ Ｐゴシック" panose="020B0600070205080204" pitchFamily="50" charset="-128"/>
                          <a:ea typeface="ＭＳ Ｐゴシック" panose="020B0600070205080204" pitchFamily="50" charset="-128"/>
                        </a:rPr>
                        <a:t>％</a:t>
                      </a:r>
                      <a:endParaRPr kumimoji="1" lang="en-US" altLang="ja-JP" sz="2400" dirty="0">
                        <a:latin typeface="ＭＳ Ｐゴシック" panose="020B0600070205080204" pitchFamily="50" charset="-128"/>
                        <a:ea typeface="ＭＳ Ｐゴシック" panose="020B0600070205080204" pitchFamily="50" charset="-128"/>
                      </a:endParaRPr>
                    </a:p>
                  </a:txBody>
                  <a:tcPr marL="91461" marR="91461" marT="45708" marB="45708" anchor="ctr"/>
                </a:tc>
                <a:tc>
                  <a:txBody>
                    <a:bodyPr/>
                    <a:lstStyle/>
                    <a:p>
                      <a:pPr algn="ctr"/>
                      <a:r>
                        <a:rPr kumimoji="1" lang="en-US" altLang="ja-JP" sz="2400" dirty="0">
                          <a:latin typeface="ＭＳ Ｐゴシック" panose="020B0600070205080204" pitchFamily="50" charset="-128"/>
                          <a:ea typeface="ＭＳ Ｐゴシック" panose="020B0600070205080204" pitchFamily="50" charset="-128"/>
                        </a:rPr>
                        <a:t>25.5</a:t>
                      </a:r>
                      <a:r>
                        <a:rPr kumimoji="1" lang="ja-JP" altLang="en-US" sz="2400" dirty="0">
                          <a:latin typeface="ＭＳ Ｐゴシック" panose="020B0600070205080204" pitchFamily="50" charset="-128"/>
                          <a:ea typeface="ＭＳ Ｐゴシック" panose="020B0600070205080204" pitchFamily="50" charset="-128"/>
                        </a:rPr>
                        <a:t>％</a:t>
                      </a:r>
                      <a:endParaRPr kumimoji="1" lang="en-US" altLang="ja-JP" sz="2400" dirty="0">
                        <a:latin typeface="ＭＳ Ｐゴシック" panose="020B0600070205080204" pitchFamily="50" charset="-128"/>
                        <a:ea typeface="ＭＳ Ｐゴシック" panose="020B0600070205080204" pitchFamily="50" charset="-128"/>
                      </a:endParaRPr>
                    </a:p>
                  </a:txBody>
                  <a:tcPr marL="91461" marR="91461" marT="45708" marB="45708" anchor="ctr"/>
                </a:tc>
                <a:extLst>
                  <a:ext uri="{0D108BD9-81ED-4DB2-BD59-A6C34878D82A}">
                    <a16:rowId xmlns:a16="http://schemas.microsoft.com/office/drawing/2014/main" val="2937916399"/>
                  </a:ext>
                </a:extLst>
              </a:tr>
              <a:tr h="611897">
                <a:tc rowSpan="2">
                  <a:txBody>
                    <a:bodyPr/>
                    <a:lstStyle/>
                    <a:p>
                      <a:pPr algn="ctr"/>
                      <a:r>
                        <a:rPr kumimoji="1" lang="ja-JP" altLang="en-US" sz="2000" dirty="0">
                          <a:latin typeface="ＭＳ Ｐゴシック" panose="020B0600070205080204" pitchFamily="50" charset="-128"/>
                          <a:ea typeface="ＭＳ Ｐゴシック" panose="020B0600070205080204" pitchFamily="50" charset="-128"/>
                        </a:rPr>
                        <a:t>課題</a:t>
                      </a:r>
                      <a:endParaRPr kumimoji="1" lang="ja-JP" altLang="en-US" sz="2000" b="0" dirty="0">
                        <a:latin typeface="ＭＳ Ｐゴシック" panose="020B0600070205080204" pitchFamily="50" charset="-128"/>
                        <a:ea typeface="ＭＳ Ｐゴシック" panose="020B0600070205080204" pitchFamily="50" charset="-128"/>
                      </a:endParaRPr>
                    </a:p>
                  </a:txBody>
                  <a:tcPr marL="91461" marR="91461" marT="45708" marB="45708" anchor="ctr"/>
                </a:tc>
                <a:tc>
                  <a:txBody>
                    <a:bodyPr/>
                    <a:lstStyle/>
                    <a:p>
                      <a:pPr algn="ctr"/>
                      <a:r>
                        <a:rPr kumimoji="1" lang="ja-JP" altLang="en-US" sz="2000" dirty="0">
                          <a:latin typeface="ＭＳ Ｐゴシック" panose="020B0600070205080204" pitchFamily="50" charset="-128"/>
                          <a:ea typeface="ＭＳ Ｐゴシック" panose="020B0600070205080204" pitchFamily="50" charset="-128"/>
                        </a:rPr>
                        <a:t>専門知識やノウハウの不足</a:t>
                      </a:r>
                    </a:p>
                  </a:txBody>
                  <a:tcPr marL="91461" marR="91461" marT="45708" marB="45708" anchor="ctr"/>
                </a:tc>
                <a:tc>
                  <a:txBody>
                    <a:bodyPr/>
                    <a:lstStyle/>
                    <a:p>
                      <a:pPr algn="ctr"/>
                      <a:r>
                        <a:rPr kumimoji="1" lang="en-US" altLang="ja-JP" sz="2400" dirty="0">
                          <a:latin typeface="ＭＳ Ｐゴシック" panose="020B0600070205080204" pitchFamily="50" charset="-128"/>
                          <a:ea typeface="ＭＳ Ｐゴシック" panose="020B0600070205080204" pitchFamily="50" charset="-128"/>
                        </a:rPr>
                        <a:t>35.4</a:t>
                      </a:r>
                      <a:r>
                        <a:rPr kumimoji="1" lang="ja-JP" altLang="en-US" sz="2400" dirty="0">
                          <a:latin typeface="ＭＳ Ｐゴシック" panose="020B0600070205080204" pitchFamily="50" charset="-128"/>
                          <a:ea typeface="ＭＳ Ｐゴシック" panose="020B0600070205080204" pitchFamily="50" charset="-128"/>
                        </a:rPr>
                        <a:t>％</a:t>
                      </a:r>
                      <a:endParaRPr kumimoji="1" lang="en-US" altLang="ja-JP" sz="2400" dirty="0">
                        <a:latin typeface="ＭＳ Ｐゴシック" panose="020B0600070205080204" pitchFamily="50" charset="-128"/>
                        <a:ea typeface="ＭＳ Ｐゴシック" panose="020B0600070205080204" pitchFamily="50" charset="-128"/>
                      </a:endParaRPr>
                    </a:p>
                  </a:txBody>
                  <a:tcPr marL="91461" marR="91461" marT="45708" marB="45708" anchor="ctr"/>
                </a:tc>
                <a:tc>
                  <a:txBody>
                    <a:bodyPr/>
                    <a:lstStyle/>
                    <a:p>
                      <a:pPr algn="ctr"/>
                      <a:r>
                        <a:rPr kumimoji="1" lang="en-US" altLang="ja-JP" sz="2400" dirty="0">
                          <a:latin typeface="ＭＳ Ｐゴシック" panose="020B0600070205080204" pitchFamily="50" charset="-128"/>
                          <a:ea typeface="ＭＳ Ｐゴシック" panose="020B0600070205080204" pitchFamily="50" charset="-128"/>
                        </a:rPr>
                        <a:t>44.9</a:t>
                      </a:r>
                      <a:r>
                        <a:rPr kumimoji="1" lang="ja-JP" altLang="en-US" sz="2400" dirty="0">
                          <a:latin typeface="ＭＳ Ｐゴシック" panose="020B0600070205080204" pitchFamily="50" charset="-128"/>
                          <a:ea typeface="ＭＳ Ｐゴシック" panose="020B0600070205080204" pitchFamily="50" charset="-128"/>
                        </a:rPr>
                        <a:t>％</a:t>
                      </a:r>
                      <a:endParaRPr kumimoji="1" lang="en-US" altLang="ja-JP" sz="2400" dirty="0">
                        <a:latin typeface="ＭＳ Ｐゴシック" panose="020B0600070205080204" pitchFamily="50" charset="-128"/>
                        <a:ea typeface="ＭＳ Ｐゴシック" panose="020B0600070205080204" pitchFamily="50" charset="-128"/>
                      </a:endParaRPr>
                    </a:p>
                  </a:txBody>
                  <a:tcPr marL="91461" marR="91461" marT="45708" marB="45708" anchor="ctr"/>
                </a:tc>
                <a:extLst>
                  <a:ext uri="{0D108BD9-81ED-4DB2-BD59-A6C34878D82A}">
                    <a16:rowId xmlns:a16="http://schemas.microsoft.com/office/drawing/2014/main" val="2148662834"/>
                  </a:ext>
                </a:extLst>
              </a:tr>
              <a:tr h="724306">
                <a:tc vMerge="1">
                  <a:txBody>
                    <a:bodyPr/>
                    <a:lstStyle/>
                    <a:p>
                      <a:pPr algn="ctr"/>
                      <a:endParaRPr kumimoji="1" lang="ja-JP" altLang="en-US" sz="2000" dirty="0"/>
                    </a:p>
                  </a:txBody>
                  <a:tcPr marL="91447" marR="91447" anchor="ctr"/>
                </a:tc>
                <a:tc>
                  <a:txBody>
                    <a:bodyPr/>
                    <a:lstStyle/>
                    <a:p>
                      <a:pPr algn="ctr"/>
                      <a:r>
                        <a:rPr kumimoji="1" lang="ja-JP" altLang="en-US" sz="2000" dirty="0">
                          <a:latin typeface="ＭＳ Ｐゴシック" panose="020B0600070205080204" pitchFamily="50" charset="-128"/>
                          <a:ea typeface="ＭＳ Ｐゴシック" panose="020B0600070205080204" pitchFamily="50" charset="-128"/>
                        </a:rPr>
                        <a:t>どのレベルまで対応が</a:t>
                      </a:r>
                      <a:endParaRPr kumimoji="1" lang="en-US" altLang="ja-JP" sz="2000" dirty="0">
                        <a:latin typeface="ＭＳ Ｐゴシック" panose="020B0600070205080204" pitchFamily="50" charset="-128"/>
                        <a:ea typeface="ＭＳ Ｐゴシック" panose="020B0600070205080204" pitchFamily="50" charset="-128"/>
                      </a:endParaRPr>
                    </a:p>
                    <a:p>
                      <a:pPr algn="ctr"/>
                      <a:r>
                        <a:rPr kumimoji="1" lang="ja-JP" altLang="en-US" sz="2000" dirty="0">
                          <a:latin typeface="ＭＳ Ｐゴシック" panose="020B0600070205080204" pitchFamily="50" charset="-128"/>
                          <a:ea typeface="ＭＳ Ｐゴシック" panose="020B0600070205080204" pitchFamily="50" charset="-128"/>
                        </a:rPr>
                        <a:t>必要かわからない</a:t>
                      </a:r>
                    </a:p>
                  </a:txBody>
                  <a:tcPr marL="91461" marR="91461" marT="45708" marB="45708" anchor="ctr"/>
                </a:tc>
                <a:tc>
                  <a:txBody>
                    <a:bodyPr/>
                    <a:lstStyle/>
                    <a:p>
                      <a:pPr algn="ctr"/>
                      <a:r>
                        <a:rPr kumimoji="1" lang="en-US" altLang="ja-JP" sz="2400" dirty="0">
                          <a:latin typeface="ＭＳ Ｐゴシック" panose="020B0600070205080204" pitchFamily="50" charset="-128"/>
                          <a:ea typeface="ＭＳ Ｐゴシック" panose="020B0600070205080204" pitchFamily="50" charset="-128"/>
                        </a:rPr>
                        <a:t>35.4</a:t>
                      </a:r>
                      <a:r>
                        <a:rPr kumimoji="1" lang="ja-JP" altLang="en-US" sz="2400" dirty="0">
                          <a:latin typeface="ＭＳ Ｐゴシック" panose="020B0600070205080204" pitchFamily="50" charset="-128"/>
                          <a:ea typeface="ＭＳ Ｐゴシック" panose="020B0600070205080204" pitchFamily="50" charset="-128"/>
                        </a:rPr>
                        <a:t>％</a:t>
                      </a:r>
                    </a:p>
                  </a:txBody>
                  <a:tcPr marL="91461" marR="91461" marT="45708" marB="45708" anchor="ctr"/>
                </a:tc>
                <a:tc>
                  <a:txBody>
                    <a:bodyPr/>
                    <a:lstStyle/>
                    <a:p>
                      <a:pPr algn="ctr"/>
                      <a:r>
                        <a:rPr kumimoji="1" lang="en-US" altLang="ja-JP" sz="2400" dirty="0">
                          <a:latin typeface="ＭＳ Ｐゴシック" panose="020B0600070205080204" pitchFamily="50" charset="-128"/>
                          <a:ea typeface="ＭＳ Ｐゴシック" panose="020B0600070205080204" pitchFamily="50" charset="-128"/>
                        </a:rPr>
                        <a:t>44.9</a:t>
                      </a:r>
                      <a:r>
                        <a:rPr kumimoji="1" lang="ja-JP" altLang="en-US" sz="2400" dirty="0">
                          <a:latin typeface="ＭＳ Ｐゴシック" panose="020B0600070205080204" pitchFamily="50" charset="-128"/>
                          <a:ea typeface="ＭＳ Ｐゴシック" panose="020B0600070205080204" pitchFamily="50" charset="-128"/>
                        </a:rPr>
                        <a:t>％</a:t>
                      </a:r>
                    </a:p>
                  </a:txBody>
                  <a:tcPr marL="91461" marR="91461" marT="45708" marB="45708" anchor="ctr"/>
                </a:tc>
                <a:extLst>
                  <a:ext uri="{0D108BD9-81ED-4DB2-BD59-A6C34878D82A}">
                    <a16:rowId xmlns:a16="http://schemas.microsoft.com/office/drawing/2014/main" val="3915118696"/>
                  </a:ext>
                </a:extLst>
              </a:tr>
            </a:tbl>
          </a:graphicData>
        </a:graphic>
      </p:graphicFrame>
      <p:sp>
        <p:nvSpPr>
          <p:cNvPr id="5" name="角丸四角形 4"/>
          <p:cNvSpPr/>
          <p:nvPr/>
        </p:nvSpPr>
        <p:spPr>
          <a:xfrm>
            <a:off x="53975" y="912900"/>
            <a:ext cx="9740900" cy="1302761"/>
          </a:xfrm>
          <a:prstGeom prst="roundRect">
            <a:avLst>
              <a:gd name="adj" fmla="val 8180"/>
            </a:avLst>
          </a:prstGeom>
          <a:solidFill>
            <a:srgbClr val="FFFFCC"/>
          </a:solidFill>
          <a:ln w="22225">
            <a:solidFill>
              <a:srgbClr val="008000"/>
            </a:solidFill>
          </a:ln>
        </p:spPr>
        <p:style>
          <a:lnRef idx="2">
            <a:schemeClr val="accent6"/>
          </a:lnRef>
          <a:fillRef idx="1">
            <a:schemeClr val="lt1"/>
          </a:fillRef>
          <a:effectRef idx="0">
            <a:schemeClr val="accent6"/>
          </a:effectRef>
          <a:fontRef idx="minor">
            <a:schemeClr val="dk1"/>
          </a:fontRef>
        </p:style>
        <p:txBody>
          <a:bodyPr lIns="0" tIns="0" rIns="0" bIns="0" anchor="ctr"/>
          <a:lstStyle/>
          <a:p>
            <a:pPr marL="285750" indent="-285750">
              <a:lnSpc>
                <a:spcPts val="2300"/>
              </a:lnSpc>
              <a:buFont typeface="Wingdings" panose="05000000000000000000" pitchFamily="2" charset="2"/>
              <a:buChar char="Ø"/>
              <a:defRPr/>
            </a:pPr>
            <a:r>
              <a:rPr lang="ja-JP" altLang="en-US" dirty="0">
                <a:latin typeface="ＭＳ Ｐゴシック" panose="020B0600070205080204" pitchFamily="50" charset="-128"/>
                <a:ea typeface="ＭＳ Ｐゴシック" panose="020B0600070205080204" pitchFamily="50" charset="-128"/>
              </a:rPr>
              <a:t>中小企業では、脱炭素に取り組んでいる事業者は</a:t>
            </a:r>
            <a:r>
              <a:rPr lang="ja-JP" altLang="en-US" b="1" dirty="0">
                <a:latin typeface="ＭＳ Ｐゴシック" panose="020B0600070205080204" pitchFamily="50" charset="-128"/>
                <a:ea typeface="ＭＳ Ｐゴシック" panose="020B0600070205080204" pitchFamily="50" charset="-128"/>
              </a:rPr>
              <a:t>約１割</a:t>
            </a:r>
            <a:r>
              <a:rPr lang="ja-JP" altLang="en-US" dirty="0">
                <a:latin typeface="ＭＳ Ｐゴシック" panose="020B0600070205080204" pitchFamily="50" charset="-128"/>
                <a:ea typeface="ＭＳ Ｐゴシック" panose="020B0600070205080204" pitchFamily="50" charset="-128"/>
              </a:rPr>
              <a:t>のみであり、「今後検討する」や「何をすべきかわからない」という企業がそれぞれ</a:t>
            </a:r>
            <a:r>
              <a:rPr lang="ja-JP" altLang="en-US" b="1" dirty="0">
                <a:latin typeface="ＭＳ Ｐゴシック" panose="020B0600070205080204" pitchFamily="50" charset="-128"/>
                <a:ea typeface="ＭＳ Ｐゴシック" panose="020B0600070205080204" pitchFamily="50" charset="-128"/>
              </a:rPr>
              <a:t>約３割弱</a:t>
            </a:r>
            <a:r>
              <a:rPr lang="ja-JP" altLang="en-US" dirty="0">
                <a:latin typeface="ＭＳ Ｐゴシック" panose="020B0600070205080204" pitchFamily="50" charset="-128"/>
                <a:ea typeface="ＭＳ Ｐゴシック" panose="020B0600070205080204" pitchFamily="50" charset="-128"/>
              </a:rPr>
              <a:t>であった。</a:t>
            </a:r>
            <a:endParaRPr lang="en-US" altLang="ja-JP" dirty="0">
              <a:latin typeface="ＭＳ Ｐゴシック" panose="020B0600070205080204" pitchFamily="50" charset="-128"/>
              <a:ea typeface="ＭＳ Ｐゴシック" panose="020B0600070205080204" pitchFamily="50" charset="-128"/>
            </a:endParaRPr>
          </a:p>
          <a:p>
            <a:pPr marL="285750" indent="-285750">
              <a:lnSpc>
                <a:spcPts val="2300"/>
              </a:lnSpc>
              <a:buFont typeface="Wingdings" panose="05000000000000000000" pitchFamily="2" charset="2"/>
              <a:buChar char="Ø"/>
              <a:defRPr/>
            </a:pPr>
            <a:r>
              <a:rPr lang="ja-JP" altLang="en-US" dirty="0">
                <a:latin typeface="ＭＳ Ｐゴシック" panose="020B0600070205080204" pitchFamily="50" charset="-128"/>
                <a:ea typeface="ＭＳ Ｐゴシック" panose="020B0600070205080204" pitchFamily="50" charset="-128"/>
              </a:rPr>
              <a:t>大企業では、脱炭素に取り組んでいる割合が</a:t>
            </a:r>
            <a:r>
              <a:rPr lang="ja-JP" altLang="en-US" b="1" dirty="0">
                <a:latin typeface="ＭＳ Ｐゴシック" panose="020B0600070205080204" pitchFamily="50" charset="-128"/>
                <a:ea typeface="ＭＳ Ｐゴシック" panose="020B0600070205080204" pitchFamily="50" charset="-128"/>
              </a:rPr>
              <a:t>約７割</a:t>
            </a:r>
            <a:r>
              <a:rPr lang="ja-JP" altLang="en-US" dirty="0">
                <a:latin typeface="ＭＳ Ｐゴシック" panose="020B0600070205080204" pitchFamily="50" charset="-128"/>
                <a:ea typeface="ＭＳ Ｐゴシック" panose="020B0600070205080204" pitchFamily="50" charset="-128"/>
              </a:rPr>
              <a:t>と高いものの、「専門知識やノウハウが不足している」や「どのレベルまで対応が必要かわからない」という企業がそれぞれ</a:t>
            </a:r>
            <a:r>
              <a:rPr lang="ja-JP" altLang="en-US" b="1" dirty="0">
                <a:latin typeface="ＭＳ Ｐゴシック" panose="020B0600070205080204" pitchFamily="50" charset="-128"/>
                <a:ea typeface="ＭＳ Ｐゴシック" panose="020B0600070205080204" pitchFamily="50" charset="-128"/>
              </a:rPr>
              <a:t>約４割強</a:t>
            </a:r>
            <a:r>
              <a:rPr lang="ja-JP" altLang="en-US" dirty="0">
                <a:latin typeface="ＭＳ Ｐゴシック" panose="020B0600070205080204" pitchFamily="50" charset="-128"/>
                <a:ea typeface="ＭＳ Ｐゴシック" panose="020B0600070205080204" pitchFamily="50" charset="-128"/>
              </a:rPr>
              <a:t>であった。</a:t>
            </a:r>
            <a:endParaRPr lang="en-US" altLang="ja-JP" dirty="0">
              <a:latin typeface="ＭＳ Ｐゴシック" panose="020B0600070205080204" pitchFamily="50" charset="-128"/>
              <a:ea typeface="ＭＳ Ｐゴシック" panose="020B0600070205080204" pitchFamily="50" charset="-128"/>
            </a:endParaRPr>
          </a:p>
        </p:txBody>
      </p:sp>
      <p:sp>
        <p:nvSpPr>
          <p:cNvPr id="2" name="正方形/長方形 1"/>
          <p:cNvSpPr/>
          <p:nvPr/>
        </p:nvSpPr>
        <p:spPr>
          <a:xfrm>
            <a:off x="1703820" y="6344398"/>
            <a:ext cx="8091055" cy="477375"/>
          </a:xfrm>
          <a:prstGeom prst="rect">
            <a:avLst/>
          </a:prstGeom>
        </p:spPr>
        <p:txBody>
          <a:bodyPr wrap="square">
            <a:spAutoFit/>
          </a:bodyPr>
          <a:lstStyle/>
          <a:p>
            <a:pPr algn="r" defTabSz="687174">
              <a:lnSpc>
                <a:spcPts val="1600"/>
              </a:lnSpc>
              <a:defRPr/>
            </a:pPr>
            <a:r>
              <a:rPr lang="ja-JP" altLang="en-US" sz="1200" dirty="0">
                <a:latin typeface="ＭＳ Ｐゴシック" panose="020B0600070205080204" pitchFamily="50" charset="-128"/>
                <a:ea typeface="ＭＳ Ｐゴシック" panose="020B0600070205080204" pitchFamily="50" charset="-128"/>
              </a:rPr>
              <a:t>出典：</a:t>
            </a:r>
            <a:r>
              <a:rPr lang="ja-JP" altLang="en-US" sz="1200" kern="0" dirty="0">
                <a:latin typeface="ＭＳ Ｐゴシック" panose="020B0600070205080204" pitchFamily="50" charset="-128"/>
                <a:ea typeface="ＭＳ Ｐゴシック" panose="020B0600070205080204" pitchFamily="50" charset="-128"/>
              </a:rPr>
              <a:t>カーボンニュートラルに対する企業意識に関するアンケート調査結果の一部抜粋</a:t>
            </a:r>
            <a:endParaRPr lang="en-US" altLang="ja-JP" sz="1200" kern="0" dirty="0">
              <a:latin typeface="ＭＳ Ｐゴシック" panose="020B0600070205080204" pitchFamily="50" charset="-128"/>
              <a:ea typeface="ＭＳ Ｐゴシック" panose="020B0600070205080204" pitchFamily="50" charset="-128"/>
            </a:endParaRPr>
          </a:p>
          <a:p>
            <a:pPr algn="r" defTabSz="687174">
              <a:lnSpc>
                <a:spcPts val="1600"/>
              </a:lnSpc>
              <a:defRPr/>
            </a:pPr>
            <a:r>
              <a:rPr lang="ja-JP" altLang="en-US" sz="1200" dirty="0">
                <a:latin typeface="ＭＳ Ｐゴシック" panose="020B0600070205080204" pitchFamily="50" charset="-128"/>
                <a:ea typeface="ＭＳ Ｐゴシック" panose="020B0600070205080204" pitchFamily="50" charset="-128"/>
              </a:rPr>
              <a:t>（大阪商工会議所：令和３年３月）</a:t>
            </a:r>
            <a:endParaRPr lang="ja-JP" altLang="en-US" sz="1200" kern="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702896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EDB4A408-A130-4D55-BAAD-14CD50F59B30}"/>
              </a:ext>
            </a:extLst>
          </p:cNvPr>
          <p:cNvPicPr>
            <a:picLocks noChangeAspect="1"/>
          </p:cNvPicPr>
          <p:nvPr/>
        </p:nvPicPr>
        <p:blipFill rotWithShape="1">
          <a:blip r:embed="rId2"/>
          <a:srcRect l="22551" t="15998" r="45630" b="3850"/>
          <a:stretch/>
        </p:blipFill>
        <p:spPr>
          <a:xfrm>
            <a:off x="2125324" y="1615708"/>
            <a:ext cx="879812" cy="996101"/>
          </a:xfrm>
          <a:prstGeom prst="rect">
            <a:avLst/>
          </a:prstGeom>
          <a:ln>
            <a:solidFill>
              <a:schemeClr val="tx1"/>
            </a:solidFill>
          </a:ln>
        </p:spPr>
      </p:pic>
      <p:sp>
        <p:nvSpPr>
          <p:cNvPr id="35" name="四角形: 角を丸くする 37">
            <a:extLst>
              <a:ext uri="{FF2B5EF4-FFF2-40B4-BE49-F238E27FC236}">
                <a16:creationId xmlns:a16="http://schemas.microsoft.com/office/drawing/2014/main" id="{8317EBA8-3E44-4016-9616-40AE71C2F7B3}"/>
              </a:ext>
            </a:extLst>
          </p:cNvPr>
          <p:cNvSpPr/>
          <p:nvPr/>
        </p:nvSpPr>
        <p:spPr>
          <a:xfrm>
            <a:off x="60510" y="1534703"/>
            <a:ext cx="9744075" cy="5285197"/>
          </a:xfrm>
          <a:prstGeom prst="roundRect">
            <a:avLst>
              <a:gd name="adj" fmla="val 4474"/>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spcBef>
                <a:spcPts val="600"/>
              </a:spcBef>
            </a:pPr>
            <a:endParaRPr lang="en-US" altLang="ja-JP" sz="1100" kern="100" dirty="0">
              <a:solidFill>
                <a:schemeClr val="tx1"/>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29" name="正方形/長方形 28">
            <a:extLst>
              <a:ext uri="{FF2B5EF4-FFF2-40B4-BE49-F238E27FC236}">
                <a16:creationId xmlns:a16="http://schemas.microsoft.com/office/drawing/2014/main" id="{A015D2A7-E521-468D-AE6E-B85A6E3D7BB2}"/>
              </a:ext>
            </a:extLst>
          </p:cNvPr>
          <p:cNvSpPr/>
          <p:nvPr/>
        </p:nvSpPr>
        <p:spPr>
          <a:xfrm>
            <a:off x="1217817" y="182148"/>
            <a:ext cx="7813793" cy="400110"/>
          </a:xfrm>
          <a:prstGeom prst="rect">
            <a:avLst/>
          </a:prstGeom>
        </p:spPr>
        <p:txBody>
          <a:bodyPr wrap="square">
            <a:spAutoFit/>
          </a:bodyPr>
          <a:lstStyle/>
          <a:p>
            <a:pPr algn="ctr"/>
            <a:endParaRPr lang="ja-JP" altLang="ja-JP" sz="2000" b="1" kern="100" dirty="0">
              <a:solidFill>
                <a:schemeClr val="bg1"/>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132" name="四角形: 角を丸くする 42">
            <a:extLst>
              <a:ext uri="{FF2B5EF4-FFF2-40B4-BE49-F238E27FC236}">
                <a16:creationId xmlns:a16="http://schemas.microsoft.com/office/drawing/2014/main" id="{D17482A4-7DF9-49CD-B173-84633479CFB5}"/>
              </a:ext>
            </a:extLst>
          </p:cNvPr>
          <p:cNvSpPr/>
          <p:nvPr/>
        </p:nvSpPr>
        <p:spPr>
          <a:xfrm>
            <a:off x="67386" y="620195"/>
            <a:ext cx="9744074" cy="837374"/>
          </a:xfrm>
          <a:prstGeom prst="roundRect">
            <a:avLst/>
          </a:prstGeom>
          <a:solidFill>
            <a:schemeClr val="accent4">
              <a:lumMod val="60000"/>
              <a:lumOff val="40000"/>
            </a:scheme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lnSpc>
                <a:spcPts val="1700"/>
              </a:lnSpc>
              <a:buFont typeface="Wingdings" panose="05000000000000000000" pitchFamily="2" charset="2"/>
              <a:buChar char="Ø"/>
            </a:pPr>
            <a:r>
              <a:rPr lang="ja-JP" altLang="en-US" sz="1500" kern="100" dirty="0">
                <a:solidFill>
                  <a:schemeClr val="tx1"/>
                </a:solidFill>
                <a:latin typeface="ＭＳ Ｐゴシック" panose="020B0600070205080204" pitchFamily="50" charset="-128"/>
                <a:ea typeface="ＭＳ Ｐゴシック" panose="020B0600070205080204" pitchFamily="50" charset="-128"/>
                <a:cs typeface="Times New Roman" panose="02020603050405020304" pitchFamily="18" charset="0"/>
              </a:rPr>
              <a:t>事業者の脱炭素化を支援・促進するため、脱炭素化への第一歩となる「脱炭素経営宣言登録制度」を創設。</a:t>
            </a:r>
            <a:endParaRPr lang="en-US" altLang="ja-JP" sz="1500" kern="100" dirty="0">
              <a:solidFill>
                <a:schemeClr val="tx1"/>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285750" indent="-285750" algn="just">
              <a:lnSpc>
                <a:spcPts val="1700"/>
              </a:lnSpc>
              <a:buFont typeface="Wingdings" panose="05000000000000000000" pitchFamily="2" charset="2"/>
              <a:buChar char="Ø"/>
            </a:pPr>
            <a:r>
              <a:rPr lang="ja-JP" altLang="en-US" sz="1500" b="1" kern="100" dirty="0">
                <a:solidFill>
                  <a:schemeClr val="tx1"/>
                </a:solidFill>
                <a:latin typeface="ＭＳ Ｐゴシック" panose="020B0600070205080204" pitchFamily="50" charset="-128"/>
                <a:ea typeface="ＭＳ Ｐゴシック" panose="020B0600070205080204" pitchFamily="50" charset="-128"/>
                <a:cs typeface="Times New Roman" panose="02020603050405020304" pitchFamily="18" charset="0"/>
              </a:rPr>
              <a:t>商工会議所や地域の金融機関と連携して脱炭素経営を宣言する事業者を増やすともに、</a:t>
            </a:r>
            <a:r>
              <a:rPr lang="ja-JP" altLang="en-US" sz="1500" kern="100" dirty="0">
                <a:solidFill>
                  <a:schemeClr val="tx1"/>
                </a:solidFill>
                <a:latin typeface="ＭＳ Ｐゴシック" panose="020B0600070205080204" pitchFamily="50" charset="-128"/>
                <a:ea typeface="ＭＳ Ｐゴシック" panose="020B0600070205080204" pitchFamily="50" charset="-128"/>
                <a:cs typeface="Times New Roman" panose="02020603050405020304" pitchFamily="18" charset="0"/>
              </a:rPr>
              <a:t>脱炭素経営宣言した事業者に対して、それぞれの事業者に最適な各種支援を行う。</a:t>
            </a:r>
            <a:endParaRPr lang="en-US" altLang="ja-JP" sz="1500" kern="100" dirty="0">
              <a:solidFill>
                <a:schemeClr val="tx1"/>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83" name="Rectangle 66">
            <a:extLst>
              <a:ext uri="{FF2B5EF4-FFF2-40B4-BE49-F238E27FC236}">
                <a16:creationId xmlns:a16="http://schemas.microsoft.com/office/drawing/2014/main" id="{5891A5CF-DD46-4D9F-A615-4F96B9251BA6}"/>
              </a:ext>
            </a:extLst>
          </p:cNvPr>
          <p:cNvSpPr txBox="1">
            <a:spLocks noChangeArrowheads="1"/>
          </p:cNvSpPr>
          <p:nvPr/>
        </p:nvSpPr>
        <p:spPr bwMode="auto">
          <a:xfrm>
            <a:off x="38054" y="37235"/>
            <a:ext cx="9740353" cy="515852"/>
          </a:xfrm>
          <a:prstGeom prst="rect">
            <a:avLst/>
          </a:prstGeom>
          <a:solidFill>
            <a:srgbClr val="002060"/>
          </a:solidFill>
          <a:ln w="9525">
            <a:solidFill>
              <a:srgbClr val="000000"/>
            </a:solidFill>
            <a:miter lim="800000"/>
            <a:headEnd/>
            <a:tailEnd/>
          </a:ln>
          <a:effectLst>
            <a:outerShdw dist="71842" dir="2700000" algn="ctr" rotWithShape="0">
              <a:schemeClr val="bg2">
                <a:alpha val="50000"/>
              </a:schemeClr>
            </a:outerShdw>
          </a:effectLst>
        </p:spPr>
        <p:txBody>
          <a:bodyPr lIns="36000" tIns="0" rIns="36000" bIns="0" anchor="ctr" anchorCtr="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None/>
              <a:defRPr/>
            </a:pPr>
            <a:r>
              <a:rPr lang="ja-JP" altLang="en-US" sz="2400" kern="100" dirty="0">
                <a:solidFill>
                  <a:schemeClr val="bg1"/>
                </a:solidFill>
                <a:latin typeface="ＭＳ Ｐゴシック" panose="020B0600070205080204" pitchFamily="50" charset="-128"/>
                <a:cs typeface="Times New Roman" panose="02020603050405020304" pitchFamily="18" charset="0"/>
              </a:rPr>
              <a:t>脱炭素経営宣言</a:t>
            </a:r>
            <a:r>
              <a:rPr lang="ja-JP" altLang="ja-JP" sz="2400" kern="100" dirty="0">
                <a:solidFill>
                  <a:schemeClr val="bg1"/>
                </a:solidFill>
                <a:latin typeface="ＭＳ Ｐゴシック" panose="020B0600070205080204" pitchFamily="50" charset="-128"/>
                <a:cs typeface="Times New Roman" panose="02020603050405020304" pitchFamily="18" charset="0"/>
              </a:rPr>
              <a:t>事業者</a:t>
            </a:r>
            <a:r>
              <a:rPr lang="ja-JP" altLang="en-US" sz="2400" kern="100" dirty="0">
                <a:solidFill>
                  <a:schemeClr val="bg1"/>
                </a:solidFill>
                <a:latin typeface="ＭＳ Ｐゴシック" panose="020B0600070205080204" pitchFamily="50" charset="-128"/>
                <a:cs typeface="Times New Roman" panose="02020603050405020304" pitchFamily="18" charset="0"/>
              </a:rPr>
              <a:t>支援スキーム</a:t>
            </a:r>
            <a:endParaRPr lang="ja-JP" altLang="ja-JP" sz="2400" kern="100" dirty="0">
              <a:solidFill>
                <a:schemeClr val="bg1"/>
              </a:solidFill>
              <a:latin typeface="ＭＳ Ｐゴシック" panose="020B0600070205080204" pitchFamily="50" charset="-128"/>
              <a:cs typeface="Times New Roman" panose="02020603050405020304" pitchFamily="18" charset="0"/>
            </a:endParaRPr>
          </a:p>
        </p:txBody>
      </p:sp>
      <p:grpSp>
        <p:nvGrpSpPr>
          <p:cNvPr id="72" name="グループ化 71"/>
          <p:cNvGrpSpPr/>
          <p:nvPr/>
        </p:nvGrpSpPr>
        <p:grpSpPr>
          <a:xfrm>
            <a:off x="907123" y="1780732"/>
            <a:ext cx="8264454" cy="3315942"/>
            <a:chOff x="989472" y="2412008"/>
            <a:chExt cx="5058250" cy="2379152"/>
          </a:xfrm>
        </p:grpSpPr>
        <p:sp>
          <p:nvSpPr>
            <p:cNvPr id="87" name="正方形/長方形 86"/>
            <p:cNvSpPr/>
            <p:nvPr/>
          </p:nvSpPr>
          <p:spPr>
            <a:xfrm>
              <a:off x="989472" y="3013204"/>
              <a:ext cx="277476" cy="1765196"/>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vert="eaVert" lIns="0" tIns="0" rIns="0" bIns="0" rtlCol="0" anchor="ctr"/>
            <a:lstStyle/>
            <a:p>
              <a:pPr algn="ctr"/>
              <a:endParaRPr lang="en-US" altLang="ja-JP" dirty="0">
                <a:latin typeface="Meiryo UI" panose="020B0604030504040204" pitchFamily="50" charset="-128"/>
                <a:ea typeface="Meiryo UI" panose="020B0604030504040204" pitchFamily="50" charset="-128"/>
              </a:endParaRPr>
            </a:p>
            <a:p>
              <a:pPr algn="ctr"/>
              <a:r>
                <a:rPr lang="ja-JP" altLang="en-US" dirty="0">
                  <a:latin typeface="Meiryo UI" panose="020B0604030504040204" pitchFamily="50" charset="-128"/>
                  <a:ea typeface="Meiryo UI" panose="020B0604030504040204" pitchFamily="50" charset="-128"/>
                </a:rPr>
                <a:t>脱炭素経営宣言</a:t>
              </a:r>
              <a:endParaRPr lang="en-US" altLang="ja-JP" dirty="0">
                <a:latin typeface="Meiryo UI" panose="020B0604030504040204" pitchFamily="50" charset="-128"/>
                <a:ea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endParaRPr>
            </a:p>
          </p:txBody>
        </p:sp>
        <p:sp>
          <p:nvSpPr>
            <p:cNvPr id="88" name="正方形/長方形 87"/>
            <p:cNvSpPr>
              <a:spLocks/>
            </p:cNvSpPr>
            <p:nvPr/>
          </p:nvSpPr>
          <p:spPr>
            <a:xfrm rot="16200000">
              <a:off x="2762475" y="2013241"/>
              <a:ext cx="180000" cy="2214838"/>
            </a:xfrm>
            <a:prstGeom prst="rect">
              <a:avLst/>
            </a:prstGeom>
            <a:solidFill>
              <a:srgbClr val="FFC000"/>
            </a:solidFill>
            <a:ln>
              <a:solidFill>
                <a:schemeClr val="tx1"/>
              </a:solidFill>
            </a:ln>
          </p:spPr>
          <p:style>
            <a:lnRef idx="2">
              <a:schemeClr val="accent6"/>
            </a:lnRef>
            <a:fillRef idx="1">
              <a:schemeClr val="lt1"/>
            </a:fillRef>
            <a:effectRef idx="0">
              <a:schemeClr val="accent6"/>
            </a:effectRef>
            <a:fontRef idx="minor">
              <a:schemeClr val="dk1"/>
            </a:fontRef>
          </p:style>
          <p:txBody>
            <a:bodyPr vert="eaVert" lIns="0" tIns="36000" rIns="0" bIns="36000" rtlCol="0" anchor="ctr"/>
            <a:lstStyle/>
            <a:p>
              <a:pPr algn="ctr"/>
              <a:r>
                <a:rPr lang="ja-JP" altLang="en-US" sz="1600" dirty="0">
                  <a:latin typeface="Meiryo UI" panose="020B0604030504040204" pitchFamily="50" charset="-128"/>
                  <a:ea typeface="Meiryo UI" panose="020B0604030504040204" pitchFamily="50" charset="-128"/>
                </a:rPr>
                <a:t>大阪府から登録証を発行</a:t>
              </a:r>
              <a:endParaRPr lang="en-US" altLang="ja-JP" sz="1600" dirty="0">
                <a:latin typeface="Meiryo UI" panose="020B0604030504040204" pitchFamily="50" charset="-128"/>
                <a:ea typeface="Meiryo UI" panose="020B0604030504040204" pitchFamily="50" charset="-128"/>
              </a:endParaRPr>
            </a:p>
          </p:txBody>
        </p:sp>
        <p:sp>
          <p:nvSpPr>
            <p:cNvPr id="92" name="正方形/長方形 91"/>
            <p:cNvSpPr>
              <a:spLocks/>
            </p:cNvSpPr>
            <p:nvPr/>
          </p:nvSpPr>
          <p:spPr>
            <a:xfrm rot="16200000">
              <a:off x="2762475" y="2680636"/>
              <a:ext cx="180000" cy="2214838"/>
            </a:xfrm>
            <a:prstGeom prst="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vert="eaVert" lIns="0" tIns="36000" rIns="0" bIns="36000" rtlCol="0" anchor="ctr"/>
            <a:lstStyle/>
            <a:p>
              <a:pPr algn="ctr"/>
              <a:r>
                <a:rPr lang="ja-JP" altLang="en-US" sz="1600" dirty="0">
                  <a:latin typeface="Meiryo UI" panose="020B0604030504040204" pitchFamily="50" charset="-128"/>
                  <a:ea typeface="Meiryo UI" panose="020B0604030504040204" pitchFamily="50" charset="-128"/>
                </a:rPr>
                <a:t>省エネ診断（簡易版・詳細版）</a:t>
              </a:r>
              <a:endParaRPr lang="en-US" altLang="ja-JP" sz="1600" dirty="0">
                <a:latin typeface="Meiryo UI" panose="020B0604030504040204" pitchFamily="50" charset="-128"/>
                <a:ea typeface="Meiryo UI" panose="020B0604030504040204" pitchFamily="50" charset="-128"/>
              </a:endParaRPr>
            </a:p>
          </p:txBody>
        </p:sp>
        <p:sp>
          <p:nvSpPr>
            <p:cNvPr id="101" name="正方形/長方形 100"/>
            <p:cNvSpPr>
              <a:spLocks/>
            </p:cNvSpPr>
            <p:nvPr/>
          </p:nvSpPr>
          <p:spPr>
            <a:xfrm rot="16200000">
              <a:off x="2762475" y="3125566"/>
              <a:ext cx="180000" cy="2214838"/>
            </a:xfrm>
            <a:prstGeom prst="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vert="eaVert" lIns="0" tIns="36000" rIns="0" bIns="36000" rtlCol="0" anchor="ctr"/>
            <a:lstStyle/>
            <a:p>
              <a:pPr algn="ctr"/>
              <a:r>
                <a:rPr lang="ja-JP" altLang="en-US" sz="1600" dirty="0">
                  <a:latin typeface="Meiryo UI" panose="020B0604030504040204" pitchFamily="50" charset="-128"/>
                  <a:ea typeface="Meiryo UI" panose="020B0604030504040204" pitchFamily="50" charset="-128"/>
                </a:rPr>
                <a:t>省エネ機器の紹介</a:t>
              </a:r>
              <a:endParaRPr lang="en-US" altLang="ja-JP" sz="1600" dirty="0">
                <a:latin typeface="Meiryo UI" panose="020B0604030504040204" pitchFamily="50" charset="-128"/>
                <a:ea typeface="Meiryo UI" panose="020B0604030504040204" pitchFamily="50" charset="-128"/>
              </a:endParaRPr>
            </a:p>
          </p:txBody>
        </p:sp>
        <p:sp>
          <p:nvSpPr>
            <p:cNvPr id="107" name="大かっこ 106"/>
            <p:cNvSpPr/>
            <p:nvPr/>
          </p:nvSpPr>
          <p:spPr>
            <a:xfrm>
              <a:off x="1616852" y="2994788"/>
              <a:ext cx="2461826" cy="1781915"/>
            </a:xfrm>
            <a:prstGeom prst="bracketPair">
              <a:avLst>
                <a:gd name="adj" fmla="val 6433"/>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2800"/>
            </a:p>
          </p:txBody>
        </p:sp>
        <p:sp>
          <p:nvSpPr>
            <p:cNvPr id="108" name="テキスト ボックス 107"/>
            <p:cNvSpPr txBox="1"/>
            <p:nvPr/>
          </p:nvSpPr>
          <p:spPr>
            <a:xfrm>
              <a:off x="1336438" y="2461824"/>
              <a:ext cx="503955" cy="105494"/>
            </a:xfrm>
            <a:prstGeom prst="rect">
              <a:avLst/>
            </a:prstGeom>
            <a:noFill/>
          </p:spPr>
          <p:txBody>
            <a:bodyPr wrap="square" lIns="0" tIns="0" rIns="0" bIns="0" rtlCol="0">
              <a:spAutoFit/>
            </a:bodyPr>
            <a:lstStyle/>
            <a:p>
              <a:r>
                <a:rPr kumimoji="1" lang="ja-JP" altLang="en-US" sz="1000" dirty="0">
                  <a:latin typeface="Meiryo UI" panose="020B0604030504040204" pitchFamily="50" charset="-128"/>
                  <a:ea typeface="Meiryo UI" panose="020B0604030504040204" pitchFamily="50" charset="-128"/>
                </a:rPr>
                <a:t>（イメージ）</a:t>
              </a:r>
            </a:p>
          </p:txBody>
        </p:sp>
        <p:sp>
          <p:nvSpPr>
            <p:cNvPr id="109" name="正方形/長方形 108"/>
            <p:cNvSpPr>
              <a:spLocks/>
            </p:cNvSpPr>
            <p:nvPr/>
          </p:nvSpPr>
          <p:spPr>
            <a:xfrm rot="16200000">
              <a:off x="2762475" y="2903101"/>
              <a:ext cx="180000" cy="2214838"/>
            </a:xfrm>
            <a:prstGeom prst="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vert="eaVert" lIns="0" tIns="36000" rIns="0" bIns="36000" rtlCol="0" anchor="ctr"/>
            <a:lstStyle/>
            <a:p>
              <a:pPr algn="ctr"/>
              <a:r>
                <a:rPr lang="ja-JP" altLang="en-US" sz="1600" dirty="0">
                  <a:latin typeface="Meiryo UI" panose="020B0604030504040204" pitchFamily="50" charset="-128"/>
                  <a:ea typeface="Meiryo UI" panose="020B0604030504040204" pitchFamily="50" charset="-128"/>
                </a:rPr>
                <a:t>再エネ電気メニューの紹介</a:t>
              </a:r>
              <a:endParaRPr lang="en-US" altLang="ja-JP" sz="1600" dirty="0">
                <a:latin typeface="Meiryo UI" panose="020B0604030504040204" pitchFamily="50" charset="-128"/>
                <a:ea typeface="Meiryo UI" panose="020B0604030504040204" pitchFamily="50" charset="-128"/>
              </a:endParaRPr>
            </a:p>
          </p:txBody>
        </p:sp>
        <p:sp>
          <p:nvSpPr>
            <p:cNvPr id="112" name="正方形/長方形 111"/>
            <p:cNvSpPr>
              <a:spLocks/>
            </p:cNvSpPr>
            <p:nvPr/>
          </p:nvSpPr>
          <p:spPr>
            <a:xfrm rot="16200000">
              <a:off x="2762475" y="2458171"/>
              <a:ext cx="180000" cy="2214838"/>
            </a:xfrm>
            <a:prstGeom prst="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vert="eaVert" lIns="0" tIns="36000" rIns="0" bIns="36000" rtlCol="0" anchor="ctr"/>
            <a:lstStyle/>
            <a:p>
              <a:pPr algn="ctr"/>
              <a:r>
                <a:rPr lang="ja-JP" altLang="en-US" sz="1600" dirty="0">
                  <a:latin typeface="Meiryo UI" panose="020B0604030504040204" pitchFamily="50" charset="-128"/>
                  <a:ea typeface="Meiryo UI" panose="020B0604030504040204" pitchFamily="50" charset="-128"/>
                </a:rPr>
                <a:t>排出量の見える化ツールの提供・紹介</a:t>
              </a:r>
              <a:endParaRPr lang="en-US" altLang="ja-JP" sz="1600" dirty="0">
                <a:latin typeface="Meiryo UI" panose="020B0604030504040204" pitchFamily="50" charset="-128"/>
                <a:ea typeface="Meiryo UI" panose="020B0604030504040204" pitchFamily="50" charset="-128"/>
              </a:endParaRPr>
            </a:p>
          </p:txBody>
        </p:sp>
        <p:sp>
          <p:nvSpPr>
            <p:cNvPr id="113" name="正方形/長方形 112"/>
            <p:cNvSpPr>
              <a:spLocks/>
            </p:cNvSpPr>
            <p:nvPr/>
          </p:nvSpPr>
          <p:spPr>
            <a:xfrm rot="16200000">
              <a:off x="2762475" y="3348031"/>
              <a:ext cx="180000" cy="2214838"/>
            </a:xfrm>
            <a:prstGeom prst="rect">
              <a:avLst/>
            </a:prstGeom>
            <a:solidFill>
              <a:srgbClr val="FFC000"/>
            </a:solidFill>
            <a:ln>
              <a:solidFill>
                <a:schemeClr val="tx1"/>
              </a:solidFill>
            </a:ln>
          </p:spPr>
          <p:style>
            <a:lnRef idx="2">
              <a:schemeClr val="accent6"/>
            </a:lnRef>
            <a:fillRef idx="1">
              <a:schemeClr val="lt1"/>
            </a:fillRef>
            <a:effectRef idx="0">
              <a:schemeClr val="accent6"/>
            </a:effectRef>
            <a:fontRef idx="minor">
              <a:schemeClr val="dk1"/>
            </a:fontRef>
          </p:style>
          <p:txBody>
            <a:bodyPr vert="eaVert" lIns="0" tIns="36000" rIns="0" bIns="36000" rtlCol="0" anchor="ctr"/>
            <a:lstStyle/>
            <a:p>
              <a:pPr algn="ctr"/>
              <a:r>
                <a:rPr lang="ja-JP" altLang="en-US" sz="1600" dirty="0">
                  <a:latin typeface="Meiryo UI" panose="020B0604030504040204" pitchFamily="50" charset="-128"/>
                  <a:ea typeface="Meiryo UI" panose="020B0604030504040204" pitchFamily="50" charset="-128"/>
                </a:rPr>
                <a:t>補助金・</a:t>
              </a:r>
              <a:r>
                <a:rPr lang="en-US" altLang="ja-JP" sz="1600" dirty="0">
                  <a:latin typeface="Meiryo UI" panose="020B0604030504040204" pitchFamily="50" charset="-128"/>
                  <a:ea typeface="Meiryo UI" panose="020B0604030504040204" pitchFamily="50" charset="-128"/>
                </a:rPr>
                <a:t>ESG</a:t>
              </a:r>
              <a:r>
                <a:rPr lang="ja-JP" altLang="en-US" sz="1600" dirty="0">
                  <a:latin typeface="Meiryo UI" panose="020B0604030504040204" pitchFamily="50" charset="-128"/>
                  <a:ea typeface="Meiryo UI" panose="020B0604030504040204" pitchFamily="50" charset="-128"/>
                </a:rPr>
                <a:t>融資に関する情報提供</a:t>
              </a:r>
              <a:endParaRPr lang="en-US" altLang="ja-JP" sz="1600" dirty="0">
                <a:latin typeface="Meiryo UI" panose="020B0604030504040204" pitchFamily="50" charset="-128"/>
                <a:ea typeface="Meiryo UI" panose="020B0604030504040204" pitchFamily="50" charset="-128"/>
              </a:endParaRPr>
            </a:p>
          </p:txBody>
        </p:sp>
        <p:sp>
          <p:nvSpPr>
            <p:cNvPr id="115" name="テキスト ボックス 114"/>
            <p:cNvSpPr txBox="1"/>
            <p:nvPr/>
          </p:nvSpPr>
          <p:spPr>
            <a:xfrm>
              <a:off x="1774699" y="2412008"/>
              <a:ext cx="451445" cy="168790"/>
            </a:xfrm>
            <a:prstGeom prst="rect">
              <a:avLst/>
            </a:prstGeom>
            <a:noFill/>
          </p:spPr>
          <p:txBody>
            <a:bodyPr wrap="square" lIns="0" tIns="0" rIns="0" bIns="0" rtlCol="0">
              <a:spAutoFit/>
            </a:bodyPr>
            <a:lstStyle/>
            <a:p>
              <a:pPr algn="ctr"/>
              <a:r>
                <a:rPr kumimoji="1" lang="ja-JP" altLang="en-US" sz="800" dirty="0">
                  <a:latin typeface="Meiryo UI" panose="020B0604030504040204" pitchFamily="50" charset="-128"/>
                  <a:ea typeface="Meiryo UI" panose="020B0604030504040204" pitchFamily="50" charset="-128"/>
                </a:rPr>
                <a:t>脱炭素経営宣言</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登録証</a:t>
              </a:r>
            </a:p>
          </p:txBody>
        </p:sp>
        <p:sp>
          <p:nvSpPr>
            <p:cNvPr id="116" name="テキスト ボックス 115"/>
            <p:cNvSpPr txBox="1"/>
            <p:nvPr/>
          </p:nvSpPr>
          <p:spPr>
            <a:xfrm>
              <a:off x="1730018" y="2601803"/>
              <a:ext cx="412149" cy="77289"/>
            </a:xfrm>
            <a:prstGeom prst="rect">
              <a:avLst/>
            </a:prstGeom>
            <a:noFill/>
          </p:spPr>
          <p:txBody>
            <a:bodyPr wrap="square" lIns="0" tIns="0" rIns="0" bIns="0" rtlCol="0">
              <a:spAutoFit/>
            </a:bodyPr>
            <a:lstStyle/>
            <a:p>
              <a:pPr algn="ctr"/>
              <a:r>
                <a:rPr kumimoji="1" lang="ja-JP" altLang="en-US" sz="700" dirty="0">
                  <a:latin typeface="Meiryo UI" panose="020B0604030504040204" pitchFamily="50" charset="-128"/>
                  <a:ea typeface="Meiryo UI" panose="020B0604030504040204" pitchFamily="50" charset="-128"/>
                </a:rPr>
                <a:t>〇〇</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株</a:t>
              </a:r>
              <a:r>
                <a:rPr kumimoji="1" lang="en-US" altLang="ja-JP" sz="70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様</a:t>
              </a:r>
              <a:endParaRPr kumimoji="1" lang="en-US" altLang="ja-JP" sz="700" dirty="0">
                <a:latin typeface="Meiryo UI" panose="020B0604030504040204" pitchFamily="50" charset="-128"/>
                <a:ea typeface="Meiryo UI" panose="020B0604030504040204" pitchFamily="50" charset="-128"/>
              </a:endParaRPr>
            </a:p>
          </p:txBody>
        </p:sp>
        <p:sp>
          <p:nvSpPr>
            <p:cNvPr id="117" name="テキスト ボックス 116"/>
            <p:cNvSpPr txBox="1"/>
            <p:nvPr/>
          </p:nvSpPr>
          <p:spPr>
            <a:xfrm>
              <a:off x="1896375" y="2864274"/>
              <a:ext cx="322788" cy="73846"/>
            </a:xfrm>
            <a:prstGeom prst="rect">
              <a:avLst/>
            </a:prstGeom>
            <a:noFill/>
          </p:spPr>
          <p:txBody>
            <a:bodyPr wrap="square" lIns="0" tIns="0" rIns="0" bIns="0" rtlCol="0">
              <a:spAutoFit/>
            </a:bodyPr>
            <a:lstStyle/>
            <a:p>
              <a:pPr algn="ctr"/>
              <a:r>
                <a:rPr kumimoji="1" lang="ja-JP" altLang="en-US" sz="700" dirty="0">
                  <a:latin typeface="Meiryo UI" panose="020B0604030504040204" pitchFamily="50" charset="-128"/>
                  <a:ea typeface="Meiryo UI" panose="020B0604030504040204" pitchFamily="50" charset="-128"/>
                </a:rPr>
                <a:t>大阪府知事</a:t>
              </a:r>
              <a:endParaRPr kumimoji="1" lang="en-US" altLang="ja-JP" sz="700" dirty="0">
                <a:latin typeface="Meiryo UI" panose="020B0604030504040204" pitchFamily="50" charset="-128"/>
                <a:ea typeface="Meiryo UI" panose="020B0604030504040204" pitchFamily="50" charset="-128"/>
              </a:endParaRPr>
            </a:p>
          </p:txBody>
        </p:sp>
        <p:sp>
          <p:nvSpPr>
            <p:cNvPr id="118" name="テキスト ボックス 117"/>
            <p:cNvSpPr txBox="1"/>
            <p:nvPr/>
          </p:nvSpPr>
          <p:spPr>
            <a:xfrm>
              <a:off x="1774699" y="2702549"/>
              <a:ext cx="322788" cy="147692"/>
            </a:xfrm>
            <a:prstGeom prst="rect">
              <a:avLst/>
            </a:prstGeom>
            <a:noFill/>
          </p:spPr>
          <p:txBody>
            <a:bodyPr wrap="square" lIns="0" tIns="0" rIns="0" bIns="0" rtlCol="0">
              <a:spAutoFit/>
            </a:bodyPr>
            <a:lstStyle/>
            <a:p>
              <a:pPr algn="ctr"/>
              <a:r>
                <a:rPr kumimoji="1" lang="ja-JP" altLang="en-US" sz="700" dirty="0">
                  <a:latin typeface="Meiryo UI" panose="020B0604030504040204" pitchFamily="50" charset="-128"/>
                  <a:ea typeface="Meiryo UI" panose="020B0604030504040204" pitchFamily="50" charset="-128"/>
                </a:rPr>
                <a:t>・・・・・・・・</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a:t>
              </a:r>
              <a:endParaRPr kumimoji="1" lang="en-US" altLang="ja-JP" sz="700" dirty="0">
                <a:latin typeface="Meiryo UI" panose="020B0604030504040204" pitchFamily="50" charset="-128"/>
                <a:ea typeface="Meiryo UI" panose="020B0604030504040204" pitchFamily="50" charset="-128"/>
              </a:endParaRPr>
            </a:p>
          </p:txBody>
        </p:sp>
        <p:sp>
          <p:nvSpPr>
            <p:cNvPr id="119" name="正方形/長方形 118"/>
            <p:cNvSpPr/>
            <p:nvPr/>
          </p:nvSpPr>
          <p:spPr>
            <a:xfrm>
              <a:off x="2366642" y="2484914"/>
              <a:ext cx="1156466" cy="193533"/>
            </a:xfrm>
            <a:prstGeom prst="rect">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支援メニュー</a:t>
              </a:r>
            </a:p>
          </p:txBody>
        </p:sp>
        <p:sp>
          <p:nvSpPr>
            <p:cNvPr id="121" name="正方形/長方形 120"/>
            <p:cNvSpPr/>
            <p:nvPr/>
          </p:nvSpPr>
          <p:spPr>
            <a:xfrm>
              <a:off x="5660845" y="2976978"/>
              <a:ext cx="386877" cy="1814182"/>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vert="eaVert" lIns="0" tIns="36000" rIns="0" bIns="36000" rtlCol="0" anchor="ctr"/>
            <a:lstStyle/>
            <a:p>
              <a:pPr algn="ctr"/>
              <a:r>
                <a:rPr lang="ja-JP" altLang="en-US" sz="1600" dirty="0">
                  <a:latin typeface="Meiryo UI" panose="020B0604030504040204" pitchFamily="50" charset="-128"/>
                  <a:ea typeface="Meiryo UI" panose="020B0604030504040204" pitchFamily="50" charset="-128"/>
                </a:rPr>
                <a:t>府が優れた取組みを実施</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した事業者を顕彰</a:t>
              </a:r>
              <a:endParaRPr lang="en-US" altLang="ja-JP" sz="1600" dirty="0">
                <a:latin typeface="Meiryo UI" panose="020B0604030504040204" pitchFamily="50" charset="-128"/>
                <a:ea typeface="Meiryo UI" panose="020B0604030504040204" pitchFamily="50" charset="-128"/>
              </a:endParaRPr>
            </a:p>
          </p:txBody>
        </p:sp>
        <p:sp>
          <p:nvSpPr>
            <p:cNvPr id="122" name="正方形/長方形 121"/>
            <p:cNvSpPr/>
            <p:nvPr/>
          </p:nvSpPr>
          <p:spPr>
            <a:xfrm>
              <a:off x="4405668" y="2992731"/>
              <a:ext cx="287884" cy="1798429"/>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vert="eaVert" lIns="0" tIns="0" rIns="0" bIns="0" rtlCol="0" anchor="ctr"/>
            <a:lstStyle/>
            <a:p>
              <a:pPr algn="ctr"/>
              <a:r>
                <a:rPr lang="ja-JP" altLang="en-US" sz="1600" dirty="0">
                  <a:latin typeface="Meiryo UI" panose="020B0604030504040204" pitchFamily="50" charset="-128"/>
                  <a:ea typeface="Meiryo UI" panose="020B0604030504040204" pitchFamily="50" charset="-128"/>
                </a:rPr>
                <a:t>気候変動対策推進条例届出</a:t>
              </a:r>
              <a:endParaRPr lang="en-US" altLang="ja-JP" sz="1600" dirty="0">
                <a:latin typeface="Meiryo UI" panose="020B0604030504040204" pitchFamily="50" charset="-128"/>
                <a:ea typeface="Meiryo UI" panose="020B0604030504040204" pitchFamily="50" charset="-128"/>
              </a:endParaRPr>
            </a:p>
          </p:txBody>
        </p:sp>
        <p:sp>
          <p:nvSpPr>
            <p:cNvPr id="123" name="二等辺三角形 122"/>
            <p:cNvSpPr/>
            <p:nvPr/>
          </p:nvSpPr>
          <p:spPr>
            <a:xfrm rot="5400000">
              <a:off x="1060463" y="3903143"/>
              <a:ext cx="781226" cy="106960"/>
            </a:xfrm>
            <a:prstGeom prst="triangle">
              <a:avLst/>
            </a:prstGeom>
            <a:solidFill>
              <a:schemeClr val="tx2">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800"/>
            </a:p>
          </p:txBody>
        </p:sp>
        <p:sp>
          <p:nvSpPr>
            <p:cNvPr id="124" name="二等辺三角形 123"/>
            <p:cNvSpPr/>
            <p:nvPr/>
          </p:nvSpPr>
          <p:spPr>
            <a:xfrm rot="5400000">
              <a:off x="3829047" y="3843832"/>
              <a:ext cx="781226" cy="106960"/>
            </a:xfrm>
            <a:prstGeom prst="triangle">
              <a:avLst/>
            </a:prstGeom>
            <a:solidFill>
              <a:schemeClr val="tx2">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800"/>
            </a:p>
          </p:txBody>
        </p:sp>
        <p:sp>
          <p:nvSpPr>
            <p:cNvPr id="125" name="二等辺三角形 124"/>
            <p:cNvSpPr/>
            <p:nvPr/>
          </p:nvSpPr>
          <p:spPr>
            <a:xfrm rot="5400000">
              <a:off x="4484532" y="3872794"/>
              <a:ext cx="781226" cy="106960"/>
            </a:xfrm>
            <a:prstGeom prst="triangle">
              <a:avLst/>
            </a:prstGeom>
            <a:solidFill>
              <a:schemeClr val="tx2">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800"/>
            </a:p>
          </p:txBody>
        </p:sp>
        <p:sp>
          <p:nvSpPr>
            <p:cNvPr id="126" name="正方形/長方形 125"/>
            <p:cNvSpPr/>
            <p:nvPr/>
          </p:nvSpPr>
          <p:spPr>
            <a:xfrm>
              <a:off x="4990487" y="2992731"/>
              <a:ext cx="287884" cy="1798429"/>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vert="eaVert" lIns="0" tIns="36000" rIns="0" bIns="36000" rtlCol="0" anchor="ctr"/>
            <a:lstStyle/>
            <a:p>
              <a:pPr algn="ctr"/>
              <a:r>
                <a:rPr lang="ja-JP" altLang="en-US" dirty="0">
                  <a:latin typeface="Meiryo UI" panose="020B0604030504040204" pitchFamily="50" charset="-128"/>
                  <a:ea typeface="Meiryo UI" panose="020B0604030504040204" pitchFamily="50" charset="-128"/>
                </a:rPr>
                <a:t>脱炭素対策の実施</a:t>
              </a:r>
              <a:endParaRPr lang="en-US" altLang="ja-JP" dirty="0">
                <a:latin typeface="Meiryo UI" panose="020B0604030504040204" pitchFamily="50" charset="-128"/>
                <a:ea typeface="Meiryo UI" panose="020B0604030504040204" pitchFamily="50" charset="-128"/>
              </a:endParaRPr>
            </a:p>
          </p:txBody>
        </p:sp>
        <p:sp>
          <p:nvSpPr>
            <p:cNvPr id="127" name="正方形/長方形 126"/>
            <p:cNvSpPr>
              <a:spLocks/>
            </p:cNvSpPr>
            <p:nvPr/>
          </p:nvSpPr>
          <p:spPr>
            <a:xfrm rot="16200000">
              <a:off x="2762475" y="3570495"/>
              <a:ext cx="180000" cy="2214838"/>
            </a:xfrm>
            <a:prstGeom prst="rect">
              <a:avLst/>
            </a:prstGeom>
            <a:solidFill>
              <a:srgbClr val="FFC000"/>
            </a:solidFill>
            <a:ln>
              <a:solidFill>
                <a:schemeClr val="tx1"/>
              </a:solidFill>
            </a:ln>
          </p:spPr>
          <p:style>
            <a:lnRef idx="2">
              <a:schemeClr val="accent6"/>
            </a:lnRef>
            <a:fillRef idx="1">
              <a:schemeClr val="lt1"/>
            </a:fillRef>
            <a:effectRef idx="0">
              <a:schemeClr val="accent6"/>
            </a:effectRef>
            <a:fontRef idx="minor">
              <a:schemeClr val="dk1"/>
            </a:fontRef>
          </p:style>
          <p:txBody>
            <a:bodyPr vert="eaVert" lIns="0" tIns="36000" rIns="0" bIns="36000" rtlCol="0" anchor="ctr"/>
            <a:lstStyle/>
            <a:p>
              <a:pPr algn="ctr"/>
              <a:r>
                <a:rPr lang="ja-JP" altLang="en-US" sz="1600" dirty="0">
                  <a:latin typeface="Meiryo UI" panose="020B0604030504040204" pitchFamily="50" charset="-128"/>
                  <a:ea typeface="Meiryo UI" panose="020B0604030504040204" pitchFamily="50" charset="-128"/>
                </a:rPr>
                <a:t>条例届出書類作成支援</a:t>
              </a:r>
              <a:endParaRPr lang="en-US" altLang="ja-JP" sz="1600" dirty="0">
                <a:latin typeface="Meiryo UI" panose="020B0604030504040204" pitchFamily="50" charset="-128"/>
                <a:ea typeface="Meiryo UI" panose="020B0604030504040204" pitchFamily="50" charset="-128"/>
              </a:endParaRPr>
            </a:p>
          </p:txBody>
        </p:sp>
        <p:sp>
          <p:nvSpPr>
            <p:cNvPr id="128" name="正方形/長方形 127"/>
            <p:cNvSpPr>
              <a:spLocks/>
            </p:cNvSpPr>
            <p:nvPr/>
          </p:nvSpPr>
          <p:spPr>
            <a:xfrm rot="16200000">
              <a:off x="2762475" y="2235706"/>
              <a:ext cx="180000" cy="2214838"/>
            </a:xfrm>
            <a:prstGeom prst="rect">
              <a:avLst/>
            </a:prstGeom>
            <a:solidFill>
              <a:srgbClr val="FFC000"/>
            </a:solidFill>
            <a:ln>
              <a:solidFill>
                <a:schemeClr val="tx1"/>
              </a:solidFill>
            </a:ln>
          </p:spPr>
          <p:style>
            <a:lnRef idx="2">
              <a:schemeClr val="accent6"/>
            </a:lnRef>
            <a:fillRef idx="1">
              <a:schemeClr val="lt1"/>
            </a:fillRef>
            <a:effectRef idx="0">
              <a:schemeClr val="accent6"/>
            </a:effectRef>
            <a:fontRef idx="minor">
              <a:schemeClr val="dk1"/>
            </a:fontRef>
          </p:style>
          <p:txBody>
            <a:bodyPr vert="eaVert" lIns="0" tIns="36000" rIns="0" bIns="36000" rtlCol="0" anchor="ctr"/>
            <a:lstStyle/>
            <a:p>
              <a:pPr algn="ctr"/>
              <a:r>
                <a:rPr lang="ja-JP" altLang="en-US" sz="1600" dirty="0">
                  <a:latin typeface="Meiryo UI" panose="020B0604030504040204" pitchFamily="50" charset="-128"/>
                  <a:ea typeface="Meiryo UI" panose="020B0604030504040204" pitchFamily="50" charset="-128"/>
                </a:rPr>
                <a:t>大阪府</a:t>
              </a:r>
              <a:r>
                <a:rPr lang="en-US" altLang="ja-JP" sz="1600" dirty="0">
                  <a:latin typeface="Meiryo UI" panose="020B0604030504040204" pitchFamily="50" charset="-128"/>
                  <a:ea typeface="Meiryo UI" panose="020B0604030504040204" pitchFamily="50" charset="-128"/>
                </a:rPr>
                <a:t>HP</a:t>
              </a:r>
              <a:r>
                <a:rPr lang="ja-JP" altLang="en-US" sz="1600" dirty="0">
                  <a:latin typeface="Meiryo UI" panose="020B0604030504040204" pitchFamily="50" charset="-128"/>
                  <a:ea typeface="Meiryo UI" panose="020B0604030504040204" pitchFamily="50" charset="-128"/>
                </a:rPr>
                <a:t>で広く周知</a:t>
              </a:r>
              <a:endParaRPr lang="en-US" altLang="ja-JP" sz="1600" dirty="0">
                <a:latin typeface="Meiryo UI" panose="020B0604030504040204" pitchFamily="50" charset="-128"/>
                <a:ea typeface="Meiryo UI" panose="020B0604030504040204" pitchFamily="50" charset="-128"/>
              </a:endParaRPr>
            </a:p>
          </p:txBody>
        </p:sp>
        <p:sp>
          <p:nvSpPr>
            <p:cNvPr id="94" name="二等辺三角形 93">
              <a:extLst>
                <a:ext uri="{FF2B5EF4-FFF2-40B4-BE49-F238E27FC236}">
                  <a16:creationId xmlns:a16="http://schemas.microsoft.com/office/drawing/2014/main" id="{9DAFD2CE-C7BC-420F-935B-CBEC2DDB9DC4}"/>
                </a:ext>
              </a:extLst>
            </p:cNvPr>
            <p:cNvSpPr/>
            <p:nvPr/>
          </p:nvSpPr>
          <p:spPr>
            <a:xfrm rot="5400000">
              <a:off x="5120695" y="3872794"/>
              <a:ext cx="781226" cy="106960"/>
            </a:xfrm>
            <a:prstGeom prst="triangle">
              <a:avLst/>
            </a:prstGeom>
            <a:solidFill>
              <a:schemeClr val="tx2">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2800"/>
            </a:p>
          </p:txBody>
        </p:sp>
      </p:grpSp>
      <p:sp>
        <p:nvSpPr>
          <p:cNvPr id="48" name="メモ 47"/>
          <p:cNvSpPr/>
          <p:nvPr/>
        </p:nvSpPr>
        <p:spPr>
          <a:xfrm>
            <a:off x="1463148" y="5632243"/>
            <a:ext cx="846151" cy="1090336"/>
          </a:xfrm>
          <a:prstGeom prst="foldedCorner">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lIns="0" tIns="36000" rIns="0" bIns="36000" rtlCol="0" anchor="t"/>
          <a:lstStyle/>
          <a:p>
            <a:pPr algn="ctr"/>
            <a:r>
              <a:rPr kumimoji="1" lang="ja-JP" altLang="en-US" sz="1000" dirty="0">
                <a:latin typeface="Meiryo UI" panose="020B0604030504040204" pitchFamily="50" charset="-128"/>
                <a:ea typeface="Meiryo UI" panose="020B0604030504040204" pitchFamily="50" charset="-128"/>
              </a:rPr>
              <a:t>排出量の見える化ツール</a:t>
            </a:r>
            <a:endParaRPr lang="en-US" altLang="ja-JP" sz="1000" dirty="0">
              <a:latin typeface="Meiryo UI" panose="020B0604030504040204" pitchFamily="50" charset="-128"/>
              <a:ea typeface="Meiryo UI" panose="020B0604030504040204" pitchFamily="50" charset="-128"/>
            </a:endParaRPr>
          </a:p>
          <a:p>
            <a:pPr algn="ctr"/>
            <a:endParaRPr kumimoji="1"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a:t>
            </a:r>
            <a:r>
              <a:rPr lang="ja-JP" altLang="en-US" sz="1000" dirty="0">
                <a:latin typeface="Meiryo UI" panose="020B0604030504040204" pitchFamily="50" charset="-128"/>
                <a:ea typeface="Meiryo UI" panose="020B0604030504040204" pitchFamily="50" charset="-128"/>
              </a:rPr>
              <a:t>株式会社</a:t>
            </a:r>
            <a:endParaRPr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B</a:t>
            </a:r>
            <a:r>
              <a:rPr kumimoji="1" lang="ja-JP" altLang="en-US" sz="1000" dirty="0">
                <a:latin typeface="Meiryo UI" panose="020B0604030504040204" pitchFamily="50" charset="-128"/>
                <a:ea typeface="Meiryo UI" panose="020B0604030504040204" pitchFamily="50" charset="-128"/>
              </a:rPr>
              <a:t>株式会社</a:t>
            </a:r>
            <a:endParaRPr kumimoji="1" lang="en-US" altLang="ja-JP" sz="1000" dirty="0">
              <a:latin typeface="Meiryo UI" panose="020B0604030504040204" pitchFamily="50" charset="-128"/>
              <a:ea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p:txBody>
      </p:sp>
      <p:sp>
        <p:nvSpPr>
          <p:cNvPr id="49" name="メモ 48"/>
          <p:cNvSpPr/>
          <p:nvPr/>
        </p:nvSpPr>
        <p:spPr>
          <a:xfrm>
            <a:off x="2493186" y="5642469"/>
            <a:ext cx="846151" cy="1090336"/>
          </a:xfrm>
          <a:prstGeom prst="foldedCorner">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lIns="0" tIns="36000" rIns="0" bIns="36000" rtlCol="0" anchor="t"/>
          <a:lstStyle/>
          <a:p>
            <a:pPr algn="ctr"/>
            <a:r>
              <a:rPr kumimoji="1" lang="ja-JP" altLang="en-US" sz="1000" dirty="0">
                <a:latin typeface="Meiryo UI" panose="020B0604030504040204" pitchFamily="50" charset="-128"/>
                <a:ea typeface="Meiryo UI" panose="020B0604030504040204" pitchFamily="50" charset="-128"/>
              </a:rPr>
              <a:t>省エネ診断</a:t>
            </a:r>
            <a:endParaRPr kumimoji="1" lang="en-US" altLang="ja-JP" sz="1000" dirty="0">
              <a:latin typeface="Meiryo UI" panose="020B0604030504040204" pitchFamily="50" charset="-128"/>
              <a:ea typeface="Meiryo UI" panose="020B0604030504040204" pitchFamily="50" charset="-128"/>
            </a:endParaRPr>
          </a:p>
          <a:p>
            <a:pPr algn="ctr"/>
            <a:endParaRPr lang="en-US" altLang="ja-JP" sz="8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C</a:t>
            </a:r>
            <a:r>
              <a:rPr kumimoji="1" lang="ja-JP" altLang="en-US" sz="1000" dirty="0">
                <a:latin typeface="Meiryo UI" panose="020B0604030504040204" pitchFamily="50" charset="-128"/>
                <a:ea typeface="Meiryo UI" panose="020B0604030504040204" pitchFamily="50" charset="-128"/>
              </a:rPr>
              <a:t>株式会社</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D</a:t>
            </a:r>
            <a:r>
              <a:rPr kumimoji="1" lang="ja-JP" altLang="en-US" sz="1000" dirty="0">
                <a:latin typeface="Meiryo UI" panose="020B0604030504040204" pitchFamily="50" charset="-128"/>
                <a:ea typeface="Meiryo UI" panose="020B0604030504040204" pitchFamily="50" charset="-128"/>
              </a:rPr>
              <a:t>株式会社</a:t>
            </a:r>
            <a:endParaRPr kumimoji="1" lang="en-US" altLang="ja-JP" sz="1000" dirty="0">
              <a:latin typeface="Meiryo UI" panose="020B0604030504040204" pitchFamily="50" charset="-128"/>
              <a:ea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p:txBody>
      </p:sp>
      <p:sp>
        <p:nvSpPr>
          <p:cNvPr id="50" name="メモ 49"/>
          <p:cNvSpPr/>
          <p:nvPr/>
        </p:nvSpPr>
        <p:spPr>
          <a:xfrm>
            <a:off x="4553262" y="5652694"/>
            <a:ext cx="846151" cy="1090336"/>
          </a:xfrm>
          <a:prstGeom prst="foldedCorner">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lIns="0" tIns="36000" rIns="0" bIns="36000" rtlCol="0" anchor="t"/>
          <a:lstStyle/>
          <a:p>
            <a:pPr algn="ctr"/>
            <a:r>
              <a:rPr kumimoji="1" lang="ja-JP" altLang="en-US" sz="1000" dirty="0">
                <a:latin typeface="Meiryo UI" panose="020B0604030504040204" pitchFamily="50" charset="-128"/>
                <a:ea typeface="Meiryo UI" panose="020B0604030504040204" pitchFamily="50" charset="-128"/>
              </a:rPr>
              <a:t>省エネ機器</a:t>
            </a:r>
            <a:endParaRPr lang="en-US" altLang="ja-JP" sz="1000" dirty="0">
              <a:latin typeface="Meiryo UI" panose="020B0604030504040204" pitchFamily="50" charset="-128"/>
              <a:ea typeface="Meiryo UI" panose="020B0604030504040204" pitchFamily="50" charset="-128"/>
            </a:endParaRPr>
          </a:p>
          <a:p>
            <a:pPr algn="ctr"/>
            <a:endParaRPr kumimoji="1" lang="en-US" altLang="ja-JP" sz="1000" dirty="0">
              <a:latin typeface="Meiryo UI" panose="020B0604030504040204" pitchFamily="50" charset="-128"/>
              <a:ea typeface="Meiryo UI" panose="020B0604030504040204" pitchFamily="50" charset="-128"/>
            </a:endParaRPr>
          </a:p>
          <a:p>
            <a:pPr algn="ctr"/>
            <a:endParaRPr kumimoji="1"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G</a:t>
            </a:r>
            <a:r>
              <a:rPr lang="ja-JP" altLang="en-US" sz="1000" dirty="0">
                <a:latin typeface="Meiryo UI" panose="020B0604030504040204" pitchFamily="50" charset="-128"/>
                <a:ea typeface="Meiryo UI" panose="020B0604030504040204" pitchFamily="50" charset="-128"/>
              </a:rPr>
              <a:t>株式会社</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H</a:t>
            </a:r>
            <a:r>
              <a:rPr lang="ja-JP" altLang="en-US" sz="1000" dirty="0">
                <a:latin typeface="Meiryo UI" panose="020B0604030504040204" pitchFamily="50" charset="-128"/>
                <a:ea typeface="Meiryo UI" panose="020B0604030504040204" pitchFamily="50" charset="-128"/>
              </a:rPr>
              <a:t>株式会社</a:t>
            </a:r>
            <a:endParaRPr lang="en-US" altLang="ja-JP" sz="1000" dirty="0">
              <a:latin typeface="Meiryo UI" panose="020B0604030504040204" pitchFamily="50" charset="-128"/>
              <a:ea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p:txBody>
      </p:sp>
      <p:sp>
        <p:nvSpPr>
          <p:cNvPr id="51" name="メモ 50"/>
          <p:cNvSpPr/>
          <p:nvPr/>
        </p:nvSpPr>
        <p:spPr>
          <a:xfrm>
            <a:off x="5583299" y="5637356"/>
            <a:ext cx="846151" cy="1090336"/>
          </a:xfrm>
          <a:prstGeom prst="foldedCorner">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lIns="0" tIns="36000" rIns="0" bIns="36000" rtlCol="0" anchor="t"/>
          <a:lstStyle/>
          <a:p>
            <a:pPr algn="ctr"/>
            <a:r>
              <a:rPr kumimoji="1" lang="en-US" altLang="ja-JP" sz="1000" dirty="0">
                <a:latin typeface="Meiryo UI" panose="020B0604030504040204" pitchFamily="50" charset="-128"/>
                <a:ea typeface="Meiryo UI" panose="020B0604030504040204" pitchFamily="50" charset="-128"/>
              </a:rPr>
              <a:t>ESG</a:t>
            </a:r>
            <a:r>
              <a:rPr kumimoji="1" lang="ja-JP" altLang="en-US" sz="1000" dirty="0">
                <a:latin typeface="Meiryo UI" panose="020B0604030504040204" pitchFamily="50" charset="-128"/>
                <a:ea typeface="Meiryo UI" panose="020B0604030504040204" pitchFamily="50" charset="-128"/>
              </a:rPr>
              <a:t>融資</a:t>
            </a:r>
            <a:endParaRPr lang="en-US" altLang="ja-JP" sz="1000" dirty="0">
              <a:latin typeface="Meiryo UI" panose="020B0604030504040204" pitchFamily="50" charset="-128"/>
              <a:ea typeface="Meiryo UI" panose="020B0604030504040204" pitchFamily="50" charset="-128"/>
            </a:endParaRPr>
          </a:p>
          <a:p>
            <a:pPr algn="ctr"/>
            <a:endParaRPr kumimoji="1" lang="en-US" altLang="ja-JP" sz="1000" dirty="0">
              <a:latin typeface="Meiryo UI" panose="020B0604030504040204" pitchFamily="50" charset="-128"/>
              <a:ea typeface="Meiryo UI" panose="020B0604030504040204" pitchFamily="50" charset="-128"/>
            </a:endParaRPr>
          </a:p>
          <a:p>
            <a:pPr algn="ctr"/>
            <a:endParaRPr kumimoji="1"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I</a:t>
            </a:r>
            <a:r>
              <a:rPr lang="ja-JP" altLang="en-US" sz="1000" dirty="0">
                <a:latin typeface="Meiryo UI" panose="020B0604030504040204" pitchFamily="50" charset="-128"/>
                <a:ea typeface="Meiryo UI" panose="020B0604030504040204" pitchFamily="50" charset="-128"/>
              </a:rPr>
              <a:t>銀行</a:t>
            </a:r>
            <a:endParaRPr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J</a:t>
            </a:r>
            <a:r>
              <a:rPr kumimoji="1" lang="ja-JP" altLang="en-US" sz="1000" dirty="0">
                <a:latin typeface="Meiryo UI" panose="020B0604030504040204" pitchFamily="50" charset="-128"/>
                <a:ea typeface="Meiryo UI" panose="020B0604030504040204" pitchFamily="50" charset="-128"/>
              </a:rPr>
              <a:t>信用金庫</a:t>
            </a:r>
            <a:endParaRPr kumimoji="1" lang="en-US" altLang="ja-JP" sz="1000" dirty="0">
              <a:latin typeface="Meiryo UI" panose="020B0604030504040204" pitchFamily="50" charset="-128"/>
              <a:ea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p:txBody>
      </p:sp>
      <p:sp>
        <p:nvSpPr>
          <p:cNvPr id="52" name="メモ 51"/>
          <p:cNvSpPr/>
          <p:nvPr/>
        </p:nvSpPr>
        <p:spPr>
          <a:xfrm>
            <a:off x="3523224" y="5647582"/>
            <a:ext cx="846151" cy="1090336"/>
          </a:xfrm>
          <a:prstGeom prst="foldedCorner">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lIns="0" tIns="36000" rIns="0" bIns="36000" rtlCol="0" anchor="t"/>
          <a:lstStyle/>
          <a:p>
            <a:pPr algn="ctr"/>
            <a:r>
              <a:rPr kumimoji="1" lang="ja-JP" altLang="en-US" sz="1000" dirty="0">
                <a:latin typeface="Meiryo UI" panose="020B0604030504040204" pitchFamily="50" charset="-128"/>
                <a:ea typeface="Meiryo UI" panose="020B0604030504040204" pitchFamily="50" charset="-128"/>
              </a:rPr>
              <a:t>再エネ電気</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メニュー</a:t>
            </a:r>
            <a:endParaRPr lang="en-US" altLang="ja-JP" sz="1000" dirty="0">
              <a:latin typeface="Meiryo UI" panose="020B0604030504040204" pitchFamily="50" charset="-128"/>
              <a:ea typeface="Meiryo UI" panose="020B0604030504040204" pitchFamily="50" charset="-128"/>
            </a:endParaRPr>
          </a:p>
          <a:p>
            <a:pPr algn="ctr"/>
            <a:endParaRPr kumimoji="1" lang="en-US" altLang="ja-JP" sz="1000" dirty="0">
              <a:latin typeface="Meiryo UI" panose="020B0604030504040204" pitchFamily="50" charset="-128"/>
              <a:ea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E</a:t>
            </a:r>
            <a:r>
              <a:rPr lang="ja-JP" altLang="en-US" sz="1000" dirty="0">
                <a:latin typeface="Meiryo UI" panose="020B0604030504040204" pitchFamily="50" charset="-128"/>
                <a:ea typeface="Meiryo UI" panose="020B0604030504040204" pitchFamily="50" charset="-128"/>
              </a:rPr>
              <a:t>株式会社</a:t>
            </a:r>
            <a:endParaRPr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F</a:t>
            </a:r>
            <a:r>
              <a:rPr kumimoji="1" lang="ja-JP" altLang="en-US" sz="1000" dirty="0">
                <a:latin typeface="Meiryo UI" panose="020B0604030504040204" pitchFamily="50" charset="-128"/>
                <a:ea typeface="Meiryo UI" panose="020B0604030504040204" pitchFamily="50" charset="-128"/>
              </a:rPr>
              <a:t>株式会社</a:t>
            </a:r>
            <a:endParaRPr kumimoji="1" lang="en-US" altLang="ja-JP" sz="1000" dirty="0">
              <a:latin typeface="Meiryo UI" panose="020B0604030504040204" pitchFamily="50" charset="-128"/>
              <a:ea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p:txBody>
      </p:sp>
      <p:sp>
        <p:nvSpPr>
          <p:cNvPr id="53" name="右中かっこ 52"/>
          <p:cNvSpPr/>
          <p:nvPr/>
        </p:nvSpPr>
        <p:spPr>
          <a:xfrm rot="16200000">
            <a:off x="3811504" y="2787438"/>
            <a:ext cx="178336" cy="4985299"/>
          </a:xfrm>
          <a:prstGeom prst="rightBrace">
            <a:avLst>
              <a:gd name="adj1" fmla="val 18276"/>
              <a:gd name="adj2" fmla="val 48214"/>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4" name="正方形/長方形 53"/>
          <p:cNvSpPr/>
          <p:nvPr/>
        </p:nvSpPr>
        <p:spPr>
          <a:xfrm>
            <a:off x="2362203" y="5348879"/>
            <a:ext cx="2731158" cy="226946"/>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排出削減支援事業者の一覧</a:t>
            </a:r>
          </a:p>
        </p:txBody>
      </p:sp>
      <p:cxnSp>
        <p:nvCxnSpPr>
          <p:cNvPr id="59" name="直線コネクタ 58"/>
          <p:cNvCxnSpPr/>
          <p:nvPr/>
        </p:nvCxnSpPr>
        <p:spPr>
          <a:xfrm flipV="1">
            <a:off x="1462121" y="6015038"/>
            <a:ext cx="847178" cy="7328"/>
          </a:xfrm>
          <a:prstGeom prst="line">
            <a:avLst/>
          </a:prstGeom>
          <a:ln w="12700"/>
        </p:spPr>
        <p:style>
          <a:lnRef idx="1">
            <a:schemeClr val="dk1"/>
          </a:lnRef>
          <a:fillRef idx="0">
            <a:schemeClr val="dk1"/>
          </a:fillRef>
          <a:effectRef idx="0">
            <a:schemeClr val="dk1"/>
          </a:effectRef>
          <a:fontRef idx="minor">
            <a:schemeClr val="tx1"/>
          </a:fontRef>
        </p:style>
      </p:cxnSp>
      <p:cxnSp>
        <p:nvCxnSpPr>
          <p:cNvPr id="61" name="直線コネクタ 60"/>
          <p:cNvCxnSpPr/>
          <p:nvPr/>
        </p:nvCxnSpPr>
        <p:spPr>
          <a:xfrm flipV="1">
            <a:off x="3522710" y="6000637"/>
            <a:ext cx="847178" cy="7328"/>
          </a:xfrm>
          <a:prstGeom prst="line">
            <a:avLst/>
          </a:prstGeom>
          <a:ln w="12700"/>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a:xfrm flipV="1">
            <a:off x="2492672" y="6007838"/>
            <a:ext cx="847178" cy="7328"/>
          </a:xfrm>
          <a:prstGeom prst="line">
            <a:avLst/>
          </a:prstGeom>
          <a:ln w="12700"/>
        </p:spPr>
        <p:style>
          <a:lnRef idx="1">
            <a:schemeClr val="dk1"/>
          </a:lnRef>
          <a:fillRef idx="0">
            <a:schemeClr val="dk1"/>
          </a:fillRef>
          <a:effectRef idx="0">
            <a:schemeClr val="dk1"/>
          </a:effectRef>
          <a:fontRef idx="minor">
            <a:schemeClr val="tx1"/>
          </a:fontRef>
        </p:style>
      </p:cxnSp>
      <p:cxnSp>
        <p:nvCxnSpPr>
          <p:cNvPr id="63" name="直線コネクタ 62"/>
          <p:cNvCxnSpPr/>
          <p:nvPr/>
        </p:nvCxnSpPr>
        <p:spPr>
          <a:xfrm flipV="1">
            <a:off x="4552748" y="5993436"/>
            <a:ext cx="847178" cy="7328"/>
          </a:xfrm>
          <a:prstGeom prst="line">
            <a:avLst/>
          </a:prstGeom>
          <a:ln w="12700"/>
        </p:spPr>
        <p:style>
          <a:lnRef idx="1">
            <a:schemeClr val="dk1"/>
          </a:lnRef>
          <a:fillRef idx="0">
            <a:schemeClr val="dk1"/>
          </a:fillRef>
          <a:effectRef idx="0">
            <a:schemeClr val="dk1"/>
          </a:effectRef>
          <a:fontRef idx="minor">
            <a:schemeClr val="tx1"/>
          </a:fontRef>
        </p:style>
      </p:cxnSp>
      <p:cxnSp>
        <p:nvCxnSpPr>
          <p:cNvPr id="64" name="直線コネクタ 63"/>
          <p:cNvCxnSpPr/>
          <p:nvPr/>
        </p:nvCxnSpPr>
        <p:spPr>
          <a:xfrm flipV="1">
            <a:off x="5582786" y="5986235"/>
            <a:ext cx="847178" cy="7328"/>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49308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8245506" y="1897968"/>
            <a:ext cx="1490369" cy="543010"/>
          </a:xfrm>
          <a:prstGeom prst="rect">
            <a:avLst/>
          </a:prstGeom>
          <a:solidFill>
            <a:srgbClr val="99FF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ＭＳ Ｐゴシック" panose="020B0600070205080204" pitchFamily="50" charset="-128"/>
              <a:ea typeface="ＭＳ Ｐゴシック" panose="020B0600070205080204" pitchFamily="50" charset="-128"/>
            </a:endParaRPr>
          </a:p>
        </p:txBody>
      </p:sp>
      <p:sp>
        <p:nvSpPr>
          <p:cNvPr id="58" name="正方形/長方形 57"/>
          <p:cNvSpPr/>
          <p:nvPr/>
        </p:nvSpPr>
        <p:spPr>
          <a:xfrm>
            <a:off x="7884418" y="2438693"/>
            <a:ext cx="1853126" cy="543010"/>
          </a:xfrm>
          <a:prstGeom prst="rect">
            <a:avLst/>
          </a:prstGeom>
          <a:solidFill>
            <a:srgbClr val="99FF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ＭＳ Ｐゴシック" panose="020B0600070205080204" pitchFamily="50" charset="-128"/>
              <a:ea typeface="ＭＳ Ｐゴシック" panose="020B0600070205080204" pitchFamily="50" charset="-128"/>
            </a:endParaRPr>
          </a:p>
        </p:txBody>
      </p:sp>
      <p:sp>
        <p:nvSpPr>
          <p:cNvPr id="5" name="正方形/長方形 4"/>
          <p:cNvSpPr/>
          <p:nvPr/>
        </p:nvSpPr>
        <p:spPr>
          <a:xfrm>
            <a:off x="4599693" y="6211700"/>
            <a:ext cx="5137394" cy="543010"/>
          </a:xfrm>
          <a:prstGeom prst="rect">
            <a:avLst/>
          </a:prstGeom>
          <a:solidFill>
            <a:srgbClr val="99FF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ＭＳ Ｐゴシック" panose="020B0600070205080204" pitchFamily="50" charset="-128"/>
              <a:ea typeface="ＭＳ Ｐゴシック" panose="020B0600070205080204" pitchFamily="50" charset="-128"/>
            </a:endParaRPr>
          </a:p>
        </p:txBody>
      </p:sp>
      <p:sp>
        <p:nvSpPr>
          <p:cNvPr id="65" name="正方形/長方形 64"/>
          <p:cNvSpPr/>
          <p:nvPr/>
        </p:nvSpPr>
        <p:spPr>
          <a:xfrm>
            <a:off x="5035612" y="5674825"/>
            <a:ext cx="4700196" cy="544964"/>
          </a:xfrm>
          <a:prstGeom prst="rect">
            <a:avLst/>
          </a:prstGeom>
          <a:solidFill>
            <a:srgbClr val="99FF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ＭＳ Ｐゴシック" panose="020B0600070205080204" pitchFamily="50" charset="-128"/>
              <a:ea typeface="ＭＳ Ｐゴシック" panose="020B0600070205080204" pitchFamily="50" charset="-128"/>
            </a:endParaRPr>
          </a:p>
        </p:txBody>
      </p:sp>
      <p:sp>
        <p:nvSpPr>
          <p:cNvPr id="66" name="正方形/長方形 65"/>
          <p:cNvSpPr/>
          <p:nvPr/>
        </p:nvSpPr>
        <p:spPr>
          <a:xfrm>
            <a:off x="5545815" y="5131513"/>
            <a:ext cx="4190092" cy="543010"/>
          </a:xfrm>
          <a:prstGeom prst="rect">
            <a:avLst/>
          </a:prstGeom>
          <a:solidFill>
            <a:srgbClr val="99FF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ＭＳ Ｐゴシック" panose="020B0600070205080204" pitchFamily="50" charset="-128"/>
              <a:ea typeface="ＭＳ Ｐゴシック" panose="020B0600070205080204" pitchFamily="50" charset="-128"/>
            </a:endParaRPr>
          </a:p>
        </p:txBody>
      </p:sp>
      <p:sp>
        <p:nvSpPr>
          <p:cNvPr id="67" name="正方形/長方形 66"/>
          <p:cNvSpPr/>
          <p:nvPr/>
        </p:nvSpPr>
        <p:spPr>
          <a:xfrm>
            <a:off x="6041873" y="4585061"/>
            <a:ext cx="3695921" cy="543010"/>
          </a:xfrm>
          <a:prstGeom prst="rect">
            <a:avLst/>
          </a:prstGeom>
          <a:solidFill>
            <a:srgbClr val="99FF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ＭＳ Ｐゴシック" panose="020B0600070205080204" pitchFamily="50" charset="-128"/>
              <a:ea typeface="ＭＳ Ｐゴシック" panose="020B0600070205080204" pitchFamily="50" charset="-128"/>
            </a:endParaRPr>
          </a:p>
        </p:txBody>
      </p:sp>
      <p:sp>
        <p:nvSpPr>
          <p:cNvPr id="68" name="正方形/長方形 67"/>
          <p:cNvSpPr/>
          <p:nvPr/>
        </p:nvSpPr>
        <p:spPr>
          <a:xfrm>
            <a:off x="6928585" y="3520164"/>
            <a:ext cx="2808502" cy="522720"/>
          </a:xfrm>
          <a:prstGeom prst="rect">
            <a:avLst/>
          </a:prstGeom>
          <a:solidFill>
            <a:srgbClr val="99FF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ＭＳ Ｐゴシック" panose="020B0600070205080204" pitchFamily="50" charset="-128"/>
              <a:ea typeface="ＭＳ Ｐゴシック" panose="020B0600070205080204" pitchFamily="50" charset="-128"/>
            </a:endParaRPr>
          </a:p>
        </p:txBody>
      </p:sp>
      <p:sp>
        <p:nvSpPr>
          <p:cNvPr id="70" name="正方形/長方形 69"/>
          <p:cNvSpPr/>
          <p:nvPr/>
        </p:nvSpPr>
        <p:spPr>
          <a:xfrm>
            <a:off x="6509766" y="4049083"/>
            <a:ext cx="3228813" cy="535317"/>
          </a:xfrm>
          <a:prstGeom prst="rect">
            <a:avLst/>
          </a:prstGeom>
          <a:solidFill>
            <a:srgbClr val="99FF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ＭＳ Ｐゴシック" panose="020B0600070205080204" pitchFamily="50" charset="-128"/>
              <a:ea typeface="ＭＳ Ｐゴシック" panose="020B0600070205080204" pitchFamily="50" charset="-128"/>
            </a:endParaRPr>
          </a:p>
        </p:txBody>
      </p:sp>
      <p:sp>
        <p:nvSpPr>
          <p:cNvPr id="71" name="正方形/長方形 70"/>
          <p:cNvSpPr/>
          <p:nvPr/>
        </p:nvSpPr>
        <p:spPr>
          <a:xfrm>
            <a:off x="7353160" y="2981706"/>
            <a:ext cx="2382244" cy="543010"/>
          </a:xfrm>
          <a:prstGeom prst="rect">
            <a:avLst/>
          </a:prstGeom>
          <a:solidFill>
            <a:srgbClr val="99FF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5953852" y="4599916"/>
            <a:ext cx="3341757" cy="539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altLang="ja-JP"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CO2</a:t>
            </a:r>
            <a:r>
              <a:rPr lang="ja-JP" altLang="en-US"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排出量の算出・見える化</a:t>
            </a:r>
            <a:endParaRPr lang="ja-JP" sz="16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14" name="正方形/長方形 13"/>
          <p:cNvSpPr/>
          <p:nvPr/>
        </p:nvSpPr>
        <p:spPr>
          <a:xfrm>
            <a:off x="5800968" y="5711558"/>
            <a:ext cx="3341757" cy="539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脱炭素に関心はあるものの、</a:t>
            </a:r>
            <a:endParaRPr lang="en-US" altLang="ja-JP"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ctr">
              <a:spcAft>
                <a:spcPts val="0"/>
              </a:spcAft>
            </a:pPr>
            <a:r>
              <a:rPr lang="ja-JP" altLang="en-US"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何をしていいかわからない</a:t>
            </a:r>
            <a:endParaRPr lang="ja-JP" sz="16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15" name="正方形/長方形 14"/>
          <p:cNvSpPr/>
          <p:nvPr/>
        </p:nvSpPr>
        <p:spPr>
          <a:xfrm>
            <a:off x="6693692" y="4098434"/>
            <a:ext cx="2412116" cy="539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b="1" kern="10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省エネ診断の受診</a:t>
            </a:r>
            <a:endParaRPr lang="ja-JP" sz="16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17" name="正方形/長方形 16"/>
          <p:cNvSpPr/>
          <p:nvPr/>
        </p:nvSpPr>
        <p:spPr>
          <a:xfrm>
            <a:off x="7465969" y="2953849"/>
            <a:ext cx="2274636" cy="6277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b="1" kern="10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補助金・</a:t>
            </a:r>
            <a:r>
              <a:rPr lang="en-US" altLang="ja-JP" sz="1600" b="1" kern="10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ESG</a:t>
            </a:r>
            <a:r>
              <a:rPr lang="ja-JP" altLang="en-US" sz="1600" b="1" kern="10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融資等</a:t>
            </a:r>
            <a:endParaRPr lang="en-US" altLang="ja-JP" sz="1600" b="1" kern="10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ctr">
              <a:spcAft>
                <a:spcPts val="0"/>
              </a:spcAft>
            </a:pPr>
            <a:r>
              <a:rPr lang="ja-JP" altLang="en-US" sz="1600" b="1" kern="10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の</a:t>
            </a:r>
            <a:r>
              <a:rPr lang="ja-JP" altLang="en-US"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活用検討</a:t>
            </a:r>
            <a:endParaRPr lang="ja-JP" sz="16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22" name="Rectangle 66">
            <a:extLst>
              <a:ext uri="{FF2B5EF4-FFF2-40B4-BE49-F238E27FC236}">
                <a16:creationId xmlns:a16="http://schemas.microsoft.com/office/drawing/2014/main" id="{5891A5CF-DD46-4D9F-A615-4F96B9251BA6}"/>
              </a:ext>
            </a:extLst>
          </p:cNvPr>
          <p:cNvSpPr txBox="1">
            <a:spLocks noChangeArrowheads="1"/>
          </p:cNvSpPr>
          <p:nvPr/>
        </p:nvSpPr>
        <p:spPr bwMode="auto">
          <a:xfrm>
            <a:off x="47426" y="50974"/>
            <a:ext cx="9740353" cy="601723"/>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lIns="36000" tIns="0" rIns="36000" bIns="0" anchor="ctr" anchorCtr="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None/>
              <a:defRPr/>
            </a:pPr>
            <a:r>
              <a:rPr lang="ja-JP" altLang="en-US" sz="2400" kern="0" dirty="0">
                <a:solidFill>
                  <a:srgbClr val="FFFFFF"/>
                </a:solidFill>
                <a:latin typeface="ＭＳ Ｐゴシック" panose="020B0600070205080204" pitchFamily="50" charset="-128"/>
              </a:rPr>
              <a:t>事業者の取組実態に応じた各種支援</a:t>
            </a:r>
          </a:p>
        </p:txBody>
      </p:sp>
      <p:sp>
        <p:nvSpPr>
          <p:cNvPr id="24" name="テキスト ボックス 23">
            <a:extLst>
              <a:ext uri="{FF2B5EF4-FFF2-40B4-BE49-F238E27FC236}">
                <a16:creationId xmlns:a16="http://schemas.microsoft.com/office/drawing/2014/main" id="{FEB36D13-6E7A-4B64-998C-67D4944E4045}"/>
              </a:ext>
            </a:extLst>
          </p:cNvPr>
          <p:cNvSpPr txBox="1"/>
          <p:nvPr/>
        </p:nvSpPr>
        <p:spPr>
          <a:xfrm>
            <a:off x="7165876" y="3500447"/>
            <a:ext cx="2551722" cy="584775"/>
          </a:xfrm>
          <a:prstGeom prst="rect">
            <a:avLst/>
          </a:prstGeom>
          <a:noFill/>
          <a:ln>
            <a:noFill/>
          </a:ln>
        </p:spPr>
        <p:txBody>
          <a:bodyPr wrap="square">
            <a:spAutoFit/>
          </a:bodyPr>
          <a:lstStyle/>
          <a:p>
            <a:pPr algn="ctr">
              <a:spcAft>
                <a:spcPts val="0"/>
              </a:spcAft>
            </a:pPr>
            <a:r>
              <a:rPr lang="ja-JP" altLang="en-US"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設備更新・運用改善</a:t>
            </a:r>
            <a:endParaRPr lang="en-US" altLang="ja-JP"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ctr">
              <a:spcAft>
                <a:spcPts val="0"/>
              </a:spcAft>
            </a:pPr>
            <a:r>
              <a:rPr lang="ja-JP" altLang="en-US"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対策の抽出</a:t>
            </a:r>
            <a:endParaRPr lang="en-US" altLang="ja-JP"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28" name="正方形/長方形 27">
            <a:extLst>
              <a:ext uri="{FF2B5EF4-FFF2-40B4-BE49-F238E27FC236}">
                <a16:creationId xmlns:a16="http://schemas.microsoft.com/office/drawing/2014/main" id="{B427129D-4051-4B38-B363-C356ECFAD442}"/>
              </a:ext>
            </a:extLst>
          </p:cNvPr>
          <p:cNvSpPr/>
          <p:nvPr/>
        </p:nvSpPr>
        <p:spPr>
          <a:xfrm>
            <a:off x="5421932" y="6245293"/>
            <a:ext cx="3341757" cy="539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脱炭素に無関心</a:t>
            </a:r>
            <a:endParaRPr lang="ja-JP" sz="16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29" name="正方形/長方形 28">
            <a:extLst>
              <a:ext uri="{FF2B5EF4-FFF2-40B4-BE49-F238E27FC236}">
                <a16:creationId xmlns:a16="http://schemas.microsoft.com/office/drawing/2014/main" id="{B3A59A77-4EFE-4E5D-A254-3B40944880BF}"/>
              </a:ext>
            </a:extLst>
          </p:cNvPr>
          <p:cNvSpPr/>
          <p:nvPr/>
        </p:nvSpPr>
        <p:spPr>
          <a:xfrm>
            <a:off x="6036390" y="5141501"/>
            <a:ext cx="3341757" cy="539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b="1" kern="10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省エネセミナー等への参加</a:t>
            </a:r>
            <a:endParaRPr lang="ja-JP" sz="16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16" name="正方形/長方形 15"/>
          <p:cNvSpPr/>
          <p:nvPr/>
        </p:nvSpPr>
        <p:spPr>
          <a:xfrm>
            <a:off x="7706966" y="2451241"/>
            <a:ext cx="2208029" cy="539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条例に基づく届出</a:t>
            </a:r>
            <a:endParaRPr lang="ja-JP" sz="16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57" name="正方形/長方形 56">
            <a:extLst>
              <a:ext uri="{FF2B5EF4-FFF2-40B4-BE49-F238E27FC236}">
                <a16:creationId xmlns:a16="http://schemas.microsoft.com/office/drawing/2014/main" id="{44CC18E4-24D1-4E57-B27C-AA1F4F44C4AA}"/>
              </a:ext>
            </a:extLst>
          </p:cNvPr>
          <p:cNvSpPr/>
          <p:nvPr/>
        </p:nvSpPr>
        <p:spPr>
          <a:xfrm>
            <a:off x="8210495" y="1911469"/>
            <a:ext cx="1675828" cy="518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altLang="en-US"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条例に基づく</a:t>
            </a:r>
            <a:endParaRPr lang="en-US" altLang="ja-JP"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spcAft>
                <a:spcPts val="0"/>
              </a:spcAft>
            </a:pPr>
            <a:r>
              <a:rPr lang="ja-JP" altLang="en-US" sz="16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削減対策の実施</a:t>
            </a:r>
            <a:endParaRPr lang="ja-JP" sz="16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39" name="角丸四角形 38"/>
          <p:cNvSpPr/>
          <p:nvPr/>
        </p:nvSpPr>
        <p:spPr>
          <a:xfrm>
            <a:off x="102098" y="1538634"/>
            <a:ext cx="5934292" cy="1874141"/>
          </a:xfrm>
          <a:prstGeom prst="roundRect">
            <a:avLst>
              <a:gd name="adj" fmla="val 7751"/>
            </a:avLst>
          </a:prstGeom>
          <a:solidFill>
            <a:srgbClr val="FFFFCC"/>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p>
            <a:r>
              <a:rPr lang="ja-JP" altLang="en-US"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　事業者は府からプッシュ型で、</a:t>
            </a:r>
            <a:r>
              <a:rPr lang="ja-JP" altLang="en-US" dirty="0">
                <a:solidFill>
                  <a:schemeClr val="tx1"/>
                </a:solidFill>
                <a:latin typeface="ＭＳ Ｐゴシック" panose="020B0600070205080204" pitchFamily="50" charset="-128"/>
                <a:ea typeface="ＭＳ Ｐゴシック" panose="020B0600070205080204" pitchFamily="50" charset="-128"/>
              </a:rPr>
              <a:t>脱炭素の取組実態に応じた様々な</a:t>
            </a:r>
            <a:r>
              <a:rPr lang="ja-JP" altLang="en-US"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支援メニューを受けることができます。</a:t>
            </a:r>
            <a:endParaRPr lang="en-US" altLang="ja-JP"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85750" indent="-285750">
              <a:buFont typeface="Wingdings" panose="05000000000000000000" pitchFamily="2" charset="2"/>
              <a:buChar char="n"/>
            </a:pPr>
            <a:endParaRPr lang="en-US" altLang="ja-JP" sz="14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85750" indent="-285750">
              <a:buFont typeface="Wingdings" panose="05000000000000000000" pitchFamily="2" charset="2"/>
              <a:buChar char="n"/>
            </a:pPr>
            <a:endParaRPr lang="en-US" altLang="ja-JP" sz="14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85750" indent="-285750">
              <a:buFont typeface="Wingdings" panose="05000000000000000000" pitchFamily="2" charset="2"/>
              <a:buChar char="n"/>
            </a:pPr>
            <a:endParaRPr lang="en-US" altLang="ja-JP" sz="14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85750" indent="-285750">
              <a:buFont typeface="Wingdings" panose="05000000000000000000" pitchFamily="2" charset="2"/>
              <a:buChar char="n"/>
            </a:pPr>
            <a:endParaRPr lang="en-US" altLang="ja-JP" sz="14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85750" indent="-285750">
              <a:buFont typeface="Wingdings" panose="05000000000000000000" pitchFamily="2" charset="2"/>
              <a:buChar char="n"/>
            </a:pPr>
            <a:endParaRPr lang="en-US" altLang="ja-JP" sz="14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85750" indent="-285750">
              <a:lnSpc>
                <a:spcPts val="1200"/>
              </a:lnSpc>
              <a:buFont typeface="Wingdings" panose="05000000000000000000" pitchFamily="2" charset="2"/>
              <a:buChar char="n"/>
            </a:pPr>
            <a:endParaRPr lang="en-US" altLang="ja-JP" sz="14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 name="正方形/長方形 2"/>
          <p:cNvSpPr/>
          <p:nvPr/>
        </p:nvSpPr>
        <p:spPr>
          <a:xfrm>
            <a:off x="477123" y="2226953"/>
            <a:ext cx="4909593" cy="1082792"/>
          </a:xfrm>
          <a:prstGeom prst="rect">
            <a:avLst/>
          </a:prstGeom>
          <a:ln>
            <a:noFill/>
            <a:prstDash val="dash"/>
          </a:ln>
        </p:spPr>
        <p:txBody>
          <a:bodyPr wrap="square" lIns="144000" tIns="36000">
            <a:spAutoFit/>
          </a:bodyPr>
          <a:lstStyle/>
          <a:p>
            <a:r>
              <a:rPr lang="ja-JP" altLang="en-US" sz="1300" dirty="0">
                <a:solidFill>
                  <a:srgbClr val="000000"/>
                </a:solidFill>
                <a:latin typeface="ＭＳ Ｐゴシック" panose="020B0600070205080204" pitchFamily="50" charset="-128"/>
                <a:ea typeface="ＭＳ Ｐゴシック" panose="020B0600070205080204" pitchFamily="50" charset="-128"/>
              </a:rPr>
              <a:t>＜取組実態に応じた支援（例）＞</a:t>
            </a:r>
            <a:endParaRPr lang="en-US" altLang="ja-JP" sz="1300" dirty="0">
              <a:solidFill>
                <a:srgbClr val="000000"/>
              </a:solidFill>
              <a:latin typeface="ＭＳ Ｐゴシック" panose="020B0600070205080204" pitchFamily="50" charset="-128"/>
              <a:ea typeface="ＭＳ Ｐゴシック" panose="020B0600070205080204" pitchFamily="50" charset="-128"/>
            </a:endParaRPr>
          </a:p>
          <a:p>
            <a:r>
              <a:rPr lang="ja-JP" altLang="en-US" sz="1300" dirty="0">
                <a:solidFill>
                  <a:srgbClr val="000000"/>
                </a:solidFill>
                <a:latin typeface="ＭＳ Ｐゴシック" panose="020B0600070205080204" pitchFamily="50" charset="-128"/>
                <a:ea typeface="ＭＳ Ｐゴシック" panose="020B0600070205080204" pitchFamily="50" charset="-128"/>
              </a:rPr>
              <a:t>○脱炭素にこれから取り組もうとする企業</a:t>
            </a:r>
            <a:endParaRPr lang="en-US" altLang="ja-JP" sz="1300" dirty="0">
              <a:solidFill>
                <a:srgbClr val="000000"/>
              </a:solidFill>
              <a:latin typeface="ＭＳ Ｐゴシック" panose="020B0600070205080204" pitchFamily="50" charset="-128"/>
              <a:ea typeface="ＭＳ Ｐゴシック" panose="020B0600070205080204" pitchFamily="50" charset="-128"/>
            </a:endParaRPr>
          </a:p>
          <a:p>
            <a:r>
              <a:rPr lang="ja-JP" altLang="en-US" sz="1300" dirty="0">
                <a:solidFill>
                  <a:srgbClr val="000000"/>
                </a:solidFill>
                <a:latin typeface="ＭＳ Ｐゴシック" panose="020B0600070205080204" pitchFamily="50" charset="-128"/>
                <a:ea typeface="ＭＳ Ｐゴシック" panose="020B0600070205080204" pitchFamily="50" charset="-128"/>
              </a:rPr>
              <a:t>　→脱炭素化に関する周知・情報提供</a:t>
            </a:r>
            <a:endParaRPr lang="en-US" altLang="ja-JP" sz="1300" dirty="0">
              <a:solidFill>
                <a:srgbClr val="000000"/>
              </a:solidFill>
              <a:latin typeface="ＭＳ Ｐゴシック" panose="020B0600070205080204" pitchFamily="50" charset="-128"/>
              <a:ea typeface="ＭＳ Ｐゴシック" panose="020B0600070205080204" pitchFamily="50" charset="-128"/>
            </a:endParaRPr>
          </a:p>
          <a:p>
            <a:r>
              <a:rPr lang="ja-JP" altLang="en-US" sz="1300" dirty="0">
                <a:solidFill>
                  <a:srgbClr val="000000"/>
                </a:solidFill>
                <a:latin typeface="ＭＳ Ｐゴシック" panose="020B0600070205080204" pitchFamily="50" charset="-128"/>
                <a:ea typeface="ＭＳ Ｐゴシック" panose="020B0600070205080204" pitchFamily="50" charset="-128"/>
              </a:rPr>
              <a:t>○</a:t>
            </a:r>
            <a:r>
              <a:rPr lang="en-US" altLang="ja-JP" sz="1300" dirty="0">
                <a:solidFill>
                  <a:srgbClr val="000000"/>
                </a:solidFill>
                <a:latin typeface="ＭＳ Ｐゴシック" panose="020B0600070205080204" pitchFamily="50" charset="-128"/>
                <a:ea typeface="ＭＳ Ｐゴシック" panose="020B0600070205080204" pitchFamily="50" charset="-128"/>
              </a:rPr>
              <a:t>CO</a:t>
            </a:r>
            <a:r>
              <a:rPr lang="en-US" altLang="ja-JP" sz="1300" baseline="-25000" dirty="0">
                <a:solidFill>
                  <a:srgbClr val="000000"/>
                </a:solidFill>
                <a:latin typeface="ＭＳ Ｐゴシック" panose="020B0600070205080204" pitchFamily="50" charset="-128"/>
                <a:ea typeface="ＭＳ Ｐゴシック" panose="020B0600070205080204" pitchFamily="50" charset="-128"/>
              </a:rPr>
              <a:t>2</a:t>
            </a:r>
            <a:r>
              <a:rPr lang="ja-JP" altLang="en-US" sz="1300" dirty="0">
                <a:solidFill>
                  <a:srgbClr val="000000"/>
                </a:solidFill>
                <a:latin typeface="ＭＳ Ｐゴシック" panose="020B0600070205080204" pitchFamily="50" charset="-128"/>
                <a:ea typeface="ＭＳ Ｐゴシック" panose="020B0600070205080204" pitchFamily="50" charset="-128"/>
              </a:rPr>
              <a:t>排出量は算出しているが、対策方法が知りたい企業</a:t>
            </a:r>
            <a:endParaRPr lang="en-US" altLang="ja-JP" sz="1300" dirty="0">
              <a:solidFill>
                <a:srgbClr val="000000"/>
              </a:solidFill>
              <a:latin typeface="ＭＳ Ｐゴシック" panose="020B0600070205080204" pitchFamily="50" charset="-128"/>
              <a:ea typeface="ＭＳ Ｐゴシック" panose="020B0600070205080204" pitchFamily="50" charset="-128"/>
            </a:endParaRPr>
          </a:p>
          <a:p>
            <a:r>
              <a:rPr lang="ja-JP" altLang="en-US" sz="1300" dirty="0">
                <a:solidFill>
                  <a:srgbClr val="000000"/>
                </a:solidFill>
                <a:latin typeface="ＭＳ Ｐゴシック" panose="020B0600070205080204" pitchFamily="50" charset="-128"/>
                <a:ea typeface="ＭＳ Ｐゴシック" panose="020B0600070205080204" pitchFamily="50" charset="-128"/>
              </a:rPr>
              <a:t>　→省エネ診断の受診等の働きかけ</a:t>
            </a:r>
            <a:endParaRPr lang="en-US" altLang="ja-JP" sz="1300" dirty="0">
              <a:solidFill>
                <a:srgbClr val="000000"/>
              </a:solidFill>
              <a:latin typeface="ＭＳ Ｐゴシック" panose="020B0600070205080204" pitchFamily="50" charset="-128"/>
              <a:ea typeface="ＭＳ Ｐゴシック" panose="020B0600070205080204" pitchFamily="50" charset="-128"/>
            </a:endParaRPr>
          </a:p>
        </p:txBody>
      </p:sp>
      <p:pic>
        <p:nvPicPr>
          <p:cNvPr id="2" name="Picture 4" descr="目標を定めた人のイラスト（男性会社員）"/>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72532" y="1052678"/>
            <a:ext cx="767676" cy="855349"/>
          </a:xfrm>
          <a:prstGeom prst="rect">
            <a:avLst/>
          </a:prstGeom>
          <a:noFill/>
          <a:extLst>
            <a:ext uri="{909E8E84-426E-40DD-AFC4-6F175D3DCCD1}">
              <a14:hiddenFill xmlns:a14="http://schemas.microsoft.com/office/drawing/2010/main">
                <a:solidFill>
                  <a:srgbClr val="FFFFFF"/>
                </a:solidFill>
              </a14:hiddenFill>
            </a:ext>
          </a:extLst>
        </p:spPr>
      </p:pic>
      <p:sp>
        <p:nvSpPr>
          <p:cNvPr id="4" name="角丸四角形吹き出し 3"/>
          <p:cNvSpPr/>
          <p:nvPr/>
        </p:nvSpPr>
        <p:spPr>
          <a:xfrm>
            <a:off x="6693692" y="747633"/>
            <a:ext cx="1862798" cy="368688"/>
          </a:xfrm>
          <a:prstGeom prst="wedgeRoundRectCallout">
            <a:avLst>
              <a:gd name="adj1" fmla="val 45507"/>
              <a:gd name="adj2" fmla="val 98320"/>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ＭＳ Ｐゴシック" panose="020B0600070205080204" pitchFamily="50" charset="-128"/>
                <a:ea typeface="ＭＳ Ｐゴシック" panose="020B0600070205080204" pitchFamily="50" charset="-128"/>
              </a:rPr>
              <a:t>さらに頑張るぞ！</a:t>
            </a:r>
            <a:endParaRPr kumimoji="1" lang="ja-JP" altLang="en-US" sz="1600" b="1" dirty="0">
              <a:solidFill>
                <a:schemeClr val="tx1"/>
              </a:solidFill>
              <a:latin typeface="ＭＳ Ｐゴシック" panose="020B0600070205080204" pitchFamily="50" charset="-128"/>
              <a:ea typeface="ＭＳ Ｐゴシック" panose="020B0600070205080204" pitchFamily="50" charset="-128"/>
            </a:endParaRPr>
          </a:p>
        </p:txBody>
      </p:sp>
      <p:pic>
        <p:nvPicPr>
          <p:cNvPr id="1026" name="Picture 2" descr="目標を定めた人のイラスト（女性会社員）"/>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16130" y="1016832"/>
            <a:ext cx="794969" cy="885759"/>
          </a:xfrm>
          <a:prstGeom prst="rect">
            <a:avLst/>
          </a:prstGeom>
          <a:noFill/>
          <a:extLst>
            <a:ext uri="{909E8E84-426E-40DD-AFC4-6F175D3DCCD1}">
              <a14:hiddenFill xmlns:a14="http://schemas.microsoft.com/office/drawing/2010/main">
                <a:solidFill>
                  <a:srgbClr val="FFFFFF"/>
                </a:solidFill>
              </a14:hiddenFill>
            </a:ext>
          </a:extLst>
        </p:spPr>
      </p:pic>
      <p:pic>
        <p:nvPicPr>
          <p:cNvPr id="7" name="図 6"/>
          <p:cNvPicPr>
            <a:picLocks noChangeAspect="1"/>
          </p:cNvPicPr>
          <p:nvPr/>
        </p:nvPicPr>
        <p:blipFill>
          <a:blip r:embed="rId5"/>
          <a:stretch>
            <a:fillRect/>
          </a:stretch>
        </p:blipFill>
        <p:spPr>
          <a:xfrm>
            <a:off x="3162728" y="4234806"/>
            <a:ext cx="1390650" cy="2286000"/>
          </a:xfrm>
          <a:prstGeom prst="rect">
            <a:avLst/>
          </a:prstGeom>
        </p:spPr>
      </p:pic>
      <p:sp>
        <p:nvSpPr>
          <p:cNvPr id="6" name="円形吹き出し 5"/>
          <p:cNvSpPr/>
          <p:nvPr/>
        </p:nvSpPr>
        <p:spPr>
          <a:xfrm>
            <a:off x="1051663" y="4252302"/>
            <a:ext cx="1921264" cy="1234447"/>
          </a:xfrm>
          <a:prstGeom prst="wedgeEllipseCallout">
            <a:avLst>
              <a:gd name="adj1" fmla="val 71336"/>
              <a:gd name="adj2" fmla="val -18677"/>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みんなで</a:t>
            </a:r>
            <a:endParaRPr kumimoji="1" lang="en-US" altLang="ja-JP" dirty="0">
              <a:solidFill>
                <a:sysClr val="windowText" lastClr="000000"/>
              </a:solidFill>
            </a:endParaRPr>
          </a:p>
          <a:p>
            <a:pPr algn="ctr"/>
            <a:r>
              <a:rPr kumimoji="1" lang="ja-JP" altLang="en-US" dirty="0">
                <a:solidFill>
                  <a:sysClr val="windowText" lastClr="000000"/>
                </a:solidFill>
              </a:rPr>
              <a:t>頑張ろう！</a:t>
            </a:r>
          </a:p>
        </p:txBody>
      </p:sp>
    </p:spTree>
    <p:extLst>
      <p:ext uri="{BB962C8B-B14F-4D97-AF65-F5344CB8AC3E}">
        <p14:creationId xmlns:p14="http://schemas.microsoft.com/office/powerpoint/2010/main" val="35752424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2451</TotalTime>
  <Words>832</Words>
  <Application>Microsoft Office PowerPoint</Application>
  <PresentationFormat>A4 210 x 297 mm</PresentationFormat>
  <Paragraphs>130</Paragraphs>
  <Slides>4</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ＭＳ Ｐゴシック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789</cp:revision>
  <cp:lastPrinted>2022-11-28T05:47:06Z</cp:lastPrinted>
  <dcterms:created xsi:type="dcterms:W3CDTF">2021-09-09T11:54:10Z</dcterms:created>
  <dcterms:modified xsi:type="dcterms:W3CDTF">2024-07-25T02:55:04Z</dcterms:modified>
</cp:coreProperties>
</file>