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78" r:id="rId5"/>
    <p:sldId id="280" r:id="rId6"/>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 uri="{2D200454-40CA-4A62-9FC3-DE9A4176ACB9}">
      <p15:notesGuideLst xmlns:p15="http://schemas.microsoft.com/office/powerpoint/2012/main">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DA"/>
    <a:srgbClr val="00B0F0"/>
    <a:srgbClr val="ED7D31"/>
    <a:srgbClr val="FF5757"/>
    <a:srgbClr val="70AD47"/>
    <a:srgbClr val="D2361C"/>
    <a:srgbClr val="90E04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50" autoAdjust="0"/>
    <p:restoredTop sz="94333" autoAdjust="0"/>
  </p:normalViewPr>
  <p:slideViewPr>
    <p:cSldViewPr>
      <p:cViewPr varScale="1">
        <p:scale>
          <a:sx n="50" d="100"/>
          <a:sy n="50" d="100"/>
        </p:scale>
        <p:origin x="1758" y="72"/>
      </p:cViewPr>
      <p:guideLst>
        <p:guide orient="horz" pos="3024"/>
        <p:guide pos="403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4" d="100"/>
          <a:sy n="74" d="100"/>
        </p:scale>
        <p:origin x="-1728" y="-102"/>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937" cy="340306"/>
          </a:xfrm>
          <a:prstGeom prst="rect">
            <a:avLst/>
          </a:prstGeom>
        </p:spPr>
        <p:txBody>
          <a:bodyPr vert="horz" lIns="62985" tIns="31493" rIns="62985" bIns="31493"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05" y="0"/>
            <a:ext cx="4306937" cy="340306"/>
          </a:xfrm>
          <a:prstGeom prst="rect">
            <a:avLst/>
          </a:prstGeom>
        </p:spPr>
        <p:txBody>
          <a:bodyPr vert="horz" lIns="62985" tIns="31493" rIns="62985" bIns="31493" rtlCol="0"/>
          <a:lstStyle>
            <a:lvl1pPr algn="r">
              <a:defRPr sz="800"/>
            </a:lvl1pPr>
          </a:lstStyle>
          <a:p>
            <a:fld id="{5AA78823-B989-4959-ACBB-5E504EE2EFB2}" type="datetimeFigureOut">
              <a:rPr kumimoji="1" lang="ja-JP" altLang="en-US" smtClean="0"/>
              <a:t>2023/9/21</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62985" tIns="31493" rIns="62985" bIns="31493" rtlCol="0" anchor="ctr"/>
          <a:lstStyle/>
          <a:p>
            <a:endParaRPr lang="ja-JP" altLang="en-US"/>
          </a:p>
        </p:txBody>
      </p:sp>
      <p:sp>
        <p:nvSpPr>
          <p:cNvPr id="5" name="ノート プレースホルダー 4"/>
          <p:cNvSpPr>
            <a:spLocks noGrp="1"/>
          </p:cNvSpPr>
          <p:nvPr>
            <p:ph type="body" sz="quarter" idx="3"/>
          </p:nvPr>
        </p:nvSpPr>
        <p:spPr>
          <a:xfrm>
            <a:off x="993826" y="3233448"/>
            <a:ext cx="7951689" cy="3062751"/>
          </a:xfrm>
          <a:prstGeom prst="rect">
            <a:avLst/>
          </a:prstGeom>
        </p:spPr>
        <p:txBody>
          <a:bodyPr vert="horz" lIns="62985" tIns="31493" rIns="62985" bIns="3149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65810"/>
            <a:ext cx="4306937" cy="340305"/>
          </a:xfrm>
          <a:prstGeom prst="rect">
            <a:avLst/>
          </a:prstGeom>
        </p:spPr>
        <p:txBody>
          <a:bodyPr vert="horz" lIns="62985" tIns="31493" rIns="62985" bIns="3149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05" y="6465810"/>
            <a:ext cx="4306937" cy="340305"/>
          </a:xfrm>
          <a:prstGeom prst="rect">
            <a:avLst/>
          </a:prstGeom>
        </p:spPr>
        <p:txBody>
          <a:bodyPr vert="horz" lIns="62985" tIns="31493" rIns="62985" bIns="31493" rtlCol="0" anchor="b"/>
          <a:lstStyle>
            <a:lvl1pPr algn="r">
              <a:defRPr sz="800"/>
            </a:lvl1pPr>
          </a:lstStyle>
          <a:p>
            <a:fld id="{0BC667E0-0C15-4F8B-80CA-ABECCDD7837C}" type="slidenum">
              <a:rPr kumimoji="1" lang="ja-JP" altLang="en-US" smtClean="0"/>
              <a:t>‹#›</a:t>
            </a:fld>
            <a:endParaRPr kumimoji="1" lang="ja-JP" altLang="en-US"/>
          </a:p>
        </p:txBody>
      </p:sp>
    </p:spTree>
    <p:extLst>
      <p:ext uri="{BB962C8B-B14F-4D97-AF65-F5344CB8AC3E}">
        <p14:creationId xmlns:p14="http://schemas.microsoft.com/office/powerpoint/2010/main" val="28905583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78508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2</a:t>
            </a:fld>
            <a:endParaRPr lang="ja-JP" altLang="en-US"/>
          </a:p>
        </p:txBody>
      </p:sp>
    </p:spTree>
    <p:extLst>
      <p:ext uri="{BB962C8B-B14F-4D97-AF65-F5344CB8AC3E}">
        <p14:creationId xmlns:p14="http://schemas.microsoft.com/office/powerpoint/2010/main" val="2057291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419400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3975878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544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612560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2676350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4227519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1156370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153311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301109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1056394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33F0625-94DD-47C0-83FE-2D3244F5A938}" type="datetimeFigureOut">
              <a:rPr kumimoji="1" lang="ja-JP" altLang="en-US" smtClean="0"/>
              <a:t>2023/9/21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635941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633F0625-94DD-47C0-83FE-2D3244F5A938}" type="datetimeFigureOut">
              <a:rPr kumimoji="1" lang="ja-JP" altLang="en-US" smtClean="0"/>
              <a:t>2023/9/21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279C3179-EDB5-4797-95CB-FC62B939B8A7}" type="slidenum">
              <a:rPr kumimoji="1" lang="ja-JP" altLang="en-US" smtClean="0"/>
              <a:t>‹#›</a:t>
            </a:fld>
            <a:endParaRPr kumimoji="1" lang="ja-JP" altLang="en-US"/>
          </a:p>
        </p:txBody>
      </p:sp>
    </p:spTree>
    <p:extLst>
      <p:ext uri="{BB962C8B-B14F-4D97-AF65-F5344CB8AC3E}">
        <p14:creationId xmlns:p14="http://schemas.microsoft.com/office/powerpoint/2010/main" val="2982182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タイトル 1"/>
          <p:cNvSpPr txBox="1">
            <a:spLocks/>
          </p:cNvSpPr>
          <p:nvPr/>
        </p:nvSpPr>
        <p:spPr bwMode="auto">
          <a:xfrm>
            <a:off x="-21332" y="-26860"/>
            <a:ext cx="12801600" cy="638118"/>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smtClean="0">
                <a:latin typeface="Meiryo UI" panose="020B0604030504040204" pitchFamily="50" charset="-128"/>
                <a:ea typeface="Meiryo UI" panose="020B0604030504040204" pitchFamily="50" charset="-128"/>
                <a:cs typeface="メイリオ" panose="020B0604030504040204" pitchFamily="50" charset="-128"/>
              </a:rPr>
              <a:t>第</a:t>
            </a:r>
            <a:r>
              <a:rPr lang="en-US" altLang="ja-JP" sz="2800" b="1" kern="100" dirty="0" smtClean="0">
                <a:latin typeface="Meiryo UI" panose="020B0604030504040204" pitchFamily="50" charset="-128"/>
                <a:ea typeface="Meiryo UI" panose="020B0604030504040204" pitchFamily="50" charset="-128"/>
                <a:cs typeface="メイリオ" panose="020B0604030504040204" pitchFamily="50" charset="-128"/>
              </a:rPr>
              <a:t>4</a:t>
            </a:r>
            <a:r>
              <a:rPr lang="ja-JP" altLang="en-US" sz="2800" b="1" kern="100" dirty="0" smtClean="0">
                <a:latin typeface="Meiryo UI" panose="020B0604030504040204" pitchFamily="50" charset="-128"/>
                <a:ea typeface="Meiryo UI" panose="020B0604030504040204" pitchFamily="50" charset="-128"/>
                <a:cs typeface="メイリオ" panose="020B0604030504040204" pitchFamily="50" charset="-128"/>
              </a:rPr>
              <a:t>期中期目標（案）策定の考え方及び６つのポイント</a:t>
            </a:r>
            <a:endPar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6" name="タイトル 1"/>
          <p:cNvSpPr txBox="1">
            <a:spLocks/>
          </p:cNvSpPr>
          <p:nvPr/>
        </p:nvSpPr>
        <p:spPr bwMode="auto">
          <a:xfrm>
            <a:off x="253991" y="3762896"/>
            <a:ext cx="540000" cy="72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000" b="1" kern="100" dirty="0" smtClean="0">
                <a:latin typeface="Meiryo UI" panose="020B0604030504040204" pitchFamily="50" charset="-128"/>
                <a:ea typeface="Meiryo UI" panose="020B0604030504040204" pitchFamily="50" charset="-128"/>
                <a:cs typeface="メイリオ" panose="020B0604030504040204" pitchFamily="50" charset="-128"/>
              </a:rPr>
              <a:t>１</a:t>
            </a:r>
            <a:endParaRPr lang="ja-JP" altLang="en-US" sz="20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正方形/長方形 16"/>
          <p:cNvSpPr>
            <a:spLocks/>
          </p:cNvSpPr>
          <p:nvPr/>
        </p:nvSpPr>
        <p:spPr bwMode="auto">
          <a:xfrm>
            <a:off x="911094" y="4792216"/>
            <a:ext cx="11520000" cy="720000"/>
          </a:xfrm>
          <a:prstGeom prst="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anchor="ctr"/>
          <a:lstStyle/>
          <a:p>
            <a:pPr algn="l">
              <a:spcBef>
                <a:spcPts val="600"/>
              </a:spcBef>
              <a:spcAft>
                <a:spcPts val="0"/>
              </a:spcAft>
              <a:defRPr/>
            </a:pPr>
            <a:endParaRPr lang="en-US" altLang="ja-JP"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spcAft>
                <a:spcPts val="0"/>
              </a:spcAft>
              <a:defRPr/>
            </a:pPr>
            <a:r>
              <a:rPr lang="ja-JP" altLang="en-US" sz="20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環境・社会・経済の統合的向上</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20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中長期的な社会課題への対応も視野に調査</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（ＳＤＧｓへの貢献、</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年脱炭素社会の実現）に取組む</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just">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ja-JP" altLang="en-US" sz="20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8" name="タイトル 1"/>
          <p:cNvSpPr txBox="1">
            <a:spLocks/>
          </p:cNvSpPr>
          <p:nvPr/>
        </p:nvSpPr>
        <p:spPr bwMode="auto">
          <a:xfrm>
            <a:off x="253815" y="4786461"/>
            <a:ext cx="540000" cy="72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000" b="1" kern="100" dirty="0">
                <a:latin typeface="Meiryo UI" panose="020B0604030504040204" pitchFamily="50" charset="-128"/>
                <a:ea typeface="Meiryo UI" panose="020B0604030504040204" pitchFamily="50" charset="-128"/>
                <a:cs typeface="メイリオ" panose="020B0604030504040204" pitchFamily="50" charset="-128"/>
              </a:rPr>
              <a:t>２</a:t>
            </a:r>
          </a:p>
        </p:txBody>
      </p:sp>
      <p:sp>
        <p:nvSpPr>
          <p:cNvPr id="21" name="タイトル 1"/>
          <p:cNvSpPr txBox="1">
            <a:spLocks/>
          </p:cNvSpPr>
          <p:nvPr/>
        </p:nvSpPr>
        <p:spPr bwMode="auto">
          <a:xfrm>
            <a:off x="253816" y="5831393"/>
            <a:ext cx="540000" cy="72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000" b="1" kern="100" dirty="0" smtClean="0">
                <a:latin typeface="Meiryo UI" panose="020B0604030504040204" pitchFamily="50" charset="-128"/>
                <a:ea typeface="Meiryo UI" panose="020B0604030504040204" pitchFamily="50" charset="-128"/>
                <a:cs typeface="メイリオ" panose="020B0604030504040204" pitchFamily="50" charset="-128"/>
              </a:rPr>
              <a:t>３</a:t>
            </a:r>
            <a:endParaRPr lang="ja-JP" altLang="en-US" sz="20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4" name="タイトル 1"/>
          <p:cNvSpPr txBox="1">
            <a:spLocks/>
          </p:cNvSpPr>
          <p:nvPr/>
        </p:nvSpPr>
        <p:spPr bwMode="auto">
          <a:xfrm>
            <a:off x="263444" y="6798768"/>
            <a:ext cx="540000" cy="72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000" b="1" kern="100" dirty="0">
                <a:latin typeface="Meiryo UI" panose="020B0604030504040204" pitchFamily="50" charset="-128"/>
                <a:ea typeface="Meiryo UI" panose="020B0604030504040204" pitchFamily="50" charset="-128"/>
                <a:cs typeface="メイリオ" panose="020B0604030504040204" pitchFamily="50" charset="-128"/>
              </a:rPr>
              <a:t>４</a:t>
            </a:r>
          </a:p>
        </p:txBody>
      </p:sp>
      <p:sp>
        <p:nvSpPr>
          <p:cNvPr id="25" name="正方形/長方形 24"/>
          <p:cNvSpPr>
            <a:spLocks/>
          </p:cNvSpPr>
          <p:nvPr/>
        </p:nvSpPr>
        <p:spPr bwMode="auto">
          <a:xfrm>
            <a:off x="937936" y="7826792"/>
            <a:ext cx="11520000" cy="720000"/>
          </a:xfrm>
          <a:prstGeom prst="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anchor="ctr"/>
          <a:lstStyle/>
          <a:p>
            <a:pPr algn="just">
              <a:lnSpc>
                <a:spcPts val="2500"/>
              </a:lnSpc>
              <a:spcBef>
                <a:spcPts val="0"/>
              </a:spcBef>
              <a:spcAft>
                <a:spcPts val="508"/>
              </a:spcAft>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地域社会に開かれた研究機関として、</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質の高い広報</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に努める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タイトル 1"/>
          <p:cNvSpPr txBox="1">
            <a:spLocks/>
          </p:cNvSpPr>
          <p:nvPr/>
        </p:nvSpPr>
        <p:spPr bwMode="auto">
          <a:xfrm>
            <a:off x="280657" y="7821037"/>
            <a:ext cx="540000" cy="72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000" b="1" kern="100" dirty="0" smtClean="0">
                <a:latin typeface="Meiryo UI" panose="020B0604030504040204" pitchFamily="50" charset="-128"/>
                <a:ea typeface="Meiryo UI" panose="020B0604030504040204" pitchFamily="50" charset="-128"/>
                <a:cs typeface="メイリオ" panose="020B0604030504040204" pitchFamily="50" charset="-128"/>
              </a:rPr>
              <a:t>５</a:t>
            </a:r>
            <a:endParaRPr lang="ja-JP" altLang="en-US" sz="20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7" name="正方形/長方形 26"/>
          <p:cNvSpPr>
            <a:spLocks/>
          </p:cNvSpPr>
          <p:nvPr/>
        </p:nvSpPr>
        <p:spPr bwMode="auto">
          <a:xfrm>
            <a:off x="946259" y="8792488"/>
            <a:ext cx="11520000" cy="720000"/>
          </a:xfrm>
          <a:prstGeom prst="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anchor="ctr"/>
          <a:lstStyle/>
          <a:p>
            <a:pPr marL="528638" lvl="0" indent="-528638" algn="just" fontAlgn="auto">
              <a:lnSpc>
                <a:spcPts val="2500"/>
              </a:lnSpc>
              <a:spcBef>
                <a:spcPts val="0"/>
              </a:spcBef>
              <a:spcAft>
                <a:spcPts val="508"/>
              </a:spcAft>
              <a:defRPr/>
            </a:pPr>
            <a:r>
              <a:rPr lang="ja-JP" altLang="en-US" sz="2000" b="1" dirty="0" smtClean="0">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多様</a:t>
            </a:r>
            <a:r>
              <a:rPr lang="ja-JP" altLang="en-US" sz="2000" b="1" dirty="0">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な</a:t>
            </a:r>
            <a:r>
              <a:rPr lang="ja-JP" altLang="en-US" sz="2000" b="1" dirty="0" smtClean="0">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働き方</a:t>
            </a:r>
            <a:r>
              <a:rPr lang="ja-JP" altLang="en-US" sz="2000" b="1" dirty="0">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等</a:t>
            </a:r>
            <a:r>
              <a:rPr lang="ja-JP" altLang="en-US" sz="2000" b="1" dirty="0" smtClean="0">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のニーズをくみ取って、</a:t>
            </a:r>
            <a:r>
              <a:rPr lang="ja-JP" altLang="en-US" sz="20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優秀な人材の確保に努めること</a:t>
            </a: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2000" b="1" dirty="0">
                <a:solidFill>
                  <a:srgbClr val="0070C0"/>
                </a:solidFill>
                <a:latin typeface="Meiryo UI" panose="020B0604030504040204" pitchFamily="50" charset="-128"/>
                <a:ea typeface="Meiryo UI" panose="020B0604030504040204" pitchFamily="50" charset="-128"/>
                <a:cs typeface="メイリオ" panose="020B0604030504040204" pitchFamily="50" charset="-128"/>
              </a:rPr>
              <a:t>　　　　　</a:t>
            </a:r>
            <a:endParaRPr lang="ja-JP" altLang="en-US" sz="2000" dirty="0">
              <a:solidFill>
                <a:srgbClr val="0070C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タイトル 1"/>
          <p:cNvSpPr txBox="1">
            <a:spLocks/>
          </p:cNvSpPr>
          <p:nvPr/>
        </p:nvSpPr>
        <p:spPr bwMode="auto">
          <a:xfrm>
            <a:off x="289814" y="8786733"/>
            <a:ext cx="540000" cy="72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000" b="1" kern="100" dirty="0" smtClean="0">
                <a:latin typeface="Meiryo UI" panose="020B0604030504040204" pitchFamily="50" charset="-128"/>
                <a:ea typeface="Meiryo UI" panose="020B0604030504040204" pitchFamily="50" charset="-128"/>
                <a:cs typeface="メイリオ" panose="020B0604030504040204" pitchFamily="50" charset="-128"/>
              </a:rPr>
              <a:t>６</a:t>
            </a:r>
            <a:endParaRPr lang="ja-JP" altLang="en-US" sz="20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2" name="正方形/長方形 21"/>
          <p:cNvSpPr>
            <a:spLocks/>
          </p:cNvSpPr>
          <p:nvPr/>
        </p:nvSpPr>
        <p:spPr bwMode="auto">
          <a:xfrm>
            <a:off x="916514" y="6800136"/>
            <a:ext cx="11520000" cy="720000"/>
          </a:xfrm>
          <a:prstGeom prst="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bIns="108000" anchor="ctr"/>
          <a:lstStyle/>
          <a:p>
            <a:pPr algn="l">
              <a:lnSpc>
                <a:spcPts val="2000"/>
              </a:lnSpc>
              <a:spcBef>
                <a:spcPts val="600"/>
              </a:spcBef>
              <a:spcAft>
                <a:spcPts val="0"/>
              </a:spcAft>
              <a:defRPr/>
            </a:pPr>
            <a:endParaRPr lang="en-US" altLang="ja-JP"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600"/>
              </a:spcBef>
              <a:defRPr/>
            </a:pPr>
            <a:r>
              <a:rPr lang="ja-JP" altLang="en-US" sz="20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府民</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sz="20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新たな</a:t>
            </a:r>
            <a:r>
              <a:rPr lang="ja-JP" altLang="en-US" sz="20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価値</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提供</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など、幅広い観点から事業者に対する技術支援に取組むこと</a:t>
            </a:r>
            <a:r>
              <a:rPr lang="ja-JP" altLang="en-US"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just">
              <a:lnSpc>
                <a:spcPts val="2000"/>
              </a:lnSpc>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ja-JP" altLang="en-US" sz="20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0" name="正方形/長方形 29"/>
          <p:cNvSpPr/>
          <p:nvPr/>
        </p:nvSpPr>
        <p:spPr>
          <a:xfrm>
            <a:off x="20536" y="1099705"/>
            <a:ext cx="12657584" cy="1605526"/>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76187" tIns="182849" rIns="76187" bIns="6095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171450" indent="-76200" algn="just">
              <a:spcBef>
                <a:spcPts val="0"/>
              </a:spcBef>
              <a:spcAft>
                <a:spcPts val="508"/>
              </a:spcAft>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期中期目標の見込み業務実績について</a:t>
            </a:r>
            <a:r>
              <a:rPr lang="en-US" altLang="ja-JP" sz="200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200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全体として目標を十分に達成する見込みである</a:t>
            </a:r>
            <a:r>
              <a:rPr lang="en-US" altLang="ja-JP" sz="200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2000" kern="100" dirty="0" err="1"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と評</a:t>
            </a:r>
            <a:r>
              <a:rPr lang="ja-JP" altLang="en-US" sz="200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価していることから、</a:t>
            </a:r>
            <a:r>
              <a:rPr lang="zh-TW" altLang="en-US" sz="200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第</a:t>
            </a:r>
            <a:r>
              <a:rPr lang="en-US" altLang="zh-TW" sz="200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4</a:t>
            </a:r>
            <a:r>
              <a:rPr lang="zh-TW" altLang="en-US" sz="200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期中期目標（案）</a:t>
            </a:r>
            <a:r>
              <a:rPr lang="zh-TW" altLang="en-US" sz="200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策定</a:t>
            </a:r>
            <a:r>
              <a:rPr lang="ja-JP" altLang="en-US" sz="200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にあたっては、</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期中期目標を基本に以下の点について点検を行い</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、必要な見直しを行う</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65125" algn="just">
              <a:spcBef>
                <a:spcPts val="0"/>
              </a:spcBef>
              <a:spcAft>
                <a:spcPts val="508"/>
              </a:spcAft>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過年度評価の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振り返り</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反映</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（ウ）議会</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の質疑の振り返り</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65125" algn="just">
              <a:spcBef>
                <a:spcPts val="0"/>
              </a:spcBef>
              <a:spcAft>
                <a:spcPts val="508"/>
              </a:spcAft>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中期計画（案）の重点テーマとの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すり合わせ</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その他業務運営の課題への対応（人材の確保・育成</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タイトル 1"/>
          <p:cNvSpPr txBox="1">
            <a:spLocks/>
          </p:cNvSpPr>
          <p:nvPr/>
        </p:nvSpPr>
        <p:spPr bwMode="auto">
          <a:xfrm>
            <a:off x="98918" y="735560"/>
            <a:ext cx="2592000" cy="403086"/>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2000" b="1" kern="100" dirty="0" smtClean="0">
                <a:latin typeface="Meiryo UI" panose="020B0604030504040204" pitchFamily="50" charset="-128"/>
                <a:ea typeface="Meiryo UI" panose="020B0604030504040204" pitchFamily="50" charset="-128"/>
                <a:cs typeface="メイリオ" panose="020B0604030504040204" pitchFamily="50" charset="-128"/>
              </a:rPr>
              <a:t>策定の基本的</a:t>
            </a:r>
            <a:r>
              <a:rPr lang="ja-JP" altLang="en-US" sz="2000" b="1" kern="100" dirty="0">
                <a:latin typeface="Meiryo UI" panose="020B0604030504040204" pitchFamily="50" charset="-128"/>
                <a:ea typeface="Meiryo UI" panose="020B0604030504040204" pitchFamily="50" charset="-128"/>
                <a:cs typeface="メイリオ" panose="020B0604030504040204" pitchFamily="50" charset="-128"/>
              </a:rPr>
              <a:t>考え方</a:t>
            </a:r>
          </a:p>
        </p:txBody>
      </p:sp>
      <p:sp>
        <p:nvSpPr>
          <p:cNvPr id="34" name="正方形/長方形 33"/>
          <p:cNvSpPr>
            <a:spLocks/>
          </p:cNvSpPr>
          <p:nvPr/>
        </p:nvSpPr>
        <p:spPr bwMode="auto">
          <a:xfrm>
            <a:off x="98918" y="1163644"/>
            <a:ext cx="12578036" cy="1664589"/>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36000" anchor="ctr"/>
          <a:lstStyle/>
          <a:p>
            <a:pPr algn="l">
              <a:lnSpc>
                <a:spcPts val="1000"/>
              </a:lnSpc>
              <a:spcBef>
                <a:spcPts val="60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en-US" altLang="ja-JP"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just">
              <a:lnSpc>
                <a:spcPts val="1000"/>
              </a:lnSpc>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ja-JP" altLang="en-US" sz="20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9" name="正方形/長方形 28"/>
          <p:cNvSpPr>
            <a:spLocks/>
          </p:cNvSpPr>
          <p:nvPr/>
        </p:nvSpPr>
        <p:spPr bwMode="auto">
          <a:xfrm>
            <a:off x="946259" y="5831990"/>
            <a:ext cx="11520000" cy="720000"/>
          </a:xfrm>
          <a:prstGeom prst="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anchor="ctr"/>
          <a:lstStyle/>
          <a:p>
            <a:pPr>
              <a:spcBef>
                <a:spcPts val="600"/>
              </a:spcBef>
              <a:defRP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、農林、水産の各分野が融合した</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総合研究機関としての強みを最大限に活かした調査研究等</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を更に進めること</a:t>
            </a:r>
            <a:r>
              <a:rPr lang="ja-JP" altLang="en-US" sz="20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p>
        </p:txBody>
      </p:sp>
      <p:sp>
        <p:nvSpPr>
          <p:cNvPr id="32" name="正方形/長方形 31"/>
          <p:cNvSpPr>
            <a:spLocks/>
          </p:cNvSpPr>
          <p:nvPr/>
        </p:nvSpPr>
        <p:spPr bwMode="auto">
          <a:xfrm>
            <a:off x="937936" y="3747437"/>
            <a:ext cx="11520000" cy="720000"/>
          </a:xfrm>
          <a:prstGeom prst="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anchor="ctr"/>
          <a:lstStyle/>
          <a:p>
            <a:pPr algn="l">
              <a:spcBef>
                <a:spcPts val="600"/>
              </a:spcBef>
              <a:spcAft>
                <a:spcPts val="0"/>
              </a:spcAft>
              <a:defRPr/>
            </a:pPr>
            <a:endParaRPr lang="en-US" altLang="ja-JP"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600"/>
              </a:spcBef>
              <a:defRP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期中期目標の見込み</a:t>
            </a:r>
            <a:r>
              <a:rPr lang="ja-JP" altLang="en-US" sz="20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業務</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実績は、「全体として目標を十分に達成する見込みで</a:t>
            </a:r>
            <a:r>
              <a:rPr lang="ja-JP" altLang="en-US" sz="2000" b="1" kern="100" dirty="0" smtClean="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ある」</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として高く評価。</a:t>
            </a:r>
          </a:p>
          <a:p>
            <a:pPr>
              <a:lnSpc>
                <a:spcPts val="2000"/>
              </a:lnSpc>
              <a:spcBef>
                <a:spcPts val="600"/>
              </a:spcBef>
              <a:defRPr/>
            </a:pP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引き続き、法人化</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年で築いた様々な基盤やノウハウ等を活かし行政支援、事業者支援に取組むこと</a:t>
            </a:r>
            <a:r>
              <a:rPr lang="ja-JP" altLang="en-US" sz="2000" b="1" kern="10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p>
          <a:p>
            <a:pPr algn="just">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endParaRPr lang="ja-JP" altLang="en-US" sz="20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下矢印 2"/>
          <p:cNvSpPr/>
          <p:nvPr/>
        </p:nvSpPr>
        <p:spPr>
          <a:xfrm>
            <a:off x="3101197" y="2898800"/>
            <a:ext cx="5315827" cy="792000"/>
          </a:xfrm>
          <a:prstGeom prst="downArrow">
            <a:avLst/>
          </a:prstGeom>
          <a:solidFill>
            <a:schemeClr val="accent1">
              <a:lumMod val="75000"/>
            </a:schemeClr>
          </a:solidFill>
          <a:ln w="12700">
            <a:no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342900" indent="-342900" algn="ctr">
              <a:buAutoNum type="circleNumDbPlain"/>
            </a:pPr>
            <a:endParaRPr kumimoji="1" lang="ja-JP" altLang="en-US" sz="1500" u="sng" dirty="0" smtClean="0">
              <a:latin typeface="Meiryo UI" panose="020B0604030504040204" pitchFamily="50" charset="-128"/>
              <a:ea typeface="Meiryo UI" panose="020B0604030504040204" pitchFamily="50" charset="-128"/>
            </a:endParaRPr>
          </a:p>
        </p:txBody>
      </p:sp>
      <p:sp>
        <p:nvSpPr>
          <p:cNvPr id="23" name="正方形/長方形 22"/>
          <p:cNvSpPr>
            <a:spLocks/>
          </p:cNvSpPr>
          <p:nvPr/>
        </p:nvSpPr>
        <p:spPr bwMode="auto">
          <a:xfrm>
            <a:off x="4561577" y="2957944"/>
            <a:ext cx="2395066" cy="691678"/>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tIns="36000" anchor="t"/>
          <a:lstStyle/>
          <a:p>
            <a:pPr algn="ctr">
              <a:lnSpc>
                <a:spcPts val="2160"/>
              </a:lnSpc>
              <a:spcBef>
                <a:spcPts val="0"/>
              </a:spcBef>
              <a:spcAft>
                <a:spcPts val="508"/>
              </a:spcAft>
            </a:pPr>
            <a:r>
              <a:rPr lang="ja-JP" altLang="en-US" sz="2000"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期中期目標策定の</a:t>
            </a:r>
            <a:r>
              <a:rPr lang="en-US" altLang="ja-JP" sz="2000"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000" kern="100"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2000"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ポイント</a:t>
            </a:r>
            <a:endParaRPr lang="ja-JP" altLang="en-US" sz="20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54392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712167" y="671417"/>
            <a:ext cx="12049733" cy="1368000"/>
          </a:xfrm>
          <a:prstGeom prst="roundRect">
            <a:avLst>
              <a:gd name="adj" fmla="val 6820"/>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marL="266700" indent="-266700"/>
            <a:r>
              <a:rPr lang="ja-JP" altLang="ja-JP"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前中期目標期間の</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業務</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実績は「全体として目標を十分に達成する見込みで</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ある」と高く評価</a:t>
            </a:r>
            <a:endParaRPr lang="en-US" altLang="ja-JP" sz="1300" u="sng" dirty="0" smtClean="0">
              <a:solidFill>
                <a:schemeClr val="accent6">
                  <a:lumMod val="75000"/>
                </a:schemeClr>
              </a:solidFill>
              <a:latin typeface="Meiryo UI" panose="020B0604030504040204" pitchFamily="50" charset="-128"/>
              <a:ea typeface="Meiryo UI" panose="020B0604030504040204" pitchFamily="50" charset="-128"/>
            </a:endParaRPr>
          </a:p>
          <a:p>
            <a:pPr marL="266700" indent="-266700"/>
            <a:r>
              <a:rPr lang="ja-JP" altLang="ja-JP"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 </a:t>
            </a:r>
            <a:r>
              <a:rPr lang="en-US" altLang="ja-JP" sz="1300" u="sng" dirty="0" smtClean="0">
                <a:solidFill>
                  <a:schemeClr val="accent6">
                    <a:lumMod val="75000"/>
                  </a:schemeClr>
                </a:solidFill>
                <a:latin typeface="Meiryo UI" panose="020B0604030504040204" pitchFamily="50" charset="-128"/>
                <a:ea typeface="Meiryo UI" panose="020B0604030504040204" pitchFamily="50" charset="-128"/>
              </a:rPr>
              <a:t>2025</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年大阪・関西万博、</a:t>
            </a:r>
            <a:r>
              <a:rPr lang="en-US" altLang="ja-JP" sz="1300" u="sng" dirty="0">
                <a:solidFill>
                  <a:schemeClr val="accent6">
                    <a:lumMod val="75000"/>
                  </a:schemeClr>
                </a:solidFill>
                <a:latin typeface="Meiryo UI" panose="020B0604030504040204" pitchFamily="50" charset="-128"/>
                <a:ea typeface="Meiryo UI" panose="020B0604030504040204" pitchFamily="50" charset="-128"/>
              </a:rPr>
              <a:t>SDG</a:t>
            </a:r>
            <a:r>
              <a:rPr lang="ja-JP" altLang="en-US" sz="1300" u="sng" dirty="0" err="1">
                <a:solidFill>
                  <a:schemeClr val="accent6">
                    <a:lumMod val="75000"/>
                  </a:schemeClr>
                </a:solidFill>
                <a:latin typeface="Meiryo UI" panose="020B0604030504040204" pitchFamily="50" charset="-128"/>
                <a:ea typeface="Meiryo UI" panose="020B0604030504040204" pitchFamily="50" charset="-128"/>
              </a:rPr>
              <a:t>ｓ</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への貢献</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や</a:t>
            </a:r>
            <a:r>
              <a:rPr lang="en-US" altLang="ja-JP" sz="1300" u="sng" dirty="0">
                <a:solidFill>
                  <a:schemeClr val="accent6">
                    <a:lumMod val="75000"/>
                  </a:schemeClr>
                </a:solidFill>
                <a:latin typeface="Meiryo UI" panose="020B0604030504040204" pitchFamily="50" charset="-128"/>
                <a:ea typeface="Meiryo UI" panose="020B0604030504040204" pitchFamily="50" charset="-128"/>
              </a:rPr>
              <a:t>2050</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年脱炭素社会の実現も見据え</a:t>
            </a:r>
            <a:r>
              <a:rPr lang="ja-JP" altLang="en-US" sz="1300" dirty="0">
                <a:latin typeface="Meiryo UI" panose="020B0604030504040204" pitchFamily="50" charset="-128"/>
                <a:ea typeface="Meiryo UI" panose="020B0604030504040204" pitchFamily="50" charset="-128"/>
              </a:rPr>
              <a:t>、行政や事業者等による取組みを技術的にサポートする</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調査研究のさらなる充実が</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不可欠</a:t>
            </a:r>
            <a:endParaRPr lang="en-US" altLang="ja-JP" sz="1300" u="sng" dirty="0" smtClean="0">
              <a:solidFill>
                <a:schemeClr val="accent6">
                  <a:lumMod val="75000"/>
                </a:schemeClr>
              </a:solidFill>
              <a:latin typeface="Meiryo UI" panose="020B0604030504040204" pitchFamily="50" charset="-128"/>
              <a:ea typeface="Meiryo UI" panose="020B0604030504040204" pitchFamily="50" charset="-128"/>
            </a:endParaRPr>
          </a:p>
          <a:p>
            <a:pPr marL="266700" indent="-266700"/>
            <a:r>
              <a:rPr lang="ja-JP" altLang="ja-JP"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もって、</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環境・社会・経済の統合的向上や</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中長期的な社会課題への対応</a:t>
            </a:r>
            <a:r>
              <a:rPr lang="ja-JP" altLang="en-US" sz="1300" dirty="0" smtClean="0">
                <a:latin typeface="Meiryo UI" panose="020B0604030504040204" pitchFamily="50" charset="-128"/>
                <a:ea typeface="Meiryo UI" panose="020B0604030504040204" pitchFamily="50" charset="-128"/>
              </a:rPr>
              <a:t>を視野に入れつつ</a:t>
            </a:r>
            <a:r>
              <a:rPr lang="ja-JP" altLang="en-US" sz="1300" dirty="0">
                <a:latin typeface="Meiryo UI" panose="020B0604030504040204" pitchFamily="50" charset="-128"/>
                <a:ea typeface="Meiryo UI" panose="020B0604030504040204" pitchFamily="50" charset="-128"/>
              </a:rPr>
              <a:t>、「地域社会に開かれた知と技術の拠点」と</a:t>
            </a:r>
            <a:r>
              <a:rPr lang="ja-JP" altLang="en-US" sz="1300" dirty="0" smtClean="0">
                <a:latin typeface="Meiryo UI" panose="020B0604030504040204" pitchFamily="50" charset="-128"/>
                <a:ea typeface="Meiryo UI" panose="020B0604030504040204" pitchFamily="50" charset="-128"/>
              </a:rPr>
              <a:t>して以下の取組を求める</a:t>
            </a:r>
            <a:endParaRPr lang="en-US" altLang="ja-JP" sz="1300" dirty="0" smtClean="0">
              <a:latin typeface="Meiryo UI" panose="020B0604030504040204" pitchFamily="50" charset="-128"/>
              <a:ea typeface="Meiryo UI" panose="020B0604030504040204" pitchFamily="50" charset="-128"/>
            </a:endParaRPr>
          </a:p>
          <a:p>
            <a:pPr marL="266700" indent="-4763"/>
            <a:r>
              <a:rPr lang="ja-JP" altLang="en-US" sz="1300" dirty="0" smtClean="0">
                <a:latin typeface="Meiryo UI" panose="020B0604030504040204" pitchFamily="50" charset="-128"/>
                <a:ea typeface="Meiryo UI" panose="020B0604030504040204" pitchFamily="50" charset="-128"/>
              </a:rPr>
              <a:t>①</a:t>
            </a:r>
            <a:r>
              <a:rPr lang="ja-JP" altLang="en-US" sz="1300" dirty="0" smtClean="0">
                <a:solidFill>
                  <a:schemeClr val="tx1"/>
                </a:solidFill>
                <a:latin typeface="Meiryo UI" panose="020B0604030504040204" pitchFamily="50" charset="-128"/>
                <a:ea typeface="Meiryo UI" panose="020B0604030504040204" pitchFamily="50" charset="-128"/>
              </a:rPr>
              <a:t>研究分野の融合効果を更に高めた質の高い調査研究の実施など府民サービスの質の向上</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66700" indent="-4763"/>
            <a:r>
              <a:rPr lang="ja-JP" altLang="en-US" sz="1300" dirty="0" smtClean="0">
                <a:solidFill>
                  <a:schemeClr val="tx1"/>
                </a:solidFill>
                <a:latin typeface="Meiryo UI" panose="020B0604030504040204" pitchFamily="50" charset="-128"/>
                <a:ea typeface="Meiryo UI" panose="020B0604030504040204" pitchFamily="50" charset="-128"/>
              </a:rPr>
              <a:t>②研究成果の積極的な情報発信などを通じた地域社会への貢献　</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266700" indent="-4763"/>
            <a:r>
              <a:rPr lang="ja-JP" altLang="en-US" sz="1300" dirty="0" smtClean="0">
                <a:solidFill>
                  <a:schemeClr val="tx1"/>
                </a:solidFill>
                <a:latin typeface="Meiryo UI" panose="020B0604030504040204" pitchFamily="50" charset="-128"/>
                <a:ea typeface="Meiryo UI" panose="020B0604030504040204" pitchFamily="50" charset="-128"/>
              </a:rPr>
              <a:t>③</a:t>
            </a:r>
            <a:r>
              <a:rPr lang="ja-JP" altLang="en-US" sz="1300" dirty="0" smtClean="0">
                <a:latin typeface="Meiryo UI" panose="020B0604030504040204" pitchFamily="50" charset="-128"/>
                <a:ea typeface="Meiryo UI" panose="020B0604030504040204" pitchFamily="50" charset="-128"/>
              </a:rPr>
              <a:t>地独の特色を活かした自律的・弾力的な業務運営による</a:t>
            </a:r>
            <a:r>
              <a:rPr lang="ja-JP" altLang="en-US" sz="1300" dirty="0" smtClean="0">
                <a:solidFill>
                  <a:schemeClr val="tx1"/>
                </a:solidFill>
                <a:latin typeface="Meiryo UI" panose="020B0604030504040204" pitchFamily="50" charset="-128"/>
                <a:ea typeface="Meiryo UI" panose="020B0604030504040204" pitchFamily="50" charset="-128"/>
              </a:rPr>
              <a:t>安定的な経営</a:t>
            </a:r>
            <a:endParaRPr lang="ja-JP" altLang="ja-JP" sz="1300" dirty="0">
              <a:latin typeface="Meiryo UI" panose="020B0604030504040204" pitchFamily="50" charset="-128"/>
              <a:ea typeface="Meiryo UI" panose="020B0604030504040204" pitchFamily="50" charset="-128"/>
            </a:endParaRPr>
          </a:p>
          <a:p>
            <a:endParaRPr lang="en-US" altLang="ja-JP" sz="1300" dirty="0">
              <a:latin typeface="メイリオ" panose="020B0604030504040204" pitchFamily="50" charset="-128"/>
              <a:ea typeface="メイリオ" panose="020B0604030504040204" pitchFamily="50" charset="-128"/>
            </a:endParaRPr>
          </a:p>
        </p:txBody>
      </p:sp>
      <p:sp>
        <p:nvSpPr>
          <p:cNvPr id="51" name="タイトル 1"/>
          <p:cNvSpPr txBox="1">
            <a:spLocks/>
          </p:cNvSpPr>
          <p:nvPr/>
        </p:nvSpPr>
        <p:spPr bwMode="auto">
          <a:xfrm>
            <a:off x="-21332" y="-26859"/>
            <a:ext cx="12801600" cy="609935"/>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a:r>
              <a:rPr lang="ja-JP" altLang="en-US" sz="2800" b="1" kern="100" dirty="0" smtClean="0">
                <a:latin typeface="Meiryo UI" panose="020B0604030504040204" pitchFamily="50" charset="-128"/>
                <a:ea typeface="Meiryo UI" panose="020B0604030504040204" pitchFamily="50" charset="-128"/>
                <a:cs typeface="メイリオ" panose="020B0604030504040204" pitchFamily="50" charset="-128"/>
              </a:rPr>
              <a:t>第</a:t>
            </a:r>
            <a:r>
              <a:rPr lang="en-US" altLang="ja-JP" sz="2800" b="1" kern="100" dirty="0" smtClean="0">
                <a:latin typeface="Meiryo UI" panose="020B0604030504040204" pitchFamily="50" charset="-128"/>
                <a:ea typeface="Meiryo UI" panose="020B0604030504040204" pitchFamily="50" charset="-128"/>
                <a:cs typeface="メイリオ" panose="020B0604030504040204" pitchFamily="50" charset="-128"/>
              </a:rPr>
              <a:t>4</a:t>
            </a:r>
            <a:r>
              <a:rPr lang="ja-JP" altLang="en-US" sz="2800" b="1" kern="100" dirty="0" smtClean="0">
                <a:latin typeface="Meiryo UI" panose="020B0604030504040204" pitchFamily="50" charset="-128"/>
                <a:ea typeface="Meiryo UI" panose="020B0604030504040204" pitchFamily="50" charset="-128"/>
                <a:cs typeface="メイリオ" panose="020B0604030504040204" pitchFamily="50" charset="-128"/>
              </a:rPr>
              <a:t>期中期目標（案）の概要</a:t>
            </a:r>
            <a:endParaRPr lang="ja-JP" altLang="en-US" sz="28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角丸四角形 13"/>
          <p:cNvSpPr/>
          <p:nvPr/>
        </p:nvSpPr>
        <p:spPr>
          <a:xfrm>
            <a:off x="101602" y="2411358"/>
            <a:ext cx="6048000" cy="1906991"/>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r>
              <a:rPr lang="ja-JP" altLang="en-US" sz="1300" dirty="0" smtClean="0">
                <a:latin typeface="Meiryo UI" panose="020B0604030504040204" pitchFamily="50" charset="-128"/>
                <a:ea typeface="Meiryo UI" panose="020B0604030504040204" pitchFamily="50" charset="-128"/>
              </a:rPr>
              <a:t>① </a:t>
            </a:r>
            <a:r>
              <a:rPr lang="ja-JP" altLang="ja-JP" sz="1300" dirty="0" smtClean="0">
                <a:latin typeface="Meiryo UI" panose="020B0604030504040204" pitchFamily="50" charset="-128"/>
                <a:ea typeface="Meiryo UI" panose="020B0604030504040204" pitchFamily="50" charset="-128"/>
              </a:rPr>
              <a:t>事業者に対する技術支援</a:t>
            </a:r>
            <a:endParaRPr lang="en-US" altLang="ja-JP" sz="1300" dirty="0">
              <a:latin typeface="Meiryo UI" panose="020B0604030504040204" pitchFamily="50" charset="-128"/>
              <a:ea typeface="Meiryo UI" panose="020B0604030504040204" pitchFamily="50" charset="-128"/>
            </a:endParaRPr>
          </a:p>
          <a:p>
            <a:pPr marL="261938" indent="-87313"/>
            <a:r>
              <a:rPr lang="ja-JP" altLang="en-US" sz="1300" dirty="0" smtClean="0">
                <a:latin typeface="Meiryo UI" panose="020B0604030504040204" pitchFamily="50" charset="-128"/>
                <a:ea typeface="Meiryo UI" panose="020B0604030504040204" pitchFamily="50" charset="-128"/>
              </a:rPr>
              <a:t>・事業者からの要望に対して</a:t>
            </a:r>
            <a:r>
              <a:rPr lang="ja-JP" altLang="en-US" sz="1300" dirty="0">
                <a:latin typeface="Meiryo UI" panose="020B0604030504040204" pitchFamily="50" charset="-128"/>
                <a:ea typeface="Meiryo UI" panose="020B0604030504040204" pitchFamily="50" charset="-128"/>
              </a:rPr>
              <a:t>、製品化や商品化も視野に</a:t>
            </a:r>
            <a:r>
              <a:rPr lang="ja-JP" altLang="en-US" sz="1300" dirty="0" smtClean="0">
                <a:latin typeface="Meiryo UI" panose="020B0604030504040204" pitchFamily="50" charset="-128"/>
                <a:ea typeface="Meiryo UI" panose="020B0604030504040204" pitchFamily="50" charset="-128"/>
              </a:rPr>
              <a:t>入れ、</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府民</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への新たな価値の提供など</a:t>
            </a:r>
            <a:r>
              <a:rPr lang="ja-JP" altLang="en-US" sz="1300" dirty="0">
                <a:latin typeface="Meiryo UI" panose="020B0604030504040204" pitchFamily="50" charset="-128"/>
                <a:ea typeface="Meiryo UI" panose="020B0604030504040204" pitchFamily="50" charset="-128"/>
              </a:rPr>
              <a:t>幅広い</a:t>
            </a:r>
            <a:r>
              <a:rPr lang="ja-JP" altLang="en-US" sz="1300" dirty="0" smtClean="0">
                <a:latin typeface="Meiryo UI" panose="020B0604030504040204" pitchFamily="50" charset="-128"/>
                <a:ea typeface="Meiryo UI" panose="020B0604030504040204" pitchFamily="50" charset="-128"/>
              </a:rPr>
              <a:t>観点から</a:t>
            </a:r>
            <a:r>
              <a:rPr lang="ja-JP" altLang="en-US" sz="1300" dirty="0">
                <a:latin typeface="Meiryo UI" panose="020B0604030504040204" pitchFamily="50" charset="-128"/>
                <a:ea typeface="Meiryo UI" panose="020B0604030504040204" pitchFamily="50" charset="-128"/>
              </a:rPr>
              <a:t>技術</a:t>
            </a:r>
            <a:r>
              <a:rPr lang="ja-JP" altLang="en-US" sz="1300" dirty="0" smtClean="0">
                <a:latin typeface="Meiryo UI" panose="020B0604030504040204" pitchFamily="50" charset="-128"/>
                <a:ea typeface="Meiryo UI" panose="020B0604030504040204" pitchFamily="50" charset="-128"/>
              </a:rPr>
              <a:t>支援を実施すること</a:t>
            </a:r>
            <a:endParaRPr lang="en-US" altLang="ja-JP" sz="1300" dirty="0" smtClean="0">
              <a:latin typeface="Meiryo UI" panose="020B0604030504040204" pitchFamily="50" charset="-128"/>
              <a:ea typeface="Meiryo UI" panose="020B0604030504040204" pitchFamily="50" charset="-128"/>
            </a:endParaRPr>
          </a:p>
          <a:p>
            <a:pPr marL="261938" indent="-87313"/>
            <a:r>
              <a:rPr lang="ja-JP" altLang="en-US" sz="1300" dirty="0">
                <a:solidFill>
                  <a:schemeClr val="accent6">
                    <a:lumMod val="75000"/>
                  </a:schemeClr>
                </a:solidFill>
                <a:latin typeface="Meiryo UI" panose="020B0604030504040204" pitchFamily="50" charset="-128"/>
                <a:ea typeface="Meiryo UI" panose="020B0604030504040204" pitchFamily="50" charset="-128"/>
              </a:rPr>
              <a:t>・</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特</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に</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、府内農水産物やその加工品の食味や健康</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への機能などを科学的見地からその価値を見える化・増進するなど</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、万博を契機としたブランド力強化に</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資する取組を進めること</a:t>
            </a:r>
            <a:endParaRPr lang="en-US" altLang="ja-JP" sz="1300" u="sng" dirty="0" smtClean="0">
              <a:solidFill>
                <a:schemeClr val="accent6">
                  <a:lumMod val="75000"/>
                </a:schemeClr>
              </a:solidFill>
              <a:latin typeface="Meiryo UI" panose="020B0604030504040204" pitchFamily="50" charset="-128"/>
              <a:ea typeface="Meiryo UI" panose="020B0604030504040204" pitchFamily="50" charset="-128"/>
            </a:endParaRPr>
          </a:p>
          <a:p>
            <a:pPr>
              <a:lnSpc>
                <a:spcPts val="1500"/>
              </a:lnSpc>
            </a:pPr>
            <a:r>
              <a:rPr lang="en-US" altLang="ja-JP" sz="13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・利用者の利便性向上にも取組むこと</a:t>
            </a:r>
            <a:endParaRPr lang="en-US" altLang="ja-JP" sz="1300" dirty="0" smtClean="0">
              <a:latin typeface="Meiryo UI" panose="020B0604030504040204" pitchFamily="50" charset="-128"/>
              <a:ea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② </a:t>
            </a:r>
            <a:r>
              <a:rPr lang="ja-JP" altLang="ja-JP" sz="1300" dirty="0" smtClean="0">
                <a:latin typeface="Meiryo UI" panose="020B0604030504040204" pitchFamily="50" charset="-128"/>
                <a:ea typeface="Meiryo UI" panose="020B0604030504040204" pitchFamily="50" charset="-128"/>
              </a:rPr>
              <a:t>事</a:t>
            </a:r>
            <a:r>
              <a:rPr lang="ja-JP" altLang="ja-JP" sz="1300" dirty="0">
                <a:latin typeface="Meiryo UI" panose="020B0604030504040204" pitchFamily="50" charset="-128"/>
                <a:ea typeface="Meiryo UI" panose="020B0604030504040204" pitchFamily="50" charset="-128"/>
              </a:rPr>
              <a:t>業者に対する知見の提供</a:t>
            </a:r>
          </a:p>
          <a:p>
            <a:r>
              <a:rPr lang="ja-JP" altLang="en-US" sz="1300" dirty="0" smtClean="0">
                <a:latin typeface="Meiryo UI" panose="020B0604030504040204" pitchFamily="50" charset="-128"/>
                <a:ea typeface="Meiryo UI" panose="020B0604030504040204" pitchFamily="50" charset="-128"/>
              </a:rPr>
              <a:t>　・研究成果を事</a:t>
            </a:r>
            <a:r>
              <a:rPr lang="ja-JP" altLang="en-US" sz="1300" dirty="0">
                <a:latin typeface="Meiryo UI" panose="020B0604030504040204" pitchFamily="50" charset="-128"/>
                <a:ea typeface="Meiryo UI" panose="020B0604030504040204" pitchFamily="50" charset="-128"/>
              </a:rPr>
              <a:t>業者にとって分かりやすく、かつ入手しやすい方法で提供</a:t>
            </a:r>
            <a:r>
              <a:rPr lang="ja-JP" altLang="en-US" sz="1300" dirty="0" smtClean="0">
                <a:latin typeface="Meiryo UI" panose="020B0604030504040204" pitchFamily="50" charset="-128"/>
                <a:ea typeface="Meiryo UI" panose="020B0604030504040204" pitchFamily="50" charset="-128"/>
              </a:rPr>
              <a:t>すること</a:t>
            </a:r>
            <a:endParaRPr lang="ja-JP" altLang="ja-JP" sz="1300" dirty="0">
              <a:latin typeface="Meiryo UI" panose="020B0604030504040204" pitchFamily="50" charset="-128"/>
              <a:ea typeface="Meiryo UI" panose="020B0604030504040204" pitchFamily="50" charset="-128"/>
            </a:endParaRPr>
          </a:p>
          <a:p>
            <a:endParaRPr lang="en-US" altLang="ja-JP" sz="1300" dirty="0">
              <a:latin typeface="メイリオ" panose="020B0604030504040204" pitchFamily="50" charset="-128"/>
              <a:ea typeface="メイリオ" panose="020B0604030504040204" pitchFamily="50" charset="-128"/>
            </a:endParaRPr>
          </a:p>
        </p:txBody>
      </p:sp>
      <p:sp>
        <p:nvSpPr>
          <p:cNvPr id="2" name="フローチャート: 論理積ゲート 1"/>
          <p:cNvSpPr/>
          <p:nvPr/>
        </p:nvSpPr>
        <p:spPr bwMode="auto">
          <a:xfrm>
            <a:off x="44322" y="648893"/>
            <a:ext cx="811862" cy="1374787"/>
          </a:xfrm>
          <a:prstGeom prst="flowChartDelay">
            <a:avLst/>
          </a:prstGeom>
          <a:solidFill>
            <a:schemeClr val="tx2"/>
          </a:solidFill>
          <a:ln w="28575" algn="ctr">
            <a:noFill/>
            <a:round/>
            <a:headEnd/>
            <a:tailEnd/>
          </a:ln>
        </p:spPr>
        <p:txBody>
          <a:bodyPr lIns="36000" tIns="72000" rIns="36000" rtlCol="0" anchor="ctr"/>
          <a:lstStyle/>
          <a:p>
            <a:pPr algn="ctr" eaLnBrk="1" hangingPunct="1">
              <a:lnSpc>
                <a:spcPts val="500"/>
              </a:lnSpc>
              <a:spcBef>
                <a:spcPct val="50000"/>
              </a:spcBef>
            </a:pPr>
            <a:r>
              <a:rPr kumimoji="1" lang="ja-JP" altLang="en-US" sz="15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前文</a:t>
            </a:r>
            <a:endParaRPr kumimoji="1"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6401266" y="2391196"/>
            <a:ext cx="6277644" cy="2969032"/>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1200" rIns="0" bIns="62437" rtlCol="0" anchor="t" anchorCtr="0"/>
          <a:lstStyle/>
          <a:p>
            <a:r>
              <a:rPr lang="ja-JP" altLang="ja-JP" sz="1300" dirty="0">
                <a:latin typeface="Meiryo UI" panose="020B0604030504040204" pitchFamily="50" charset="-128"/>
                <a:ea typeface="Meiryo UI" panose="020B0604030504040204" pitchFamily="50" charset="-128"/>
              </a:rPr>
              <a:t>① 行政への技術</a:t>
            </a:r>
            <a:r>
              <a:rPr lang="ja-JP" altLang="ja-JP" sz="1300" dirty="0" smtClean="0">
                <a:latin typeface="Meiryo UI" panose="020B0604030504040204" pitchFamily="50" charset="-128"/>
                <a:ea typeface="Meiryo UI" panose="020B0604030504040204" pitchFamily="50" charset="-128"/>
              </a:rPr>
              <a:t>支援</a:t>
            </a:r>
            <a:endParaRPr lang="en-US" altLang="ja-JP" sz="1300" dirty="0" smtClean="0">
              <a:latin typeface="Meiryo UI" panose="020B0604030504040204" pitchFamily="50" charset="-128"/>
              <a:ea typeface="Meiryo UI" panose="020B0604030504040204" pitchFamily="50" charset="-128"/>
            </a:endParaRPr>
          </a:p>
          <a:p>
            <a:pPr marL="174625"/>
            <a:r>
              <a:rPr lang="ja-JP" altLang="en-US" sz="1300" dirty="0" smtClean="0">
                <a:latin typeface="Meiryo UI" panose="020B0604030504040204" pitchFamily="50" charset="-128"/>
                <a:ea typeface="Meiryo UI" panose="020B0604030504040204" pitchFamily="50" charset="-128"/>
              </a:rPr>
              <a:t>府</a:t>
            </a:r>
            <a:r>
              <a:rPr lang="ja-JP" altLang="en-US" sz="1300" dirty="0">
                <a:latin typeface="Meiryo UI" panose="020B0604030504040204" pitchFamily="50" charset="-128"/>
                <a:ea typeface="Meiryo UI" panose="020B0604030504040204" pitchFamily="50" charset="-128"/>
              </a:rPr>
              <a:t>の政策</a:t>
            </a:r>
            <a:r>
              <a:rPr lang="ja-JP" altLang="en-US" sz="1300" dirty="0" smtClean="0">
                <a:latin typeface="Meiryo UI" panose="020B0604030504040204" pitchFamily="50" charset="-128"/>
                <a:ea typeface="Meiryo UI" panose="020B0604030504040204" pitchFamily="50" charset="-128"/>
              </a:rPr>
              <a:t>目標をはじめ、全国的に共通する課題や府県をまたぐ課題、</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大阪</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・関西万博に向けた</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課題など</a:t>
            </a:r>
            <a:r>
              <a:rPr lang="ja-JP" altLang="en-US" sz="1300" dirty="0" smtClean="0">
                <a:latin typeface="Meiryo UI" panose="020B0604030504040204" pitchFamily="50" charset="-128"/>
                <a:ea typeface="Meiryo UI" panose="020B0604030504040204" pitchFamily="50" charset="-128"/>
              </a:rPr>
              <a:t>に対する技術支援を迅速かつ的確に行うこと</a:t>
            </a:r>
            <a:endParaRPr lang="en-US" altLang="ja-JP" sz="1300" dirty="0" smtClean="0">
              <a:latin typeface="Meiryo UI" panose="020B0604030504040204" pitchFamily="50" charset="-128"/>
              <a:ea typeface="Meiryo UI" panose="020B0604030504040204" pitchFamily="50" charset="-128"/>
            </a:endParaRPr>
          </a:p>
          <a:p>
            <a:pPr>
              <a:lnSpc>
                <a:spcPts val="1500"/>
              </a:lnSpc>
            </a:pPr>
            <a:endParaRPr lang="en-US" altLang="ja-JP" sz="1300" dirty="0">
              <a:latin typeface="Meiryo UI" panose="020B0604030504040204" pitchFamily="50" charset="-128"/>
              <a:ea typeface="Meiryo UI" panose="020B0604030504040204" pitchFamily="50" charset="-128"/>
            </a:endParaRPr>
          </a:p>
          <a:p>
            <a:r>
              <a:rPr lang="ja-JP" altLang="ja-JP" sz="1300" dirty="0" smtClean="0">
                <a:latin typeface="Meiryo UI" panose="020B0604030504040204" pitchFamily="50" charset="-128"/>
                <a:ea typeface="Meiryo UI" panose="020B0604030504040204" pitchFamily="50" charset="-128"/>
              </a:rPr>
              <a:t>② </a:t>
            </a:r>
            <a:r>
              <a:rPr lang="ja-JP" altLang="ja-JP" sz="1300" dirty="0">
                <a:latin typeface="Meiryo UI" panose="020B0604030504040204" pitchFamily="50" charset="-128"/>
                <a:ea typeface="Meiryo UI" panose="020B0604030504040204" pitchFamily="50" charset="-128"/>
              </a:rPr>
              <a:t>行政への知見の提供</a:t>
            </a:r>
          </a:p>
          <a:p>
            <a:pPr indent="174625"/>
            <a:r>
              <a:rPr lang="ja-JP" altLang="en-US" sz="1300" dirty="0">
                <a:latin typeface="Meiryo UI" panose="020B0604030504040204" pitchFamily="50" charset="-128"/>
                <a:ea typeface="Meiryo UI" panose="020B0604030504040204" pitchFamily="50" charset="-128"/>
              </a:rPr>
              <a:t>研究所が集積した専門的な</a:t>
            </a:r>
            <a:r>
              <a:rPr lang="ja-JP" altLang="en-US" sz="1300" dirty="0" smtClean="0">
                <a:latin typeface="Meiryo UI" panose="020B0604030504040204" pitchFamily="50" charset="-128"/>
                <a:ea typeface="Meiryo UI" panose="020B0604030504040204" pitchFamily="50" charset="-128"/>
              </a:rPr>
              <a:t>知識等を、</a:t>
            </a:r>
            <a:r>
              <a:rPr lang="ja-JP" altLang="en-US" sz="1300" dirty="0">
                <a:latin typeface="Meiryo UI" panose="020B0604030504040204" pitchFamily="50" charset="-128"/>
                <a:ea typeface="Meiryo UI" panose="020B0604030504040204" pitchFamily="50" charset="-128"/>
              </a:rPr>
              <a:t>様々な機関へ提供するよう努める</a:t>
            </a:r>
            <a:r>
              <a:rPr lang="ja-JP" altLang="en-US" sz="1300" dirty="0" smtClean="0">
                <a:latin typeface="Meiryo UI" panose="020B0604030504040204" pitchFamily="50" charset="-128"/>
                <a:ea typeface="Meiryo UI" panose="020B0604030504040204" pitchFamily="50" charset="-128"/>
              </a:rPr>
              <a:t>こと</a:t>
            </a:r>
            <a:endParaRPr lang="en-US" altLang="ja-JP" sz="1300" dirty="0" smtClean="0">
              <a:latin typeface="Meiryo UI" panose="020B0604030504040204" pitchFamily="50" charset="-128"/>
              <a:ea typeface="Meiryo UI" panose="020B0604030504040204" pitchFamily="50" charset="-128"/>
            </a:endParaRPr>
          </a:p>
          <a:p>
            <a:pPr indent="174625">
              <a:lnSpc>
                <a:spcPts val="1500"/>
              </a:lnSpc>
            </a:pPr>
            <a:endParaRPr lang="en-US" altLang="ja-JP" sz="1300" dirty="0" smtClean="0">
              <a:latin typeface="Meiryo UI" panose="020B0604030504040204" pitchFamily="50" charset="-128"/>
              <a:ea typeface="Meiryo UI" panose="020B0604030504040204" pitchFamily="50" charset="-128"/>
            </a:endParaRPr>
          </a:p>
          <a:p>
            <a:r>
              <a:rPr lang="ja-JP" altLang="ja-JP" sz="1300" dirty="0" smtClean="0">
                <a:latin typeface="Meiryo UI" panose="020B0604030504040204" pitchFamily="50" charset="-128"/>
                <a:ea typeface="Meiryo UI" panose="020B0604030504040204" pitchFamily="50" charset="-128"/>
              </a:rPr>
              <a:t>③ </a:t>
            </a:r>
            <a:r>
              <a:rPr lang="ja-JP" altLang="ja-JP" sz="1300" dirty="0">
                <a:latin typeface="Meiryo UI" panose="020B0604030504040204" pitchFamily="50" charset="-128"/>
                <a:ea typeface="Meiryo UI" panose="020B0604030504040204" pitchFamily="50" charset="-128"/>
              </a:rPr>
              <a:t>緊急時への対応と備え</a:t>
            </a:r>
          </a:p>
          <a:p>
            <a:pPr marL="174625"/>
            <a:r>
              <a:rPr lang="ja-JP" altLang="en-US" sz="1300" dirty="0">
                <a:latin typeface="Meiryo UI" panose="020B0604030504040204" pitchFamily="50" charset="-128"/>
                <a:ea typeface="Meiryo UI" panose="020B0604030504040204" pitchFamily="50" charset="-128"/>
              </a:rPr>
              <a:t>災害及び</a:t>
            </a:r>
            <a:r>
              <a:rPr lang="ja-JP" altLang="en-US" sz="1300" dirty="0" smtClean="0">
                <a:latin typeface="Meiryo UI" panose="020B0604030504040204" pitchFamily="50" charset="-128"/>
                <a:ea typeface="Meiryo UI" panose="020B0604030504040204" pitchFamily="50" charset="-128"/>
              </a:rPr>
              <a:t>事故などの緊急時において、府への協力など必要な支援を迅速かつ的確に実施すること。また、緊急時への備えに対しても技術支援を行うこと</a:t>
            </a:r>
            <a:endParaRPr lang="en-US" altLang="ja-JP" sz="1300" dirty="0" smtClean="0">
              <a:latin typeface="Meiryo UI" panose="020B0604030504040204" pitchFamily="50" charset="-128"/>
              <a:ea typeface="Meiryo UI" panose="020B0604030504040204" pitchFamily="50" charset="-128"/>
            </a:endParaRPr>
          </a:p>
          <a:p>
            <a:pPr marL="174625">
              <a:lnSpc>
                <a:spcPts val="1500"/>
              </a:lnSpc>
            </a:pPr>
            <a:endParaRPr lang="en-US" altLang="ja-JP" sz="1300" dirty="0" smtClean="0">
              <a:latin typeface="Meiryo UI" panose="020B0604030504040204" pitchFamily="50" charset="-128"/>
              <a:ea typeface="Meiryo UI" panose="020B0604030504040204" pitchFamily="50" charset="-128"/>
            </a:endParaRPr>
          </a:p>
          <a:p>
            <a:r>
              <a:rPr lang="ja-JP" altLang="ja-JP" sz="1300" dirty="0" smtClean="0">
                <a:latin typeface="Meiryo UI" panose="020B0604030504040204" pitchFamily="50" charset="-128"/>
                <a:ea typeface="Meiryo UI" panose="020B0604030504040204" pitchFamily="50" charset="-128"/>
              </a:rPr>
              <a:t>④ </a:t>
            </a:r>
            <a:r>
              <a:rPr lang="ja-JP" altLang="ja-JP" sz="1300" dirty="0">
                <a:latin typeface="Meiryo UI" panose="020B0604030504040204" pitchFamily="50" charset="-128"/>
                <a:ea typeface="Meiryo UI" panose="020B0604030504040204" pitchFamily="50" charset="-128"/>
              </a:rPr>
              <a:t>農業大学校の運営を通じた担い手の育成</a:t>
            </a:r>
          </a:p>
          <a:p>
            <a:pPr marL="87313" indent="-87313"/>
            <a:r>
              <a:rPr lang="ja-JP" altLang="en-US" sz="1300" dirty="0" smtClean="0">
                <a:latin typeface="Meiryo UI" panose="020B0604030504040204" pitchFamily="50" charset="-128"/>
                <a:ea typeface="Meiryo UI" panose="020B0604030504040204" pitchFamily="50" charset="-128"/>
              </a:rPr>
              <a:t>　</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研究</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機関内に</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設置されているという強みを最大限活かし、力強い大阪農業の実現を支える</a:t>
            </a:r>
            <a:r>
              <a:rPr lang="ja-JP" altLang="en-US" sz="1300" dirty="0">
                <a:latin typeface="Meiryo UI" panose="020B0604030504040204" pitchFamily="50" charset="-128"/>
                <a:ea typeface="Meiryo UI" panose="020B0604030504040204" pitchFamily="50" charset="-128"/>
              </a:rPr>
              <a:t>新たな担い手の育成に努めること</a:t>
            </a:r>
            <a:endParaRPr lang="ja-JP" altLang="ja-JP" sz="1300" dirty="0">
              <a:latin typeface="Meiryo UI" panose="020B0604030504040204" pitchFamily="50" charset="-128"/>
              <a:ea typeface="Meiryo UI" panose="020B0604030504040204" pitchFamily="50" charset="-128"/>
            </a:endParaRPr>
          </a:p>
          <a:p>
            <a:endParaRPr lang="ja-JP" altLang="en-US" sz="1300" dirty="0">
              <a:latin typeface="メイリオ" panose="020B0604030504040204" pitchFamily="50" charset="-128"/>
              <a:ea typeface="メイリオ" panose="020B0604030504040204" pitchFamily="50" charset="-128"/>
            </a:endParaRPr>
          </a:p>
          <a:p>
            <a:endParaRPr lang="en-US" altLang="ja-JP" sz="1300" dirty="0">
              <a:latin typeface="メイリオ" panose="020B0604030504040204" pitchFamily="50" charset="-128"/>
              <a:ea typeface="メイリオ" panose="020B0604030504040204" pitchFamily="50" charset="-128"/>
            </a:endParaRPr>
          </a:p>
        </p:txBody>
      </p:sp>
      <p:sp>
        <p:nvSpPr>
          <p:cNvPr id="25" name="角丸四角形 24"/>
          <p:cNvSpPr/>
          <p:nvPr/>
        </p:nvSpPr>
        <p:spPr>
          <a:xfrm>
            <a:off x="35818" y="4548238"/>
            <a:ext cx="6336000" cy="5004000"/>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r>
              <a:rPr lang="ja-JP" altLang="en-US" sz="1300" dirty="0" smtClean="0">
                <a:latin typeface="Meiryo UI" panose="020B0604030504040204" pitchFamily="50" charset="-128"/>
                <a:ea typeface="Meiryo UI" panose="020B0604030504040204" pitchFamily="50" charset="-128"/>
              </a:rPr>
              <a:t>　</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各研究部</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が有する知見や技術</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シーズ等</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を相互で共有し</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利用する等</a:t>
            </a:r>
            <a:r>
              <a:rPr lang="ja-JP" altLang="en-US" sz="1300" dirty="0" smtClean="0">
                <a:latin typeface="Meiryo UI" panose="020B0604030504040204" pitchFamily="50" charset="-128"/>
                <a:ea typeface="Meiryo UI" panose="020B0604030504040204" pitchFamily="50" charset="-128"/>
              </a:rPr>
              <a:t>、総合研究所としての特長</a:t>
            </a:r>
            <a:r>
              <a:rPr lang="ja-JP" altLang="en-US" sz="1300" dirty="0">
                <a:latin typeface="Meiryo UI" panose="020B0604030504040204" pitchFamily="50" charset="-128"/>
                <a:ea typeface="Meiryo UI" panose="020B0604030504040204" pitchFamily="50" charset="-128"/>
              </a:rPr>
              <a:t>を最大限に活かした調査研究を</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更に</a:t>
            </a:r>
            <a:r>
              <a:rPr lang="ja-JP" altLang="en-US" sz="1300" dirty="0">
                <a:latin typeface="Meiryo UI" panose="020B0604030504040204" pitchFamily="50" charset="-128"/>
                <a:ea typeface="Meiryo UI" panose="020B0604030504040204" pitchFamily="50" charset="-128"/>
              </a:rPr>
              <a:t>進める</a:t>
            </a:r>
            <a:r>
              <a:rPr lang="ja-JP" altLang="en-US" sz="1300" dirty="0" smtClean="0">
                <a:latin typeface="Meiryo UI" panose="020B0604030504040204" pitchFamily="50" charset="-128"/>
                <a:ea typeface="Meiryo UI" panose="020B0604030504040204" pitchFamily="50" charset="-128"/>
              </a:rPr>
              <a:t>こと</a:t>
            </a:r>
            <a:endParaRPr lang="en-US" altLang="ja-JP" sz="1300" dirty="0" smtClean="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r>
              <a:rPr lang="ja-JP" altLang="ja-JP" sz="1300" dirty="0" smtClean="0">
                <a:latin typeface="Meiryo UI" panose="020B0604030504040204" pitchFamily="50" charset="-128"/>
                <a:ea typeface="Meiryo UI" panose="020B0604030504040204" pitchFamily="50" charset="-128"/>
              </a:rPr>
              <a:t>（</a:t>
            </a:r>
            <a:r>
              <a:rPr lang="ja-JP" altLang="ja-JP" sz="1300" dirty="0">
                <a:latin typeface="Meiryo UI" panose="020B0604030504040204" pitchFamily="50" charset="-128"/>
                <a:ea typeface="Meiryo UI" panose="020B0604030504040204" pitchFamily="50" charset="-128"/>
              </a:rPr>
              <a:t>１）技術ニーズの把握と知見の集積、協働の推進</a:t>
            </a:r>
          </a:p>
          <a:p>
            <a:pPr indent="95250"/>
            <a:r>
              <a:rPr lang="ja-JP" altLang="en-US" sz="1300" dirty="0" smtClean="0">
                <a:latin typeface="Meiryo UI" panose="020B0604030504040204" pitchFamily="50" charset="-128"/>
                <a:ea typeface="Meiryo UI" panose="020B0604030504040204" pitchFamily="50" charset="-128"/>
              </a:rPr>
              <a:t>　・行政や事業者団体等様々なネットワークを活用し幅広い知見を収集すること</a:t>
            </a:r>
            <a:endParaRPr lang="en-US" altLang="ja-JP" sz="1300" dirty="0" smtClean="0">
              <a:latin typeface="Meiryo UI" panose="020B0604030504040204" pitchFamily="50" charset="-128"/>
              <a:ea typeface="Meiryo UI" panose="020B0604030504040204" pitchFamily="50" charset="-128"/>
            </a:endParaRPr>
          </a:p>
          <a:p>
            <a:pPr indent="95250"/>
            <a:r>
              <a:rPr lang="ja-JP" altLang="en-US" sz="1300" dirty="0" smtClean="0">
                <a:latin typeface="Meiryo UI" panose="020B0604030504040204" pitchFamily="50" charset="-128"/>
                <a:ea typeface="Meiryo UI" panose="020B0604030504040204" pitchFamily="50" charset="-128"/>
              </a:rPr>
              <a:t>　・大学や他の研究機関等との協働に努めること</a:t>
            </a:r>
            <a:endParaRPr lang="en-US" altLang="ja-JP" sz="1300" dirty="0" smtClean="0">
              <a:latin typeface="Meiryo UI" panose="020B0604030504040204" pitchFamily="50" charset="-128"/>
              <a:ea typeface="Meiryo UI" panose="020B0604030504040204" pitchFamily="50" charset="-128"/>
            </a:endParaRPr>
          </a:p>
          <a:p>
            <a:pPr indent="95250"/>
            <a:endParaRPr lang="en-US" altLang="ja-JP" sz="1300" dirty="0">
              <a:latin typeface="Meiryo UI" panose="020B0604030504040204" pitchFamily="50" charset="-128"/>
              <a:ea typeface="Meiryo UI" panose="020B0604030504040204" pitchFamily="50" charset="-128"/>
            </a:endParaRPr>
          </a:p>
          <a:p>
            <a:r>
              <a:rPr lang="ja-JP" altLang="ja-JP" sz="1300" dirty="0">
                <a:latin typeface="Meiryo UI" panose="020B0604030504040204" pitchFamily="50" charset="-128"/>
                <a:ea typeface="Meiryo UI" panose="020B0604030504040204" pitchFamily="50" charset="-128"/>
              </a:rPr>
              <a:t>（２）質の高い調査研究の実施</a:t>
            </a:r>
          </a:p>
          <a:p>
            <a:pPr marL="444500" indent="-273050"/>
            <a:r>
              <a:rPr lang="ja-JP" altLang="ja-JP" sz="1300" dirty="0">
                <a:latin typeface="Meiryo UI" panose="020B0604030504040204" pitchFamily="50" charset="-128"/>
                <a:ea typeface="Meiryo UI" panose="020B0604030504040204" pitchFamily="50" charset="-128"/>
              </a:rPr>
              <a:t>①　調査研究の</a:t>
            </a:r>
            <a:r>
              <a:rPr lang="ja-JP" altLang="ja-JP" sz="1300" dirty="0" smtClean="0">
                <a:latin typeface="Meiryo UI" panose="020B0604030504040204" pitchFamily="50" charset="-128"/>
                <a:ea typeface="Meiryo UI" panose="020B0604030504040204" pitchFamily="50" charset="-128"/>
              </a:rPr>
              <a:t>推進</a:t>
            </a:r>
            <a:endParaRPr lang="en-US" altLang="ja-JP" sz="1300" dirty="0">
              <a:latin typeface="Meiryo UI" panose="020B0604030504040204" pitchFamily="50" charset="-128"/>
              <a:ea typeface="Meiryo UI" panose="020B0604030504040204" pitchFamily="50" charset="-128"/>
            </a:endParaRPr>
          </a:p>
          <a:p>
            <a:pPr marL="266700"/>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自然資本の持続可能な利用、維持・充実や生物多様性保全に資する調査研究の推進、農林水産業等への気候変動リスクの予測や適応策についての技術</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開発、カーボンニュートラルに資する調査研究の推進など</a:t>
            </a:r>
            <a:r>
              <a:rPr lang="ja-JP" altLang="en-US" sz="1300" dirty="0" smtClean="0">
                <a:solidFill>
                  <a:schemeClr val="accent6"/>
                </a:solidFill>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技術ニーズが高い分野や早急な対応が求められる分野、新たな技術ニーズが見込まれる分野などについて、重点的かつ計画的に調査研究を行うこと</a:t>
            </a:r>
            <a:endParaRPr lang="ja-JP" altLang="ja-JP" sz="1300" dirty="0" smtClean="0">
              <a:latin typeface="Meiryo UI" panose="020B0604030504040204" pitchFamily="50" charset="-128"/>
              <a:ea typeface="Meiryo UI" panose="020B0604030504040204" pitchFamily="50" charset="-128"/>
            </a:endParaRPr>
          </a:p>
          <a:p>
            <a:pPr marL="444500" indent="-273050"/>
            <a:r>
              <a:rPr lang="ja-JP" altLang="ja-JP" sz="1300" dirty="0" smtClean="0">
                <a:latin typeface="Meiryo UI" panose="020B0604030504040204" pitchFamily="50" charset="-128"/>
                <a:ea typeface="Meiryo UI" panose="020B0604030504040204" pitchFamily="50" charset="-128"/>
              </a:rPr>
              <a:t>②</a:t>
            </a:r>
            <a:r>
              <a:rPr lang="ja-JP" altLang="ja-JP" sz="1300" dirty="0">
                <a:latin typeface="Meiryo UI" panose="020B0604030504040204" pitchFamily="50" charset="-128"/>
                <a:ea typeface="Meiryo UI" panose="020B0604030504040204" pitchFamily="50" charset="-128"/>
              </a:rPr>
              <a:t>　調査研究資金の</a:t>
            </a:r>
            <a:r>
              <a:rPr lang="ja-JP" altLang="ja-JP" sz="1300" dirty="0" smtClean="0">
                <a:latin typeface="Meiryo UI" panose="020B0604030504040204" pitchFamily="50" charset="-128"/>
                <a:ea typeface="Meiryo UI" panose="020B0604030504040204" pitchFamily="50" charset="-128"/>
              </a:rPr>
              <a:t>確保</a:t>
            </a:r>
            <a:endParaRPr lang="en-US" altLang="ja-JP" sz="1300" dirty="0" smtClean="0">
              <a:latin typeface="Meiryo UI" panose="020B0604030504040204" pitchFamily="50" charset="-128"/>
              <a:ea typeface="Meiryo UI" panose="020B0604030504040204" pitchFamily="50" charset="-128"/>
            </a:endParaRPr>
          </a:p>
          <a:p>
            <a:pPr marL="266700"/>
            <a:r>
              <a:rPr lang="ja-JP" altLang="en-US" sz="1300" dirty="0">
                <a:latin typeface="Meiryo UI" panose="020B0604030504040204" pitchFamily="50" charset="-128"/>
                <a:ea typeface="Meiryo UI" panose="020B0604030504040204" pitchFamily="50" charset="-128"/>
              </a:rPr>
              <a:t>外部有識者による指導・助言を得る等</a:t>
            </a:r>
            <a:r>
              <a:rPr lang="ja-JP" altLang="en-US" sz="1300" dirty="0" smtClean="0">
                <a:latin typeface="Meiryo UI" panose="020B0604030504040204" pitchFamily="50" charset="-128"/>
                <a:ea typeface="Meiryo UI" panose="020B0604030504040204" pitchFamily="50" charset="-128"/>
              </a:rPr>
              <a:t>、</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外部</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研究資金の着実な確保に向け</a:t>
            </a:r>
            <a:r>
              <a:rPr lang="ja-JP" altLang="en-US" sz="1300" dirty="0">
                <a:latin typeface="Meiryo UI" panose="020B0604030504040204" pitchFamily="50" charset="-128"/>
                <a:ea typeface="Meiryo UI" panose="020B0604030504040204" pitchFamily="50" charset="-128"/>
              </a:rPr>
              <a:t>、効率的、効果的に取り組む</a:t>
            </a:r>
            <a:r>
              <a:rPr lang="ja-JP" altLang="en-US" sz="1300" dirty="0" smtClean="0">
                <a:latin typeface="Meiryo UI" panose="020B0604030504040204" pitchFamily="50" charset="-128"/>
                <a:ea typeface="Meiryo UI" panose="020B0604030504040204" pitchFamily="50" charset="-128"/>
              </a:rPr>
              <a:t>こと</a:t>
            </a:r>
            <a:endParaRPr lang="ja-JP" altLang="ja-JP" sz="1300" dirty="0">
              <a:latin typeface="Meiryo UI" panose="020B0604030504040204" pitchFamily="50" charset="-128"/>
              <a:ea typeface="Meiryo UI" panose="020B0604030504040204" pitchFamily="50" charset="-128"/>
            </a:endParaRPr>
          </a:p>
          <a:p>
            <a:pPr marL="444500" indent="-273050"/>
            <a:r>
              <a:rPr lang="ja-JP" altLang="ja-JP" sz="1300" dirty="0">
                <a:latin typeface="Meiryo UI" panose="020B0604030504040204" pitchFamily="50" charset="-128"/>
                <a:ea typeface="Meiryo UI" panose="020B0604030504040204" pitchFamily="50" charset="-128"/>
              </a:rPr>
              <a:t>③　調査研究の</a:t>
            </a:r>
            <a:r>
              <a:rPr lang="ja-JP" altLang="ja-JP" sz="1300" dirty="0" smtClean="0">
                <a:latin typeface="Meiryo UI" panose="020B0604030504040204" pitchFamily="50" charset="-128"/>
                <a:ea typeface="Meiryo UI" panose="020B0604030504040204" pitchFamily="50" charset="-128"/>
              </a:rPr>
              <a:t>評価</a:t>
            </a:r>
            <a:endParaRPr lang="en-US" altLang="ja-JP" sz="1300" dirty="0" smtClean="0">
              <a:latin typeface="Meiryo UI" panose="020B0604030504040204" pitchFamily="50" charset="-128"/>
              <a:ea typeface="Meiryo UI" panose="020B0604030504040204" pitchFamily="50" charset="-128"/>
            </a:endParaRPr>
          </a:p>
          <a:p>
            <a:pPr marL="266700"/>
            <a:r>
              <a:rPr lang="ja-JP" altLang="en-US" sz="1300" dirty="0" smtClean="0">
                <a:latin typeface="Meiryo UI" panose="020B0604030504040204" pitchFamily="50" charset="-128"/>
                <a:ea typeface="Meiryo UI" panose="020B0604030504040204" pitchFamily="50" charset="-128"/>
              </a:rPr>
              <a:t>府、利用事</a:t>
            </a:r>
            <a:r>
              <a:rPr lang="ja-JP" altLang="en-US" sz="1300" dirty="0">
                <a:latin typeface="Meiryo UI" panose="020B0604030504040204" pitchFamily="50" charset="-128"/>
                <a:ea typeface="Meiryo UI" panose="020B0604030504040204" pitchFamily="50" charset="-128"/>
              </a:rPr>
              <a:t>業者、外部有識者の意見を取り入れて評価を行い、その結果を調査研究の推進に適切に反映させる</a:t>
            </a:r>
            <a:r>
              <a:rPr lang="ja-JP" altLang="en-US" sz="1300" dirty="0" smtClean="0">
                <a:latin typeface="Meiryo UI" panose="020B0604030504040204" pitchFamily="50" charset="-128"/>
                <a:ea typeface="Meiryo UI" panose="020B0604030504040204" pitchFamily="50" charset="-128"/>
              </a:rPr>
              <a:t>こと</a:t>
            </a:r>
            <a:endParaRPr lang="en-US" altLang="ja-JP" sz="1300" dirty="0" smtClean="0">
              <a:latin typeface="Meiryo UI" panose="020B0604030504040204" pitchFamily="50" charset="-128"/>
              <a:ea typeface="Meiryo UI" panose="020B0604030504040204" pitchFamily="50" charset="-128"/>
            </a:endParaRPr>
          </a:p>
          <a:p>
            <a:pPr marL="266700"/>
            <a:endParaRPr lang="en-US" altLang="ja-JP" sz="1300" dirty="0" smtClean="0">
              <a:latin typeface="Meiryo UI" panose="020B0604030504040204" pitchFamily="50" charset="-128"/>
              <a:ea typeface="Meiryo UI" panose="020B0604030504040204" pitchFamily="50" charset="-128"/>
            </a:endParaRPr>
          </a:p>
          <a:p>
            <a:r>
              <a:rPr lang="ja-JP" altLang="ja-JP" sz="1300" dirty="0" smtClean="0">
                <a:latin typeface="Meiryo UI" panose="020B0604030504040204" pitchFamily="50" charset="-128"/>
                <a:ea typeface="Meiryo UI" panose="020B0604030504040204" pitchFamily="50" charset="-128"/>
              </a:rPr>
              <a:t>（</a:t>
            </a:r>
            <a:r>
              <a:rPr lang="ja-JP" altLang="ja-JP" sz="1300" dirty="0">
                <a:latin typeface="Meiryo UI" panose="020B0604030504040204" pitchFamily="50" charset="-128"/>
                <a:ea typeface="Meiryo UI" panose="020B0604030504040204" pitchFamily="50" charset="-128"/>
              </a:rPr>
              <a:t>３）調査研究成果</a:t>
            </a:r>
            <a:r>
              <a:rPr lang="ja-JP" altLang="ja-JP" sz="1300" dirty="0" smtClean="0">
                <a:latin typeface="Meiryo UI" panose="020B0604030504040204" pitchFamily="50" charset="-128"/>
                <a:ea typeface="Meiryo UI" panose="020B0604030504040204" pitchFamily="50" charset="-128"/>
              </a:rPr>
              <a:t>の利活用</a:t>
            </a:r>
            <a:endParaRPr lang="ja-JP" altLang="ja-JP" sz="1300" dirty="0">
              <a:latin typeface="Meiryo UI" panose="020B0604030504040204" pitchFamily="50" charset="-128"/>
              <a:ea typeface="Meiryo UI" panose="020B0604030504040204" pitchFamily="50" charset="-128"/>
            </a:endParaRPr>
          </a:p>
          <a:p>
            <a:pPr marL="266700" indent="-95250"/>
            <a:r>
              <a:rPr lang="ja-JP" altLang="en-US" sz="1300" dirty="0" smtClean="0">
                <a:latin typeface="Meiryo UI" panose="020B0604030504040204" pitchFamily="50" charset="-128"/>
                <a:ea typeface="Meiryo UI" panose="020B0604030504040204" pitchFamily="50" charset="-128"/>
              </a:rPr>
              <a:t>・調査</a:t>
            </a:r>
            <a:r>
              <a:rPr lang="ja-JP" altLang="en-US" sz="1300" dirty="0">
                <a:latin typeface="Meiryo UI" panose="020B0604030504040204" pitchFamily="50" charset="-128"/>
                <a:ea typeface="Meiryo UI" panose="020B0604030504040204" pitchFamily="50" charset="-128"/>
              </a:rPr>
              <a:t>研究成果は、学術</a:t>
            </a:r>
            <a:r>
              <a:rPr lang="ja-JP" altLang="en-US" sz="1300" dirty="0" smtClean="0">
                <a:latin typeface="Meiryo UI" panose="020B0604030504040204" pitchFamily="50" charset="-128"/>
                <a:ea typeface="Meiryo UI" panose="020B0604030504040204" pitchFamily="50" charset="-128"/>
              </a:rPr>
              <a:t>論文などを通じ積極的</a:t>
            </a:r>
            <a:r>
              <a:rPr lang="ja-JP" altLang="en-US" sz="1300" dirty="0">
                <a:latin typeface="Meiryo UI" panose="020B0604030504040204" pitchFamily="50" charset="-128"/>
                <a:ea typeface="Meiryo UI" panose="020B0604030504040204" pitchFamily="50" charset="-128"/>
              </a:rPr>
              <a:t>に</a:t>
            </a:r>
            <a:r>
              <a:rPr lang="ja-JP" altLang="en-US" sz="1300" dirty="0" smtClean="0">
                <a:latin typeface="Meiryo UI" panose="020B0604030504040204" pitchFamily="50" charset="-128"/>
                <a:ea typeface="Meiryo UI" panose="020B0604030504040204" pitchFamily="50" charset="-128"/>
              </a:rPr>
              <a:t>普及させること</a:t>
            </a:r>
            <a:endParaRPr lang="ja-JP" altLang="ja-JP" sz="1300" dirty="0">
              <a:latin typeface="Meiryo UI" panose="020B0604030504040204" pitchFamily="50" charset="-128"/>
              <a:ea typeface="Meiryo UI" panose="020B0604030504040204" pitchFamily="50" charset="-128"/>
            </a:endParaRPr>
          </a:p>
          <a:p>
            <a:pPr marL="266700" indent="-95250"/>
            <a:r>
              <a:rPr lang="ja-JP" altLang="en-US" sz="1300" dirty="0" smtClean="0">
                <a:latin typeface="Meiryo UI" panose="020B0604030504040204" pitchFamily="50" charset="-128"/>
                <a:ea typeface="Meiryo UI" panose="020B0604030504040204" pitchFamily="50" charset="-128"/>
              </a:rPr>
              <a:t>・必要</a:t>
            </a:r>
            <a:r>
              <a:rPr lang="ja-JP" altLang="en-US" sz="1300" dirty="0">
                <a:latin typeface="Meiryo UI" panose="020B0604030504040204" pitchFamily="50" charset="-128"/>
                <a:ea typeface="Meiryo UI" panose="020B0604030504040204" pitchFamily="50" charset="-128"/>
              </a:rPr>
              <a:t>に応じて特許の出願を行う</a:t>
            </a:r>
            <a:r>
              <a:rPr lang="ja-JP" altLang="en-US" sz="1300" dirty="0" smtClean="0">
                <a:latin typeface="Meiryo UI" panose="020B0604030504040204" pitchFamily="50" charset="-128"/>
                <a:ea typeface="Meiryo UI" panose="020B0604030504040204" pitchFamily="50" charset="-128"/>
              </a:rPr>
              <a:t>など、知的財産権の取得、権利</a:t>
            </a:r>
            <a:r>
              <a:rPr lang="ja-JP" altLang="en-US" sz="1300" dirty="0">
                <a:latin typeface="Meiryo UI" panose="020B0604030504040204" pitchFamily="50" charset="-128"/>
                <a:ea typeface="Meiryo UI" panose="020B0604030504040204" pitchFamily="50" charset="-128"/>
              </a:rPr>
              <a:t>の保護や活用に努める</a:t>
            </a:r>
            <a:r>
              <a:rPr lang="ja-JP" altLang="en-US" sz="1300" dirty="0" smtClean="0">
                <a:latin typeface="Meiryo UI" panose="020B0604030504040204" pitchFamily="50" charset="-128"/>
                <a:ea typeface="Meiryo UI" panose="020B0604030504040204" pitchFamily="50" charset="-128"/>
              </a:rPr>
              <a:t>こと</a:t>
            </a:r>
            <a:endParaRPr lang="ja-JP" altLang="ja-JP" sz="1300" dirty="0">
              <a:latin typeface="Meiryo UI" panose="020B0604030504040204" pitchFamily="50" charset="-128"/>
              <a:ea typeface="Meiryo UI" panose="020B0604030504040204" pitchFamily="50" charset="-128"/>
            </a:endParaRPr>
          </a:p>
          <a:p>
            <a:endParaRPr lang="ja-JP" altLang="ja-JP" sz="1300" dirty="0"/>
          </a:p>
          <a:p>
            <a:pPr lvl="0"/>
            <a:endParaRPr lang="ja-JP" altLang="ja-JP" sz="1300" dirty="0">
              <a:latin typeface="Meiryo UI" panose="020B0604030504040204" pitchFamily="50" charset="-128"/>
              <a:ea typeface="Meiryo UI" panose="020B0604030504040204" pitchFamily="50" charset="-128"/>
            </a:endParaRPr>
          </a:p>
          <a:p>
            <a:endParaRPr lang="en-US" altLang="ja-JP" sz="1300" dirty="0">
              <a:latin typeface="メイリオ" panose="020B0604030504040204" pitchFamily="50" charset="-128"/>
              <a:ea typeface="メイリオ" panose="020B0604030504040204" pitchFamily="50" charset="-128"/>
            </a:endParaRPr>
          </a:p>
        </p:txBody>
      </p:sp>
      <p:sp>
        <p:nvSpPr>
          <p:cNvPr id="27" name="角丸四角形 26"/>
          <p:cNvSpPr/>
          <p:nvPr/>
        </p:nvSpPr>
        <p:spPr>
          <a:xfrm>
            <a:off x="6472809" y="7854691"/>
            <a:ext cx="6289092" cy="1714076"/>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357188" indent="-269875"/>
            <a:endParaRPr lang="en-US" altLang="ja-JP" sz="1300" dirty="0" smtClean="0">
              <a:latin typeface="メイリオ" panose="020B0604030504040204" pitchFamily="50" charset="-128"/>
              <a:ea typeface="メイリオ" panose="020B0604030504040204" pitchFamily="50" charset="-128"/>
            </a:endParaRPr>
          </a:p>
          <a:p>
            <a:pPr marL="357188" indent="-269875"/>
            <a:r>
              <a:rPr lang="ja-JP" altLang="en-US" sz="1300" dirty="0" smtClean="0">
                <a:latin typeface="メイリオ" panose="020B0604030504040204" pitchFamily="50" charset="-128"/>
                <a:ea typeface="メイリオ" panose="020B0604030504040204" pitchFamily="50" charset="-128"/>
              </a:rPr>
              <a:t>①　</a:t>
            </a:r>
            <a:r>
              <a:rPr lang="ja-JP" altLang="ja-JP" sz="1300" dirty="0" smtClean="0">
                <a:latin typeface="メイリオ" panose="020B0604030504040204" pitchFamily="50" charset="-128"/>
                <a:ea typeface="メイリオ" panose="020B0604030504040204" pitchFamily="50" charset="-128"/>
              </a:rPr>
              <a:t>自律的</a:t>
            </a:r>
            <a:r>
              <a:rPr lang="ja-JP" altLang="ja-JP" sz="1300" dirty="0">
                <a:latin typeface="メイリオ" panose="020B0604030504040204" pitchFamily="50" charset="-128"/>
                <a:ea typeface="メイリオ" panose="020B0604030504040204" pitchFamily="50" charset="-128"/>
              </a:rPr>
              <a:t>な組織・業務運営</a:t>
            </a:r>
          </a:p>
          <a:p>
            <a:pPr marL="357188" indent="-269875"/>
            <a:r>
              <a:rPr lang="ja-JP" altLang="en-US" sz="1300" dirty="0" smtClean="0">
                <a:solidFill>
                  <a:schemeClr val="tx1"/>
                </a:solidFill>
                <a:latin typeface="メイリオ" panose="020B0604030504040204" pitchFamily="50" charset="-128"/>
                <a:ea typeface="メイリオ" panose="020B0604030504040204" pitchFamily="50" charset="-128"/>
              </a:rPr>
              <a:t>②</a:t>
            </a:r>
            <a:r>
              <a:rPr lang="ja-JP" altLang="en-US" sz="1300" dirty="0" smtClean="0">
                <a:solidFill>
                  <a:srgbClr val="FF0000"/>
                </a:solidFill>
                <a:latin typeface="メイリオ" panose="020B0604030504040204" pitchFamily="50" charset="-128"/>
                <a:ea typeface="メイリオ" panose="020B0604030504040204" pitchFamily="50" charset="-128"/>
              </a:rPr>
              <a:t>　</a:t>
            </a:r>
            <a:r>
              <a:rPr lang="ja-JP" altLang="en-US" sz="1300" u="sng" dirty="0">
                <a:solidFill>
                  <a:schemeClr val="accent6">
                    <a:lumMod val="75000"/>
                  </a:schemeClr>
                </a:solidFill>
                <a:latin typeface="メイリオ" panose="020B0604030504040204" pitchFamily="50" charset="-128"/>
                <a:ea typeface="メイリオ" panose="020B0604030504040204" pitchFamily="50" charset="-128"/>
              </a:rPr>
              <a:t>多様な</a:t>
            </a:r>
            <a:r>
              <a:rPr lang="ja-JP" altLang="en-US" sz="1300" u="sng" dirty="0" smtClean="0">
                <a:solidFill>
                  <a:schemeClr val="accent6">
                    <a:lumMod val="75000"/>
                  </a:schemeClr>
                </a:solidFill>
                <a:latin typeface="メイリオ" panose="020B0604030504040204" pitchFamily="50" charset="-128"/>
                <a:ea typeface="メイリオ" panose="020B0604030504040204" pitchFamily="50" charset="-128"/>
              </a:rPr>
              <a:t>働き方のニーズをくみ取り</a:t>
            </a:r>
            <a:r>
              <a:rPr lang="ja-JP" altLang="en-US" sz="1300" dirty="0" smtClean="0">
                <a:solidFill>
                  <a:schemeClr val="tx1"/>
                </a:solidFill>
                <a:latin typeface="メイリオ" panose="020B0604030504040204" pitchFamily="50" charset="-128"/>
                <a:ea typeface="メイリオ" panose="020B0604030504040204" pitchFamily="50" charset="-128"/>
              </a:rPr>
              <a:t>優秀な</a:t>
            </a:r>
            <a:r>
              <a:rPr lang="ja-JP" altLang="ja-JP" sz="1300" dirty="0" smtClean="0">
                <a:solidFill>
                  <a:schemeClr val="tx1"/>
                </a:solidFill>
                <a:latin typeface="メイリオ" panose="020B0604030504040204" pitchFamily="50" charset="-128"/>
                <a:ea typeface="メイリオ" panose="020B0604030504040204" pitchFamily="50" charset="-128"/>
              </a:rPr>
              <a:t>人材</a:t>
            </a:r>
            <a:r>
              <a:rPr lang="ja-JP" altLang="ja-JP" sz="1300" dirty="0">
                <a:solidFill>
                  <a:schemeClr val="tx1"/>
                </a:solidFill>
                <a:latin typeface="メイリオ" panose="020B0604030504040204" pitchFamily="50" charset="-128"/>
                <a:ea typeface="メイリオ" panose="020B0604030504040204" pitchFamily="50" charset="-128"/>
              </a:rPr>
              <a:t>の確保・</a:t>
            </a:r>
            <a:r>
              <a:rPr lang="ja-JP" altLang="ja-JP" sz="1300" dirty="0" smtClean="0">
                <a:solidFill>
                  <a:schemeClr val="tx1"/>
                </a:solidFill>
                <a:latin typeface="メイリオ" panose="020B0604030504040204" pitchFamily="50" charset="-128"/>
                <a:ea typeface="メイリオ" panose="020B0604030504040204" pitchFamily="50" charset="-128"/>
              </a:rPr>
              <a:t>育成</a:t>
            </a:r>
            <a:endParaRPr lang="ja-JP" altLang="ja-JP" sz="1300" dirty="0">
              <a:solidFill>
                <a:schemeClr val="tx1"/>
              </a:solidFill>
              <a:latin typeface="メイリオ" panose="020B0604030504040204" pitchFamily="50" charset="-128"/>
              <a:ea typeface="メイリオ" panose="020B0604030504040204" pitchFamily="50" charset="-128"/>
            </a:endParaRPr>
          </a:p>
          <a:p>
            <a:pPr marL="357188" indent="-269875"/>
            <a:r>
              <a:rPr lang="ja-JP" altLang="en-US" sz="1300" dirty="0" smtClean="0">
                <a:latin typeface="メイリオ" panose="020B0604030504040204" pitchFamily="50" charset="-128"/>
                <a:ea typeface="メイリオ" panose="020B0604030504040204" pitchFamily="50" charset="-128"/>
              </a:rPr>
              <a:t>③　</a:t>
            </a:r>
            <a:r>
              <a:rPr lang="ja-JP" altLang="ja-JP" sz="1300" dirty="0" smtClean="0">
                <a:latin typeface="メイリオ" panose="020B0604030504040204" pitchFamily="50" charset="-128"/>
                <a:ea typeface="メイリオ" panose="020B0604030504040204" pitchFamily="50" charset="-128"/>
              </a:rPr>
              <a:t>業務</a:t>
            </a:r>
            <a:r>
              <a:rPr lang="ja-JP" altLang="ja-JP" sz="1300" dirty="0">
                <a:latin typeface="メイリオ" panose="020B0604030504040204" pitchFamily="50" charset="-128"/>
                <a:ea typeface="メイリオ" panose="020B0604030504040204" pitchFamily="50" charset="-128"/>
              </a:rPr>
              <a:t>の効率化</a:t>
            </a:r>
          </a:p>
          <a:p>
            <a:pPr marL="357188" indent="-269875"/>
            <a:r>
              <a:rPr lang="ja-JP" altLang="en-US" sz="1300" dirty="0" smtClean="0">
                <a:latin typeface="メイリオ" panose="020B0604030504040204" pitchFamily="50" charset="-128"/>
                <a:ea typeface="メイリオ" panose="020B0604030504040204" pitchFamily="50" charset="-128"/>
              </a:rPr>
              <a:t>④　</a:t>
            </a:r>
            <a:r>
              <a:rPr lang="ja-JP" altLang="ja-JP" sz="1300" dirty="0" smtClean="0">
                <a:latin typeface="メイリオ" panose="020B0604030504040204" pitchFamily="50" charset="-128"/>
                <a:ea typeface="メイリオ" panose="020B0604030504040204" pitchFamily="50" charset="-128"/>
              </a:rPr>
              <a:t>施設</a:t>
            </a:r>
            <a:r>
              <a:rPr lang="ja-JP" altLang="ja-JP" sz="1300" dirty="0">
                <a:latin typeface="メイリオ" panose="020B0604030504040204" pitchFamily="50" charset="-128"/>
                <a:ea typeface="メイリオ" panose="020B0604030504040204" pitchFamily="50" charset="-128"/>
              </a:rPr>
              <a:t>及び設備機器の整備</a:t>
            </a:r>
          </a:p>
          <a:p>
            <a:pPr marL="357188" indent="-269875"/>
            <a:r>
              <a:rPr lang="ja-JP" altLang="en-US" sz="1300" dirty="0" smtClean="0">
                <a:latin typeface="メイリオ" panose="020B0604030504040204" pitchFamily="50" charset="-128"/>
                <a:ea typeface="メイリオ" panose="020B0604030504040204" pitchFamily="50" charset="-128"/>
              </a:rPr>
              <a:t>⑤　財務</a:t>
            </a:r>
            <a:r>
              <a:rPr lang="ja-JP" altLang="en-US" sz="1300" dirty="0">
                <a:latin typeface="メイリオ" panose="020B0604030504040204" pitchFamily="50" charset="-128"/>
                <a:ea typeface="メイリオ" panose="020B0604030504040204" pitchFamily="50" charset="-128"/>
              </a:rPr>
              <a:t>内容</a:t>
            </a:r>
            <a:r>
              <a:rPr lang="ja-JP" altLang="en-US" sz="1300" dirty="0" smtClean="0">
                <a:latin typeface="メイリオ" panose="020B0604030504040204" pitchFamily="50" charset="-128"/>
                <a:ea typeface="メイリオ" panose="020B0604030504040204" pitchFamily="50" charset="-128"/>
              </a:rPr>
              <a:t>の改善</a:t>
            </a:r>
            <a:endParaRPr lang="en-US" altLang="ja-JP" sz="1300" dirty="0" smtClean="0">
              <a:latin typeface="メイリオ" panose="020B0604030504040204" pitchFamily="50" charset="-128"/>
              <a:ea typeface="メイリオ" panose="020B0604030504040204" pitchFamily="50" charset="-128"/>
            </a:endParaRPr>
          </a:p>
          <a:p>
            <a:pPr marL="357188" indent="-269875"/>
            <a:r>
              <a:rPr lang="ja-JP" altLang="en-US" sz="1300" dirty="0" smtClean="0">
                <a:latin typeface="メイリオ" panose="020B0604030504040204" pitchFamily="50" charset="-128"/>
                <a:ea typeface="メイリオ" panose="020B0604030504040204" pitchFamily="50" charset="-128"/>
              </a:rPr>
              <a:t>⑥　その他業務運営に関すること（法令遵守・</a:t>
            </a:r>
            <a:r>
              <a:rPr lang="zh-TW" altLang="en-US" sz="1300" dirty="0">
                <a:latin typeface="メイリオ" panose="020B0604030504040204" pitchFamily="50" charset="-128"/>
                <a:ea typeface="メイリオ" panose="020B0604030504040204" pitchFamily="50" charset="-128"/>
              </a:rPr>
              <a:t>労働安全衛生</a:t>
            </a:r>
            <a:r>
              <a:rPr lang="zh-TW" altLang="en-US" sz="1300" dirty="0" smtClean="0">
                <a:latin typeface="メイリオ" panose="020B0604030504040204" pitchFamily="50" charset="-128"/>
                <a:ea typeface="メイリオ" panose="020B0604030504040204" pitchFamily="50" charset="-128"/>
              </a:rPr>
              <a:t>管理</a:t>
            </a:r>
            <a:r>
              <a:rPr lang="ja-JP" altLang="en-US" sz="1300" dirty="0">
                <a:latin typeface="メイリオ" panose="020B0604030504040204" pitchFamily="50" charset="-128"/>
                <a:ea typeface="メイリオ" panose="020B0604030504040204" pitchFamily="50" charset="-128"/>
              </a:rPr>
              <a:t>・環境に配慮した業務運営</a:t>
            </a:r>
            <a:r>
              <a:rPr lang="ja-JP" altLang="en-US" sz="1300" dirty="0" smtClean="0">
                <a:latin typeface="メイリオ" panose="020B0604030504040204" pitchFamily="50" charset="-128"/>
                <a:ea typeface="メイリオ" panose="020B0604030504040204" pitchFamily="50" charset="-128"/>
              </a:rPr>
              <a:t>）</a:t>
            </a:r>
            <a:endParaRPr lang="en-US" altLang="ja-JP" sz="1300" dirty="0">
              <a:latin typeface="メイリオ" panose="020B0604030504040204" pitchFamily="50" charset="-128"/>
              <a:ea typeface="メイリオ" panose="020B0604030504040204" pitchFamily="50" charset="-128"/>
            </a:endParaRPr>
          </a:p>
        </p:txBody>
      </p:sp>
      <p:sp>
        <p:nvSpPr>
          <p:cNvPr id="28" name="タイトル 1"/>
          <p:cNvSpPr txBox="1">
            <a:spLocks/>
          </p:cNvSpPr>
          <p:nvPr/>
        </p:nvSpPr>
        <p:spPr bwMode="auto">
          <a:xfrm>
            <a:off x="6526095" y="7696692"/>
            <a:ext cx="2055594" cy="33810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1500" b="1" kern="100" dirty="0" smtClean="0">
                <a:latin typeface="Meiryo UI" panose="020B0604030504040204" pitchFamily="50" charset="-128"/>
                <a:ea typeface="Meiryo UI" panose="020B0604030504040204" pitchFamily="50" charset="-128"/>
                <a:cs typeface="メイリオ" panose="020B0604030504040204" pitchFamily="50" charset="-128"/>
              </a:rPr>
              <a:t>５．業務運営・その他</a:t>
            </a:r>
            <a:endPar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9" name="タイトル 1"/>
          <p:cNvSpPr txBox="1">
            <a:spLocks/>
          </p:cNvSpPr>
          <p:nvPr/>
        </p:nvSpPr>
        <p:spPr bwMode="auto">
          <a:xfrm>
            <a:off x="128973" y="4305300"/>
            <a:ext cx="2340000" cy="339455"/>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1500" b="1" kern="100" dirty="0" smtClean="0">
                <a:latin typeface="Meiryo UI" panose="020B0604030504040204" pitchFamily="50" charset="-128"/>
                <a:ea typeface="Meiryo UI" panose="020B0604030504040204" pitchFamily="50" charset="-128"/>
                <a:cs typeface="メイリオ" panose="020B0604030504040204" pitchFamily="50" charset="-128"/>
              </a:rPr>
              <a:t>３．調査研究の推進</a:t>
            </a:r>
            <a:endPar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0" name="タイトル 1"/>
          <p:cNvSpPr txBox="1">
            <a:spLocks/>
          </p:cNvSpPr>
          <p:nvPr/>
        </p:nvSpPr>
        <p:spPr bwMode="auto">
          <a:xfrm>
            <a:off x="101602" y="2123568"/>
            <a:ext cx="2079726"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1500" b="1" kern="100" dirty="0" smtClean="0">
                <a:latin typeface="Meiryo UI" panose="020B0604030504040204" pitchFamily="50" charset="-128"/>
                <a:ea typeface="Meiryo UI" panose="020B0604030504040204" pitchFamily="50" charset="-128"/>
                <a:cs typeface="メイリオ" panose="020B0604030504040204" pitchFamily="50" charset="-128"/>
              </a:rPr>
              <a:t>１．事業者支援</a:t>
            </a:r>
            <a:endPar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1" name="タイトル 1"/>
          <p:cNvSpPr txBox="1">
            <a:spLocks/>
          </p:cNvSpPr>
          <p:nvPr/>
        </p:nvSpPr>
        <p:spPr bwMode="auto">
          <a:xfrm>
            <a:off x="6371206" y="2136304"/>
            <a:ext cx="2079726"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1500" b="1" kern="100" dirty="0" smtClean="0">
                <a:latin typeface="Meiryo UI" panose="020B0604030504040204" pitchFamily="50" charset="-128"/>
                <a:ea typeface="Meiryo UI" panose="020B0604030504040204" pitchFamily="50" charset="-128"/>
                <a:cs typeface="メイリオ" panose="020B0604030504040204" pitchFamily="50" charset="-128"/>
              </a:rPr>
              <a:t>２．行政への支援</a:t>
            </a:r>
            <a:endPar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4" name="角丸四角形 33"/>
          <p:cNvSpPr/>
          <p:nvPr/>
        </p:nvSpPr>
        <p:spPr>
          <a:xfrm>
            <a:off x="6450249" y="5800206"/>
            <a:ext cx="6300000" cy="1808706"/>
          </a:xfrm>
          <a:prstGeom prst="roundRect">
            <a:avLst>
              <a:gd name="adj" fmla="val 6820"/>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lIns="0" tIns="62437" rIns="0" bIns="62437" rtlCol="0" anchor="t" anchorCtr="0"/>
          <a:lstStyle/>
          <a:p>
            <a:pPr marL="266700" indent="-266700"/>
            <a:r>
              <a:rPr lang="ja-JP" altLang="ja-JP" sz="1300" dirty="0">
                <a:latin typeface="Meiryo UI" panose="020B0604030504040204" pitchFamily="50" charset="-128"/>
                <a:ea typeface="Meiryo UI" panose="020B0604030504040204" pitchFamily="50" charset="-128"/>
              </a:rPr>
              <a:t>①　地域社会に対する</a:t>
            </a:r>
            <a:r>
              <a:rPr lang="ja-JP" altLang="ja-JP" sz="1300" dirty="0" smtClean="0">
                <a:latin typeface="Meiryo UI" panose="020B0604030504040204" pitchFamily="50" charset="-128"/>
                <a:ea typeface="Meiryo UI" panose="020B0604030504040204" pitchFamily="50" charset="-128"/>
              </a:rPr>
              <a:t>支援</a:t>
            </a:r>
            <a:endParaRPr lang="en-US" altLang="ja-JP" sz="1300" dirty="0">
              <a:latin typeface="Meiryo UI" panose="020B0604030504040204" pitchFamily="50" charset="-128"/>
              <a:ea typeface="Meiryo UI" panose="020B0604030504040204" pitchFamily="50" charset="-128"/>
            </a:endParaRPr>
          </a:p>
          <a:p>
            <a:pPr marL="266700" indent="-92075"/>
            <a:r>
              <a:rPr lang="ja-JP" altLang="en-US" sz="1300" dirty="0" smtClean="0">
                <a:latin typeface="Meiryo UI" panose="020B0604030504040204" pitchFamily="50" charset="-128"/>
                <a:ea typeface="Meiryo UI" panose="020B0604030504040204" pitchFamily="50" charset="-128"/>
              </a:rPr>
              <a:t>研究所が</a:t>
            </a:r>
            <a:r>
              <a:rPr lang="ja-JP" altLang="en-US" sz="1300" dirty="0">
                <a:latin typeface="Meiryo UI" panose="020B0604030504040204" pitchFamily="50" charset="-128"/>
                <a:ea typeface="Meiryo UI" panose="020B0604030504040204" pitchFamily="50" charset="-128"/>
              </a:rPr>
              <a:t>有する知識・技術</a:t>
            </a:r>
            <a:r>
              <a:rPr lang="ja-JP" altLang="en-US" sz="1300" dirty="0" smtClean="0">
                <a:latin typeface="Meiryo UI" panose="020B0604030504040204" pitchFamily="50" charset="-128"/>
                <a:ea typeface="Meiryo UI" panose="020B0604030504040204" pitchFamily="50" charset="-128"/>
              </a:rPr>
              <a:t>・施設</a:t>
            </a:r>
            <a:r>
              <a:rPr lang="ja-JP" altLang="en-US" sz="1300" dirty="0">
                <a:latin typeface="Meiryo UI" panose="020B0604030504040204" pitchFamily="50" charset="-128"/>
                <a:ea typeface="Meiryo UI" panose="020B0604030504040204" pitchFamily="50" charset="-128"/>
              </a:rPr>
              <a:t>などの資源を</a:t>
            </a:r>
            <a:r>
              <a:rPr lang="ja-JP" altLang="en-US" sz="1300" dirty="0" smtClean="0">
                <a:latin typeface="Meiryo UI" panose="020B0604030504040204" pitchFamily="50" charset="-128"/>
                <a:ea typeface="Meiryo UI" panose="020B0604030504040204" pitchFamily="50" charset="-128"/>
              </a:rPr>
              <a:t>有効活用し、地域社会の取組を支援すること</a:t>
            </a:r>
            <a:endParaRPr lang="en-US" altLang="ja-JP" sz="1300" dirty="0">
              <a:latin typeface="Meiryo UI" panose="020B0604030504040204" pitchFamily="50" charset="-128"/>
              <a:ea typeface="Meiryo UI" panose="020B0604030504040204" pitchFamily="50" charset="-128"/>
            </a:endParaRPr>
          </a:p>
          <a:p>
            <a:pPr marL="266700" indent="-266700">
              <a:lnSpc>
                <a:spcPts val="1500"/>
              </a:lnSpc>
            </a:pPr>
            <a:endParaRPr lang="en-US" altLang="ja-JP" sz="1300" dirty="0" smtClean="0">
              <a:latin typeface="Meiryo UI" panose="020B0604030504040204" pitchFamily="50" charset="-128"/>
              <a:ea typeface="Meiryo UI" panose="020B0604030504040204" pitchFamily="50" charset="-128"/>
            </a:endParaRPr>
          </a:p>
          <a:p>
            <a:pPr marL="266700" indent="-266700"/>
            <a:r>
              <a:rPr lang="ja-JP" altLang="ja-JP" sz="1300" dirty="0" smtClean="0">
                <a:latin typeface="Meiryo UI" panose="020B0604030504040204" pitchFamily="50" charset="-128"/>
                <a:ea typeface="Meiryo UI" panose="020B0604030504040204" pitchFamily="50" charset="-128"/>
              </a:rPr>
              <a:t>②</a:t>
            </a:r>
            <a:r>
              <a:rPr lang="ja-JP" altLang="ja-JP" sz="1300" dirty="0">
                <a:latin typeface="Meiryo UI" panose="020B0604030504040204" pitchFamily="50" charset="-128"/>
                <a:ea typeface="Meiryo UI" panose="020B0604030504040204" pitchFamily="50" charset="-128"/>
              </a:rPr>
              <a:t>　府民への広報</a:t>
            </a:r>
            <a:r>
              <a:rPr lang="ja-JP" altLang="ja-JP" sz="1300" dirty="0" smtClean="0">
                <a:latin typeface="Meiryo UI" panose="020B0604030504040204" pitchFamily="50" charset="-128"/>
                <a:ea typeface="Meiryo UI" panose="020B0604030504040204" pitchFamily="50" charset="-128"/>
              </a:rPr>
              <a:t>活動</a:t>
            </a:r>
            <a:endParaRPr lang="en-US" altLang="ja-JP" sz="1300" dirty="0" smtClean="0">
              <a:latin typeface="Meiryo UI" panose="020B0604030504040204" pitchFamily="50" charset="-128"/>
              <a:ea typeface="Meiryo UI" panose="020B0604030504040204" pitchFamily="50" charset="-128"/>
            </a:endParaRPr>
          </a:p>
          <a:p>
            <a:pPr marL="266700" indent="-92075"/>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府民に身近な研究所となるよう</a:t>
            </a:r>
            <a:r>
              <a:rPr lang="ja-JP" altLang="en-US" sz="1300" dirty="0" smtClean="0">
                <a:latin typeface="Meiryo UI" panose="020B0604030504040204" pitchFamily="50" charset="-128"/>
                <a:ea typeface="Meiryo UI" panose="020B0604030504040204" pitchFamily="50" charset="-128"/>
              </a:rPr>
              <a:t>、様々</a:t>
            </a:r>
            <a:r>
              <a:rPr lang="ja-JP" altLang="en-US" sz="1300" dirty="0">
                <a:latin typeface="Meiryo UI" panose="020B0604030504040204" pitchFamily="50" charset="-128"/>
                <a:ea typeface="Meiryo UI" panose="020B0604030504040204" pitchFamily="50" charset="-128"/>
              </a:rPr>
              <a:t>な機会を捉えて、</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質の高い広報活動に取り組む</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こと</a:t>
            </a:r>
            <a:endParaRPr lang="en-US" altLang="ja-JP" sz="1300" dirty="0" smtClean="0">
              <a:solidFill>
                <a:schemeClr val="accent6">
                  <a:lumMod val="75000"/>
                </a:schemeClr>
              </a:solidFill>
              <a:latin typeface="Meiryo UI" panose="020B0604030504040204" pitchFamily="50" charset="-128"/>
              <a:ea typeface="Meiryo UI" panose="020B0604030504040204" pitchFamily="50" charset="-128"/>
            </a:endParaRPr>
          </a:p>
          <a:p>
            <a:pPr marL="266700" indent="-92075"/>
            <a:r>
              <a:rPr lang="ja-JP" altLang="en-US" sz="1300" dirty="0" smtClean="0">
                <a:latin typeface="Meiryo UI" panose="020B0604030504040204" pitchFamily="50" charset="-128"/>
                <a:ea typeface="Meiryo UI" panose="020B0604030504040204" pitchFamily="50" charset="-128"/>
              </a:rPr>
              <a:t>・イベント</a:t>
            </a:r>
            <a:r>
              <a:rPr lang="ja-JP" altLang="en-US" sz="1300" dirty="0">
                <a:latin typeface="Meiryo UI" panose="020B0604030504040204" pitchFamily="50" charset="-128"/>
                <a:ea typeface="Meiryo UI" panose="020B0604030504040204" pitchFamily="50" charset="-128"/>
              </a:rPr>
              <a:t>等の実施にあたっては、</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府民参加型</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の</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プログラム</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を</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充実させるなど、様々な工夫を凝らす</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こと</a:t>
            </a:r>
            <a:endParaRPr lang="ja-JP" altLang="en-US" sz="1300" u="sng" dirty="0">
              <a:solidFill>
                <a:schemeClr val="accent6">
                  <a:lumMod val="75000"/>
                </a:schemeClr>
              </a:solidFill>
              <a:latin typeface="Meiryo UI" panose="020B0604030504040204" pitchFamily="50" charset="-128"/>
              <a:ea typeface="Meiryo UI" panose="020B0604030504040204" pitchFamily="50" charset="-128"/>
            </a:endParaRPr>
          </a:p>
          <a:p>
            <a:pPr marL="266700" indent="-92075"/>
            <a:r>
              <a:rPr lang="ja-JP" altLang="en-US" sz="1300" dirty="0" smtClean="0">
                <a:latin typeface="Meiryo UI" panose="020B0604030504040204" pitchFamily="50" charset="-128"/>
                <a:ea typeface="Meiryo UI" panose="020B0604030504040204" pitchFamily="50" charset="-128"/>
              </a:rPr>
              <a:t>・</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大阪</a:t>
            </a:r>
            <a:r>
              <a:rPr lang="ja-JP" altLang="en-US" sz="1300" u="sng" dirty="0">
                <a:solidFill>
                  <a:schemeClr val="accent6">
                    <a:lumMod val="75000"/>
                  </a:schemeClr>
                </a:solidFill>
                <a:latin typeface="Meiryo UI" panose="020B0604030504040204" pitchFamily="50" charset="-128"/>
                <a:ea typeface="Meiryo UI" panose="020B0604030504040204" pitchFamily="50" charset="-128"/>
              </a:rPr>
              <a:t>・関西万博の機運醸成にも積極的に協力する</a:t>
            </a:r>
            <a:r>
              <a:rPr lang="ja-JP" altLang="en-US" sz="1300" u="sng" dirty="0" smtClean="0">
                <a:solidFill>
                  <a:schemeClr val="accent6">
                    <a:lumMod val="75000"/>
                  </a:schemeClr>
                </a:solidFill>
                <a:latin typeface="Meiryo UI" panose="020B0604030504040204" pitchFamily="50" charset="-128"/>
                <a:ea typeface="Meiryo UI" panose="020B0604030504040204" pitchFamily="50" charset="-128"/>
              </a:rPr>
              <a:t>こと</a:t>
            </a:r>
            <a:endParaRPr lang="ja-JP" altLang="ja-JP" sz="1300" u="sng" dirty="0"/>
          </a:p>
          <a:p>
            <a:endParaRPr lang="en-US" altLang="ja-JP" sz="1300" dirty="0">
              <a:latin typeface="メイリオ" panose="020B0604030504040204" pitchFamily="50" charset="-128"/>
              <a:ea typeface="メイリオ" panose="020B0604030504040204" pitchFamily="50" charset="-128"/>
            </a:endParaRPr>
          </a:p>
        </p:txBody>
      </p:sp>
      <p:sp>
        <p:nvSpPr>
          <p:cNvPr id="33" name="タイトル 1"/>
          <p:cNvSpPr txBox="1">
            <a:spLocks/>
          </p:cNvSpPr>
          <p:nvPr/>
        </p:nvSpPr>
        <p:spPr bwMode="auto">
          <a:xfrm>
            <a:off x="6469854" y="5495150"/>
            <a:ext cx="2055594" cy="360000"/>
          </a:xfrm>
          <a:prstGeom prst="rect">
            <a:avLst/>
          </a:prstGeom>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77406" tIns="38703" rIns="77406" bIns="38703"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r>
              <a:rPr lang="ja-JP" altLang="en-US" sz="1500" b="1" kern="100" dirty="0" smtClean="0">
                <a:latin typeface="Meiryo UI" panose="020B0604030504040204" pitchFamily="50" charset="-128"/>
                <a:ea typeface="Meiryo UI" panose="020B0604030504040204" pitchFamily="50" charset="-128"/>
                <a:cs typeface="メイリオ" panose="020B0604030504040204" pitchFamily="50" charset="-128"/>
              </a:rPr>
              <a:t>４．地域社会への貢献</a:t>
            </a:r>
            <a:endParaRPr lang="ja-JP" altLang="en-US" sz="1500" b="1" kern="1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正方形/長方形 2"/>
          <p:cNvSpPr/>
          <p:nvPr/>
        </p:nvSpPr>
        <p:spPr>
          <a:xfrm>
            <a:off x="10073208" y="7948"/>
            <a:ext cx="2536104" cy="568375"/>
          </a:xfrm>
          <a:prstGeom prst="rect">
            <a:avLst/>
          </a:prstGeom>
          <a:solidFill>
            <a:schemeClr val="bg1"/>
          </a:solidFill>
          <a:ln w="12700">
            <a:solidFill>
              <a:schemeClr val="tx1"/>
            </a:solidFill>
          </a:ln>
        </p:spPr>
        <p:style>
          <a:lnRef idx="2">
            <a:schemeClr val="accent6"/>
          </a:lnRef>
          <a:fillRef idx="1">
            <a:schemeClr val="lt1"/>
          </a:fillRef>
          <a:effectRef idx="0">
            <a:schemeClr val="accent6"/>
          </a:effectRef>
          <a:fontRef idx="minor">
            <a:schemeClr val="dk1"/>
          </a:fontRef>
        </p:style>
        <p:txBody>
          <a:bodyPr lIns="124873" tIns="62437" rIns="124873" bIns="62437" rtlCol="0" anchor="t" anchorCtr="0"/>
          <a:lstStyle/>
          <a:p>
            <a:pPr algn="ctr"/>
            <a:r>
              <a:rPr kumimoji="1" lang="ja-JP" altLang="en-US" sz="1500" b="1" u="sng" dirty="0" smtClean="0">
                <a:solidFill>
                  <a:schemeClr val="accent6">
                    <a:lumMod val="75000"/>
                  </a:schemeClr>
                </a:solidFill>
                <a:latin typeface="Meiryo UI" panose="020B0604030504040204" pitchFamily="50" charset="-128"/>
                <a:ea typeface="Meiryo UI" panose="020B0604030504040204" pitchFamily="50" charset="-128"/>
              </a:rPr>
              <a:t>オレンジ文字</a:t>
            </a:r>
            <a:r>
              <a:rPr kumimoji="1" lang="ja-JP" altLang="en-US" sz="1500" b="1" dirty="0" smtClean="0">
                <a:solidFill>
                  <a:schemeClr val="accent6">
                    <a:lumMod val="75000"/>
                  </a:schemeClr>
                </a:solidFill>
                <a:latin typeface="Meiryo UI" panose="020B0604030504040204" pitchFamily="50" charset="-128"/>
                <a:ea typeface="Meiryo UI" panose="020B0604030504040204" pitchFamily="50" charset="-128"/>
              </a:rPr>
              <a:t>は</a:t>
            </a:r>
            <a:endParaRPr kumimoji="1" lang="en-US" altLang="ja-JP" sz="1500" b="1" dirty="0" smtClean="0">
              <a:solidFill>
                <a:schemeClr val="accent6">
                  <a:lumMod val="75000"/>
                </a:schemeClr>
              </a:solidFill>
              <a:latin typeface="Meiryo UI" panose="020B0604030504040204" pitchFamily="50" charset="-128"/>
              <a:ea typeface="Meiryo UI" panose="020B0604030504040204" pitchFamily="50" charset="-128"/>
            </a:endParaRPr>
          </a:p>
          <a:p>
            <a:pPr algn="ctr"/>
            <a:r>
              <a:rPr kumimoji="1" lang="ja-JP" altLang="en-US" sz="1500" b="1" dirty="0" smtClean="0">
                <a:solidFill>
                  <a:schemeClr val="accent6">
                    <a:lumMod val="75000"/>
                  </a:schemeClr>
                </a:solidFill>
                <a:latin typeface="Meiryo UI" panose="020B0604030504040204" pitchFamily="50" charset="-128"/>
                <a:ea typeface="Meiryo UI" panose="020B0604030504040204" pitchFamily="50" charset="-128"/>
              </a:rPr>
              <a:t>第</a:t>
            </a:r>
            <a:r>
              <a:rPr kumimoji="1" lang="en-US" altLang="ja-JP" sz="1500" b="1" dirty="0" smtClean="0">
                <a:solidFill>
                  <a:schemeClr val="accent6">
                    <a:lumMod val="75000"/>
                  </a:schemeClr>
                </a:solidFill>
                <a:latin typeface="Meiryo UI" panose="020B0604030504040204" pitchFamily="50" charset="-128"/>
                <a:ea typeface="Meiryo UI" panose="020B0604030504040204" pitchFamily="50" charset="-128"/>
              </a:rPr>
              <a:t>3</a:t>
            </a:r>
            <a:r>
              <a:rPr kumimoji="1" lang="ja-JP" altLang="en-US" sz="1500" b="1" dirty="0" smtClean="0">
                <a:solidFill>
                  <a:schemeClr val="accent6">
                    <a:lumMod val="75000"/>
                  </a:schemeClr>
                </a:solidFill>
                <a:latin typeface="Meiryo UI" panose="020B0604030504040204" pitchFamily="50" charset="-128"/>
                <a:ea typeface="Meiryo UI" panose="020B0604030504040204" pitchFamily="50" charset="-128"/>
              </a:rPr>
              <a:t>期目標からの変更箇所</a:t>
            </a:r>
          </a:p>
        </p:txBody>
      </p:sp>
    </p:spTree>
    <p:extLst>
      <p:ext uri="{BB962C8B-B14F-4D97-AF65-F5344CB8AC3E}">
        <p14:creationId xmlns:p14="http://schemas.microsoft.com/office/powerpoint/2010/main" val="3140020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lIns="124873" tIns="62437" rIns="124873" bIns="62437" rtlCol="0" anchor="t" anchorCtr="0"/>
      <a:lstStyle>
        <a:defPPr marL="342900" indent="-342900">
          <a:buAutoNum type="circleNumDbPlain"/>
          <a:defRPr sz="1500" u="sng" dirty="0" smtClean="0">
            <a:latin typeface="Meiryo UI" panose="020B0604030504040204" pitchFamily="50" charset="-128"/>
            <a:ea typeface="Meiryo UI" panose="020B0604030504040204" pitchFamily="50" charset="-128"/>
          </a:defRPr>
        </a:defPPr>
      </a:lstStyle>
      <a:style>
        <a:lnRef idx="2">
          <a:schemeClr val="accent6"/>
        </a:lnRef>
        <a:fillRef idx="1">
          <a:schemeClr val="lt1"/>
        </a:fillRef>
        <a:effectRef idx="0">
          <a:schemeClr val="accent6"/>
        </a:effectRef>
        <a:fontRef idx="minor">
          <a:schemeClr val="dk1"/>
        </a:fontRef>
      </a:style>
    </a:spDef>
    <a:txDef>
      <a:spPr bwMode="auto">
        <a:noFill/>
        <a:ln w="9525">
          <a:noFill/>
          <a:miter lim="800000"/>
          <a:headEnd/>
          <a:tailEnd/>
        </a:ln>
        <a:effectLst/>
      </a:spPr>
      <a:bodyPr anchor="ctr"/>
      <a:lstStyle>
        <a:defPPr eaLnBrk="1" hangingPunct="1">
          <a:defRPr sz="1600" kern="0" dirty="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11611640-A14D-4569-A385-3B54513425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98BB59-34F5-4A13-9FD5-4AD59417CC67}">
  <ds:schemaRefs>
    <ds:schemaRef ds:uri="http://schemas.microsoft.com/sharepoint/v3/contenttype/forms"/>
  </ds:schemaRefs>
</ds:datastoreItem>
</file>

<file path=customXml/itemProps3.xml><?xml version="1.0" encoding="utf-8"?>
<ds:datastoreItem xmlns:ds="http://schemas.openxmlformats.org/officeDocument/2006/customXml" ds:itemID="{FD622085-8069-4998-9C9C-0113AAF2568D}">
  <ds:schemaRefs>
    <ds:schemaRef ds:uri="http://purl.org/dc/elements/1.1/"/>
    <ds:schemaRef ds:uri="http://schemas.microsoft.com/office/2006/metadata/properties"/>
    <ds:schemaRef ds:uri="a9b0d389-098a-4f82-adda-c0435a7f6245"/>
    <ds:schemaRef ds:uri="http://schemas.microsoft.com/office/infopath/2007/PartnerControls"/>
    <ds:schemaRef ds:uri="http://purl.org/dc/terms/"/>
    <ds:schemaRef ds:uri="http://schemas.microsoft.com/office/2006/documentManagement/types"/>
    <ds:schemaRef ds:uri="http://www.w3.org/XML/1998/namespace"/>
    <ds:schemaRef ds:uri="http://schemas.openxmlformats.org/package/2006/metadata/core-properties"/>
    <ds:schemaRef ds:uri="70d7d652-1edb-4486-adb7-569848e2bdac"/>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5627</TotalTime>
  <Words>1336</Words>
  <Application>Microsoft Office PowerPoint</Application>
  <PresentationFormat>A3 297x420 mm</PresentationFormat>
  <Paragraphs>94</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メイリオ</vt:lpstr>
      <vt:lpstr>Arial</vt:lpstr>
      <vt:lpstr>Calibri</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中期目標</dc:title>
  <dc:creator>和田　浩二</dc:creator>
  <cp:lastModifiedBy>松山　和弥</cp:lastModifiedBy>
  <cp:revision>531</cp:revision>
  <cp:lastPrinted>2023-05-25T10:08:12Z</cp:lastPrinted>
  <dcterms:created xsi:type="dcterms:W3CDTF">2015-09-02T04:39:16Z</dcterms:created>
  <dcterms:modified xsi:type="dcterms:W3CDTF">2023-09-21T07:29:45Z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