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92" r:id="rId5"/>
    <p:sldId id="293" r:id="rId6"/>
    <p:sldId id="294" r:id="rId7"/>
    <p:sldId id="295" r:id="rId8"/>
    <p:sldId id="296" r:id="rId9"/>
    <p:sldId id="297" r:id="rId10"/>
    <p:sldId id="298" r:id="rId11"/>
    <p:sldId id="299" r:id="rId12"/>
    <p:sldId id="300" r:id="rId13"/>
  </p:sldIdLst>
  <p:sldSz cx="12801600" cy="9601200" type="A3"/>
  <p:notesSz cx="9939338" cy="6807200"/>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 uri="{2D200454-40CA-4A62-9FC3-DE9A4176ACB9}">
      <p15:notesGuideLst xmlns:p15="http://schemas.microsoft.com/office/powerpoint/2012/main">
        <p15:guide id="1" orient="horz" pos="2144">
          <p15:clr>
            <a:srgbClr val="A4A3A4"/>
          </p15:clr>
        </p15:guide>
        <p15:guide id="2" pos="313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山　和弥" initials="松山　和弥" lastIdx="3" clrIdx="0">
    <p:extLst>
      <p:ext uri="{19B8F6BF-5375-455C-9EA6-DF929625EA0E}">
        <p15:presenceInfo xmlns:p15="http://schemas.microsoft.com/office/powerpoint/2012/main" userId="S::MatsuyamaKa@lan.pref.osaka.jp::2df922b0-ac02-4060-b6ff-4f299f8deff0" providerId="AD"/>
      </p:ext>
    </p:extLst>
  </p:cmAuthor>
  <p:cmAuthor id="2" name="武田　知也" initials="武田　知也" lastIdx="1" clrIdx="1">
    <p:extLst>
      <p:ext uri="{19B8F6BF-5375-455C-9EA6-DF929625EA0E}">
        <p15:presenceInfo xmlns:p15="http://schemas.microsoft.com/office/powerpoint/2012/main" userId="S-1-5-21-1204179128-1689123026-4070033049-4745" providerId="AD"/>
      </p:ext>
    </p:extLst>
  </p:cmAuthor>
  <p:cmAuthor id="3" name="豊原 憲子" initials="豊原" lastIdx="2" clrIdx="2">
    <p:extLst>
      <p:ext uri="{19B8F6BF-5375-455C-9EA6-DF929625EA0E}">
        <p15:presenceInfo xmlns:p15="http://schemas.microsoft.com/office/powerpoint/2012/main" userId="S-1-5-21-1204179128-1689123026-4070033049-15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FFCCFF"/>
    <a:srgbClr val="0049DA"/>
    <a:srgbClr val="00B0F0"/>
    <a:srgbClr val="FF5757"/>
    <a:srgbClr val="70AD47"/>
    <a:srgbClr val="D2361C"/>
    <a:srgbClr val="90E04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50" autoAdjust="0"/>
    <p:restoredTop sz="94333" autoAdjust="0"/>
  </p:normalViewPr>
  <p:slideViewPr>
    <p:cSldViewPr>
      <p:cViewPr>
        <p:scale>
          <a:sx n="69" d="100"/>
          <a:sy n="69" d="100"/>
        </p:scale>
        <p:origin x="764" y="68"/>
      </p:cViewPr>
      <p:guideLst>
        <p:guide orient="horz" pos="3024"/>
        <p:guide pos="403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4" d="100"/>
          <a:sy n="74" d="100"/>
        </p:scale>
        <p:origin x="-1728" y="-102"/>
      </p:cViewPr>
      <p:guideLst>
        <p:guide orient="horz" pos="2144"/>
        <p:guide pos="3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937" cy="340306"/>
          </a:xfrm>
          <a:prstGeom prst="rect">
            <a:avLst/>
          </a:prstGeom>
        </p:spPr>
        <p:txBody>
          <a:bodyPr vert="horz" lIns="62985" tIns="31493" rIns="62985" bIns="31493"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05" y="0"/>
            <a:ext cx="4306937" cy="340306"/>
          </a:xfrm>
          <a:prstGeom prst="rect">
            <a:avLst/>
          </a:prstGeom>
        </p:spPr>
        <p:txBody>
          <a:bodyPr vert="horz" lIns="62985" tIns="31493" rIns="62985" bIns="31493" rtlCol="0"/>
          <a:lstStyle>
            <a:lvl1pPr algn="r">
              <a:defRPr sz="800"/>
            </a:lvl1pPr>
          </a:lstStyle>
          <a:p>
            <a:fld id="{5AA78823-B989-4959-ACBB-5E504EE2EFB2}" type="datetimeFigureOut">
              <a:rPr kumimoji="1" lang="ja-JP" altLang="en-US" smtClean="0"/>
              <a:t>2023/12/7</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62985" tIns="31493" rIns="62985" bIns="31493" rtlCol="0" anchor="ctr"/>
          <a:lstStyle/>
          <a:p>
            <a:endParaRPr lang="ja-JP" altLang="en-US"/>
          </a:p>
        </p:txBody>
      </p:sp>
      <p:sp>
        <p:nvSpPr>
          <p:cNvPr id="5" name="ノート プレースホルダー 4"/>
          <p:cNvSpPr>
            <a:spLocks noGrp="1"/>
          </p:cNvSpPr>
          <p:nvPr>
            <p:ph type="body" sz="quarter" idx="3"/>
          </p:nvPr>
        </p:nvSpPr>
        <p:spPr>
          <a:xfrm>
            <a:off x="993826" y="3233448"/>
            <a:ext cx="7951689" cy="3062751"/>
          </a:xfrm>
          <a:prstGeom prst="rect">
            <a:avLst/>
          </a:prstGeom>
        </p:spPr>
        <p:txBody>
          <a:bodyPr vert="horz" lIns="62985" tIns="31493" rIns="62985" bIns="3149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810"/>
            <a:ext cx="4306937" cy="340305"/>
          </a:xfrm>
          <a:prstGeom prst="rect">
            <a:avLst/>
          </a:prstGeom>
        </p:spPr>
        <p:txBody>
          <a:bodyPr vert="horz" lIns="62985" tIns="31493" rIns="62985" bIns="3149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05" y="6465810"/>
            <a:ext cx="4306937" cy="340305"/>
          </a:xfrm>
          <a:prstGeom prst="rect">
            <a:avLst/>
          </a:prstGeom>
        </p:spPr>
        <p:txBody>
          <a:bodyPr vert="horz" lIns="62985" tIns="31493" rIns="62985" bIns="31493" rtlCol="0" anchor="b"/>
          <a:lstStyle>
            <a:lvl1pPr algn="r">
              <a:defRPr sz="800"/>
            </a:lvl1pPr>
          </a:lstStyle>
          <a:p>
            <a:fld id="{0BC667E0-0C15-4F8B-80CA-ABECCDD7837C}" type="slidenum">
              <a:rPr kumimoji="1" lang="ja-JP" altLang="en-US" smtClean="0"/>
              <a:t>‹#›</a:t>
            </a:fld>
            <a:endParaRPr kumimoji="1" lang="ja-JP" altLang="en-US"/>
          </a:p>
        </p:txBody>
      </p:sp>
    </p:spTree>
    <p:extLst>
      <p:ext uri="{BB962C8B-B14F-4D97-AF65-F5344CB8AC3E}">
        <p14:creationId xmlns:p14="http://schemas.microsoft.com/office/powerpoint/2010/main" val="28905583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1849016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2</a:t>
            </a:fld>
            <a:endParaRPr lang="ja-JP" altLang="en-US"/>
          </a:p>
        </p:txBody>
      </p:sp>
    </p:spTree>
    <p:extLst>
      <p:ext uri="{BB962C8B-B14F-4D97-AF65-F5344CB8AC3E}">
        <p14:creationId xmlns:p14="http://schemas.microsoft.com/office/powerpoint/2010/main" val="654469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3</a:t>
            </a:fld>
            <a:endParaRPr lang="ja-JP" altLang="en-US"/>
          </a:p>
        </p:txBody>
      </p:sp>
    </p:spTree>
    <p:extLst>
      <p:ext uri="{BB962C8B-B14F-4D97-AF65-F5344CB8AC3E}">
        <p14:creationId xmlns:p14="http://schemas.microsoft.com/office/powerpoint/2010/main" val="409613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4</a:t>
            </a:fld>
            <a:endParaRPr lang="ja-JP" altLang="en-US"/>
          </a:p>
        </p:txBody>
      </p:sp>
    </p:spTree>
    <p:extLst>
      <p:ext uri="{BB962C8B-B14F-4D97-AF65-F5344CB8AC3E}">
        <p14:creationId xmlns:p14="http://schemas.microsoft.com/office/powerpoint/2010/main" val="4280360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5</a:t>
            </a:fld>
            <a:endParaRPr lang="ja-JP" altLang="en-US"/>
          </a:p>
        </p:txBody>
      </p:sp>
    </p:spTree>
    <p:extLst>
      <p:ext uri="{BB962C8B-B14F-4D97-AF65-F5344CB8AC3E}">
        <p14:creationId xmlns:p14="http://schemas.microsoft.com/office/powerpoint/2010/main" val="3394592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6</a:t>
            </a:fld>
            <a:endParaRPr lang="ja-JP" altLang="en-US"/>
          </a:p>
        </p:txBody>
      </p:sp>
    </p:spTree>
    <p:extLst>
      <p:ext uri="{BB962C8B-B14F-4D97-AF65-F5344CB8AC3E}">
        <p14:creationId xmlns:p14="http://schemas.microsoft.com/office/powerpoint/2010/main" val="3728868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8</a:t>
            </a:fld>
            <a:endParaRPr lang="ja-JP" altLang="en-US"/>
          </a:p>
        </p:txBody>
      </p:sp>
    </p:spTree>
    <p:extLst>
      <p:ext uri="{BB962C8B-B14F-4D97-AF65-F5344CB8AC3E}">
        <p14:creationId xmlns:p14="http://schemas.microsoft.com/office/powerpoint/2010/main" val="303674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9</a:t>
            </a:fld>
            <a:endParaRPr lang="ja-JP" altLang="en-US"/>
          </a:p>
        </p:txBody>
      </p:sp>
    </p:spTree>
    <p:extLst>
      <p:ext uri="{BB962C8B-B14F-4D97-AF65-F5344CB8AC3E}">
        <p14:creationId xmlns:p14="http://schemas.microsoft.com/office/powerpoint/2010/main" val="3292715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33F0625-94DD-47C0-83FE-2D3244F5A938}" type="datetimeFigureOut">
              <a:rPr kumimoji="1" lang="ja-JP" altLang="en-US" smtClean="0"/>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4194007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3F0625-94DD-47C0-83FE-2D3244F5A938}" type="datetimeFigureOut">
              <a:rPr kumimoji="1" lang="ja-JP" altLang="en-US" smtClean="0"/>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3975878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3F0625-94DD-47C0-83FE-2D3244F5A938}" type="datetimeFigureOut">
              <a:rPr kumimoji="1" lang="ja-JP" altLang="en-US" smtClean="0"/>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54442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3F0625-94DD-47C0-83FE-2D3244F5A938}" type="datetimeFigureOut">
              <a:rPr kumimoji="1" lang="ja-JP" altLang="en-US" smtClean="0"/>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612560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33F0625-94DD-47C0-83FE-2D3244F5A938}" type="datetimeFigureOut">
              <a:rPr kumimoji="1" lang="ja-JP" altLang="en-US" smtClean="0"/>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2676350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33F0625-94DD-47C0-83FE-2D3244F5A938}" type="datetimeFigureOut">
              <a:rPr kumimoji="1" lang="ja-JP" altLang="en-US" smtClean="0"/>
              <a:t>2023/12/7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4227519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33F0625-94DD-47C0-83FE-2D3244F5A938}" type="datetimeFigureOut">
              <a:rPr kumimoji="1" lang="ja-JP" altLang="en-US" smtClean="0"/>
              <a:t>2023/12/7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1156370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33F0625-94DD-47C0-83FE-2D3244F5A938}" type="datetimeFigureOut">
              <a:rPr kumimoji="1" lang="ja-JP" altLang="en-US" smtClean="0"/>
              <a:t>2023/12/7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1533115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33F0625-94DD-47C0-83FE-2D3244F5A938}" type="datetimeFigureOut">
              <a:rPr kumimoji="1" lang="ja-JP" altLang="en-US" smtClean="0"/>
              <a:t>2023/12/7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301109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33F0625-94DD-47C0-83FE-2D3244F5A938}" type="datetimeFigureOut">
              <a:rPr kumimoji="1" lang="ja-JP" altLang="en-US" smtClean="0"/>
              <a:t>2023/12/7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1056394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33F0625-94DD-47C0-83FE-2D3244F5A938}" type="datetimeFigureOut">
              <a:rPr kumimoji="1" lang="ja-JP" altLang="en-US" smtClean="0"/>
              <a:t>2023/12/7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635941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633F0625-94DD-47C0-83FE-2D3244F5A938}" type="datetimeFigureOut">
              <a:rPr kumimoji="1" lang="ja-JP" altLang="en-US" smtClean="0"/>
              <a:t>2023/12/7</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2982182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36104" y="984176"/>
            <a:ext cx="5424274" cy="8507911"/>
          </a:xfrm>
          <a:prstGeom prst="roundRect">
            <a:avLst>
              <a:gd name="adj" fmla="val 3443"/>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342900" indent="-342900" algn="ctr">
              <a:buAutoNum type="circleNumDbPlain"/>
            </a:pPr>
            <a:endParaRPr kumimoji="1" lang="ja-JP" altLang="en-US" sz="1500" u="sng" dirty="0">
              <a:latin typeface="Meiryo UI" panose="020B0604030504040204" pitchFamily="50" charset="-128"/>
              <a:ea typeface="Meiryo UI" panose="020B0604030504040204" pitchFamily="50" charset="-128"/>
            </a:endParaRPr>
          </a:p>
        </p:txBody>
      </p:sp>
      <p:sp>
        <p:nvSpPr>
          <p:cNvPr id="50" name="角丸四角形 49"/>
          <p:cNvSpPr/>
          <p:nvPr/>
        </p:nvSpPr>
        <p:spPr>
          <a:xfrm>
            <a:off x="6154647" y="927202"/>
            <a:ext cx="6408712" cy="8564885"/>
          </a:xfrm>
          <a:prstGeom prst="roundRect">
            <a:avLst>
              <a:gd name="adj" fmla="val 3443"/>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342900" indent="-342900" algn="ctr">
              <a:buAutoNum type="circleNumDbPlain"/>
            </a:pPr>
            <a:endParaRPr kumimoji="1" lang="ja-JP" altLang="en-US" sz="1500" u="sng" dirty="0">
              <a:latin typeface="Meiryo UI" panose="020B0604030504040204" pitchFamily="50" charset="-128"/>
              <a:ea typeface="Meiryo UI" panose="020B0604030504040204" pitchFamily="50" charset="-128"/>
            </a:endParaRPr>
          </a:p>
        </p:txBody>
      </p:sp>
      <p:sp>
        <p:nvSpPr>
          <p:cNvPr id="51" name="タイトル 1"/>
          <p:cNvSpPr txBox="1">
            <a:spLocks/>
          </p:cNvSpPr>
          <p:nvPr/>
        </p:nvSpPr>
        <p:spPr bwMode="auto">
          <a:xfrm>
            <a:off x="-21332" y="-26859"/>
            <a:ext cx="12801600" cy="60993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800" b="1" kern="100" dirty="0">
                <a:latin typeface="Meiryo UI" panose="020B0604030504040204" pitchFamily="50" charset="-128"/>
                <a:ea typeface="Meiryo UI" panose="020B0604030504040204" pitchFamily="50" charset="-128"/>
                <a:cs typeface="メイリオ" panose="020B0604030504040204" pitchFamily="50" charset="-128"/>
              </a:rPr>
              <a:t>　第４期中期目標・第４期中期計画（案）の構成</a:t>
            </a:r>
          </a:p>
        </p:txBody>
      </p:sp>
      <p:sp>
        <p:nvSpPr>
          <p:cNvPr id="14" name="角丸四角形 13"/>
          <p:cNvSpPr/>
          <p:nvPr/>
        </p:nvSpPr>
        <p:spPr>
          <a:xfrm>
            <a:off x="419489" y="2293311"/>
            <a:ext cx="4901192" cy="761342"/>
          </a:xfrm>
          <a:prstGeom prst="roundRect">
            <a:avLst>
              <a:gd name="adj" fmla="val 0"/>
            </a:avLst>
          </a:prstGeom>
          <a:noFill/>
          <a:ln w="12700">
            <a:no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pPr marL="446400" indent="-273600"/>
            <a:r>
              <a:rPr lang="ja-JP" altLang="en-US" sz="1300" dirty="0">
                <a:latin typeface="Meiryo UI" panose="020B0604030504040204" pitchFamily="50" charset="-128"/>
                <a:ea typeface="Meiryo UI" panose="020B0604030504040204" pitchFamily="50" charset="-128"/>
              </a:rPr>
              <a:t>① </a:t>
            </a:r>
            <a:r>
              <a:rPr lang="ja-JP" altLang="ja-JP" sz="1300" dirty="0">
                <a:latin typeface="Meiryo UI" panose="020B0604030504040204" pitchFamily="50" charset="-128"/>
                <a:ea typeface="Meiryo UI" panose="020B0604030504040204" pitchFamily="50" charset="-128"/>
              </a:rPr>
              <a:t>事業者に対する技術支援</a:t>
            </a:r>
            <a:endParaRPr lang="en-US" altLang="ja-JP" sz="1300" dirty="0">
              <a:latin typeface="Meiryo UI" panose="020B0604030504040204" pitchFamily="50" charset="-128"/>
              <a:ea typeface="Meiryo UI" panose="020B0604030504040204" pitchFamily="50" charset="-128"/>
            </a:endParaRPr>
          </a:p>
          <a:p>
            <a:pPr marL="446400" indent="-273600"/>
            <a:r>
              <a:rPr lang="ja-JP" altLang="en-US" sz="1300" dirty="0">
                <a:latin typeface="Meiryo UI" panose="020B0604030504040204" pitchFamily="50" charset="-128"/>
                <a:ea typeface="Meiryo UI" panose="020B0604030504040204" pitchFamily="50" charset="-128"/>
              </a:rPr>
              <a:t>② </a:t>
            </a:r>
            <a:r>
              <a:rPr lang="ja-JP" altLang="ja-JP" sz="1300" dirty="0">
                <a:latin typeface="Meiryo UI" panose="020B0604030504040204" pitchFamily="50" charset="-128"/>
                <a:ea typeface="Meiryo UI" panose="020B0604030504040204" pitchFamily="50" charset="-128"/>
              </a:rPr>
              <a:t>事業者に対する知見の提供</a:t>
            </a:r>
          </a:p>
          <a:p>
            <a:pPr marL="446400" indent="-273600"/>
            <a:r>
              <a:rPr lang="ja-JP" altLang="en-US" sz="1300" dirty="0">
                <a:latin typeface="Meiryo UI" panose="020B0604030504040204" pitchFamily="50" charset="-128"/>
                <a:ea typeface="Meiryo UI" panose="020B0604030504040204" pitchFamily="50" charset="-128"/>
              </a:rPr>
              <a:t>　</a:t>
            </a:r>
            <a:endParaRPr lang="en-US" altLang="ja-JP" sz="1300" dirty="0">
              <a:latin typeface="メイリオ" panose="020B0604030504040204" pitchFamily="50" charset="-128"/>
              <a:ea typeface="メイリオ" panose="020B0604030504040204" pitchFamily="50" charset="-128"/>
            </a:endParaRPr>
          </a:p>
        </p:txBody>
      </p:sp>
      <p:sp>
        <p:nvSpPr>
          <p:cNvPr id="22" name="角丸四角形 21"/>
          <p:cNvSpPr/>
          <p:nvPr/>
        </p:nvSpPr>
        <p:spPr>
          <a:xfrm>
            <a:off x="419490" y="3197860"/>
            <a:ext cx="4901192" cy="931121"/>
          </a:xfrm>
          <a:prstGeom prst="roundRect">
            <a:avLst>
              <a:gd name="adj" fmla="val 0"/>
            </a:avLst>
          </a:prstGeom>
          <a:noFill/>
          <a:ln w="12700">
            <a:noFill/>
          </a:ln>
        </p:spPr>
        <p:style>
          <a:lnRef idx="2">
            <a:schemeClr val="accent6"/>
          </a:lnRef>
          <a:fillRef idx="1">
            <a:schemeClr val="lt1"/>
          </a:fillRef>
          <a:effectRef idx="0">
            <a:schemeClr val="accent6"/>
          </a:effectRef>
          <a:fontRef idx="minor">
            <a:schemeClr val="dk1"/>
          </a:fontRef>
        </p:style>
        <p:txBody>
          <a:bodyPr lIns="0" tIns="61200" rIns="0" bIns="62437" rtlCol="0" anchor="t" anchorCtr="0"/>
          <a:lstStyle/>
          <a:p>
            <a:pPr marL="446400" indent="-273600"/>
            <a:r>
              <a:rPr lang="ja-JP" altLang="ja-JP" sz="1300" dirty="0">
                <a:latin typeface="Meiryo UI" panose="020B0604030504040204" pitchFamily="50" charset="-128"/>
                <a:ea typeface="Meiryo UI" panose="020B0604030504040204" pitchFamily="50" charset="-128"/>
              </a:rPr>
              <a:t>① 行政への技術支援</a:t>
            </a:r>
            <a:endParaRPr lang="en-US" altLang="ja-JP" sz="1300" dirty="0">
              <a:latin typeface="Meiryo UI" panose="020B0604030504040204" pitchFamily="50" charset="-128"/>
              <a:ea typeface="Meiryo UI" panose="020B0604030504040204" pitchFamily="50" charset="-128"/>
            </a:endParaRPr>
          </a:p>
          <a:p>
            <a:pPr marL="446400" indent="-273600"/>
            <a:r>
              <a:rPr lang="ja-JP" altLang="ja-JP" sz="1300" dirty="0">
                <a:latin typeface="Meiryo UI" panose="020B0604030504040204" pitchFamily="50" charset="-128"/>
                <a:ea typeface="Meiryo UI" panose="020B0604030504040204" pitchFamily="50" charset="-128"/>
              </a:rPr>
              <a:t>② 行政への知見の提供</a:t>
            </a:r>
          </a:p>
          <a:p>
            <a:pPr marL="446400" indent="-273600"/>
            <a:r>
              <a:rPr lang="ja-JP" altLang="ja-JP" sz="1300" dirty="0">
                <a:latin typeface="Meiryo UI" panose="020B0604030504040204" pitchFamily="50" charset="-128"/>
                <a:ea typeface="Meiryo UI" panose="020B0604030504040204" pitchFamily="50" charset="-128"/>
              </a:rPr>
              <a:t>③ 緊急時への対応と備え</a:t>
            </a:r>
          </a:p>
          <a:p>
            <a:pPr marL="446400" indent="-273600"/>
            <a:r>
              <a:rPr lang="ja-JP" altLang="ja-JP" sz="1300" dirty="0">
                <a:latin typeface="Meiryo UI" panose="020B0604030504040204" pitchFamily="50" charset="-128"/>
                <a:ea typeface="Meiryo UI" panose="020B0604030504040204" pitchFamily="50" charset="-128"/>
              </a:rPr>
              <a:t>④ 農業大学校の運営を通じた担い手の育成</a:t>
            </a:r>
            <a:endParaRPr lang="ja-JP" altLang="en-US" sz="1300" dirty="0">
              <a:latin typeface="メイリオ" panose="020B0604030504040204" pitchFamily="50" charset="-128"/>
              <a:ea typeface="メイリオ" panose="020B0604030504040204" pitchFamily="50" charset="-128"/>
            </a:endParaRPr>
          </a:p>
          <a:p>
            <a:pPr marL="446400" indent="-273600"/>
            <a:endParaRPr lang="en-US" altLang="ja-JP" sz="1300" dirty="0">
              <a:latin typeface="メイリオ" panose="020B0604030504040204" pitchFamily="50" charset="-128"/>
              <a:ea typeface="メイリオ" panose="020B0604030504040204" pitchFamily="50" charset="-128"/>
            </a:endParaRPr>
          </a:p>
        </p:txBody>
      </p:sp>
      <p:sp>
        <p:nvSpPr>
          <p:cNvPr id="25" name="角丸四角形 24"/>
          <p:cNvSpPr/>
          <p:nvPr/>
        </p:nvSpPr>
        <p:spPr>
          <a:xfrm>
            <a:off x="419489" y="5389248"/>
            <a:ext cx="4536504" cy="2169764"/>
          </a:xfrm>
          <a:prstGeom prst="roundRect">
            <a:avLst>
              <a:gd name="adj" fmla="val 0"/>
            </a:avLst>
          </a:prstGeom>
          <a:noFill/>
          <a:ln w="12700">
            <a:no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r>
              <a:rPr lang="ja-JP" altLang="ja-JP" sz="1300" dirty="0">
                <a:latin typeface="Meiryo UI" panose="020B0604030504040204" pitchFamily="50" charset="-128"/>
                <a:ea typeface="Meiryo UI" panose="020B0604030504040204" pitchFamily="50" charset="-128"/>
              </a:rPr>
              <a:t>（１）技術ニーズの把握と知見の集積、協働の推進</a:t>
            </a:r>
          </a:p>
          <a:p>
            <a:pPr indent="95250"/>
            <a:r>
              <a:rPr lang="ja-JP" altLang="en-US" sz="1300" dirty="0">
                <a:latin typeface="Meiryo UI" panose="020B0604030504040204" pitchFamily="50" charset="-128"/>
                <a:ea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rPr>
              <a:t>（２）質の高い調査研究の実施</a:t>
            </a:r>
          </a:p>
          <a:p>
            <a:pPr marL="444500" indent="-273050"/>
            <a:r>
              <a:rPr lang="ja-JP" altLang="ja-JP" sz="1300" dirty="0">
                <a:latin typeface="Meiryo UI" panose="020B0604030504040204" pitchFamily="50" charset="-128"/>
                <a:ea typeface="Meiryo UI" panose="020B0604030504040204" pitchFamily="50" charset="-128"/>
              </a:rPr>
              <a:t>①　調査研究の推進</a:t>
            </a:r>
            <a:endParaRPr lang="en-US" altLang="ja-JP" sz="1300" dirty="0">
              <a:latin typeface="Meiryo UI" panose="020B0604030504040204" pitchFamily="50" charset="-128"/>
              <a:ea typeface="Meiryo UI" panose="020B0604030504040204" pitchFamily="50" charset="-128"/>
            </a:endParaRPr>
          </a:p>
          <a:p>
            <a:pPr marL="444500" indent="-273050"/>
            <a:r>
              <a:rPr lang="ja-JP" altLang="ja-JP" sz="1300" dirty="0">
                <a:latin typeface="Meiryo UI" panose="020B0604030504040204" pitchFamily="50" charset="-128"/>
                <a:ea typeface="Meiryo UI" panose="020B0604030504040204" pitchFamily="50" charset="-128"/>
              </a:rPr>
              <a:t>②　調査研究資金の確保</a:t>
            </a:r>
            <a:endParaRPr lang="en-US" altLang="ja-JP" sz="1300" dirty="0">
              <a:latin typeface="Meiryo UI" panose="020B0604030504040204" pitchFamily="50" charset="-128"/>
              <a:ea typeface="Meiryo UI" panose="020B0604030504040204" pitchFamily="50" charset="-128"/>
            </a:endParaRPr>
          </a:p>
          <a:p>
            <a:pPr marL="444500" indent="-273050"/>
            <a:r>
              <a:rPr lang="ja-JP" altLang="ja-JP" sz="1300" dirty="0">
                <a:latin typeface="Meiryo UI" panose="020B0604030504040204" pitchFamily="50" charset="-128"/>
                <a:ea typeface="Meiryo UI" panose="020B0604030504040204" pitchFamily="50" charset="-128"/>
              </a:rPr>
              <a:t>③　調査研究の評価</a:t>
            </a:r>
            <a:endParaRPr lang="en-US" altLang="ja-JP" sz="1300" dirty="0">
              <a:latin typeface="Meiryo UI" panose="020B0604030504040204" pitchFamily="50" charset="-128"/>
              <a:ea typeface="Meiryo UI" panose="020B0604030504040204" pitchFamily="50" charset="-128"/>
            </a:endParaRPr>
          </a:p>
          <a:p>
            <a:pPr marL="266700"/>
            <a:endParaRPr lang="en-US" altLang="ja-JP" sz="1300" dirty="0">
              <a:latin typeface="Meiryo UI" panose="020B0604030504040204" pitchFamily="50" charset="-128"/>
              <a:ea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rPr>
              <a:t>（３）調査研究成果の利活用</a:t>
            </a:r>
          </a:p>
          <a:p>
            <a:pPr marL="444500" indent="-273050"/>
            <a:r>
              <a:rPr lang="ja-JP" altLang="ja-JP" sz="1300" dirty="0">
                <a:latin typeface="Meiryo UI" panose="020B0604030504040204" pitchFamily="50" charset="-128"/>
                <a:ea typeface="Meiryo UI" panose="020B0604030504040204" pitchFamily="50" charset="-128"/>
              </a:rPr>
              <a:t>①　</a:t>
            </a:r>
            <a:r>
              <a:rPr lang="ja-JP" altLang="en-US" sz="1300" dirty="0">
                <a:latin typeface="Meiryo UI" panose="020B0604030504040204" pitchFamily="50" charset="-128"/>
                <a:ea typeface="Meiryo UI" panose="020B0604030504040204" pitchFamily="50" charset="-128"/>
              </a:rPr>
              <a:t>調査研究成果の普及</a:t>
            </a:r>
            <a:endParaRPr lang="en-US" altLang="ja-JP" sz="1300" dirty="0">
              <a:latin typeface="Meiryo UI" panose="020B0604030504040204" pitchFamily="50" charset="-128"/>
              <a:ea typeface="Meiryo UI" panose="020B0604030504040204" pitchFamily="50" charset="-128"/>
            </a:endParaRPr>
          </a:p>
          <a:p>
            <a:pPr marL="444500" indent="-273050"/>
            <a:r>
              <a:rPr lang="ja-JP" altLang="ja-JP" sz="1300" dirty="0">
                <a:latin typeface="Meiryo UI" panose="020B0604030504040204" pitchFamily="50" charset="-128"/>
                <a:ea typeface="Meiryo UI" panose="020B0604030504040204" pitchFamily="50" charset="-128"/>
              </a:rPr>
              <a:t>②　</a:t>
            </a:r>
            <a:r>
              <a:rPr lang="ja-JP" altLang="en-US" sz="1300" dirty="0">
                <a:latin typeface="Meiryo UI" panose="020B0604030504040204" pitchFamily="50" charset="-128"/>
                <a:ea typeface="Meiryo UI" panose="020B0604030504040204" pitchFamily="50" charset="-128"/>
              </a:rPr>
              <a:t>知的財産権の取得・活用</a:t>
            </a:r>
            <a:endParaRPr lang="en-US" altLang="ja-JP" sz="1300" dirty="0">
              <a:latin typeface="Meiryo UI" panose="020B0604030504040204" pitchFamily="50" charset="-128"/>
              <a:ea typeface="Meiryo UI" panose="020B0604030504040204" pitchFamily="50" charset="-128"/>
            </a:endParaRPr>
          </a:p>
          <a:p>
            <a:endParaRPr lang="ja-JP" altLang="ja-JP" sz="1300" dirty="0"/>
          </a:p>
          <a:p>
            <a:pPr lvl="0"/>
            <a:endParaRPr lang="ja-JP" altLang="ja-JP" sz="1300" dirty="0">
              <a:latin typeface="Meiryo UI" panose="020B0604030504040204" pitchFamily="50" charset="-128"/>
              <a:ea typeface="Meiryo UI" panose="020B0604030504040204" pitchFamily="50" charset="-128"/>
            </a:endParaRPr>
          </a:p>
          <a:p>
            <a:endParaRPr lang="en-US" altLang="ja-JP" sz="1300" dirty="0">
              <a:latin typeface="メイリオ" panose="020B0604030504040204" pitchFamily="50" charset="-128"/>
              <a:ea typeface="メイリオ" panose="020B0604030504040204" pitchFamily="50" charset="-128"/>
            </a:endParaRPr>
          </a:p>
        </p:txBody>
      </p:sp>
      <p:sp>
        <p:nvSpPr>
          <p:cNvPr id="27" name="角丸四角形 26"/>
          <p:cNvSpPr/>
          <p:nvPr/>
        </p:nvSpPr>
        <p:spPr>
          <a:xfrm>
            <a:off x="444539" y="7855797"/>
            <a:ext cx="4876142" cy="1467238"/>
          </a:xfrm>
          <a:prstGeom prst="roundRect">
            <a:avLst>
              <a:gd name="adj" fmla="val 0"/>
            </a:avLst>
          </a:prstGeom>
          <a:noFill/>
          <a:ln w="12700">
            <a:no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pPr marL="446400" indent="-273600"/>
            <a:r>
              <a:rPr lang="ja-JP" altLang="en-US" sz="1300" dirty="0">
                <a:latin typeface="メイリオ" panose="020B0604030504040204" pitchFamily="50" charset="-128"/>
                <a:ea typeface="メイリオ" panose="020B0604030504040204" pitchFamily="50" charset="-128"/>
              </a:rPr>
              <a:t>①　</a:t>
            </a:r>
            <a:r>
              <a:rPr lang="ja-JP" altLang="ja-JP" sz="1300" dirty="0">
                <a:latin typeface="メイリオ" panose="020B0604030504040204" pitchFamily="50" charset="-128"/>
                <a:ea typeface="メイリオ" panose="020B0604030504040204" pitchFamily="50" charset="-128"/>
              </a:rPr>
              <a:t>自律的な組織・業務運営</a:t>
            </a:r>
          </a:p>
          <a:p>
            <a:pPr marL="446400" indent="-273600"/>
            <a:r>
              <a:rPr lang="ja-JP" altLang="en-US" sz="1300" dirty="0">
                <a:solidFill>
                  <a:schemeClr val="tx1"/>
                </a:solidFill>
                <a:latin typeface="メイリオ" panose="020B0604030504040204" pitchFamily="50" charset="-128"/>
                <a:ea typeface="メイリオ" panose="020B0604030504040204" pitchFamily="50" charset="-128"/>
              </a:rPr>
              <a:t>②</a:t>
            </a:r>
            <a:r>
              <a:rPr lang="ja-JP" altLang="en-US" sz="1300" dirty="0">
                <a:solidFill>
                  <a:srgbClr val="FF0000"/>
                </a:solidFill>
                <a:latin typeface="メイリオ" panose="020B0604030504040204" pitchFamily="50" charset="-128"/>
                <a:ea typeface="メイリオ" panose="020B0604030504040204" pitchFamily="50" charset="-128"/>
              </a:rPr>
              <a:t>　</a:t>
            </a:r>
            <a:r>
              <a:rPr lang="ja-JP" altLang="en-US" sz="1300" dirty="0">
                <a:solidFill>
                  <a:schemeClr val="tx1"/>
                </a:solidFill>
                <a:latin typeface="メイリオ" panose="020B0604030504040204" pitchFamily="50" charset="-128"/>
                <a:ea typeface="メイリオ" panose="020B0604030504040204" pitchFamily="50" charset="-128"/>
              </a:rPr>
              <a:t>優秀な</a:t>
            </a:r>
            <a:r>
              <a:rPr lang="ja-JP" altLang="ja-JP" sz="1300" dirty="0">
                <a:solidFill>
                  <a:schemeClr val="tx1"/>
                </a:solidFill>
                <a:latin typeface="メイリオ" panose="020B0604030504040204" pitchFamily="50" charset="-128"/>
                <a:ea typeface="メイリオ" panose="020B0604030504040204" pitchFamily="50" charset="-128"/>
              </a:rPr>
              <a:t>人材の確保・育成</a:t>
            </a:r>
          </a:p>
          <a:p>
            <a:pPr marL="446400" indent="-273600"/>
            <a:r>
              <a:rPr lang="ja-JP" altLang="en-US" sz="1300" dirty="0">
                <a:latin typeface="メイリオ" panose="020B0604030504040204" pitchFamily="50" charset="-128"/>
                <a:ea typeface="メイリオ" panose="020B0604030504040204" pitchFamily="50" charset="-128"/>
              </a:rPr>
              <a:t>③　</a:t>
            </a:r>
            <a:r>
              <a:rPr lang="ja-JP" altLang="ja-JP" sz="1300" dirty="0">
                <a:latin typeface="メイリオ" panose="020B0604030504040204" pitchFamily="50" charset="-128"/>
                <a:ea typeface="メイリオ" panose="020B0604030504040204" pitchFamily="50" charset="-128"/>
              </a:rPr>
              <a:t>業務の効率化</a:t>
            </a:r>
          </a:p>
          <a:p>
            <a:pPr marL="446400" indent="-273600"/>
            <a:r>
              <a:rPr lang="ja-JP" altLang="en-US" sz="1300" dirty="0">
                <a:latin typeface="メイリオ" panose="020B0604030504040204" pitchFamily="50" charset="-128"/>
                <a:ea typeface="メイリオ" panose="020B0604030504040204" pitchFamily="50" charset="-128"/>
              </a:rPr>
              <a:t>④　</a:t>
            </a:r>
            <a:r>
              <a:rPr lang="ja-JP" altLang="ja-JP" sz="1300" dirty="0">
                <a:latin typeface="メイリオ" panose="020B0604030504040204" pitchFamily="50" charset="-128"/>
                <a:ea typeface="メイリオ" panose="020B0604030504040204" pitchFamily="50" charset="-128"/>
              </a:rPr>
              <a:t>施設及び設備機器の整備</a:t>
            </a:r>
          </a:p>
          <a:p>
            <a:pPr marL="446400" indent="-273600"/>
            <a:r>
              <a:rPr lang="ja-JP" altLang="en-US" sz="1300" dirty="0">
                <a:latin typeface="メイリオ" panose="020B0604030504040204" pitchFamily="50" charset="-128"/>
                <a:ea typeface="メイリオ" panose="020B0604030504040204" pitchFamily="50" charset="-128"/>
              </a:rPr>
              <a:t>⑤　財務内容の改善</a:t>
            </a:r>
            <a:endParaRPr lang="en-US" altLang="ja-JP" sz="1300" dirty="0">
              <a:latin typeface="メイリオ" panose="020B0604030504040204" pitchFamily="50" charset="-128"/>
              <a:ea typeface="メイリオ" panose="020B0604030504040204" pitchFamily="50" charset="-128"/>
            </a:endParaRPr>
          </a:p>
          <a:p>
            <a:pPr marL="446400" indent="-273600"/>
            <a:r>
              <a:rPr lang="ja-JP" altLang="en-US" sz="1300" dirty="0">
                <a:latin typeface="メイリオ" panose="020B0604030504040204" pitchFamily="50" charset="-128"/>
                <a:ea typeface="メイリオ" panose="020B0604030504040204" pitchFamily="50" charset="-128"/>
              </a:rPr>
              <a:t>⑥　その他業務運営に関すること（法令遵守・</a:t>
            </a:r>
            <a:r>
              <a:rPr lang="zh-TW" altLang="en-US" sz="1300" dirty="0">
                <a:latin typeface="メイリオ" panose="020B0604030504040204" pitchFamily="50" charset="-128"/>
                <a:ea typeface="メイリオ" panose="020B0604030504040204" pitchFamily="50" charset="-128"/>
              </a:rPr>
              <a:t>労働安全衛生管理</a:t>
            </a:r>
            <a:r>
              <a:rPr lang="ja-JP" altLang="en-US" sz="1300" dirty="0">
                <a:latin typeface="メイリオ" panose="020B0604030504040204" pitchFamily="50" charset="-128"/>
                <a:ea typeface="メイリオ" panose="020B0604030504040204" pitchFamily="50" charset="-128"/>
              </a:rPr>
              <a:t>・環境に配慮した業務運営）</a:t>
            </a:r>
            <a:endParaRPr lang="en-US" altLang="ja-JP" sz="1300" dirty="0">
              <a:latin typeface="メイリオ" panose="020B0604030504040204" pitchFamily="50" charset="-128"/>
              <a:ea typeface="メイリオ" panose="020B0604030504040204" pitchFamily="50" charset="-128"/>
            </a:endParaRPr>
          </a:p>
        </p:txBody>
      </p:sp>
      <p:sp>
        <p:nvSpPr>
          <p:cNvPr id="28" name="タイトル 1"/>
          <p:cNvSpPr txBox="1">
            <a:spLocks/>
          </p:cNvSpPr>
          <p:nvPr/>
        </p:nvSpPr>
        <p:spPr bwMode="auto">
          <a:xfrm>
            <a:off x="286858" y="7517692"/>
            <a:ext cx="2079726" cy="338105"/>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５．業務運営・その他</a:t>
            </a:r>
          </a:p>
        </p:txBody>
      </p:sp>
      <p:sp>
        <p:nvSpPr>
          <p:cNvPr id="29" name="タイトル 1"/>
          <p:cNvSpPr txBox="1">
            <a:spLocks/>
          </p:cNvSpPr>
          <p:nvPr/>
        </p:nvSpPr>
        <p:spPr bwMode="auto">
          <a:xfrm>
            <a:off x="286857" y="5050646"/>
            <a:ext cx="2079726" cy="339455"/>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４．調査研究の推進</a:t>
            </a:r>
          </a:p>
        </p:txBody>
      </p:sp>
      <p:sp>
        <p:nvSpPr>
          <p:cNvPr id="30" name="タイトル 1"/>
          <p:cNvSpPr txBox="1">
            <a:spLocks/>
          </p:cNvSpPr>
          <p:nvPr/>
        </p:nvSpPr>
        <p:spPr bwMode="auto">
          <a:xfrm>
            <a:off x="286857" y="1933311"/>
            <a:ext cx="2255587" cy="36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１．事業者に対する支援</a:t>
            </a:r>
          </a:p>
        </p:txBody>
      </p:sp>
      <p:sp>
        <p:nvSpPr>
          <p:cNvPr id="31" name="タイトル 1"/>
          <p:cNvSpPr txBox="1">
            <a:spLocks/>
          </p:cNvSpPr>
          <p:nvPr/>
        </p:nvSpPr>
        <p:spPr bwMode="auto">
          <a:xfrm>
            <a:off x="286857" y="2843483"/>
            <a:ext cx="2079726" cy="36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２．行政課題への対応</a:t>
            </a:r>
          </a:p>
        </p:txBody>
      </p:sp>
      <p:sp>
        <p:nvSpPr>
          <p:cNvPr id="34" name="角丸四角形 33"/>
          <p:cNvSpPr/>
          <p:nvPr/>
        </p:nvSpPr>
        <p:spPr>
          <a:xfrm>
            <a:off x="419490" y="4558995"/>
            <a:ext cx="4901192" cy="485627"/>
          </a:xfrm>
          <a:prstGeom prst="roundRect">
            <a:avLst>
              <a:gd name="adj" fmla="val 0"/>
            </a:avLst>
          </a:prstGeom>
          <a:noFill/>
          <a:ln w="12700">
            <a:no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pPr marL="446400" indent="-273600"/>
            <a:r>
              <a:rPr lang="ja-JP" altLang="ja-JP" sz="1300" dirty="0">
                <a:latin typeface="Meiryo UI" panose="020B0604030504040204" pitchFamily="50" charset="-128"/>
                <a:ea typeface="Meiryo UI" panose="020B0604030504040204" pitchFamily="50" charset="-128"/>
              </a:rPr>
              <a:t>①　地域社会に対する支援</a:t>
            </a:r>
            <a:endParaRPr lang="en-US" altLang="ja-JP" sz="1300" dirty="0">
              <a:latin typeface="Meiryo UI" panose="020B0604030504040204" pitchFamily="50" charset="-128"/>
              <a:ea typeface="Meiryo UI" panose="020B0604030504040204" pitchFamily="50" charset="-128"/>
            </a:endParaRPr>
          </a:p>
          <a:p>
            <a:pPr marL="446400" indent="-273600"/>
            <a:r>
              <a:rPr lang="ja-JP" altLang="ja-JP" sz="1300" dirty="0">
                <a:latin typeface="Meiryo UI" panose="020B0604030504040204" pitchFamily="50" charset="-128"/>
                <a:ea typeface="Meiryo UI" panose="020B0604030504040204" pitchFamily="50" charset="-128"/>
              </a:rPr>
              <a:t>②　府民への広報活動</a:t>
            </a:r>
            <a:endParaRPr lang="en-US" altLang="ja-JP" sz="1300" dirty="0">
              <a:latin typeface="メイリオ" panose="020B0604030504040204" pitchFamily="50" charset="-128"/>
              <a:ea typeface="メイリオ" panose="020B0604030504040204" pitchFamily="50" charset="-128"/>
            </a:endParaRPr>
          </a:p>
        </p:txBody>
      </p:sp>
      <p:sp>
        <p:nvSpPr>
          <p:cNvPr id="33" name="タイトル 1"/>
          <p:cNvSpPr txBox="1">
            <a:spLocks/>
          </p:cNvSpPr>
          <p:nvPr/>
        </p:nvSpPr>
        <p:spPr bwMode="auto">
          <a:xfrm>
            <a:off x="286857" y="4192847"/>
            <a:ext cx="2079726" cy="36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３．地域社会への貢献</a:t>
            </a:r>
          </a:p>
        </p:txBody>
      </p:sp>
      <p:sp>
        <p:nvSpPr>
          <p:cNvPr id="16" name="タイトル 1"/>
          <p:cNvSpPr txBox="1">
            <a:spLocks/>
          </p:cNvSpPr>
          <p:nvPr/>
        </p:nvSpPr>
        <p:spPr bwMode="auto">
          <a:xfrm>
            <a:off x="286857" y="1398308"/>
            <a:ext cx="785351" cy="36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前文</a:t>
            </a:r>
          </a:p>
        </p:txBody>
      </p:sp>
      <p:sp>
        <p:nvSpPr>
          <p:cNvPr id="38" name="テキスト ボックス 37">
            <a:extLst>
              <a:ext uri="{FF2B5EF4-FFF2-40B4-BE49-F238E27FC236}">
                <a16:creationId xmlns:a16="http://schemas.microsoft.com/office/drawing/2014/main" id="{D6DD81E0-DA90-D9E3-3EEB-0016204D124C}"/>
              </a:ext>
            </a:extLst>
          </p:cNvPr>
          <p:cNvSpPr txBox="1"/>
          <p:nvPr/>
        </p:nvSpPr>
        <p:spPr bwMode="auto">
          <a:xfrm>
            <a:off x="513647" y="704567"/>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a:t>
            </a:r>
            <a:r>
              <a:rPr lang="ja-JP" altLang="en-US" sz="2400" kern="0" dirty="0">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期中期目標</a:t>
            </a:r>
          </a:p>
        </p:txBody>
      </p:sp>
      <p:sp>
        <p:nvSpPr>
          <p:cNvPr id="39" name="テキスト ボックス 38">
            <a:extLst>
              <a:ext uri="{FF2B5EF4-FFF2-40B4-BE49-F238E27FC236}">
                <a16:creationId xmlns:a16="http://schemas.microsoft.com/office/drawing/2014/main" id="{1C3FD714-DF64-ED65-8B56-AC3DF0A258B7}"/>
              </a:ext>
            </a:extLst>
          </p:cNvPr>
          <p:cNvSpPr txBox="1"/>
          <p:nvPr/>
        </p:nvSpPr>
        <p:spPr bwMode="auto">
          <a:xfrm>
            <a:off x="6904856" y="704567"/>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a:t>
            </a:r>
            <a:r>
              <a:rPr lang="ja-JP" altLang="en-US" sz="2400" kern="0" dirty="0">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期中期計画（案）</a:t>
            </a:r>
          </a:p>
        </p:txBody>
      </p:sp>
      <p:sp>
        <p:nvSpPr>
          <p:cNvPr id="40" name="角丸四角形 39"/>
          <p:cNvSpPr/>
          <p:nvPr/>
        </p:nvSpPr>
        <p:spPr>
          <a:xfrm>
            <a:off x="6458618" y="2293311"/>
            <a:ext cx="5552382" cy="522543"/>
          </a:xfrm>
          <a:prstGeom prst="roundRect">
            <a:avLst>
              <a:gd name="adj" fmla="val 0"/>
            </a:avLst>
          </a:prstGeom>
          <a:noFill/>
          <a:ln w="12700">
            <a:no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pPr marL="446400" indent="-273600"/>
            <a:r>
              <a:rPr lang="ja-JP" altLang="en-US" sz="1300" dirty="0">
                <a:latin typeface="Meiryo UI" panose="020B0604030504040204" pitchFamily="50" charset="-128"/>
                <a:ea typeface="Meiryo UI" panose="020B0604030504040204" pitchFamily="50" charset="-128"/>
              </a:rPr>
              <a:t>① </a:t>
            </a:r>
            <a:r>
              <a:rPr lang="ja-JP" altLang="ja-JP" sz="1300" dirty="0">
                <a:latin typeface="Meiryo UI" panose="020B0604030504040204" pitchFamily="50" charset="-128"/>
                <a:ea typeface="Meiryo UI" panose="020B0604030504040204" pitchFamily="50" charset="-128"/>
              </a:rPr>
              <a:t>事業者に対する技術支援</a:t>
            </a:r>
            <a:endParaRPr lang="en-US" altLang="ja-JP" sz="1300" dirty="0">
              <a:latin typeface="Meiryo UI" panose="020B0604030504040204" pitchFamily="50" charset="-128"/>
              <a:ea typeface="Meiryo UI" panose="020B0604030504040204" pitchFamily="50" charset="-128"/>
            </a:endParaRPr>
          </a:p>
          <a:p>
            <a:pPr marL="446400" indent="-273600"/>
            <a:r>
              <a:rPr lang="ja-JP" altLang="en-US" sz="1300" dirty="0">
                <a:latin typeface="Meiryo UI" panose="020B0604030504040204" pitchFamily="50" charset="-128"/>
                <a:ea typeface="Meiryo UI" panose="020B0604030504040204" pitchFamily="50" charset="-128"/>
              </a:rPr>
              <a:t>② </a:t>
            </a:r>
            <a:r>
              <a:rPr lang="ja-JP" altLang="ja-JP" sz="1300" dirty="0">
                <a:latin typeface="Meiryo UI" panose="020B0604030504040204" pitchFamily="50" charset="-128"/>
                <a:ea typeface="Meiryo UI" panose="020B0604030504040204" pitchFamily="50" charset="-128"/>
              </a:rPr>
              <a:t>事業者に対する知見の提供</a:t>
            </a:r>
            <a:endParaRPr lang="en-US" altLang="ja-JP" sz="1300" dirty="0">
              <a:latin typeface="メイリオ" panose="020B0604030504040204" pitchFamily="50" charset="-128"/>
              <a:ea typeface="メイリオ" panose="020B0604030504040204" pitchFamily="50" charset="-128"/>
            </a:endParaRPr>
          </a:p>
        </p:txBody>
      </p:sp>
      <p:sp>
        <p:nvSpPr>
          <p:cNvPr id="41" name="角丸四角形 40"/>
          <p:cNvSpPr/>
          <p:nvPr/>
        </p:nvSpPr>
        <p:spPr>
          <a:xfrm>
            <a:off x="6458618" y="3209631"/>
            <a:ext cx="5222035" cy="919350"/>
          </a:xfrm>
          <a:prstGeom prst="roundRect">
            <a:avLst>
              <a:gd name="adj" fmla="val 0"/>
            </a:avLst>
          </a:prstGeom>
          <a:noFill/>
          <a:ln w="12700">
            <a:noFill/>
          </a:ln>
        </p:spPr>
        <p:style>
          <a:lnRef idx="2">
            <a:schemeClr val="accent6"/>
          </a:lnRef>
          <a:fillRef idx="1">
            <a:schemeClr val="lt1"/>
          </a:fillRef>
          <a:effectRef idx="0">
            <a:schemeClr val="accent6"/>
          </a:effectRef>
          <a:fontRef idx="minor">
            <a:schemeClr val="dk1"/>
          </a:fontRef>
        </p:style>
        <p:txBody>
          <a:bodyPr lIns="0" tIns="61200" rIns="0" bIns="62437" rtlCol="0" anchor="t" anchorCtr="0"/>
          <a:lstStyle/>
          <a:p>
            <a:pPr marL="446400" indent="-273600"/>
            <a:r>
              <a:rPr lang="ja-JP" altLang="ja-JP" sz="1300" dirty="0">
                <a:latin typeface="Meiryo UI" panose="020B0604030504040204" pitchFamily="50" charset="-128"/>
                <a:ea typeface="Meiryo UI" panose="020B0604030504040204" pitchFamily="50" charset="-128"/>
              </a:rPr>
              <a:t>① 行政への技術支援</a:t>
            </a:r>
            <a:endParaRPr lang="en-US" altLang="ja-JP" sz="1300" dirty="0">
              <a:latin typeface="Meiryo UI" panose="020B0604030504040204" pitchFamily="50" charset="-128"/>
              <a:ea typeface="Meiryo UI" panose="020B0604030504040204" pitchFamily="50" charset="-128"/>
            </a:endParaRPr>
          </a:p>
          <a:p>
            <a:pPr marL="446400" indent="-273600"/>
            <a:r>
              <a:rPr lang="ja-JP" altLang="ja-JP" sz="1300" dirty="0">
                <a:latin typeface="Meiryo UI" panose="020B0604030504040204" pitchFamily="50" charset="-128"/>
                <a:ea typeface="Meiryo UI" panose="020B0604030504040204" pitchFamily="50" charset="-128"/>
              </a:rPr>
              <a:t>② 行政への知見の提供</a:t>
            </a:r>
          </a:p>
          <a:p>
            <a:pPr marL="446400" indent="-273600"/>
            <a:r>
              <a:rPr lang="ja-JP" altLang="ja-JP" sz="1300" dirty="0">
                <a:latin typeface="Meiryo UI" panose="020B0604030504040204" pitchFamily="50" charset="-128"/>
                <a:ea typeface="Meiryo UI" panose="020B0604030504040204" pitchFamily="50" charset="-128"/>
              </a:rPr>
              <a:t>③ 緊急時への対応と備え</a:t>
            </a:r>
          </a:p>
          <a:p>
            <a:pPr marL="446400" indent="-273600"/>
            <a:r>
              <a:rPr lang="ja-JP" altLang="ja-JP" sz="1300" dirty="0">
                <a:latin typeface="Meiryo UI" panose="020B0604030504040204" pitchFamily="50" charset="-128"/>
                <a:ea typeface="Meiryo UI" panose="020B0604030504040204" pitchFamily="50" charset="-128"/>
              </a:rPr>
              <a:t>④ 農業大学校の運営を通じた担い手の育成</a:t>
            </a:r>
            <a:endParaRPr lang="en-US" altLang="ja-JP" sz="1300" dirty="0">
              <a:latin typeface="メイリオ" panose="020B0604030504040204" pitchFamily="50" charset="-128"/>
              <a:ea typeface="メイリオ" panose="020B0604030504040204" pitchFamily="50" charset="-128"/>
            </a:endParaRPr>
          </a:p>
        </p:txBody>
      </p:sp>
      <p:sp>
        <p:nvSpPr>
          <p:cNvPr id="42" name="角丸四角形 41"/>
          <p:cNvSpPr/>
          <p:nvPr/>
        </p:nvSpPr>
        <p:spPr>
          <a:xfrm>
            <a:off x="6458618" y="5390101"/>
            <a:ext cx="5612775" cy="2218811"/>
          </a:xfrm>
          <a:prstGeom prst="roundRect">
            <a:avLst>
              <a:gd name="adj" fmla="val 0"/>
            </a:avLst>
          </a:prstGeom>
          <a:noFill/>
          <a:ln w="12700">
            <a:no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r>
              <a:rPr lang="ja-JP" altLang="ja-JP" sz="1300" dirty="0">
                <a:latin typeface="Meiryo UI" panose="020B0604030504040204" pitchFamily="50" charset="-128"/>
                <a:ea typeface="Meiryo UI" panose="020B0604030504040204" pitchFamily="50" charset="-128"/>
              </a:rPr>
              <a:t>（１）技術ニーズの把握と知見の集積、協働の推進</a:t>
            </a:r>
          </a:p>
          <a:p>
            <a:pPr indent="95250"/>
            <a:r>
              <a:rPr lang="ja-JP" altLang="en-US" sz="1300" dirty="0">
                <a:latin typeface="Meiryo UI" panose="020B0604030504040204" pitchFamily="50" charset="-128"/>
                <a:ea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rPr>
              <a:t>（２）質の高い調査研究の実施</a:t>
            </a:r>
          </a:p>
          <a:p>
            <a:pPr marL="444500" indent="-273050"/>
            <a:r>
              <a:rPr lang="ja-JP" altLang="ja-JP" sz="1300" dirty="0">
                <a:latin typeface="Meiryo UI" panose="020B0604030504040204" pitchFamily="50" charset="-128"/>
                <a:ea typeface="Meiryo UI" panose="020B0604030504040204" pitchFamily="50" charset="-128"/>
              </a:rPr>
              <a:t>①　調査研究の推進</a:t>
            </a:r>
            <a:endParaRPr lang="en-US" altLang="ja-JP" sz="1300" dirty="0">
              <a:latin typeface="Meiryo UI" panose="020B0604030504040204" pitchFamily="50" charset="-128"/>
              <a:ea typeface="Meiryo UI" panose="020B0604030504040204" pitchFamily="50" charset="-128"/>
            </a:endParaRPr>
          </a:p>
          <a:p>
            <a:pPr marL="444500" indent="-273050"/>
            <a:r>
              <a:rPr lang="ja-JP" altLang="ja-JP" sz="1300" dirty="0">
                <a:latin typeface="Meiryo UI" panose="020B0604030504040204" pitchFamily="50" charset="-128"/>
                <a:ea typeface="Meiryo UI" panose="020B0604030504040204" pitchFamily="50" charset="-128"/>
              </a:rPr>
              <a:t>②　調査研究資金の確保</a:t>
            </a:r>
            <a:endParaRPr lang="en-US" altLang="ja-JP" sz="1300" dirty="0">
              <a:latin typeface="Meiryo UI" panose="020B0604030504040204" pitchFamily="50" charset="-128"/>
              <a:ea typeface="Meiryo UI" panose="020B0604030504040204" pitchFamily="50" charset="-128"/>
            </a:endParaRPr>
          </a:p>
          <a:p>
            <a:pPr marL="444500" indent="-273050"/>
            <a:r>
              <a:rPr lang="ja-JP" altLang="ja-JP" sz="1300" dirty="0">
                <a:latin typeface="Meiryo UI" panose="020B0604030504040204" pitchFamily="50" charset="-128"/>
                <a:ea typeface="Meiryo UI" panose="020B0604030504040204" pitchFamily="50" charset="-128"/>
              </a:rPr>
              <a:t>③　調査研究の評価</a:t>
            </a:r>
            <a:endParaRPr lang="en-US" altLang="ja-JP" sz="1300" dirty="0">
              <a:latin typeface="Meiryo UI" panose="020B0604030504040204" pitchFamily="50" charset="-128"/>
              <a:ea typeface="Meiryo UI" panose="020B0604030504040204" pitchFamily="50" charset="-128"/>
            </a:endParaRPr>
          </a:p>
          <a:p>
            <a:pPr marL="266700"/>
            <a:endParaRPr lang="en-US" altLang="ja-JP" sz="1300" dirty="0">
              <a:latin typeface="Meiryo UI" panose="020B0604030504040204" pitchFamily="50" charset="-128"/>
              <a:ea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rPr>
              <a:t>（３）調査研究成果の利活用</a:t>
            </a:r>
          </a:p>
          <a:p>
            <a:pPr marL="444500" indent="-273050"/>
            <a:r>
              <a:rPr lang="ja-JP" altLang="ja-JP" sz="1300" dirty="0">
                <a:latin typeface="Meiryo UI" panose="020B0604030504040204" pitchFamily="50" charset="-128"/>
                <a:ea typeface="Meiryo UI" panose="020B0604030504040204" pitchFamily="50" charset="-128"/>
              </a:rPr>
              <a:t>①　</a:t>
            </a:r>
            <a:r>
              <a:rPr lang="ja-JP" altLang="en-US" sz="1300" dirty="0">
                <a:latin typeface="Meiryo UI" panose="020B0604030504040204" pitchFamily="50" charset="-128"/>
                <a:ea typeface="Meiryo UI" panose="020B0604030504040204" pitchFamily="50" charset="-128"/>
              </a:rPr>
              <a:t>調査研究成果の普及</a:t>
            </a:r>
            <a:endParaRPr lang="en-US" altLang="ja-JP" sz="1300" dirty="0">
              <a:latin typeface="Meiryo UI" panose="020B0604030504040204" pitchFamily="50" charset="-128"/>
              <a:ea typeface="Meiryo UI" panose="020B0604030504040204" pitchFamily="50" charset="-128"/>
            </a:endParaRPr>
          </a:p>
          <a:p>
            <a:pPr marL="444500" indent="-273050"/>
            <a:r>
              <a:rPr lang="ja-JP" altLang="ja-JP" sz="1300" dirty="0">
                <a:latin typeface="Meiryo UI" panose="020B0604030504040204" pitchFamily="50" charset="-128"/>
                <a:ea typeface="Meiryo UI" panose="020B0604030504040204" pitchFamily="50" charset="-128"/>
              </a:rPr>
              <a:t>②　</a:t>
            </a:r>
            <a:r>
              <a:rPr lang="ja-JP" altLang="en-US" sz="1300" dirty="0">
                <a:latin typeface="Meiryo UI" panose="020B0604030504040204" pitchFamily="50" charset="-128"/>
                <a:ea typeface="Meiryo UI" panose="020B0604030504040204" pitchFamily="50" charset="-128"/>
              </a:rPr>
              <a:t>知的財産権の取得・活用</a:t>
            </a:r>
            <a:endParaRPr lang="en-US" altLang="ja-JP" sz="1300" dirty="0">
              <a:latin typeface="Meiryo UI" panose="020B0604030504040204" pitchFamily="50" charset="-128"/>
              <a:ea typeface="Meiryo UI" panose="020B0604030504040204" pitchFamily="50" charset="-128"/>
            </a:endParaRPr>
          </a:p>
        </p:txBody>
      </p:sp>
      <p:sp>
        <p:nvSpPr>
          <p:cNvPr id="46" name="角丸四角形 45"/>
          <p:cNvSpPr/>
          <p:nvPr/>
        </p:nvSpPr>
        <p:spPr>
          <a:xfrm>
            <a:off x="6458618" y="4558995"/>
            <a:ext cx="5783731" cy="485627"/>
          </a:xfrm>
          <a:prstGeom prst="roundRect">
            <a:avLst>
              <a:gd name="adj" fmla="val 0"/>
            </a:avLst>
          </a:prstGeom>
          <a:noFill/>
          <a:ln w="12700">
            <a:no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pPr marL="446400" indent="-273600"/>
            <a:r>
              <a:rPr lang="ja-JP" altLang="ja-JP" sz="1300" dirty="0">
                <a:latin typeface="Meiryo UI" panose="020B0604030504040204" pitchFamily="50" charset="-128"/>
                <a:ea typeface="Meiryo UI" panose="020B0604030504040204" pitchFamily="50" charset="-128"/>
              </a:rPr>
              <a:t>①　地域社会に対する支援</a:t>
            </a:r>
            <a:endParaRPr lang="en-US" altLang="ja-JP" sz="1300" dirty="0">
              <a:latin typeface="Meiryo UI" panose="020B0604030504040204" pitchFamily="50" charset="-128"/>
              <a:ea typeface="Meiryo UI" panose="020B0604030504040204" pitchFamily="50" charset="-128"/>
            </a:endParaRPr>
          </a:p>
          <a:p>
            <a:pPr marL="446400" indent="-273600"/>
            <a:r>
              <a:rPr lang="ja-JP" altLang="ja-JP" sz="1300" dirty="0">
                <a:latin typeface="Meiryo UI" panose="020B0604030504040204" pitchFamily="50" charset="-128"/>
                <a:ea typeface="Meiryo UI" panose="020B0604030504040204" pitchFamily="50" charset="-128"/>
              </a:rPr>
              <a:t>②　府民への広報活動</a:t>
            </a:r>
            <a:endParaRPr lang="en-US" altLang="ja-JP" sz="1300" dirty="0">
              <a:latin typeface="メイリオ" panose="020B0604030504040204" pitchFamily="50" charset="-128"/>
              <a:ea typeface="メイリオ" panose="020B0604030504040204" pitchFamily="50" charset="-128"/>
            </a:endParaRPr>
          </a:p>
        </p:txBody>
      </p:sp>
      <p:sp>
        <p:nvSpPr>
          <p:cNvPr id="32" name="タイトル 1"/>
          <p:cNvSpPr txBox="1">
            <a:spLocks/>
          </p:cNvSpPr>
          <p:nvPr/>
        </p:nvSpPr>
        <p:spPr bwMode="auto">
          <a:xfrm>
            <a:off x="6307853" y="7517692"/>
            <a:ext cx="2079726" cy="338105"/>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５．業務運営・その他</a:t>
            </a:r>
          </a:p>
        </p:txBody>
      </p:sp>
      <p:sp>
        <p:nvSpPr>
          <p:cNvPr id="35" name="タイトル 1"/>
          <p:cNvSpPr txBox="1">
            <a:spLocks/>
          </p:cNvSpPr>
          <p:nvPr/>
        </p:nvSpPr>
        <p:spPr bwMode="auto">
          <a:xfrm>
            <a:off x="6307852" y="5050645"/>
            <a:ext cx="2079726" cy="339455"/>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４．調査研究の推進</a:t>
            </a:r>
          </a:p>
        </p:txBody>
      </p:sp>
      <p:sp>
        <p:nvSpPr>
          <p:cNvPr id="36" name="タイトル 1"/>
          <p:cNvSpPr txBox="1">
            <a:spLocks/>
          </p:cNvSpPr>
          <p:nvPr/>
        </p:nvSpPr>
        <p:spPr bwMode="auto">
          <a:xfrm>
            <a:off x="6307852" y="1933311"/>
            <a:ext cx="2255587" cy="36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１．事業者に対する支援</a:t>
            </a:r>
          </a:p>
        </p:txBody>
      </p:sp>
      <p:sp>
        <p:nvSpPr>
          <p:cNvPr id="37" name="タイトル 1"/>
          <p:cNvSpPr txBox="1">
            <a:spLocks/>
          </p:cNvSpPr>
          <p:nvPr/>
        </p:nvSpPr>
        <p:spPr bwMode="auto">
          <a:xfrm>
            <a:off x="6307852" y="2843483"/>
            <a:ext cx="2079726" cy="36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２．行政課題への対応</a:t>
            </a:r>
          </a:p>
        </p:txBody>
      </p:sp>
      <p:sp>
        <p:nvSpPr>
          <p:cNvPr id="49" name="タイトル 1"/>
          <p:cNvSpPr txBox="1">
            <a:spLocks/>
          </p:cNvSpPr>
          <p:nvPr/>
        </p:nvSpPr>
        <p:spPr bwMode="auto">
          <a:xfrm>
            <a:off x="6307852" y="4192847"/>
            <a:ext cx="2079726" cy="36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３．地域社会への貢献</a:t>
            </a:r>
          </a:p>
        </p:txBody>
      </p:sp>
      <p:sp>
        <p:nvSpPr>
          <p:cNvPr id="52" name="タイトル 1"/>
          <p:cNvSpPr txBox="1">
            <a:spLocks/>
          </p:cNvSpPr>
          <p:nvPr/>
        </p:nvSpPr>
        <p:spPr bwMode="auto">
          <a:xfrm>
            <a:off x="6307852" y="1398308"/>
            <a:ext cx="704926" cy="36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前文</a:t>
            </a:r>
          </a:p>
        </p:txBody>
      </p:sp>
      <p:sp>
        <p:nvSpPr>
          <p:cNvPr id="53" name="角丸四角形 52"/>
          <p:cNvSpPr/>
          <p:nvPr/>
        </p:nvSpPr>
        <p:spPr>
          <a:xfrm>
            <a:off x="6458618" y="7855797"/>
            <a:ext cx="4910734" cy="1467238"/>
          </a:xfrm>
          <a:prstGeom prst="roundRect">
            <a:avLst>
              <a:gd name="adj" fmla="val 0"/>
            </a:avLst>
          </a:prstGeom>
          <a:noFill/>
          <a:ln w="12700">
            <a:no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pPr marL="446400" indent="-273600"/>
            <a:r>
              <a:rPr lang="ja-JP" altLang="en-US" sz="1300" dirty="0">
                <a:latin typeface="メイリオ" panose="020B0604030504040204" pitchFamily="50" charset="-128"/>
                <a:ea typeface="メイリオ" panose="020B0604030504040204" pitchFamily="50" charset="-128"/>
              </a:rPr>
              <a:t>①　</a:t>
            </a:r>
            <a:r>
              <a:rPr lang="ja-JP" altLang="ja-JP" sz="1300" dirty="0">
                <a:latin typeface="メイリオ" panose="020B0604030504040204" pitchFamily="50" charset="-128"/>
                <a:ea typeface="メイリオ" panose="020B0604030504040204" pitchFamily="50" charset="-128"/>
              </a:rPr>
              <a:t>自律的な組織・業務運営</a:t>
            </a:r>
          </a:p>
          <a:p>
            <a:pPr marL="446400" indent="-273600"/>
            <a:r>
              <a:rPr lang="ja-JP" altLang="en-US" sz="1300" dirty="0">
                <a:solidFill>
                  <a:schemeClr val="tx1"/>
                </a:solidFill>
                <a:latin typeface="メイリオ" panose="020B0604030504040204" pitchFamily="50" charset="-128"/>
                <a:ea typeface="メイリオ" panose="020B0604030504040204" pitchFamily="50" charset="-128"/>
              </a:rPr>
              <a:t>②</a:t>
            </a:r>
            <a:r>
              <a:rPr lang="ja-JP" altLang="en-US" sz="1300" dirty="0">
                <a:solidFill>
                  <a:srgbClr val="FF0000"/>
                </a:solidFill>
                <a:latin typeface="メイリオ" panose="020B0604030504040204" pitchFamily="50" charset="-128"/>
                <a:ea typeface="メイリオ" panose="020B0604030504040204" pitchFamily="50" charset="-128"/>
              </a:rPr>
              <a:t>　</a:t>
            </a:r>
            <a:r>
              <a:rPr lang="ja-JP" altLang="en-US" sz="1300" dirty="0">
                <a:solidFill>
                  <a:schemeClr val="tx1"/>
                </a:solidFill>
                <a:latin typeface="メイリオ" panose="020B0604030504040204" pitchFamily="50" charset="-128"/>
                <a:ea typeface="メイリオ" panose="020B0604030504040204" pitchFamily="50" charset="-128"/>
              </a:rPr>
              <a:t>優秀な</a:t>
            </a:r>
            <a:r>
              <a:rPr lang="ja-JP" altLang="ja-JP" sz="1300" dirty="0">
                <a:solidFill>
                  <a:schemeClr val="tx1"/>
                </a:solidFill>
                <a:latin typeface="メイリオ" panose="020B0604030504040204" pitchFamily="50" charset="-128"/>
                <a:ea typeface="メイリオ" panose="020B0604030504040204" pitchFamily="50" charset="-128"/>
              </a:rPr>
              <a:t>人材の確保・育成</a:t>
            </a:r>
          </a:p>
          <a:p>
            <a:pPr marL="446400" indent="-273600"/>
            <a:r>
              <a:rPr lang="ja-JP" altLang="en-US" sz="1300" dirty="0">
                <a:latin typeface="メイリオ" panose="020B0604030504040204" pitchFamily="50" charset="-128"/>
                <a:ea typeface="メイリオ" panose="020B0604030504040204" pitchFamily="50" charset="-128"/>
              </a:rPr>
              <a:t>③　</a:t>
            </a:r>
            <a:r>
              <a:rPr lang="ja-JP" altLang="ja-JP" sz="1300" dirty="0">
                <a:latin typeface="メイリオ" panose="020B0604030504040204" pitchFamily="50" charset="-128"/>
                <a:ea typeface="メイリオ" panose="020B0604030504040204" pitchFamily="50" charset="-128"/>
              </a:rPr>
              <a:t>業務の効率化</a:t>
            </a:r>
          </a:p>
          <a:p>
            <a:pPr marL="446400" indent="-273600"/>
            <a:r>
              <a:rPr lang="ja-JP" altLang="en-US" sz="1300" dirty="0">
                <a:latin typeface="メイリオ" panose="020B0604030504040204" pitchFamily="50" charset="-128"/>
                <a:ea typeface="メイリオ" panose="020B0604030504040204" pitchFamily="50" charset="-128"/>
              </a:rPr>
              <a:t>④　</a:t>
            </a:r>
            <a:r>
              <a:rPr lang="ja-JP" altLang="ja-JP" sz="1300" dirty="0">
                <a:latin typeface="メイリオ" panose="020B0604030504040204" pitchFamily="50" charset="-128"/>
                <a:ea typeface="メイリオ" panose="020B0604030504040204" pitchFamily="50" charset="-128"/>
              </a:rPr>
              <a:t>施設及び設備機器の整備</a:t>
            </a:r>
          </a:p>
          <a:p>
            <a:pPr marL="446400" indent="-273600"/>
            <a:r>
              <a:rPr lang="ja-JP" altLang="en-US" sz="1300" dirty="0">
                <a:latin typeface="メイリオ" panose="020B0604030504040204" pitchFamily="50" charset="-128"/>
                <a:ea typeface="メイリオ" panose="020B0604030504040204" pitchFamily="50" charset="-128"/>
              </a:rPr>
              <a:t>⑤　財務内容の改善</a:t>
            </a:r>
            <a:endParaRPr lang="en-US" altLang="ja-JP" sz="1300" dirty="0">
              <a:latin typeface="メイリオ" panose="020B0604030504040204" pitchFamily="50" charset="-128"/>
              <a:ea typeface="メイリオ" panose="020B0604030504040204" pitchFamily="50" charset="-128"/>
            </a:endParaRPr>
          </a:p>
          <a:p>
            <a:pPr marL="446400" indent="-273600"/>
            <a:r>
              <a:rPr lang="ja-JP" altLang="en-US" sz="1300" dirty="0">
                <a:latin typeface="メイリオ" panose="020B0604030504040204" pitchFamily="50" charset="-128"/>
                <a:ea typeface="メイリオ" panose="020B0604030504040204" pitchFamily="50" charset="-128"/>
              </a:rPr>
              <a:t>⑥　その他業務運営に関すること（コンプライアンスの徹底・</a:t>
            </a:r>
            <a:r>
              <a:rPr lang="zh-TW" altLang="en-US" sz="1300" dirty="0">
                <a:latin typeface="メイリオ" panose="020B0604030504040204" pitchFamily="50" charset="-128"/>
                <a:ea typeface="メイリオ" panose="020B0604030504040204" pitchFamily="50" charset="-128"/>
              </a:rPr>
              <a:t>労働安全衛生管理</a:t>
            </a:r>
            <a:r>
              <a:rPr lang="ja-JP" altLang="en-US" sz="1300" dirty="0">
                <a:latin typeface="メイリオ" panose="020B0604030504040204" pitchFamily="50" charset="-128"/>
                <a:ea typeface="メイリオ" panose="020B0604030504040204" pitchFamily="50" charset="-128"/>
              </a:rPr>
              <a:t>・環境に配慮した業務運営）</a:t>
            </a:r>
            <a:endParaRPr lang="en-US" altLang="ja-JP" sz="13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53680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5968752" y="1598210"/>
            <a:ext cx="6730249" cy="7298423"/>
          </a:xfrm>
          <a:prstGeom prst="roundRect">
            <a:avLst>
              <a:gd name="adj" fmla="val 6820"/>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266700" indent="-266700"/>
            <a:endParaRPr lang="en-US" altLang="ja-JP" sz="2000" dirty="0">
              <a:latin typeface="Meiryo UI" panose="020B0604030504040204" pitchFamily="50" charset="-128"/>
              <a:ea typeface="Meiryo UI" panose="020B0604030504040204" pitchFamily="50" charset="-128"/>
            </a:endParaRPr>
          </a:p>
          <a:p>
            <a:pPr marL="266700" indent="-266700"/>
            <a:r>
              <a:rPr lang="ja-JP" altLang="ja-JP"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評価委員会意見を踏まえ</a:t>
            </a:r>
            <a:r>
              <a:rPr lang="ja-JP" altLang="ja-JP" sz="1800" dirty="0">
                <a:latin typeface="Meiryo UI" panose="020B0604030504040204" pitchFamily="50" charset="-128"/>
                <a:ea typeface="Meiryo UI" panose="020B0604030504040204" pitchFamily="50" charset="-128"/>
              </a:rPr>
              <a:t>大阪府から「全体として目標を十分に達成する見込みである。」との評価を得ており、</a:t>
            </a:r>
            <a:r>
              <a:rPr lang="ja-JP" altLang="ja-JP" sz="1800" dirty="0">
                <a:solidFill>
                  <a:schemeClr val="tx1"/>
                </a:solidFill>
                <a:latin typeface="Meiryo UI" panose="020B0604030504040204" pitchFamily="50" charset="-128"/>
                <a:ea typeface="Meiryo UI" panose="020B0604030504040204" pitchFamily="50" charset="-128"/>
              </a:rPr>
              <a:t>さらなる事業者等への支援や技術開発、地域貢献、効率的な業務運営が期待されている</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endParaRPr lang="en-US" altLang="ja-JP" sz="1800" u="sng" dirty="0">
              <a:solidFill>
                <a:schemeClr val="accent6">
                  <a:lumMod val="75000"/>
                </a:schemeClr>
              </a:solidFill>
              <a:latin typeface="Meiryo UI" panose="020B0604030504040204" pitchFamily="50" charset="-128"/>
              <a:ea typeface="Meiryo UI" panose="020B0604030504040204" pitchFamily="50" charset="-128"/>
            </a:endParaRPr>
          </a:p>
          <a:p>
            <a:pPr marL="266700" indent="-266700"/>
            <a:r>
              <a:rPr lang="ja-JP" altLang="en-US" sz="1800" dirty="0">
                <a:solidFill>
                  <a:schemeClr val="tx1"/>
                </a:solidFill>
                <a:latin typeface="Meiryo UI" panose="020B0604030504040204" pitchFamily="50" charset="-128"/>
                <a:ea typeface="Meiryo UI" panose="020B0604030504040204" pitchFamily="50" charset="-128"/>
              </a:rPr>
              <a:t>○ </a:t>
            </a:r>
            <a:r>
              <a:rPr lang="en-US" altLang="ja-JP" sz="1800" dirty="0">
                <a:solidFill>
                  <a:schemeClr val="tx1"/>
                </a:solidFill>
                <a:latin typeface="Meiryo UI" panose="020B0604030504040204" pitchFamily="50" charset="-128"/>
                <a:ea typeface="Meiryo UI" panose="020B0604030504040204" pitchFamily="50" charset="-128"/>
              </a:rPr>
              <a:t>2025</a:t>
            </a:r>
            <a:r>
              <a:rPr lang="ja-JP" altLang="en-US" sz="1800" dirty="0">
                <a:solidFill>
                  <a:schemeClr val="tx1"/>
                </a:solidFill>
                <a:latin typeface="Meiryo UI" panose="020B0604030504040204" pitchFamily="50" charset="-128"/>
                <a:ea typeface="Meiryo UI" panose="020B0604030504040204" pitchFamily="50" charset="-128"/>
              </a:rPr>
              <a:t>年大阪・関西万博の開催を、脱炭素社会の推進、農林水産・食品分野等の研究成果により社会的役割を果たす好機と捉えて、その後の調査研究向上へつなげていく</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endParaRPr lang="en-US" altLang="ja-JP" sz="1800" dirty="0">
              <a:latin typeface="Meiryo UI" panose="020B0604030504040204" pitchFamily="50" charset="-128"/>
              <a:ea typeface="Meiryo UI" panose="020B0604030504040204" pitchFamily="50" charset="-128"/>
            </a:endParaRPr>
          </a:p>
          <a:p>
            <a:pPr marL="266700" indent="-266700"/>
            <a:endParaRPr lang="en-US" altLang="ja-JP" sz="1800" dirty="0">
              <a:latin typeface="Meiryo UI" panose="020B0604030504040204" pitchFamily="50" charset="-128"/>
              <a:ea typeface="Meiryo UI" panose="020B0604030504040204" pitchFamily="50" charset="-128"/>
            </a:endParaRPr>
          </a:p>
          <a:p>
            <a:pPr marL="266700" indent="-266700"/>
            <a:r>
              <a:rPr lang="ja-JP" altLang="ja-JP"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業務推進の基本</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endParaRPr lang="en-US" altLang="ja-JP" sz="1800" dirty="0">
              <a:latin typeface="Meiryo UI" panose="020B0604030504040204" pitchFamily="50" charset="-128"/>
              <a:ea typeface="Meiryo UI" panose="020B0604030504040204" pitchFamily="50" charset="-128"/>
            </a:endParaRPr>
          </a:p>
          <a:p>
            <a:pPr marL="266700" indent="-266700"/>
            <a:r>
              <a:rPr lang="ja-JP" altLang="en-US" sz="1800" dirty="0">
                <a:solidFill>
                  <a:srgbClr val="ED7D31"/>
                </a:solidFill>
                <a:latin typeface="Meiryo UI" panose="020B0604030504040204" pitchFamily="50" charset="-128"/>
                <a:ea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rPr>
              <a:t>環境・社会・経済の統合的向上に資するためにＳＤＧｓやＳｏｃｉｅｔｙ </a:t>
            </a:r>
            <a:r>
              <a:rPr lang="en-US" altLang="ja-JP" sz="1800" dirty="0">
                <a:solidFill>
                  <a:schemeClr val="tx1"/>
                </a:solidFill>
                <a:latin typeface="Meiryo UI" panose="020B0604030504040204" pitchFamily="50" charset="-128"/>
                <a:ea typeface="Meiryo UI" panose="020B0604030504040204" pitchFamily="50" charset="-128"/>
              </a:rPr>
              <a:t>5.0</a:t>
            </a:r>
            <a:r>
              <a:rPr lang="ja-JP" altLang="en-US" sz="1800" dirty="0">
                <a:solidFill>
                  <a:schemeClr val="tx1"/>
                </a:solidFill>
                <a:latin typeface="Meiryo UI" panose="020B0604030504040204" pitchFamily="50" charset="-128"/>
                <a:ea typeface="Meiryo UI" panose="020B0604030504040204" pitchFamily="50" charset="-128"/>
              </a:rPr>
              <a:t>の理念、</a:t>
            </a:r>
            <a:r>
              <a:rPr lang="en-US" altLang="ja-JP" sz="1800" dirty="0">
                <a:solidFill>
                  <a:schemeClr val="tx1"/>
                </a:solidFill>
                <a:latin typeface="Meiryo UI" panose="020B0604030504040204" pitchFamily="50" charset="-128"/>
                <a:ea typeface="Meiryo UI" panose="020B0604030504040204" pitchFamily="50" charset="-128"/>
              </a:rPr>
              <a:t>2050</a:t>
            </a:r>
            <a:r>
              <a:rPr lang="ja-JP" altLang="en-US" sz="1800" dirty="0">
                <a:solidFill>
                  <a:schemeClr val="tx1"/>
                </a:solidFill>
                <a:latin typeface="Meiryo UI" panose="020B0604030504040204" pitchFamily="50" charset="-128"/>
                <a:ea typeface="Meiryo UI" panose="020B0604030504040204" pitchFamily="50" charset="-128"/>
              </a:rPr>
              <a:t>年脱炭素社会</a:t>
            </a:r>
            <a:r>
              <a:rPr lang="ja-JP" altLang="en-US" sz="1800" dirty="0">
                <a:latin typeface="Meiryo UI" panose="020B0604030504040204" pitchFamily="50" charset="-128"/>
                <a:ea typeface="Meiryo UI" panose="020B0604030504040204" pitchFamily="50" charset="-128"/>
              </a:rPr>
              <a:t>の実現等を念頭に総合研究所としての</a:t>
            </a:r>
            <a:r>
              <a:rPr lang="ja-JP" altLang="en-US" sz="1800" dirty="0">
                <a:solidFill>
                  <a:schemeClr val="tx1"/>
                </a:solidFill>
                <a:latin typeface="Meiryo UI" panose="020B0604030504040204" pitchFamily="50" charset="-128"/>
                <a:ea typeface="Meiryo UI" panose="020B0604030504040204" pitchFamily="50" charset="-128"/>
              </a:rPr>
              <a:t>シナジー効果</a:t>
            </a:r>
            <a:r>
              <a:rPr lang="ja-JP" altLang="en-US" sz="1800" dirty="0">
                <a:latin typeface="Meiryo UI" panose="020B0604030504040204" pitchFamily="50" charset="-128"/>
                <a:ea typeface="Meiryo UI" panose="020B0604030504040204" pitchFamily="50" charset="-128"/>
              </a:rPr>
              <a:t>を発揮するため、以下４つの基本方針を策定</a:t>
            </a:r>
            <a:endParaRPr lang="en-US" altLang="ja-JP" sz="1800" dirty="0">
              <a:latin typeface="Meiryo UI" panose="020B0604030504040204" pitchFamily="50" charset="-128"/>
              <a:ea typeface="Meiryo UI" panose="020B0604030504040204" pitchFamily="50" charset="-128"/>
            </a:endParaRPr>
          </a:p>
          <a:p>
            <a:pPr marL="266700" indent="-266700"/>
            <a:r>
              <a:rPr lang="ja-JP" altLang="en-US" sz="1800" dirty="0">
                <a:latin typeface="Meiryo UI" panose="020B0604030504040204" pitchFamily="50" charset="-128"/>
                <a:ea typeface="Meiryo UI" panose="020B0604030504040204" pitchFamily="50" charset="-128"/>
              </a:rPr>
              <a:t>①</a:t>
            </a:r>
            <a:r>
              <a:rPr lang="ja-JP" altLang="en-US" sz="1800" dirty="0">
                <a:solidFill>
                  <a:schemeClr val="tx1"/>
                </a:solidFill>
                <a:latin typeface="Meiryo UI" panose="020B0604030504040204" pitchFamily="50" charset="-128"/>
                <a:ea typeface="Meiryo UI" panose="020B0604030504040204" pitchFamily="50" charset="-128"/>
              </a:rPr>
              <a:t>全国の研究機関等と構築してきたネットワークを活用して研究力の向上を図り、</a:t>
            </a:r>
            <a:r>
              <a:rPr lang="ja-JP" altLang="en-US" sz="1800" dirty="0">
                <a:latin typeface="Meiryo UI" panose="020B0604030504040204" pitchFamily="50" charset="-128"/>
                <a:ea typeface="Meiryo UI" panose="020B0604030504040204" pitchFamily="50" charset="-128"/>
              </a:rPr>
              <a:t>技術力と発信力の高い、</a:t>
            </a:r>
            <a:r>
              <a:rPr lang="ja-JP" altLang="en-US" sz="1800" dirty="0">
                <a:solidFill>
                  <a:schemeClr val="tx1"/>
                </a:solidFill>
                <a:latin typeface="Meiryo UI" panose="020B0604030504040204" pitchFamily="50" charset="-128"/>
                <a:ea typeface="Meiryo UI" panose="020B0604030504040204" pitchFamily="50" charset="-128"/>
              </a:rPr>
              <a:t>卓越した公設試験研究機関を</a:t>
            </a:r>
            <a:r>
              <a:rPr lang="ja-JP" altLang="en-US" sz="1800" dirty="0">
                <a:latin typeface="Meiryo UI" panose="020B0604030504040204" pitchFamily="50" charset="-128"/>
                <a:ea typeface="Meiryo UI" panose="020B0604030504040204" pitchFamily="50" charset="-128"/>
              </a:rPr>
              <a:t>目指す</a:t>
            </a:r>
            <a:endParaRPr lang="en-US" altLang="ja-JP" sz="1800" dirty="0">
              <a:latin typeface="Meiryo UI" panose="020B0604030504040204" pitchFamily="50" charset="-128"/>
              <a:ea typeface="Meiryo UI" panose="020B0604030504040204" pitchFamily="50" charset="-128"/>
            </a:endParaRPr>
          </a:p>
          <a:p>
            <a:pPr marL="266700" indent="-266700"/>
            <a:r>
              <a:rPr lang="ja-JP" altLang="en-US" sz="1800" dirty="0">
                <a:latin typeface="Meiryo UI" panose="020B0604030504040204" pitchFamily="50" charset="-128"/>
                <a:ea typeface="Meiryo UI" panose="020B0604030504040204" pitchFamily="50" charset="-128"/>
              </a:rPr>
              <a:t>②あらゆるリスクに対応できる調査研究を行い、“安全・安心な、食と環境”の実現に寄与</a:t>
            </a:r>
            <a:r>
              <a:rPr lang="ja-JP" altLang="en-US" sz="1800" dirty="0">
                <a:solidFill>
                  <a:schemeClr val="tx1"/>
                </a:solidFill>
                <a:latin typeface="Meiryo UI" panose="020B0604030504040204" pitchFamily="50" charset="-128"/>
                <a:ea typeface="Meiryo UI" panose="020B0604030504040204" pitchFamily="50" charset="-128"/>
              </a:rPr>
              <a:t>する</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r>
              <a:rPr lang="ja-JP" altLang="en-US" sz="1800" dirty="0">
                <a:latin typeface="Meiryo UI" panose="020B0604030504040204" pitchFamily="50" charset="-128"/>
                <a:ea typeface="Meiryo UI" panose="020B0604030504040204" pitchFamily="50" charset="-128"/>
              </a:rPr>
              <a:t>③</a:t>
            </a:r>
            <a:r>
              <a:rPr lang="ja-JP" altLang="en-US" sz="1800" dirty="0">
                <a:solidFill>
                  <a:schemeClr val="tx1"/>
                </a:solidFill>
                <a:latin typeface="Meiryo UI" panose="020B0604030504040204" pitchFamily="50" charset="-128"/>
                <a:ea typeface="Meiryo UI" panose="020B0604030504040204" pitchFamily="50" charset="-128"/>
              </a:rPr>
              <a:t>知見収集・技術開発の活動状況やそれにより得られた成果を積極的に情報発信し、地域社会へ貢献する</a:t>
            </a:r>
            <a:endParaRPr lang="en-US" altLang="ja-JP" sz="1800" strike="sngStrike" dirty="0">
              <a:solidFill>
                <a:schemeClr val="tx1"/>
              </a:solidFill>
              <a:latin typeface="Meiryo UI" panose="020B0604030504040204" pitchFamily="50" charset="-128"/>
              <a:ea typeface="Meiryo UI" panose="020B0604030504040204" pitchFamily="50" charset="-128"/>
            </a:endParaRPr>
          </a:p>
          <a:p>
            <a:pPr marL="266700" indent="-266700"/>
            <a:r>
              <a:rPr lang="ja-JP" altLang="en-US" sz="1800" dirty="0">
                <a:latin typeface="メイリオ" panose="020B0604030504040204" pitchFamily="50" charset="-128"/>
                <a:ea typeface="メイリオ" panose="020B0604030504040204" pitchFamily="50" charset="-128"/>
              </a:rPr>
              <a:t>④</a:t>
            </a:r>
            <a:r>
              <a:rPr lang="ja-JP" altLang="en-US" sz="1800" dirty="0">
                <a:solidFill>
                  <a:schemeClr val="tx1"/>
                </a:solidFill>
                <a:latin typeface="メイリオ" panose="020B0604030504040204" pitchFamily="50" charset="-128"/>
                <a:ea typeface="メイリオ" panose="020B0604030504040204" pitchFamily="50" charset="-128"/>
              </a:rPr>
              <a:t>地方独立行政法人として自律的・弾力的な業務運営による安定的な経営に努める</a:t>
            </a:r>
            <a:endParaRPr lang="ja-JP" altLang="en-US" sz="1800" dirty="0">
              <a:solidFill>
                <a:schemeClr val="tx1"/>
              </a:solidFill>
              <a:latin typeface="Meiryo UI" panose="020B0604030504040204" pitchFamily="50" charset="-128"/>
              <a:ea typeface="Meiryo UI" panose="020B0604030504040204" pitchFamily="50" charset="-128"/>
            </a:endParaRPr>
          </a:p>
        </p:txBody>
      </p:sp>
      <p:sp>
        <p:nvSpPr>
          <p:cNvPr id="51" name="タイトル 1"/>
          <p:cNvSpPr txBox="1">
            <a:spLocks/>
          </p:cNvSpPr>
          <p:nvPr/>
        </p:nvSpPr>
        <p:spPr bwMode="auto">
          <a:xfrm>
            <a:off x="-21332" y="-26859"/>
            <a:ext cx="12801600" cy="60993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800" b="1" kern="100" dirty="0">
                <a:latin typeface="Meiryo UI" panose="020B0604030504040204" pitchFamily="50" charset="-128"/>
                <a:ea typeface="Meiryo UI" panose="020B0604030504040204" pitchFamily="50" charset="-128"/>
                <a:cs typeface="メイリオ" panose="020B0604030504040204" pitchFamily="50" charset="-128"/>
              </a:rPr>
              <a:t>　第４期中期目標と中期計画（案）の概要（１）</a:t>
            </a:r>
          </a:p>
        </p:txBody>
      </p:sp>
      <p:sp>
        <p:nvSpPr>
          <p:cNvPr id="24" name="角丸四角形 10">
            <a:extLst>
              <a:ext uri="{FF2B5EF4-FFF2-40B4-BE49-F238E27FC236}">
                <a16:creationId xmlns:a16="http://schemas.microsoft.com/office/drawing/2014/main" id="{C75D8CC4-382F-47EA-B7B8-C958005B2A52}"/>
              </a:ext>
            </a:extLst>
          </p:cNvPr>
          <p:cNvSpPr/>
          <p:nvPr/>
        </p:nvSpPr>
        <p:spPr>
          <a:xfrm>
            <a:off x="174607" y="1598210"/>
            <a:ext cx="5215009" cy="7298423"/>
          </a:xfrm>
          <a:prstGeom prst="roundRect">
            <a:avLst>
              <a:gd name="adj" fmla="val 6820"/>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266700" indent="-266700"/>
            <a:endParaRPr lang="en-US" altLang="ja-JP" sz="1800" dirty="0">
              <a:latin typeface="Meiryo UI" panose="020B0604030504040204" pitchFamily="50" charset="-128"/>
              <a:ea typeface="Meiryo UI" panose="020B0604030504040204" pitchFamily="50" charset="-128"/>
            </a:endParaRPr>
          </a:p>
          <a:p>
            <a:pPr marL="266700" indent="-266700"/>
            <a:r>
              <a:rPr lang="ja-JP"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前中期目標期間の</a:t>
            </a:r>
            <a:r>
              <a:rPr lang="ja-JP" altLang="en-US" sz="1800" dirty="0">
                <a:solidFill>
                  <a:schemeClr val="tx1"/>
                </a:solidFill>
                <a:latin typeface="Meiryo UI" panose="020B0604030504040204" pitchFamily="50" charset="-128"/>
                <a:ea typeface="Meiryo UI" panose="020B0604030504040204" pitchFamily="50" charset="-128"/>
              </a:rPr>
              <a:t>業務実績は「全体として目標   を十分に達成する見込みである」と高く評価</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endParaRPr lang="en-US" altLang="ja-JP" sz="1800" u="sng" dirty="0">
              <a:solidFill>
                <a:schemeClr val="accent6">
                  <a:lumMod val="75000"/>
                </a:schemeClr>
              </a:solidFill>
              <a:latin typeface="Meiryo UI" panose="020B0604030504040204" pitchFamily="50" charset="-128"/>
              <a:ea typeface="Meiryo UI" panose="020B0604030504040204" pitchFamily="50" charset="-128"/>
            </a:endParaRPr>
          </a:p>
          <a:p>
            <a:pPr marL="266700" indent="-266700"/>
            <a:endParaRPr lang="en-US" altLang="ja-JP" sz="1800" dirty="0">
              <a:latin typeface="Meiryo UI" panose="020B0604030504040204" pitchFamily="50" charset="-128"/>
              <a:ea typeface="Meiryo UI" panose="020B0604030504040204" pitchFamily="50" charset="-128"/>
            </a:endParaRPr>
          </a:p>
          <a:p>
            <a:pPr marL="266700" indent="-266700"/>
            <a:endParaRPr lang="en-US" altLang="ja-JP" sz="1800" dirty="0">
              <a:latin typeface="Meiryo UI" panose="020B0604030504040204" pitchFamily="50" charset="-128"/>
              <a:ea typeface="Meiryo UI" panose="020B0604030504040204" pitchFamily="50" charset="-128"/>
            </a:endParaRPr>
          </a:p>
          <a:p>
            <a:pPr marL="266700" indent="-266700"/>
            <a:r>
              <a:rPr lang="ja-JP" altLang="ja-JP"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 </a:t>
            </a:r>
            <a:r>
              <a:rPr lang="en-US" altLang="ja-JP" sz="1800" dirty="0">
                <a:solidFill>
                  <a:schemeClr val="tx1"/>
                </a:solidFill>
                <a:latin typeface="Meiryo UI" panose="020B0604030504040204" pitchFamily="50" charset="-128"/>
                <a:ea typeface="Meiryo UI" panose="020B0604030504040204" pitchFamily="50" charset="-128"/>
              </a:rPr>
              <a:t>2025</a:t>
            </a:r>
            <a:r>
              <a:rPr lang="ja-JP" altLang="en-US" sz="1800" dirty="0">
                <a:solidFill>
                  <a:schemeClr val="tx1"/>
                </a:solidFill>
                <a:latin typeface="Meiryo UI" panose="020B0604030504040204" pitchFamily="50" charset="-128"/>
                <a:ea typeface="Meiryo UI" panose="020B0604030504040204" pitchFamily="50" charset="-128"/>
              </a:rPr>
              <a:t>年大阪・関西万博、</a:t>
            </a:r>
            <a:r>
              <a:rPr lang="en-US" altLang="ja-JP" sz="1800" dirty="0">
                <a:solidFill>
                  <a:schemeClr val="tx1"/>
                </a:solidFill>
                <a:latin typeface="Meiryo UI" panose="020B0604030504040204" pitchFamily="50" charset="-128"/>
                <a:ea typeface="Meiryo UI" panose="020B0604030504040204" pitchFamily="50" charset="-128"/>
              </a:rPr>
              <a:t>SDG</a:t>
            </a:r>
            <a:r>
              <a:rPr lang="ja-JP" altLang="en-US" sz="1800" dirty="0">
                <a:solidFill>
                  <a:schemeClr val="tx1"/>
                </a:solidFill>
                <a:latin typeface="Meiryo UI" panose="020B0604030504040204" pitchFamily="50" charset="-128"/>
                <a:ea typeface="Meiryo UI" panose="020B0604030504040204" pitchFamily="50" charset="-128"/>
              </a:rPr>
              <a:t>ｓへの貢献や</a:t>
            </a:r>
            <a:r>
              <a:rPr lang="en-US" altLang="ja-JP" sz="1800" dirty="0">
                <a:solidFill>
                  <a:schemeClr val="tx1"/>
                </a:solidFill>
                <a:latin typeface="Meiryo UI" panose="020B0604030504040204" pitchFamily="50" charset="-128"/>
                <a:ea typeface="Meiryo UI" panose="020B0604030504040204" pitchFamily="50" charset="-128"/>
              </a:rPr>
              <a:t>2050</a:t>
            </a:r>
            <a:r>
              <a:rPr lang="ja-JP" altLang="en-US" sz="1800" dirty="0">
                <a:solidFill>
                  <a:schemeClr val="tx1"/>
                </a:solidFill>
                <a:latin typeface="Meiryo UI" panose="020B0604030504040204" pitchFamily="50" charset="-128"/>
                <a:ea typeface="Meiryo UI" panose="020B0604030504040204" pitchFamily="50" charset="-128"/>
              </a:rPr>
              <a:t>年脱炭素社会の実現も見据え</a:t>
            </a:r>
            <a:r>
              <a:rPr lang="ja-JP" altLang="en-US" sz="1800" dirty="0">
                <a:latin typeface="Meiryo UI" panose="020B0604030504040204" pitchFamily="50" charset="-128"/>
                <a:ea typeface="Meiryo UI" panose="020B0604030504040204" pitchFamily="50" charset="-128"/>
              </a:rPr>
              <a:t>、行政や事業者等による取組みを技術的にサポートする</a:t>
            </a:r>
            <a:r>
              <a:rPr lang="ja-JP" altLang="en-US" sz="1800" dirty="0">
                <a:solidFill>
                  <a:schemeClr val="tx1"/>
                </a:solidFill>
                <a:latin typeface="Meiryo UI" panose="020B0604030504040204" pitchFamily="50" charset="-128"/>
                <a:ea typeface="Meiryo UI" panose="020B0604030504040204" pitchFamily="50" charset="-128"/>
              </a:rPr>
              <a:t>調査研究のさらなる充実が不可欠</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endParaRPr lang="en-US" altLang="ja-JP" sz="1800" u="sng" dirty="0">
              <a:solidFill>
                <a:schemeClr val="accent6">
                  <a:lumMod val="75000"/>
                </a:schemeClr>
              </a:solidFill>
              <a:latin typeface="Meiryo UI" panose="020B0604030504040204" pitchFamily="50" charset="-128"/>
              <a:ea typeface="Meiryo UI" panose="020B0604030504040204" pitchFamily="50" charset="-128"/>
            </a:endParaRPr>
          </a:p>
          <a:p>
            <a:pPr marL="266700" indent="-266700"/>
            <a:r>
              <a:rPr lang="ja-JP" altLang="ja-JP"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もって、</a:t>
            </a:r>
            <a:r>
              <a:rPr lang="ja-JP" altLang="en-US" sz="1800" dirty="0">
                <a:solidFill>
                  <a:schemeClr val="tx1"/>
                </a:solidFill>
                <a:latin typeface="Meiryo UI" panose="020B0604030504040204" pitchFamily="50" charset="-128"/>
                <a:ea typeface="Meiryo UI" panose="020B0604030504040204" pitchFamily="50" charset="-128"/>
              </a:rPr>
              <a:t>環境・社会・経済の統合的向上や中長期的な社会課題への対応</a:t>
            </a:r>
            <a:r>
              <a:rPr lang="ja-JP" altLang="en-US" sz="1800" dirty="0">
                <a:latin typeface="Meiryo UI" panose="020B0604030504040204" pitchFamily="50" charset="-128"/>
                <a:ea typeface="Meiryo UI" panose="020B0604030504040204" pitchFamily="50" charset="-128"/>
              </a:rPr>
              <a:t>を視野に入れつつ、「地域社会に開かれた知と技術の拠点」として以下の取組を求める</a:t>
            </a:r>
            <a:endParaRPr lang="en-US" altLang="ja-JP" sz="1800" dirty="0">
              <a:latin typeface="Meiryo UI" panose="020B0604030504040204" pitchFamily="50" charset="-128"/>
              <a:ea typeface="Meiryo UI" panose="020B0604030504040204" pitchFamily="50" charset="-128"/>
            </a:endParaRPr>
          </a:p>
          <a:p>
            <a:pPr marL="266700" indent="-266700"/>
            <a:endParaRPr lang="en-US" altLang="ja-JP" sz="1800" dirty="0">
              <a:latin typeface="Meiryo UI" panose="020B0604030504040204" pitchFamily="50" charset="-128"/>
              <a:ea typeface="Meiryo UI" panose="020B0604030504040204" pitchFamily="50" charset="-128"/>
            </a:endParaRPr>
          </a:p>
          <a:p>
            <a:pPr marL="266700" indent="-266700"/>
            <a:r>
              <a:rPr lang="ja-JP" altLang="en-US" sz="1800" dirty="0">
                <a:latin typeface="Meiryo UI" panose="020B0604030504040204" pitchFamily="50" charset="-128"/>
                <a:ea typeface="Meiryo UI" panose="020B0604030504040204" pitchFamily="50" charset="-128"/>
              </a:rPr>
              <a:t>①</a:t>
            </a:r>
            <a:r>
              <a:rPr lang="ja-JP" altLang="en-US" sz="1800" dirty="0">
                <a:solidFill>
                  <a:schemeClr val="tx1"/>
                </a:solidFill>
                <a:latin typeface="Meiryo UI" panose="020B0604030504040204" pitchFamily="50" charset="-128"/>
                <a:ea typeface="Meiryo UI" panose="020B0604030504040204" pitchFamily="50" charset="-128"/>
              </a:rPr>
              <a:t>研究分野の融合効果を更に高めた質の高い調査研究の実施など府民サービスの質の向上</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r>
              <a:rPr lang="ja-JP" altLang="en-US" sz="1800" dirty="0">
                <a:solidFill>
                  <a:schemeClr val="tx1"/>
                </a:solidFill>
                <a:latin typeface="Meiryo UI" panose="020B0604030504040204" pitchFamily="50" charset="-128"/>
                <a:ea typeface="Meiryo UI" panose="020B0604030504040204" pitchFamily="50" charset="-128"/>
              </a:rPr>
              <a:t>②研究成果の積極的な情報発信などを通じた地域社会への貢献</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r>
              <a:rPr lang="ja-JP" altLang="en-US" sz="1800" dirty="0">
                <a:solidFill>
                  <a:schemeClr val="tx1"/>
                </a:solidFill>
                <a:latin typeface="Meiryo UI" panose="020B0604030504040204" pitchFamily="50" charset="-128"/>
                <a:ea typeface="Meiryo UI" panose="020B0604030504040204" pitchFamily="50" charset="-128"/>
              </a:rPr>
              <a:t>③</a:t>
            </a:r>
            <a:r>
              <a:rPr lang="ja-JP" altLang="en-US" sz="1800" dirty="0">
                <a:latin typeface="Meiryo UI" panose="020B0604030504040204" pitchFamily="50" charset="-128"/>
                <a:ea typeface="Meiryo UI" panose="020B0604030504040204" pitchFamily="50" charset="-128"/>
              </a:rPr>
              <a:t>地独の特色を活かした自律的・弾力的な業務運営による</a:t>
            </a:r>
            <a:r>
              <a:rPr lang="ja-JP" altLang="en-US" sz="1800" dirty="0">
                <a:solidFill>
                  <a:schemeClr val="tx1"/>
                </a:solidFill>
                <a:latin typeface="Meiryo UI" panose="020B0604030504040204" pitchFamily="50" charset="-128"/>
                <a:ea typeface="Meiryo UI" panose="020B0604030504040204" pitchFamily="50" charset="-128"/>
              </a:rPr>
              <a:t>安定的な経営</a:t>
            </a:r>
            <a:endParaRPr lang="ja-JP" altLang="ja-JP" sz="18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D6DD81E0-DA90-D9E3-3EEB-0016204D124C}"/>
              </a:ext>
            </a:extLst>
          </p:cNvPr>
          <p:cNvSpPr txBox="1"/>
          <p:nvPr/>
        </p:nvSpPr>
        <p:spPr bwMode="auto">
          <a:xfrm>
            <a:off x="513647" y="704567"/>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第４期中期目標</a:t>
            </a:r>
          </a:p>
        </p:txBody>
      </p:sp>
      <p:sp>
        <p:nvSpPr>
          <p:cNvPr id="5" name="テキスト ボックス 4">
            <a:extLst>
              <a:ext uri="{FF2B5EF4-FFF2-40B4-BE49-F238E27FC236}">
                <a16:creationId xmlns:a16="http://schemas.microsoft.com/office/drawing/2014/main" id="{1C3FD714-DF64-ED65-8B56-AC3DF0A258B7}"/>
              </a:ext>
            </a:extLst>
          </p:cNvPr>
          <p:cNvSpPr txBox="1"/>
          <p:nvPr/>
        </p:nvSpPr>
        <p:spPr bwMode="auto">
          <a:xfrm>
            <a:off x="6904856" y="704567"/>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第４期中期計画（案）</a:t>
            </a:r>
          </a:p>
        </p:txBody>
      </p:sp>
      <p:sp>
        <p:nvSpPr>
          <p:cNvPr id="30" name="タイトル 1">
            <a:extLst>
              <a:ext uri="{FF2B5EF4-FFF2-40B4-BE49-F238E27FC236}">
                <a16:creationId xmlns:a16="http://schemas.microsoft.com/office/drawing/2014/main" id="{7DAC60CF-1762-4F8B-979C-2C2166206130}"/>
              </a:ext>
            </a:extLst>
          </p:cNvPr>
          <p:cNvSpPr txBox="1">
            <a:spLocks/>
          </p:cNvSpPr>
          <p:nvPr/>
        </p:nvSpPr>
        <p:spPr bwMode="auto">
          <a:xfrm>
            <a:off x="102599" y="1287723"/>
            <a:ext cx="2079726" cy="609934"/>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2400" b="1" kern="100" dirty="0">
                <a:latin typeface="Meiryo UI" panose="020B0604030504040204" pitchFamily="50" charset="-128"/>
                <a:ea typeface="Meiryo UI" panose="020B0604030504040204" pitchFamily="50" charset="-128"/>
                <a:cs typeface="メイリオ" panose="020B0604030504040204" pitchFamily="50" charset="-128"/>
              </a:rPr>
              <a:t>前文</a:t>
            </a:r>
          </a:p>
        </p:txBody>
      </p:sp>
      <p:sp>
        <p:nvSpPr>
          <p:cNvPr id="7" name="二等辺三角形 6">
            <a:extLst>
              <a:ext uri="{FF2B5EF4-FFF2-40B4-BE49-F238E27FC236}">
                <a16:creationId xmlns:a16="http://schemas.microsoft.com/office/drawing/2014/main" id="{1AA4514C-DAAC-497F-AD66-BB06949E431B}"/>
              </a:ext>
            </a:extLst>
          </p:cNvPr>
          <p:cNvSpPr/>
          <p:nvPr/>
        </p:nvSpPr>
        <p:spPr>
          <a:xfrm rot="5400000">
            <a:off x="4347036" y="5483140"/>
            <a:ext cx="2592288" cy="363112"/>
          </a:xfrm>
          <a:prstGeom prst="triangle">
            <a:avLst/>
          </a:prstGeom>
          <a:solidFill>
            <a:schemeClr val="tx2"/>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342900" indent="-342900" algn="ctr">
              <a:buAutoNum type="circleNumDbPlain"/>
            </a:pPr>
            <a:endParaRPr kumimoji="1" lang="ja-JP" altLang="en-US" sz="1500"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95447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5824736" y="2026158"/>
            <a:ext cx="6709554" cy="6374842"/>
          </a:xfrm>
          <a:prstGeom prst="roundRect">
            <a:avLst>
              <a:gd name="adj" fmla="val 6820"/>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endParaRPr lang="en-US" altLang="ja-JP" sz="18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① </a:t>
            </a:r>
            <a:r>
              <a:rPr lang="ja-JP" altLang="ja-JP" sz="1800" dirty="0">
                <a:latin typeface="Meiryo UI" panose="020B0604030504040204" pitchFamily="50" charset="-128"/>
                <a:ea typeface="Meiryo UI" panose="020B0604030504040204" pitchFamily="50" charset="-128"/>
              </a:rPr>
              <a:t>事業者に対する技術支援</a:t>
            </a:r>
            <a:endParaRPr lang="en-US" altLang="ja-JP" sz="1800" dirty="0">
              <a:latin typeface="Meiryo UI" panose="020B0604030504040204" pitchFamily="50" charset="-128"/>
              <a:ea typeface="Meiryo UI" panose="020B0604030504040204" pitchFamily="50" charset="-128"/>
            </a:endParaRPr>
          </a:p>
          <a:p>
            <a:pPr marL="261938" indent="-87313"/>
            <a:r>
              <a:rPr lang="ja-JP" altLang="en-US" sz="1800" dirty="0">
                <a:solidFill>
                  <a:schemeClr val="tx1"/>
                </a:solidFill>
                <a:latin typeface="Meiryo UI" panose="020B0604030504040204" pitchFamily="50" charset="-128"/>
                <a:ea typeface="Meiryo UI" panose="020B0604030504040204" pitchFamily="50" charset="-128"/>
              </a:rPr>
              <a:t>・環境、農林水産業及び食品産業におけるニーズの高い課題に</a:t>
            </a:r>
            <a:endParaRPr lang="en-US" altLang="ja-JP" sz="1800" dirty="0">
              <a:solidFill>
                <a:schemeClr val="tx1"/>
              </a:solidFill>
              <a:latin typeface="Meiryo UI" panose="020B0604030504040204" pitchFamily="50" charset="-128"/>
              <a:ea typeface="Meiryo UI" panose="020B0604030504040204" pitchFamily="50" charset="-128"/>
            </a:endParaRPr>
          </a:p>
          <a:p>
            <a:pPr marL="261938" indent="-87313"/>
            <a:r>
              <a:rPr lang="ja-JP" altLang="en-US" sz="1800" dirty="0">
                <a:solidFill>
                  <a:schemeClr val="tx1"/>
                </a:solidFill>
                <a:latin typeface="Meiryo UI" panose="020B0604030504040204" pitchFamily="50" charset="-128"/>
                <a:ea typeface="Meiryo UI" panose="020B0604030504040204" pitchFamily="50" charset="-128"/>
              </a:rPr>
              <a:t>　対応した技術相談、指導、依頼試験、共同研究等を実施する。</a:t>
            </a:r>
            <a:endParaRPr lang="en-US" altLang="ja-JP" sz="1800" dirty="0">
              <a:solidFill>
                <a:schemeClr val="accent6">
                  <a:lumMod val="75000"/>
                </a:schemeClr>
              </a:solidFill>
              <a:latin typeface="Meiryo UI" panose="020B0604030504040204" pitchFamily="50" charset="-128"/>
              <a:ea typeface="Meiryo UI" panose="020B0604030504040204" pitchFamily="50" charset="-128"/>
            </a:endParaRPr>
          </a:p>
          <a:p>
            <a:pPr marL="261938" indent="-87313"/>
            <a:r>
              <a:rPr lang="ja-JP" altLang="en-US" sz="1800" dirty="0">
                <a:solidFill>
                  <a:schemeClr val="tx1"/>
                </a:solidFill>
                <a:latin typeface="Meiryo UI" panose="020B0604030504040204" pitchFamily="50" charset="-128"/>
                <a:ea typeface="Meiryo UI" panose="020B0604030504040204" pitchFamily="50" charset="-128"/>
              </a:rPr>
              <a:t>・府内農水産物やその加工品のブランド力強化に資するため、食味や健康への機能等の価値を科学的に見える化・増進させる取組を進め、研究成果を幅広く情報発信する。</a:t>
            </a:r>
            <a:endParaRPr lang="en-US" altLang="ja-JP" sz="1800" dirty="0">
              <a:solidFill>
                <a:schemeClr val="tx1"/>
              </a:solidFill>
              <a:latin typeface="Meiryo UI" panose="020B0604030504040204" pitchFamily="50" charset="-128"/>
              <a:ea typeface="Meiryo UI" panose="020B0604030504040204" pitchFamily="50" charset="-128"/>
            </a:endParaRPr>
          </a:p>
          <a:p>
            <a:pPr marL="261938" indent="-87313"/>
            <a:endParaRPr lang="en-US" altLang="ja-JP" sz="1800" u="sng" dirty="0">
              <a:solidFill>
                <a:schemeClr val="accent6">
                  <a:lumMod val="75000"/>
                </a:schemeClr>
              </a:solidFill>
              <a:latin typeface="Meiryo UI" panose="020B0604030504040204" pitchFamily="50" charset="-128"/>
              <a:ea typeface="Meiryo UI" panose="020B0604030504040204" pitchFamily="50" charset="-128"/>
            </a:endParaRPr>
          </a:p>
          <a:p>
            <a:pPr marL="261938" indent="-87313"/>
            <a:endParaRPr lang="en-US" altLang="ja-JP" sz="1800" u="sng" dirty="0">
              <a:solidFill>
                <a:schemeClr val="accent6">
                  <a:lumMod val="75000"/>
                </a:schemeClr>
              </a:solidFill>
              <a:latin typeface="Meiryo UI" panose="020B0604030504040204" pitchFamily="50" charset="-128"/>
              <a:ea typeface="Meiryo UI" panose="020B0604030504040204" pitchFamily="50" charset="-128"/>
            </a:endParaRPr>
          </a:p>
          <a:p>
            <a:pPr marL="261938" indent="-87313"/>
            <a:endParaRPr lang="en-US" altLang="ja-JP" sz="1800" u="sng" dirty="0">
              <a:solidFill>
                <a:schemeClr val="accent6">
                  <a:lumMod val="75000"/>
                </a:schemeClr>
              </a:solidFill>
              <a:latin typeface="Meiryo UI" panose="020B0604030504040204" pitchFamily="50" charset="-128"/>
              <a:ea typeface="Meiryo UI" panose="020B0604030504040204" pitchFamily="50" charset="-128"/>
            </a:endParaRPr>
          </a:p>
          <a:p>
            <a:pPr marL="261938" indent="-87313"/>
            <a:endParaRPr lang="en-US" altLang="ja-JP" sz="1800" u="sng" dirty="0">
              <a:solidFill>
                <a:schemeClr val="accent6">
                  <a:lumMod val="75000"/>
                </a:schemeClr>
              </a:solidFill>
              <a:latin typeface="Meiryo UI" panose="020B0604030504040204" pitchFamily="50" charset="-128"/>
              <a:ea typeface="Meiryo UI" panose="020B0604030504040204" pitchFamily="50" charset="-128"/>
            </a:endParaRPr>
          </a:p>
          <a:p>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a:t>
            </a:r>
            <a:r>
              <a:rPr lang="ja-JP" altLang="en-US" sz="1800" dirty="0">
                <a:solidFill>
                  <a:schemeClr val="tx1"/>
                </a:solidFill>
                <a:latin typeface="Meiryo UI" panose="020B0604030504040204" pitchFamily="50" charset="-128"/>
                <a:ea typeface="Meiryo UI" panose="020B0604030504040204" pitchFamily="50" charset="-128"/>
              </a:rPr>
              <a:t>府内の農業協同組合・漁業協同組合等の</a:t>
            </a:r>
            <a:r>
              <a:rPr lang="ja-JP" altLang="en-US" sz="1800" dirty="0">
                <a:latin typeface="Meiryo UI" panose="020B0604030504040204" pitchFamily="50" charset="-128"/>
                <a:ea typeface="Meiryo UI" panose="020B0604030504040204" pitchFamily="50" charset="-128"/>
              </a:rPr>
              <a:t>事業者団体に対して、　　</a:t>
            </a:r>
            <a:endParaRPr lang="en-US" altLang="ja-JP" sz="1800" dirty="0">
              <a:latin typeface="Meiryo UI" panose="020B0604030504040204" pitchFamily="50" charset="-128"/>
              <a:ea typeface="Meiryo UI" panose="020B0604030504040204" pitchFamily="50" charset="-128"/>
            </a:endParaRPr>
          </a:p>
          <a:p>
            <a:r>
              <a:rPr lang="ja-JP" altLang="en-US" sz="1800" dirty="0">
                <a:solidFill>
                  <a:schemeClr val="tx1"/>
                </a:solidFill>
                <a:latin typeface="Meiryo UI" panose="020B0604030504040204" pitchFamily="50" charset="-128"/>
                <a:ea typeface="Meiryo UI" panose="020B0604030504040204" pitchFamily="50" charset="-128"/>
              </a:rPr>
              <a:t>　　研究受託や講師派遣、情報提供などによって活動を支援していく。</a:t>
            </a:r>
            <a:endParaRPr lang="en-US" altLang="ja-JP" sz="1800" dirty="0">
              <a:solidFill>
                <a:schemeClr val="tx1"/>
              </a:solidFill>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rPr>
              <a:t>ＩＣＴツールの活用によって利用者の利便性向上を図りながら</a:t>
            </a:r>
            <a:r>
              <a:rPr lang="ja-JP" altLang="en-US" sz="1800" dirty="0">
                <a:latin typeface="Meiryo UI" panose="020B0604030504040204" pitchFamily="50" charset="-128"/>
                <a:ea typeface="Meiryo UI" panose="020B0604030504040204" pitchFamily="50" charset="-128"/>
              </a:rPr>
              <a:t>取 </a:t>
            </a:r>
            <a:endParaRPr lang="en-US" altLang="ja-JP" sz="1800" dirty="0">
              <a:latin typeface="Meiryo UI" panose="020B0604030504040204" pitchFamily="50" charset="-128"/>
              <a:ea typeface="Meiryo UI" panose="020B0604030504040204" pitchFamily="50" charset="-128"/>
            </a:endParaRPr>
          </a:p>
          <a:p>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組を行う。</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② </a:t>
            </a:r>
            <a:r>
              <a:rPr lang="ja-JP" altLang="ja-JP" sz="1800" dirty="0">
                <a:latin typeface="Meiryo UI" panose="020B0604030504040204" pitchFamily="50" charset="-128"/>
                <a:ea typeface="Meiryo UI" panose="020B0604030504040204" pitchFamily="50" charset="-128"/>
              </a:rPr>
              <a:t>事業者に対する知見の提供</a:t>
            </a:r>
          </a:p>
          <a:p>
            <a:r>
              <a:rPr lang="ja-JP" altLang="en-US" sz="1800" dirty="0">
                <a:latin typeface="Meiryo UI" panose="020B0604030504040204" pitchFamily="50" charset="-128"/>
                <a:ea typeface="Meiryo UI" panose="020B0604030504040204" pitchFamily="50" charset="-128"/>
              </a:rPr>
              <a:t> ・ 研究所が集積した専門的な知識や知見を、様々な機会や媒体</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で分かりやすく提供する。</a:t>
            </a:r>
            <a:endParaRPr lang="en-US" altLang="ja-JP" sz="1800" dirty="0">
              <a:latin typeface="メイリオ" panose="020B0604030504040204" pitchFamily="50" charset="-128"/>
              <a:ea typeface="メイリオ" panose="020B0604030504040204" pitchFamily="50" charset="-128"/>
            </a:endParaRPr>
          </a:p>
        </p:txBody>
      </p:sp>
      <p:sp>
        <p:nvSpPr>
          <p:cNvPr id="51" name="タイトル 1"/>
          <p:cNvSpPr txBox="1">
            <a:spLocks/>
          </p:cNvSpPr>
          <p:nvPr/>
        </p:nvSpPr>
        <p:spPr bwMode="auto">
          <a:xfrm>
            <a:off x="-21332" y="-26859"/>
            <a:ext cx="12801600" cy="60993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800" b="1" kern="100" dirty="0">
                <a:latin typeface="Meiryo UI" panose="020B0604030504040204" pitchFamily="50" charset="-128"/>
                <a:ea typeface="Meiryo UI" panose="020B0604030504040204" pitchFamily="50" charset="-128"/>
                <a:cs typeface="メイリオ" panose="020B0604030504040204" pitchFamily="50" charset="-128"/>
              </a:rPr>
              <a:t>　第４期中期目標と中期計画（案）の概要（２）</a:t>
            </a:r>
          </a:p>
        </p:txBody>
      </p:sp>
      <p:sp>
        <p:nvSpPr>
          <p:cNvPr id="4" name="テキスト ボックス 3">
            <a:extLst>
              <a:ext uri="{FF2B5EF4-FFF2-40B4-BE49-F238E27FC236}">
                <a16:creationId xmlns:a16="http://schemas.microsoft.com/office/drawing/2014/main" id="{D6DD81E0-DA90-D9E3-3EEB-0016204D124C}"/>
              </a:ext>
            </a:extLst>
          </p:cNvPr>
          <p:cNvSpPr txBox="1"/>
          <p:nvPr/>
        </p:nvSpPr>
        <p:spPr bwMode="auto">
          <a:xfrm>
            <a:off x="513647" y="704567"/>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a:t>
            </a:r>
            <a:r>
              <a:rPr lang="ja-JP" altLang="en-US" sz="2400" kern="0" dirty="0">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期中期目標</a:t>
            </a:r>
          </a:p>
        </p:txBody>
      </p:sp>
      <p:sp>
        <p:nvSpPr>
          <p:cNvPr id="5" name="テキスト ボックス 4">
            <a:extLst>
              <a:ext uri="{FF2B5EF4-FFF2-40B4-BE49-F238E27FC236}">
                <a16:creationId xmlns:a16="http://schemas.microsoft.com/office/drawing/2014/main" id="{1C3FD714-DF64-ED65-8B56-AC3DF0A258B7}"/>
              </a:ext>
            </a:extLst>
          </p:cNvPr>
          <p:cNvSpPr txBox="1"/>
          <p:nvPr/>
        </p:nvSpPr>
        <p:spPr bwMode="auto">
          <a:xfrm>
            <a:off x="6904856" y="704567"/>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a:t>
            </a:r>
            <a:r>
              <a:rPr lang="ja-JP" altLang="en-US" sz="2400" kern="0" dirty="0">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期中期計画（案）</a:t>
            </a:r>
          </a:p>
        </p:txBody>
      </p:sp>
      <p:sp>
        <p:nvSpPr>
          <p:cNvPr id="7" name="二等辺三角形 6">
            <a:extLst>
              <a:ext uri="{FF2B5EF4-FFF2-40B4-BE49-F238E27FC236}">
                <a16:creationId xmlns:a16="http://schemas.microsoft.com/office/drawing/2014/main" id="{1AA4514C-DAAC-497F-AD66-BB06949E431B}"/>
              </a:ext>
            </a:extLst>
          </p:cNvPr>
          <p:cNvSpPr/>
          <p:nvPr/>
        </p:nvSpPr>
        <p:spPr>
          <a:xfrm rot="5400000">
            <a:off x="4329661" y="5393757"/>
            <a:ext cx="2520280" cy="469870"/>
          </a:xfrm>
          <a:prstGeom prst="triangle">
            <a:avLst/>
          </a:prstGeom>
          <a:solidFill>
            <a:schemeClr val="tx2"/>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342900" indent="-342900" algn="ctr">
              <a:buAutoNum type="circleNumDbPlain"/>
            </a:pPr>
            <a:endParaRPr kumimoji="1" lang="ja-JP" altLang="en-US" sz="1500" u="sng" dirty="0">
              <a:latin typeface="Meiryo UI" panose="020B0604030504040204" pitchFamily="50" charset="-128"/>
              <a:ea typeface="Meiryo UI" panose="020B0604030504040204" pitchFamily="50" charset="-128"/>
            </a:endParaRPr>
          </a:p>
        </p:txBody>
      </p:sp>
      <p:sp>
        <p:nvSpPr>
          <p:cNvPr id="10" name="タイトル 1">
            <a:extLst>
              <a:ext uri="{FF2B5EF4-FFF2-40B4-BE49-F238E27FC236}">
                <a16:creationId xmlns:a16="http://schemas.microsoft.com/office/drawing/2014/main" id="{F392D6EF-1581-41E9-AFB3-42F0B98A2336}"/>
              </a:ext>
            </a:extLst>
          </p:cNvPr>
          <p:cNvSpPr txBox="1">
            <a:spLocks/>
          </p:cNvSpPr>
          <p:nvPr/>
        </p:nvSpPr>
        <p:spPr bwMode="auto">
          <a:xfrm>
            <a:off x="280120" y="1416224"/>
            <a:ext cx="3600400" cy="609934"/>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400" b="1" kern="100" dirty="0">
                <a:latin typeface="Meiryo UI" panose="020B0604030504040204" pitchFamily="50" charset="-128"/>
                <a:ea typeface="Meiryo UI" panose="020B0604030504040204" pitchFamily="50" charset="-128"/>
                <a:cs typeface="メイリオ" panose="020B0604030504040204" pitchFamily="50" charset="-128"/>
              </a:rPr>
              <a:t>　１．</a:t>
            </a:r>
            <a:r>
              <a:rPr lang="ja-JP" altLang="en-US" sz="2400" b="1" kern="100">
                <a:latin typeface="Meiryo UI" panose="020B0604030504040204" pitchFamily="50" charset="-128"/>
                <a:ea typeface="Meiryo UI" panose="020B0604030504040204" pitchFamily="50" charset="-128"/>
                <a:cs typeface="メイリオ" panose="020B0604030504040204" pitchFamily="50" charset="-128"/>
              </a:rPr>
              <a:t>事業者に対する支援</a:t>
            </a:r>
            <a:endParaRPr lang="ja-JP" altLang="en-US" sz="2400" b="1" kern="1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角丸四角形 10">
            <a:extLst>
              <a:ext uri="{FF2B5EF4-FFF2-40B4-BE49-F238E27FC236}">
                <a16:creationId xmlns:a16="http://schemas.microsoft.com/office/drawing/2014/main" id="{C75D8CC4-382F-47EA-B7B8-C958005B2A52}"/>
              </a:ext>
            </a:extLst>
          </p:cNvPr>
          <p:cNvSpPr/>
          <p:nvPr/>
        </p:nvSpPr>
        <p:spPr>
          <a:xfrm>
            <a:off x="280120" y="2026158"/>
            <a:ext cx="4903918" cy="6374842"/>
          </a:xfrm>
          <a:prstGeom prst="roundRect">
            <a:avLst>
              <a:gd name="adj" fmla="val 6820"/>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① </a:t>
            </a:r>
            <a:r>
              <a:rPr lang="ja-JP" altLang="ja-JP" sz="1800" dirty="0">
                <a:latin typeface="Meiryo UI" panose="020B0604030504040204" pitchFamily="50" charset="-128"/>
                <a:ea typeface="Meiryo UI" panose="020B0604030504040204" pitchFamily="50" charset="-128"/>
              </a:rPr>
              <a:t>事業者に対する技術支援</a:t>
            </a:r>
            <a:endParaRPr lang="en-US" altLang="ja-JP" sz="1800" dirty="0">
              <a:latin typeface="Meiryo UI" panose="020B0604030504040204" pitchFamily="50" charset="-128"/>
              <a:ea typeface="Meiryo UI" panose="020B0604030504040204" pitchFamily="50" charset="-128"/>
            </a:endParaRPr>
          </a:p>
          <a:p>
            <a:pPr marL="261938" indent="-87313"/>
            <a:r>
              <a:rPr lang="ja-JP" altLang="en-US" sz="1800" dirty="0">
                <a:latin typeface="Meiryo UI" panose="020B0604030504040204" pitchFamily="50" charset="-128"/>
                <a:ea typeface="Meiryo UI" panose="020B0604030504040204" pitchFamily="50" charset="-128"/>
              </a:rPr>
              <a:t>・環境、農林水産業及び食品産業の事業者</a:t>
            </a:r>
            <a:endParaRPr lang="en-US" altLang="ja-JP" sz="1800" dirty="0">
              <a:latin typeface="Meiryo UI" panose="020B0604030504040204" pitchFamily="50" charset="-128"/>
              <a:ea typeface="Meiryo UI" panose="020B0604030504040204" pitchFamily="50" charset="-128"/>
            </a:endParaRPr>
          </a:p>
          <a:p>
            <a:pPr marL="261938" indent="-87313"/>
            <a:r>
              <a:rPr lang="ja-JP" altLang="en-US" sz="1800" dirty="0">
                <a:latin typeface="Meiryo UI" panose="020B0604030504040204" pitchFamily="50" charset="-128"/>
                <a:ea typeface="Meiryo UI" panose="020B0604030504040204" pitchFamily="50" charset="-128"/>
              </a:rPr>
              <a:t> からの要望に対して、製品化や商品化も視野に入れ、</a:t>
            </a:r>
            <a:r>
              <a:rPr lang="ja-JP" altLang="en-US" sz="1800" dirty="0">
                <a:solidFill>
                  <a:schemeClr val="tx1"/>
                </a:solidFill>
                <a:latin typeface="Meiryo UI" panose="020B0604030504040204" pitchFamily="50" charset="-128"/>
                <a:ea typeface="Meiryo UI" panose="020B0604030504040204" pitchFamily="50" charset="-128"/>
              </a:rPr>
              <a:t>府民への新たな価値の提供など</a:t>
            </a:r>
            <a:r>
              <a:rPr lang="ja-JP" altLang="en-US" sz="1800" dirty="0">
                <a:latin typeface="Meiryo UI" panose="020B0604030504040204" pitchFamily="50" charset="-128"/>
                <a:ea typeface="Meiryo UI" panose="020B0604030504040204" pitchFamily="50" charset="-128"/>
              </a:rPr>
              <a:t>幅広い観点から技術支援を実施すること</a:t>
            </a:r>
            <a:endParaRPr lang="en-US" altLang="ja-JP" sz="1800" dirty="0">
              <a:latin typeface="Meiryo UI" panose="020B0604030504040204" pitchFamily="50" charset="-128"/>
              <a:ea typeface="Meiryo UI" panose="020B0604030504040204" pitchFamily="50" charset="-128"/>
            </a:endParaRPr>
          </a:p>
          <a:p>
            <a:pPr marL="261938" indent="-87313"/>
            <a:r>
              <a:rPr lang="ja-JP" altLang="en-US" sz="1800" dirty="0">
                <a:solidFill>
                  <a:schemeClr val="tx1"/>
                </a:solidFill>
                <a:latin typeface="Meiryo UI" panose="020B0604030504040204" pitchFamily="50" charset="-128"/>
                <a:ea typeface="Meiryo UI" panose="020B0604030504040204" pitchFamily="50" charset="-128"/>
              </a:rPr>
              <a:t>・特に、府内農水産物やその加工品の食味や健康への機能などを科学的見地からその価値を見える化・増進するなど、万博を契機としたブランド力強化に資する取組を進めること</a:t>
            </a:r>
            <a:endParaRPr lang="en-US" altLang="ja-JP" sz="1800" dirty="0">
              <a:solidFill>
                <a:schemeClr val="tx1"/>
              </a:solidFill>
              <a:latin typeface="Meiryo UI" panose="020B0604030504040204" pitchFamily="50" charset="-128"/>
              <a:ea typeface="Meiryo UI" panose="020B0604030504040204" pitchFamily="50" charset="-128"/>
            </a:endParaRPr>
          </a:p>
          <a:p>
            <a:pPr marL="261938" indent="-87313"/>
            <a:endParaRPr lang="en-US" altLang="ja-JP" sz="1800" u="sng" dirty="0">
              <a:solidFill>
                <a:schemeClr val="accent6">
                  <a:lumMod val="75000"/>
                </a:schemeClr>
              </a:solidFill>
              <a:latin typeface="Meiryo UI" panose="020B0604030504040204" pitchFamily="50" charset="-128"/>
              <a:ea typeface="Meiryo UI" panose="020B0604030504040204" pitchFamily="50" charset="-128"/>
            </a:endParaRPr>
          </a:p>
          <a:p>
            <a:pPr marL="261938" indent="-87313"/>
            <a:endParaRPr lang="en-US" altLang="ja-JP" sz="1800" u="sng" dirty="0">
              <a:solidFill>
                <a:schemeClr val="accent6">
                  <a:lumMod val="75000"/>
                </a:schemeClr>
              </a:solidFill>
              <a:latin typeface="Meiryo UI" panose="020B0604030504040204" pitchFamily="50" charset="-128"/>
              <a:ea typeface="Meiryo UI" panose="020B0604030504040204" pitchFamily="50" charset="-128"/>
            </a:endParaRPr>
          </a:p>
          <a:p>
            <a:pPr marL="261938" indent="-87313"/>
            <a:endParaRPr lang="en-US" altLang="ja-JP" sz="1800" u="sng" dirty="0">
              <a:solidFill>
                <a:schemeClr val="accent6">
                  <a:lumMod val="75000"/>
                </a:schemeClr>
              </a:solidFill>
              <a:latin typeface="Meiryo UI" panose="020B0604030504040204" pitchFamily="50" charset="-128"/>
              <a:ea typeface="Meiryo UI" panose="020B0604030504040204" pitchFamily="50" charset="-128"/>
            </a:endParaRPr>
          </a:p>
          <a:p>
            <a:pPr marL="261938" indent="-87313"/>
            <a:endParaRPr lang="en-US" altLang="ja-JP" sz="1800" u="sng" dirty="0">
              <a:solidFill>
                <a:schemeClr val="accent6">
                  <a:lumMod val="75000"/>
                </a:schemeClr>
              </a:solidFill>
              <a:latin typeface="Meiryo UI" panose="020B0604030504040204" pitchFamily="50" charset="-128"/>
              <a:ea typeface="Meiryo UI" panose="020B0604030504040204" pitchFamily="50" charset="-128"/>
            </a:endParaRPr>
          </a:p>
          <a:p>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・利用者の利便性向上にも取組むこと</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en-US" altLang="ja-JP" sz="1800" dirty="0">
                <a:latin typeface="Meiryo UI" panose="020B0604030504040204" pitchFamily="50" charset="-128"/>
                <a:ea typeface="Meiryo UI" panose="020B0604030504040204" pitchFamily="50" charset="-128"/>
              </a:rPr>
              <a:t> </a:t>
            </a:r>
          </a:p>
          <a:p>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② </a:t>
            </a:r>
            <a:r>
              <a:rPr lang="ja-JP" altLang="ja-JP" sz="1800" dirty="0">
                <a:latin typeface="Meiryo UI" panose="020B0604030504040204" pitchFamily="50" charset="-128"/>
                <a:ea typeface="Meiryo UI" panose="020B0604030504040204" pitchFamily="50" charset="-128"/>
              </a:rPr>
              <a:t>事業者に対する知見の提供</a:t>
            </a:r>
          </a:p>
          <a:p>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・研究成果を事業者にとって分かりやすく、</a:t>
            </a:r>
            <a:endParaRPr lang="en-US" altLang="ja-JP" sz="1800" dirty="0">
              <a:latin typeface="Meiryo UI" panose="020B0604030504040204" pitchFamily="50" charset="-128"/>
              <a:ea typeface="Meiryo UI" panose="020B0604030504040204" pitchFamily="50" charset="-128"/>
            </a:endParaRPr>
          </a:p>
          <a:p>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かつ入手しやすい方法で提供すること</a:t>
            </a:r>
            <a:endParaRPr lang="ja-JP"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7764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5904054" y="2059870"/>
            <a:ext cx="6728356" cy="6629162"/>
          </a:xfrm>
          <a:prstGeom prst="roundRect">
            <a:avLst>
              <a:gd name="adj" fmla="val 6820"/>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r>
              <a:rPr lang="ja-JP" altLang="ja-JP" sz="1800" dirty="0">
                <a:latin typeface="Meiryo UI" panose="020B0604030504040204" pitchFamily="50" charset="-128"/>
                <a:ea typeface="Meiryo UI" panose="020B0604030504040204" pitchFamily="50" charset="-128"/>
              </a:rPr>
              <a:t>① 行政への技術支援</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・府から依頼を受けた行政依頼事項について、府と連携しながら、</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調査研究等に取り組む</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・また、全国的に共通する課題等については、国や大学と共同で</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調査研究に取り組む</a:t>
            </a:r>
          </a:p>
          <a:p>
            <a:endParaRPr lang="en-US" altLang="ja-JP" sz="1800" dirty="0">
              <a:latin typeface="Meiryo UI" panose="020B0604030504040204" pitchFamily="50" charset="-128"/>
              <a:ea typeface="Meiryo UI" panose="020B0604030504040204" pitchFamily="50" charset="-128"/>
            </a:endParaRPr>
          </a:p>
          <a:p>
            <a:r>
              <a:rPr lang="ja-JP" altLang="ja-JP" sz="1800" dirty="0">
                <a:latin typeface="Meiryo UI" panose="020B0604030504040204" pitchFamily="50" charset="-128"/>
                <a:ea typeface="Meiryo UI" panose="020B0604030504040204" pitchFamily="50" charset="-128"/>
              </a:rPr>
              <a:t>② 行政への知見の提供</a:t>
            </a:r>
          </a:p>
          <a:p>
            <a:pPr indent="174625"/>
            <a:r>
              <a:rPr lang="ja-JP" altLang="en-US" sz="1800" dirty="0">
                <a:latin typeface="Meiryo UI" panose="020B0604030504040204" pitchFamily="50" charset="-128"/>
                <a:ea typeface="Meiryo UI" panose="020B0604030504040204" pitchFamily="50" charset="-128"/>
              </a:rPr>
              <a:t>・</a:t>
            </a:r>
            <a:r>
              <a:rPr lang="ja-JP" altLang="en-US" sz="1800" dirty="0">
                <a:solidFill>
                  <a:schemeClr val="tx1"/>
                </a:solidFill>
                <a:latin typeface="Meiryo UI" panose="020B0604030504040204" pitchFamily="50" charset="-128"/>
                <a:ea typeface="Meiryo UI" panose="020B0604030504040204" pitchFamily="50" charset="-128"/>
              </a:rPr>
              <a:t>気候変動適応やブルーカーボン生態系の再生・創出等に関して</a:t>
            </a:r>
            <a:endParaRPr lang="en-US" altLang="ja-JP" sz="1800" dirty="0">
              <a:solidFill>
                <a:schemeClr val="tx1"/>
              </a:solidFill>
              <a:latin typeface="Meiryo UI" panose="020B0604030504040204" pitchFamily="50" charset="-128"/>
              <a:ea typeface="Meiryo UI" panose="020B0604030504040204" pitchFamily="50" charset="-128"/>
            </a:endParaRPr>
          </a:p>
          <a:p>
            <a:pPr indent="174625"/>
            <a:r>
              <a:rPr lang="en-US" altLang="ja-JP" sz="1800" dirty="0">
                <a:solidFill>
                  <a:schemeClr val="tx1"/>
                </a:solidFill>
                <a:latin typeface="Meiryo UI" panose="020B0604030504040204" pitchFamily="50" charset="-128"/>
                <a:ea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rPr>
              <a:t>収集した科学的知見</a:t>
            </a:r>
            <a:r>
              <a:rPr lang="ja-JP" altLang="en-US" sz="1800" dirty="0">
                <a:latin typeface="Meiryo UI" panose="020B0604030504040204" pitchFamily="50" charset="-128"/>
                <a:ea typeface="Meiryo UI" panose="020B0604030504040204" pitchFamily="50" charset="-128"/>
              </a:rPr>
              <a:t>を活用し、研修会の実施や講師派遣、行政</a:t>
            </a:r>
            <a:endParaRPr lang="en-US" altLang="ja-JP" sz="1800" dirty="0">
              <a:latin typeface="Meiryo UI" panose="020B0604030504040204" pitchFamily="50" charset="-128"/>
              <a:ea typeface="Meiryo UI" panose="020B0604030504040204" pitchFamily="50" charset="-128"/>
            </a:endParaRPr>
          </a:p>
          <a:p>
            <a:pPr indent="174625"/>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が実施する各種委員会への委員の派遣を行う</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ja-JP" sz="1800" dirty="0">
                <a:latin typeface="Meiryo UI" panose="020B0604030504040204" pitchFamily="50" charset="-128"/>
                <a:ea typeface="Meiryo UI" panose="020B0604030504040204" pitchFamily="50" charset="-128"/>
              </a:rPr>
              <a:t>③ 緊急時への対応と備え</a:t>
            </a:r>
          </a:p>
          <a:p>
            <a:pPr marL="174625"/>
            <a:r>
              <a:rPr lang="ja-JP" altLang="en-US" sz="1800" dirty="0">
                <a:latin typeface="Meiryo UI" panose="020B0604030504040204" pitchFamily="50" charset="-128"/>
                <a:ea typeface="Meiryo UI" panose="020B0604030504040204" pitchFamily="50" charset="-128"/>
              </a:rPr>
              <a:t>・府の緊急時対応を技術的に支援する</a:t>
            </a:r>
            <a:endParaRPr lang="en-US" altLang="ja-JP" sz="1800" dirty="0">
              <a:latin typeface="Meiryo UI" panose="020B0604030504040204" pitchFamily="50" charset="-128"/>
              <a:ea typeface="Meiryo UI" panose="020B0604030504040204" pitchFamily="50" charset="-128"/>
            </a:endParaRPr>
          </a:p>
          <a:p>
            <a:pPr marL="174625"/>
            <a:r>
              <a:rPr lang="ja-JP" altLang="en-US" sz="1800" dirty="0">
                <a:latin typeface="Meiryo UI" panose="020B0604030504040204" pitchFamily="50" charset="-128"/>
                <a:ea typeface="Meiryo UI" panose="020B0604030504040204" pitchFamily="50" charset="-128"/>
              </a:rPr>
              <a:t>・環境課題等に係る予見的な調査研究や農林水産業に影響を及 </a:t>
            </a:r>
            <a:endParaRPr lang="en-US" altLang="ja-JP" sz="1800" dirty="0">
              <a:latin typeface="Meiryo UI" panose="020B0604030504040204" pitchFamily="50" charset="-128"/>
              <a:ea typeface="Meiryo UI" panose="020B0604030504040204" pitchFamily="50" charset="-128"/>
            </a:endParaRPr>
          </a:p>
          <a:p>
            <a:pPr marL="174625"/>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ぼす可能性のある事象に係る情報収集など将来的なリスクの低減</a:t>
            </a:r>
            <a:endParaRPr lang="en-US" altLang="ja-JP" sz="1800" dirty="0">
              <a:latin typeface="Meiryo UI" panose="020B0604030504040204" pitchFamily="50" charset="-128"/>
              <a:ea typeface="Meiryo UI" panose="020B0604030504040204" pitchFamily="50" charset="-128"/>
            </a:endParaRPr>
          </a:p>
          <a:p>
            <a:pPr marL="174625"/>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に資する取組を実施する</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ja-JP" sz="1800" dirty="0">
                <a:latin typeface="Meiryo UI" panose="020B0604030504040204" pitchFamily="50" charset="-128"/>
                <a:ea typeface="Meiryo UI" panose="020B0604030504040204" pitchFamily="50" charset="-128"/>
              </a:rPr>
              <a:t>④ 農業大学校の運営を通じた担い手の育成</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rPr>
              <a:t>・最先端の研究成果や技術を盛り込んだ授業を設ける等、農の成</a:t>
            </a:r>
            <a:endParaRPr lang="en-US" altLang="ja-JP" sz="1800" dirty="0">
              <a:solidFill>
                <a:schemeClr val="tx1"/>
              </a:solidFill>
              <a:latin typeface="Meiryo UI" panose="020B0604030504040204" pitchFamily="50" charset="-128"/>
              <a:ea typeface="Meiryo UI" panose="020B0604030504040204" pitchFamily="50" charset="-128"/>
            </a:endParaRPr>
          </a:p>
          <a:p>
            <a:r>
              <a:rPr lang="ja-JP" altLang="en-US" sz="1800" dirty="0">
                <a:solidFill>
                  <a:schemeClr val="tx1"/>
                </a:solidFill>
                <a:latin typeface="Meiryo UI" panose="020B0604030504040204" pitchFamily="50" charset="-128"/>
                <a:ea typeface="Meiryo UI" panose="020B0604030504040204" pitchFamily="50" charset="-128"/>
              </a:rPr>
              <a:t>　 長産業化を支える人材の育成に取組む</a:t>
            </a:r>
            <a:endParaRPr lang="en-US" altLang="ja-JP" sz="1800" dirty="0">
              <a:solidFill>
                <a:schemeClr val="tx1"/>
              </a:solidFill>
              <a:latin typeface="Meiryo UI" panose="020B0604030504040204" pitchFamily="50" charset="-128"/>
              <a:ea typeface="Meiryo UI" panose="020B0604030504040204" pitchFamily="50" charset="-128"/>
            </a:endParaRPr>
          </a:p>
          <a:p>
            <a:r>
              <a:rPr lang="ja-JP" altLang="en-US" sz="1800" dirty="0">
                <a:solidFill>
                  <a:srgbClr val="ED7D31"/>
                </a:solidFill>
                <a:latin typeface="Meiryo UI" panose="020B0604030504040204" pitchFamily="50" charset="-128"/>
                <a:ea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rPr>
              <a:t>・様々な年齢層の社会人等を対象として、自営、雇用就農、農業　</a:t>
            </a:r>
            <a:endParaRPr lang="en-US" altLang="ja-JP" sz="1800" dirty="0">
              <a:solidFill>
                <a:schemeClr val="tx1"/>
              </a:solidFill>
              <a:latin typeface="Meiryo UI" panose="020B0604030504040204" pitchFamily="50" charset="-128"/>
              <a:ea typeface="Meiryo UI" panose="020B0604030504040204" pitchFamily="50" charset="-128"/>
            </a:endParaRPr>
          </a:p>
          <a:p>
            <a:r>
              <a:rPr lang="ja-JP" altLang="en-US" sz="1800" dirty="0">
                <a:solidFill>
                  <a:schemeClr val="tx1"/>
                </a:solidFill>
                <a:latin typeface="Meiryo UI" panose="020B0604030504040204" pitchFamily="50" charset="-128"/>
                <a:ea typeface="Meiryo UI" panose="020B0604030504040204" pitchFamily="50" charset="-128"/>
              </a:rPr>
              <a:t>　 参入企業への就職など多様な働き方に対応できるコースを設定</a:t>
            </a:r>
            <a:endParaRPr lang="en-US" altLang="ja-JP" sz="1800" dirty="0">
              <a:solidFill>
                <a:schemeClr val="tx1"/>
              </a:solidFill>
              <a:latin typeface="Meiryo UI" panose="020B0604030504040204" pitchFamily="50" charset="-128"/>
              <a:ea typeface="Meiryo UI" panose="020B0604030504040204" pitchFamily="50" charset="-128"/>
            </a:endParaRPr>
          </a:p>
          <a:p>
            <a:r>
              <a:rPr lang="ja-JP" altLang="en-US" sz="1800" dirty="0">
                <a:solidFill>
                  <a:srgbClr val="ED7D31"/>
                </a:solidFill>
                <a:latin typeface="Meiryo UI" panose="020B0604030504040204" pitchFamily="50" charset="-128"/>
                <a:ea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rPr>
              <a:t>・Ｗｅｂの活用推進</a:t>
            </a:r>
            <a:endParaRPr lang="ja-JP" altLang="ja-JP" sz="1800" dirty="0">
              <a:solidFill>
                <a:schemeClr val="tx1"/>
              </a:solidFill>
              <a:latin typeface="Meiryo UI" panose="020B0604030504040204" pitchFamily="50" charset="-128"/>
              <a:ea typeface="Meiryo UI" panose="020B0604030504040204" pitchFamily="50" charset="-128"/>
            </a:endParaRPr>
          </a:p>
          <a:p>
            <a:endParaRPr lang="ja-JP" altLang="ja-JP" sz="1800" u="sng" dirty="0">
              <a:solidFill>
                <a:srgbClr val="ED7D31"/>
              </a:solidFill>
              <a:latin typeface="Meiryo UI" panose="020B0604030504040204" pitchFamily="50" charset="-128"/>
              <a:ea typeface="Meiryo UI" panose="020B0604030504040204" pitchFamily="50" charset="-128"/>
            </a:endParaRPr>
          </a:p>
        </p:txBody>
      </p:sp>
      <p:sp>
        <p:nvSpPr>
          <p:cNvPr id="51" name="タイトル 1"/>
          <p:cNvSpPr txBox="1">
            <a:spLocks/>
          </p:cNvSpPr>
          <p:nvPr/>
        </p:nvSpPr>
        <p:spPr bwMode="auto">
          <a:xfrm>
            <a:off x="-21332" y="-26859"/>
            <a:ext cx="12801600" cy="60993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800" b="1" kern="100" dirty="0">
                <a:latin typeface="Meiryo UI" panose="020B0604030504040204" pitchFamily="50" charset="-128"/>
                <a:ea typeface="Meiryo UI" panose="020B0604030504040204" pitchFamily="50" charset="-128"/>
                <a:cs typeface="メイリオ" panose="020B0604030504040204" pitchFamily="50" charset="-128"/>
              </a:rPr>
              <a:t>　第４期中期目標と中期計画（案）の概要（３）</a:t>
            </a:r>
          </a:p>
        </p:txBody>
      </p:sp>
      <p:sp>
        <p:nvSpPr>
          <p:cNvPr id="24" name="角丸四角形 10">
            <a:extLst>
              <a:ext uri="{FF2B5EF4-FFF2-40B4-BE49-F238E27FC236}">
                <a16:creationId xmlns:a16="http://schemas.microsoft.com/office/drawing/2014/main" id="{C75D8CC4-382F-47EA-B7B8-C958005B2A52}"/>
              </a:ext>
            </a:extLst>
          </p:cNvPr>
          <p:cNvSpPr/>
          <p:nvPr/>
        </p:nvSpPr>
        <p:spPr>
          <a:xfrm>
            <a:off x="259158" y="2064296"/>
            <a:ext cx="4968552" cy="6624736"/>
          </a:xfrm>
          <a:prstGeom prst="roundRect">
            <a:avLst>
              <a:gd name="adj" fmla="val 6820"/>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r>
              <a:rPr lang="ja-JP" altLang="ja-JP" sz="1800" dirty="0">
                <a:latin typeface="Meiryo UI" panose="020B0604030504040204" pitchFamily="50" charset="-128"/>
                <a:ea typeface="Meiryo UI" panose="020B0604030504040204" pitchFamily="50" charset="-128"/>
              </a:rPr>
              <a:t>① 行政への技術支援</a:t>
            </a:r>
            <a:endParaRPr lang="en-US" altLang="ja-JP" sz="1800" dirty="0">
              <a:latin typeface="Meiryo UI" panose="020B0604030504040204" pitchFamily="50" charset="-128"/>
              <a:ea typeface="Meiryo UI" panose="020B0604030504040204" pitchFamily="50" charset="-128"/>
            </a:endParaRPr>
          </a:p>
          <a:p>
            <a:pPr marL="174625"/>
            <a:r>
              <a:rPr lang="ja-JP" altLang="en-US" sz="1800" dirty="0">
                <a:latin typeface="Meiryo UI" panose="020B0604030504040204" pitchFamily="50" charset="-128"/>
                <a:ea typeface="Meiryo UI" panose="020B0604030504040204" pitchFamily="50" charset="-128"/>
              </a:rPr>
              <a:t>府の政策目標をはじめ、全国的に共通する課題や府県をまたぐ課題</a:t>
            </a:r>
            <a:r>
              <a:rPr lang="ja-JP" altLang="en-US" sz="1800" dirty="0">
                <a:solidFill>
                  <a:schemeClr val="tx1"/>
                </a:solidFill>
                <a:latin typeface="Meiryo UI" panose="020B0604030504040204" pitchFamily="50" charset="-128"/>
                <a:ea typeface="Meiryo UI" panose="020B0604030504040204" pitchFamily="50" charset="-128"/>
              </a:rPr>
              <a:t>、大阪・関西万博に向けた課題など</a:t>
            </a:r>
            <a:r>
              <a:rPr lang="ja-JP" altLang="en-US" sz="1800" dirty="0">
                <a:latin typeface="Meiryo UI" panose="020B0604030504040204" pitchFamily="50" charset="-128"/>
                <a:ea typeface="Meiryo UI" panose="020B0604030504040204" pitchFamily="50" charset="-128"/>
              </a:rPr>
              <a:t>に対する技術支援を迅速かつ的確に行うこと</a:t>
            </a:r>
            <a:endParaRPr lang="en-US" altLang="ja-JP" sz="1800" dirty="0">
              <a:latin typeface="Meiryo UI" panose="020B0604030504040204" pitchFamily="50" charset="-128"/>
              <a:ea typeface="Meiryo UI" panose="020B0604030504040204" pitchFamily="50" charset="-128"/>
            </a:endParaRPr>
          </a:p>
          <a:p>
            <a:pPr marL="174625"/>
            <a:endParaRPr lang="en-US" altLang="ja-JP" sz="1800" dirty="0">
              <a:latin typeface="Meiryo UI" panose="020B0604030504040204" pitchFamily="50" charset="-128"/>
              <a:ea typeface="Meiryo UI" panose="020B0604030504040204" pitchFamily="50" charset="-128"/>
            </a:endParaRPr>
          </a:p>
          <a:p>
            <a:r>
              <a:rPr lang="ja-JP" altLang="ja-JP" sz="1800" dirty="0">
                <a:latin typeface="Meiryo UI" panose="020B0604030504040204" pitchFamily="50" charset="-128"/>
                <a:ea typeface="Meiryo UI" panose="020B0604030504040204" pitchFamily="50" charset="-128"/>
              </a:rPr>
              <a:t>② 行政への知見の提供</a:t>
            </a:r>
          </a:p>
          <a:p>
            <a:pPr indent="174625"/>
            <a:r>
              <a:rPr lang="ja-JP" altLang="en-US" sz="1800" dirty="0">
                <a:solidFill>
                  <a:schemeClr val="tx1"/>
                </a:solidFill>
                <a:latin typeface="Meiryo UI" panose="020B0604030504040204" pitchFamily="50" charset="-128"/>
                <a:ea typeface="Meiryo UI" panose="020B0604030504040204" pitchFamily="50" charset="-128"/>
              </a:rPr>
              <a:t>気候変動適応やブルーカーボン生態系の再生・</a:t>
            </a:r>
            <a:endParaRPr lang="en-US" altLang="ja-JP" sz="1800" dirty="0">
              <a:solidFill>
                <a:schemeClr val="tx1"/>
              </a:solidFill>
              <a:latin typeface="Meiryo UI" panose="020B0604030504040204" pitchFamily="50" charset="-128"/>
              <a:ea typeface="Meiryo UI" panose="020B0604030504040204" pitchFamily="50" charset="-128"/>
            </a:endParaRPr>
          </a:p>
          <a:p>
            <a:pPr indent="174625"/>
            <a:r>
              <a:rPr lang="ja-JP" altLang="en-US" sz="1800" dirty="0">
                <a:solidFill>
                  <a:schemeClr val="tx1"/>
                </a:solidFill>
                <a:latin typeface="Meiryo UI" panose="020B0604030504040204" pitchFamily="50" charset="-128"/>
                <a:ea typeface="Meiryo UI" panose="020B0604030504040204" pitchFamily="50" charset="-128"/>
              </a:rPr>
              <a:t>創出等に関して</a:t>
            </a:r>
            <a:r>
              <a:rPr lang="ja-JP" altLang="en-US" sz="1800" dirty="0">
                <a:latin typeface="Meiryo UI" panose="020B0604030504040204" pitchFamily="50" charset="-128"/>
                <a:ea typeface="Meiryo UI" panose="020B0604030504040204" pitchFamily="50" charset="-128"/>
              </a:rPr>
              <a:t>研究所が集積した専門的な知</a:t>
            </a:r>
            <a:endParaRPr lang="en-US" altLang="ja-JP" sz="1800" dirty="0">
              <a:latin typeface="Meiryo UI" panose="020B0604030504040204" pitchFamily="50" charset="-128"/>
              <a:ea typeface="Meiryo UI" panose="020B0604030504040204" pitchFamily="50" charset="-128"/>
            </a:endParaRPr>
          </a:p>
          <a:p>
            <a:pPr indent="174625"/>
            <a:r>
              <a:rPr lang="ja-JP" altLang="en-US" sz="1800" dirty="0">
                <a:latin typeface="Meiryo UI" panose="020B0604030504040204" pitchFamily="50" charset="-128"/>
                <a:ea typeface="Meiryo UI" panose="020B0604030504040204" pitchFamily="50" charset="-128"/>
              </a:rPr>
              <a:t>識等を、様々な機関へ提供するよう努めること</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ja-JP" sz="1800" dirty="0">
                <a:latin typeface="Meiryo UI" panose="020B0604030504040204" pitchFamily="50" charset="-128"/>
                <a:ea typeface="Meiryo UI" panose="020B0604030504040204" pitchFamily="50" charset="-128"/>
              </a:rPr>
              <a:t>③ 緊急時への対応と備え</a:t>
            </a:r>
          </a:p>
          <a:p>
            <a:pPr marL="174625"/>
            <a:r>
              <a:rPr lang="ja-JP" altLang="en-US" sz="1800" dirty="0">
                <a:latin typeface="Meiryo UI" panose="020B0604030504040204" pitchFamily="50" charset="-128"/>
                <a:ea typeface="Meiryo UI" panose="020B0604030504040204" pitchFamily="50" charset="-128"/>
              </a:rPr>
              <a:t>災害及び事故などの緊急時において、府への協力など必要な支援を迅速かつ的確に実施すること。また、緊急時への備えに対しても技術支援を行うこと</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ja-JP" sz="1800" dirty="0">
                <a:latin typeface="Meiryo UI" panose="020B0604030504040204" pitchFamily="50" charset="-128"/>
                <a:ea typeface="Meiryo UI" panose="020B0604030504040204" pitchFamily="50" charset="-128"/>
              </a:rPr>
              <a:t>④ 農業大学校の運営を通じた担い手の育成</a:t>
            </a:r>
          </a:p>
          <a:p>
            <a:pPr marL="87313" indent="-87313"/>
            <a:r>
              <a:rPr lang="ja-JP" altLang="en-US" sz="1800" dirty="0">
                <a:solidFill>
                  <a:schemeClr val="accent6">
                    <a:lumMod val="75000"/>
                  </a:schemeClr>
                </a:solidFill>
                <a:latin typeface="Meiryo UI" panose="020B0604030504040204" pitchFamily="50" charset="-128"/>
                <a:ea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rPr>
              <a:t>研究機関内に設置されているという強みを最大　　　</a:t>
            </a:r>
            <a:endParaRPr lang="en-US" altLang="ja-JP" sz="1800" dirty="0">
              <a:solidFill>
                <a:schemeClr val="tx1"/>
              </a:solidFill>
              <a:latin typeface="Meiryo UI" panose="020B0604030504040204" pitchFamily="50" charset="-128"/>
              <a:ea typeface="Meiryo UI" panose="020B0604030504040204" pitchFamily="50" charset="-128"/>
            </a:endParaRPr>
          </a:p>
          <a:p>
            <a:pPr marL="87313" indent="-87313"/>
            <a:r>
              <a:rPr lang="ja-JP" altLang="en-US" sz="1800" dirty="0">
                <a:solidFill>
                  <a:schemeClr val="tx1"/>
                </a:solidFill>
                <a:latin typeface="Meiryo UI" panose="020B0604030504040204" pitchFamily="50" charset="-128"/>
                <a:ea typeface="Meiryo UI" panose="020B0604030504040204" pitchFamily="50" charset="-128"/>
              </a:rPr>
              <a:t>　限活かし、力強い大阪農業の実現を支える</a:t>
            </a:r>
            <a:r>
              <a:rPr lang="ja-JP" altLang="en-US" sz="1800" dirty="0">
                <a:latin typeface="Meiryo UI" panose="020B0604030504040204" pitchFamily="50" charset="-128"/>
                <a:ea typeface="Meiryo UI" panose="020B0604030504040204" pitchFamily="50" charset="-128"/>
              </a:rPr>
              <a:t>新たな担い手の育成に努めること</a:t>
            </a:r>
            <a:endParaRPr lang="ja-JP" altLang="ja-JP" sz="18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D6DD81E0-DA90-D9E3-3EEB-0016204D124C}"/>
              </a:ext>
            </a:extLst>
          </p:cNvPr>
          <p:cNvSpPr txBox="1"/>
          <p:nvPr/>
        </p:nvSpPr>
        <p:spPr bwMode="auto">
          <a:xfrm>
            <a:off x="513647" y="704567"/>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a:t>
            </a:r>
            <a:r>
              <a:rPr lang="ja-JP" altLang="en-US" sz="2400" kern="0" dirty="0">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期中期目標</a:t>
            </a:r>
          </a:p>
        </p:txBody>
      </p:sp>
      <p:sp>
        <p:nvSpPr>
          <p:cNvPr id="5" name="テキスト ボックス 4">
            <a:extLst>
              <a:ext uri="{FF2B5EF4-FFF2-40B4-BE49-F238E27FC236}">
                <a16:creationId xmlns:a16="http://schemas.microsoft.com/office/drawing/2014/main" id="{1C3FD714-DF64-ED65-8B56-AC3DF0A258B7}"/>
              </a:ext>
            </a:extLst>
          </p:cNvPr>
          <p:cNvSpPr txBox="1"/>
          <p:nvPr/>
        </p:nvSpPr>
        <p:spPr bwMode="auto">
          <a:xfrm>
            <a:off x="6904856" y="704567"/>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a:t>
            </a:r>
            <a:r>
              <a:rPr lang="ja-JP" altLang="en-US" sz="2400" kern="0" dirty="0">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期中期計画（案）</a:t>
            </a:r>
          </a:p>
        </p:txBody>
      </p:sp>
      <p:sp>
        <p:nvSpPr>
          <p:cNvPr id="7" name="二等辺三角形 6">
            <a:extLst>
              <a:ext uri="{FF2B5EF4-FFF2-40B4-BE49-F238E27FC236}">
                <a16:creationId xmlns:a16="http://schemas.microsoft.com/office/drawing/2014/main" id="{1AA4514C-DAAC-497F-AD66-BB06949E431B}"/>
              </a:ext>
            </a:extLst>
          </p:cNvPr>
          <p:cNvSpPr/>
          <p:nvPr/>
        </p:nvSpPr>
        <p:spPr>
          <a:xfrm rot="5400000">
            <a:off x="4335003" y="5407163"/>
            <a:ext cx="2520280" cy="443058"/>
          </a:xfrm>
          <a:prstGeom prst="triangle">
            <a:avLst/>
          </a:prstGeom>
          <a:solidFill>
            <a:schemeClr val="tx2"/>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342900" indent="-342900" algn="ctr">
              <a:buAutoNum type="circleNumDbPlain"/>
            </a:pPr>
            <a:endParaRPr kumimoji="1" lang="ja-JP" altLang="en-US" sz="1500" u="sng" dirty="0">
              <a:latin typeface="Meiryo UI" panose="020B0604030504040204" pitchFamily="50" charset="-128"/>
              <a:ea typeface="Meiryo UI" panose="020B0604030504040204" pitchFamily="50" charset="-128"/>
            </a:endParaRPr>
          </a:p>
        </p:txBody>
      </p:sp>
      <p:sp>
        <p:nvSpPr>
          <p:cNvPr id="10" name="タイトル 1">
            <a:extLst>
              <a:ext uri="{FF2B5EF4-FFF2-40B4-BE49-F238E27FC236}">
                <a16:creationId xmlns:a16="http://schemas.microsoft.com/office/drawing/2014/main" id="{8E35C9E6-5D5C-4025-B8D8-1E44850A51F0}"/>
              </a:ext>
            </a:extLst>
          </p:cNvPr>
          <p:cNvSpPr txBox="1">
            <a:spLocks/>
          </p:cNvSpPr>
          <p:nvPr/>
        </p:nvSpPr>
        <p:spPr bwMode="auto">
          <a:xfrm>
            <a:off x="259158" y="1337766"/>
            <a:ext cx="3333330" cy="554995"/>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400" b="1" kern="100" dirty="0">
                <a:latin typeface="Meiryo UI" panose="020B0604030504040204" pitchFamily="50" charset="-128"/>
                <a:ea typeface="Meiryo UI" panose="020B0604030504040204" pitchFamily="50" charset="-128"/>
                <a:cs typeface="メイリオ" panose="020B0604030504040204" pitchFamily="50" charset="-128"/>
              </a:rPr>
              <a:t>　２．行政課題への対応</a:t>
            </a:r>
          </a:p>
        </p:txBody>
      </p:sp>
    </p:spTree>
    <p:extLst>
      <p:ext uri="{BB962C8B-B14F-4D97-AF65-F5344CB8AC3E}">
        <p14:creationId xmlns:p14="http://schemas.microsoft.com/office/powerpoint/2010/main" val="2500760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5806201" y="1965411"/>
            <a:ext cx="6772332" cy="6579605"/>
          </a:xfrm>
          <a:prstGeom prst="roundRect">
            <a:avLst>
              <a:gd name="adj" fmla="val 6820"/>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266700" indent="-266700"/>
            <a:r>
              <a:rPr lang="ja-JP" altLang="ja-JP" sz="1800" dirty="0">
                <a:latin typeface="Meiryo UI" panose="020B0604030504040204" pitchFamily="50" charset="-128"/>
                <a:ea typeface="Meiryo UI" panose="020B0604030504040204" pitchFamily="50" charset="-128"/>
              </a:rPr>
              <a:t>①　地域社会に対する支援</a:t>
            </a:r>
            <a:endParaRPr lang="en-US" altLang="ja-JP" sz="1800" dirty="0">
              <a:latin typeface="Meiryo UI" panose="020B0604030504040204" pitchFamily="50" charset="-128"/>
              <a:ea typeface="Meiryo UI" panose="020B0604030504040204" pitchFamily="50" charset="-128"/>
            </a:endParaRPr>
          </a:p>
          <a:p>
            <a:pPr marL="266700" indent="-266700"/>
            <a:r>
              <a:rPr lang="ja-JP" altLang="en-US" sz="1800" dirty="0">
                <a:latin typeface="Meiryo UI" panose="020B0604030504040204" pitchFamily="50" charset="-128"/>
                <a:ea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rPr>
              <a:t>生物多様性センター</a:t>
            </a:r>
            <a:r>
              <a:rPr lang="ja-JP" altLang="en-US" sz="1800" dirty="0">
                <a:latin typeface="Meiryo UI" panose="020B0604030504040204" pitchFamily="50" charset="-128"/>
                <a:ea typeface="Meiryo UI" panose="020B0604030504040204" pitchFamily="50" charset="-128"/>
              </a:rPr>
              <a:t>」と各種団体との連携を通じて、地域の生物多様性保全の取組や環境教育及び人材育成を推進する</a:t>
            </a:r>
            <a:endParaRPr lang="en-US" altLang="ja-JP" sz="1800" dirty="0">
              <a:latin typeface="Meiryo UI" panose="020B0604030504040204" pitchFamily="50" charset="-128"/>
              <a:ea typeface="Meiryo UI" panose="020B0604030504040204" pitchFamily="50" charset="-128"/>
            </a:endParaRPr>
          </a:p>
          <a:p>
            <a:pPr marL="266700" indent="-266700"/>
            <a:r>
              <a:rPr lang="ja-JP" altLang="en-US" sz="1800" dirty="0">
                <a:latin typeface="Meiryo UI" panose="020B0604030504040204" pitchFamily="50" charset="-128"/>
                <a:ea typeface="Meiryo UI" panose="020B0604030504040204" pitchFamily="50" charset="-128"/>
              </a:rPr>
              <a:t>　　また、生物多様性に係る技術普及や知見提供等の支援を行う</a:t>
            </a:r>
            <a:endParaRPr lang="en-US" altLang="ja-JP" sz="1800" dirty="0">
              <a:latin typeface="Meiryo UI" panose="020B0604030504040204" pitchFamily="50" charset="-128"/>
              <a:ea typeface="Meiryo UI" panose="020B0604030504040204" pitchFamily="50" charset="-128"/>
            </a:endParaRPr>
          </a:p>
          <a:p>
            <a:pPr marL="266700" indent="-266700"/>
            <a:r>
              <a:rPr lang="ja-JP" altLang="en-US" sz="1800" dirty="0">
                <a:latin typeface="Meiryo UI" panose="020B0604030504040204" pitchFamily="50" charset="-128"/>
                <a:ea typeface="Meiryo UI" panose="020B0604030504040204" pitchFamily="50" charset="-128"/>
              </a:rPr>
              <a:t>　・農の持つ魅力を幅広い場で展開する</a:t>
            </a:r>
            <a:r>
              <a:rPr lang="ja-JP" altLang="en-US" sz="1800" dirty="0">
                <a:solidFill>
                  <a:schemeClr val="tx1"/>
                </a:solidFill>
                <a:latin typeface="Meiryo UI" panose="020B0604030504040204" pitchFamily="50" charset="-128"/>
                <a:ea typeface="Meiryo UI" panose="020B0604030504040204" pitchFamily="50" charset="-128"/>
              </a:rPr>
              <a:t>ハートフル農業*</a:t>
            </a:r>
            <a:r>
              <a:rPr lang="ja-JP" altLang="en-US" sz="1800" dirty="0">
                <a:latin typeface="Meiryo UI" panose="020B0604030504040204" pitchFamily="50" charset="-128"/>
                <a:ea typeface="Meiryo UI" panose="020B0604030504040204" pitchFamily="50" charset="-128"/>
              </a:rPr>
              <a:t>取組への支援として教育プログラムの提供や就労場面での技術的アドバイスを行うとともに、大学等との連携による技術開発を行う</a:t>
            </a:r>
            <a:endParaRPr lang="en-US" altLang="ja-JP" sz="1800" dirty="0">
              <a:latin typeface="Meiryo UI" panose="020B0604030504040204" pitchFamily="50" charset="-128"/>
              <a:ea typeface="Meiryo UI" panose="020B0604030504040204" pitchFamily="50" charset="-128"/>
            </a:endParaRPr>
          </a:p>
          <a:p>
            <a:pPr marL="266700" indent="-266700"/>
            <a:r>
              <a:rPr lang="ja-JP" altLang="en-US" sz="1800" dirty="0">
                <a:latin typeface="Meiryo UI" panose="020B0604030504040204" pitchFamily="50" charset="-128"/>
                <a:ea typeface="Meiryo UI" panose="020B0604030504040204" pitchFamily="50" charset="-128"/>
              </a:rPr>
              <a:t>　</a:t>
            </a:r>
            <a:endParaRPr lang="en-US" altLang="ja-JP" sz="1800" dirty="0">
              <a:latin typeface="Meiryo UI" panose="020B0604030504040204" pitchFamily="50" charset="-128"/>
              <a:ea typeface="Meiryo UI" panose="020B0604030504040204" pitchFamily="50" charset="-128"/>
            </a:endParaRPr>
          </a:p>
          <a:p>
            <a:pPr marL="266700" indent="-266700"/>
            <a:r>
              <a:rPr lang="ja-JP" altLang="en-US" sz="1800" dirty="0">
                <a:latin typeface="Meiryo UI" panose="020B0604030504040204" pitchFamily="50" charset="-128"/>
                <a:ea typeface="Meiryo UI" panose="020B0604030504040204" pitchFamily="50" charset="-128"/>
              </a:rPr>
              <a:t>　　*支援学校や福祉事業所、特例子会社等が取組む農業</a:t>
            </a:r>
            <a:endParaRPr lang="en-US" altLang="ja-JP" sz="1800" dirty="0">
              <a:latin typeface="Meiryo UI" panose="020B0604030504040204" pitchFamily="50" charset="-128"/>
              <a:ea typeface="Meiryo UI" panose="020B0604030504040204" pitchFamily="50" charset="-128"/>
            </a:endParaRPr>
          </a:p>
          <a:p>
            <a:pPr marL="266700" indent="-266700"/>
            <a:endParaRPr lang="en-US" altLang="ja-JP" sz="1800" dirty="0">
              <a:latin typeface="Meiryo UI" panose="020B0604030504040204" pitchFamily="50" charset="-128"/>
              <a:ea typeface="Meiryo UI" panose="020B0604030504040204" pitchFamily="50" charset="-128"/>
            </a:endParaRPr>
          </a:p>
          <a:p>
            <a:pPr marL="266700" indent="-266700"/>
            <a:r>
              <a:rPr lang="ja-JP" altLang="ja-JP" sz="1800" dirty="0">
                <a:latin typeface="Meiryo UI" panose="020B0604030504040204" pitchFamily="50" charset="-128"/>
                <a:ea typeface="Meiryo UI" panose="020B0604030504040204" pitchFamily="50" charset="-128"/>
              </a:rPr>
              <a:t>②　府民への広報活動</a:t>
            </a:r>
            <a:endParaRPr lang="en-US" altLang="ja-JP" sz="1800" dirty="0">
              <a:latin typeface="Meiryo UI" panose="020B0604030504040204" pitchFamily="50" charset="-128"/>
              <a:ea typeface="Meiryo UI" panose="020B0604030504040204" pitchFamily="50" charset="-128"/>
            </a:endParaRPr>
          </a:p>
          <a:p>
            <a:pPr marL="266700" indent="-92075"/>
            <a:r>
              <a:rPr lang="ja-JP" altLang="en-US" sz="1800" dirty="0">
                <a:latin typeface="Meiryo UI" panose="020B0604030504040204" pitchFamily="50" charset="-128"/>
                <a:ea typeface="Meiryo UI" panose="020B0604030504040204" pitchFamily="50" charset="-128"/>
              </a:rPr>
              <a:t>・</a:t>
            </a:r>
            <a:r>
              <a:rPr lang="ja-JP" altLang="en-US" sz="1800" dirty="0">
                <a:solidFill>
                  <a:schemeClr val="tx1"/>
                </a:solidFill>
                <a:latin typeface="Meiryo UI" panose="020B0604030504040204" pitchFamily="50" charset="-128"/>
                <a:ea typeface="Meiryo UI" panose="020B0604030504040204" pitchFamily="50" charset="-128"/>
              </a:rPr>
              <a:t>ＳＮＳ等の電子媒体を活用するとともに、府民参加型イベントを継続して実施する。また、対象者を意識した分かりやすい発信を行う</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92075"/>
            <a:endParaRPr lang="en-US" altLang="ja-JP" sz="1800" u="sng" dirty="0">
              <a:solidFill>
                <a:srgbClr val="ED7D31"/>
              </a:solidFill>
              <a:latin typeface="Meiryo UI" panose="020B0604030504040204" pitchFamily="50" charset="-128"/>
              <a:ea typeface="Meiryo UI" panose="020B0604030504040204" pitchFamily="50" charset="-128"/>
            </a:endParaRPr>
          </a:p>
          <a:p>
            <a:pPr marL="266700" indent="-92075"/>
            <a:endParaRPr lang="en-US" altLang="ja-JP" sz="1800" u="sng" dirty="0">
              <a:solidFill>
                <a:srgbClr val="ED7D31"/>
              </a:solidFill>
              <a:latin typeface="Meiryo UI" panose="020B0604030504040204" pitchFamily="50" charset="-128"/>
              <a:ea typeface="Meiryo UI" panose="020B0604030504040204" pitchFamily="50" charset="-128"/>
            </a:endParaRPr>
          </a:p>
          <a:p>
            <a:pPr marL="266700" indent="-92075"/>
            <a:endParaRPr lang="en-US" altLang="ja-JP" sz="1800" u="sng" dirty="0">
              <a:solidFill>
                <a:srgbClr val="ED7D31"/>
              </a:solidFill>
              <a:latin typeface="Meiryo UI" panose="020B0604030504040204" pitchFamily="50" charset="-128"/>
              <a:ea typeface="Meiryo UI" panose="020B0604030504040204" pitchFamily="50" charset="-128"/>
            </a:endParaRPr>
          </a:p>
          <a:p>
            <a:pPr marL="266700" indent="-92075"/>
            <a:endParaRPr lang="en-US" altLang="ja-JP" sz="1800" u="sng" dirty="0">
              <a:solidFill>
                <a:srgbClr val="ED7D31"/>
              </a:solidFill>
              <a:latin typeface="Meiryo UI" panose="020B0604030504040204" pitchFamily="50" charset="-128"/>
              <a:ea typeface="Meiryo UI" panose="020B0604030504040204" pitchFamily="50" charset="-128"/>
            </a:endParaRPr>
          </a:p>
          <a:p>
            <a:pPr marL="266700" indent="-92075"/>
            <a:r>
              <a:rPr lang="ja-JP" altLang="en-US" sz="1800" dirty="0">
                <a:latin typeface="Meiryo UI" panose="020B0604030504040204" pitchFamily="50" charset="-128"/>
                <a:ea typeface="Meiryo UI" panose="020B0604030504040204" pitchFamily="50" charset="-128"/>
              </a:rPr>
              <a:t>・</a:t>
            </a:r>
            <a:r>
              <a:rPr lang="ja-JP" altLang="en-US" sz="1800" dirty="0">
                <a:solidFill>
                  <a:schemeClr val="tx1"/>
                </a:solidFill>
                <a:latin typeface="Meiryo UI" panose="020B0604030504040204" pitchFamily="50" charset="-128"/>
                <a:ea typeface="Meiryo UI" panose="020B0604030504040204" pitchFamily="50" charset="-128"/>
              </a:rPr>
              <a:t>特に、大阪・関西万博や、そのインパクトを受けた万博以降の環境・社会・経済に資する研究成果について、積極的に発信する</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92075"/>
            <a:r>
              <a:rPr lang="ja-JP" altLang="en-US" sz="1800" dirty="0">
                <a:solidFill>
                  <a:schemeClr val="tx1"/>
                </a:solidFill>
                <a:latin typeface="Meiryo UI" panose="020B0604030504040204" pitchFamily="50" charset="-128"/>
                <a:ea typeface="Meiryo UI" panose="020B0604030504040204" pitchFamily="50" charset="-128"/>
              </a:rPr>
              <a:t>　☆花壇用の大阪産花品目の高温適性</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92075"/>
            <a:r>
              <a:rPr lang="ja-JP" altLang="en-US" sz="1800" dirty="0">
                <a:solidFill>
                  <a:schemeClr val="tx1"/>
                </a:solidFill>
                <a:latin typeface="Meiryo UI" panose="020B0604030504040204" pitchFamily="50" charset="-128"/>
                <a:ea typeface="Meiryo UI" panose="020B0604030504040204" pitchFamily="50" charset="-128"/>
              </a:rPr>
              <a:t>　☆健康に資する大阪産農水産物調査</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92075"/>
            <a:r>
              <a:rPr lang="ja-JP" altLang="en-US" sz="1800" dirty="0">
                <a:solidFill>
                  <a:schemeClr val="tx1"/>
                </a:solidFill>
                <a:latin typeface="Meiryo UI" panose="020B0604030504040204" pitchFamily="50" charset="-128"/>
                <a:ea typeface="Meiryo UI" panose="020B0604030504040204" pitchFamily="50" charset="-128"/>
              </a:rPr>
              <a:t>　☆暑さ対策情報　　　　　　　　　　　　など</a:t>
            </a:r>
            <a:endParaRPr lang="en-US" altLang="ja-JP" sz="1800" dirty="0">
              <a:solidFill>
                <a:schemeClr val="tx1"/>
              </a:solidFill>
              <a:highlight>
                <a:srgbClr val="FFFF00"/>
              </a:highlight>
              <a:latin typeface="Meiryo UI" panose="020B0604030504040204" pitchFamily="50" charset="-128"/>
              <a:ea typeface="Meiryo UI" panose="020B0604030504040204" pitchFamily="50" charset="-128"/>
            </a:endParaRPr>
          </a:p>
        </p:txBody>
      </p:sp>
      <p:sp>
        <p:nvSpPr>
          <p:cNvPr id="51" name="タイトル 1"/>
          <p:cNvSpPr txBox="1">
            <a:spLocks/>
          </p:cNvSpPr>
          <p:nvPr/>
        </p:nvSpPr>
        <p:spPr bwMode="auto">
          <a:xfrm>
            <a:off x="-21332" y="-26859"/>
            <a:ext cx="12801600" cy="60993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800" b="1" kern="100" dirty="0">
                <a:latin typeface="Meiryo UI" panose="020B0604030504040204" pitchFamily="50" charset="-128"/>
                <a:ea typeface="Meiryo UI" panose="020B0604030504040204" pitchFamily="50" charset="-128"/>
                <a:cs typeface="メイリオ" panose="020B0604030504040204" pitchFamily="50" charset="-128"/>
              </a:rPr>
              <a:t>　第４期中期目標と中期計画（案）の概要（４）</a:t>
            </a:r>
          </a:p>
        </p:txBody>
      </p:sp>
      <p:sp>
        <p:nvSpPr>
          <p:cNvPr id="24" name="角丸四角形 10">
            <a:extLst>
              <a:ext uri="{FF2B5EF4-FFF2-40B4-BE49-F238E27FC236}">
                <a16:creationId xmlns:a16="http://schemas.microsoft.com/office/drawing/2014/main" id="{C75D8CC4-382F-47EA-B7B8-C958005B2A52}"/>
              </a:ext>
            </a:extLst>
          </p:cNvPr>
          <p:cNvSpPr/>
          <p:nvPr/>
        </p:nvSpPr>
        <p:spPr>
          <a:xfrm>
            <a:off x="190412" y="1992289"/>
            <a:ext cx="5058259" cy="6579606"/>
          </a:xfrm>
          <a:prstGeom prst="roundRect">
            <a:avLst>
              <a:gd name="adj" fmla="val 6820"/>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266700" indent="-266700"/>
            <a:r>
              <a:rPr lang="ja-JP" altLang="ja-JP" sz="1800" dirty="0">
                <a:latin typeface="Meiryo UI" panose="020B0604030504040204" pitchFamily="50" charset="-128"/>
                <a:ea typeface="Meiryo UI" panose="020B0604030504040204" pitchFamily="50" charset="-128"/>
              </a:rPr>
              <a:t>①　地域社会に対する支援</a:t>
            </a:r>
            <a:endParaRPr lang="en-US" altLang="ja-JP" sz="1800" dirty="0">
              <a:latin typeface="Meiryo UI" panose="020B0604030504040204" pitchFamily="50" charset="-128"/>
              <a:ea typeface="Meiryo UI" panose="020B0604030504040204" pitchFamily="50" charset="-128"/>
            </a:endParaRPr>
          </a:p>
          <a:p>
            <a:pPr marL="266700" indent="-92075"/>
            <a:r>
              <a:rPr lang="ja-JP" altLang="en-US" sz="1800" dirty="0">
                <a:latin typeface="Meiryo UI" panose="020B0604030504040204" pitchFamily="50" charset="-128"/>
                <a:ea typeface="Meiryo UI" panose="020B0604030504040204" pitchFamily="50" charset="-128"/>
              </a:rPr>
              <a:t> 研究所が有する知識・技術・施設などの資源を有効活用し、地域社会の取組を支援すること</a:t>
            </a:r>
            <a:endParaRPr lang="en-US" altLang="ja-JP" sz="1800" dirty="0">
              <a:latin typeface="Meiryo UI" panose="020B0604030504040204" pitchFamily="50" charset="-128"/>
              <a:ea typeface="Meiryo UI" panose="020B0604030504040204" pitchFamily="50" charset="-128"/>
            </a:endParaRPr>
          </a:p>
          <a:p>
            <a:pPr marL="266700" indent="-92075"/>
            <a:endParaRPr lang="en-US" altLang="ja-JP" sz="1800" dirty="0">
              <a:latin typeface="Meiryo UI" panose="020B0604030504040204" pitchFamily="50" charset="-128"/>
              <a:ea typeface="Meiryo UI" panose="020B0604030504040204" pitchFamily="50" charset="-128"/>
            </a:endParaRPr>
          </a:p>
          <a:p>
            <a:pPr marL="266700" indent="-266700">
              <a:lnSpc>
                <a:spcPts val="1500"/>
              </a:lnSpc>
            </a:pPr>
            <a:endParaRPr lang="en-US" altLang="ja-JP" sz="1800" dirty="0">
              <a:latin typeface="Meiryo UI" panose="020B0604030504040204" pitchFamily="50" charset="-128"/>
              <a:ea typeface="Meiryo UI" panose="020B0604030504040204" pitchFamily="50" charset="-128"/>
            </a:endParaRPr>
          </a:p>
          <a:p>
            <a:pPr marL="266700" indent="-266700"/>
            <a:endParaRPr lang="en-US" altLang="ja-JP" sz="1800" dirty="0">
              <a:latin typeface="Meiryo UI" panose="020B0604030504040204" pitchFamily="50" charset="-128"/>
              <a:ea typeface="Meiryo UI" panose="020B0604030504040204" pitchFamily="50" charset="-128"/>
            </a:endParaRPr>
          </a:p>
          <a:p>
            <a:pPr marL="266700" indent="-266700"/>
            <a:endParaRPr lang="en-US" altLang="ja-JP" sz="1800" dirty="0">
              <a:latin typeface="Meiryo UI" panose="020B0604030504040204" pitchFamily="50" charset="-128"/>
              <a:ea typeface="Meiryo UI" panose="020B0604030504040204" pitchFamily="50" charset="-128"/>
            </a:endParaRPr>
          </a:p>
          <a:p>
            <a:pPr marL="266700" indent="-266700"/>
            <a:endParaRPr lang="en-US" altLang="ja-JP" sz="1800" dirty="0">
              <a:latin typeface="Meiryo UI" panose="020B0604030504040204" pitchFamily="50" charset="-128"/>
              <a:ea typeface="Meiryo UI" panose="020B0604030504040204" pitchFamily="50" charset="-128"/>
            </a:endParaRPr>
          </a:p>
          <a:p>
            <a:pPr marL="266700" indent="-266700"/>
            <a:endParaRPr lang="en-US" altLang="ja-JP" sz="1800" dirty="0">
              <a:latin typeface="Meiryo UI" panose="020B0604030504040204" pitchFamily="50" charset="-128"/>
              <a:ea typeface="Meiryo UI" panose="020B0604030504040204" pitchFamily="50" charset="-128"/>
            </a:endParaRPr>
          </a:p>
          <a:p>
            <a:pPr marL="266700" indent="-266700"/>
            <a:endParaRPr lang="en-US" altLang="ja-JP" sz="1800" dirty="0">
              <a:latin typeface="Meiryo UI" panose="020B0604030504040204" pitchFamily="50" charset="-128"/>
              <a:ea typeface="Meiryo UI" panose="020B0604030504040204" pitchFamily="50" charset="-128"/>
            </a:endParaRPr>
          </a:p>
          <a:p>
            <a:pPr marL="266700" indent="-266700"/>
            <a:endParaRPr lang="en-US" altLang="ja-JP" sz="600" dirty="0">
              <a:latin typeface="Meiryo UI" panose="020B0604030504040204" pitchFamily="50" charset="-128"/>
              <a:ea typeface="Meiryo UI" panose="020B0604030504040204" pitchFamily="50" charset="-128"/>
            </a:endParaRPr>
          </a:p>
          <a:p>
            <a:pPr marL="266700" indent="-266700"/>
            <a:r>
              <a:rPr lang="ja-JP" altLang="ja-JP" sz="1800" dirty="0">
                <a:latin typeface="Meiryo UI" panose="020B0604030504040204" pitchFamily="50" charset="-128"/>
                <a:ea typeface="Meiryo UI" panose="020B0604030504040204" pitchFamily="50" charset="-128"/>
              </a:rPr>
              <a:t>②　府民への広報活動</a:t>
            </a:r>
            <a:endParaRPr lang="en-US" altLang="ja-JP" sz="1800" dirty="0">
              <a:latin typeface="Meiryo UI" panose="020B0604030504040204" pitchFamily="50" charset="-128"/>
              <a:ea typeface="Meiryo UI" panose="020B0604030504040204" pitchFamily="50" charset="-128"/>
            </a:endParaRPr>
          </a:p>
          <a:p>
            <a:pPr marL="266700" indent="-266700"/>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・府民に身近な研究所となるよう、様々な機会を</a:t>
            </a:r>
            <a:endParaRPr lang="en-US" altLang="ja-JP" sz="1800" dirty="0">
              <a:latin typeface="Meiryo UI" panose="020B0604030504040204" pitchFamily="50" charset="-128"/>
              <a:ea typeface="Meiryo UI" panose="020B0604030504040204" pitchFamily="50" charset="-128"/>
            </a:endParaRPr>
          </a:p>
          <a:p>
            <a:pPr marL="266700" indent="-266700"/>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捉えて、</a:t>
            </a:r>
            <a:r>
              <a:rPr lang="ja-JP" altLang="en-US" sz="1800" dirty="0">
                <a:solidFill>
                  <a:schemeClr val="tx1"/>
                </a:solidFill>
                <a:latin typeface="Meiryo UI" panose="020B0604030504040204" pitchFamily="50" charset="-128"/>
                <a:ea typeface="Meiryo UI" panose="020B0604030504040204" pitchFamily="50" charset="-128"/>
              </a:rPr>
              <a:t>質の高い広報活動に取り組むこと</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endParaRPr lang="en-US" altLang="ja-JP" sz="1800" u="sng" dirty="0">
              <a:solidFill>
                <a:schemeClr val="accent6">
                  <a:lumMod val="75000"/>
                </a:schemeClr>
              </a:solidFill>
              <a:latin typeface="Meiryo UI" panose="020B0604030504040204" pitchFamily="50" charset="-128"/>
              <a:ea typeface="Meiryo UI" panose="020B0604030504040204" pitchFamily="50" charset="-128"/>
            </a:endParaRPr>
          </a:p>
          <a:p>
            <a:pPr marL="266700" indent="-266700"/>
            <a:r>
              <a:rPr lang="en-US" altLang="ja-JP" sz="1800" dirty="0">
                <a:solidFill>
                  <a:schemeClr val="accent6">
                    <a:lumMod val="75000"/>
                  </a:schemeClr>
                </a:solidFill>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・イベント等の実施にあたっては、</a:t>
            </a:r>
            <a:r>
              <a:rPr lang="ja-JP" altLang="en-US" sz="1800" dirty="0">
                <a:solidFill>
                  <a:schemeClr val="tx1"/>
                </a:solidFill>
                <a:latin typeface="Meiryo UI" panose="020B0604030504040204" pitchFamily="50" charset="-128"/>
                <a:ea typeface="Meiryo UI" panose="020B0604030504040204" pitchFamily="50" charset="-128"/>
              </a:rPr>
              <a:t>府民参加型のプログラムを充実させるなど、様々な工夫を凝らすこと</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r>
              <a:rPr lang="en-US" altLang="ja-JP" sz="1800" dirty="0">
                <a:solidFill>
                  <a:schemeClr val="accent6">
                    <a:lumMod val="75000"/>
                  </a:schemeClr>
                </a:solidFill>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a:t>
            </a:r>
            <a:r>
              <a:rPr lang="ja-JP" altLang="en-US" sz="1800" dirty="0">
                <a:solidFill>
                  <a:schemeClr val="tx1"/>
                </a:solidFill>
                <a:latin typeface="Meiryo UI" panose="020B0604030504040204" pitchFamily="50" charset="-128"/>
                <a:ea typeface="Meiryo UI" panose="020B0604030504040204" pitchFamily="50" charset="-128"/>
              </a:rPr>
              <a:t>大阪・関西万博の機運醸成にも積極的に協力</a:t>
            </a:r>
            <a:endParaRPr lang="en-US" altLang="ja-JP" sz="1800" dirty="0">
              <a:solidFill>
                <a:schemeClr val="tx1"/>
              </a:solidFill>
              <a:latin typeface="Meiryo UI" panose="020B0604030504040204" pitchFamily="50" charset="-128"/>
              <a:ea typeface="Meiryo UI" panose="020B0604030504040204" pitchFamily="50" charset="-128"/>
            </a:endParaRPr>
          </a:p>
          <a:p>
            <a:pPr marL="266700" indent="-266700"/>
            <a:r>
              <a:rPr lang="en-US" altLang="ja-JP" sz="1800" dirty="0">
                <a:solidFill>
                  <a:schemeClr val="tx1"/>
                </a:solidFill>
                <a:latin typeface="Meiryo UI" panose="020B0604030504040204" pitchFamily="50" charset="-128"/>
                <a:ea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rPr>
              <a:t> すること</a:t>
            </a:r>
            <a:endParaRPr lang="ja-JP" altLang="ja-JP" sz="1800" dirty="0">
              <a:solidFill>
                <a:schemeClr val="tx1"/>
              </a:solidFill>
            </a:endParaRPr>
          </a:p>
        </p:txBody>
      </p:sp>
      <p:sp>
        <p:nvSpPr>
          <p:cNvPr id="4" name="テキスト ボックス 3">
            <a:extLst>
              <a:ext uri="{FF2B5EF4-FFF2-40B4-BE49-F238E27FC236}">
                <a16:creationId xmlns:a16="http://schemas.microsoft.com/office/drawing/2014/main" id="{D6DD81E0-DA90-D9E3-3EEB-0016204D124C}"/>
              </a:ext>
            </a:extLst>
          </p:cNvPr>
          <p:cNvSpPr txBox="1"/>
          <p:nvPr/>
        </p:nvSpPr>
        <p:spPr bwMode="auto">
          <a:xfrm>
            <a:off x="513647" y="704567"/>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a:t>
            </a:r>
            <a:r>
              <a:rPr lang="ja-JP" altLang="en-US" sz="2400" kern="0" dirty="0">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期中期目標</a:t>
            </a:r>
          </a:p>
        </p:txBody>
      </p:sp>
      <p:sp>
        <p:nvSpPr>
          <p:cNvPr id="5" name="テキスト ボックス 4">
            <a:extLst>
              <a:ext uri="{FF2B5EF4-FFF2-40B4-BE49-F238E27FC236}">
                <a16:creationId xmlns:a16="http://schemas.microsoft.com/office/drawing/2014/main" id="{1C3FD714-DF64-ED65-8B56-AC3DF0A258B7}"/>
              </a:ext>
            </a:extLst>
          </p:cNvPr>
          <p:cNvSpPr txBox="1"/>
          <p:nvPr/>
        </p:nvSpPr>
        <p:spPr bwMode="auto">
          <a:xfrm>
            <a:off x="6904856" y="704567"/>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a:t>
            </a:r>
            <a:r>
              <a:rPr lang="ja-JP" altLang="en-US" sz="2400" kern="0" dirty="0">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期中期計画（案）</a:t>
            </a:r>
          </a:p>
        </p:txBody>
      </p:sp>
      <p:sp>
        <p:nvSpPr>
          <p:cNvPr id="7" name="二等辺三角形 6">
            <a:extLst>
              <a:ext uri="{FF2B5EF4-FFF2-40B4-BE49-F238E27FC236}">
                <a16:creationId xmlns:a16="http://schemas.microsoft.com/office/drawing/2014/main" id="{1AA4514C-DAAC-497F-AD66-BB06949E431B}"/>
              </a:ext>
            </a:extLst>
          </p:cNvPr>
          <p:cNvSpPr/>
          <p:nvPr/>
        </p:nvSpPr>
        <p:spPr>
          <a:xfrm rot="5400000">
            <a:off x="4283367" y="4370668"/>
            <a:ext cx="2520280" cy="443058"/>
          </a:xfrm>
          <a:prstGeom prst="triangle">
            <a:avLst/>
          </a:prstGeom>
          <a:solidFill>
            <a:schemeClr val="tx2"/>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342900" indent="-342900" algn="ctr">
              <a:buAutoNum type="circleNumDbPlain"/>
            </a:pPr>
            <a:endParaRPr kumimoji="1" lang="ja-JP" altLang="en-US" sz="1500" u="sng"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17DE9767-B3B4-4622-9F0D-FC672BF25F37}"/>
              </a:ext>
            </a:extLst>
          </p:cNvPr>
          <p:cNvSpPr txBox="1">
            <a:spLocks/>
          </p:cNvSpPr>
          <p:nvPr/>
        </p:nvSpPr>
        <p:spPr bwMode="auto">
          <a:xfrm>
            <a:off x="190412" y="1312259"/>
            <a:ext cx="4338180" cy="516867"/>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400" b="1" kern="100" dirty="0">
                <a:latin typeface="Meiryo UI" panose="020B0604030504040204" pitchFamily="50" charset="-128"/>
                <a:ea typeface="Meiryo UI" panose="020B0604030504040204" pitchFamily="50" charset="-128"/>
                <a:cs typeface="メイリオ" panose="020B0604030504040204" pitchFamily="50" charset="-128"/>
              </a:rPr>
              <a:t>　　３．地域社会への貢献</a:t>
            </a:r>
          </a:p>
        </p:txBody>
      </p:sp>
    </p:spTree>
    <p:extLst>
      <p:ext uri="{BB962C8B-B14F-4D97-AF65-F5344CB8AC3E}">
        <p14:creationId xmlns:p14="http://schemas.microsoft.com/office/powerpoint/2010/main" val="771276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6259859" y="1498678"/>
            <a:ext cx="6405637" cy="7981399"/>
          </a:xfrm>
          <a:prstGeom prst="roundRect">
            <a:avLst>
              <a:gd name="adj" fmla="val 6820"/>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72000" tIns="62437" rIns="72000" bIns="62437" rtlCol="0" anchor="t" anchorCtr="0"/>
          <a:lstStyle/>
          <a:p>
            <a:r>
              <a:rPr lang="ja-JP" altLang="en-US" sz="1600" dirty="0">
                <a:solidFill>
                  <a:srgbClr val="ED7D31"/>
                </a:solidFill>
                <a:latin typeface="Meiryo UI" panose="020B0604030504040204" pitchFamily="50" charset="-128"/>
                <a:ea typeface="Meiryo UI" panose="020B0604030504040204" pitchFamily="50" charset="-128"/>
              </a:rPr>
              <a:t>  </a:t>
            </a:r>
            <a:endParaRPr lang="ja-JP" altLang="ja-JP" sz="2000" dirty="0"/>
          </a:p>
        </p:txBody>
      </p:sp>
      <p:sp>
        <p:nvSpPr>
          <p:cNvPr id="51" name="タイトル 1"/>
          <p:cNvSpPr txBox="1">
            <a:spLocks/>
          </p:cNvSpPr>
          <p:nvPr/>
        </p:nvSpPr>
        <p:spPr bwMode="auto">
          <a:xfrm>
            <a:off x="-21332" y="-26859"/>
            <a:ext cx="12801600" cy="60993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800" b="1" kern="100" dirty="0">
                <a:latin typeface="Meiryo UI" panose="020B0604030504040204" pitchFamily="50" charset="-128"/>
                <a:ea typeface="Meiryo UI" panose="020B0604030504040204" pitchFamily="50" charset="-128"/>
                <a:cs typeface="メイリオ" panose="020B0604030504040204" pitchFamily="50" charset="-128"/>
              </a:rPr>
              <a:t>　第４期中期目標と中期計画（案）の概要（５）</a:t>
            </a:r>
          </a:p>
        </p:txBody>
      </p:sp>
      <p:sp>
        <p:nvSpPr>
          <p:cNvPr id="4" name="テキスト ボックス 3">
            <a:extLst>
              <a:ext uri="{FF2B5EF4-FFF2-40B4-BE49-F238E27FC236}">
                <a16:creationId xmlns:a16="http://schemas.microsoft.com/office/drawing/2014/main" id="{D6DD81E0-DA90-D9E3-3EEB-0016204D124C}"/>
              </a:ext>
            </a:extLst>
          </p:cNvPr>
          <p:cNvSpPr txBox="1"/>
          <p:nvPr/>
        </p:nvSpPr>
        <p:spPr bwMode="auto">
          <a:xfrm>
            <a:off x="640160" y="647134"/>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第４期中期目標</a:t>
            </a:r>
          </a:p>
        </p:txBody>
      </p:sp>
      <p:sp>
        <p:nvSpPr>
          <p:cNvPr id="5" name="テキスト ボックス 4">
            <a:extLst>
              <a:ext uri="{FF2B5EF4-FFF2-40B4-BE49-F238E27FC236}">
                <a16:creationId xmlns:a16="http://schemas.microsoft.com/office/drawing/2014/main" id="{1C3FD714-DF64-ED65-8B56-AC3DF0A258B7}"/>
              </a:ext>
            </a:extLst>
          </p:cNvPr>
          <p:cNvSpPr txBox="1"/>
          <p:nvPr/>
        </p:nvSpPr>
        <p:spPr bwMode="auto">
          <a:xfrm>
            <a:off x="7042804" y="708051"/>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a:t>
            </a:r>
            <a:r>
              <a:rPr lang="ja-JP" altLang="en-US" sz="2400" kern="0" dirty="0">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期中期計画（案）</a:t>
            </a:r>
          </a:p>
        </p:txBody>
      </p:sp>
      <p:sp>
        <p:nvSpPr>
          <p:cNvPr id="7" name="二等辺三角形 6">
            <a:extLst>
              <a:ext uri="{FF2B5EF4-FFF2-40B4-BE49-F238E27FC236}">
                <a16:creationId xmlns:a16="http://schemas.microsoft.com/office/drawing/2014/main" id="{1AA4514C-DAAC-497F-AD66-BB06949E431B}"/>
              </a:ext>
            </a:extLst>
          </p:cNvPr>
          <p:cNvSpPr/>
          <p:nvPr/>
        </p:nvSpPr>
        <p:spPr>
          <a:xfrm rot="5400000">
            <a:off x="4817839" y="5324313"/>
            <a:ext cx="2520280" cy="329085"/>
          </a:xfrm>
          <a:prstGeom prst="triangle">
            <a:avLst/>
          </a:prstGeom>
          <a:solidFill>
            <a:schemeClr val="tx2"/>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342900" indent="-342900" algn="ctr">
              <a:buAutoNum type="circleNumDbPlain"/>
            </a:pPr>
            <a:endParaRPr kumimoji="1" lang="ja-JP" altLang="en-US" sz="1500" u="sng" dirty="0">
              <a:latin typeface="Meiryo UI" panose="020B0604030504040204" pitchFamily="50" charset="-128"/>
              <a:ea typeface="Meiryo UI" panose="020B0604030504040204" pitchFamily="50" charset="-128"/>
            </a:endParaRPr>
          </a:p>
        </p:txBody>
      </p:sp>
      <p:sp>
        <p:nvSpPr>
          <p:cNvPr id="14" name="角丸四角形 10">
            <a:extLst>
              <a:ext uri="{FF2B5EF4-FFF2-40B4-BE49-F238E27FC236}">
                <a16:creationId xmlns:a16="http://schemas.microsoft.com/office/drawing/2014/main" id="{EC31F68C-23BC-40F5-92DC-A524F3E78392}"/>
              </a:ext>
            </a:extLst>
          </p:cNvPr>
          <p:cNvSpPr/>
          <p:nvPr/>
        </p:nvSpPr>
        <p:spPr>
          <a:xfrm>
            <a:off x="47916" y="1497636"/>
            <a:ext cx="5835311" cy="7982441"/>
          </a:xfrm>
          <a:prstGeom prst="roundRect">
            <a:avLst>
              <a:gd name="adj" fmla="val 6820"/>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72000" tIns="62437" rIns="72000" bIns="62437" rtlCol="0" anchor="t" anchorCtr="0"/>
          <a:lstStyle/>
          <a:p>
            <a:r>
              <a:rPr lang="ja-JP" altLang="en-US" sz="1600" dirty="0">
                <a:solidFill>
                  <a:schemeClr val="accent6">
                    <a:lumMod val="75000"/>
                  </a:schemeClr>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各研究部が有する知見や技術シーズ等を相互で共有し利用する等</a:t>
            </a:r>
            <a:r>
              <a:rPr lang="ja-JP" altLang="en-US" sz="1600" dirty="0">
                <a:latin typeface="Meiryo UI" panose="020B0604030504040204" pitchFamily="50" charset="-128"/>
                <a:ea typeface="Meiryo UI" panose="020B0604030504040204" pitchFamily="50" charset="-128"/>
              </a:rPr>
              <a:t>、総合研究所としての特長を最大限に活かした調査研究を</a:t>
            </a:r>
            <a:r>
              <a:rPr lang="ja-JP" altLang="en-US" sz="1600" dirty="0">
                <a:solidFill>
                  <a:schemeClr val="tx1"/>
                </a:solidFill>
                <a:latin typeface="Meiryo UI" panose="020B0604030504040204" pitchFamily="50" charset="-128"/>
                <a:ea typeface="Meiryo UI" panose="020B0604030504040204" pitchFamily="50" charset="-128"/>
              </a:rPr>
              <a:t>更に</a:t>
            </a:r>
            <a:r>
              <a:rPr lang="ja-JP" altLang="en-US" sz="1600" dirty="0">
                <a:latin typeface="Meiryo UI" panose="020B0604030504040204" pitchFamily="50" charset="-128"/>
                <a:ea typeface="Meiryo UI" panose="020B0604030504040204" pitchFamily="50" charset="-128"/>
              </a:rPr>
              <a:t>進めること</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ja-JP" sz="1600" dirty="0">
                <a:latin typeface="Meiryo UI" panose="020B0604030504040204" pitchFamily="50" charset="-128"/>
                <a:ea typeface="Meiryo UI" panose="020B0604030504040204" pitchFamily="50" charset="-128"/>
              </a:rPr>
              <a:t>（１）技術ニーズの把握と知見の集積、協働の推進</a:t>
            </a:r>
          </a:p>
          <a:p>
            <a:pPr indent="95250"/>
            <a:r>
              <a:rPr lang="ja-JP" altLang="en-US" sz="1600" dirty="0">
                <a:latin typeface="Meiryo UI" panose="020B0604030504040204" pitchFamily="50" charset="-128"/>
                <a:ea typeface="Meiryo UI" panose="020B0604030504040204" pitchFamily="50" charset="-128"/>
              </a:rPr>
              <a:t>　・行政や事業者団体等様々なネットワークを活用し幅広い知</a:t>
            </a:r>
            <a:endParaRPr lang="en-US" altLang="ja-JP" sz="1600" dirty="0">
              <a:latin typeface="Meiryo UI" panose="020B0604030504040204" pitchFamily="50" charset="-128"/>
              <a:ea typeface="Meiryo UI" panose="020B0604030504040204" pitchFamily="50" charset="-128"/>
            </a:endParaRPr>
          </a:p>
          <a:p>
            <a:pPr indent="95250"/>
            <a:r>
              <a:rPr lang="ja-JP" altLang="en-US" sz="1600" dirty="0">
                <a:latin typeface="Meiryo UI" panose="020B0604030504040204" pitchFamily="50" charset="-128"/>
                <a:ea typeface="Meiryo UI" panose="020B0604030504040204" pitchFamily="50" charset="-128"/>
              </a:rPr>
              <a:t>　　見を収集すること</a:t>
            </a:r>
            <a:endParaRPr lang="en-US" altLang="ja-JP" sz="1600" dirty="0">
              <a:latin typeface="Meiryo UI" panose="020B0604030504040204" pitchFamily="50" charset="-128"/>
              <a:ea typeface="Meiryo UI" panose="020B0604030504040204" pitchFamily="50" charset="-128"/>
            </a:endParaRPr>
          </a:p>
          <a:p>
            <a:pPr indent="95250"/>
            <a:r>
              <a:rPr lang="ja-JP" altLang="en-US" sz="1600" dirty="0">
                <a:latin typeface="Meiryo UI" panose="020B0604030504040204" pitchFamily="50" charset="-128"/>
                <a:ea typeface="Meiryo UI" panose="020B0604030504040204" pitchFamily="50" charset="-128"/>
              </a:rPr>
              <a:t>　・大学や公設試験研究機関等との調査研究や成果普及に協</a:t>
            </a:r>
            <a:endParaRPr lang="en-US" altLang="ja-JP" sz="1600" dirty="0">
              <a:latin typeface="Meiryo UI" panose="020B0604030504040204" pitchFamily="50" charset="-128"/>
              <a:ea typeface="Meiryo UI" panose="020B0604030504040204" pitchFamily="50" charset="-128"/>
            </a:endParaRPr>
          </a:p>
          <a:p>
            <a:pPr indent="95250"/>
            <a:r>
              <a:rPr lang="ja-JP" altLang="en-US" sz="1600" dirty="0">
                <a:latin typeface="Meiryo UI" panose="020B0604030504040204" pitchFamily="50" charset="-128"/>
                <a:ea typeface="Meiryo UI" panose="020B0604030504040204" pitchFamily="50" charset="-128"/>
              </a:rPr>
              <a:t>　　働して取組む。</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ja-JP" sz="1600" dirty="0">
                <a:latin typeface="Meiryo UI" panose="020B0604030504040204" pitchFamily="50" charset="-128"/>
                <a:ea typeface="Meiryo UI" panose="020B0604030504040204" pitchFamily="50" charset="-128"/>
              </a:rPr>
              <a:t>（２）質の高い調査研究の実施</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①　調査研究の推進</a:t>
            </a:r>
            <a:endParaRPr lang="en-US" altLang="ja-JP" sz="1600" dirty="0">
              <a:latin typeface="Meiryo UI" panose="020B0604030504040204" pitchFamily="50" charset="-128"/>
              <a:ea typeface="Meiryo UI" panose="020B0604030504040204" pitchFamily="50" charset="-128"/>
            </a:endParaRPr>
          </a:p>
          <a:p>
            <a:pPr marL="266700"/>
            <a:r>
              <a:rPr lang="ja-JP" altLang="en-US" sz="1600" dirty="0">
                <a:solidFill>
                  <a:schemeClr val="accent6">
                    <a:lumMod val="75000"/>
                  </a:schemeClr>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自然資本の持続可能な利用、維持・充実や生物多様性保  </a:t>
            </a:r>
            <a:endParaRPr lang="en-US" altLang="ja-JP" sz="1600" dirty="0">
              <a:solidFill>
                <a:schemeClr val="tx1"/>
              </a:solidFill>
              <a:latin typeface="Meiryo UI" panose="020B0604030504040204" pitchFamily="50" charset="-128"/>
              <a:ea typeface="Meiryo UI" panose="020B0604030504040204" pitchFamily="50" charset="-128"/>
            </a:endParaRPr>
          </a:p>
          <a:p>
            <a:pPr marL="266700"/>
            <a:r>
              <a:rPr lang="en-US" altLang="ja-JP" sz="1600"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全に資する調査研究の推進、農林水産業等への気候変動</a:t>
            </a:r>
            <a:endParaRPr lang="en-US" altLang="ja-JP" sz="1600" dirty="0">
              <a:solidFill>
                <a:schemeClr val="tx1"/>
              </a:solidFill>
              <a:latin typeface="Meiryo UI" panose="020B0604030504040204" pitchFamily="50" charset="-128"/>
              <a:ea typeface="Meiryo UI" panose="020B0604030504040204" pitchFamily="50" charset="-128"/>
            </a:endParaRPr>
          </a:p>
          <a:p>
            <a:pPr marL="266700"/>
            <a:r>
              <a:rPr lang="en-US" altLang="ja-JP" sz="1600"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リスクの予測や適応策についての技術開発、カーボンニュート</a:t>
            </a:r>
            <a:endParaRPr lang="en-US" altLang="ja-JP" sz="1600" dirty="0">
              <a:solidFill>
                <a:schemeClr val="tx1"/>
              </a:solidFill>
              <a:latin typeface="Meiryo UI" panose="020B0604030504040204" pitchFamily="50" charset="-128"/>
              <a:ea typeface="Meiryo UI" panose="020B0604030504040204" pitchFamily="50" charset="-128"/>
            </a:endParaRPr>
          </a:p>
          <a:p>
            <a:pPr marL="266700"/>
            <a:r>
              <a:rPr lang="en-US" altLang="ja-JP" sz="1600"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ラルに資する調査研究の推進など</a:t>
            </a:r>
            <a:r>
              <a:rPr lang="ja-JP" altLang="en-US" sz="1600" dirty="0">
                <a:solidFill>
                  <a:schemeClr val="accent6"/>
                </a:solidFill>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技術ニーズが高い分野や</a:t>
            </a:r>
            <a:endParaRPr lang="en-US" altLang="ja-JP" sz="1600" dirty="0">
              <a:latin typeface="Meiryo UI" panose="020B0604030504040204" pitchFamily="50" charset="-128"/>
              <a:ea typeface="Meiryo UI" panose="020B0604030504040204" pitchFamily="50" charset="-128"/>
            </a:endParaRPr>
          </a:p>
          <a:p>
            <a:pPr marL="266700"/>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早急な対応が求められる分野、新たな技術ニーズが見込ま</a:t>
            </a:r>
            <a:endParaRPr lang="en-US" altLang="ja-JP" sz="1600" dirty="0">
              <a:latin typeface="Meiryo UI" panose="020B0604030504040204" pitchFamily="50" charset="-128"/>
              <a:ea typeface="Meiryo UI" panose="020B0604030504040204" pitchFamily="50" charset="-128"/>
            </a:endParaRPr>
          </a:p>
          <a:p>
            <a:pPr marL="266700"/>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れる分野などについて、重点的かつ計画的に調査研究を行うこと</a:t>
            </a:r>
            <a:endParaRPr lang="en-US" altLang="ja-JP" sz="1600" dirty="0">
              <a:latin typeface="Meiryo UI" panose="020B0604030504040204" pitchFamily="50" charset="-128"/>
              <a:ea typeface="Meiryo UI" panose="020B0604030504040204" pitchFamily="50" charset="-128"/>
            </a:endParaRPr>
          </a:p>
          <a:p>
            <a:pPr marL="266700"/>
            <a:r>
              <a:rPr lang="ja-JP" altLang="en-US" sz="1600" dirty="0">
                <a:latin typeface="Meiryo UI" panose="020B0604030504040204" pitchFamily="50" charset="-128"/>
                <a:ea typeface="Meiryo UI" panose="020B0604030504040204" pitchFamily="50" charset="-128"/>
              </a:rPr>
              <a:t>②</a:t>
            </a:r>
            <a:r>
              <a:rPr lang="ja-JP" altLang="ja-JP" sz="1600" dirty="0">
                <a:latin typeface="Meiryo UI" panose="020B0604030504040204" pitchFamily="50" charset="-128"/>
                <a:ea typeface="Meiryo UI" panose="020B0604030504040204" pitchFamily="50" charset="-128"/>
              </a:rPr>
              <a:t>調査研究資金の確保</a:t>
            </a:r>
            <a:endParaRPr lang="en-US" altLang="ja-JP" sz="1600" dirty="0">
              <a:latin typeface="Meiryo UI" panose="020B0604030504040204" pitchFamily="50" charset="-128"/>
              <a:ea typeface="Meiryo UI" panose="020B0604030504040204" pitchFamily="50" charset="-128"/>
            </a:endParaRPr>
          </a:p>
          <a:p>
            <a:pPr marL="266700"/>
            <a:r>
              <a:rPr lang="ja-JP" altLang="en-US" sz="1600" dirty="0">
                <a:latin typeface="Meiryo UI" panose="020B0604030504040204" pitchFamily="50" charset="-128"/>
                <a:ea typeface="Meiryo UI" panose="020B0604030504040204" pitchFamily="50" charset="-128"/>
              </a:rPr>
              <a:t> 外部有識者による指導・助言を得る等、</a:t>
            </a:r>
            <a:r>
              <a:rPr lang="ja-JP" altLang="en-US" sz="1600" dirty="0">
                <a:solidFill>
                  <a:schemeClr val="tx1"/>
                </a:solidFill>
                <a:latin typeface="Meiryo UI" panose="020B0604030504040204" pitchFamily="50" charset="-128"/>
                <a:ea typeface="Meiryo UI" panose="020B0604030504040204" pitchFamily="50" charset="-128"/>
              </a:rPr>
              <a:t>外部研究資金の着</a:t>
            </a:r>
            <a:endParaRPr lang="en-US" altLang="ja-JP" sz="1600" dirty="0">
              <a:solidFill>
                <a:schemeClr val="tx1"/>
              </a:solidFill>
              <a:latin typeface="Meiryo UI" panose="020B0604030504040204" pitchFamily="50" charset="-128"/>
              <a:ea typeface="Meiryo UI" panose="020B0604030504040204" pitchFamily="50" charset="-128"/>
            </a:endParaRPr>
          </a:p>
          <a:p>
            <a:pPr marL="444500" indent="-273050"/>
            <a:r>
              <a:rPr lang="ja-JP" altLang="en-US" sz="1600" dirty="0">
                <a:solidFill>
                  <a:schemeClr val="tx1"/>
                </a:solidFill>
                <a:latin typeface="Meiryo UI" panose="020B0604030504040204" pitchFamily="50" charset="-128"/>
                <a:ea typeface="Meiryo UI" panose="020B0604030504040204" pitchFamily="50" charset="-128"/>
              </a:rPr>
              <a:t>　 実な確保に向け</a:t>
            </a:r>
            <a:r>
              <a:rPr lang="ja-JP" altLang="en-US" sz="1600" dirty="0">
                <a:latin typeface="Meiryo UI" panose="020B0604030504040204" pitchFamily="50" charset="-128"/>
                <a:ea typeface="Meiryo UI" panose="020B0604030504040204" pitchFamily="50" charset="-128"/>
              </a:rPr>
              <a:t>、効率的、効果的に取り組むこと</a:t>
            </a:r>
            <a:endParaRPr lang="en-US" altLang="ja-JP" sz="1600" dirty="0">
              <a:latin typeface="Meiryo UI" panose="020B0604030504040204" pitchFamily="50" charset="-128"/>
              <a:ea typeface="Meiryo UI" panose="020B0604030504040204" pitchFamily="50" charset="-128"/>
            </a:endParaRPr>
          </a:p>
          <a:p>
            <a:pPr marL="444500" indent="-273050"/>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③　調査研究の評価</a:t>
            </a:r>
            <a:endParaRPr lang="en-US" altLang="ja-JP" sz="1600" dirty="0">
              <a:latin typeface="Meiryo UI" panose="020B0604030504040204" pitchFamily="50" charset="-128"/>
              <a:ea typeface="Meiryo UI" panose="020B0604030504040204" pitchFamily="50" charset="-128"/>
            </a:endParaRPr>
          </a:p>
          <a:p>
            <a:pPr marL="266700"/>
            <a:r>
              <a:rPr lang="ja-JP" altLang="en-US" sz="1600" dirty="0">
                <a:latin typeface="Meiryo UI" panose="020B0604030504040204" pitchFamily="50" charset="-128"/>
                <a:ea typeface="Meiryo UI" panose="020B0604030504040204" pitchFamily="50" charset="-128"/>
              </a:rPr>
              <a:t> 府、利用事業者、外部有識者の意見を取り入れて評価を行  </a:t>
            </a:r>
            <a:endParaRPr lang="en-US" altLang="ja-JP" sz="1600" dirty="0">
              <a:latin typeface="Meiryo UI" panose="020B0604030504040204" pitchFamily="50" charset="-128"/>
              <a:ea typeface="Meiryo UI" panose="020B0604030504040204" pitchFamily="50" charset="-128"/>
            </a:endParaRPr>
          </a:p>
          <a:p>
            <a:pPr marL="266700"/>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い、その結果を調査研究の推進に適切に反映させること</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ja-JP" sz="1600" dirty="0">
                <a:latin typeface="Meiryo UI" panose="020B0604030504040204" pitchFamily="50" charset="-128"/>
                <a:ea typeface="Meiryo UI" panose="020B0604030504040204" pitchFamily="50" charset="-128"/>
              </a:rPr>
              <a:t>（３）調査研究成果の利活用</a:t>
            </a:r>
          </a:p>
          <a:p>
            <a:pPr marL="266700" indent="-95250"/>
            <a:r>
              <a:rPr lang="ja-JP" altLang="en-US" sz="1600" dirty="0">
                <a:latin typeface="Meiryo UI" panose="020B0604030504040204" pitchFamily="50" charset="-128"/>
                <a:ea typeface="Meiryo UI" panose="020B0604030504040204" pitchFamily="50" charset="-128"/>
              </a:rPr>
              <a:t> ①調査研究成果の普及</a:t>
            </a:r>
            <a:endParaRPr lang="en-US" altLang="ja-JP" sz="1600" dirty="0">
              <a:latin typeface="Meiryo UI" panose="020B0604030504040204" pitchFamily="50" charset="-128"/>
              <a:ea typeface="Meiryo UI" panose="020B0604030504040204" pitchFamily="50" charset="-128"/>
            </a:endParaRPr>
          </a:p>
          <a:p>
            <a:pPr marL="266700" indent="-95250"/>
            <a:r>
              <a:rPr lang="ja-JP" altLang="en-US" sz="1600" dirty="0">
                <a:latin typeface="Meiryo UI" panose="020B0604030504040204" pitchFamily="50" charset="-128"/>
                <a:ea typeface="Meiryo UI" panose="020B0604030504040204" pitchFamily="50" charset="-128"/>
              </a:rPr>
              <a:t>　調査研究成果は、学術論文などを通じ積極的に普及させること</a:t>
            </a:r>
            <a:endParaRPr lang="ja-JP" altLang="ja-JP" sz="1600" dirty="0">
              <a:latin typeface="Meiryo UI" panose="020B0604030504040204" pitchFamily="50" charset="-128"/>
              <a:ea typeface="Meiryo UI" panose="020B0604030504040204" pitchFamily="50" charset="-128"/>
            </a:endParaRPr>
          </a:p>
          <a:p>
            <a:pPr marL="266700" indent="-95250"/>
            <a:endParaRPr lang="en-US" altLang="ja-JP" sz="1600" dirty="0">
              <a:latin typeface="Meiryo UI" panose="020B0604030504040204" pitchFamily="50" charset="-128"/>
              <a:ea typeface="Meiryo UI" panose="020B0604030504040204" pitchFamily="50" charset="-128"/>
            </a:endParaRPr>
          </a:p>
          <a:p>
            <a:pPr marL="266700" indent="-95250"/>
            <a:r>
              <a:rPr lang="ja-JP" altLang="en-US" sz="1600" dirty="0">
                <a:latin typeface="Meiryo UI" panose="020B0604030504040204" pitchFamily="50" charset="-128"/>
                <a:ea typeface="Meiryo UI" panose="020B0604030504040204" pitchFamily="50" charset="-128"/>
              </a:rPr>
              <a:t> ②知的財産権の取得・活用</a:t>
            </a:r>
          </a:p>
          <a:p>
            <a:pPr marL="266700" indent="92075"/>
            <a:r>
              <a:rPr lang="ja-JP" altLang="en-US" sz="1600" dirty="0">
                <a:latin typeface="Meiryo UI" panose="020B0604030504040204" pitchFamily="50" charset="-128"/>
                <a:ea typeface="Meiryo UI" panose="020B0604030504040204" pitchFamily="50" charset="-128"/>
              </a:rPr>
              <a:t>必要に応じて特許の出願を行うなど、知的財産権の取得、権利の保護や活用に努めること</a:t>
            </a:r>
            <a:endParaRPr lang="ja-JP" altLang="ja-JP" sz="16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8CA4B9E9-B8B8-466C-901E-350371A04E44}"/>
              </a:ext>
            </a:extLst>
          </p:cNvPr>
          <p:cNvSpPr txBox="1">
            <a:spLocks/>
          </p:cNvSpPr>
          <p:nvPr/>
        </p:nvSpPr>
        <p:spPr bwMode="auto">
          <a:xfrm>
            <a:off x="-8210" y="1166232"/>
            <a:ext cx="4130462" cy="461664"/>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400" b="1" kern="100" dirty="0">
                <a:latin typeface="Meiryo UI" panose="020B0604030504040204" pitchFamily="50" charset="-128"/>
                <a:ea typeface="Meiryo UI" panose="020B0604030504040204" pitchFamily="50" charset="-128"/>
                <a:cs typeface="メイリオ" panose="020B0604030504040204" pitchFamily="50" charset="-128"/>
              </a:rPr>
              <a:t>　　４．調査研究の推進</a:t>
            </a:r>
          </a:p>
        </p:txBody>
      </p:sp>
      <p:sp>
        <p:nvSpPr>
          <p:cNvPr id="15" name="角丸四角形 14"/>
          <p:cNvSpPr/>
          <p:nvPr/>
        </p:nvSpPr>
        <p:spPr>
          <a:xfrm>
            <a:off x="6146782" y="1427713"/>
            <a:ext cx="6675331" cy="7981399"/>
          </a:xfrm>
          <a:prstGeom prst="roundRect">
            <a:avLst>
              <a:gd name="adj" fmla="val 6820"/>
            </a:avLst>
          </a:prstGeom>
          <a:noFill/>
          <a:ln w="12700">
            <a:noFill/>
          </a:ln>
        </p:spPr>
        <p:style>
          <a:lnRef idx="2">
            <a:schemeClr val="accent6"/>
          </a:lnRef>
          <a:fillRef idx="1">
            <a:schemeClr val="lt1"/>
          </a:fillRef>
          <a:effectRef idx="0">
            <a:schemeClr val="accent6"/>
          </a:effectRef>
          <a:fontRef idx="minor">
            <a:schemeClr val="dk1"/>
          </a:fontRef>
        </p:style>
        <p:txBody>
          <a:bodyPr lIns="72000" tIns="62437" rIns="72000" bIns="62437" rtlCol="0" anchor="t" anchorCtr="0"/>
          <a:lstStyle/>
          <a:p>
            <a:r>
              <a:rPr lang="ja-JP" altLang="en-US" sz="1600" dirty="0">
                <a:solidFill>
                  <a:srgbClr val="ED7D3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重点テーマの計画立案・実施・データの共有をはじめとしてシナジー効果</a:t>
            </a:r>
            <a:r>
              <a:rPr lang="ja-JP" altLang="en-US" sz="1600" dirty="0">
                <a:latin typeface="Meiryo UI" panose="020B0604030504040204" pitchFamily="50" charset="-128"/>
                <a:ea typeface="Meiryo UI" panose="020B0604030504040204" pitchFamily="50" charset="-128"/>
              </a:rPr>
              <a:t>を最大限に発揮し、地域における多様な技術ニーズに直結した質の高い調査研究を実施する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ja-JP" sz="1600" dirty="0">
                <a:latin typeface="Meiryo UI" panose="020B0604030504040204" pitchFamily="50" charset="-128"/>
                <a:ea typeface="Meiryo UI" panose="020B0604030504040204" pitchFamily="50" charset="-128"/>
              </a:rPr>
              <a:t>（１）技術ニーズの把握と知見の集積、協働の推進</a:t>
            </a:r>
          </a:p>
          <a:p>
            <a:pPr indent="95250"/>
            <a:r>
              <a:rPr lang="ja-JP" altLang="en-US" sz="1600" dirty="0">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事業者等の技術ニーズや技術的動向を把握する</a:t>
            </a:r>
            <a:endParaRPr lang="en-US" altLang="ja-JP" sz="1600" dirty="0">
              <a:solidFill>
                <a:schemeClr val="tx1"/>
              </a:solidFill>
              <a:latin typeface="Meiryo UI" panose="020B0604030504040204" pitchFamily="50" charset="-128"/>
              <a:ea typeface="Meiryo UI" panose="020B0604030504040204" pitchFamily="50" charset="-128"/>
            </a:endParaRPr>
          </a:p>
          <a:p>
            <a:pPr indent="95250"/>
            <a:r>
              <a:rPr lang="ja-JP" altLang="en-US" sz="1600" dirty="0">
                <a:latin typeface="Meiryo UI" panose="020B0604030504040204" pitchFamily="50" charset="-128"/>
                <a:ea typeface="Meiryo UI" panose="020B0604030504040204" pitchFamily="50" charset="-128"/>
              </a:rPr>
              <a:t> ・大学や他の研究機関等とのコンソーシアムの結成など協働して研究推進</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ja-JP" sz="1600" dirty="0">
                <a:latin typeface="Meiryo UI" panose="020B0604030504040204" pitchFamily="50" charset="-128"/>
                <a:ea typeface="Meiryo UI" panose="020B0604030504040204" pitchFamily="50" charset="-128"/>
              </a:rPr>
              <a:t>（２）質の高い調査研究の実施</a:t>
            </a:r>
          </a:p>
          <a:p>
            <a:pPr marL="444500" indent="-273050"/>
            <a:r>
              <a:rPr lang="ja-JP" altLang="ja-JP" sz="1600" dirty="0">
                <a:latin typeface="Meiryo UI" panose="020B0604030504040204" pitchFamily="50" charset="-128"/>
                <a:ea typeface="Meiryo UI" panose="020B0604030504040204" pitchFamily="50" charset="-128"/>
              </a:rPr>
              <a:t>①　調査研究の</a:t>
            </a:r>
            <a:r>
              <a:rPr lang="ja-JP" altLang="en-US" sz="1600" dirty="0">
                <a:latin typeface="Meiryo UI" panose="020B0604030504040204" pitchFamily="50" charset="-128"/>
                <a:ea typeface="Meiryo UI" panose="020B0604030504040204" pitchFamily="50" charset="-128"/>
              </a:rPr>
              <a:t>推進</a:t>
            </a:r>
            <a:endParaRPr lang="en-US" altLang="ja-JP" sz="1600" dirty="0">
              <a:latin typeface="Meiryo UI" panose="020B0604030504040204" pitchFamily="50" charset="-128"/>
              <a:ea typeface="Meiryo UI" panose="020B0604030504040204" pitchFamily="50" charset="-128"/>
            </a:endParaRPr>
          </a:p>
          <a:p>
            <a:pPr marL="444500" indent="-273050"/>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a </a:t>
            </a:r>
            <a:r>
              <a:rPr lang="ja-JP" altLang="en-US" sz="1600" dirty="0">
                <a:solidFill>
                  <a:schemeClr val="tx1"/>
                </a:solidFill>
                <a:latin typeface="Meiryo UI" panose="020B0604030504040204" pitchFamily="50" charset="-128"/>
                <a:ea typeface="Meiryo UI" panose="020B0604030504040204" pitchFamily="50" charset="-128"/>
              </a:rPr>
              <a:t>重点テーマ（別紙のとおり）</a:t>
            </a:r>
            <a:endParaRPr lang="en-US" altLang="ja-JP" sz="1600" dirty="0">
              <a:solidFill>
                <a:schemeClr val="tx1"/>
              </a:solidFill>
              <a:latin typeface="Meiryo UI" panose="020B0604030504040204" pitchFamily="50" charset="-128"/>
              <a:ea typeface="Meiryo UI" panose="020B0604030504040204" pitchFamily="50" charset="-128"/>
            </a:endParaRPr>
          </a:p>
          <a:p>
            <a:pPr marL="444500" indent="-273050"/>
            <a:endParaRPr lang="en-US" altLang="ja-JP" sz="1600" dirty="0">
              <a:solidFill>
                <a:schemeClr val="tx1"/>
              </a:solidFill>
              <a:latin typeface="Meiryo UI" panose="020B0604030504040204" pitchFamily="50" charset="-128"/>
              <a:ea typeface="Meiryo UI" panose="020B0604030504040204" pitchFamily="50" charset="-128"/>
            </a:endParaRPr>
          </a:p>
          <a:p>
            <a:pPr marL="444500" indent="-273050"/>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b </a:t>
            </a:r>
            <a:r>
              <a:rPr lang="ja-JP" altLang="en-US" sz="1600" dirty="0">
                <a:solidFill>
                  <a:schemeClr val="tx1"/>
                </a:solidFill>
                <a:latin typeface="Meiryo UI" panose="020B0604030504040204" pitchFamily="50" charset="-128"/>
                <a:ea typeface="Meiryo UI" panose="020B0604030504040204" pitchFamily="50" charset="-128"/>
              </a:rPr>
              <a:t>基盤</a:t>
            </a:r>
            <a:r>
              <a:rPr lang="ja-JP" altLang="en-US" sz="1400" dirty="0">
                <a:solidFill>
                  <a:schemeClr val="tx1"/>
                </a:solidFill>
                <a:latin typeface="Meiryo UI" panose="020B0604030504040204" pitchFamily="50" charset="-128"/>
                <a:ea typeface="Meiryo UI" panose="020B0604030504040204" pitchFamily="50" charset="-128"/>
              </a:rPr>
              <a:t>テーマ</a:t>
            </a:r>
            <a:endParaRPr lang="en-US" altLang="ja-JP" sz="1400" dirty="0">
              <a:solidFill>
                <a:schemeClr val="tx1"/>
              </a:solidFill>
              <a:latin typeface="Meiryo UI" panose="020B0604030504040204" pitchFamily="50" charset="-128"/>
              <a:ea typeface="Meiryo UI" panose="020B0604030504040204" pitchFamily="50" charset="-128"/>
            </a:endParaRPr>
          </a:p>
          <a:p>
            <a:pPr marL="444500" indent="-273050"/>
            <a:r>
              <a:rPr lang="ja-JP" altLang="en-US" sz="1400" dirty="0">
                <a:solidFill>
                  <a:schemeClr val="tx1"/>
                </a:solidFill>
                <a:latin typeface="Meiryo UI" panose="020B0604030504040204" pitchFamily="50" charset="-128"/>
                <a:ea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rPr>
              <a:t>基盤１）大阪府域の環境汚染に関する調査</a:t>
            </a:r>
            <a:r>
              <a:rPr lang="ja-JP" altLang="en-US" sz="1400" dirty="0">
                <a:solidFill>
                  <a:schemeClr val="tx1"/>
                </a:solidFill>
                <a:latin typeface="Meiryo UI" panose="020B0604030504040204" pitchFamily="50" charset="-128"/>
                <a:ea typeface="Meiryo UI" panose="020B0604030504040204" pitchFamily="50" charset="-128"/>
              </a:rPr>
              <a:t>研究</a:t>
            </a:r>
            <a:endParaRPr lang="en-US" altLang="ja-JP" sz="1400" dirty="0">
              <a:solidFill>
                <a:schemeClr val="tx1"/>
              </a:solidFill>
              <a:latin typeface="Meiryo UI" panose="020B0604030504040204" pitchFamily="50" charset="-128"/>
              <a:ea typeface="Meiryo UI" panose="020B0604030504040204" pitchFamily="50" charset="-128"/>
            </a:endParaRPr>
          </a:p>
          <a:p>
            <a:pPr marL="444500" indent="-273050"/>
            <a:r>
              <a:rPr lang="ja-JP" altLang="en-US" sz="1400" dirty="0">
                <a:solidFill>
                  <a:schemeClr val="tx1"/>
                </a:solidFill>
                <a:latin typeface="Meiryo UI" panose="020B0604030504040204" pitchFamily="50" charset="-128"/>
                <a:ea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rPr>
              <a:t>基盤２）特色ある大阪産（もん）農水畜産物の生産に関する調査</a:t>
            </a:r>
            <a:r>
              <a:rPr lang="ja-JP" altLang="en-US" sz="1400" dirty="0">
                <a:solidFill>
                  <a:schemeClr val="tx1"/>
                </a:solidFill>
                <a:latin typeface="Meiryo UI" panose="020B0604030504040204" pitchFamily="50" charset="-128"/>
                <a:ea typeface="Meiryo UI" panose="020B0604030504040204" pitchFamily="50" charset="-128"/>
              </a:rPr>
              <a:t>研究</a:t>
            </a:r>
            <a:endParaRPr lang="en-US" altLang="ja-JP" sz="1400" dirty="0">
              <a:solidFill>
                <a:schemeClr val="tx1"/>
              </a:solidFill>
              <a:latin typeface="Meiryo UI" panose="020B0604030504040204" pitchFamily="50" charset="-128"/>
              <a:ea typeface="Meiryo UI" panose="020B0604030504040204" pitchFamily="50" charset="-128"/>
            </a:endParaRPr>
          </a:p>
          <a:p>
            <a:pPr marL="444500" indent="-273050"/>
            <a:r>
              <a:rPr lang="ja-JP" altLang="en-US" sz="1400" dirty="0">
                <a:solidFill>
                  <a:schemeClr val="tx1"/>
                </a:solidFill>
                <a:latin typeface="Meiryo UI" panose="020B0604030504040204" pitchFamily="50" charset="-128"/>
                <a:ea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rPr>
              <a:t>基盤３）農畜産業の生産性向上に関する調査</a:t>
            </a:r>
            <a:r>
              <a:rPr lang="ja-JP" altLang="en-US" sz="1400" dirty="0">
                <a:solidFill>
                  <a:schemeClr val="tx1"/>
                </a:solidFill>
                <a:latin typeface="Meiryo UI" panose="020B0604030504040204" pitchFamily="50" charset="-128"/>
                <a:ea typeface="Meiryo UI" panose="020B0604030504040204" pitchFamily="50" charset="-128"/>
              </a:rPr>
              <a:t>研究</a:t>
            </a:r>
            <a:endParaRPr lang="en-US" altLang="ja-JP" sz="1400" dirty="0">
              <a:solidFill>
                <a:schemeClr val="tx1"/>
              </a:solidFill>
              <a:latin typeface="Meiryo UI" panose="020B0604030504040204" pitchFamily="50" charset="-128"/>
              <a:ea typeface="Meiryo UI" panose="020B0604030504040204" pitchFamily="50" charset="-128"/>
            </a:endParaRPr>
          </a:p>
          <a:p>
            <a:pPr marL="444500" indent="-273050"/>
            <a:r>
              <a:rPr lang="ja-JP" altLang="en-US" sz="1400" dirty="0">
                <a:solidFill>
                  <a:schemeClr val="tx1"/>
                </a:solidFill>
                <a:latin typeface="Meiryo UI" panose="020B0604030504040204" pitchFamily="50" charset="-128"/>
                <a:ea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rPr>
              <a:t>基盤４）大阪湾等の漁場環境及び水産資源の増養殖・管理に関する調査</a:t>
            </a:r>
            <a:r>
              <a:rPr lang="ja-JP" altLang="en-US" sz="1400" dirty="0">
                <a:solidFill>
                  <a:schemeClr val="tx1"/>
                </a:solidFill>
                <a:latin typeface="Meiryo UI" panose="020B0604030504040204" pitchFamily="50" charset="-128"/>
                <a:ea typeface="Meiryo UI" panose="020B0604030504040204" pitchFamily="50" charset="-128"/>
              </a:rPr>
              <a:t>研究</a:t>
            </a:r>
            <a:endParaRPr lang="en-US" altLang="ja-JP" sz="1400" dirty="0">
              <a:solidFill>
                <a:schemeClr val="tx1"/>
              </a:solidFill>
              <a:latin typeface="Meiryo UI" panose="020B0604030504040204" pitchFamily="50" charset="-128"/>
              <a:ea typeface="Meiryo UI" panose="020B0604030504040204" pitchFamily="50" charset="-128"/>
            </a:endParaRPr>
          </a:p>
          <a:p>
            <a:pPr marL="444500" indent="-273050"/>
            <a:r>
              <a:rPr lang="ja-JP" altLang="en-US" sz="1400" dirty="0">
                <a:solidFill>
                  <a:schemeClr val="tx1"/>
                </a:solidFill>
                <a:latin typeface="Meiryo UI" panose="020B0604030504040204" pitchFamily="50" charset="-128"/>
                <a:ea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rPr>
              <a:t>基盤５）自然環境等に関する調査研究</a:t>
            </a:r>
            <a:endParaRPr lang="en-US" altLang="ja-JP" sz="1400" dirty="0">
              <a:solidFill>
                <a:schemeClr val="tx1"/>
              </a:solidFill>
              <a:latin typeface="Meiryo UI" panose="020B0604030504040204" pitchFamily="50" charset="-128"/>
              <a:ea typeface="Meiryo UI" panose="020B0604030504040204" pitchFamily="50" charset="-128"/>
            </a:endParaRPr>
          </a:p>
          <a:p>
            <a:pPr marL="444500" indent="-273050"/>
            <a:endParaRPr lang="en-US" altLang="ja-JP" sz="1400" dirty="0">
              <a:latin typeface="Meiryo UI" panose="020B0604030504040204" pitchFamily="50" charset="-128"/>
              <a:ea typeface="Meiryo UI" panose="020B0604030504040204" pitchFamily="50" charset="-128"/>
            </a:endParaRPr>
          </a:p>
          <a:p>
            <a:pPr marL="444500" indent="-273050"/>
            <a:r>
              <a:rPr lang="ja-JP" altLang="en-US" sz="1600" dirty="0">
                <a:latin typeface="Meiryo UI" panose="020B0604030504040204" pitchFamily="50" charset="-128"/>
                <a:ea typeface="Meiryo UI" panose="020B0604030504040204" pitchFamily="50" charset="-128"/>
              </a:rPr>
              <a:t>②</a:t>
            </a:r>
            <a:r>
              <a:rPr lang="ja-JP" altLang="ja-JP" sz="1600" dirty="0">
                <a:latin typeface="Meiryo UI" panose="020B0604030504040204" pitchFamily="50" charset="-128"/>
                <a:ea typeface="Meiryo UI" panose="020B0604030504040204" pitchFamily="50" charset="-128"/>
              </a:rPr>
              <a:t>　調査研究資金の確保</a:t>
            </a:r>
            <a:endParaRPr lang="en-US" altLang="ja-JP" sz="1600" dirty="0">
              <a:latin typeface="Meiryo UI" panose="020B0604030504040204" pitchFamily="50" charset="-128"/>
              <a:ea typeface="Meiryo UI" panose="020B0604030504040204" pitchFamily="50" charset="-128"/>
            </a:endParaRPr>
          </a:p>
          <a:p>
            <a:pPr marL="266700" indent="-95250"/>
            <a:r>
              <a:rPr lang="ja-JP" altLang="en-US" sz="1600" dirty="0">
                <a:latin typeface="Meiryo UI" panose="020B0604030504040204" pitchFamily="50" charset="-128"/>
                <a:ea typeface="Meiryo UI" panose="020B0604030504040204" pitchFamily="50" charset="-128"/>
              </a:rPr>
              <a:t>・外部資金の情報を幅広く収集する</a:t>
            </a:r>
            <a:endParaRPr lang="en-US" altLang="ja-JP" sz="1600" dirty="0">
              <a:latin typeface="Meiryo UI" panose="020B0604030504040204" pitchFamily="50" charset="-128"/>
              <a:ea typeface="Meiryo UI" panose="020B0604030504040204" pitchFamily="50" charset="-128"/>
            </a:endParaRPr>
          </a:p>
          <a:p>
            <a:pPr marL="444500" indent="-273050"/>
            <a:r>
              <a:rPr lang="ja-JP" altLang="en-US" sz="1600" dirty="0">
                <a:latin typeface="Meiryo UI" panose="020B0604030504040204" pitchFamily="50" charset="-128"/>
                <a:ea typeface="Meiryo UI" panose="020B0604030504040204" pitchFamily="50" charset="-128"/>
              </a:rPr>
              <a:t>・採択率向上のため、所内および</a:t>
            </a:r>
            <a:r>
              <a:rPr lang="ja-JP" altLang="en-US" sz="1600" dirty="0">
                <a:solidFill>
                  <a:schemeClr val="tx1"/>
                </a:solidFill>
                <a:latin typeface="Meiryo UI" panose="020B0604030504040204" pitchFamily="50" charset="-128"/>
                <a:ea typeface="Meiryo UI" panose="020B0604030504040204" pitchFamily="50" charset="-128"/>
              </a:rPr>
              <a:t>外部有識者からの申請書の作成指導</a:t>
            </a:r>
            <a:r>
              <a:rPr lang="ja-JP" altLang="en-US" sz="1600" dirty="0">
                <a:latin typeface="Meiryo UI" panose="020B0604030504040204" pitchFamily="50" charset="-128"/>
                <a:ea typeface="Meiryo UI" panose="020B0604030504040204" pitchFamily="50" charset="-128"/>
              </a:rPr>
              <a:t>等</a:t>
            </a:r>
            <a:endParaRPr lang="ja-JP" altLang="ja-JP" sz="1600" dirty="0">
              <a:latin typeface="Meiryo UI" panose="020B0604030504040204" pitchFamily="50" charset="-128"/>
              <a:ea typeface="Meiryo UI" panose="020B0604030504040204" pitchFamily="50" charset="-128"/>
            </a:endParaRPr>
          </a:p>
          <a:p>
            <a:pPr marL="444500" indent="-273050"/>
            <a:r>
              <a:rPr lang="ja-JP" altLang="ja-JP" sz="1600" dirty="0">
                <a:latin typeface="Meiryo UI" panose="020B0604030504040204" pitchFamily="50" charset="-128"/>
                <a:ea typeface="Meiryo UI" panose="020B0604030504040204" pitchFamily="50" charset="-128"/>
              </a:rPr>
              <a:t>③　調査研究の評価</a:t>
            </a:r>
            <a:endParaRPr lang="en-US" altLang="ja-JP" sz="1600" dirty="0">
              <a:latin typeface="Meiryo UI" panose="020B0604030504040204" pitchFamily="50" charset="-128"/>
              <a:ea typeface="Meiryo UI" panose="020B0604030504040204" pitchFamily="50" charset="-128"/>
            </a:endParaRPr>
          </a:p>
          <a:p>
            <a:pPr marL="444500" indent="-273050"/>
            <a:r>
              <a:rPr lang="ja-JP" altLang="en-US" sz="1600" dirty="0">
                <a:latin typeface="Meiryo UI" panose="020B0604030504040204" pitchFamily="50" charset="-128"/>
                <a:ea typeface="Meiryo UI" panose="020B0604030504040204" pitchFamily="50" charset="-128"/>
              </a:rPr>
              <a:t>・府、</a:t>
            </a:r>
            <a:r>
              <a:rPr lang="zh-TW" altLang="en-US" sz="1600" dirty="0">
                <a:latin typeface="Meiryo UI" panose="020B0604030504040204" pitchFamily="50" charset="-128"/>
                <a:ea typeface="Meiryo UI" panose="020B0604030504040204" pitchFamily="50" charset="-128"/>
              </a:rPr>
              <a:t>受託研究利用者</a:t>
            </a:r>
            <a:r>
              <a:rPr lang="ja-JP" altLang="en-US" sz="1600" dirty="0">
                <a:latin typeface="Meiryo UI" panose="020B0604030504040204" pitchFamily="50" charset="-128"/>
                <a:ea typeface="Meiryo UI" panose="020B0604030504040204" pitchFamily="50" charset="-128"/>
              </a:rPr>
              <a:t>、外部有識者から評価を受ける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ja-JP" sz="1600" dirty="0">
                <a:latin typeface="Meiryo UI" panose="020B0604030504040204" pitchFamily="50" charset="-128"/>
                <a:ea typeface="Meiryo UI" panose="020B0604030504040204" pitchFamily="50" charset="-128"/>
              </a:rPr>
              <a:t>（３）調査研究成果の利活用</a:t>
            </a:r>
          </a:p>
          <a:p>
            <a:pPr marL="266700" indent="-95250"/>
            <a:r>
              <a:rPr lang="ja-JP" altLang="en-US" sz="1600" dirty="0">
                <a:latin typeface="Meiryo UI" panose="020B0604030504040204" pitchFamily="50" charset="-128"/>
                <a:ea typeface="Meiryo UI" panose="020B0604030504040204" pitchFamily="50" charset="-128"/>
              </a:rPr>
              <a:t> ①調査研究成果の普及</a:t>
            </a:r>
            <a:endParaRPr lang="en-US" altLang="ja-JP" sz="1600" dirty="0">
              <a:latin typeface="Meiryo UI" panose="020B0604030504040204" pitchFamily="50" charset="-128"/>
              <a:ea typeface="Meiryo UI" panose="020B0604030504040204" pitchFamily="50" charset="-128"/>
            </a:endParaRPr>
          </a:p>
          <a:p>
            <a:pPr marL="266700" indent="-95250"/>
            <a:r>
              <a:rPr lang="ja-JP" altLang="en-US" sz="1600" dirty="0">
                <a:latin typeface="Meiryo UI" panose="020B0604030504040204" pitchFamily="50" charset="-128"/>
                <a:ea typeface="Meiryo UI" panose="020B0604030504040204" pitchFamily="50" charset="-128"/>
              </a:rPr>
              <a:t>・学術論文などで積極的に発表する</a:t>
            </a:r>
            <a:endParaRPr lang="en-US" altLang="ja-JP" sz="1600" dirty="0">
              <a:latin typeface="Meiryo UI" panose="020B0604030504040204" pitchFamily="50" charset="-128"/>
              <a:ea typeface="Meiryo UI" panose="020B0604030504040204" pitchFamily="50" charset="-128"/>
            </a:endParaRPr>
          </a:p>
          <a:p>
            <a:pPr marL="266700" indent="-95250"/>
            <a:r>
              <a:rPr lang="ja-JP" altLang="en-US" sz="1600" dirty="0">
                <a:latin typeface="Meiryo UI" panose="020B0604030504040204" pitchFamily="50" charset="-128"/>
                <a:ea typeface="Meiryo UI" panose="020B0604030504040204" pitchFamily="50" charset="-128"/>
              </a:rPr>
              <a:t>・府と連携した企画展や講習会を実施する　⇒　広報・普及に努める</a:t>
            </a:r>
            <a:endParaRPr lang="en-US" altLang="ja-JP" sz="1600" dirty="0">
              <a:latin typeface="Meiryo UI" panose="020B0604030504040204" pitchFamily="50" charset="-128"/>
              <a:ea typeface="Meiryo UI" panose="020B0604030504040204" pitchFamily="50" charset="-128"/>
            </a:endParaRPr>
          </a:p>
          <a:p>
            <a:pPr marL="266700" indent="-95250"/>
            <a:r>
              <a:rPr lang="ja-JP" altLang="en-US" sz="1600" dirty="0">
                <a:latin typeface="Meiryo UI" panose="020B0604030504040204" pitchFamily="50" charset="-128"/>
                <a:ea typeface="Meiryo UI" panose="020B0604030504040204" pitchFamily="50" charset="-128"/>
              </a:rPr>
              <a:t>②知的財産権の取得・活用</a:t>
            </a:r>
            <a:endParaRPr lang="en-US" altLang="ja-JP" sz="1600" dirty="0">
              <a:latin typeface="Meiryo UI" panose="020B0604030504040204" pitchFamily="50" charset="-128"/>
              <a:ea typeface="Meiryo UI" panose="020B0604030504040204" pitchFamily="50" charset="-128"/>
            </a:endParaRPr>
          </a:p>
          <a:p>
            <a:pPr marL="266700" indent="-95250"/>
            <a:r>
              <a:rPr lang="ja-JP" altLang="en-US" sz="1600" dirty="0">
                <a:latin typeface="Meiryo UI" panose="020B0604030504040204" pitchFamily="50" charset="-128"/>
                <a:ea typeface="Meiryo UI" panose="020B0604030504040204" pitchFamily="50" charset="-128"/>
              </a:rPr>
              <a:t>・特許出願等により知的財産権を取得　⇒　権利の保護や普及に努める</a:t>
            </a:r>
            <a:endParaRPr lang="ja-JP" altLang="ja-JP" sz="2000" dirty="0"/>
          </a:p>
        </p:txBody>
      </p:sp>
    </p:spTree>
    <p:extLst>
      <p:ext uri="{BB962C8B-B14F-4D97-AF65-F5344CB8AC3E}">
        <p14:creationId xmlns:p14="http://schemas.microsoft.com/office/powerpoint/2010/main" val="3739902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タイトル 1">
            <a:extLst>
              <a:ext uri="{FF2B5EF4-FFF2-40B4-BE49-F238E27FC236}">
                <a16:creationId xmlns:a16="http://schemas.microsoft.com/office/drawing/2014/main" id="{E4EE6CEF-0866-49F5-80F8-6C51119E5EC1}"/>
              </a:ext>
            </a:extLst>
          </p:cNvPr>
          <p:cNvSpPr txBox="1">
            <a:spLocks/>
          </p:cNvSpPr>
          <p:nvPr/>
        </p:nvSpPr>
        <p:spPr bwMode="auto">
          <a:xfrm>
            <a:off x="-7912" y="-23937"/>
            <a:ext cx="12801600" cy="75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774040" fontAlgn="auto">
              <a:spcAft>
                <a:spcPts val="0"/>
              </a:spcAft>
              <a:defRPr/>
            </a:pPr>
            <a:r>
              <a:rPr lang="ja-JP" altLang="en-US" sz="2800" b="1" dirty="0">
                <a:solidFill>
                  <a:sysClr val="window" lastClr="FFFFFF"/>
                </a:solidFill>
                <a:latin typeface="Meiryo UI" panose="020B0604030504040204" pitchFamily="50" charset="-128"/>
                <a:ea typeface="Meiryo UI" panose="020B0604030504040204" pitchFamily="50" charset="-128"/>
              </a:rPr>
              <a:t>　　　　　　　第</a:t>
            </a:r>
            <a:r>
              <a:rPr lang="en-US" altLang="ja-JP" sz="2800" b="1" dirty="0">
                <a:solidFill>
                  <a:sysClr val="window" lastClr="FFFFFF"/>
                </a:solidFill>
                <a:latin typeface="Meiryo UI" panose="020B0604030504040204" pitchFamily="50" charset="-128"/>
                <a:ea typeface="Meiryo UI" panose="020B0604030504040204" pitchFamily="50" charset="-128"/>
              </a:rPr>
              <a:t>4</a:t>
            </a:r>
            <a:r>
              <a:rPr lang="ja-JP" altLang="en-US" sz="2800" b="1" dirty="0">
                <a:solidFill>
                  <a:sysClr val="window" lastClr="FFFFFF"/>
                </a:solidFill>
                <a:latin typeface="Meiryo UI" panose="020B0604030504040204" pitchFamily="50" charset="-128"/>
                <a:ea typeface="Meiryo UI" panose="020B0604030504040204" pitchFamily="50" charset="-128"/>
              </a:rPr>
              <a:t>期中期計画</a:t>
            </a:r>
            <a:r>
              <a:rPr lang="ja-JP" altLang="en-US" sz="2800" b="1" dirty="0">
                <a:solidFill>
                  <a:schemeClr val="bg1"/>
                </a:solidFill>
                <a:latin typeface="Meiryo UI" panose="020B0604030504040204" pitchFamily="50" charset="-128"/>
                <a:ea typeface="Meiryo UI" panose="020B0604030504040204" pitchFamily="50" charset="-128"/>
              </a:rPr>
              <a:t>の重点テーマ（案）</a:t>
            </a:r>
            <a:endParaRPr lang="en-US" altLang="ja-JP" sz="2800"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38359494-04C2-484D-8128-3A850CA56F17}"/>
              </a:ext>
            </a:extLst>
          </p:cNvPr>
          <p:cNvSpPr>
            <a:spLocks/>
          </p:cNvSpPr>
          <p:nvPr/>
        </p:nvSpPr>
        <p:spPr bwMode="auto">
          <a:xfrm>
            <a:off x="64791" y="834340"/>
            <a:ext cx="12560509" cy="972000"/>
          </a:xfrm>
          <a:prstGeom prst="rect">
            <a:avLst/>
          </a:prstGeom>
          <a:solidFill>
            <a:schemeClr val="accent6">
              <a:lumMod val="40000"/>
              <a:lumOff val="60000"/>
              <a:alpha val="5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a:lstStyle/>
          <a:p>
            <a:pPr algn="l">
              <a:lnSpc>
                <a:spcPts val="1000"/>
              </a:lnSpc>
              <a:spcBef>
                <a:spcPts val="600"/>
              </a:spcBef>
              <a:spcAft>
                <a:spcPts val="0"/>
              </a:spcAft>
              <a:defRPr/>
            </a:pPr>
            <a:r>
              <a:rPr lang="ja-JP" altLang="en-US" sz="200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200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lgn="l">
              <a:lnSpc>
                <a:spcPts val="1000"/>
              </a:lnSpc>
              <a:spcBef>
                <a:spcPts val="600"/>
              </a:spcBef>
              <a:spcAft>
                <a:spcPts val="0"/>
              </a:spcAft>
              <a:defRPr/>
            </a:pPr>
            <a:r>
              <a:rPr lang="ja-JP" altLang="en-US" sz="200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lgn="just">
              <a:lnSpc>
                <a:spcPts val="1000"/>
              </a:lnSpc>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endParaRPr lang="ja-JP" altLang="en-US" sz="200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8" name="フローチャート: 論理積ゲート 17">
            <a:extLst>
              <a:ext uri="{FF2B5EF4-FFF2-40B4-BE49-F238E27FC236}">
                <a16:creationId xmlns:a16="http://schemas.microsoft.com/office/drawing/2014/main" id="{78B9BD4E-EA86-4485-A97F-013DC9080D9E}"/>
              </a:ext>
            </a:extLst>
          </p:cNvPr>
          <p:cNvSpPr/>
          <p:nvPr/>
        </p:nvSpPr>
        <p:spPr bwMode="auto">
          <a:xfrm>
            <a:off x="176300" y="906255"/>
            <a:ext cx="1008112" cy="864000"/>
          </a:xfrm>
          <a:prstGeom prst="flowChartDelay">
            <a:avLst/>
          </a:prstGeom>
          <a:solidFill>
            <a:schemeClr val="tx2"/>
          </a:solidFill>
          <a:ln w="28575" algn="ctr">
            <a:noFill/>
            <a:round/>
            <a:headEnd/>
            <a:tailEnd/>
          </a:ln>
        </p:spPr>
        <p:txBody>
          <a:bodyPr lIns="36000" tIns="72000" rIns="36000" rtlCol="0" anchor="ctr"/>
          <a:lstStyle/>
          <a:p>
            <a:pPr algn="ctr" eaLnBrk="1" hangingPunct="1">
              <a:spcBef>
                <a:spcPct val="50000"/>
              </a:spcBef>
            </a:pPr>
            <a:r>
              <a:rPr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設定の視点</a:t>
            </a:r>
            <a:endParaRPr kumimoji="1"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a:extLst>
              <a:ext uri="{FF2B5EF4-FFF2-40B4-BE49-F238E27FC236}">
                <a16:creationId xmlns:a16="http://schemas.microsoft.com/office/drawing/2014/main" id="{C3296188-77A4-4445-8EF9-FD58756A4C1D}"/>
              </a:ext>
            </a:extLst>
          </p:cNvPr>
          <p:cNvSpPr>
            <a:spLocks/>
          </p:cNvSpPr>
          <p:nvPr/>
        </p:nvSpPr>
        <p:spPr bwMode="auto">
          <a:xfrm>
            <a:off x="1184412" y="951597"/>
            <a:ext cx="11337068" cy="792088"/>
          </a:xfrm>
          <a:prstGeom prst="rect">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anchor="ctr"/>
          <a:lstStyle/>
          <a:p>
            <a:pPr marL="457200">
              <a:spcBef>
                <a:spcPts val="600"/>
              </a:spcBef>
              <a:defRPr/>
            </a:pPr>
            <a:r>
              <a:rPr lang="ja-JP" altLang="en-US" sz="2400"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施策課題に応じ総合研究所としてのシナジー効果が最大限発揮ができるよう、</a:t>
            </a:r>
            <a:r>
              <a:rPr lang="ja-JP" altLang="en-US" sz="240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研究分野</a:t>
            </a:r>
            <a:endParaRPr lang="en-US" altLang="ja-JP" sz="240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457200">
              <a:spcBef>
                <a:spcPts val="600"/>
              </a:spcBef>
              <a:defRPr/>
            </a:pPr>
            <a:r>
              <a:rPr lang="ja-JP" altLang="en-US" sz="240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横断的に</a:t>
            </a:r>
            <a:r>
              <a:rPr lang="ja-JP" altLang="en-US" sz="2400"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８つの重点テーマを設定 　</a:t>
            </a:r>
            <a:r>
              <a:rPr lang="ja-JP" altLang="en-US" sz="26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26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タイトル 1">
            <a:extLst>
              <a:ext uri="{FF2B5EF4-FFF2-40B4-BE49-F238E27FC236}">
                <a16:creationId xmlns:a16="http://schemas.microsoft.com/office/drawing/2014/main" id="{87666DBB-52AE-46C5-A888-F2F061F85C2A}"/>
              </a:ext>
            </a:extLst>
          </p:cNvPr>
          <p:cNvSpPr txBox="1">
            <a:spLocks/>
          </p:cNvSpPr>
          <p:nvPr/>
        </p:nvSpPr>
        <p:spPr bwMode="auto">
          <a:xfrm>
            <a:off x="200962" y="63949"/>
            <a:ext cx="1359768" cy="588620"/>
          </a:xfrm>
          <a:prstGeom prst="rect">
            <a:avLst/>
          </a:prstGeom>
          <a:gradFill rotWithShape="1">
            <a:gsLst>
              <a:gs pos="0">
                <a:srgbClr val="00B050"/>
              </a:gs>
              <a:gs pos="80000">
                <a:srgbClr val="00B050"/>
              </a:gs>
              <a:gs pos="100000">
                <a:srgbClr val="00B050"/>
              </a:gs>
            </a:gsLst>
            <a:lin ang="5400000" scaled="0"/>
          </a:gradFill>
          <a:ln w="31750">
            <a:solidFill>
              <a:schemeClr val="bg1"/>
            </a:solidFill>
            <a:miter lim="800000"/>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774040" fontAlgn="auto">
              <a:spcAft>
                <a:spcPts val="0"/>
              </a:spcAft>
              <a:defRPr/>
            </a:pPr>
            <a:r>
              <a:rPr lang="ja-JP" altLang="en-US" sz="2800" b="1" dirty="0">
                <a:solidFill>
                  <a:sysClr val="window" lastClr="FFFFFF"/>
                </a:solidFill>
                <a:latin typeface="Meiryo UI" panose="020B0604030504040204" pitchFamily="50" charset="-128"/>
                <a:ea typeface="Meiryo UI" panose="020B0604030504040204" pitchFamily="50" charset="-128"/>
              </a:rPr>
              <a:t>　別紙</a:t>
            </a:r>
            <a:endParaRPr lang="en-US" altLang="ja-JP" sz="2800"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p:cNvPicPr>
          <p:nvPr/>
        </p:nvPicPr>
        <p:blipFill>
          <a:blip r:embed="rId2"/>
          <a:stretch>
            <a:fillRect/>
          </a:stretch>
        </p:blipFill>
        <p:spPr>
          <a:xfrm>
            <a:off x="100792" y="1923597"/>
            <a:ext cx="6228000" cy="6551324"/>
          </a:xfrm>
          <a:prstGeom prst="rect">
            <a:avLst/>
          </a:prstGeom>
        </p:spPr>
      </p:pic>
      <p:pic>
        <p:nvPicPr>
          <p:cNvPr id="3" name="図 2"/>
          <p:cNvPicPr>
            <a:picLocks/>
          </p:cNvPicPr>
          <p:nvPr/>
        </p:nvPicPr>
        <p:blipFill>
          <a:blip r:embed="rId3"/>
          <a:stretch>
            <a:fillRect/>
          </a:stretch>
        </p:blipFill>
        <p:spPr>
          <a:xfrm>
            <a:off x="6437496" y="1923597"/>
            <a:ext cx="6228000" cy="7447921"/>
          </a:xfrm>
          <a:prstGeom prst="rect">
            <a:avLst/>
          </a:prstGeom>
        </p:spPr>
      </p:pic>
    </p:spTree>
    <p:extLst>
      <p:ext uri="{BB962C8B-B14F-4D97-AF65-F5344CB8AC3E}">
        <p14:creationId xmlns:p14="http://schemas.microsoft.com/office/powerpoint/2010/main" val="3877658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タイトル 1"/>
          <p:cNvSpPr txBox="1">
            <a:spLocks/>
          </p:cNvSpPr>
          <p:nvPr/>
        </p:nvSpPr>
        <p:spPr bwMode="auto">
          <a:xfrm>
            <a:off x="-21332" y="-26859"/>
            <a:ext cx="12801600" cy="60993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800" b="1" kern="100" dirty="0">
                <a:latin typeface="Meiryo UI" panose="020B0604030504040204" pitchFamily="50" charset="-128"/>
                <a:ea typeface="Meiryo UI" panose="020B0604030504040204" pitchFamily="50" charset="-128"/>
                <a:cs typeface="メイリオ" panose="020B0604030504040204" pitchFamily="50" charset="-128"/>
              </a:rPr>
              <a:t>　第４期中期目標と中期計画（案）の概要（６）</a:t>
            </a:r>
          </a:p>
        </p:txBody>
      </p:sp>
      <p:sp>
        <p:nvSpPr>
          <p:cNvPr id="4" name="テキスト ボックス 3">
            <a:extLst>
              <a:ext uri="{FF2B5EF4-FFF2-40B4-BE49-F238E27FC236}">
                <a16:creationId xmlns:a16="http://schemas.microsoft.com/office/drawing/2014/main" id="{D6DD81E0-DA90-D9E3-3EEB-0016204D124C}"/>
              </a:ext>
            </a:extLst>
          </p:cNvPr>
          <p:cNvSpPr txBox="1"/>
          <p:nvPr/>
        </p:nvSpPr>
        <p:spPr bwMode="auto">
          <a:xfrm>
            <a:off x="513647" y="704567"/>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第４期中期目標</a:t>
            </a:r>
          </a:p>
        </p:txBody>
      </p:sp>
      <p:sp>
        <p:nvSpPr>
          <p:cNvPr id="5" name="テキスト ボックス 4">
            <a:extLst>
              <a:ext uri="{FF2B5EF4-FFF2-40B4-BE49-F238E27FC236}">
                <a16:creationId xmlns:a16="http://schemas.microsoft.com/office/drawing/2014/main" id="{1C3FD714-DF64-ED65-8B56-AC3DF0A258B7}"/>
              </a:ext>
            </a:extLst>
          </p:cNvPr>
          <p:cNvSpPr txBox="1"/>
          <p:nvPr/>
        </p:nvSpPr>
        <p:spPr bwMode="auto">
          <a:xfrm>
            <a:off x="6904856" y="704567"/>
            <a:ext cx="4188600" cy="461665"/>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eaLnBrk="1" hangingPunct="1"/>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第</a:t>
            </a:r>
            <a:r>
              <a:rPr lang="ja-JP" altLang="en-US" sz="2400" kern="0" dirty="0">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2400" kern="0" dirty="0">
                <a:latin typeface="Meiryo UI" panose="020B0604030504040204" pitchFamily="50" charset="-128"/>
                <a:ea typeface="Meiryo UI" panose="020B0604030504040204" pitchFamily="50" charset="-128"/>
                <a:cs typeface="Meiryo UI" panose="020B0604030504040204" pitchFamily="50" charset="-128"/>
              </a:rPr>
              <a:t>期中期計画（案）</a:t>
            </a:r>
          </a:p>
        </p:txBody>
      </p:sp>
      <p:sp>
        <p:nvSpPr>
          <p:cNvPr id="7" name="二等辺三角形 6">
            <a:extLst>
              <a:ext uri="{FF2B5EF4-FFF2-40B4-BE49-F238E27FC236}">
                <a16:creationId xmlns:a16="http://schemas.microsoft.com/office/drawing/2014/main" id="{1AA4514C-DAAC-497F-AD66-BB06949E431B}"/>
              </a:ext>
            </a:extLst>
          </p:cNvPr>
          <p:cNvSpPr/>
          <p:nvPr/>
        </p:nvSpPr>
        <p:spPr>
          <a:xfrm rot="5400000">
            <a:off x="4276564" y="5479171"/>
            <a:ext cx="2520280" cy="443058"/>
          </a:xfrm>
          <a:prstGeom prst="triangle">
            <a:avLst/>
          </a:prstGeom>
          <a:solidFill>
            <a:schemeClr val="tx2"/>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342900" indent="-342900" algn="ctr">
              <a:buAutoNum type="circleNumDbPlain"/>
            </a:pPr>
            <a:endParaRPr kumimoji="1" lang="ja-JP" altLang="en-US" sz="1500" u="sng" dirty="0">
              <a:latin typeface="Meiryo UI" panose="020B0604030504040204" pitchFamily="50" charset="-128"/>
              <a:ea typeface="Meiryo UI" panose="020B0604030504040204" pitchFamily="50" charset="-128"/>
            </a:endParaRPr>
          </a:p>
        </p:txBody>
      </p:sp>
      <p:sp>
        <p:nvSpPr>
          <p:cNvPr id="13" name="角丸四角形 10">
            <a:extLst>
              <a:ext uri="{FF2B5EF4-FFF2-40B4-BE49-F238E27FC236}">
                <a16:creationId xmlns:a16="http://schemas.microsoft.com/office/drawing/2014/main" id="{098943D6-47EB-4DC2-A0B5-56669A42B1C2}"/>
              </a:ext>
            </a:extLst>
          </p:cNvPr>
          <p:cNvSpPr/>
          <p:nvPr/>
        </p:nvSpPr>
        <p:spPr>
          <a:xfrm>
            <a:off x="78818" y="1632248"/>
            <a:ext cx="5058258" cy="7416824"/>
          </a:xfrm>
          <a:prstGeom prst="roundRect">
            <a:avLst>
              <a:gd name="adj" fmla="val 6820"/>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357188" indent="-269875"/>
            <a:endParaRPr lang="en-US" altLang="ja-JP" sz="1800" dirty="0">
              <a:latin typeface="メイリオ" panose="020B0604030504040204" pitchFamily="50" charset="-128"/>
              <a:ea typeface="メイリオ" panose="020B0604030504040204" pitchFamily="50" charset="-128"/>
            </a:endParaRPr>
          </a:p>
          <a:p>
            <a:pPr marL="357188" indent="-269875"/>
            <a:r>
              <a:rPr lang="ja-JP" altLang="en-US" sz="1800" dirty="0">
                <a:latin typeface="メイリオ" panose="020B0604030504040204" pitchFamily="50" charset="-128"/>
                <a:ea typeface="メイリオ" panose="020B0604030504040204" pitchFamily="50" charset="-128"/>
              </a:rPr>
              <a:t>①</a:t>
            </a:r>
            <a:r>
              <a:rPr lang="ja-JP" altLang="ja-JP" sz="1800" dirty="0">
                <a:latin typeface="メイリオ" panose="020B0604030504040204" pitchFamily="50" charset="-128"/>
                <a:ea typeface="メイリオ" panose="020B0604030504040204" pitchFamily="50" charset="-128"/>
              </a:rPr>
              <a:t>自律的な組織・業務運営</a:t>
            </a:r>
          </a:p>
          <a:p>
            <a:pPr marL="357188" indent="-269875"/>
            <a:endParaRPr lang="en-US" altLang="ja-JP" sz="1800" dirty="0">
              <a:solidFill>
                <a:schemeClr val="tx1"/>
              </a:solidFill>
              <a:latin typeface="メイリオ" panose="020B0604030504040204" pitchFamily="50" charset="-128"/>
              <a:ea typeface="メイリオ" panose="020B0604030504040204" pitchFamily="50" charset="-128"/>
            </a:endParaRPr>
          </a:p>
          <a:p>
            <a:pPr marL="357188" indent="-269875"/>
            <a:endParaRPr lang="en-US" altLang="ja-JP" sz="1800" dirty="0">
              <a:solidFill>
                <a:schemeClr val="tx1"/>
              </a:solidFill>
              <a:latin typeface="メイリオ" panose="020B0604030504040204" pitchFamily="50" charset="-128"/>
              <a:ea typeface="メイリオ" panose="020B0604030504040204" pitchFamily="50" charset="-128"/>
            </a:endParaRPr>
          </a:p>
          <a:p>
            <a:pPr marL="357188" indent="-269875"/>
            <a:endParaRPr lang="en-US" altLang="ja-JP" sz="1800" dirty="0">
              <a:solidFill>
                <a:schemeClr val="tx1"/>
              </a:solidFill>
              <a:latin typeface="メイリオ" panose="020B0604030504040204" pitchFamily="50" charset="-128"/>
              <a:ea typeface="メイリオ" panose="020B0604030504040204" pitchFamily="50" charset="-128"/>
            </a:endParaRPr>
          </a:p>
          <a:p>
            <a:pPr marL="357188" indent="-269875"/>
            <a:endParaRPr lang="en-US" altLang="ja-JP" sz="1800" dirty="0">
              <a:solidFill>
                <a:schemeClr val="tx1"/>
              </a:solidFill>
              <a:latin typeface="メイリオ" panose="020B0604030504040204" pitchFamily="50" charset="-128"/>
              <a:ea typeface="メイリオ" panose="020B0604030504040204" pitchFamily="50" charset="-128"/>
            </a:endParaRPr>
          </a:p>
          <a:p>
            <a:pPr marL="357188" indent="-269875"/>
            <a:r>
              <a:rPr lang="ja-JP" altLang="en-US" sz="1800" dirty="0">
                <a:solidFill>
                  <a:schemeClr val="tx1"/>
                </a:solidFill>
                <a:latin typeface="メイリオ" panose="020B0604030504040204" pitchFamily="50" charset="-128"/>
                <a:ea typeface="メイリオ" panose="020B0604030504040204" pitchFamily="50" charset="-128"/>
              </a:rPr>
              <a:t>②多様な働き方のニーズをくみ取り優秀な</a:t>
            </a:r>
            <a:r>
              <a:rPr lang="ja-JP" altLang="ja-JP" sz="1800" dirty="0">
                <a:solidFill>
                  <a:schemeClr val="tx1"/>
                </a:solidFill>
                <a:latin typeface="メイリオ" panose="020B0604030504040204" pitchFamily="50" charset="-128"/>
                <a:ea typeface="メイリオ" panose="020B0604030504040204" pitchFamily="50" charset="-128"/>
              </a:rPr>
              <a:t>人材の確保・育成</a:t>
            </a:r>
          </a:p>
          <a:p>
            <a:pPr marL="357188" indent="-269875"/>
            <a:endParaRPr lang="en-US" altLang="ja-JP" sz="1800" dirty="0">
              <a:latin typeface="メイリオ" panose="020B0604030504040204" pitchFamily="50" charset="-128"/>
              <a:ea typeface="メイリオ" panose="020B0604030504040204" pitchFamily="50" charset="-128"/>
            </a:endParaRPr>
          </a:p>
          <a:p>
            <a:pPr marL="357188" indent="-269875"/>
            <a:endParaRPr lang="en-US" altLang="ja-JP" sz="1800" dirty="0">
              <a:latin typeface="メイリオ" panose="020B0604030504040204" pitchFamily="50" charset="-128"/>
              <a:ea typeface="メイリオ" panose="020B0604030504040204" pitchFamily="50" charset="-128"/>
            </a:endParaRPr>
          </a:p>
          <a:p>
            <a:pPr marL="357188" indent="-269875"/>
            <a:endParaRPr lang="en-US" altLang="ja-JP" sz="1800" dirty="0">
              <a:latin typeface="メイリオ" panose="020B0604030504040204" pitchFamily="50" charset="-128"/>
              <a:ea typeface="メイリオ" panose="020B0604030504040204" pitchFamily="50" charset="-128"/>
            </a:endParaRPr>
          </a:p>
          <a:p>
            <a:pPr marL="357188" indent="-269875"/>
            <a:endParaRPr lang="en-US" altLang="ja-JP" sz="1800" dirty="0">
              <a:latin typeface="メイリオ" panose="020B0604030504040204" pitchFamily="50" charset="-128"/>
              <a:ea typeface="メイリオ" panose="020B0604030504040204" pitchFamily="50" charset="-128"/>
            </a:endParaRPr>
          </a:p>
          <a:p>
            <a:pPr marL="357188" indent="-269875"/>
            <a:endParaRPr lang="en-US" altLang="ja-JP" sz="1800" dirty="0">
              <a:latin typeface="メイリオ" panose="020B0604030504040204" pitchFamily="50" charset="-128"/>
              <a:ea typeface="メイリオ" panose="020B0604030504040204" pitchFamily="50" charset="-128"/>
            </a:endParaRPr>
          </a:p>
          <a:p>
            <a:pPr marL="357188" indent="-269875"/>
            <a:endParaRPr lang="en-US" altLang="ja-JP" sz="1800" dirty="0">
              <a:latin typeface="メイリオ" panose="020B0604030504040204" pitchFamily="50" charset="-128"/>
              <a:ea typeface="メイリオ" panose="020B0604030504040204" pitchFamily="50" charset="-128"/>
            </a:endParaRPr>
          </a:p>
          <a:p>
            <a:pPr marL="357188" indent="-269875"/>
            <a:endParaRPr lang="en-US" altLang="ja-JP" sz="1800" dirty="0">
              <a:latin typeface="メイリオ" panose="020B0604030504040204" pitchFamily="50" charset="-128"/>
              <a:ea typeface="メイリオ" panose="020B0604030504040204" pitchFamily="50" charset="-128"/>
            </a:endParaRPr>
          </a:p>
          <a:p>
            <a:pPr marL="357188" indent="-269875"/>
            <a:endParaRPr lang="en-US" altLang="ja-JP" sz="1800" dirty="0">
              <a:latin typeface="メイリオ" panose="020B0604030504040204" pitchFamily="50" charset="-128"/>
              <a:ea typeface="メイリオ" panose="020B0604030504040204" pitchFamily="50" charset="-128"/>
            </a:endParaRPr>
          </a:p>
          <a:p>
            <a:pPr marL="357188" indent="-269875"/>
            <a:endParaRPr lang="en-US" altLang="ja-JP" sz="1800" dirty="0">
              <a:latin typeface="メイリオ" panose="020B0604030504040204" pitchFamily="50" charset="-128"/>
              <a:ea typeface="メイリオ" panose="020B0604030504040204" pitchFamily="50" charset="-128"/>
            </a:endParaRPr>
          </a:p>
          <a:p>
            <a:pPr marL="357188" indent="-269875"/>
            <a:r>
              <a:rPr lang="ja-JP" altLang="en-US" sz="1800" dirty="0">
                <a:latin typeface="メイリオ" panose="020B0604030504040204" pitchFamily="50" charset="-128"/>
                <a:ea typeface="メイリオ" panose="020B0604030504040204" pitchFamily="50" charset="-128"/>
              </a:rPr>
              <a:t>③</a:t>
            </a:r>
            <a:r>
              <a:rPr lang="ja-JP" altLang="ja-JP" sz="1800" dirty="0">
                <a:latin typeface="メイリオ" panose="020B0604030504040204" pitchFamily="50" charset="-128"/>
                <a:ea typeface="メイリオ" panose="020B0604030504040204" pitchFamily="50" charset="-128"/>
              </a:rPr>
              <a:t>業務の効率化</a:t>
            </a:r>
            <a:endParaRPr lang="en-US" altLang="ja-JP" sz="1800" dirty="0">
              <a:latin typeface="メイリオ" panose="020B0604030504040204" pitchFamily="50" charset="-128"/>
              <a:ea typeface="メイリオ" panose="020B0604030504040204" pitchFamily="50" charset="-128"/>
            </a:endParaRPr>
          </a:p>
          <a:p>
            <a:pPr marL="357188" indent="-269875"/>
            <a:endParaRPr lang="ja-JP" altLang="ja-JP" sz="1800" dirty="0">
              <a:latin typeface="メイリオ" panose="020B0604030504040204" pitchFamily="50" charset="-128"/>
              <a:ea typeface="メイリオ" panose="020B0604030504040204" pitchFamily="50" charset="-128"/>
            </a:endParaRPr>
          </a:p>
          <a:p>
            <a:pPr marL="357188" indent="-269875"/>
            <a:r>
              <a:rPr lang="ja-JP" altLang="en-US" sz="1800" dirty="0">
                <a:latin typeface="メイリオ" panose="020B0604030504040204" pitchFamily="50" charset="-128"/>
                <a:ea typeface="メイリオ" panose="020B0604030504040204" pitchFamily="50" charset="-128"/>
              </a:rPr>
              <a:t>④</a:t>
            </a:r>
            <a:r>
              <a:rPr lang="ja-JP" altLang="ja-JP" sz="1800" dirty="0">
                <a:latin typeface="メイリオ" panose="020B0604030504040204" pitchFamily="50" charset="-128"/>
                <a:ea typeface="メイリオ" panose="020B0604030504040204" pitchFamily="50" charset="-128"/>
              </a:rPr>
              <a:t>施設及び設備機器の整備</a:t>
            </a:r>
            <a:endParaRPr lang="en-US" altLang="ja-JP" sz="1800" dirty="0">
              <a:latin typeface="メイリオ" panose="020B0604030504040204" pitchFamily="50" charset="-128"/>
              <a:ea typeface="メイリオ" panose="020B0604030504040204" pitchFamily="50" charset="-128"/>
            </a:endParaRPr>
          </a:p>
          <a:p>
            <a:pPr marL="357188" indent="-269875"/>
            <a:endParaRPr lang="ja-JP" altLang="ja-JP" sz="1800" dirty="0">
              <a:latin typeface="メイリオ" panose="020B0604030504040204" pitchFamily="50" charset="-128"/>
              <a:ea typeface="メイリオ" panose="020B0604030504040204" pitchFamily="50" charset="-128"/>
            </a:endParaRPr>
          </a:p>
          <a:p>
            <a:pPr marL="357188" indent="-269875"/>
            <a:r>
              <a:rPr lang="ja-JP" altLang="en-US" sz="1800" dirty="0">
                <a:latin typeface="メイリオ" panose="020B0604030504040204" pitchFamily="50" charset="-128"/>
                <a:ea typeface="メイリオ" panose="020B0604030504040204" pitchFamily="50" charset="-128"/>
              </a:rPr>
              <a:t>⑤財務内容の改善</a:t>
            </a:r>
            <a:endParaRPr lang="en-US" altLang="ja-JP" sz="1800" dirty="0">
              <a:latin typeface="メイリオ" panose="020B0604030504040204" pitchFamily="50" charset="-128"/>
              <a:ea typeface="メイリオ" panose="020B0604030504040204" pitchFamily="50" charset="-128"/>
            </a:endParaRPr>
          </a:p>
          <a:p>
            <a:pPr marL="357188" indent="-269875"/>
            <a:endParaRPr lang="en-US" altLang="ja-JP" sz="1800" dirty="0">
              <a:latin typeface="メイリオ" panose="020B0604030504040204" pitchFamily="50" charset="-128"/>
              <a:ea typeface="メイリオ" panose="020B0604030504040204" pitchFamily="50" charset="-128"/>
            </a:endParaRPr>
          </a:p>
          <a:p>
            <a:pPr marL="357188" indent="-269875"/>
            <a:r>
              <a:rPr lang="ja-JP" altLang="en-US" sz="1800" dirty="0">
                <a:latin typeface="メイリオ" panose="020B0604030504040204" pitchFamily="50" charset="-128"/>
                <a:ea typeface="メイリオ" panose="020B0604030504040204" pitchFamily="50" charset="-128"/>
              </a:rPr>
              <a:t>⑥その他業務運営に関すること（法令遵守・</a:t>
            </a:r>
            <a:r>
              <a:rPr lang="zh-TW" altLang="en-US" sz="1800" dirty="0">
                <a:latin typeface="メイリオ" panose="020B0604030504040204" pitchFamily="50" charset="-128"/>
                <a:ea typeface="メイリオ" panose="020B0604030504040204" pitchFamily="50" charset="-128"/>
              </a:rPr>
              <a:t>労働安全衛生管理</a:t>
            </a:r>
            <a:r>
              <a:rPr lang="ja-JP" altLang="en-US" sz="1800" dirty="0">
                <a:latin typeface="メイリオ" panose="020B0604030504040204" pitchFamily="50" charset="-128"/>
                <a:ea typeface="メイリオ" panose="020B0604030504040204" pitchFamily="50" charset="-128"/>
              </a:rPr>
              <a:t>・環境に配慮した業務運営）</a:t>
            </a:r>
            <a:endParaRPr lang="en-US" altLang="ja-JP" sz="1800" dirty="0">
              <a:latin typeface="メイリオ" panose="020B0604030504040204" pitchFamily="50" charset="-128"/>
              <a:ea typeface="メイリオ" panose="020B0604030504040204" pitchFamily="50" charset="-128"/>
            </a:endParaRPr>
          </a:p>
        </p:txBody>
      </p:sp>
      <p:sp>
        <p:nvSpPr>
          <p:cNvPr id="10" name="タイトル 1">
            <a:extLst>
              <a:ext uri="{FF2B5EF4-FFF2-40B4-BE49-F238E27FC236}">
                <a16:creationId xmlns:a16="http://schemas.microsoft.com/office/drawing/2014/main" id="{FED88D31-DFE1-491A-9038-D473E6EBC2E7}"/>
              </a:ext>
            </a:extLst>
          </p:cNvPr>
          <p:cNvSpPr txBox="1">
            <a:spLocks/>
          </p:cNvSpPr>
          <p:nvPr/>
        </p:nvSpPr>
        <p:spPr bwMode="auto">
          <a:xfrm>
            <a:off x="118425" y="1287723"/>
            <a:ext cx="3614783" cy="516868"/>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2400" b="1" kern="100" dirty="0">
                <a:latin typeface="Meiryo UI" panose="020B0604030504040204" pitchFamily="50" charset="-128"/>
                <a:ea typeface="Meiryo UI" panose="020B0604030504040204" pitchFamily="50" charset="-128"/>
                <a:cs typeface="メイリオ" panose="020B0604030504040204" pitchFamily="50" charset="-128"/>
              </a:rPr>
              <a:t>５．業務運営・その他</a:t>
            </a:r>
          </a:p>
        </p:txBody>
      </p:sp>
      <p:sp>
        <p:nvSpPr>
          <p:cNvPr id="14" name="角丸四角形 10">
            <a:extLst>
              <a:ext uri="{FF2B5EF4-FFF2-40B4-BE49-F238E27FC236}">
                <a16:creationId xmlns:a16="http://schemas.microsoft.com/office/drawing/2014/main" id="{4A5CF66B-ED07-4F6B-B3C0-896DE8E0B26B}"/>
              </a:ext>
            </a:extLst>
          </p:cNvPr>
          <p:cNvSpPr/>
          <p:nvPr/>
        </p:nvSpPr>
        <p:spPr>
          <a:xfrm>
            <a:off x="5838836" y="1632247"/>
            <a:ext cx="6844339" cy="7416825"/>
          </a:xfrm>
          <a:prstGeom prst="roundRect">
            <a:avLst>
              <a:gd name="adj" fmla="val 6820"/>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357188" indent="-269875"/>
            <a:endParaRPr lang="en-US" altLang="ja-JP" sz="1800" dirty="0">
              <a:latin typeface="メイリオ" panose="020B0604030504040204" pitchFamily="50" charset="-128"/>
              <a:ea typeface="メイリオ" panose="020B0604030504040204" pitchFamily="50" charset="-128"/>
            </a:endParaRPr>
          </a:p>
          <a:p>
            <a:pPr marL="357188" indent="-269875"/>
            <a:r>
              <a:rPr lang="ja-JP" altLang="en-US" sz="1800" dirty="0">
                <a:latin typeface="メイリオ" panose="020B0604030504040204" pitchFamily="50" charset="-128"/>
                <a:ea typeface="メイリオ" panose="020B0604030504040204" pitchFamily="50" charset="-128"/>
              </a:rPr>
              <a:t>①</a:t>
            </a:r>
            <a:r>
              <a:rPr lang="ja-JP" altLang="en-US" sz="1800" dirty="0">
                <a:solidFill>
                  <a:schemeClr val="tx1"/>
                </a:solidFill>
                <a:latin typeface="メイリオ" panose="020B0604030504040204" pitchFamily="50" charset="-128"/>
                <a:ea typeface="メイリオ" panose="020B0604030504040204" pitchFamily="50" charset="-128"/>
              </a:rPr>
              <a:t>理事長のマネジメントのもと、自律的</a:t>
            </a:r>
            <a:r>
              <a:rPr lang="ja-JP" altLang="en-US" sz="1800" dirty="0">
                <a:latin typeface="メイリオ" panose="020B0604030504040204" pitchFamily="50" charset="-128"/>
                <a:ea typeface="メイリオ" panose="020B0604030504040204" pitchFamily="50" charset="-128"/>
              </a:rPr>
              <a:t>・効果的な運営のために、内部統制による組織の適切な業務運営を確保するとともに、社会情勢やニーズを的確に捉え、必要に応じた組織体制・業務の見直しを行う</a:t>
            </a:r>
            <a:endParaRPr lang="en-US" altLang="ja-JP" sz="1800" dirty="0">
              <a:latin typeface="メイリオ" panose="020B0604030504040204" pitchFamily="50" charset="-128"/>
              <a:ea typeface="メイリオ" panose="020B0604030504040204" pitchFamily="50" charset="-128"/>
            </a:endParaRPr>
          </a:p>
          <a:p>
            <a:pPr marL="357188" indent="-269875"/>
            <a:endParaRPr lang="ja-JP" altLang="ja-JP" sz="1800" dirty="0">
              <a:latin typeface="メイリオ" panose="020B0604030504040204" pitchFamily="50" charset="-128"/>
              <a:ea typeface="メイリオ" panose="020B0604030504040204" pitchFamily="50" charset="-128"/>
            </a:endParaRPr>
          </a:p>
          <a:p>
            <a:pPr marL="357188" indent="-269875"/>
            <a:r>
              <a:rPr lang="ja-JP" altLang="en-US" sz="1800" dirty="0">
                <a:solidFill>
                  <a:schemeClr val="tx1"/>
                </a:solidFill>
                <a:latin typeface="メイリオ" panose="020B0604030504040204" pitchFamily="50" charset="-128"/>
                <a:ea typeface="メイリオ" panose="020B0604030504040204" pitchFamily="50" charset="-128"/>
              </a:rPr>
              <a:t>②・</a:t>
            </a:r>
            <a:r>
              <a:rPr lang="ja-JP" altLang="ja-JP" sz="1800" dirty="0">
                <a:latin typeface="メイリオ" panose="020B0604030504040204" pitchFamily="50" charset="-128"/>
                <a:ea typeface="メイリオ" panose="020B0604030504040204" pitchFamily="50" charset="-128"/>
              </a:rPr>
              <a:t>職員の採用に当たっては、自らのホームページ</a:t>
            </a:r>
            <a:r>
              <a:rPr lang="ja-JP" altLang="en-US" sz="1800" dirty="0">
                <a:latin typeface="メイリオ" panose="020B0604030504040204" pitchFamily="50" charset="-128"/>
                <a:ea typeface="メイリオ" panose="020B0604030504040204" pitchFamily="50" charset="-128"/>
              </a:rPr>
              <a:t>だけでな</a:t>
            </a:r>
            <a:endParaRPr lang="en-US" altLang="ja-JP" sz="1800" dirty="0">
              <a:latin typeface="メイリオ" panose="020B0604030504040204" pitchFamily="50" charset="-128"/>
              <a:ea typeface="メイリオ" panose="020B0604030504040204" pitchFamily="50" charset="-128"/>
            </a:endParaRPr>
          </a:p>
          <a:p>
            <a:pPr marL="357188" indent="-269875"/>
            <a:r>
              <a:rPr lang="ja-JP" altLang="en-US" sz="1800" dirty="0">
                <a:latin typeface="メイリオ" panose="020B0604030504040204" pitchFamily="50" charset="-128"/>
                <a:ea typeface="メイリオ" panose="020B0604030504040204" pitchFamily="50" charset="-128"/>
              </a:rPr>
              <a:t>　　</a:t>
            </a:r>
            <a:r>
              <a:rPr lang="ja-JP" altLang="en-US" sz="1800" dirty="0" err="1">
                <a:latin typeface="メイリオ" panose="020B0604030504040204" pitchFamily="50" charset="-128"/>
                <a:ea typeface="メイリオ" panose="020B0604030504040204" pitchFamily="50" charset="-128"/>
              </a:rPr>
              <a:t>く</a:t>
            </a:r>
            <a:r>
              <a:rPr lang="ja-JP" altLang="ja-JP" sz="1800" dirty="0">
                <a:solidFill>
                  <a:schemeClr val="tx1"/>
                </a:solidFill>
                <a:latin typeface="メイリオ" panose="020B0604030504040204" pitchFamily="50" charset="-128"/>
                <a:ea typeface="メイリオ" panose="020B0604030504040204" pitchFamily="50" charset="-128"/>
              </a:rPr>
              <a:t>民間人材会社のノウハウ等を活用し</a:t>
            </a:r>
            <a:r>
              <a:rPr lang="ja-JP" altLang="en-US" sz="1800" dirty="0">
                <a:solidFill>
                  <a:schemeClr val="tx1"/>
                </a:solidFill>
                <a:latin typeface="メイリオ" panose="020B0604030504040204" pitchFamily="50" charset="-128"/>
                <a:ea typeface="メイリオ" panose="020B0604030504040204" pitchFamily="50" charset="-128"/>
              </a:rPr>
              <a:t>て</a:t>
            </a:r>
            <a:r>
              <a:rPr lang="ja-JP" altLang="ja-JP" sz="1800" dirty="0">
                <a:solidFill>
                  <a:schemeClr val="tx1"/>
                </a:solidFill>
                <a:latin typeface="メイリオ" panose="020B0604030504040204" pitchFamily="50" charset="-128"/>
                <a:ea typeface="メイリオ" panose="020B0604030504040204" pitchFamily="50" charset="-128"/>
              </a:rPr>
              <a:t>広く募集</a:t>
            </a:r>
            <a:r>
              <a:rPr lang="ja-JP" altLang="en-US" sz="1800" dirty="0">
                <a:latin typeface="メイリオ" panose="020B0604030504040204" pitchFamily="50" charset="-128"/>
                <a:ea typeface="メイリオ" panose="020B0604030504040204" pitchFamily="50" charset="-128"/>
              </a:rPr>
              <a:t>する。</a:t>
            </a:r>
            <a:endParaRPr lang="en-US" altLang="ja-JP" sz="1800" dirty="0">
              <a:latin typeface="メイリオ" panose="020B0604030504040204" pitchFamily="50" charset="-128"/>
              <a:ea typeface="メイリオ" panose="020B0604030504040204" pitchFamily="50" charset="-128"/>
            </a:endParaRPr>
          </a:p>
          <a:p>
            <a:pPr marL="357188" indent="-269875"/>
            <a:r>
              <a:rPr lang="ja-JP" altLang="en-US" sz="1800" dirty="0">
                <a:latin typeface="メイリオ" panose="020B0604030504040204" pitchFamily="50" charset="-128"/>
                <a:ea typeface="メイリオ" panose="020B0604030504040204" pitchFamily="50" charset="-128"/>
              </a:rPr>
              <a:t>　　その際、</a:t>
            </a:r>
            <a:r>
              <a:rPr lang="ja-JP" altLang="ja-JP" sz="1800" dirty="0">
                <a:latin typeface="メイリオ" panose="020B0604030504040204" pitchFamily="50" charset="-128"/>
                <a:ea typeface="メイリオ" panose="020B0604030504040204" pitchFamily="50" charset="-128"/>
              </a:rPr>
              <a:t>職場の特長や魅力をＰＲ</a:t>
            </a:r>
            <a:r>
              <a:rPr lang="ja-JP" altLang="en-US" sz="1800" dirty="0">
                <a:latin typeface="メイリオ" panose="020B0604030504040204" pitchFamily="50" charset="-128"/>
                <a:ea typeface="メイリオ" panose="020B0604030504040204" pitchFamily="50" charset="-128"/>
              </a:rPr>
              <a:t>することで</a:t>
            </a:r>
            <a:r>
              <a:rPr lang="ja-JP" altLang="ja-JP" sz="1800" dirty="0">
                <a:latin typeface="メイリオ" panose="020B0604030504040204" pitchFamily="50" charset="-128"/>
                <a:ea typeface="メイリオ" panose="020B0604030504040204" pitchFamily="50" charset="-128"/>
              </a:rPr>
              <a:t>多くの応募</a:t>
            </a:r>
            <a:endParaRPr lang="en-US" altLang="ja-JP" sz="1800" dirty="0">
              <a:latin typeface="メイリオ" panose="020B0604030504040204" pitchFamily="50" charset="-128"/>
              <a:ea typeface="メイリオ" panose="020B0604030504040204" pitchFamily="50" charset="-128"/>
            </a:endParaRPr>
          </a:p>
          <a:p>
            <a:pPr marL="357188" indent="-269875"/>
            <a:r>
              <a:rPr lang="ja-JP" altLang="en-US" sz="1800" dirty="0">
                <a:latin typeface="メイリオ" panose="020B0604030504040204" pitchFamily="50" charset="-128"/>
                <a:ea typeface="メイリオ" panose="020B0604030504040204" pitchFamily="50" charset="-128"/>
              </a:rPr>
              <a:t>　　</a:t>
            </a:r>
            <a:r>
              <a:rPr lang="ja-JP" altLang="ja-JP" sz="1800" dirty="0">
                <a:latin typeface="メイリオ" panose="020B0604030504040204" pitchFamily="50" charset="-128"/>
                <a:ea typeface="メイリオ" panose="020B0604030504040204" pitchFamily="50" charset="-128"/>
              </a:rPr>
              <a:t>者を誘引し、多様で優秀な人材の確保に努める</a:t>
            </a:r>
            <a:endParaRPr lang="en-US" altLang="ja-JP" sz="1800" dirty="0">
              <a:solidFill>
                <a:schemeClr val="tx1"/>
              </a:solidFill>
              <a:latin typeface="メイリオ" panose="020B0604030504040204" pitchFamily="50" charset="-128"/>
              <a:ea typeface="メイリオ" panose="020B0604030504040204" pitchFamily="50" charset="-128"/>
            </a:endParaRPr>
          </a:p>
          <a:p>
            <a:pPr marL="357188" indent="-269875"/>
            <a:r>
              <a:rPr lang="ja-JP" altLang="en-US" sz="1800" dirty="0">
                <a:solidFill>
                  <a:schemeClr val="tx1"/>
                </a:solidFill>
                <a:latin typeface="メイリオ" panose="020B0604030504040204" pitchFamily="50" charset="-128"/>
                <a:ea typeface="メイリオ" panose="020B0604030504040204" pitchFamily="50" charset="-128"/>
              </a:rPr>
              <a:t>　・職員の能力の向上については、職員研修や自己研鑽の支</a:t>
            </a:r>
            <a:endParaRPr lang="en-US" altLang="ja-JP" sz="1800" dirty="0">
              <a:solidFill>
                <a:schemeClr val="tx1"/>
              </a:solidFill>
              <a:latin typeface="メイリオ" panose="020B0604030504040204" pitchFamily="50" charset="-128"/>
              <a:ea typeface="メイリオ" panose="020B0604030504040204" pitchFamily="50" charset="-128"/>
            </a:endParaRPr>
          </a:p>
          <a:p>
            <a:pPr marL="357188" indent="-269875"/>
            <a:r>
              <a:rPr lang="ja-JP" altLang="en-US" sz="1800" dirty="0">
                <a:solidFill>
                  <a:schemeClr val="tx1"/>
                </a:solidFill>
                <a:latin typeface="メイリオ" panose="020B0604030504040204" pitchFamily="50" charset="-128"/>
                <a:ea typeface="メイリオ" panose="020B0604030504040204" pitchFamily="50" charset="-128"/>
              </a:rPr>
              <a:t>　　援、職場内指導により育成する</a:t>
            </a:r>
            <a:endParaRPr lang="en-US" altLang="ja-JP" sz="1800" u="sng" dirty="0">
              <a:solidFill>
                <a:srgbClr val="ED7D31"/>
              </a:solidFill>
              <a:latin typeface="メイリオ" panose="020B0604030504040204" pitchFamily="50" charset="-128"/>
              <a:ea typeface="メイリオ" panose="020B0604030504040204" pitchFamily="50" charset="-128"/>
            </a:endParaRPr>
          </a:p>
          <a:p>
            <a:pPr marL="357188" indent="-269875"/>
            <a:r>
              <a:rPr lang="ja-JP" altLang="en-US" sz="1800" dirty="0">
                <a:solidFill>
                  <a:schemeClr val="tx1"/>
                </a:solidFill>
                <a:latin typeface="メイリオ" panose="020B0604030504040204" pitchFamily="50" charset="-128"/>
                <a:ea typeface="メイリオ" panose="020B0604030504040204" pitchFamily="50" charset="-128"/>
              </a:rPr>
              <a:t>　・人事評価制度の運用・職員表彰等により勤務意欲の向上</a:t>
            </a:r>
            <a:endParaRPr lang="en-US" altLang="ja-JP" sz="1800" dirty="0">
              <a:solidFill>
                <a:schemeClr val="tx1"/>
              </a:solidFill>
              <a:latin typeface="メイリオ" panose="020B0604030504040204" pitchFamily="50" charset="-128"/>
              <a:ea typeface="メイリオ" panose="020B0604030504040204" pitchFamily="50" charset="-128"/>
            </a:endParaRPr>
          </a:p>
          <a:p>
            <a:pPr marL="357188" indent="-269875"/>
            <a:r>
              <a:rPr lang="ja-JP" altLang="en-US" sz="1800" dirty="0">
                <a:solidFill>
                  <a:schemeClr val="tx1"/>
                </a:solidFill>
                <a:latin typeface="メイリオ" panose="020B0604030504040204" pitchFamily="50" charset="-128"/>
                <a:ea typeface="メイリオ" panose="020B0604030504040204" pitchFamily="50" charset="-128"/>
              </a:rPr>
              <a:t>　　等を図る</a:t>
            </a:r>
            <a:endParaRPr lang="en-US" altLang="ja-JP" sz="1800" dirty="0">
              <a:solidFill>
                <a:schemeClr val="tx1"/>
              </a:solidFill>
              <a:latin typeface="メイリオ" panose="020B0604030504040204" pitchFamily="50" charset="-128"/>
              <a:ea typeface="メイリオ" panose="020B0604030504040204" pitchFamily="50" charset="-128"/>
            </a:endParaRPr>
          </a:p>
          <a:p>
            <a:pPr marL="357188" indent="-269875"/>
            <a:r>
              <a:rPr lang="ja-JP" altLang="en-US" sz="1800" dirty="0">
                <a:solidFill>
                  <a:schemeClr val="tx1"/>
                </a:solidFill>
                <a:latin typeface="メイリオ" panose="020B0604030504040204" pitchFamily="50" charset="-128"/>
                <a:ea typeface="メイリオ" panose="020B0604030504040204" pitchFamily="50" charset="-128"/>
              </a:rPr>
              <a:t>　・女性職員の活躍の推進に関する一般事業主行動計画を着</a:t>
            </a:r>
            <a:endParaRPr lang="en-US" altLang="ja-JP" sz="1800" dirty="0">
              <a:solidFill>
                <a:schemeClr val="tx1"/>
              </a:solidFill>
              <a:latin typeface="メイリオ" panose="020B0604030504040204" pitchFamily="50" charset="-128"/>
              <a:ea typeface="メイリオ" panose="020B0604030504040204" pitchFamily="50" charset="-128"/>
            </a:endParaRPr>
          </a:p>
          <a:p>
            <a:pPr marL="357188" indent="-269875"/>
            <a:r>
              <a:rPr lang="ja-JP" altLang="en-US" sz="1800" dirty="0">
                <a:solidFill>
                  <a:schemeClr val="tx1"/>
                </a:solidFill>
                <a:latin typeface="メイリオ" panose="020B0604030504040204" pitchFamily="50" charset="-128"/>
                <a:ea typeface="メイリオ" panose="020B0604030504040204" pitchFamily="50" charset="-128"/>
              </a:rPr>
              <a:t>　　実に推進していく</a:t>
            </a:r>
            <a:endParaRPr lang="en-US" altLang="ja-JP" sz="1800" dirty="0">
              <a:solidFill>
                <a:schemeClr val="tx1"/>
              </a:solidFill>
              <a:latin typeface="メイリオ" panose="020B0604030504040204" pitchFamily="50" charset="-128"/>
              <a:ea typeface="メイリオ" panose="020B0604030504040204" pitchFamily="50" charset="-128"/>
            </a:endParaRPr>
          </a:p>
          <a:p>
            <a:pPr marL="357188" indent="-269875"/>
            <a:endParaRPr lang="en-US" altLang="ja-JP" sz="1800" dirty="0">
              <a:solidFill>
                <a:schemeClr val="tx1"/>
              </a:solidFill>
              <a:latin typeface="メイリオ" panose="020B0604030504040204" pitchFamily="50" charset="-128"/>
              <a:ea typeface="メイリオ" panose="020B0604030504040204" pitchFamily="50" charset="-128"/>
            </a:endParaRPr>
          </a:p>
          <a:p>
            <a:pPr marL="357188" indent="-269875"/>
            <a:r>
              <a:rPr lang="ja-JP" altLang="en-US" sz="1800" dirty="0">
                <a:latin typeface="メイリオ" panose="020B0604030504040204" pitchFamily="50" charset="-128"/>
                <a:ea typeface="メイリオ" panose="020B0604030504040204" pitchFamily="50" charset="-128"/>
              </a:rPr>
              <a:t>③</a:t>
            </a:r>
            <a:r>
              <a:rPr lang="ja-JP" altLang="en-US" sz="1800" dirty="0">
                <a:solidFill>
                  <a:schemeClr val="tx1"/>
                </a:solidFill>
                <a:latin typeface="メイリオ" panose="020B0604030504040204" pitchFamily="50" charset="-128"/>
                <a:ea typeface="メイリオ" panose="020B0604030504040204" pitchFamily="50" charset="-128"/>
              </a:rPr>
              <a:t>ＩＣＴツールの活用等</a:t>
            </a:r>
            <a:r>
              <a:rPr lang="ja-JP" altLang="en-US" sz="1800" dirty="0">
                <a:latin typeface="メイリオ" panose="020B0604030504040204" pitchFamily="50" charset="-128"/>
                <a:ea typeface="メイリオ" panose="020B0604030504040204" pitchFamily="50" charset="-128"/>
              </a:rPr>
              <a:t>による業務効率化に継続して取組む</a:t>
            </a:r>
            <a:endParaRPr lang="en-US" altLang="ja-JP" sz="1800" dirty="0">
              <a:latin typeface="メイリオ" panose="020B0604030504040204" pitchFamily="50" charset="-128"/>
              <a:ea typeface="メイリオ" panose="020B0604030504040204" pitchFamily="50" charset="-128"/>
            </a:endParaRPr>
          </a:p>
          <a:p>
            <a:pPr marL="357188" indent="-269875"/>
            <a:endParaRPr lang="ja-JP" altLang="ja-JP" sz="1800" dirty="0">
              <a:latin typeface="メイリオ" panose="020B0604030504040204" pitchFamily="50" charset="-128"/>
              <a:ea typeface="メイリオ" panose="020B0604030504040204" pitchFamily="50" charset="-128"/>
            </a:endParaRPr>
          </a:p>
          <a:p>
            <a:pPr marL="357188" indent="-269875"/>
            <a:r>
              <a:rPr lang="ja-JP" altLang="en-US" sz="1800" dirty="0">
                <a:latin typeface="メイリオ" panose="020B0604030504040204" pitchFamily="50" charset="-128"/>
                <a:ea typeface="メイリオ" panose="020B0604030504040204" pitchFamily="50" charset="-128"/>
              </a:rPr>
              <a:t>④施設及び設備機器は適切な維持管理により長寿命化を図る</a:t>
            </a:r>
            <a:endParaRPr lang="en-US" altLang="ja-JP" sz="1800" dirty="0">
              <a:latin typeface="メイリオ" panose="020B0604030504040204" pitchFamily="50" charset="-128"/>
              <a:ea typeface="メイリオ" panose="020B0604030504040204" pitchFamily="50" charset="-128"/>
            </a:endParaRPr>
          </a:p>
          <a:p>
            <a:pPr marL="357188" indent="-269875"/>
            <a:endParaRPr lang="ja-JP" altLang="ja-JP" sz="1800" dirty="0">
              <a:latin typeface="メイリオ" panose="020B0604030504040204" pitchFamily="50" charset="-128"/>
              <a:ea typeface="メイリオ" panose="020B0604030504040204" pitchFamily="50" charset="-128"/>
            </a:endParaRPr>
          </a:p>
          <a:p>
            <a:pPr marL="357188" indent="-269875"/>
            <a:r>
              <a:rPr lang="ja-JP" altLang="en-US" sz="1800" dirty="0">
                <a:latin typeface="メイリオ" panose="020B0604030504040204" pitchFamily="50" charset="-128"/>
                <a:ea typeface="メイリオ" panose="020B0604030504040204" pitchFamily="50" charset="-128"/>
              </a:rPr>
              <a:t>⑤健全な財務運営を確保し業務を充実させる予算編成を行う</a:t>
            </a:r>
            <a:endParaRPr lang="en-US" altLang="ja-JP" sz="1800" dirty="0">
              <a:latin typeface="メイリオ" panose="020B0604030504040204" pitchFamily="50" charset="-128"/>
              <a:ea typeface="メイリオ" panose="020B0604030504040204" pitchFamily="50" charset="-128"/>
            </a:endParaRPr>
          </a:p>
          <a:p>
            <a:pPr marL="357188" indent="-269875"/>
            <a:endParaRPr lang="en-US" altLang="ja-JP" sz="1800" dirty="0">
              <a:latin typeface="メイリオ" panose="020B0604030504040204" pitchFamily="50" charset="-128"/>
              <a:ea typeface="メイリオ" panose="020B0604030504040204" pitchFamily="50" charset="-128"/>
            </a:endParaRPr>
          </a:p>
          <a:p>
            <a:pPr marL="357188" indent="-269875"/>
            <a:r>
              <a:rPr lang="ja-JP" altLang="en-US" sz="1800" dirty="0">
                <a:latin typeface="メイリオ" panose="020B0604030504040204" pitchFamily="50" charset="-128"/>
                <a:ea typeface="メイリオ" panose="020B0604030504040204" pitchFamily="50" charset="-128"/>
              </a:rPr>
              <a:t>⑥その他業務運営に関することに取り組む（コンプライアンスの徹底・</a:t>
            </a:r>
            <a:r>
              <a:rPr lang="zh-TW" altLang="en-US" sz="1800" dirty="0">
                <a:latin typeface="メイリオ" panose="020B0604030504040204" pitchFamily="50" charset="-128"/>
                <a:ea typeface="メイリオ" panose="020B0604030504040204" pitchFamily="50" charset="-128"/>
              </a:rPr>
              <a:t>労働安全衛生管理</a:t>
            </a:r>
            <a:r>
              <a:rPr lang="ja-JP" altLang="en-US" sz="1800" dirty="0">
                <a:latin typeface="メイリオ" panose="020B0604030504040204" pitchFamily="50" charset="-128"/>
                <a:ea typeface="メイリオ" panose="020B0604030504040204" pitchFamily="50" charset="-128"/>
              </a:rPr>
              <a:t>・</a:t>
            </a:r>
            <a:r>
              <a:rPr lang="ja-JP" altLang="en-US" sz="1800" dirty="0">
                <a:solidFill>
                  <a:schemeClr val="tx1"/>
                </a:solidFill>
                <a:latin typeface="メイリオ" panose="020B0604030504040204" pitchFamily="50" charset="-128"/>
                <a:ea typeface="メイリオ" panose="020B0604030504040204" pitchFamily="50" charset="-128"/>
              </a:rPr>
              <a:t>環境マネジメントシステムを運用した</a:t>
            </a:r>
            <a:r>
              <a:rPr lang="ja-JP" altLang="en-US" sz="1800" dirty="0">
                <a:latin typeface="メイリオ" panose="020B0604030504040204" pitchFamily="50" charset="-128"/>
                <a:ea typeface="メイリオ" panose="020B0604030504040204" pitchFamily="50" charset="-128"/>
              </a:rPr>
              <a:t>環境に配慮した業務運営）</a:t>
            </a:r>
            <a:endParaRPr lang="en-US" altLang="ja-JP" sz="1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77545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712167" y="624136"/>
            <a:ext cx="12049733" cy="2071273"/>
          </a:xfrm>
          <a:prstGeom prst="roundRect">
            <a:avLst>
              <a:gd name="adj" fmla="val 682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266700" indent="-266700"/>
            <a:r>
              <a:rPr lang="ja-JP" altLang="ja-JP" sz="1400" dirty="0">
                <a:latin typeface="Meiryo UI" panose="020B0604030504040204" pitchFamily="50" charset="-128"/>
                <a:ea typeface="Meiryo UI" panose="020B0604030504040204" pitchFamily="50" charset="-128"/>
              </a:rPr>
              <a:t>○「全体として目標を十分に達成する見込みである。」との評価を得ており</a:t>
            </a:r>
            <a:r>
              <a:rPr lang="ja-JP" altLang="ja-JP" sz="1400" dirty="0">
                <a:solidFill>
                  <a:schemeClr val="tx1"/>
                </a:solidFill>
                <a:latin typeface="Meiryo UI" panose="020B0604030504040204" pitchFamily="50" charset="-128"/>
                <a:ea typeface="Meiryo UI" panose="020B0604030504040204" pitchFamily="50" charset="-128"/>
              </a:rPr>
              <a:t>、さらなる事業者等への支援や技術開発、地域貢献、効率的な業務運営が期待されている</a:t>
            </a:r>
            <a:endParaRPr lang="en-US" altLang="ja-JP" sz="1400" dirty="0">
              <a:solidFill>
                <a:schemeClr val="tx1"/>
              </a:solidFill>
              <a:latin typeface="Meiryo UI" panose="020B0604030504040204" pitchFamily="50" charset="-128"/>
              <a:ea typeface="Meiryo UI" panose="020B0604030504040204" pitchFamily="50" charset="-128"/>
            </a:endParaRPr>
          </a:p>
          <a:p>
            <a:pPr marL="266700" indent="-266700"/>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2025</a:t>
            </a:r>
            <a:r>
              <a:rPr lang="ja-JP" altLang="en-US" sz="1400" dirty="0">
                <a:solidFill>
                  <a:schemeClr val="tx1"/>
                </a:solidFill>
                <a:latin typeface="Meiryo UI" panose="020B0604030504040204" pitchFamily="50" charset="-128"/>
                <a:ea typeface="Meiryo UI" panose="020B0604030504040204" pitchFamily="50" charset="-128"/>
              </a:rPr>
              <a:t>年大阪・関西万博の開催を、脱炭素社会の推進、農林水産・食品分野等の研究成果により社会的役割を果たす好機と捉えて、その後の調査研究向上へつなげていく</a:t>
            </a:r>
            <a:endParaRPr lang="en-US" altLang="ja-JP" sz="1400" dirty="0">
              <a:solidFill>
                <a:schemeClr val="tx1"/>
              </a:solidFill>
              <a:latin typeface="Meiryo UI" panose="020B0604030504040204" pitchFamily="50" charset="-128"/>
              <a:ea typeface="Meiryo UI" panose="020B0604030504040204" pitchFamily="50" charset="-128"/>
            </a:endParaRPr>
          </a:p>
          <a:p>
            <a:pPr marL="266700" indent="-266700"/>
            <a:r>
              <a:rPr lang="ja-JP" altLang="ja-JP"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業務推進の基本</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環境・社会・経済の統合的向上に資するためにＳＤＧｓやＳｏｃｉｅｔｙ </a:t>
            </a:r>
            <a:r>
              <a:rPr lang="en-US" altLang="ja-JP" sz="1400" dirty="0">
                <a:solidFill>
                  <a:schemeClr val="tx1"/>
                </a:solidFill>
                <a:latin typeface="Meiryo UI" panose="020B0604030504040204" pitchFamily="50" charset="-128"/>
                <a:ea typeface="Meiryo UI" panose="020B0604030504040204" pitchFamily="50" charset="-128"/>
              </a:rPr>
              <a:t>5.0</a:t>
            </a:r>
            <a:r>
              <a:rPr lang="ja-JP" altLang="en-US" sz="1400" dirty="0">
                <a:solidFill>
                  <a:schemeClr val="tx1"/>
                </a:solidFill>
                <a:latin typeface="Meiryo UI" panose="020B0604030504040204" pitchFamily="50" charset="-128"/>
                <a:ea typeface="Meiryo UI" panose="020B0604030504040204" pitchFamily="50" charset="-128"/>
              </a:rPr>
              <a:t>の理念、</a:t>
            </a:r>
            <a:r>
              <a:rPr lang="en-US" altLang="ja-JP" sz="1400" dirty="0">
                <a:solidFill>
                  <a:schemeClr val="tx1"/>
                </a:solidFill>
                <a:latin typeface="Meiryo UI" panose="020B0604030504040204" pitchFamily="50" charset="-128"/>
                <a:ea typeface="Meiryo UI" panose="020B0604030504040204" pitchFamily="50" charset="-128"/>
              </a:rPr>
              <a:t>2050</a:t>
            </a:r>
            <a:r>
              <a:rPr lang="ja-JP" altLang="en-US" sz="1400" dirty="0">
                <a:solidFill>
                  <a:schemeClr val="tx1"/>
                </a:solidFill>
                <a:latin typeface="Meiryo UI" panose="020B0604030504040204" pitchFamily="50" charset="-128"/>
                <a:ea typeface="Meiryo UI" panose="020B0604030504040204" pitchFamily="50" charset="-128"/>
              </a:rPr>
              <a:t>年脱炭素社会の実現等を念頭に総合研究所　</a:t>
            </a:r>
            <a:endParaRPr lang="en-US" altLang="ja-JP" sz="1400" dirty="0">
              <a:solidFill>
                <a:schemeClr val="tx1"/>
              </a:solidFill>
              <a:latin typeface="Meiryo UI" panose="020B0604030504040204" pitchFamily="50" charset="-128"/>
              <a:ea typeface="Meiryo UI" panose="020B0604030504040204" pitchFamily="50" charset="-128"/>
            </a:endParaRPr>
          </a:p>
          <a:p>
            <a:pPr marL="266700" indent="-266700"/>
            <a:r>
              <a:rPr lang="ja-JP" altLang="en-US" sz="1400" dirty="0">
                <a:solidFill>
                  <a:schemeClr val="tx1"/>
                </a:solidFill>
                <a:latin typeface="Meiryo UI" panose="020B0604030504040204" pitchFamily="50" charset="-128"/>
                <a:ea typeface="Meiryo UI" panose="020B0604030504040204" pitchFamily="50" charset="-128"/>
              </a:rPr>
              <a:t>　　　　　　　　　　　　　　としてのシナジー効果を発揮するため、以下４つの基本方針を策定</a:t>
            </a:r>
            <a:endParaRPr lang="en-US" altLang="ja-JP" sz="1400" dirty="0">
              <a:solidFill>
                <a:schemeClr val="tx1"/>
              </a:solidFill>
              <a:latin typeface="Meiryo UI" panose="020B0604030504040204" pitchFamily="50" charset="-128"/>
              <a:ea typeface="Meiryo UI" panose="020B0604030504040204" pitchFamily="50" charset="-128"/>
            </a:endParaRPr>
          </a:p>
          <a:p>
            <a:pPr marL="266700" indent="-266700"/>
            <a:r>
              <a:rPr lang="ja-JP" altLang="en-US" sz="1400" dirty="0">
                <a:solidFill>
                  <a:schemeClr val="tx1"/>
                </a:solidFill>
                <a:latin typeface="Meiryo UI" panose="020B0604030504040204" pitchFamily="50" charset="-128"/>
                <a:ea typeface="Meiryo UI" panose="020B0604030504040204" pitchFamily="50" charset="-128"/>
              </a:rPr>
              <a:t>①全国の研究機関等と構築してきたネットワークを活用して研究力の向上を図り、技術力と発信力の高い、卓越した公設試験研究機関を目指す</a:t>
            </a:r>
            <a:endParaRPr lang="en-US" altLang="ja-JP" sz="1400" dirty="0">
              <a:solidFill>
                <a:schemeClr val="tx1"/>
              </a:solidFill>
              <a:latin typeface="Meiryo UI" panose="020B0604030504040204" pitchFamily="50" charset="-128"/>
              <a:ea typeface="Meiryo UI" panose="020B0604030504040204" pitchFamily="50" charset="-128"/>
            </a:endParaRPr>
          </a:p>
          <a:p>
            <a:pPr marL="266700" indent="-266700"/>
            <a:r>
              <a:rPr lang="ja-JP" altLang="en-US" sz="1400" dirty="0">
                <a:solidFill>
                  <a:schemeClr val="tx1"/>
                </a:solidFill>
                <a:latin typeface="Meiryo UI" panose="020B0604030504040204" pitchFamily="50" charset="-128"/>
                <a:ea typeface="Meiryo UI" panose="020B0604030504040204" pitchFamily="50" charset="-128"/>
              </a:rPr>
              <a:t>②あらゆるリスクに対応できる調査研究を行い、“安全・安心な、食と環境”の実現に寄与する</a:t>
            </a:r>
            <a:endParaRPr lang="en-US" altLang="ja-JP" sz="1400" dirty="0">
              <a:solidFill>
                <a:schemeClr val="tx1"/>
              </a:solidFill>
              <a:latin typeface="Meiryo UI" panose="020B0604030504040204" pitchFamily="50" charset="-128"/>
              <a:ea typeface="Meiryo UI" panose="020B0604030504040204" pitchFamily="50" charset="-128"/>
            </a:endParaRPr>
          </a:p>
          <a:p>
            <a:pPr marL="266700" indent="-266700"/>
            <a:r>
              <a:rPr lang="ja-JP" altLang="en-US" sz="1400" dirty="0">
                <a:solidFill>
                  <a:schemeClr val="tx1"/>
                </a:solidFill>
                <a:latin typeface="Meiryo UI" panose="020B0604030504040204" pitchFamily="50" charset="-128"/>
                <a:ea typeface="Meiryo UI" panose="020B0604030504040204" pitchFamily="50" charset="-128"/>
              </a:rPr>
              <a:t>③知見収集・技術開発の活動状況やそれにより得られた成果を積極的に情報発信し、地域社会へ貢献する</a:t>
            </a:r>
            <a:endParaRPr lang="en-US" altLang="ja-JP" sz="1400" dirty="0">
              <a:solidFill>
                <a:schemeClr val="tx1"/>
              </a:solidFill>
              <a:latin typeface="Meiryo UI" panose="020B0604030504040204" pitchFamily="50" charset="-128"/>
              <a:ea typeface="Meiryo UI" panose="020B0604030504040204" pitchFamily="50" charset="-128"/>
            </a:endParaRPr>
          </a:p>
          <a:p>
            <a:pPr marL="266700" indent="-266700"/>
            <a:r>
              <a:rPr lang="ja-JP" altLang="en-US" sz="1400" dirty="0">
                <a:solidFill>
                  <a:schemeClr val="tx1"/>
                </a:solidFill>
                <a:latin typeface="メイリオ" panose="020B0604030504040204" pitchFamily="50" charset="-128"/>
                <a:ea typeface="メイリオ" panose="020B0604030504040204" pitchFamily="50" charset="-128"/>
              </a:rPr>
              <a:t>④地方独立行政法人として自律的・弾力的な業務運営による安定的な経営に努める</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51" name="タイトル 1"/>
          <p:cNvSpPr txBox="1">
            <a:spLocks/>
          </p:cNvSpPr>
          <p:nvPr/>
        </p:nvSpPr>
        <p:spPr bwMode="auto">
          <a:xfrm>
            <a:off x="-21332" y="-26859"/>
            <a:ext cx="12801600" cy="60993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800" b="1" kern="100" dirty="0">
                <a:latin typeface="Meiryo UI" panose="020B0604030504040204" pitchFamily="50" charset="-128"/>
                <a:ea typeface="Meiryo UI" panose="020B0604030504040204" pitchFamily="50" charset="-128"/>
                <a:cs typeface="メイリオ" panose="020B0604030504040204" pitchFamily="50" charset="-128"/>
              </a:rPr>
              <a:t>　第４期中期計画（案）の全体概要</a:t>
            </a:r>
          </a:p>
        </p:txBody>
      </p:sp>
      <p:sp>
        <p:nvSpPr>
          <p:cNvPr id="14" name="角丸四角形 13"/>
          <p:cNvSpPr/>
          <p:nvPr/>
        </p:nvSpPr>
        <p:spPr>
          <a:xfrm>
            <a:off x="116819" y="2941268"/>
            <a:ext cx="6155182" cy="1916679"/>
          </a:xfrm>
          <a:prstGeom prst="roundRect">
            <a:avLst>
              <a:gd name="adj" fmla="val 682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r>
              <a:rPr lang="ja-JP" altLang="en-US" sz="1400" dirty="0">
                <a:latin typeface="Meiryo UI" panose="020B0604030504040204" pitchFamily="50" charset="-128"/>
                <a:ea typeface="Meiryo UI" panose="020B0604030504040204" pitchFamily="50" charset="-128"/>
              </a:rPr>
              <a:t>① </a:t>
            </a:r>
            <a:r>
              <a:rPr lang="ja-JP" altLang="ja-JP" sz="1400" dirty="0">
                <a:solidFill>
                  <a:schemeClr val="tx1"/>
                </a:solidFill>
                <a:latin typeface="Meiryo UI" panose="020B0604030504040204" pitchFamily="50" charset="-128"/>
                <a:ea typeface="Meiryo UI" panose="020B0604030504040204" pitchFamily="50" charset="-128"/>
              </a:rPr>
              <a:t>事業者に対する技術支援</a:t>
            </a:r>
            <a:endParaRPr lang="en-US" altLang="ja-JP" sz="1400" dirty="0">
              <a:solidFill>
                <a:schemeClr val="tx1"/>
              </a:solidFill>
              <a:latin typeface="Meiryo UI" panose="020B0604030504040204" pitchFamily="50" charset="-128"/>
              <a:ea typeface="Meiryo UI" panose="020B0604030504040204" pitchFamily="50" charset="-128"/>
            </a:endParaRPr>
          </a:p>
          <a:p>
            <a:pPr marL="261938" indent="-87313"/>
            <a:r>
              <a:rPr lang="ja-JP" altLang="en-US" sz="1400" dirty="0">
                <a:solidFill>
                  <a:schemeClr val="tx1"/>
                </a:solidFill>
                <a:latin typeface="Meiryo UI" panose="020B0604030504040204" pitchFamily="50" charset="-128"/>
                <a:ea typeface="Meiryo UI" panose="020B0604030504040204" pitchFamily="50" charset="-128"/>
              </a:rPr>
              <a:t>・府内農水産物やその加工品のブランド力強化に資するため、食味や健康への機能等の価値を科学的に見える化・増進させる取組を進め、研究成果を幅広く情報発信する</a:t>
            </a:r>
          </a:p>
          <a:p>
            <a:r>
              <a:rPr lang="ja-JP" altLang="en-US" sz="1400" dirty="0">
                <a:solidFill>
                  <a:schemeClr val="tx1"/>
                </a:solidFill>
                <a:latin typeface="Meiryo UI" panose="020B0604030504040204" pitchFamily="50" charset="-128"/>
                <a:ea typeface="Meiryo UI" panose="020B0604030504040204" pitchFamily="50" charset="-128"/>
              </a:rPr>
              <a:t>　 ・事業者団体に対して、研究受託や講師派遣、情報提供等によって活動を支援</a:t>
            </a:r>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・ＩＣＴツールの活用によって利用者の利便性向上を図りながら取組を行う</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② </a:t>
            </a:r>
            <a:r>
              <a:rPr lang="ja-JP" altLang="ja-JP" sz="1400" dirty="0">
                <a:solidFill>
                  <a:schemeClr val="tx1"/>
                </a:solidFill>
                <a:latin typeface="Meiryo UI" panose="020B0604030504040204" pitchFamily="50" charset="-128"/>
                <a:ea typeface="Meiryo UI" panose="020B0604030504040204" pitchFamily="50" charset="-128"/>
              </a:rPr>
              <a:t>事業者に対する知見の提供</a:t>
            </a:r>
          </a:p>
          <a:p>
            <a:r>
              <a:rPr lang="ja-JP" altLang="en-US" sz="1400" dirty="0">
                <a:solidFill>
                  <a:schemeClr val="tx1"/>
                </a:solidFill>
                <a:latin typeface="Meiryo UI" panose="020B0604030504040204" pitchFamily="50" charset="-128"/>
                <a:ea typeface="Meiryo UI" panose="020B0604030504040204" pitchFamily="50" charset="-128"/>
              </a:rPr>
              <a:t>　 ・ 研究所が集積した専門的な知識や知見を、様々な機会や媒体で提供する</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2" name="フローチャート: 論理積ゲート 1"/>
          <p:cNvSpPr/>
          <p:nvPr/>
        </p:nvSpPr>
        <p:spPr bwMode="auto">
          <a:xfrm>
            <a:off x="44322" y="648892"/>
            <a:ext cx="811862" cy="1916679"/>
          </a:xfrm>
          <a:prstGeom prst="flowChartDelay">
            <a:avLst/>
          </a:prstGeom>
          <a:solidFill>
            <a:schemeClr val="tx2"/>
          </a:solidFill>
          <a:ln w="28575" algn="ctr">
            <a:noFill/>
            <a:round/>
            <a:headEnd/>
            <a:tailEnd/>
          </a:ln>
        </p:spPr>
        <p:txBody>
          <a:bodyPr lIns="36000" tIns="72000" rIns="36000" rtlCol="0" anchor="ctr"/>
          <a:lstStyle/>
          <a:p>
            <a:pPr algn="ctr" eaLnBrk="1" hangingPunct="1">
              <a:lnSpc>
                <a:spcPts val="500"/>
              </a:lnSpc>
              <a:spcBef>
                <a:spcPct val="50000"/>
              </a:spcBef>
            </a:pPr>
            <a:r>
              <a:rPr kumimoji="1" lang="ja-JP" altLang="en-US"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前文</a:t>
            </a:r>
          </a:p>
        </p:txBody>
      </p:sp>
      <p:sp>
        <p:nvSpPr>
          <p:cNvPr id="22" name="角丸四角形 21"/>
          <p:cNvSpPr/>
          <p:nvPr/>
        </p:nvSpPr>
        <p:spPr>
          <a:xfrm>
            <a:off x="6330708" y="2936147"/>
            <a:ext cx="6399076" cy="3003313"/>
          </a:xfrm>
          <a:prstGeom prst="roundRect">
            <a:avLst>
              <a:gd name="adj" fmla="val 682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0" tIns="61200" rIns="0" bIns="62437" rtlCol="0" anchor="t" anchorCtr="0"/>
          <a:lstStyle/>
          <a:p>
            <a:r>
              <a:rPr lang="ja-JP" altLang="ja-JP" sz="1400" dirty="0">
                <a:latin typeface="Meiryo UI" panose="020B0604030504040204" pitchFamily="50" charset="-128"/>
                <a:ea typeface="Meiryo UI" panose="020B0604030504040204" pitchFamily="50" charset="-128"/>
              </a:rPr>
              <a:t>① </a:t>
            </a:r>
            <a:r>
              <a:rPr lang="ja-JP" altLang="ja-JP" sz="1400" dirty="0">
                <a:solidFill>
                  <a:schemeClr val="tx1"/>
                </a:solidFill>
                <a:latin typeface="Meiryo UI" panose="020B0604030504040204" pitchFamily="50" charset="-128"/>
                <a:ea typeface="Meiryo UI" panose="020B0604030504040204" pitchFamily="50" charset="-128"/>
              </a:rPr>
              <a:t>行政への技術支援</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・府から依頼を受けた行政依頼事項について府と連携しながら調査研究等に取り組む</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また、全国的に共通する課題等については、国や大学と共同で調査研究に取り組む</a:t>
            </a:r>
          </a:p>
          <a:p>
            <a:r>
              <a:rPr lang="ja-JP" altLang="ja-JP" sz="1400" dirty="0">
                <a:solidFill>
                  <a:schemeClr val="tx1"/>
                </a:solidFill>
                <a:latin typeface="Meiryo UI" panose="020B0604030504040204" pitchFamily="50" charset="-128"/>
                <a:ea typeface="Meiryo UI" panose="020B0604030504040204" pitchFamily="50" charset="-128"/>
              </a:rPr>
              <a:t>② 行政への知見の提供</a:t>
            </a:r>
          </a:p>
          <a:p>
            <a:pPr indent="174625"/>
            <a:r>
              <a:rPr lang="ja-JP" altLang="en-US" sz="1400" dirty="0">
                <a:solidFill>
                  <a:schemeClr val="tx1"/>
                </a:solidFill>
                <a:latin typeface="Meiryo UI" panose="020B0604030504040204" pitchFamily="50" charset="-128"/>
                <a:ea typeface="Meiryo UI" panose="020B0604030504040204" pitchFamily="50" charset="-128"/>
              </a:rPr>
              <a:t>・気候変動適応やブルーカーボン生態系の再生・創出等に関して収集した科学的知見</a:t>
            </a:r>
            <a:endParaRPr lang="en-US" altLang="ja-JP" sz="1400" dirty="0">
              <a:solidFill>
                <a:schemeClr val="tx1"/>
              </a:solidFill>
              <a:latin typeface="Meiryo UI" panose="020B0604030504040204" pitchFamily="50" charset="-128"/>
              <a:ea typeface="Meiryo UI" panose="020B0604030504040204" pitchFamily="50" charset="-128"/>
            </a:endParaRPr>
          </a:p>
          <a:p>
            <a:pPr indent="174625"/>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を活用し、研修会の実施や講師派遣、行政が実施する委員会への委員の派遣を行う</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ja-JP" sz="1400" dirty="0">
                <a:solidFill>
                  <a:schemeClr val="tx1"/>
                </a:solidFill>
                <a:latin typeface="Meiryo UI" panose="020B0604030504040204" pitchFamily="50" charset="-128"/>
                <a:ea typeface="Meiryo UI" panose="020B0604030504040204" pitchFamily="50" charset="-128"/>
              </a:rPr>
              <a:t>③ 緊急時への対応と備え</a:t>
            </a:r>
          </a:p>
          <a:p>
            <a:pPr marL="174625"/>
            <a:r>
              <a:rPr lang="ja-JP" altLang="en-US" sz="1400" dirty="0">
                <a:solidFill>
                  <a:schemeClr val="tx1"/>
                </a:solidFill>
                <a:latin typeface="Meiryo UI" panose="020B0604030504040204" pitchFamily="50" charset="-128"/>
                <a:ea typeface="Meiryo UI" panose="020B0604030504040204" pitchFamily="50" charset="-128"/>
              </a:rPr>
              <a:t>・府の緊急時対応を技術的に支援する</a:t>
            </a:r>
            <a:endParaRPr lang="en-US" altLang="ja-JP" sz="1400" dirty="0">
              <a:solidFill>
                <a:schemeClr val="tx1"/>
              </a:solidFill>
              <a:latin typeface="Meiryo UI" panose="020B0604030504040204" pitchFamily="50" charset="-128"/>
              <a:ea typeface="Meiryo UI" panose="020B0604030504040204" pitchFamily="50" charset="-128"/>
            </a:endParaRPr>
          </a:p>
          <a:p>
            <a:pPr marL="174625"/>
            <a:r>
              <a:rPr lang="ja-JP" altLang="en-US" sz="1400" dirty="0">
                <a:solidFill>
                  <a:schemeClr val="tx1"/>
                </a:solidFill>
                <a:latin typeface="Meiryo UI" panose="020B0604030504040204" pitchFamily="50" charset="-128"/>
                <a:ea typeface="Meiryo UI" panose="020B0604030504040204" pitchFamily="50" charset="-128"/>
              </a:rPr>
              <a:t>・環境課題等に係る予見的な調査研究や農林水産業に影響を及ぼす可能性のある</a:t>
            </a:r>
            <a:endParaRPr lang="en-US" altLang="ja-JP" sz="1400" dirty="0">
              <a:solidFill>
                <a:schemeClr val="tx1"/>
              </a:solidFill>
              <a:latin typeface="Meiryo UI" panose="020B0604030504040204" pitchFamily="50" charset="-128"/>
              <a:ea typeface="Meiryo UI" panose="020B0604030504040204" pitchFamily="50" charset="-128"/>
            </a:endParaRPr>
          </a:p>
          <a:p>
            <a:pPr marL="174625"/>
            <a:r>
              <a:rPr lang="ja-JP" altLang="en-US" sz="1400" dirty="0">
                <a:solidFill>
                  <a:schemeClr val="tx1"/>
                </a:solidFill>
                <a:latin typeface="Meiryo UI" panose="020B0604030504040204" pitchFamily="50" charset="-128"/>
                <a:ea typeface="Meiryo UI" panose="020B0604030504040204" pitchFamily="50" charset="-128"/>
              </a:rPr>
              <a:t>　事象に係る情報収集など将来的なリスクの低減に資する取組を実施する</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ja-JP" sz="1400" dirty="0">
                <a:solidFill>
                  <a:schemeClr val="tx1"/>
                </a:solidFill>
                <a:latin typeface="Meiryo UI" panose="020B0604030504040204" pitchFamily="50" charset="-128"/>
                <a:ea typeface="Meiryo UI" panose="020B0604030504040204" pitchFamily="50" charset="-128"/>
              </a:rPr>
              <a:t>④ 農業大学校の運営を通じた担い手の育成</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・最先端の研究成果や技術を盛り込んだ授業を設ける。自営、雇用就農、農業参入</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企業への就職など多様な働き方に対応できるコースを設定。Ｗｅｂの活用推進。</a:t>
            </a:r>
          </a:p>
          <a:p>
            <a:endParaRPr lang="ja-JP" altLang="ja-JP" sz="1400" u="sng" dirty="0">
              <a:solidFill>
                <a:srgbClr val="ED7D31"/>
              </a:solidFill>
              <a:latin typeface="Meiryo UI" panose="020B0604030504040204" pitchFamily="50" charset="-128"/>
              <a:ea typeface="Meiryo UI" panose="020B0604030504040204" pitchFamily="50" charset="-128"/>
            </a:endParaRPr>
          </a:p>
        </p:txBody>
      </p:sp>
      <p:sp>
        <p:nvSpPr>
          <p:cNvPr id="25" name="角丸四角形 24"/>
          <p:cNvSpPr/>
          <p:nvPr/>
        </p:nvSpPr>
        <p:spPr>
          <a:xfrm>
            <a:off x="86002" y="4923113"/>
            <a:ext cx="6167660" cy="4646801"/>
          </a:xfrm>
          <a:prstGeom prst="roundRect">
            <a:avLst>
              <a:gd name="adj" fmla="val 682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r>
              <a:rPr lang="ja-JP" altLang="en-US" sz="1400" dirty="0">
                <a:solidFill>
                  <a:srgbClr val="ED7D3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重点テーマの計画立案・実施・データの共有をはじめとしてシナジー効果を最大限に発揮し、地域における多様な技術ニーズに直結した質の高い調査研究を実施する</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ja-JP" sz="1400" dirty="0">
                <a:solidFill>
                  <a:schemeClr val="tx1"/>
                </a:solidFill>
                <a:latin typeface="Meiryo UI" panose="020B0604030504040204" pitchFamily="50" charset="-128"/>
                <a:ea typeface="Meiryo UI" panose="020B0604030504040204" pitchFamily="50" charset="-128"/>
              </a:rPr>
              <a:t>（１）技術ニーズの把握と知見の集積、協働の推進</a:t>
            </a:r>
          </a:p>
          <a:p>
            <a:pPr indent="95250"/>
            <a:r>
              <a:rPr lang="ja-JP" altLang="en-US" sz="1400" dirty="0">
                <a:solidFill>
                  <a:schemeClr val="tx1"/>
                </a:solidFill>
                <a:latin typeface="Meiryo UI" panose="020B0604030504040204" pitchFamily="50" charset="-128"/>
                <a:ea typeface="Meiryo UI" panose="020B0604030504040204" pitchFamily="50" charset="-128"/>
              </a:rPr>
              <a:t>　・事業者等の技術ニーズや技術的動向を把握する</a:t>
            </a:r>
            <a:endParaRPr lang="en-US" altLang="ja-JP" sz="1400" dirty="0">
              <a:solidFill>
                <a:schemeClr val="tx1"/>
              </a:solidFill>
              <a:latin typeface="Meiryo UI" panose="020B0604030504040204" pitchFamily="50" charset="-128"/>
              <a:ea typeface="Meiryo UI" panose="020B0604030504040204" pitchFamily="50" charset="-128"/>
            </a:endParaRPr>
          </a:p>
          <a:p>
            <a:pPr indent="95250"/>
            <a:r>
              <a:rPr lang="ja-JP" altLang="en-US" sz="1400" dirty="0">
                <a:solidFill>
                  <a:schemeClr val="tx1"/>
                </a:solidFill>
                <a:latin typeface="Meiryo UI" panose="020B0604030504040204" pitchFamily="50" charset="-128"/>
                <a:ea typeface="Meiryo UI" panose="020B0604030504040204" pitchFamily="50" charset="-128"/>
              </a:rPr>
              <a:t>  ・大学や他の研究機関等とのコンソーシアムの結成など協働して研究推進</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ja-JP" sz="1400" dirty="0">
                <a:solidFill>
                  <a:schemeClr val="tx1"/>
                </a:solidFill>
                <a:latin typeface="Meiryo UI" panose="020B0604030504040204" pitchFamily="50" charset="-128"/>
                <a:ea typeface="Meiryo UI" panose="020B0604030504040204" pitchFamily="50" charset="-128"/>
              </a:rPr>
              <a:t>（２）質の高い調査研究の実施</a:t>
            </a:r>
          </a:p>
          <a:p>
            <a:pPr marL="444500" indent="-273050"/>
            <a:r>
              <a:rPr lang="ja-JP" altLang="ja-JP" sz="1400" dirty="0">
                <a:solidFill>
                  <a:schemeClr val="tx1"/>
                </a:solidFill>
                <a:latin typeface="Meiryo UI" panose="020B0604030504040204" pitchFamily="50" charset="-128"/>
                <a:ea typeface="Meiryo UI" panose="020B0604030504040204" pitchFamily="50" charset="-128"/>
              </a:rPr>
              <a:t>①　調査研究の</a:t>
            </a:r>
            <a:r>
              <a:rPr lang="ja-JP" altLang="en-US" sz="1400" dirty="0">
                <a:solidFill>
                  <a:schemeClr val="tx1"/>
                </a:solidFill>
                <a:latin typeface="Meiryo UI" panose="020B0604030504040204" pitchFamily="50" charset="-128"/>
                <a:ea typeface="Meiryo UI" panose="020B0604030504040204" pitchFamily="50" charset="-128"/>
              </a:rPr>
              <a:t>推進</a:t>
            </a:r>
            <a:endParaRPr lang="en-US" altLang="ja-JP" sz="1400" dirty="0">
              <a:solidFill>
                <a:schemeClr val="tx1"/>
              </a:solidFill>
              <a:latin typeface="Meiryo UI" panose="020B0604030504040204" pitchFamily="50" charset="-128"/>
              <a:ea typeface="Meiryo UI" panose="020B0604030504040204" pitchFamily="50" charset="-128"/>
            </a:endParaRPr>
          </a:p>
          <a:p>
            <a:pPr marL="444500" indent="-273050"/>
            <a:r>
              <a:rPr lang="ja-JP" altLang="en-US" sz="1400" dirty="0">
                <a:solidFill>
                  <a:schemeClr val="tx1"/>
                </a:solidFill>
                <a:latin typeface="Meiryo UI" panose="020B0604030504040204" pitchFamily="50" charset="-128"/>
                <a:ea typeface="Meiryo UI" panose="020B0604030504040204" pitchFamily="50" charset="-128"/>
              </a:rPr>
              <a:t>　・重点テーマ</a:t>
            </a:r>
            <a:endParaRPr lang="en-US" altLang="ja-JP" sz="1400" dirty="0">
              <a:solidFill>
                <a:schemeClr val="tx1"/>
              </a:solidFill>
              <a:latin typeface="Meiryo UI" panose="020B0604030504040204" pitchFamily="50" charset="-128"/>
              <a:ea typeface="Meiryo UI" panose="020B0604030504040204" pitchFamily="50" charset="-128"/>
            </a:endParaRPr>
          </a:p>
          <a:p>
            <a:pPr marL="444500" indent="-273050"/>
            <a:r>
              <a:rPr lang="ja-JP" altLang="en-US" sz="1400" dirty="0">
                <a:solidFill>
                  <a:schemeClr val="tx1"/>
                </a:solidFill>
                <a:latin typeface="Meiryo UI" panose="020B0604030504040204" pitchFamily="50" charset="-128"/>
                <a:ea typeface="Meiryo UI" panose="020B0604030504040204" pitchFamily="50" charset="-128"/>
              </a:rPr>
              <a:t>　・基盤テーマ</a:t>
            </a:r>
            <a:endParaRPr lang="en-US" altLang="ja-JP" sz="1400" dirty="0">
              <a:solidFill>
                <a:schemeClr val="tx1"/>
              </a:solidFill>
              <a:latin typeface="Meiryo UI" panose="020B0604030504040204" pitchFamily="50" charset="-128"/>
              <a:ea typeface="Meiryo UI" panose="020B0604030504040204" pitchFamily="50" charset="-128"/>
            </a:endParaRPr>
          </a:p>
          <a:p>
            <a:pPr marL="444500" indent="-273050"/>
            <a:r>
              <a:rPr lang="ja-JP" altLang="en-US" sz="1400" dirty="0">
                <a:solidFill>
                  <a:schemeClr val="tx1"/>
                </a:solidFill>
                <a:latin typeface="Meiryo UI" panose="020B0604030504040204" pitchFamily="50" charset="-128"/>
                <a:ea typeface="Meiryo UI" panose="020B0604030504040204" pitchFamily="50" charset="-128"/>
              </a:rPr>
              <a:t>②</a:t>
            </a:r>
            <a:r>
              <a:rPr lang="ja-JP" altLang="ja-JP" sz="1400" dirty="0">
                <a:solidFill>
                  <a:schemeClr val="tx1"/>
                </a:solidFill>
                <a:latin typeface="Meiryo UI" panose="020B0604030504040204" pitchFamily="50" charset="-128"/>
                <a:ea typeface="Meiryo UI" panose="020B0604030504040204" pitchFamily="50" charset="-128"/>
              </a:rPr>
              <a:t>　調査研究資金の確保</a:t>
            </a:r>
            <a:endParaRPr lang="en-US" altLang="ja-JP" sz="1400" dirty="0">
              <a:solidFill>
                <a:schemeClr val="tx1"/>
              </a:solidFill>
              <a:latin typeface="Meiryo UI" panose="020B0604030504040204" pitchFamily="50" charset="-128"/>
              <a:ea typeface="Meiryo UI" panose="020B0604030504040204" pitchFamily="50" charset="-128"/>
            </a:endParaRPr>
          </a:p>
          <a:p>
            <a:pPr marL="444500" indent="-273050"/>
            <a:r>
              <a:rPr lang="ja-JP" altLang="en-US" sz="1400" dirty="0">
                <a:solidFill>
                  <a:schemeClr val="tx1"/>
                </a:solidFill>
                <a:latin typeface="Meiryo UI" panose="020B0604030504040204" pitchFamily="50" charset="-128"/>
                <a:ea typeface="Meiryo UI" panose="020B0604030504040204" pitchFamily="50" charset="-128"/>
              </a:rPr>
              <a:t>　・外部資金の情報を幅広く収集する</a:t>
            </a:r>
            <a:endParaRPr lang="en-US" altLang="ja-JP" sz="1400" dirty="0">
              <a:solidFill>
                <a:schemeClr val="tx1"/>
              </a:solidFill>
              <a:latin typeface="Meiryo UI" panose="020B0604030504040204" pitchFamily="50" charset="-128"/>
              <a:ea typeface="Meiryo UI" panose="020B0604030504040204" pitchFamily="50" charset="-128"/>
            </a:endParaRPr>
          </a:p>
          <a:p>
            <a:pPr marL="444500" indent="-273050"/>
            <a:r>
              <a:rPr lang="ja-JP" altLang="en-US" sz="1400" dirty="0">
                <a:solidFill>
                  <a:schemeClr val="tx1"/>
                </a:solidFill>
                <a:latin typeface="Meiryo UI" panose="020B0604030504040204" pitchFamily="50" charset="-128"/>
                <a:ea typeface="Meiryo UI" panose="020B0604030504040204" pitchFamily="50" charset="-128"/>
              </a:rPr>
              <a:t>　・採択率向上のため、所内および外部有識者からの申請書の作成指導等</a:t>
            </a:r>
            <a:endParaRPr lang="ja-JP" altLang="ja-JP" sz="1400" dirty="0">
              <a:solidFill>
                <a:schemeClr val="tx1"/>
              </a:solidFill>
              <a:latin typeface="Meiryo UI" panose="020B0604030504040204" pitchFamily="50" charset="-128"/>
              <a:ea typeface="Meiryo UI" panose="020B0604030504040204" pitchFamily="50" charset="-128"/>
            </a:endParaRPr>
          </a:p>
          <a:p>
            <a:pPr marL="444500" indent="-273050"/>
            <a:r>
              <a:rPr lang="ja-JP" altLang="ja-JP" sz="1400" dirty="0">
                <a:solidFill>
                  <a:schemeClr val="tx1"/>
                </a:solidFill>
                <a:latin typeface="Meiryo UI" panose="020B0604030504040204" pitchFamily="50" charset="-128"/>
                <a:ea typeface="Meiryo UI" panose="020B0604030504040204" pitchFamily="50" charset="-128"/>
              </a:rPr>
              <a:t>③　調査研究の評価</a:t>
            </a:r>
            <a:endParaRPr lang="en-US" altLang="ja-JP" sz="1400" dirty="0">
              <a:solidFill>
                <a:schemeClr val="tx1"/>
              </a:solidFill>
              <a:latin typeface="Meiryo UI" panose="020B0604030504040204" pitchFamily="50" charset="-128"/>
              <a:ea typeface="Meiryo UI" panose="020B0604030504040204" pitchFamily="50" charset="-128"/>
            </a:endParaRPr>
          </a:p>
          <a:p>
            <a:pPr marL="444500" indent="-273050"/>
            <a:r>
              <a:rPr lang="ja-JP" altLang="en-US" sz="1400" dirty="0">
                <a:solidFill>
                  <a:schemeClr val="tx1"/>
                </a:solidFill>
                <a:latin typeface="Meiryo UI" panose="020B0604030504040204" pitchFamily="50" charset="-128"/>
                <a:ea typeface="Meiryo UI" panose="020B0604030504040204" pitchFamily="50" charset="-128"/>
              </a:rPr>
              <a:t>　・府、</a:t>
            </a:r>
            <a:r>
              <a:rPr lang="zh-TW" altLang="en-US" sz="1400" dirty="0">
                <a:solidFill>
                  <a:schemeClr val="tx1"/>
                </a:solidFill>
                <a:latin typeface="Meiryo UI" panose="020B0604030504040204" pitchFamily="50" charset="-128"/>
                <a:ea typeface="Meiryo UI" panose="020B0604030504040204" pitchFamily="50" charset="-128"/>
              </a:rPr>
              <a:t>受託研究利用者</a:t>
            </a:r>
            <a:r>
              <a:rPr lang="ja-JP" altLang="en-US" sz="1400" dirty="0">
                <a:solidFill>
                  <a:schemeClr val="tx1"/>
                </a:solidFill>
                <a:latin typeface="Meiryo UI" panose="020B0604030504040204" pitchFamily="50" charset="-128"/>
                <a:ea typeface="Meiryo UI" panose="020B0604030504040204" pitchFamily="50" charset="-128"/>
              </a:rPr>
              <a:t>、外部有識者から評価を受ける</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ja-JP" sz="1400" dirty="0">
                <a:solidFill>
                  <a:schemeClr val="tx1"/>
                </a:solidFill>
                <a:latin typeface="Meiryo UI" panose="020B0604030504040204" pitchFamily="50" charset="-128"/>
                <a:ea typeface="Meiryo UI" panose="020B0604030504040204" pitchFamily="50" charset="-128"/>
              </a:rPr>
              <a:t>（３）調査研究成果の利活用</a:t>
            </a:r>
          </a:p>
          <a:p>
            <a:pPr marL="266700" indent="-95250"/>
            <a:r>
              <a:rPr lang="ja-JP" altLang="en-US" sz="1400" dirty="0">
                <a:latin typeface="Meiryo UI" panose="020B0604030504040204" pitchFamily="50" charset="-128"/>
                <a:ea typeface="Meiryo UI" panose="020B0604030504040204" pitchFamily="50" charset="-128"/>
              </a:rPr>
              <a:t>　・学術論文などで積極的に発表する</a:t>
            </a:r>
            <a:endParaRPr lang="en-US" altLang="ja-JP" sz="1400" dirty="0">
              <a:latin typeface="Meiryo UI" panose="020B0604030504040204" pitchFamily="50" charset="-128"/>
              <a:ea typeface="Meiryo UI" panose="020B0604030504040204" pitchFamily="50" charset="-128"/>
            </a:endParaRPr>
          </a:p>
          <a:p>
            <a:pPr marL="266700" indent="-95250"/>
            <a:r>
              <a:rPr lang="ja-JP" altLang="en-US" sz="1400" dirty="0">
                <a:latin typeface="Meiryo UI" panose="020B0604030504040204" pitchFamily="50" charset="-128"/>
                <a:ea typeface="Meiryo UI" panose="020B0604030504040204" pitchFamily="50" charset="-128"/>
              </a:rPr>
              <a:t>　・府と連携した企画展や講習会を実施する　⇒　広報・普及に努める</a:t>
            </a:r>
            <a:endParaRPr lang="en-US" altLang="ja-JP" sz="1400" dirty="0">
              <a:latin typeface="Meiryo UI" panose="020B0604030504040204" pitchFamily="50" charset="-128"/>
              <a:ea typeface="Meiryo UI" panose="020B0604030504040204" pitchFamily="50" charset="-128"/>
            </a:endParaRPr>
          </a:p>
          <a:p>
            <a:pPr marL="266700" indent="-95250"/>
            <a:r>
              <a:rPr lang="ja-JP" altLang="en-US" sz="1400" dirty="0">
                <a:latin typeface="Meiryo UI" panose="020B0604030504040204" pitchFamily="50" charset="-128"/>
                <a:ea typeface="Meiryo UI" panose="020B0604030504040204" pitchFamily="50" charset="-128"/>
              </a:rPr>
              <a:t>　・特許出願等により知的財産権を取得　⇒　権利の保護や普及に努める</a:t>
            </a:r>
            <a:endParaRPr lang="ja-JP" altLang="ja-JP" sz="1800" dirty="0"/>
          </a:p>
          <a:p>
            <a:pPr marL="266700" indent="-95250"/>
            <a:endParaRPr lang="ja-JP" altLang="ja-JP" sz="1800" dirty="0"/>
          </a:p>
        </p:txBody>
      </p:sp>
      <p:sp>
        <p:nvSpPr>
          <p:cNvPr id="27" name="角丸四角形 26"/>
          <p:cNvSpPr/>
          <p:nvPr/>
        </p:nvSpPr>
        <p:spPr>
          <a:xfrm>
            <a:off x="6338531" y="8093600"/>
            <a:ext cx="6371173" cy="1476314"/>
          </a:xfrm>
          <a:prstGeom prst="roundRect">
            <a:avLst>
              <a:gd name="adj" fmla="val 682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pPr marL="357188" indent="-269875"/>
            <a:r>
              <a:rPr lang="ja-JP" altLang="en-US" sz="1300" dirty="0">
                <a:latin typeface="メイリオ" panose="020B0604030504040204" pitchFamily="50" charset="-128"/>
                <a:ea typeface="メイリオ" panose="020B0604030504040204" pitchFamily="50" charset="-128"/>
              </a:rPr>
              <a:t>①　</a:t>
            </a:r>
            <a:r>
              <a:rPr lang="ja-JP" altLang="en-US" sz="1300" dirty="0">
                <a:solidFill>
                  <a:schemeClr val="tx1"/>
                </a:solidFill>
                <a:latin typeface="メイリオ" panose="020B0604030504040204" pitchFamily="50" charset="-128"/>
                <a:ea typeface="メイリオ" panose="020B0604030504040204" pitchFamily="50" charset="-128"/>
              </a:rPr>
              <a:t>理事長のマネジメントのもと、</a:t>
            </a:r>
            <a:r>
              <a:rPr lang="ja-JP" altLang="ja-JP" sz="1300" dirty="0">
                <a:solidFill>
                  <a:schemeClr val="tx1"/>
                </a:solidFill>
                <a:latin typeface="メイリオ" panose="020B0604030504040204" pitchFamily="50" charset="-128"/>
                <a:ea typeface="メイリオ" panose="020B0604030504040204" pitchFamily="50" charset="-128"/>
              </a:rPr>
              <a:t>自律的な組織・業務運営</a:t>
            </a:r>
            <a:r>
              <a:rPr lang="ja-JP" altLang="en-US" sz="1300" dirty="0">
                <a:solidFill>
                  <a:schemeClr val="tx1"/>
                </a:solidFill>
                <a:latin typeface="メイリオ" panose="020B0604030504040204" pitchFamily="50" charset="-128"/>
                <a:ea typeface="メイリオ" panose="020B0604030504040204" pitchFamily="50" charset="-128"/>
              </a:rPr>
              <a:t>を行う</a:t>
            </a:r>
            <a:endParaRPr lang="ja-JP" altLang="ja-JP" sz="1300" dirty="0">
              <a:solidFill>
                <a:schemeClr val="tx1"/>
              </a:solidFill>
              <a:latin typeface="メイリオ" panose="020B0604030504040204" pitchFamily="50" charset="-128"/>
              <a:ea typeface="メイリオ" panose="020B0604030504040204" pitchFamily="50" charset="-128"/>
            </a:endParaRPr>
          </a:p>
          <a:p>
            <a:pPr marL="357188" indent="-269875"/>
            <a:r>
              <a:rPr lang="ja-JP" altLang="en-US" sz="1300" dirty="0">
                <a:solidFill>
                  <a:schemeClr val="tx1"/>
                </a:solidFill>
                <a:latin typeface="メイリオ" panose="020B0604030504040204" pitchFamily="50" charset="-128"/>
                <a:ea typeface="メイリオ" panose="020B0604030504040204" pitchFamily="50" charset="-128"/>
              </a:rPr>
              <a:t>②　多様な働き方のニーズをくみ取り多様で優秀な</a:t>
            </a:r>
            <a:r>
              <a:rPr lang="ja-JP" altLang="ja-JP" sz="1300" dirty="0">
                <a:solidFill>
                  <a:schemeClr val="tx1"/>
                </a:solidFill>
                <a:latin typeface="メイリオ" panose="020B0604030504040204" pitchFamily="50" charset="-128"/>
                <a:ea typeface="メイリオ" panose="020B0604030504040204" pitchFamily="50" charset="-128"/>
              </a:rPr>
              <a:t>人材の確保・育成</a:t>
            </a:r>
          </a:p>
          <a:p>
            <a:pPr marL="357188" indent="-269875"/>
            <a:r>
              <a:rPr lang="ja-JP" altLang="en-US" sz="1300" dirty="0">
                <a:solidFill>
                  <a:schemeClr val="tx1"/>
                </a:solidFill>
                <a:latin typeface="メイリオ" panose="020B0604030504040204" pitchFamily="50" charset="-128"/>
                <a:ea typeface="メイリオ" panose="020B0604030504040204" pitchFamily="50" charset="-128"/>
              </a:rPr>
              <a:t>③　ＩＣＴツールの活用等による業務の効率化に継続して取組む</a:t>
            </a:r>
            <a:endParaRPr lang="ja-JP" altLang="ja-JP" sz="1300" dirty="0">
              <a:solidFill>
                <a:schemeClr val="tx1"/>
              </a:solidFill>
              <a:latin typeface="メイリオ" panose="020B0604030504040204" pitchFamily="50" charset="-128"/>
              <a:ea typeface="メイリオ" panose="020B0604030504040204" pitchFamily="50" charset="-128"/>
            </a:endParaRPr>
          </a:p>
          <a:p>
            <a:pPr marL="357188" indent="-269875"/>
            <a:r>
              <a:rPr lang="ja-JP" altLang="en-US" sz="1300" dirty="0">
                <a:solidFill>
                  <a:schemeClr val="tx1"/>
                </a:solidFill>
                <a:latin typeface="メイリオ" panose="020B0604030504040204" pitchFamily="50" charset="-128"/>
                <a:ea typeface="メイリオ" panose="020B0604030504040204" pitchFamily="50" charset="-128"/>
              </a:rPr>
              <a:t>④　施設及び設備機器は、適切な維持管理により長寿命化を図る</a:t>
            </a:r>
            <a:endParaRPr lang="ja-JP" altLang="ja-JP" sz="1300" dirty="0">
              <a:solidFill>
                <a:schemeClr val="tx1"/>
              </a:solidFill>
              <a:latin typeface="メイリオ" panose="020B0604030504040204" pitchFamily="50" charset="-128"/>
              <a:ea typeface="メイリオ" panose="020B0604030504040204" pitchFamily="50" charset="-128"/>
            </a:endParaRPr>
          </a:p>
          <a:p>
            <a:pPr marL="357188" indent="-269875"/>
            <a:r>
              <a:rPr lang="ja-JP" altLang="en-US" sz="1300" dirty="0">
                <a:solidFill>
                  <a:schemeClr val="tx1"/>
                </a:solidFill>
                <a:latin typeface="メイリオ" panose="020B0604030504040204" pitchFamily="50" charset="-128"/>
                <a:ea typeface="メイリオ" panose="020B0604030504040204" pitchFamily="50" charset="-128"/>
              </a:rPr>
              <a:t>⑤　健全な財務運営を確保し、業務を充実させるよう予算編成を行う</a:t>
            </a:r>
            <a:endParaRPr lang="en-US" altLang="ja-JP" sz="1300" dirty="0">
              <a:solidFill>
                <a:schemeClr val="tx1"/>
              </a:solidFill>
              <a:latin typeface="メイリオ" panose="020B0604030504040204" pitchFamily="50" charset="-128"/>
              <a:ea typeface="メイリオ" panose="020B0604030504040204" pitchFamily="50" charset="-128"/>
            </a:endParaRPr>
          </a:p>
          <a:p>
            <a:pPr marL="357188" indent="-269875"/>
            <a:r>
              <a:rPr lang="ja-JP" altLang="en-US" sz="1300" dirty="0">
                <a:solidFill>
                  <a:schemeClr val="tx1"/>
                </a:solidFill>
                <a:latin typeface="メイリオ" panose="020B0604030504040204" pitchFamily="50" charset="-128"/>
                <a:ea typeface="メイリオ" panose="020B0604030504040204" pitchFamily="50" charset="-128"/>
              </a:rPr>
              <a:t>⑥　その他業務運営に関すること（コンプライアンスの徹底・</a:t>
            </a:r>
            <a:r>
              <a:rPr lang="zh-TW" altLang="en-US" sz="1300" dirty="0">
                <a:solidFill>
                  <a:schemeClr val="tx1"/>
                </a:solidFill>
                <a:latin typeface="メイリオ" panose="020B0604030504040204" pitchFamily="50" charset="-128"/>
                <a:ea typeface="メイリオ" panose="020B0604030504040204" pitchFamily="50" charset="-128"/>
              </a:rPr>
              <a:t>労働安全衛生管理</a:t>
            </a:r>
            <a:r>
              <a:rPr lang="ja-JP" altLang="en-US" sz="1300" dirty="0">
                <a:solidFill>
                  <a:schemeClr val="tx1"/>
                </a:solidFill>
                <a:latin typeface="メイリオ" panose="020B0604030504040204" pitchFamily="50" charset="-128"/>
                <a:ea typeface="メイリオ" panose="020B0604030504040204" pitchFamily="50" charset="-128"/>
              </a:rPr>
              <a:t>・   </a:t>
            </a:r>
            <a:endParaRPr lang="en-US" altLang="ja-JP" sz="1300" dirty="0">
              <a:solidFill>
                <a:schemeClr val="tx1"/>
              </a:solidFill>
              <a:latin typeface="メイリオ" panose="020B0604030504040204" pitchFamily="50" charset="-128"/>
              <a:ea typeface="メイリオ" panose="020B0604030504040204" pitchFamily="50" charset="-128"/>
            </a:endParaRPr>
          </a:p>
          <a:p>
            <a:pPr marL="357188" indent="-269875"/>
            <a:r>
              <a:rPr lang="ja-JP" altLang="en-US" sz="1300" dirty="0">
                <a:solidFill>
                  <a:schemeClr val="tx1"/>
                </a:solidFill>
                <a:latin typeface="メイリオ" panose="020B0604030504040204" pitchFamily="50" charset="-128"/>
                <a:ea typeface="メイリオ" panose="020B0604030504040204" pitchFamily="50" charset="-128"/>
              </a:rPr>
              <a:t>　　環境マネジメントシステムを運用した</a:t>
            </a:r>
            <a:r>
              <a:rPr lang="ja-JP" altLang="en-US" sz="1300" dirty="0">
                <a:latin typeface="メイリオ" panose="020B0604030504040204" pitchFamily="50" charset="-128"/>
                <a:ea typeface="メイリオ" panose="020B0604030504040204" pitchFamily="50" charset="-128"/>
              </a:rPr>
              <a:t>環境に配慮した業務運営）</a:t>
            </a:r>
            <a:endParaRPr lang="en-US" altLang="ja-JP" sz="1300" dirty="0">
              <a:latin typeface="メイリオ" panose="020B0604030504040204" pitchFamily="50" charset="-128"/>
              <a:ea typeface="メイリオ" panose="020B0604030504040204" pitchFamily="50" charset="-128"/>
            </a:endParaRPr>
          </a:p>
        </p:txBody>
      </p:sp>
      <p:sp>
        <p:nvSpPr>
          <p:cNvPr id="28" name="タイトル 1"/>
          <p:cNvSpPr txBox="1">
            <a:spLocks/>
          </p:cNvSpPr>
          <p:nvPr/>
        </p:nvSpPr>
        <p:spPr bwMode="auto">
          <a:xfrm>
            <a:off x="6282170" y="7766542"/>
            <a:ext cx="2055594" cy="338105"/>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５．業務運営・その他</a:t>
            </a:r>
          </a:p>
        </p:txBody>
      </p:sp>
      <p:sp>
        <p:nvSpPr>
          <p:cNvPr id="29" name="タイトル 1"/>
          <p:cNvSpPr txBox="1">
            <a:spLocks/>
          </p:cNvSpPr>
          <p:nvPr/>
        </p:nvSpPr>
        <p:spPr bwMode="auto">
          <a:xfrm>
            <a:off x="44322" y="4740582"/>
            <a:ext cx="2340000" cy="315944"/>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  ４．調査研究の推進</a:t>
            </a:r>
          </a:p>
        </p:txBody>
      </p:sp>
      <p:sp>
        <p:nvSpPr>
          <p:cNvPr id="30" name="タイトル 1"/>
          <p:cNvSpPr txBox="1">
            <a:spLocks/>
          </p:cNvSpPr>
          <p:nvPr/>
        </p:nvSpPr>
        <p:spPr bwMode="auto">
          <a:xfrm>
            <a:off x="57840" y="2669309"/>
            <a:ext cx="2238504" cy="339455"/>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１．事業者に対する支援</a:t>
            </a:r>
          </a:p>
        </p:txBody>
      </p:sp>
      <p:sp>
        <p:nvSpPr>
          <p:cNvPr id="31" name="タイトル 1"/>
          <p:cNvSpPr txBox="1">
            <a:spLocks/>
          </p:cNvSpPr>
          <p:nvPr/>
        </p:nvSpPr>
        <p:spPr bwMode="auto">
          <a:xfrm>
            <a:off x="6253487" y="2696102"/>
            <a:ext cx="2079726" cy="36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２．行政に対する支援</a:t>
            </a:r>
          </a:p>
        </p:txBody>
      </p:sp>
      <p:sp>
        <p:nvSpPr>
          <p:cNvPr id="34" name="角丸四角形 33"/>
          <p:cNvSpPr/>
          <p:nvPr/>
        </p:nvSpPr>
        <p:spPr>
          <a:xfrm>
            <a:off x="6324176" y="6157062"/>
            <a:ext cx="6405608" cy="1639637"/>
          </a:xfrm>
          <a:prstGeom prst="roundRect">
            <a:avLst>
              <a:gd name="adj" fmla="val 682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pPr marL="266700" indent="-266700"/>
            <a:r>
              <a:rPr lang="ja-JP" altLang="ja-JP" sz="1400" dirty="0">
                <a:latin typeface="Meiryo UI" panose="020B0604030504040204" pitchFamily="50" charset="-128"/>
                <a:ea typeface="Meiryo UI" panose="020B0604030504040204" pitchFamily="50" charset="-128"/>
              </a:rPr>
              <a:t>①　</a:t>
            </a:r>
            <a:r>
              <a:rPr lang="ja-JP" altLang="ja-JP" sz="1400" dirty="0">
                <a:solidFill>
                  <a:schemeClr val="tx1"/>
                </a:solidFill>
                <a:latin typeface="Meiryo UI" panose="020B0604030504040204" pitchFamily="50" charset="-128"/>
                <a:ea typeface="Meiryo UI" panose="020B0604030504040204" pitchFamily="50" charset="-128"/>
              </a:rPr>
              <a:t>地域社会に対する支援</a:t>
            </a:r>
            <a:endParaRPr lang="en-US" altLang="ja-JP" sz="1400" dirty="0">
              <a:solidFill>
                <a:schemeClr val="tx1"/>
              </a:solidFill>
              <a:latin typeface="Meiryo UI" panose="020B0604030504040204" pitchFamily="50" charset="-128"/>
              <a:ea typeface="Meiryo UI" panose="020B0604030504040204" pitchFamily="50" charset="-128"/>
            </a:endParaRPr>
          </a:p>
          <a:p>
            <a:pPr marL="266700" indent="-266700"/>
            <a:r>
              <a:rPr lang="ja-JP" altLang="en-US" sz="1400" dirty="0">
                <a:solidFill>
                  <a:schemeClr val="tx1"/>
                </a:solidFill>
                <a:latin typeface="Meiryo UI" panose="020B0604030504040204" pitchFamily="50" charset="-128"/>
                <a:ea typeface="Meiryo UI" panose="020B0604030504040204" pitchFamily="50" charset="-128"/>
              </a:rPr>
              <a:t>　 ・生物多様性センターを中心に、生物多様性保全や環境教育及び人材育成に取り組むとともに、ハートフル農業、地域産業・教育活動の充実化を支援する</a:t>
            </a:r>
            <a:endParaRPr lang="en-US" altLang="ja-JP" sz="1400" dirty="0">
              <a:solidFill>
                <a:schemeClr val="tx1"/>
              </a:solidFill>
              <a:latin typeface="Meiryo UI" panose="020B0604030504040204" pitchFamily="50" charset="-128"/>
              <a:ea typeface="Meiryo UI" panose="020B0604030504040204" pitchFamily="50" charset="-128"/>
            </a:endParaRPr>
          </a:p>
          <a:p>
            <a:pPr marL="266700" indent="-266700"/>
            <a:r>
              <a:rPr lang="ja-JP" altLang="ja-JP" sz="1400" dirty="0">
                <a:solidFill>
                  <a:schemeClr val="tx1"/>
                </a:solidFill>
                <a:latin typeface="Meiryo UI" panose="020B0604030504040204" pitchFamily="50" charset="-128"/>
                <a:ea typeface="Meiryo UI" panose="020B0604030504040204" pitchFamily="50" charset="-128"/>
              </a:rPr>
              <a:t>②　府民への広報活動</a:t>
            </a:r>
            <a:endParaRPr lang="en-US" altLang="ja-JP" sz="1400" dirty="0">
              <a:solidFill>
                <a:schemeClr val="tx1"/>
              </a:solidFill>
              <a:latin typeface="Meiryo UI" panose="020B0604030504040204" pitchFamily="50" charset="-128"/>
              <a:ea typeface="Meiryo UI" panose="020B0604030504040204" pitchFamily="50" charset="-128"/>
            </a:endParaRPr>
          </a:p>
          <a:p>
            <a:pPr marL="266700" indent="-92075"/>
            <a:r>
              <a:rPr lang="ja-JP" altLang="en-US" sz="1400" dirty="0">
                <a:solidFill>
                  <a:schemeClr val="tx1"/>
                </a:solidFill>
                <a:latin typeface="Meiryo UI" panose="020B0604030504040204" pitchFamily="50" charset="-128"/>
                <a:ea typeface="Meiryo UI" panose="020B0604030504040204" pitchFamily="50" charset="-128"/>
              </a:rPr>
              <a:t>・ＳＮＳ等の電子媒体を活用するとともに、府民参加型イベントを継続して実施する。</a:t>
            </a:r>
            <a:endParaRPr lang="en-US" altLang="ja-JP" sz="1400" dirty="0">
              <a:solidFill>
                <a:schemeClr val="tx1"/>
              </a:solidFill>
              <a:latin typeface="Meiryo UI" panose="020B0604030504040204" pitchFamily="50" charset="-128"/>
              <a:ea typeface="Meiryo UI" panose="020B0604030504040204" pitchFamily="50" charset="-128"/>
            </a:endParaRPr>
          </a:p>
          <a:p>
            <a:pPr marL="266700" indent="-92075"/>
            <a:r>
              <a:rPr lang="ja-JP" altLang="en-US" sz="1400" dirty="0">
                <a:solidFill>
                  <a:schemeClr val="tx1"/>
                </a:solidFill>
                <a:latin typeface="Meiryo UI" panose="020B0604030504040204" pitchFamily="50" charset="-128"/>
                <a:ea typeface="Meiryo UI" panose="020B0604030504040204" pitchFamily="50" charset="-128"/>
              </a:rPr>
              <a:t>  また、対象者を意識した分かりやすい発信を行う</a:t>
            </a:r>
            <a:endParaRPr lang="en-US" altLang="ja-JP" sz="1400" strike="sngStrike" dirty="0">
              <a:solidFill>
                <a:schemeClr val="tx1"/>
              </a:solidFill>
              <a:highlight>
                <a:srgbClr val="FFFF00"/>
              </a:highlight>
              <a:latin typeface="Meiryo UI" panose="020B0604030504040204" pitchFamily="50" charset="-128"/>
              <a:ea typeface="Meiryo UI" panose="020B0604030504040204" pitchFamily="50" charset="-128"/>
            </a:endParaRPr>
          </a:p>
          <a:p>
            <a:pPr marL="266700" indent="-92075"/>
            <a:r>
              <a:rPr lang="ja-JP" altLang="en-US" sz="1400" dirty="0">
                <a:solidFill>
                  <a:schemeClr val="tx1"/>
                </a:solidFill>
                <a:latin typeface="Meiryo UI" panose="020B0604030504040204" pitchFamily="50" charset="-128"/>
                <a:ea typeface="Meiryo UI" panose="020B0604030504040204" pitchFamily="50" charset="-128"/>
              </a:rPr>
              <a:t>・万博のインパクトを受けた万博以降の社会・経済の研究成果を積極的に発信する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3" name="タイトル 1"/>
          <p:cNvSpPr txBox="1">
            <a:spLocks/>
          </p:cNvSpPr>
          <p:nvPr/>
        </p:nvSpPr>
        <p:spPr bwMode="auto">
          <a:xfrm>
            <a:off x="6271551" y="5907538"/>
            <a:ext cx="2350878" cy="338105"/>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rPr>
              <a:t>  ３．地域社会への貢献</a:t>
            </a:r>
          </a:p>
        </p:txBody>
      </p:sp>
    </p:spTree>
    <p:extLst>
      <p:ext uri="{BB962C8B-B14F-4D97-AF65-F5344CB8AC3E}">
        <p14:creationId xmlns:p14="http://schemas.microsoft.com/office/powerpoint/2010/main" val="39921036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tx1"/>
          </a:solidFill>
        </a:ln>
      </a:spPr>
      <a:bodyPr lIns="124873" tIns="62437" rIns="124873" bIns="62437" rtlCol="0" anchor="t" anchorCtr="0"/>
      <a:lstStyle>
        <a:defPPr marL="342900" indent="-342900">
          <a:buAutoNum type="circleNumDbPlain"/>
          <a:defRPr sz="1500" u="sng" dirty="0" smtClean="0">
            <a:latin typeface="Meiryo UI" panose="020B0604030504040204" pitchFamily="50" charset="-128"/>
            <a:ea typeface="Meiryo UI" panose="020B0604030504040204" pitchFamily="50" charset="-128"/>
          </a:defRPr>
        </a:defPPr>
      </a:lstStyle>
      <a:style>
        <a:lnRef idx="2">
          <a:schemeClr val="accent6"/>
        </a:lnRef>
        <a:fillRef idx="1">
          <a:schemeClr val="lt1"/>
        </a:fillRef>
        <a:effectRef idx="0">
          <a:schemeClr val="accent6"/>
        </a:effectRef>
        <a:fontRef idx="minor">
          <a:schemeClr val="dk1"/>
        </a:fontRef>
      </a:style>
    </a:spDef>
    <a:txDef>
      <a:spPr bwMode="auto">
        <a:noFill/>
        <a:ln w="9525">
          <a:noFill/>
          <a:miter lim="800000"/>
          <a:headEnd/>
          <a:tailEnd/>
        </a:ln>
        <a:effectLst/>
      </a:spPr>
      <a:bodyPr anchor="ctr"/>
      <a:lstStyle>
        <a:defPPr eaLnBrk="1" hangingPunct="1">
          <a:defRPr sz="1600" kern="0" dirty="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Props1.xml><?xml version="1.0" encoding="utf-8"?>
<ds:datastoreItem xmlns:ds="http://schemas.openxmlformats.org/officeDocument/2006/customXml" ds:itemID="{1498BB59-34F5-4A13-9FD5-4AD59417CC67}">
  <ds:schemaRefs>
    <ds:schemaRef ds:uri="http://schemas.microsoft.com/sharepoint/v3/contenttype/forms"/>
  </ds:schemaRefs>
</ds:datastoreItem>
</file>

<file path=customXml/itemProps2.xml><?xml version="1.0" encoding="utf-8"?>
<ds:datastoreItem xmlns:ds="http://schemas.openxmlformats.org/officeDocument/2006/customXml" ds:itemID="{11611640-A14D-4569-A385-3B54513425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622085-8069-4998-9C9C-0113AAF2568D}">
  <ds:schemaRefs>
    <ds:schemaRef ds:uri="http://schemas.microsoft.com/office/infopath/2007/PartnerControls"/>
    <ds:schemaRef ds:uri="70d7d652-1edb-4486-adb7-569848e2bdac"/>
    <ds:schemaRef ds:uri="http://purl.org/dc/dcmitype/"/>
    <ds:schemaRef ds:uri="http://www.w3.org/XML/1998/namespace"/>
    <ds:schemaRef ds:uri="http://purl.org/dc/elements/1.1/"/>
    <ds:schemaRef ds:uri="http://schemas.microsoft.com/office/2006/documentManagement/types"/>
    <ds:schemaRef ds:uri="http://purl.org/dc/terms/"/>
    <ds:schemaRef ds:uri="http://schemas.openxmlformats.org/package/2006/metadata/core-properties"/>
    <ds:schemaRef ds:uri="a9b0d389-098a-4f82-adda-c0435a7f624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7803</TotalTime>
  <Words>4237</Words>
  <Application>Microsoft Office PowerPoint</Application>
  <PresentationFormat>A3 297x420 mm</PresentationFormat>
  <Paragraphs>410</Paragraphs>
  <Slides>9</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Meiryo UI</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事業実施計画書　抜粋</dc:title>
  <dc:creator>和田　浩二</dc:creator>
  <cp:lastModifiedBy>松山　和弥</cp:lastModifiedBy>
  <cp:revision>697</cp:revision>
  <cp:lastPrinted>2023-12-06T10:22:59Z</cp:lastPrinted>
  <dcterms:created xsi:type="dcterms:W3CDTF">2015-09-02T04:39:16Z</dcterms:created>
  <dcterms:modified xsi:type="dcterms:W3CDTF">2023-12-07T07:05:17Z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