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407" r:id="rId2"/>
    <p:sldId id="351" r:id="rId3"/>
    <p:sldId id="389" r:id="rId4"/>
    <p:sldId id="402" r:id="rId5"/>
    <p:sldId id="403" r:id="rId6"/>
    <p:sldId id="326" r:id="rId7"/>
    <p:sldId id="331" r:id="rId8"/>
    <p:sldId id="385" r:id="rId9"/>
    <p:sldId id="410" r:id="rId10"/>
    <p:sldId id="394" r:id="rId11"/>
    <p:sldId id="412" r:id="rId12"/>
    <p:sldId id="392" r:id="rId13"/>
    <p:sldId id="369" r:id="rId14"/>
    <p:sldId id="370" r:id="rId15"/>
    <p:sldId id="400" r:id="rId16"/>
    <p:sldId id="401" r:id="rId17"/>
    <p:sldId id="411" r:id="rId18"/>
    <p:sldId id="409" r:id="rId19"/>
  </p:sldIdLst>
  <p:sldSz cx="12801600" cy="9601200" type="A3"/>
  <p:notesSz cx="7104063" cy="10234613"/>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志知　和明" initials="志知　和明" lastIdx="13" clrIdx="1">
    <p:extLst>
      <p:ext uri="{19B8F6BF-5375-455C-9EA6-DF929625EA0E}">
        <p15:presenceInfo xmlns:p15="http://schemas.microsoft.com/office/powerpoint/2012/main" userId="S-1-5-21-161959346-1900351369-444732941-45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4E"/>
    <a:srgbClr val="33CC33"/>
    <a:srgbClr val="CCFFCC"/>
    <a:srgbClr val="99FF66"/>
    <a:srgbClr val="99FF99"/>
    <a:srgbClr val="FFEEBD"/>
    <a:srgbClr val="FFE28F"/>
    <a:srgbClr val="FFFFFF"/>
    <a:srgbClr val="007E39"/>
    <a:srgbClr val="E26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50" autoAdjust="0"/>
    <p:restoredTop sz="94434" autoAdjust="0"/>
  </p:normalViewPr>
  <p:slideViewPr>
    <p:cSldViewPr snapToGrid="0">
      <p:cViewPr varScale="1">
        <p:scale>
          <a:sx n="51" d="100"/>
          <a:sy n="51" d="100"/>
        </p:scale>
        <p:origin x="106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3078205" cy="513285"/>
          </a:xfrm>
          <a:prstGeom prst="rect">
            <a:avLst/>
          </a:prstGeom>
        </p:spPr>
        <p:txBody>
          <a:bodyPr vert="horz" lIns="94625" tIns="47314" rIns="94625" bIns="47314"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4203" y="2"/>
            <a:ext cx="3078205" cy="513285"/>
          </a:xfrm>
          <a:prstGeom prst="rect">
            <a:avLst/>
          </a:prstGeom>
        </p:spPr>
        <p:txBody>
          <a:bodyPr vert="horz" lIns="94625" tIns="47314" rIns="94625" bIns="47314" rtlCol="0"/>
          <a:lstStyle>
            <a:lvl1pPr algn="r">
              <a:defRPr sz="1100"/>
            </a:lvl1pPr>
          </a:lstStyle>
          <a:p>
            <a:fld id="{1BFA5588-ADFD-4748-B8CB-5A6C01508FD9}" type="datetimeFigureOut">
              <a:rPr kumimoji="1" lang="ja-JP" altLang="en-US" smtClean="0"/>
              <a:t>2021/1/28</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25" tIns="47314" rIns="94625" bIns="47314" rtlCol="0" anchor="ctr"/>
          <a:lstStyle/>
          <a:p>
            <a:endParaRPr lang="ja-JP" altLang="en-US"/>
          </a:p>
        </p:txBody>
      </p:sp>
      <p:sp>
        <p:nvSpPr>
          <p:cNvPr id="5" name="ノート プレースホルダー 4"/>
          <p:cNvSpPr>
            <a:spLocks noGrp="1"/>
          </p:cNvSpPr>
          <p:nvPr>
            <p:ph type="body" sz="quarter" idx="3"/>
          </p:nvPr>
        </p:nvSpPr>
        <p:spPr>
          <a:xfrm>
            <a:off x="710741" y="4925239"/>
            <a:ext cx="5682589" cy="4029439"/>
          </a:xfrm>
          <a:prstGeom prst="rect">
            <a:avLst/>
          </a:prstGeom>
        </p:spPr>
        <p:txBody>
          <a:bodyPr vert="horz" lIns="94625" tIns="47314" rIns="94625" bIns="473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332"/>
            <a:ext cx="3078205" cy="513285"/>
          </a:xfrm>
          <a:prstGeom prst="rect">
            <a:avLst/>
          </a:prstGeom>
        </p:spPr>
        <p:txBody>
          <a:bodyPr vert="horz" lIns="94625" tIns="47314" rIns="94625" bIns="4731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4203" y="9721332"/>
            <a:ext cx="3078205" cy="513285"/>
          </a:xfrm>
          <a:prstGeom prst="rect">
            <a:avLst/>
          </a:prstGeom>
        </p:spPr>
        <p:txBody>
          <a:bodyPr vert="horz" lIns="94625" tIns="47314" rIns="94625" bIns="47314" rtlCol="0" anchor="b"/>
          <a:lstStyle>
            <a:lvl1pPr algn="r">
              <a:defRPr sz="1100"/>
            </a:lvl1pPr>
          </a:lstStyle>
          <a:p>
            <a:fld id="{546C6771-363C-4A78-B84C-71BE932C31F8}" type="slidenum">
              <a:rPr kumimoji="1" lang="ja-JP" altLang="en-US" smtClean="0"/>
              <a:t>‹#›</a:t>
            </a:fld>
            <a:endParaRPr kumimoji="1" lang="ja-JP" altLang="en-US"/>
          </a:p>
        </p:txBody>
      </p:sp>
    </p:spTree>
    <p:extLst>
      <p:ext uri="{BB962C8B-B14F-4D97-AF65-F5344CB8AC3E}">
        <p14:creationId xmlns:p14="http://schemas.microsoft.com/office/powerpoint/2010/main" val="574966714"/>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2"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7"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2"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extLst>
      <p:ext uri="{BB962C8B-B14F-4D97-AF65-F5344CB8AC3E}">
        <p14:creationId xmlns:p14="http://schemas.microsoft.com/office/powerpoint/2010/main" val="32125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14</a:t>
            </a:fld>
            <a:endParaRPr kumimoji="1" lang="ja-JP" altLang="en-US"/>
          </a:p>
        </p:txBody>
      </p:sp>
    </p:spTree>
    <p:extLst>
      <p:ext uri="{BB962C8B-B14F-4D97-AF65-F5344CB8AC3E}">
        <p14:creationId xmlns:p14="http://schemas.microsoft.com/office/powerpoint/2010/main" val="17551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15</a:t>
            </a:fld>
            <a:endParaRPr kumimoji="1" lang="ja-JP" altLang="en-US"/>
          </a:p>
        </p:txBody>
      </p:sp>
    </p:spTree>
    <p:extLst>
      <p:ext uri="{BB962C8B-B14F-4D97-AF65-F5344CB8AC3E}">
        <p14:creationId xmlns:p14="http://schemas.microsoft.com/office/powerpoint/2010/main" val="243135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03325" y="1258888"/>
            <a:ext cx="4530725" cy="339883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18</a:t>
            </a:fld>
            <a:endParaRPr kumimoji="1" lang="ja-JP" altLang="en-US"/>
          </a:p>
        </p:txBody>
      </p:sp>
    </p:spTree>
    <p:extLst>
      <p:ext uri="{BB962C8B-B14F-4D97-AF65-F5344CB8AC3E}">
        <p14:creationId xmlns:p14="http://schemas.microsoft.com/office/powerpoint/2010/main" val="338759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r>
              <a:rPr kumimoji="1" lang="ja-JP" altLang="en-US" dirty="0"/>
              <a:t>「</a:t>
            </a:r>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4</a:t>
            </a:fld>
            <a:endParaRPr kumimoji="1" lang="ja-JP" altLang="en-US"/>
          </a:p>
        </p:txBody>
      </p:sp>
    </p:spTree>
    <p:extLst>
      <p:ext uri="{BB962C8B-B14F-4D97-AF65-F5344CB8AC3E}">
        <p14:creationId xmlns:p14="http://schemas.microsoft.com/office/powerpoint/2010/main" val="207837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r>
              <a:rPr kumimoji="1" lang="ja-JP" altLang="en-US" dirty="0"/>
              <a:t>「</a:t>
            </a:r>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5</a:t>
            </a:fld>
            <a:endParaRPr kumimoji="1" lang="ja-JP" altLang="en-US"/>
          </a:p>
        </p:txBody>
      </p:sp>
    </p:spTree>
    <p:extLst>
      <p:ext uri="{BB962C8B-B14F-4D97-AF65-F5344CB8AC3E}">
        <p14:creationId xmlns:p14="http://schemas.microsoft.com/office/powerpoint/2010/main" val="16699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6</a:t>
            </a:fld>
            <a:endParaRPr kumimoji="1" lang="ja-JP" altLang="en-US"/>
          </a:p>
        </p:txBody>
      </p:sp>
    </p:spTree>
    <p:extLst>
      <p:ext uri="{BB962C8B-B14F-4D97-AF65-F5344CB8AC3E}">
        <p14:creationId xmlns:p14="http://schemas.microsoft.com/office/powerpoint/2010/main" val="420627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7</a:t>
            </a:fld>
            <a:endParaRPr kumimoji="1" lang="ja-JP" altLang="en-US"/>
          </a:p>
        </p:txBody>
      </p:sp>
    </p:spTree>
    <p:extLst>
      <p:ext uri="{BB962C8B-B14F-4D97-AF65-F5344CB8AC3E}">
        <p14:creationId xmlns:p14="http://schemas.microsoft.com/office/powerpoint/2010/main" val="193726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8</a:t>
            </a:fld>
            <a:endParaRPr kumimoji="1" lang="ja-JP" altLang="en-US"/>
          </a:p>
        </p:txBody>
      </p:sp>
    </p:spTree>
    <p:extLst>
      <p:ext uri="{BB962C8B-B14F-4D97-AF65-F5344CB8AC3E}">
        <p14:creationId xmlns:p14="http://schemas.microsoft.com/office/powerpoint/2010/main" val="93819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9</a:t>
            </a:fld>
            <a:endParaRPr kumimoji="1" lang="ja-JP" altLang="en-US"/>
          </a:p>
        </p:txBody>
      </p:sp>
    </p:spTree>
    <p:extLst>
      <p:ext uri="{BB962C8B-B14F-4D97-AF65-F5344CB8AC3E}">
        <p14:creationId xmlns:p14="http://schemas.microsoft.com/office/powerpoint/2010/main" val="124049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10</a:t>
            </a:fld>
            <a:endParaRPr kumimoji="1" lang="ja-JP" altLang="en-US"/>
          </a:p>
        </p:txBody>
      </p:sp>
    </p:spTree>
    <p:extLst>
      <p:ext uri="{BB962C8B-B14F-4D97-AF65-F5344CB8AC3E}">
        <p14:creationId xmlns:p14="http://schemas.microsoft.com/office/powerpoint/2010/main" val="16143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12</a:t>
            </a:fld>
            <a:endParaRPr kumimoji="1" lang="ja-JP" altLang="en-US"/>
          </a:p>
        </p:txBody>
      </p:sp>
    </p:spTree>
    <p:extLst>
      <p:ext uri="{BB962C8B-B14F-4D97-AF65-F5344CB8AC3E}">
        <p14:creationId xmlns:p14="http://schemas.microsoft.com/office/powerpoint/2010/main" val="18312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93" indent="0" algn="ctr">
              <a:buNone/>
              <a:defRPr sz="2800"/>
            </a:lvl2pPr>
            <a:lvl3pPr marL="1280185" indent="0" algn="ctr">
              <a:buNone/>
              <a:defRPr sz="2520"/>
            </a:lvl3pPr>
            <a:lvl4pPr marL="1920278" indent="0" algn="ctr">
              <a:buNone/>
              <a:defRPr sz="2240"/>
            </a:lvl4pPr>
            <a:lvl5pPr marL="2560372" indent="0" algn="ctr">
              <a:buNone/>
              <a:defRPr sz="2240"/>
            </a:lvl5pPr>
            <a:lvl6pPr marL="3200464" indent="0" algn="ctr">
              <a:buNone/>
              <a:defRPr sz="2240"/>
            </a:lvl6pPr>
            <a:lvl7pPr marL="3840557" indent="0" algn="ctr">
              <a:buNone/>
              <a:defRPr sz="2240"/>
            </a:lvl7pPr>
            <a:lvl8pPr marL="4480650" indent="0" algn="ctr">
              <a:buNone/>
              <a:defRPr sz="2240"/>
            </a:lvl8pPr>
            <a:lvl9pPr marL="5120742"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D3327D6-F38F-4854-8994-63969E3C3F6D}"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78959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A76BA7-60B3-4114-9602-5E67E4E52D38}"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207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832573-66AD-42E2-ACAF-A90B4F24E876}"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6288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DB94CB-1668-4CB4-922E-07500A5017AA}"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1414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93" indent="0">
              <a:buNone/>
              <a:defRPr sz="2800">
                <a:solidFill>
                  <a:schemeClr val="tx1">
                    <a:tint val="75000"/>
                  </a:schemeClr>
                </a:solidFill>
              </a:defRPr>
            </a:lvl2pPr>
            <a:lvl3pPr marL="1280185" indent="0">
              <a:buNone/>
              <a:defRPr sz="2520">
                <a:solidFill>
                  <a:schemeClr val="tx1">
                    <a:tint val="75000"/>
                  </a:schemeClr>
                </a:solidFill>
              </a:defRPr>
            </a:lvl3pPr>
            <a:lvl4pPr marL="1920278" indent="0">
              <a:buNone/>
              <a:defRPr sz="2240">
                <a:solidFill>
                  <a:schemeClr val="tx1">
                    <a:tint val="75000"/>
                  </a:schemeClr>
                </a:solidFill>
              </a:defRPr>
            </a:lvl4pPr>
            <a:lvl5pPr marL="2560372" indent="0">
              <a:buNone/>
              <a:defRPr sz="2240">
                <a:solidFill>
                  <a:schemeClr val="tx1">
                    <a:tint val="75000"/>
                  </a:schemeClr>
                </a:solidFill>
              </a:defRPr>
            </a:lvl5pPr>
            <a:lvl6pPr marL="3200464" indent="0">
              <a:buNone/>
              <a:defRPr sz="2240">
                <a:solidFill>
                  <a:schemeClr val="tx1">
                    <a:tint val="75000"/>
                  </a:schemeClr>
                </a:solidFill>
              </a:defRPr>
            </a:lvl6pPr>
            <a:lvl7pPr marL="3840557" indent="0">
              <a:buNone/>
              <a:defRPr sz="2240">
                <a:solidFill>
                  <a:schemeClr val="tx1">
                    <a:tint val="75000"/>
                  </a:schemeClr>
                </a:solidFill>
              </a:defRPr>
            </a:lvl7pPr>
            <a:lvl8pPr marL="4480650" indent="0">
              <a:buNone/>
              <a:defRPr sz="2240">
                <a:solidFill>
                  <a:schemeClr val="tx1">
                    <a:tint val="75000"/>
                  </a:schemeClr>
                </a:solidFill>
              </a:defRPr>
            </a:lvl8pPr>
            <a:lvl9pPr marL="5120742"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553C69-B3A0-4303-944F-37289A7D2E5C}"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9388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54BD03-D0F0-41E1-A03E-60F1CF88C632}" type="datetime1">
              <a:rPr kumimoji="1" lang="ja-JP" altLang="en-US" smtClean="0"/>
              <a:t>2021/1/28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032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02712E-39EC-4A51-8A9D-22E2A5C70CC4}" type="datetime1">
              <a:rPr kumimoji="1" lang="ja-JP" altLang="en-US" smtClean="0"/>
              <a:t>2021/1/28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3081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F26852-BAAC-424B-875F-524504228033}" type="datetime1">
              <a:rPr kumimoji="1" lang="ja-JP" altLang="en-US" smtClean="0"/>
              <a:t>2021/1/28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2410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8D2B0-A48F-40DC-AF38-64AA8760E3B2}" type="datetime1">
              <a:rPr kumimoji="1" lang="ja-JP" altLang="en-US" smtClean="0"/>
              <a:t>2021/1/28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87002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4EFAA1-96B6-4AAF-8A00-CE606B637906}" type="datetime1">
              <a:rPr kumimoji="1" lang="ja-JP" altLang="en-US" smtClean="0"/>
              <a:t>2021/1/28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09400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93" indent="0">
              <a:buNone/>
              <a:defRPr sz="3920"/>
            </a:lvl2pPr>
            <a:lvl3pPr marL="1280185" indent="0">
              <a:buNone/>
              <a:defRPr sz="3360"/>
            </a:lvl3pPr>
            <a:lvl4pPr marL="1920278" indent="0">
              <a:buNone/>
              <a:defRPr sz="2800"/>
            </a:lvl4pPr>
            <a:lvl5pPr marL="2560372" indent="0">
              <a:buNone/>
              <a:defRPr sz="2800"/>
            </a:lvl5pPr>
            <a:lvl6pPr marL="3200464" indent="0">
              <a:buNone/>
              <a:defRPr sz="2800"/>
            </a:lvl6pPr>
            <a:lvl7pPr marL="3840557" indent="0">
              <a:buNone/>
              <a:defRPr sz="2800"/>
            </a:lvl7pPr>
            <a:lvl8pPr marL="4480650" indent="0">
              <a:buNone/>
              <a:defRPr sz="2800"/>
            </a:lvl8pPr>
            <a:lvl9pPr marL="5120742"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34CBCA-3B5D-49C3-9C81-5A35A3E2C1A4}" type="datetime1">
              <a:rPr kumimoji="1" lang="ja-JP" altLang="en-US" smtClean="0"/>
              <a:t>2021/1/28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4365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64F9A9AB-13F5-465A-8332-54386A2B2594}" type="datetime1">
              <a:rPr kumimoji="1" lang="ja-JP" altLang="en-US" smtClean="0"/>
              <a:t>2021/1/28</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7551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1280185"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7" indent="-320047" algn="l" defTabSz="1280185"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40" indent="-320047" algn="l" defTabSz="1280185"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32" indent="-320047" algn="l" defTabSz="1280185"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325"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41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510"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603"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9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789"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85" rtl="0" eaLnBrk="1" latinLnBrk="0" hangingPunct="1">
        <a:defRPr kumimoji="1" sz="2520" kern="1200">
          <a:solidFill>
            <a:schemeClr val="tx1"/>
          </a:solidFill>
          <a:latin typeface="+mn-lt"/>
          <a:ea typeface="+mn-ea"/>
          <a:cs typeface="+mn-cs"/>
        </a:defRPr>
      </a:lvl1pPr>
      <a:lvl2pPr marL="640093" algn="l" defTabSz="1280185" rtl="0" eaLnBrk="1" latinLnBrk="0" hangingPunct="1">
        <a:defRPr kumimoji="1" sz="2520" kern="1200">
          <a:solidFill>
            <a:schemeClr val="tx1"/>
          </a:solidFill>
          <a:latin typeface="+mn-lt"/>
          <a:ea typeface="+mn-ea"/>
          <a:cs typeface="+mn-cs"/>
        </a:defRPr>
      </a:lvl2pPr>
      <a:lvl3pPr marL="1280185" algn="l" defTabSz="1280185" rtl="0" eaLnBrk="1" latinLnBrk="0" hangingPunct="1">
        <a:defRPr kumimoji="1" sz="2520" kern="1200">
          <a:solidFill>
            <a:schemeClr val="tx1"/>
          </a:solidFill>
          <a:latin typeface="+mn-lt"/>
          <a:ea typeface="+mn-ea"/>
          <a:cs typeface="+mn-cs"/>
        </a:defRPr>
      </a:lvl3pPr>
      <a:lvl4pPr marL="1920278" algn="l" defTabSz="1280185" rtl="0" eaLnBrk="1" latinLnBrk="0" hangingPunct="1">
        <a:defRPr kumimoji="1" sz="2520" kern="1200">
          <a:solidFill>
            <a:schemeClr val="tx1"/>
          </a:solidFill>
          <a:latin typeface="+mn-lt"/>
          <a:ea typeface="+mn-ea"/>
          <a:cs typeface="+mn-cs"/>
        </a:defRPr>
      </a:lvl4pPr>
      <a:lvl5pPr marL="2560372" algn="l" defTabSz="1280185" rtl="0" eaLnBrk="1" latinLnBrk="0" hangingPunct="1">
        <a:defRPr kumimoji="1" sz="2520" kern="1200">
          <a:solidFill>
            <a:schemeClr val="tx1"/>
          </a:solidFill>
          <a:latin typeface="+mn-lt"/>
          <a:ea typeface="+mn-ea"/>
          <a:cs typeface="+mn-cs"/>
        </a:defRPr>
      </a:lvl5pPr>
      <a:lvl6pPr marL="3200464" algn="l" defTabSz="1280185" rtl="0" eaLnBrk="1" latinLnBrk="0" hangingPunct="1">
        <a:defRPr kumimoji="1" sz="2520" kern="1200">
          <a:solidFill>
            <a:schemeClr val="tx1"/>
          </a:solidFill>
          <a:latin typeface="+mn-lt"/>
          <a:ea typeface="+mn-ea"/>
          <a:cs typeface="+mn-cs"/>
        </a:defRPr>
      </a:lvl6pPr>
      <a:lvl7pPr marL="3840557" algn="l" defTabSz="1280185" rtl="0" eaLnBrk="1" latinLnBrk="0" hangingPunct="1">
        <a:defRPr kumimoji="1" sz="2520" kern="1200">
          <a:solidFill>
            <a:schemeClr val="tx1"/>
          </a:solidFill>
          <a:latin typeface="+mn-lt"/>
          <a:ea typeface="+mn-ea"/>
          <a:cs typeface="+mn-cs"/>
        </a:defRPr>
      </a:lvl7pPr>
      <a:lvl8pPr marL="4480650" algn="l" defTabSz="1280185" rtl="0" eaLnBrk="1" latinLnBrk="0" hangingPunct="1">
        <a:defRPr kumimoji="1" sz="2520" kern="1200">
          <a:solidFill>
            <a:schemeClr val="tx1"/>
          </a:solidFill>
          <a:latin typeface="+mn-lt"/>
          <a:ea typeface="+mn-ea"/>
          <a:cs typeface="+mn-cs"/>
        </a:defRPr>
      </a:lvl8pPr>
      <a:lvl9pPr marL="5120742" algn="l" defTabSz="1280185"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6.png"/><Relationship Id="rId18" Type="http://schemas.microsoft.com/office/2007/relationships/hdphoto" Target="../media/hdphoto8.wdp"/><Relationship Id="rId26" Type="http://schemas.microsoft.com/office/2007/relationships/hdphoto" Target="../media/hdphoto11.wdp"/><Relationship Id="rId3" Type="http://schemas.openxmlformats.org/officeDocument/2006/relationships/image" Target="../media/image51.png"/><Relationship Id="rId21" Type="http://schemas.openxmlformats.org/officeDocument/2006/relationships/image" Target="../media/image60.png"/><Relationship Id="rId7" Type="http://schemas.openxmlformats.org/officeDocument/2006/relationships/image" Target="../media/image53.png"/><Relationship Id="rId12" Type="http://schemas.microsoft.com/office/2007/relationships/hdphoto" Target="../media/hdphoto5.wdp"/><Relationship Id="rId17" Type="http://schemas.openxmlformats.org/officeDocument/2006/relationships/image" Target="../media/image58.png"/><Relationship Id="rId25" Type="http://schemas.openxmlformats.org/officeDocument/2006/relationships/image" Target="../media/image63.png"/><Relationship Id="rId2" Type="http://schemas.openxmlformats.org/officeDocument/2006/relationships/hyperlink" Target="https://illustimage.com/?id=1228" TargetMode="Externa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5.png"/><Relationship Id="rId24" Type="http://schemas.microsoft.com/office/2007/relationships/hdphoto" Target="../media/hdphoto10.wdp"/><Relationship Id="rId5" Type="http://schemas.openxmlformats.org/officeDocument/2006/relationships/image" Target="../media/image52.png"/><Relationship Id="rId15" Type="http://schemas.openxmlformats.org/officeDocument/2006/relationships/image" Target="../media/image57.png"/><Relationship Id="rId23" Type="http://schemas.openxmlformats.org/officeDocument/2006/relationships/image" Target="../media/image62.png"/><Relationship Id="rId10" Type="http://schemas.microsoft.com/office/2007/relationships/hdphoto" Target="../media/hdphoto4.wdp"/><Relationship Id="rId19" Type="http://schemas.openxmlformats.org/officeDocument/2006/relationships/image" Target="../media/image59.png"/><Relationship Id="rId4" Type="http://schemas.microsoft.com/office/2007/relationships/hdphoto" Target="../media/hdphoto1.wdp"/><Relationship Id="rId9" Type="http://schemas.openxmlformats.org/officeDocument/2006/relationships/image" Target="../media/image54.png"/><Relationship Id="rId14" Type="http://schemas.microsoft.com/office/2007/relationships/hdphoto" Target="../media/hdphoto6.wdp"/><Relationship Id="rId22"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67.emf"/><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5.emf"/><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7.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png"/><Relationship Id="rId20"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F66F"/>
            </a:gs>
            <a:gs pos="100000">
              <a:srgbClr val="D9FFEA"/>
            </a:gs>
          </a:gsLst>
          <a:lin ang="5400000" scaled="1"/>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809" y="3509646"/>
            <a:ext cx="5809467" cy="3863296"/>
          </a:xfrm>
          <a:prstGeom prst="ellipse">
            <a:avLst/>
          </a:prstGeom>
          <a:ln>
            <a:noFill/>
          </a:ln>
          <a:effectLst>
            <a:softEdge rad="112500"/>
          </a:effectLst>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561" y="651758"/>
            <a:ext cx="5366937" cy="4025203"/>
          </a:xfrm>
          <a:prstGeom prst="ellipse">
            <a:avLst/>
          </a:prstGeom>
          <a:ln>
            <a:noFill/>
          </a:ln>
          <a:effectLst>
            <a:softEdge rad="112500"/>
          </a:effectLst>
        </p:spPr>
      </p:pic>
      <p:sp>
        <p:nvSpPr>
          <p:cNvPr id="4" name="AutoShape 2" descr="大阪のビーチや海が楽しめるスポット5選 | LINEトラベルjp 旅行ガイド"/>
          <p:cNvSpPr>
            <a:spLocks noChangeAspect="1" noChangeArrowheads="1"/>
          </p:cNvSpPr>
          <p:nvPr/>
        </p:nvSpPr>
        <p:spPr bwMode="auto">
          <a:xfrm>
            <a:off x="63500" y="-136525"/>
            <a:ext cx="25908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a:extLst>
              <a:ext uri="{FF2B5EF4-FFF2-40B4-BE49-F238E27FC236}">
                <a16:creationId xmlns:a16="http://schemas.microsoft.com/office/drawing/2014/main" id="{AE4CA40D-C8F5-4874-BA29-C44165C6BC19}"/>
              </a:ext>
            </a:extLst>
          </p:cNvPr>
          <p:cNvSpPr/>
          <p:nvPr/>
        </p:nvSpPr>
        <p:spPr>
          <a:xfrm>
            <a:off x="2993023" y="7714772"/>
            <a:ext cx="6825077" cy="183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solidFill>
                <a:schemeClr val="tx1"/>
              </a:solidFill>
              <a:latin typeface="メイリオ" panose="020B0604030504040204" pitchFamily="50" charset="-128"/>
              <a:ea typeface="メイリオ" panose="020B0604030504040204" pitchFamily="50" charset="-128"/>
            </a:endParaRPr>
          </a:p>
          <a:p>
            <a:pPr algn="ctr"/>
            <a:r>
              <a:rPr kumimoji="1" lang="en-US" altLang="ja-JP" sz="3600" b="1" dirty="0" smtClean="0">
                <a:solidFill>
                  <a:schemeClr val="tx1"/>
                </a:solidFill>
                <a:latin typeface="メイリオ" panose="020B0604030504040204" pitchFamily="50" charset="-128"/>
                <a:ea typeface="メイリオ" panose="020B0604030504040204" pitchFamily="50" charset="-128"/>
              </a:rPr>
              <a:t>2021</a:t>
            </a:r>
            <a:r>
              <a:rPr kumimoji="1" lang="ja-JP" altLang="en-US" sz="3600" b="1" smtClean="0">
                <a:solidFill>
                  <a:schemeClr val="tx1"/>
                </a:solidFill>
                <a:latin typeface="メイリオ" panose="020B0604030504040204" pitchFamily="50" charset="-128"/>
                <a:ea typeface="メイリオ" panose="020B0604030504040204" pitchFamily="50" charset="-128"/>
              </a:rPr>
              <a:t>年　月</a:t>
            </a:r>
            <a:endParaRPr kumimoji="1" lang="en-US" altLang="ja-JP" sz="36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smtClean="0">
                <a:solidFill>
                  <a:schemeClr val="tx1"/>
                </a:solidFill>
                <a:latin typeface="メイリオ" panose="020B0604030504040204" pitchFamily="50" charset="-128"/>
                <a:ea typeface="メイリオ" panose="020B0604030504040204" pitchFamily="50" charset="-128"/>
              </a:rPr>
              <a:t>大阪府</a:t>
            </a:r>
            <a:endParaRPr kumimoji="1" lang="en-US" altLang="ja-JP" sz="3600" b="1" dirty="0">
              <a:solidFill>
                <a:schemeClr val="tx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97" y="4887608"/>
            <a:ext cx="5791564" cy="3692122"/>
          </a:xfrm>
          <a:prstGeom prst="ellipse">
            <a:avLst/>
          </a:prstGeom>
          <a:ln>
            <a:noFill/>
          </a:ln>
          <a:effectLst>
            <a:softEdge rad="112500"/>
          </a:effectLst>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773" y="2118587"/>
            <a:ext cx="5349057" cy="4021847"/>
          </a:xfrm>
          <a:prstGeom prst="ellipse">
            <a:avLst/>
          </a:prstGeom>
          <a:ln>
            <a:noFill/>
          </a:ln>
          <a:effectLst>
            <a:softEdge rad="112500"/>
          </a:effectLst>
        </p:spPr>
      </p:pic>
      <p:sp>
        <p:nvSpPr>
          <p:cNvPr id="2" name="正方形/長方形 1">
            <a:extLst>
              <a:ext uri="{FF2B5EF4-FFF2-40B4-BE49-F238E27FC236}">
                <a16:creationId xmlns:a16="http://schemas.microsoft.com/office/drawing/2014/main" id="{AE4CA40D-C8F5-4874-BA29-C44165C6BC19}"/>
              </a:ext>
            </a:extLst>
          </p:cNvPr>
          <p:cNvSpPr/>
          <p:nvPr/>
        </p:nvSpPr>
        <p:spPr>
          <a:xfrm>
            <a:off x="460257" y="3750743"/>
            <a:ext cx="11353800"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en-US" altLang="ja-JP"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2030</a:t>
            </a:r>
            <a:r>
              <a:rPr kumimoji="1" lang="ja-JP" altLang="en-US"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大阪府環境総合</a:t>
            </a:r>
            <a:r>
              <a:rPr kumimoji="1" lang="ja-JP" altLang="en-US" sz="54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rPr>
              <a:t>計画</a:t>
            </a:r>
            <a:endParaRPr kumimoji="1" lang="en-US" altLang="ja-JP" sz="54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r>
              <a:rPr kumimoji="1" lang="ja-JP" altLang="en-US" sz="54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rPr>
              <a:t>（案）</a:t>
            </a:r>
            <a:endParaRPr kumimoji="1" lang="en-US" altLang="ja-JP" sz="5400" b="1" dirty="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～いのち輝く</a:t>
            </a:r>
            <a:r>
              <a:rPr kumimoji="1" lang="en-US" altLang="ja-JP"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SDGs</a:t>
            </a: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未来都市・大阪をめざして～</a:t>
            </a:r>
            <a:endParaRPr kumimoji="1" lang="en-US" altLang="ja-JP" sz="4000"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765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FCFB327-7222-4892-B4F0-2EFC2A3E169C}"/>
              </a:ext>
            </a:extLst>
          </p:cNvPr>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４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136297" y="3087595"/>
            <a:ext cx="12548924" cy="6188943"/>
          </a:xfrm>
          <a:prstGeom prst="roundRect">
            <a:avLst>
              <a:gd name="adj" fmla="val 2130"/>
            </a:avLst>
          </a:prstGeom>
          <a:solidFill>
            <a:srgbClr val="FFFF99"/>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500"/>
              </a:lnSpc>
            </a:pPr>
            <a:endParaRPr kumimoji="1" lang="en-US" altLang="ja-JP" sz="22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2200" b="1" dirty="0">
                <a:solidFill>
                  <a:schemeClr val="tx1"/>
                </a:solidFill>
                <a:latin typeface="Yu Gothic UI" panose="020B0500000000000000" pitchFamily="50" charset="-128"/>
                <a:ea typeface="Yu Gothic UI" panose="020B0500000000000000" pitchFamily="50" charset="-128"/>
              </a:rPr>
              <a:t>４つの観点の必要性と、環境・社会・経済の統合的向上への寄与</a:t>
            </a: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24" name="角丸四角形 3">
            <a:extLst>
              <a:ext uri="{FF2B5EF4-FFF2-40B4-BE49-F238E27FC236}">
                <a16:creationId xmlns:a16="http://schemas.microsoft.com/office/drawing/2014/main" id="{870496E5-0FC5-48D1-AEC7-C99A1474F37E}"/>
              </a:ext>
            </a:extLst>
          </p:cNvPr>
          <p:cNvSpPr/>
          <p:nvPr/>
        </p:nvSpPr>
        <p:spPr>
          <a:xfrm>
            <a:off x="136298" y="1273249"/>
            <a:ext cx="12538964" cy="1556866"/>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環境・社会・経済の課題の同時解決にも寄与し、統合的な向上を図るために今後の環境施策を講じていく上で、以下の４つの観点（</a:t>
            </a:r>
            <a:r>
              <a:rPr kumimoji="1" lang="ja-JP" altLang="en-US" sz="1700" b="1" dirty="0">
                <a:solidFill>
                  <a:schemeClr val="tx1"/>
                </a:solidFill>
                <a:latin typeface="Yu Gothic UI" panose="020B0500000000000000" pitchFamily="50" charset="-128"/>
                <a:ea typeface="Yu Gothic UI" panose="020B0500000000000000" pitchFamily="50" charset="-128"/>
              </a:rPr>
              <a:t>外部性の内部化</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環境効率性の向上</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環境リスク・移行リスクへの対応</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自然資本の強化</a:t>
            </a:r>
            <a:r>
              <a:rPr kumimoji="1" lang="ja-JP" altLang="en-US" sz="1700" dirty="0">
                <a:solidFill>
                  <a:schemeClr val="tx1"/>
                </a:solidFill>
                <a:latin typeface="Yu Gothic UI" panose="020B0500000000000000" pitchFamily="50" charset="-128"/>
                <a:ea typeface="Yu Gothic UI" panose="020B0500000000000000" pitchFamily="50" charset="-128"/>
              </a:rPr>
              <a:t>）が必要となります。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今後は、４つの観点を踏まえて各分野における環境施策を展開することにより、持続可能な社会の実現をめざします。</a:t>
            </a:r>
          </a:p>
        </p:txBody>
      </p:sp>
      <p:sp>
        <p:nvSpPr>
          <p:cNvPr id="11" name="正方形/長方形 10">
            <a:extLst>
              <a:ext uri="{FF2B5EF4-FFF2-40B4-BE49-F238E27FC236}">
                <a16:creationId xmlns:a16="http://schemas.microsoft.com/office/drawing/2014/main" id="{9D8CF6B8-2704-4BB0-80A7-7FFD4D814C71}"/>
              </a:ext>
            </a:extLst>
          </p:cNvPr>
          <p:cNvSpPr/>
          <p:nvPr/>
        </p:nvSpPr>
        <p:spPr>
          <a:xfrm>
            <a:off x="1040131" y="6572728"/>
            <a:ext cx="5436000" cy="1172086"/>
          </a:xfrm>
          <a:prstGeom prst="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dirty="0">
                <a:latin typeface="Yu Gothic UI" panose="020B0500000000000000" pitchFamily="50" charset="-128"/>
                <a:ea typeface="Yu Gothic UI" panose="020B0500000000000000" pitchFamily="50" charset="-128"/>
              </a:rPr>
              <a:t>　最新の科学的知見や世界の潮流を踏まえて、</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リスクや脱炭素社会への転換などの</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が大きく変化する移行</a:t>
            </a:r>
            <a:r>
              <a:rPr kumimoji="1" lang="ja-JP" altLang="en-US" dirty="0">
                <a:latin typeface="Yu Gothic UI" panose="020B0500000000000000" pitchFamily="50" charset="-128"/>
                <a:ea typeface="Yu Gothic UI" panose="020B0500000000000000" pitchFamily="50" charset="-128"/>
              </a:rPr>
              <a:t>リスクに迅速に対応する必要があります。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7D35BA57-7D08-4E79-8FC5-3D43B55F3C98}"/>
              </a:ext>
            </a:extLst>
          </p:cNvPr>
          <p:cNvSpPr/>
          <p:nvPr/>
        </p:nvSpPr>
        <p:spPr>
          <a:xfrm>
            <a:off x="1040130" y="7948713"/>
            <a:ext cx="5436000" cy="1167475"/>
          </a:xfrm>
          <a:prstGeom prst="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システムの土台であり、全ての人にとって生存の基盤である</a:t>
            </a:r>
            <a:r>
              <a:rPr kumimoji="1" lang="ja-JP" altLang="en-US" dirty="0">
                <a:latin typeface="Yu Gothic UI" panose="020B0500000000000000" pitchFamily="50" charset="-128"/>
                <a:ea typeface="Yu Gothic UI" panose="020B0500000000000000" pitchFamily="50" charset="-128"/>
              </a:rPr>
              <a:t>自然</a:t>
            </a:r>
            <a:r>
              <a:rPr kumimoji="1" lang="ja-JP" altLang="en-US" dirty="0">
                <a:solidFill>
                  <a:schemeClr val="tx1"/>
                </a:solidFill>
                <a:latin typeface="Yu Gothic UI" panose="020B0500000000000000" pitchFamily="50" charset="-128"/>
                <a:ea typeface="Yu Gothic UI" panose="020B0500000000000000" pitchFamily="50" charset="-128"/>
              </a:rPr>
              <a:t>資本</a:t>
            </a:r>
            <a:r>
              <a:rPr kumimoji="1" lang="en-US" altLang="ja-JP" baseline="30000" dirty="0">
                <a:solidFill>
                  <a:schemeClr val="tx1"/>
                </a:solidFill>
                <a:latin typeface="Yu Gothic UI" panose="020B0500000000000000" pitchFamily="50" charset="-128"/>
                <a:ea typeface="Yu Gothic UI" panose="020B0500000000000000" pitchFamily="50" charset="-128"/>
              </a:rPr>
              <a:t>※</a:t>
            </a:r>
            <a:r>
              <a:rPr kumimoji="1" lang="ja-JP" altLang="en-US" dirty="0">
                <a:solidFill>
                  <a:schemeClr val="tx1"/>
                </a:solidFill>
                <a:latin typeface="Yu Gothic UI" panose="020B0500000000000000" pitchFamily="50" charset="-128"/>
                <a:ea typeface="Yu Gothic UI" panose="020B0500000000000000" pitchFamily="50" charset="-128"/>
              </a:rPr>
              <a:t>を充実させる必要があります。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buFont typeface="Wingdings" panose="05000000000000000000" pitchFamily="2" charset="2"/>
              <a:buChar char="Ø"/>
            </a:pP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13" name="角丸四角形 8">
            <a:extLst>
              <a:ext uri="{FF2B5EF4-FFF2-40B4-BE49-F238E27FC236}">
                <a16:creationId xmlns:a16="http://schemas.microsoft.com/office/drawing/2014/main" id="{8A91FF9B-C484-4842-A4D8-F4AE993D1080}"/>
              </a:ext>
            </a:extLst>
          </p:cNvPr>
          <p:cNvSpPr/>
          <p:nvPr/>
        </p:nvSpPr>
        <p:spPr>
          <a:xfrm>
            <a:off x="126338" y="917467"/>
            <a:ext cx="7998922"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　環境・社会・経済の統合的向上に向けた環境施策の４つの観点</a:t>
            </a:r>
          </a:p>
        </p:txBody>
      </p:sp>
      <p:sp>
        <p:nvSpPr>
          <p:cNvPr id="2" name="楕円 1"/>
          <p:cNvSpPr/>
          <p:nvPr/>
        </p:nvSpPr>
        <p:spPr>
          <a:xfrm>
            <a:off x="231446" y="4062564"/>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１</a:t>
            </a:r>
          </a:p>
        </p:txBody>
      </p:sp>
      <p:sp>
        <p:nvSpPr>
          <p:cNvPr id="49" name="楕円 48"/>
          <p:cNvSpPr/>
          <p:nvPr/>
        </p:nvSpPr>
        <p:spPr>
          <a:xfrm>
            <a:off x="231446" y="5418287"/>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２</a:t>
            </a:r>
          </a:p>
        </p:txBody>
      </p:sp>
      <p:sp>
        <p:nvSpPr>
          <p:cNvPr id="51" name="楕円 50"/>
          <p:cNvSpPr/>
          <p:nvPr/>
        </p:nvSpPr>
        <p:spPr>
          <a:xfrm>
            <a:off x="231446" y="6804256"/>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３</a:t>
            </a:r>
          </a:p>
        </p:txBody>
      </p:sp>
      <p:sp>
        <p:nvSpPr>
          <p:cNvPr id="55" name="楕円 54"/>
          <p:cNvSpPr/>
          <p:nvPr/>
        </p:nvSpPr>
        <p:spPr>
          <a:xfrm>
            <a:off x="231446" y="8115191"/>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４</a:t>
            </a:r>
          </a:p>
        </p:txBody>
      </p:sp>
      <p:sp>
        <p:nvSpPr>
          <p:cNvPr id="3" name="フローチャート: 抜出し 2"/>
          <p:cNvSpPr/>
          <p:nvPr/>
        </p:nvSpPr>
        <p:spPr>
          <a:xfrm rot="5400000">
            <a:off x="6282284" y="4177253"/>
            <a:ext cx="918389"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6" name="フローチャート: 抜出し 55"/>
          <p:cNvSpPr/>
          <p:nvPr/>
        </p:nvSpPr>
        <p:spPr>
          <a:xfrm rot="5400000">
            <a:off x="6282287" y="692976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フローチャート: 抜出し 56"/>
          <p:cNvSpPr/>
          <p:nvPr/>
        </p:nvSpPr>
        <p:spPr>
          <a:xfrm rot="5400000">
            <a:off x="6282287" y="552683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8" name="フローチャート: 抜出し 57"/>
          <p:cNvSpPr/>
          <p:nvPr/>
        </p:nvSpPr>
        <p:spPr>
          <a:xfrm rot="5400000">
            <a:off x="6282287" y="8328673"/>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8" name="正方形/長方形 27">
            <a:extLst>
              <a:ext uri="{FF2B5EF4-FFF2-40B4-BE49-F238E27FC236}">
                <a16:creationId xmlns:a16="http://schemas.microsoft.com/office/drawing/2014/main" id="{AB9708F1-698A-41B7-A2E2-919FD3A679F5}"/>
              </a:ext>
            </a:extLst>
          </p:cNvPr>
          <p:cNvSpPr/>
          <p:nvPr/>
        </p:nvSpPr>
        <p:spPr>
          <a:xfrm>
            <a:off x="1040131" y="3837976"/>
            <a:ext cx="5436000" cy="1180186"/>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に負荷を与えている主体が適正にその費用を負担し、</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活動において環境汚染の防止対策やその費用を織り込む必要があります。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29" name="正方形/長方形 28">
            <a:extLst>
              <a:ext uri="{FF2B5EF4-FFF2-40B4-BE49-F238E27FC236}">
                <a16:creationId xmlns:a16="http://schemas.microsoft.com/office/drawing/2014/main" id="{ACC057D7-9259-41B6-9452-FC8DFBEB60F7}"/>
              </a:ext>
            </a:extLst>
          </p:cNvPr>
          <p:cNvSpPr/>
          <p:nvPr/>
        </p:nvSpPr>
        <p:spPr>
          <a:xfrm>
            <a:off x="1040131" y="5207570"/>
            <a:ext cx="5436000" cy="1172086"/>
          </a:xfrm>
          <a:prstGeom prst="rect">
            <a:avLst/>
          </a:prstGeom>
        </p:spPr>
        <p:style>
          <a:lnRef idx="1">
            <a:schemeClr val="accent4"/>
          </a:lnRef>
          <a:fillRef idx="2">
            <a:schemeClr val="accent4"/>
          </a:fillRef>
          <a:effectRef idx="1">
            <a:schemeClr val="accent4"/>
          </a:effectRef>
          <a:fontRef idx="minor">
            <a:schemeClr val="dk1"/>
          </a:fontRef>
        </p:style>
        <p:txBody>
          <a:bodyPr lIns="36000" rIns="36000" rtlCol="0" anchor="ctr"/>
          <a:lstStyle/>
          <a:p>
            <a:pPr marL="285755" indent="-285755">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消費や生産</a:t>
            </a:r>
            <a:r>
              <a:rPr lang="ja-JP" altLang="en-US" dirty="0">
                <a:solidFill>
                  <a:schemeClr val="tx1"/>
                </a:solidFill>
                <a:latin typeface="Yu Gothic UI" panose="020B0500000000000000" pitchFamily="50" charset="-128"/>
                <a:ea typeface="Yu Gothic UI" panose="020B0500000000000000" pitchFamily="50" charset="-128"/>
              </a:rPr>
              <a:t>にあたり、できる限り</a:t>
            </a:r>
            <a:r>
              <a:rPr lang="ja-JP" altLang="ja-JP" b="1" u="sng" dirty="0">
                <a:solidFill>
                  <a:schemeClr val="tx1"/>
                </a:solidFill>
                <a:latin typeface="Yu Gothic UI" panose="020B0500000000000000" pitchFamily="50" charset="-128"/>
                <a:ea typeface="Yu Gothic UI" panose="020B0500000000000000" pitchFamily="50" charset="-128"/>
              </a:rPr>
              <a:t>環境</a:t>
            </a:r>
            <a:r>
              <a:rPr lang="ja-JP" altLang="ja-JP" dirty="0">
                <a:solidFill>
                  <a:schemeClr val="tx1"/>
                </a:solidFill>
                <a:latin typeface="Yu Gothic UI" panose="020B0500000000000000" pitchFamily="50" charset="-128"/>
                <a:ea typeface="Yu Gothic UI" panose="020B0500000000000000" pitchFamily="50" charset="-128"/>
              </a:rPr>
              <a:t>への負荷</a:t>
            </a:r>
            <a:r>
              <a:rPr lang="ja-JP" altLang="en-US" dirty="0">
                <a:solidFill>
                  <a:schemeClr val="tx1"/>
                </a:solidFill>
                <a:latin typeface="Yu Gothic UI" panose="020B0500000000000000" pitchFamily="50" charset="-128"/>
                <a:ea typeface="Yu Gothic UI" panose="020B0500000000000000" pitchFamily="50" charset="-128"/>
              </a:rPr>
              <a:t>が少ない手法や製品を選択するなど</a:t>
            </a:r>
            <a:r>
              <a:rPr lang="ja-JP" altLang="en-US" dirty="0">
                <a:latin typeface="Yu Gothic UI" panose="020B0500000000000000" pitchFamily="50" charset="-128"/>
                <a:ea typeface="Yu Gothic UI" panose="020B0500000000000000" pitchFamily="50" charset="-128"/>
              </a:rPr>
              <a:t>、</a:t>
            </a:r>
            <a:r>
              <a:rPr kumimoji="1" lang="ja-JP" altLang="en-US" dirty="0">
                <a:latin typeface="Yu Gothic UI" panose="020B0500000000000000" pitchFamily="50" charset="-128"/>
                <a:ea typeface="Yu Gothic UI" panose="020B0500000000000000" pitchFamily="50" charset="-128"/>
              </a:rPr>
              <a:t> </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活動あたりの</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負荷を減らす必要があります。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36" name="四角形: 角を丸くする 51">
            <a:extLst>
              <a:ext uri="{FF2B5EF4-FFF2-40B4-BE49-F238E27FC236}">
                <a16:creationId xmlns:a16="http://schemas.microsoft.com/office/drawing/2014/main" id="{0579D66F-BFBC-42E6-B7BF-708CDE202191}"/>
              </a:ext>
            </a:extLst>
          </p:cNvPr>
          <p:cNvSpPr/>
          <p:nvPr/>
        </p:nvSpPr>
        <p:spPr>
          <a:xfrm>
            <a:off x="7024128" y="5201913"/>
            <a:ext cx="5586023" cy="1165847"/>
          </a:xfrm>
          <a:prstGeom prst="roundRect">
            <a:avLst>
              <a:gd name="adj" fmla="val 1293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r>
              <a:rPr kumimoji="1" lang="ja-JP" altLang="en-US" sz="2200" b="1" dirty="0">
                <a:latin typeface="Yu Gothic UI" panose="020B0500000000000000" pitchFamily="50" charset="-128"/>
                <a:ea typeface="Yu Gothic UI" panose="020B0500000000000000" pitchFamily="50" charset="-128"/>
              </a:rPr>
              <a:t>　環境効率性の向上</a:t>
            </a:r>
            <a:endParaRPr kumimoji="1" lang="en-US" altLang="ja-JP" sz="2200" b="1" dirty="0">
              <a:latin typeface="Yu Gothic UI" panose="020B0500000000000000" pitchFamily="50" charset="-128"/>
              <a:ea typeface="Yu Gothic UI" panose="020B0500000000000000" pitchFamily="50" charset="-128"/>
            </a:endParaRPr>
          </a:p>
          <a:p>
            <a:pPr>
              <a:lnSpc>
                <a:spcPts val="400"/>
              </a:lnSpc>
            </a:pPr>
            <a:r>
              <a:rPr kumimoji="1" lang="ja-JP" altLang="en-US" dirty="0">
                <a:latin typeface="Yu Gothic UI" panose="020B0500000000000000" pitchFamily="50" charset="-128"/>
                <a:ea typeface="Yu Gothic UI" panose="020B0500000000000000" pitchFamily="50" charset="-128"/>
              </a:rPr>
              <a:t>　</a:t>
            </a:r>
            <a:endParaRPr kumimoji="1" lang="en-US" altLang="ja-JP" dirty="0">
              <a:latin typeface="Yu Gothic UI" panose="020B0500000000000000" pitchFamily="50" charset="-128"/>
              <a:ea typeface="Yu Gothic UI" panose="020B0500000000000000" pitchFamily="50" charset="-128"/>
            </a:endParaRPr>
          </a:p>
          <a:p>
            <a:r>
              <a:rPr kumimoji="1" lang="ja-JP" altLang="en-US" dirty="0">
                <a:latin typeface="Yu Gothic UI" panose="020B0500000000000000" pitchFamily="50" charset="-128"/>
                <a:ea typeface="Yu Gothic UI" panose="020B0500000000000000" pitchFamily="50" charset="-128"/>
              </a:rPr>
              <a:t>　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成長を図るとともに、 </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en-US" altLang="ja-JP" dirty="0">
              <a:latin typeface="Yu Gothic UI" panose="020B0500000000000000" pitchFamily="50" charset="-128"/>
              <a:ea typeface="Yu Gothic UI" panose="020B0500000000000000" pitchFamily="50" charset="-128"/>
            </a:endParaRPr>
          </a:p>
        </p:txBody>
      </p:sp>
      <p:sp>
        <p:nvSpPr>
          <p:cNvPr id="38" name="四角形: 角を丸くする 52">
            <a:extLst>
              <a:ext uri="{FF2B5EF4-FFF2-40B4-BE49-F238E27FC236}">
                <a16:creationId xmlns:a16="http://schemas.microsoft.com/office/drawing/2014/main" id="{499EE8C7-B9DF-4026-9D93-16A126773F35}"/>
              </a:ext>
            </a:extLst>
          </p:cNvPr>
          <p:cNvSpPr/>
          <p:nvPr/>
        </p:nvSpPr>
        <p:spPr>
          <a:xfrm>
            <a:off x="7014947" y="6525230"/>
            <a:ext cx="5586023" cy="1229067"/>
          </a:xfrm>
          <a:prstGeom prst="roundRect">
            <a:avLst>
              <a:gd name="adj" fmla="val 1312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0" rIns="0" rtlCol="0" anchor="ctr"/>
          <a:lstStyle/>
          <a:p>
            <a:r>
              <a:rPr kumimoji="1" lang="ja-JP" altLang="en-US" sz="2001" b="1" dirty="0">
                <a:latin typeface="Yu Gothic UI" panose="020B0500000000000000" pitchFamily="50" charset="-128"/>
                <a:ea typeface="Yu Gothic UI" panose="020B0500000000000000" pitchFamily="50" charset="-128"/>
              </a:rPr>
              <a:t> 　</a:t>
            </a:r>
            <a:r>
              <a:rPr kumimoji="1" lang="ja-JP" altLang="en-US" sz="2200" b="1" dirty="0">
                <a:latin typeface="Yu Gothic UI" panose="020B0500000000000000" pitchFamily="50" charset="-128"/>
                <a:ea typeface="Yu Gothic UI" panose="020B0500000000000000" pitchFamily="50" charset="-128"/>
              </a:rPr>
              <a:t>環境リスク・ 移行リスクへの対応</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リスクをチャンスと捉えて</a:t>
            </a:r>
            <a:r>
              <a:rPr kumimoji="1" lang="ja-JP" altLang="en-US" b="1" u="sng" dirty="0">
                <a:latin typeface="Yu Gothic UI" panose="020B0500000000000000" pitchFamily="50" charset="-128"/>
                <a:ea typeface="Yu Gothic UI" panose="020B0500000000000000" pitchFamily="50" charset="-128"/>
              </a:rPr>
              <a:t>社会</a:t>
            </a:r>
            <a:r>
              <a:rPr kumimoji="1" lang="ja-JP" altLang="en-US" dirty="0">
                <a:latin typeface="Yu Gothic UI" panose="020B0500000000000000" pitchFamily="50" charset="-128"/>
                <a:ea typeface="Yu Gothic UI" panose="020B0500000000000000" pitchFamily="50" charset="-128"/>
              </a:rPr>
              <a:t>の強靭性を向上させるとともに</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ja-JP" altLang="en-US" b="1" dirty="0">
              <a:latin typeface="Yu Gothic UI" panose="020B0500000000000000" pitchFamily="50" charset="-128"/>
              <a:ea typeface="Yu Gothic UI" panose="020B0500000000000000" pitchFamily="50" charset="-128"/>
            </a:endParaRPr>
          </a:p>
        </p:txBody>
      </p:sp>
      <p:sp>
        <p:nvSpPr>
          <p:cNvPr id="39" name="四角形: 角を丸くする 53">
            <a:extLst>
              <a:ext uri="{FF2B5EF4-FFF2-40B4-BE49-F238E27FC236}">
                <a16:creationId xmlns:a16="http://schemas.microsoft.com/office/drawing/2014/main" id="{0C9127E7-0C68-417B-8389-7B3A2DDFAA19}"/>
              </a:ext>
            </a:extLst>
          </p:cNvPr>
          <p:cNvSpPr/>
          <p:nvPr/>
        </p:nvSpPr>
        <p:spPr>
          <a:xfrm>
            <a:off x="7024128" y="7938719"/>
            <a:ext cx="5586023" cy="1177471"/>
          </a:xfrm>
          <a:prstGeom prst="roundRect">
            <a:avLst>
              <a:gd name="adj" fmla="val 1168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36000" rIns="36000" rtlCol="0" anchor="ctr"/>
          <a:lstStyle/>
          <a:p>
            <a:r>
              <a:rPr kumimoji="1" lang="ja-JP" altLang="en-US" sz="2200" b="1" dirty="0">
                <a:latin typeface="Yu Gothic UI" panose="020B0500000000000000" pitchFamily="50" charset="-128"/>
                <a:ea typeface="Yu Gothic UI" panose="020B0500000000000000" pitchFamily="50" charset="-128"/>
              </a:rPr>
              <a:t>　自然資本の強化</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の保全を確保するとともに、あらゆる人にその恩恵が届く公正な</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を創り、持続可能な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成長を図ります。</a:t>
            </a:r>
            <a:endParaRPr kumimoji="1" lang="en-US" altLang="ja-JP" dirty="0">
              <a:latin typeface="Yu Gothic UI" panose="020B0500000000000000" pitchFamily="50" charset="-128"/>
              <a:ea typeface="Yu Gothic UI" panose="020B0500000000000000" pitchFamily="50" charset="-128"/>
            </a:endParaRPr>
          </a:p>
        </p:txBody>
      </p:sp>
      <p:sp>
        <p:nvSpPr>
          <p:cNvPr id="41" name="四角形: 角を丸くする 51">
            <a:extLst>
              <a:ext uri="{FF2B5EF4-FFF2-40B4-BE49-F238E27FC236}">
                <a16:creationId xmlns:a16="http://schemas.microsoft.com/office/drawing/2014/main" id="{0579D66F-BFBC-42E6-B7BF-708CDE202191}"/>
              </a:ext>
            </a:extLst>
          </p:cNvPr>
          <p:cNvSpPr/>
          <p:nvPr/>
        </p:nvSpPr>
        <p:spPr>
          <a:xfrm>
            <a:off x="9629591" y="5358195"/>
            <a:ext cx="1044000" cy="252000"/>
          </a:xfrm>
          <a:prstGeom prst="roundRect">
            <a:avLst>
              <a:gd name="adj" fmla="val 129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P.10</a:t>
            </a:r>
            <a:r>
              <a:rPr kumimoji="1" lang="ja-JP" altLang="en-US" sz="1500" dirty="0">
                <a:latin typeface="Yu Gothic UI" panose="020B0500000000000000" pitchFamily="50" charset="-128"/>
                <a:ea typeface="Yu Gothic UI" panose="020B0500000000000000" pitchFamily="50" charset="-128"/>
              </a:rPr>
              <a:t>参照</a:t>
            </a:r>
          </a:p>
        </p:txBody>
      </p:sp>
      <p:sp>
        <p:nvSpPr>
          <p:cNvPr id="42" name="四角形: 角を丸くする 52">
            <a:extLst>
              <a:ext uri="{FF2B5EF4-FFF2-40B4-BE49-F238E27FC236}">
                <a16:creationId xmlns:a16="http://schemas.microsoft.com/office/drawing/2014/main" id="{499EE8C7-B9DF-4026-9D93-16A126773F35}"/>
              </a:ext>
            </a:extLst>
          </p:cNvPr>
          <p:cNvSpPr/>
          <p:nvPr/>
        </p:nvSpPr>
        <p:spPr>
          <a:xfrm>
            <a:off x="11189249" y="6736767"/>
            <a:ext cx="1044000" cy="252000"/>
          </a:xfrm>
          <a:prstGeom prst="roundRect">
            <a:avLst>
              <a:gd name="adj" fmla="val 13124"/>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kumimoji="1" lang="ja-JP" altLang="en-US" sz="1500" dirty="0">
                <a:latin typeface="Yu Gothic UI" panose="020B0500000000000000" pitchFamily="50" charset="-128"/>
                <a:ea typeface="Yu Gothic UI" panose="020B0500000000000000" pitchFamily="50" charset="-128"/>
              </a:rPr>
              <a:t>  </a:t>
            </a:r>
            <a:r>
              <a:rPr kumimoji="1" lang="en-US" altLang="ja-JP" sz="1500" dirty="0">
                <a:latin typeface="Yu Gothic UI" panose="020B0500000000000000" pitchFamily="50" charset="-128"/>
                <a:ea typeface="Yu Gothic UI" panose="020B0500000000000000" pitchFamily="50" charset="-128"/>
              </a:rPr>
              <a:t>P.11</a:t>
            </a:r>
            <a:r>
              <a:rPr kumimoji="1" lang="ja-JP" altLang="en-US" sz="1500" dirty="0">
                <a:latin typeface="Yu Gothic UI" panose="020B0500000000000000" pitchFamily="50" charset="-128"/>
                <a:ea typeface="Yu Gothic UI" panose="020B0500000000000000" pitchFamily="50" charset="-128"/>
              </a:rPr>
              <a:t>参照</a:t>
            </a:r>
          </a:p>
        </p:txBody>
      </p:sp>
      <p:sp>
        <p:nvSpPr>
          <p:cNvPr id="43" name="四角形: 角を丸くする 53">
            <a:extLst>
              <a:ext uri="{FF2B5EF4-FFF2-40B4-BE49-F238E27FC236}">
                <a16:creationId xmlns:a16="http://schemas.microsoft.com/office/drawing/2014/main" id="{0C9127E7-0C68-417B-8389-7B3A2DDFAA19}"/>
              </a:ext>
            </a:extLst>
          </p:cNvPr>
          <p:cNvSpPr/>
          <p:nvPr/>
        </p:nvSpPr>
        <p:spPr>
          <a:xfrm>
            <a:off x="9392885" y="8093737"/>
            <a:ext cx="1044000" cy="252000"/>
          </a:xfrm>
          <a:prstGeom prst="roundRect">
            <a:avLst>
              <a:gd name="adj" fmla="val 11683"/>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kumimoji="1" lang="en-US" altLang="ja-JP" sz="1500" dirty="0">
                <a:latin typeface="Yu Gothic UI" panose="020B0500000000000000" pitchFamily="50" charset="-128"/>
                <a:ea typeface="Yu Gothic UI" panose="020B0500000000000000" pitchFamily="50" charset="-128"/>
              </a:rPr>
              <a:t>P.12</a:t>
            </a:r>
            <a:r>
              <a:rPr kumimoji="1" lang="ja-JP" altLang="en-US" sz="1500" dirty="0">
                <a:latin typeface="Yu Gothic UI" panose="020B0500000000000000" pitchFamily="50" charset="-128"/>
                <a:ea typeface="Yu Gothic UI" panose="020B0500000000000000" pitchFamily="50" charset="-128"/>
              </a:rPr>
              <a:t>参照</a:t>
            </a:r>
          </a:p>
        </p:txBody>
      </p:sp>
      <p:sp>
        <p:nvSpPr>
          <p:cNvPr id="53" name="四角形: 角を丸くする 49">
            <a:extLst>
              <a:ext uri="{FF2B5EF4-FFF2-40B4-BE49-F238E27FC236}">
                <a16:creationId xmlns:a16="http://schemas.microsoft.com/office/drawing/2014/main" id="{A9B9AEF6-C264-45CC-8DEC-2D2C37CAC10E}"/>
              </a:ext>
            </a:extLst>
          </p:cNvPr>
          <p:cNvSpPr/>
          <p:nvPr/>
        </p:nvSpPr>
        <p:spPr>
          <a:xfrm>
            <a:off x="7008686" y="3828395"/>
            <a:ext cx="5601466" cy="1180186"/>
          </a:xfrm>
          <a:prstGeom prst="roundRect">
            <a:avLst>
              <a:gd name="adj" fmla="val 1297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sp3d extrusionH="57150">
              <a:bevelT w="38100" h="38100" prst="slope"/>
            </a:sp3d>
          </a:bodyPr>
          <a:lstStyle/>
          <a:p>
            <a:r>
              <a:rPr kumimoji="1" lang="ja-JP" altLang="en-US" sz="2200" b="1" dirty="0">
                <a:latin typeface="Yu Gothic UI" panose="020B0500000000000000" pitchFamily="50" charset="-128"/>
                <a:ea typeface="Yu Gothic UI" panose="020B0500000000000000" pitchFamily="50" charset="-128"/>
              </a:rPr>
              <a:t>　外部性の内部化</a:t>
            </a:r>
            <a:endParaRPr kumimoji="1" lang="en-US" altLang="ja-JP" sz="2200" b="1" dirty="0">
              <a:solidFill>
                <a:schemeClr val="tx1"/>
              </a:solidFill>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の包摂性を高めるとともに、持続可能な</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成長を図り、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の保全を確保します。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54" name="四角形: 角を丸くする 49">
            <a:extLst>
              <a:ext uri="{FF2B5EF4-FFF2-40B4-BE49-F238E27FC236}">
                <a16:creationId xmlns:a16="http://schemas.microsoft.com/office/drawing/2014/main" id="{A9B9AEF6-C264-45CC-8DEC-2D2C37CAC10E}"/>
              </a:ext>
            </a:extLst>
          </p:cNvPr>
          <p:cNvSpPr/>
          <p:nvPr/>
        </p:nvSpPr>
        <p:spPr>
          <a:xfrm>
            <a:off x="9619612" y="3993136"/>
            <a:ext cx="1044000" cy="252000"/>
          </a:xfrm>
          <a:prstGeom prst="roundRect">
            <a:avLst>
              <a:gd name="adj" fmla="val 1297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a:t>
            </a:r>
            <a:r>
              <a:rPr kumimoji="1" lang="ja-JP" altLang="en-US" sz="1500" dirty="0">
                <a:latin typeface="Yu Gothic UI" panose="020B0500000000000000" pitchFamily="50" charset="-128"/>
                <a:ea typeface="Yu Gothic UI" panose="020B0500000000000000" pitchFamily="50" charset="-128"/>
              </a:rPr>
              <a:t>９参照</a:t>
            </a:r>
          </a:p>
        </p:txBody>
      </p:sp>
      <p:sp>
        <p:nvSpPr>
          <p:cNvPr id="59" name="楕円 58"/>
          <p:cNvSpPr/>
          <p:nvPr/>
        </p:nvSpPr>
        <p:spPr>
          <a:xfrm>
            <a:off x="7091266" y="424112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61" name="楕円 60"/>
          <p:cNvSpPr/>
          <p:nvPr/>
        </p:nvSpPr>
        <p:spPr>
          <a:xfrm>
            <a:off x="7091266" y="561689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2" name="楕円 61"/>
          <p:cNvSpPr/>
          <p:nvPr/>
        </p:nvSpPr>
        <p:spPr>
          <a:xfrm>
            <a:off x="7091266" y="6965907"/>
            <a:ext cx="4867538"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6" name="楕円 65"/>
          <p:cNvSpPr/>
          <p:nvPr/>
        </p:nvSpPr>
        <p:spPr>
          <a:xfrm>
            <a:off x="7091266" y="8349731"/>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4" name="正方形/長方形 3"/>
          <p:cNvSpPr/>
          <p:nvPr/>
        </p:nvSpPr>
        <p:spPr>
          <a:xfrm>
            <a:off x="1352000" y="8738499"/>
            <a:ext cx="5155926" cy="427675"/>
          </a:xfrm>
          <a:prstGeom prst="rect">
            <a:avLst/>
          </a:prstGeom>
        </p:spPr>
        <p:txBody>
          <a:bodyPr wrap="square" lIns="36000" rIns="36000">
            <a:spAutoFit/>
          </a:bodyPr>
          <a:lstStyle/>
          <a:p>
            <a:pPr>
              <a:lnSpc>
                <a:spcPts val="1300"/>
              </a:lnSpc>
            </a:pP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森林、土壌、水、大気、生物資源など、自然によって形成される資本（ストック）</a:t>
            </a:r>
            <a:endParaRPr lang="en-US" altLang="ja-JP" sz="1200" dirty="0">
              <a:latin typeface="Yu Gothic UI" panose="020B0500000000000000" pitchFamily="50" charset="-128"/>
              <a:ea typeface="Yu Gothic UI" panose="020B0500000000000000" pitchFamily="50" charset="-128"/>
            </a:endParaRPr>
          </a:p>
          <a:p>
            <a:pPr>
              <a:lnSpc>
                <a:spcPts val="1300"/>
              </a:lnSpc>
            </a:pPr>
            <a:r>
              <a:rPr lang="ja-JP" altLang="en-US" sz="1200" dirty="0">
                <a:latin typeface="Yu Gothic UI" panose="020B0500000000000000" pitchFamily="50" charset="-128"/>
                <a:ea typeface="Yu Gothic UI" panose="020B0500000000000000" pitchFamily="50" charset="-128"/>
              </a:rPr>
              <a:t>　のこと。</a:t>
            </a:r>
          </a:p>
        </p:txBody>
      </p:sp>
    </p:spTree>
    <p:extLst>
      <p:ext uri="{BB962C8B-B14F-4D97-AF65-F5344CB8AC3E}">
        <p14:creationId xmlns:p14="http://schemas.microsoft.com/office/powerpoint/2010/main" val="95614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143700" y="1084523"/>
            <a:ext cx="12486108" cy="2225790"/>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1" name="角丸四角形 50"/>
          <p:cNvSpPr/>
          <p:nvPr/>
        </p:nvSpPr>
        <p:spPr>
          <a:xfrm>
            <a:off x="135858" y="3637603"/>
            <a:ext cx="9787117" cy="582286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2" name="角丸四角形 51"/>
          <p:cNvSpPr/>
          <p:nvPr/>
        </p:nvSpPr>
        <p:spPr>
          <a:xfrm>
            <a:off x="368880" y="7381187"/>
            <a:ext cx="5558393"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４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①</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336759" y="5062149"/>
            <a:ext cx="5590514"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4" name="角丸四角形 33"/>
          <p:cNvSpPr/>
          <p:nvPr/>
        </p:nvSpPr>
        <p:spPr>
          <a:xfrm>
            <a:off x="336758" y="8357425"/>
            <a:ext cx="5590515"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角丸四角形 25"/>
          <p:cNvSpPr/>
          <p:nvPr/>
        </p:nvSpPr>
        <p:spPr>
          <a:xfrm>
            <a:off x="336760" y="4068546"/>
            <a:ext cx="5590513"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9</a:t>
            </a:r>
            <a:endParaRPr kumimoji="1" lang="ja-JP" altLang="en-US" sz="2000" b="1" dirty="0">
              <a:solidFill>
                <a:schemeClr val="bg1"/>
              </a:solidFill>
            </a:endParaRPr>
          </a:p>
        </p:txBody>
      </p:sp>
      <p:sp>
        <p:nvSpPr>
          <p:cNvPr id="46" name="テキスト ボックス 45">
            <a:extLst>
              <a:ext uri="{FF2B5EF4-FFF2-40B4-BE49-F238E27FC236}">
                <a16:creationId xmlns:a16="http://schemas.microsoft.com/office/drawing/2014/main" id="{AA789F95-7DDC-40D7-8181-315DDAF28B1F}"/>
              </a:ext>
            </a:extLst>
          </p:cNvPr>
          <p:cNvSpPr txBox="1"/>
          <p:nvPr/>
        </p:nvSpPr>
        <p:spPr>
          <a:xfrm>
            <a:off x="370862" y="4033340"/>
            <a:ext cx="9215690" cy="5427127"/>
          </a:xfrm>
          <a:prstGeom prst="rect">
            <a:avLst/>
          </a:prstGeom>
          <a:noFill/>
        </p:spPr>
        <p:txBody>
          <a:bodyPr wrap="square" rtlCol="0">
            <a:spAutoFit/>
          </a:bodyPr>
          <a:lstStyle/>
          <a:p>
            <a:pPr algn="just">
              <a:lnSpc>
                <a:spcPts val="2600"/>
              </a:lnSpc>
            </a:pPr>
            <a:r>
              <a:rPr kumimoji="1" lang="ja-JP" altLang="en-US" sz="1700" dirty="0">
                <a:solidFill>
                  <a:schemeClr val="bg1"/>
                </a:solidFill>
                <a:latin typeface="Yu Gothic UI" panose="020B0500000000000000" pitchFamily="50" charset="-128"/>
                <a:ea typeface="Yu Gothic UI" panose="020B0500000000000000" pitchFamily="50" charset="-128"/>
              </a:rPr>
              <a:t>〇</a:t>
            </a:r>
            <a:r>
              <a:rPr kumimoji="1" lang="ja-JP" altLang="en-US" sz="1700" b="1" dirty="0">
                <a:solidFill>
                  <a:schemeClr val="bg1"/>
                </a:solidFill>
                <a:latin typeface="Yu Gothic UI" panose="020B0500000000000000" pitchFamily="50" charset="-128"/>
                <a:ea typeface="Yu Gothic UI" panose="020B0500000000000000" pitchFamily="50" charset="-128"/>
              </a:rPr>
              <a:t>汚染者負担の原則に則った環境規制等</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○環境に配慮した消費活動を通じた地球環境への関与</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○優れた取組みや事業者や府民の模範となる取組みの顕彰</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環境負荷が低い取組みのうち特に優れた取組みや事業者や府民の模範となる取組みに対して顕彰を行うことにより、地域への取組みの浸透・水平展開を図ります。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2600"/>
              </a:lnSpc>
              <a:tabLst>
                <a:tab pos="2609850" algn="l"/>
              </a:tabLst>
            </a:pPr>
            <a:r>
              <a:rPr kumimoji="1" lang="ja-JP" altLang="en-US" sz="1700" b="1" dirty="0">
                <a:solidFill>
                  <a:schemeClr val="bg1"/>
                </a:solidFill>
                <a:latin typeface="Yu Gothic UI" panose="020B0500000000000000" pitchFamily="50" charset="-128"/>
                <a:ea typeface="Yu Gothic UI" panose="020B0500000000000000" pitchFamily="50" charset="-128"/>
              </a:rPr>
              <a:t>○豊かな環境の保全や創造につながる活動の支援</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kumimoji="1" lang="en-US" altLang="ja-JP" sz="1700" dirty="0">
                <a:latin typeface="Yu Gothic UI" panose="020B0500000000000000" pitchFamily="50" charset="-128"/>
                <a:ea typeface="Yu Gothic UI" panose="020B0500000000000000" pitchFamily="50" charset="-128"/>
              </a:rPr>
              <a:t>NPO</a:t>
            </a:r>
            <a:r>
              <a:rPr kumimoji="1" lang="ja-JP" altLang="en-US" sz="1700" dirty="0" err="1">
                <a:latin typeface="Yu Gothic UI" panose="020B0500000000000000" pitchFamily="50" charset="-128"/>
                <a:ea typeface="Yu Gothic UI" panose="020B0500000000000000" pitchFamily="50" charset="-128"/>
              </a:rPr>
              <a:t>、</a:t>
            </a:r>
            <a:r>
              <a:rPr kumimoji="1" lang="ja-JP" altLang="en-US" sz="1700" dirty="0">
                <a:latin typeface="Yu Gothic UI" panose="020B0500000000000000" pitchFamily="50" charset="-128"/>
                <a:ea typeface="Yu Gothic UI" panose="020B0500000000000000" pitchFamily="50" charset="-128"/>
              </a:rPr>
              <a:t>教育機関等による環境保全活動などの取組み費用に対する補助や、事業者と活動団体の連携等による環境保全活動を支える枠組みの構築を図ります。</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D7096AB2-7DAF-44EE-9697-2D1D1627E311}"/>
              </a:ext>
            </a:extLst>
          </p:cNvPr>
          <p:cNvSpPr/>
          <p:nvPr/>
        </p:nvSpPr>
        <p:spPr>
          <a:xfrm>
            <a:off x="135858" y="913662"/>
            <a:ext cx="12529884"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smtClean="0">
                <a:solidFill>
                  <a:schemeClr val="bg1"/>
                </a:solidFill>
                <a:latin typeface="Yu Gothic UI" panose="020B0500000000000000" pitchFamily="50" charset="-128"/>
                <a:ea typeface="Yu Gothic UI" panose="020B0500000000000000" pitchFamily="50" charset="-128"/>
              </a:rPr>
              <a:t>①　外部性</a:t>
            </a:r>
            <a:r>
              <a:rPr kumimoji="1" lang="ja-JP" altLang="en-US" sz="2200" b="1" dirty="0">
                <a:solidFill>
                  <a:schemeClr val="bg1"/>
                </a:solidFill>
                <a:latin typeface="Yu Gothic UI" panose="020B0500000000000000" pitchFamily="50" charset="-128"/>
                <a:ea typeface="Yu Gothic UI" panose="020B0500000000000000" pitchFamily="50" charset="-128"/>
              </a:rPr>
              <a:t>の内部化</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負担も評価も公正に</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2" name="正方形/長方形 1"/>
          <p:cNvSpPr/>
          <p:nvPr/>
        </p:nvSpPr>
        <p:spPr>
          <a:xfrm>
            <a:off x="593661" y="2779874"/>
            <a:ext cx="11925504" cy="461665"/>
          </a:xfrm>
          <a:prstGeom prst="rect">
            <a:avLst/>
          </a:prstGeom>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ある経済活動がその目的（利益や便益）の他（例えば環境）に影響を与えることを「外部性」といい、公害などの損失を与える「負の外部性（外部不経済）」や、自然資本の保全・創造な</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どの利益を与える「正の外部性（外部経済）」を考慮して生産や消費を決める仕組みを「外部性の内部化」といいます。</a:t>
            </a:r>
            <a:endParaRPr kumimoji="1" lang="en-US" altLang="ja-JP" sz="1200" dirty="0">
              <a:latin typeface="Yu Gothic UI" panose="020B0500000000000000" pitchFamily="50" charset="-128"/>
              <a:ea typeface="Yu Gothic UI" panose="020B0500000000000000" pitchFamily="50" charset="-128"/>
            </a:endParaRPr>
          </a:p>
        </p:txBody>
      </p:sp>
      <p:sp>
        <p:nvSpPr>
          <p:cNvPr id="4" name="正方形/長方形 3"/>
          <p:cNvSpPr/>
          <p:nvPr/>
        </p:nvSpPr>
        <p:spPr>
          <a:xfrm>
            <a:off x="282436" y="1447254"/>
            <a:ext cx="12236728" cy="1695336"/>
          </a:xfrm>
          <a:prstGeom prst="rect">
            <a:avLst/>
          </a:prstGeom>
        </p:spPr>
        <p:txBody>
          <a:bodyPr wrap="square">
            <a:spAutoFit/>
          </a:bodyPr>
          <a:lstStyle/>
          <a:p>
            <a:pPr marL="285750" indent="-285750" algn="just">
              <a:lnSpc>
                <a:spcPts val="2500"/>
              </a:lnSpc>
              <a:buFont typeface="Wingdings" panose="05000000000000000000" pitchFamily="2" charset="2"/>
              <a:buChar char="l"/>
            </a:pPr>
            <a:r>
              <a:rPr lang="ja-JP" altLang="en-US" sz="1700" dirty="0">
                <a:latin typeface="Yu Gothic UI" panose="020B0500000000000000" pitchFamily="50" charset="-128"/>
                <a:ea typeface="Yu Gothic UI" panose="020B0500000000000000" pitchFamily="50" charset="-128"/>
              </a:rPr>
              <a:t>　環境に負荷を与える行為に対して、その対策費用や原状回復にかかる費用の負担を原因者に直接負担を求めたり、製品やサービス等の価格に反映させることにより受益者に負担を求めます。</a:t>
            </a:r>
            <a:r>
              <a:rPr kumimoji="1" lang="ja-JP" altLang="en-US" sz="1700" dirty="0">
                <a:latin typeface="Yu Gothic UI" panose="020B0500000000000000" pitchFamily="50" charset="-128"/>
                <a:ea typeface="Yu Gothic UI" panose="020B0500000000000000" pitchFamily="50" charset="-128"/>
              </a:rPr>
              <a:t>具体的には、環境に負荷を与える行為を規制する手法、課税や損失の回復費用の補填などの経済的手法が挙げられます。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また、模範となる取組みに対する顕彰制度など</a:t>
            </a:r>
            <a:r>
              <a:rPr lang="ja-JP" altLang="en-US" sz="1700" dirty="0">
                <a:latin typeface="Yu Gothic UI" panose="020B0500000000000000" pitchFamily="50" charset="-128"/>
                <a:ea typeface="Yu Gothic UI" panose="020B0500000000000000" pitchFamily="50" charset="-128"/>
              </a:rPr>
              <a:t>、豊かな環境の保全や創造につながる取組みに対して評価・支援していきます。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endParaRPr kumimoji="1" lang="en-US" altLang="ja-JP" sz="1700" dirty="0">
              <a:latin typeface="Yu Gothic UI" panose="020B0500000000000000" pitchFamily="50" charset="-128"/>
              <a:ea typeface="Yu Gothic UI" panose="020B0500000000000000" pitchFamily="50" charset="-128"/>
            </a:endParaRPr>
          </a:p>
        </p:txBody>
      </p:sp>
      <p:sp>
        <p:nvSpPr>
          <p:cNvPr id="40" name="角丸四角形 33">
            <a:extLst>
              <a:ext uri="{FF2B5EF4-FFF2-40B4-BE49-F238E27FC236}">
                <a16:creationId xmlns:a16="http://schemas.microsoft.com/office/drawing/2014/main" id="{C564DFA2-7492-4917-BF7A-7BE1B9FC8A8E}"/>
              </a:ext>
            </a:extLst>
          </p:cNvPr>
          <p:cNvSpPr/>
          <p:nvPr/>
        </p:nvSpPr>
        <p:spPr>
          <a:xfrm>
            <a:off x="9985164" y="3637603"/>
            <a:ext cx="2700057" cy="5825082"/>
          </a:xfrm>
          <a:prstGeom prst="roundRect">
            <a:avLst>
              <a:gd name="adj" fmla="val 2269"/>
            </a:avLst>
          </a:prstGeom>
          <a:solidFill>
            <a:srgbClr val="FFEEBD"/>
          </a:solidFill>
          <a:ln w="28575">
            <a:solidFill>
              <a:srgbClr val="FFE393"/>
            </a:solidFill>
            <a:prstDash val="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48" name="正方形/長方形 47"/>
          <p:cNvSpPr/>
          <p:nvPr/>
        </p:nvSpPr>
        <p:spPr>
          <a:xfrm>
            <a:off x="9985164" y="3759578"/>
            <a:ext cx="2698075" cy="2585323"/>
          </a:xfrm>
          <a:prstGeom prst="rect">
            <a:avLst/>
          </a:prstGeom>
          <a:noFill/>
        </p:spPr>
        <p:txBody>
          <a:bodyPr wrap="square">
            <a:spAutoFit/>
          </a:bodyPr>
          <a:lstStyle/>
          <a:p>
            <a:r>
              <a:rPr lang="ja-JP" altLang="en-US" sz="1600" dirty="0">
                <a:latin typeface="Yu Gothic UI" panose="020B0500000000000000" pitchFamily="50" charset="-128"/>
                <a:ea typeface="Yu Gothic UI" panose="020B0500000000000000" pitchFamily="50" charset="-128"/>
              </a:rPr>
              <a:t>（参考）森林環境税及び</a:t>
            </a:r>
            <a:endParaRPr lang="en-US" altLang="ja-JP" sz="1600" dirty="0">
              <a:latin typeface="Yu Gothic UI" panose="020B0500000000000000" pitchFamily="50" charset="-128"/>
              <a:ea typeface="Yu Gothic UI" panose="020B0500000000000000" pitchFamily="50" charset="-128"/>
            </a:endParaRPr>
          </a:p>
          <a:p>
            <a:r>
              <a:rPr lang="ja-JP" altLang="en-US" sz="1600" dirty="0">
                <a:latin typeface="Yu Gothic UI" panose="020B0500000000000000" pitchFamily="50" charset="-128"/>
                <a:ea typeface="Yu Gothic UI" panose="020B0500000000000000" pitchFamily="50" charset="-128"/>
              </a:rPr>
              <a:t>　　　　森林環境譲与税</a:t>
            </a:r>
            <a:endParaRPr lang="en-US" altLang="ja-JP" sz="1600" dirty="0">
              <a:latin typeface="Yu Gothic UI" panose="020B0500000000000000" pitchFamily="50" charset="-128"/>
              <a:ea typeface="Yu Gothic UI" panose="020B0500000000000000" pitchFamily="50" charset="-128"/>
            </a:endParaRPr>
          </a:p>
          <a:p>
            <a:pPr algn="just"/>
            <a:endParaRPr lang="en-US" altLang="ja-JP" sz="1400" dirty="0">
              <a:latin typeface="Yu Gothic UI" panose="020B0500000000000000" pitchFamily="50" charset="-128"/>
              <a:ea typeface="Yu Gothic UI" panose="020B0500000000000000" pitchFamily="50" charset="-128"/>
            </a:endParaRPr>
          </a:p>
          <a:p>
            <a:pPr algn="just"/>
            <a:r>
              <a:rPr lang="ja-JP" altLang="en-US" sz="1600" dirty="0">
                <a:latin typeface="Yu Gothic UI" panose="020B0500000000000000" pitchFamily="50" charset="-128"/>
                <a:ea typeface="Yu Gothic UI" panose="020B0500000000000000" pitchFamily="50" charset="-128"/>
              </a:rPr>
              <a:t>　</a:t>
            </a:r>
            <a:r>
              <a:rPr lang="ja-JP" altLang="en-US" sz="1400" dirty="0">
                <a:latin typeface="Yu Gothic UI" panose="020B0500000000000000" pitchFamily="50" charset="-128"/>
                <a:ea typeface="Yu Gothic UI" panose="020B0500000000000000" pitchFamily="50" charset="-128"/>
              </a:rPr>
              <a:t>地球温暖化抑制や災害防止など森林が有する公益的機能の維持・増進を目的として、令和元年度から取組みが開始されました。</a:t>
            </a:r>
            <a:endParaRPr lang="en-US" altLang="ja-JP" sz="1400" dirty="0">
              <a:latin typeface="Yu Gothic UI" panose="020B0500000000000000" pitchFamily="50" charset="-128"/>
              <a:ea typeface="Yu Gothic UI" panose="020B0500000000000000" pitchFamily="50" charset="-128"/>
            </a:endParaRPr>
          </a:p>
          <a:p>
            <a:pPr algn="just"/>
            <a:r>
              <a:rPr lang="ja-JP" altLang="en-US" sz="1400" dirty="0">
                <a:latin typeface="Yu Gothic UI" panose="020B0500000000000000" pitchFamily="50" charset="-128"/>
                <a:ea typeface="Yu Gothic UI" panose="020B0500000000000000" pitchFamily="50" charset="-128"/>
              </a:rPr>
              <a:t>　府内の市町村では、この税を活用して、間伐などの森林整備や木材利用の促進など健全な森林を次世代につなぐ取組みを進めています。</a:t>
            </a:r>
            <a:endParaRPr lang="en-US" altLang="ja-JP" sz="1400" dirty="0">
              <a:latin typeface="Yu Gothic UI" panose="020B0500000000000000" pitchFamily="50" charset="-128"/>
              <a:ea typeface="Yu Gothic UI" panose="020B0500000000000000" pitchFamily="50" charset="-128"/>
            </a:endParaRPr>
          </a:p>
        </p:txBody>
      </p:sp>
      <p:sp>
        <p:nvSpPr>
          <p:cNvPr id="49" name="正方形/長方形 48"/>
          <p:cNvSpPr/>
          <p:nvPr/>
        </p:nvSpPr>
        <p:spPr>
          <a:xfrm>
            <a:off x="10962734" y="9194764"/>
            <a:ext cx="1443494"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木材利用</a:t>
            </a:r>
            <a:endParaRPr lang="en-US" altLang="ja-JP" sz="1200" dirty="0">
              <a:latin typeface="Yu Gothic UI" panose="020B0500000000000000" pitchFamily="50" charset="-128"/>
              <a:ea typeface="Yu Gothic UI" panose="020B0500000000000000" pitchFamily="50" charset="-128"/>
            </a:endParaRPr>
          </a:p>
        </p:txBody>
      </p:sp>
      <p:sp>
        <p:nvSpPr>
          <p:cNvPr id="50" name="正方形/長方形 49"/>
          <p:cNvSpPr/>
          <p:nvPr/>
        </p:nvSpPr>
        <p:spPr>
          <a:xfrm>
            <a:off x="10924870" y="7578092"/>
            <a:ext cx="1255168"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森林整備</a:t>
            </a:r>
            <a:endParaRPr lang="en-US" altLang="ja-JP" sz="1200"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336759" y="5442196"/>
            <a:ext cx="6105053" cy="1759456"/>
          </a:xfrm>
          <a:prstGeom prst="rect">
            <a:avLst/>
          </a:prstGeom>
        </p:spPr>
        <p:txBody>
          <a:bodyPr wrap="square">
            <a:spAutoFit/>
          </a:bodyPr>
          <a:lstStyle/>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r>
              <a:rPr kumimoji="1" lang="ja-JP" altLang="en-US" sz="1700" dirty="0">
                <a:latin typeface="Yu Gothic UI" panose="020B0500000000000000" pitchFamily="50" charset="-128"/>
                <a:ea typeface="Yu Gothic UI" panose="020B0500000000000000" pitchFamily="50" charset="-128"/>
              </a:rPr>
              <a:t>大阪が大消費地である特徴を活かして、環境負荷の低い製品・サービス</a:t>
            </a:r>
            <a:r>
              <a:rPr kumimoji="1" lang="ja-JP" altLang="en-US" sz="1600" dirty="0">
                <a:latin typeface="Yu Gothic UI" panose="020B0500000000000000" pitchFamily="50" charset="-128"/>
                <a:ea typeface="Yu Gothic UI" panose="020B0500000000000000" pitchFamily="50" charset="-128"/>
              </a:rPr>
              <a:t>（再生可能エネルギー由来の電気やゼロエネルギーとなる住宅・建築物・自動車、ライフサイクル全体での</a:t>
            </a:r>
            <a:r>
              <a:rPr kumimoji="1" lang="en-US" altLang="ja-JP" sz="1600" dirty="0">
                <a:latin typeface="Yu Gothic UI" panose="020B0500000000000000" pitchFamily="50" charset="-128"/>
                <a:ea typeface="Yu Gothic UI" panose="020B0500000000000000" pitchFamily="50" charset="-128"/>
              </a:rPr>
              <a:t>CO</a:t>
            </a:r>
            <a:r>
              <a:rPr kumimoji="1" lang="en-US" altLang="ja-JP" sz="1600" baseline="-25000" dirty="0">
                <a:latin typeface="Yu Gothic UI" panose="020B0500000000000000" pitchFamily="50" charset="-128"/>
                <a:ea typeface="Yu Gothic UI" panose="020B0500000000000000" pitchFamily="50" charset="-128"/>
              </a:rPr>
              <a:t>2</a:t>
            </a:r>
            <a:r>
              <a:rPr kumimoji="1" lang="ja-JP" altLang="en-US" sz="1600" dirty="0">
                <a:latin typeface="Yu Gothic UI" panose="020B0500000000000000" pitchFamily="50" charset="-128"/>
                <a:ea typeface="Yu Gothic UI" panose="020B0500000000000000" pitchFamily="50" charset="-128"/>
              </a:rPr>
              <a:t>排出の少ない商品など）</a:t>
            </a:r>
            <a:r>
              <a:rPr kumimoji="1" lang="ja-JP" altLang="en-US" sz="1700" dirty="0">
                <a:latin typeface="Yu Gothic UI" panose="020B0500000000000000" pitchFamily="50" charset="-128"/>
                <a:ea typeface="Yu Gothic UI" panose="020B0500000000000000" pitchFamily="50" charset="-128"/>
              </a:rPr>
              <a:t>の普及、環境に配慮した消費・経済活動の普及を通じて、世界の環境課題の改善に寄与します。</a:t>
            </a:r>
            <a:endParaRPr kumimoji="1" lang="en-US" altLang="ja-JP" sz="1400" dirty="0">
              <a:latin typeface="Yu Gothic UI" panose="020B0500000000000000" pitchFamily="50" charset="-128"/>
              <a:ea typeface="Yu Gothic UI" panose="020B0500000000000000" pitchFamily="50" charset="-128"/>
            </a:endParaRPr>
          </a:p>
        </p:txBody>
      </p:sp>
      <p:sp>
        <p:nvSpPr>
          <p:cNvPr id="10" name="正方形/長方形 9"/>
          <p:cNvSpPr/>
          <p:nvPr/>
        </p:nvSpPr>
        <p:spPr>
          <a:xfrm>
            <a:off x="339602" y="4362953"/>
            <a:ext cx="9246950" cy="759182"/>
          </a:xfrm>
          <a:prstGeom prst="rect">
            <a:avLst/>
          </a:prstGeom>
        </p:spPr>
        <p:txBody>
          <a:bodyPr wrap="square">
            <a:spAutoFit/>
          </a:bodyPr>
          <a:lstStyle/>
          <a:p>
            <a:pPr algn="just">
              <a:lnSpc>
                <a:spcPts val="2600"/>
              </a:lnSpc>
            </a:pPr>
            <a:r>
              <a:rPr kumimoji="1" lang="ja-JP" altLang="en-US" sz="1700" dirty="0">
                <a:latin typeface="Yu Gothic UI" panose="020B0500000000000000" pitchFamily="50" charset="-128"/>
                <a:ea typeface="Yu Gothic UI" panose="020B0500000000000000" pitchFamily="50" charset="-128"/>
              </a:rPr>
              <a:t>　環境保全目標の達成に向けて、大気汚染、水質汚濁、土壌汚染等の改善に向けた規制など必要な対策を実施します。</a:t>
            </a:r>
            <a:endParaRPr kumimoji="1" lang="en-US" altLang="ja-JP" sz="1700" b="1" dirty="0">
              <a:latin typeface="Yu Gothic UI" panose="020B0500000000000000" pitchFamily="50" charset="-128"/>
              <a:ea typeface="Yu Gothic UI" panose="020B0500000000000000" pitchFamily="50" charset="-128"/>
            </a:endParaRPr>
          </a:p>
        </p:txBody>
      </p:sp>
      <p:sp>
        <p:nvSpPr>
          <p:cNvPr id="42" name="正方形/長方形 41"/>
          <p:cNvSpPr/>
          <p:nvPr/>
        </p:nvSpPr>
        <p:spPr>
          <a:xfrm>
            <a:off x="6530108" y="6946624"/>
            <a:ext cx="3198930" cy="615553"/>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太陽光発電、電気自動車、蓄電池等を活用したゼロエネルギー住宅（例</a:t>
            </a:r>
            <a:r>
              <a:rPr lang="ja-JP" altLang="en-US" sz="1200" dirty="0" smtClean="0">
                <a:latin typeface="Yu Gothic UI" panose="020B0500000000000000" pitchFamily="50" charset="-128"/>
                <a:ea typeface="Yu Gothic UI" panose="020B0500000000000000" pitchFamily="50" charset="-128"/>
              </a:rPr>
              <a:t>）</a:t>
            </a:r>
            <a:endParaRPr lang="en-US" altLang="ja-JP" sz="1200" dirty="0" smtClean="0">
              <a:latin typeface="Yu Gothic UI" panose="020B0500000000000000" pitchFamily="50" charset="-128"/>
              <a:ea typeface="Yu Gothic UI" panose="020B0500000000000000" pitchFamily="50" charset="-128"/>
            </a:endParaRPr>
          </a:p>
          <a:p>
            <a:r>
              <a:rPr lang="ja-JP" altLang="en-US" sz="900" dirty="0" smtClean="0">
                <a:latin typeface="Yu Gothic UI" panose="020B0500000000000000" pitchFamily="50" charset="-128"/>
                <a:ea typeface="Yu Gothic UI" panose="020B0500000000000000" pitchFamily="50" charset="-128"/>
              </a:rPr>
              <a:t>　　　　　　　出典：経済産業省</a:t>
            </a:r>
            <a:endParaRPr lang="en-US" altLang="ja-JP" sz="900" dirty="0">
              <a:latin typeface="Yu Gothic UI" panose="020B0500000000000000" pitchFamily="50" charset="-128"/>
              <a:ea typeface="Yu Gothic UI" panose="020B0500000000000000" pitchFamily="50" charset="-128"/>
            </a:endParaRPr>
          </a:p>
        </p:txBody>
      </p:sp>
      <p:grpSp>
        <p:nvGrpSpPr>
          <p:cNvPr id="54" name="グループ化 53">
            <a:extLst>
              <a:ext uri="{FF2B5EF4-FFF2-40B4-BE49-F238E27FC236}">
                <a16:creationId xmlns:a16="http://schemas.microsoft.com/office/drawing/2014/main" id="{CE1090C4-1029-40D8-864D-9BE0084331F8}"/>
              </a:ext>
            </a:extLst>
          </p:cNvPr>
          <p:cNvGrpSpPr/>
          <p:nvPr/>
        </p:nvGrpSpPr>
        <p:grpSpPr>
          <a:xfrm>
            <a:off x="73669" y="335355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55" name="グループ化 54">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60" name="楕円 59">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61" name="楕円 60">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56" name="グループ化 5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58" name="楕円 57">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59" name="楕円 58">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7" name="楕円 56">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62" name="正方形/長方形 61">
            <a:extLst>
              <a:ext uri="{FF2B5EF4-FFF2-40B4-BE49-F238E27FC236}">
                <a16:creationId xmlns:a16="http://schemas.microsoft.com/office/drawing/2014/main" id="{7335D227-A208-40F1-8777-8B0320339768}"/>
              </a:ext>
            </a:extLst>
          </p:cNvPr>
          <p:cNvSpPr/>
          <p:nvPr/>
        </p:nvSpPr>
        <p:spPr>
          <a:xfrm>
            <a:off x="340292" y="3466110"/>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pic>
        <p:nvPicPr>
          <p:cNvPr id="13" name="図 12" descr="天井, 屋内, 建物, 床 が含まれている画像&#10;&#10;自動的に生成された説明">
            <a:extLst>
              <a:ext uri="{FF2B5EF4-FFF2-40B4-BE49-F238E27FC236}">
                <a16:creationId xmlns:a16="http://schemas.microsoft.com/office/drawing/2014/main" id="{A58871E2-E67F-4ED5-8059-1026614E5E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17" b="10053"/>
          <a:stretch/>
        </p:blipFill>
        <p:spPr>
          <a:xfrm>
            <a:off x="10452245" y="7902233"/>
            <a:ext cx="1777493" cy="1290986"/>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図 14" descr="屋外, トラック, 草, 座る が含まれている画像&#10;&#10;自動的に生成された説明">
            <a:extLst>
              <a:ext uri="{FF2B5EF4-FFF2-40B4-BE49-F238E27FC236}">
                <a16:creationId xmlns:a16="http://schemas.microsoft.com/office/drawing/2014/main" id="{CFE0593C-D52C-4AD8-A78D-A4A4185846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791" b="11911"/>
          <a:stretch/>
        </p:blipFill>
        <p:spPr>
          <a:xfrm>
            <a:off x="10464799" y="6297058"/>
            <a:ext cx="1777493" cy="1265119"/>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図 17"/>
          <p:cNvPicPr>
            <a:picLocks noChangeAspect="1"/>
          </p:cNvPicPr>
          <p:nvPr/>
        </p:nvPicPr>
        <p:blipFill>
          <a:blip r:embed="rId4"/>
          <a:stretch>
            <a:fillRect/>
          </a:stretch>
        </p:blipFill>
        <p:spPr>
          <a:xfrm>
            <a:off x="6439071" y="5117523"/>
            <a:ext cx="3432453" cy="1844466"/>
          </a:xfrm>
          <a:prstGeom prst="rect">
            <a:avLst/>
          </a:prstGeom>
        </p:spPr>
      </p:pic>
    </p:spTree>
    <p:extLst>
      <p:ext uri="{BB962C8B-B14F-4D97-AF65-F5344CB8AC3E}">
        <p14:creationId xmlns:p14="http://schemas.microsoft.com/office/powerpoint/2010/main" val="332569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9113" y="4020456"/>
            <a:ext cx="12486108" cy="5486401"/>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8" name="角丸四角形 7"/>
          <p:cNvSpPr/>
          <p:nvPr/>
        </p:nvSpPr>
        <p:spPr>
          <a:xfrm>
            <a:off x="521803" y="4406520"/>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34" name="角丸四角形 33"/>
          <p:cNvSpPr/>
          <p:nvPr/>
        </p:nvSpPr>
        <p:spPr>
          <a:xfrm>
            <a:off x="521801" y="8175958"/>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1" name="角丸四角形 50"/>
          <p:cNvSpPr/>
          <p:nvPr/>
        </p:nvSpPr>
        <p:spPr>
          <a:xfrm>
            <a:off x="521803" y="5553332"/>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2" name="角丸四角形 51"/>
          <p:cNvSpPr/>
          <p:nvPr/>
        </p:nvSpPr>
        <p:spPr>
          <a:xfrm>
            <a:off x="521803" y="7019833"/>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38955" y="4358240"/>
            <a:ext cx="11928816" cy="5427127"/>
          </a:xfrm>
          <a:prstGeom prst="rect">
            <a:avLst/>
          </a:prstGeom>
          <a:noFill/>
        </p:spPr>
        <p:txBody>
          <a:bodyPr wrap="square" rtlCol="0">
            <a:spAutoFit/>
          </a:bodyPr>
          <a:lstStyle/>
          <a:p>
            <a:pPr algn="just">
              <a:lnSpc>
                <a:spcPts val="2600"/>
              </a:lnSpc>
            </a:pPr>
            <a:r>
              <a:rPr kumimoji="1" lang="ja-JP" altLang="en-US" sz="1700" b="1" dirty="0" smtClean="0">
                <a:solidFill>
                  <a:schemeClr val="bg1"/>
                </a:solidFill>
                <a:latin typeface="Yu Gothic UI" panose="020B0500000000000000" pitchFamily="50" charset="-128"/>
                <a:ea typeface="Yu Gothic UI" panose="020B0500000000000000" pitchFamily="50" charset="-128"/>
              </a:rPr>
              <a:t>○</a:t>
            </a:r>
            <a:r>
              <a:rPr kumimoji="1" lang="ja-JP" altLang="en-US" sz="1700" b="1" dirty="0">
                <a:solidFill>
                  <a:schemeClr val="bg1"/>
                </a:solidFill>
                <a:latin typeface="Yu Gothic UI" panose="020B0500000000000000" pitchFamily="50" charset="-128"/>
                <a:ea typeface="Yu Gothic UI" panose="020B0500000000000000" pitchFamily="50" charset="-128"/>
              </a:rPr>
              <a:t>サーキュラーエコノミーへの移行に向けた取組み</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シェアリングエコノミー（フリマアプリやカーシェアリング等、物や移動手段等をシェアし、物の製造にかかる資源やエネルギー消費等を抑制）や、製品使用後にリユースやリサイクルをしやすくなる環境配慮設計等を促進し、ライフスタイルやビジネスモデルの転換を図ります</a:t>
            </a:r>
            <a:r>
              <a:rPr kumimoji="1" lang="ja-JP" altLang="en-US" sz="1700" dirty="0" smtClean="0">
                <a:latin typeface="Yu Gothic UI" panose="020B0500000000000000" pitchFamily="50" charset="-128"/>
                <a:ea typeface="Yu Gothic UI" panose="020B0500000000000000" pitchFamily="50" charset="-128"/>
              </a:rPr>
              <a:t>。</a:t>
            </a:r>
            <a:endParaRPr kumimoji="1" lang="en-US" altLang="ja-JP" sz="1700" dirty="0" smtClean="0">
              <a:latin typeface="Yu Gothic UI" panose="020B0500000000000000" pitchFamily="50" charset="-128"/>
              <a:ea typeface="Yu Gothic UI" panose="020B0500000000000000" pitchFamily="50" charset="-128"/>
            </a:endParaRPr>
          </a:p>
          <a:p>
            <a:pPr algn="just">
              <a:lnSpc>
                <a:spcPts val="1300"/>
              </a:lnSpc>
            </a:pP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smtClean="0">
                <a:solidFill>
                  <a:schemeClr val="bg1"/>
                </a:solidFill>
                <a:latin typeface="Yu Gothic UI" panose="020B0500000000000000" pitchFamily="50" charset="-128"/>
                <a:ea typeface="Yu Gothic UI" panose="020B0500000000000000" pitchFamily="50" charset="-128"/>
              </a:rPr>
              <a:t>○</a:t>
            </a:r>
            <a:r>
              <a:rPr kumimoji="1" lang="ja-JP" altLang="en-US" sz="1700" b="1" dirty="0">
                <a:solidFill>
                  <a:schemeClr val="bg1"/>
                </a:solidFill>
                <a:latin typeface="Yu Gothic UI" panose="020B0500000000000000" pitchFamily="50" charset="-128"/>
                <a:ea typeface="Yu Gothic UI" panose="020B0500000000000000" pitchFamily="50" charset="-128"/>
              </a:rPr>
              <a:t>「大阪ブルー・オーシャン・ビジョン」の実現</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使い捨てプラスチックに代表される使用期間が短いプラスチック製品を削減するなど３</a:t>
            </a:r>
            <a:r>
              <a:rPr kumimoji="1" lang="en-US" altLang="ja-JP" sz="1700" dirty="0">
                <a:latin typeface="Yu Gothic UI" panose="020B0500000000000000" pitchFamily="50" charset="-128"/>
                <a:ea typeface="Yu Gothic UI" panose="020B0500000000000000" pitchFamily="50" charset="-128"/>
              </a:rPr>
              <a:t>R</a:t>
            </a:r>
            <a:r>
              <a:rPr kumimoji="1" lang="ja-JP" altLang="en-US" sz="1700" dirty="0">
                <a:latin typeface="Yu Gothic UI" panose="020B0500000000000000" pitchFamily="50" charset="-128"/>
                <a:ea typeface="Yu Gothic UI" panose="020B0500000000000000" pitchFamily="50" charset="-128"/>
              </a:rPr>
              <a:t>に取り組むとともに、エネルギー消費量の削減にも留意した代替素材や代替プラスチックを普及させることにより、海洋プラスチックごみによる新たな汚染ゼロをめざす「大阪ブルー・オーシャン・ビジョン」の実現を図ります</a:t>
            </a:r>
            <a:r>
              <a:rPr kumimoji="1" lang="ja-JP" altLang="en-US" sz="1700" dirty="0" smtClean="0">
                <a:latin typeface="Yu Gothic UI" panose="020B0500000000000000" pitchFamily="50" charset="-128"/>
                <a:ea typeface="Yu Gothic UI" panose="020B0500000000000000" pitchFamily="50" charset="-128"/>
              </a:rPr>
              <a:t>。</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○環境技術のイノベーション・海外展開</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大阪の公害に対処してきた経験や多種多様な中小企業が持つ優れた環境技術を活かし、今後、一層の環境技術のイノベーションを図るととともに、環境技術の海外展開を促進します。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lang="ja-JP" altLang="en-US" sz="1700" b="1" dirty="0">
                <a:solidFill>
                  <a:schemeClr val="bg1"/>
                </a:solidFill>
                <a:latin typeface="Yu Gothic UI" panose="020B0500000000000000" pitchFamily="50" charset="-128"/>
                <a:ea typeface="Yu Gothic UI" panose="020B0500000000000000" pitchFamily="50" charset="-128"/>
              </a:rPr>
              <a:t>○スマートシティの実現を通した資源・エネルギー消費の削減</a:t>
            </a:r>
            <a:endParaRPr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lang="en-US" altLang="ja-JP" sz="1700" dirty="0">
                <a:latin typeface="Yu Gothic UI" panose="020B0500000000000000" pitchFamily="50" charset="-128"/>
                <a:ea typeface="Yu Gothic UI" panose="020B0500000000000000" pitchFamily="50" charset="-128"/>
              </a:rPr>
              <a:t> ICT</a:t>
            </a:r>
            <a:r>
              <a:rPr lang="ja-JP" altLang="ja-JP" sz="1700" dirty="0">
                <a:latin typeface="Yu Gothic UI" panose="020B0500000000000000" pitchFamily="50" charset="-128"/>
                <a:ea typeface="Yu Gothic UI" panose="020B0500000000000000" pitchFamily="50" charset="-128"/>
              </a:rPr>
              <a:t>等の先端技術を取り入れ、生活の質</a:t>
            </a:r>
            <a:r>
              <a:rPr lang="ja-JP" altLang="en-US" sz="1700" dirty="0">
                <a:latin typeface="Yu Gothic UI" panose="020B0500000000000000" pitchFamily="50" charset="-128"/>
                <a:ea typeface="Yu Gothic UI" panose="020B0500000000000000" pitchFamily="50" charset="-128"/>
              </a:rPr>
              <a:t>を</a:t>
            </a:r>
            <a:r>
              <a:rPr lang="ja-JP" altLang="ja-JP" sz="1700" dirty="0">
                <a:latin typeface="Yu Gothic UI" panose="020B0500000000000000" pitchFamily="50" charset="-128"/>
                <a:ea typeface="Yu Gothic UI" panose="020B0500000000000000" pitchFamily="50" charset="-128"/>
              </a:rPr>
              <a:t>向上</a:t>
            </a:r>
            <a:r>
              <a:rPr lang="ja-JP" altLang="en-US" sz="1700" dirty="0">
                <a:latin typeface="Yu Gothic UI" panose="020B0500000000000000" pitchFamily="50" charset="-128"/>
                <a:ea typeface="Yu Gothic UI" panose="020B0500000000000000" pitchFamily="50" charset="-128"/>
              </a:rPr>
              <a:t>させる</a:t>
            </a:r>
            <a:r>
              <a:rPr lang="ja-JP" altLang="ja-JP" sz="1700" dirty="0">
                <a:latin typeface="Yu Gothic UI" panose="020B0500000000000000" pitchFamily="50" charset="-128"/>
                <a:ea typeface="Yu Gothic UI" panose="020B0500000000000000" pitchFamily="50" charset="-128"/>
              </a:rPr>
              <a:t>スマートシティ</a:t>
            </a:r>
            <a:r>
              <a:rPr lang="ja-JP" altLang="en-US" sz="1700" dirty="0">
                <a:latin typeface="Yu Gothic UI" panose="020B0500000000000000" pitchFamily="50" charset="-128"/>
                <a:ea typeface="Yu Gothic UI" panose="020B0500000000000000" pitchFamily="50" charset="-128"/>
              </a:rPr>
              <a:t>の</a:t>
            </a:r>
            <a:r>
              <a:rPr lang="ja-JP" altLang="ja-JP" sz="1700" dirty="0">
                <a:latin typeface="Yu Gothic UI" panose="020B0500000000000000" pitchFamily="50" charset="-128"/>
                <a:ea typeface="Yu Gothic UI" panose="020B0500000000000000" pitchFamily="50" charset="-128"/>
              </a:rPr>
              <a:t>実現</a:t>
            </a:r>
            <a:r>
              <a:rPr lang="ja-JP" altLang="en-US" sz="1700" dirty="0">
                <a:latin typeface="Yu Gothic UI" panose="020B0500000000000000" pitchFamily="50" charset="-128"/>
                <a:ea typeface="Yu Gothic UI" panose="020B0500000000000000" pitchFamily="50" charset="-128"/>
              </a:rPr>
              <a:t>を図り</a:t>
            </a:r>
            <a:r>
              <a:rPr lang="ja-JP" altLang="ja-JP" sz="1700" dirty="0">
                <a:latin typeface="Yu Gothic UI" panose="020B0500000000000000" pitchFamily="50" charset="-128"/>
                <a:ea typeface="Yu Gothic UI" panose="020B0500000000000000" pitchFamily="50" charset="-128"/>
              </a:rPr>
              <a:t>、「</a:t>
            </a:r>
            <a:r>
              <a:rPr lang="en-US" altLang="ja-JP" sz="1700" dirty="0">
                <a:latin typeface="Yu Gothic UI" panose="020B0500000000000000" pitchFamily="50" charset="-128"/>
                <a:ea typeface="Yu Gothic UI" panose="020B0500000000000000" pitchFamily="50" charset="-128"/>
              </a:rPr>
              <a:t>2025</a:t>
            </a:r>
            <a:r>
              <a:rPr lang="ja-JP" altLang="ja-JP" sz="1700" dirty="0">
                <a:latin typeface="Yu Gothic UI" panose="020B0500000000000000" pitchFamily="50" charset="-128"/>
                <a:ea typeface="Yu Gothic UI" panose="020B0500000000000000" pitchFamily="50" charset="-128"/>
              </a:rPr>
              <a:t>年大阪・関西万博」を契機とし</a:t>
            </a:r>
            <a:r>
              <a:rPr lang="ja-JP" altLang="en-US" sz="1700" dirty="0">
                <a:latin typeface="Yu Gothic UI" panose="020B0500000000000000" pitchFamily="50" charset="-128"/>
                <a:ea typeface="Yu Gothic UI" panose="020B0500000000000000" pitchFamily="50" charset="-128"/>
              </a:rPr>
              <a:t>て</a:t>
            </a:r>
            <a:r>
              <a:rPr lang="ja-JP" altLang="ja-JP" sz="1700" dirty="0">
                <a:latin typeface="Yu Gothic UI" panose="020B0500000000000000" pitchFamily="50" charset="-128"/>
                <a:ea typeface="Yu Gothic UI" panose="020B0500000000000000" pitchFamily="50" charset="-128"/>
              </a:rPr>
              <a:t>、世界に先駆けた最先端技術の都市への実装をめざ</a:t>
            </a:r>
            <a:r>
              <a:rPr lang="ja-JP" altLang="en-US" sz="1700" dirty="0">
                <a:latin typeface="Yu Gothic UI" panose="020B0500000000000000" pitchFamily="50" charset="-128"/>
                <a:ea typeface="Yu Gothic UI" panose="020B0500000000000000" pitchFamily="50" charset="-128"/>
              </a:rPr>
              <a:t>すなかで</a:t>
            </a:r>
            <a:r>
              <a:rPr lang="ja-JP" altLang="ja-JP" sz="1700" dirty="0">
                <a:latin typeface="Yu Gothic UI" panose="020B0500000000000000" pitchFamily="50" charset="-128"/>
                <a:ea typeface="Yu Gothic UI" panose="020B0500000000000000" pitchFamily="50" charset="-128"/>
              </a:rPr>
              <a:t>、大阪が持つエネルギー関連産業のポテンシャルを活かして、</a:t>
            </a:r>
            <a:r>
              <a:rPr kumimoji="1" lang="ja-JP" altLang="en-US" sz="1700" dirty="0">
                <a:latin typeface="Yu Gothic UI" panose="020B0500000000000000" pitchFamily="50" charset="-128"/>
                <a:ea typeface="Yu Gothic UI" panose="020B0500000000000000" pitchFamily="50" charset="-128"/>
              </a:rPr>
              <a:t>資源・エネルギー消費の削減を促進します。</a:t>
            </a:r>
            <a:endParaRPr lang="en-US" altLang="ja-JP" sz="1700" dirty="0">
              <a:latin typeface="Yu Gothic UI" panose="020B0500000000000000" pitchFamily="50" charset="-128"/>
              <a:ea typeface="Yu Gothic UI" panose="020B0500000000000000" pitchFamily="50" charset="-128"/>
            </a:endParaRPr>
          </a:p>
        </p:txBody>
      </p:sp>
      <p:sp>
        <p:nvSpPr>
          <p:cNvPr id="31" name="角丸四角形 30"/>
          <p:cNvSpPr/>
          <p:nvPr/>
        </p:nvSpPr>
        <p:spPr>
          <a:xfrm>
            <a:off x="199113" y="1176217"/>
            <a:ext cx="12486108" cy="2402797"/>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４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②</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81165" y="1520095"/>
            <a:ext cx="12404056" cy="2064668"/>
          </a:xfrm>
          <a:prstGeom prst="rect">
            <a:avLst/>
          </a:prstGeom>
          <a:noFill/>
        </p:spPr>
        <p:txBody>
          <a:bodyPr wrap="square" lIns="72000" rIns="180000" rtlCol="0">
            <a:spAutoFit/>
          </a:bodyPr>
          <a:lstStyle/>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必要な物の生産やサービスの提供、消費を行うにあたり、それに伴うエネルギーの使用や廃棄物の発生など環境負荷をできる限り小さくし、製品やサービスの価値や環境性能の向上を図ります。また、製品の生産段階から廃棄段階に至るまでのライフサイクルあるいはサプライチェーン全体における環境効率性の向上をめざします。</a:t>
            </a:r>
            <a:endParaRPr kumimoji="1" lang="en-US" altLang="ja-JP"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大阪の特徴の１つである中小企業が支える高い技術力とバランスの良い産業構造を活かし、また産学官が連携して環境効率性を高める取組みを促進していくことにより、大阪のビジネスチャンスの拡大を図ります。</a:t>
            </a: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「製品・サービスの価値」</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「製品・サービスを生み出すための環境負荷」として示されます。</a:t>
            </a:r>
            <a:endParaRPr kumimoji="1" lang="en-US" altLang="ja-JP" sz="1600" dirty="0">
              <a:latin typeface="Yu Gothic UI" panose="020B0500000000000000" pitchFamily="50" charset="-128"/>
              <a:ea typeface="Yu Gothic UI" panose="020B0500000000000000" pitchFamily="50" charset="-128"/>
            </a:endParaRPr>
          </a:p>
        </p:txBody>
      </p:sp>
      <p:grpSp>
        <p:nvGrpSpPr>
          <p:cNvPr id="41" name="グループ化 40">
            <a:extLst>
              <a:ext uri="{FF2B5EF4-FFF2-40B4-BE49-F238E27FC236}">
                <a16:creationId xmlns:a16="http://schemas.microsoft.com/office/drawing/2014/main" id="{CE1090C4-1029-40D8-864D-9BE0084331F8}"/>
              </a:ext>
            </a:extLst>
          </p:cNvPr>
          <p:cNvGrpSpPr/>
          <p:nvPr/>
        </p:nvGrpSpPr>
        <p:grpSpPr>
          <a:xfrm>
            <a:off x="81153" y="370254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43" name="グループ化 42">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8" name="楕円 47">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9" name="楕円 48">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44" name="グループ化 43">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46" name="楕円 45">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45" name="楕円 44">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0" name="正方形/長方形 49">
            <a:extLst>
              <a:ext uri="{FF2B5EF4-FFF2-40B4-BE49-F238E27FC236}">
                <a16:creationId xmlns:a16="http://schemas.microsoft.com/office/drawing/2014/main" id="{7335D227-A208-40F1-8777-8B0320339768}"/>
              </a:ext>
            </a:extLst>
          </p:cNvPr>
          <p:cNvSpPr/>
          <p:nvPr/>
        </p:nvSpPr>
        <p:spPr>
          <a:xfrm>
            <a:off x="347776" y="3815100"/>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sp>
        <p:nvSpPr>
          <p:cNvPr id="2" name="角丸四角形 44">
            <a:extLst>
              <a:ext uri="{FF2B5EF4-FFF2-40B4-BE49-F238E27FC236}">
                <a16:creationId xmlns:a16="http://schemas.microsoft.com/office/drawing/2014/main" id="{93884875-7F80-4B42-B0F3-86636D6138DA}"/>
              </a:ext>
            </a:extLst>
          </p:cNvPr>
          <p:cNvSpPr/>
          <p:nvPr/>
        </p:nvSpPr>
        <p:spPr>
          <a:xfrm>
            <a:off x="199113" y="94433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smtClean="0">
                <a:solidFill>
                  <a:schemeClr val="bg1"/>
                </a:solidFill>
                <a:latin typeface="Yu Gothic UI" panose="020B0500000000000000" pitchFamily="50" charset="-128"/>
                <a:ea typeface="Yu Gothic UI" panose="020B0500000000000000" pitchFamily="50" charset="-128"/>
              </a:rPr>
              <a:t>②　環境</a:t>
            </a:r>
            <a:r>
              <a:rPr kumimoji="1" lang="ja-JP" altLang="en-US" sz="2200" b="1" dirty="0">
                <a:solidFill>
                  <a:schemeClr val="bg1"/>
                </a:solidFill>
                <a:latin typeface="Yu Gothic UI" panose="020B0500000000000000" pitchFamily="50" charset="-128"/>
                <a:ea typeface="Yu Gothic UI" panose="020B0500000000000000" pitchFamily="50" charset="-128"/>
              </a:rPr>
              <a:t>効率性</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の向上（よい環境を効率よく）</a:t>
            </a:r>
            <a:endParaRPr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10</a:t>
            </a:r>
            <a:endParaRPr kumimoji="1" lang="ja-JP" altLang="en-US" sz="2000" b="1" dirty="0">
              <a:solidFill>
                <a:schemeClr val="bg1"/>
              </a:solidFill>
            </a:endParaRPr>
          </a:p>
        </p:txBody>
      </p:sp>
    </p:spTree>
    <p:extLst>
      <p:ext uri="{BB962C8B-B14F-4D97-AF65-F5344CB8AC3E}">
        <p14:creationId xmlns:p14="http://schemas.microsoft.com/office/powerpoint/2010/main" val="414695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199113" y="1176217"/>
            <a:ext cx="12486108" cy="2832168"/>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5" name="角丸四角形 24"/>
          <p:cNvSpPr/>
          <p:nvPr/>
        </p:nvSpPr>
        <p:spPr>
          <a:xfrm>
            <a:off x="199113" y="4517137"/>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４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③</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11</a:t>
            </a:r>
            <a:endParaRPr kumimoji="1" lang="ja-JP" altLang="en-US" sz="2000" b="1" dirty="0">
              <a:solidFill>
                <a:schemeClr val="bg1"/>
              </a:solidFill>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54688" y="1598680"/>
            <a:ext cx="12256778" cy="2298065"/>
          </a:xfrm>
          <a:prstGeom prst="rect">
            <a:avLst/>
          </a:prstGeom>
          <a:noFill/>
        </p:spPr>
        <p:txBody>
          <a:bodyPr wrap="square" rtlCol="0">
            <a:spAutoFit/>
          </a:bodyPr>
          <a:lstStyle/>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人為活動によって生じる環境リスクに対して、最新の知見を取り入れ予防的な考えに基づき取組みを促進します。また、社会変革や技術革新等により、従来の社会・経済の仕組み（価値体系）が変化するリスクに迅速かつ柔軟に対応します。</a:t>
            </a:r>
            <a:endParaRPr kumimoji="1" lang="en-US" altLang="ja-JP" dirty="0">
              <a:latin typeface="Yu Gothic UI" panose="020B0500000000000000" pitchFamily="50" charset="-128"/>
              <a:ea typeface="Yu Gothic UI" panose="020B0500000000000000" pitchFamily="50" charset="-128"/>
            </a:endParaRPr>
          </a:p>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正確な情報を府民、事業者、行政、専門家等の関係主体間で共有し、相互理解を深めるとともに、将来を見越した対策を検討していきます。</a:t>
            </a:r>
            <a:endParaRPr kumimoji="1" lang="en-US" altLang="ja-JP" dirty="0">
              <a:latin typeface="Yu Gothic UI" panose="020B0500000000000000" pitchFamily="50" charset="-128"/>
              <a:ea typeface="Yu Gothic UI" panose="020B0500000000000000" pitchFamily="50" charset="-128"/>
            </a:endParaRP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１　化学物質の使用や温室効果ガスの排出など、人為活動によって生じた環境の汚染や変化といった環境負荷が、人体や自然生態系に影響を及ぼす可能性を「環境リスク」といいます。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２　価値体系が変化するリスクを「移行リスク」といい、ここでは将来に向けた技術革新や政策・規制の変更、消費行動の変化等により、資産価値等が大きな変動にさらされる可能性をいいます。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例えば、近年、</a:t>
            </a:r>
            <a:r>
              <a:rPr kumimoji="1" lang="ja-JP" altLang="en-US" sz="1200" dirty="0">
                <a:solidFill>
                  <a:schemeClr val="tx1"/>
                </a:solidFill>
                <a:latin typeface="Yu Gothic UI" panose="020B0500000000000000" pitchFamily="50" charset="-128"/>
                <a:ea typeface="Yu Gothic UI" panose="020B0500000000000000" pitchFamily="50" charset="-128"/>
              </a:rPr>
              <a:t>金融面では企業における気候変動対策等も考慮して投資を行う</a:t>
            </a:r>
            <a:r>
              <a:rPr kumimoji="1" lang="en-US" altLang="ja-JP" sz="1200" dirty="0">
                <a:solidFill>
                  <a:schemeClr val="tx1"/>
                </a:solidFill>
                <a:latin typeface="Yu Gothic UI" panose="020B0500000000000000" pitchFamily="50" charset="-128"/>
                <a:ea typeface="Yu Gothic UI" panose="020B0500000000000000" pitchFamily="50" charset="-128"/>
              </a:rPr>
              <a:t>ESG</a:t>
            </a:r>
            <a:r>
              <a:rPr kumimoji="1" lang="ja-JP" altLang="en-US" sz="1200" dirty="0">
                <a:latin typeface="Yu Gothic UI" panose="020B0500000000000000" pitchFamily="50" charset="-128"/>
                <a:ea typeface="Yu Gothic UI" panose="020B0500000000000000" pitchFamily="50" charset="-128"/>
              </a:rPr>
              <a:t>金融が広まってきており、</a:t>
            </a:r>
            <a:r>
              <a:rPr lang="ja-JP" altLang="en-US" sz="1200" dirty="0">
                <a:solidFill>
                  <a:schemeClr val="tx1"/>
                </a:solidFill>
                <a:latin typeface="Yu Gothic UI" panose="020B0500000000000000" pitchFamily="50" charset="-128"/>
                <a:ea typeface="Yu Gothic UI" panose="020B0500000000000000" pitchFamily="50" charset="-128"/>
              </a:rPr>
              <a:t>今後、 気候変動対策に取り組まない企業は世界での資金調達が徐々に困難に</a:t>
            </a:r>
            <a:endParaRPr lang="en-US" altLang="ja-JP" sz="1200" dirty="0">
              <a:solidFill>
                <a:schemeClr val="tx1"/>
              </a:solidFill>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　　　　</a:t>
            </a:r>
            <a:r>
              <a:rPr lang="ja-JP" altLang="en-US" sz="1200" dirty="0">
                <a:solidFill>
                  <a:schemeClr val="tx1"/>
                </a:solidFill>
                <a:latin typeface="Yu Gothic UI" panose="020B0500000000000000" pitchFamily="50" charset="-128"/>
                <a:ea typeface="Yu Gothic UI" panose="020B0500000000000000" pitchFamily="50" charset="-128"/>
              </a:rPr>
              <a:t>なるおそれが指摘されています。</a:t>
            </a:r>
            <a:endParaRPr kumimoji="1" lang="en-US" altLang="ja-JP" sz="1200" dirty="0">
              <a:latin typeface="Yu Gothic UI" panose="020B0500000000000000" pitchFamily="50" charset="-128"/>
              <a:ea typeface="Yu Gothic UI" panose="020B0500000000000000" pitchFamily="50" charset="-128"/>
            </a:endParaRPr>
          </a:p>
        </p:txBody>
      </p:sp>
      <p:sp>
        <p:nvSpPr>
          <p:cNvPr id="48" name="角丸四角形 47"/>
          <p:cNvSpPr/>
          <p:nvPr/>
        </p:nvSpPr>
        <p:spPr>
          <a:xfrm>
            <a:off x="420464" y="5080338"/>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416625" y="638175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角丸四角形 52"/>
          <p:cNvSpPr/>
          <p:nvPr/>
        </p:nvSpPr>
        <p:spPr>
          <a:xfrm>
            <a:off x="421476" y="768916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68479" y="5042262"/>
            <a:ext cx="11681578" cy="3452227"/>
          </a:xfrm>
          <a:prstGeom prst="rect">
            <a:avLst/>
          </a:prstGeom>
          <a:noFill/>
        </p:spPr>
        <p:txBody>
          <a:bodyPr wrap="square" rtlCol="0">
            <a:spAutoFit/>
          </a:bodyPr>
          <a:lstStyle/>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〇化学物質等のリスクコミュニケーションの促進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〇暑さ対策をはじめとする、気候変動影響への適応策の推進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暑さ、自然災害、農業・漁業被害等の気候変動リスクの予測と、その適応策について情報提供し、関係主体の理解や取組みの促進により、リスク影響の最小化を図ります。</a:t>
            </a:r>
            <a:endParaRPr kumimoji="1" lang="en-US" altLang="ja-JP" sz="1700" dirty="0">
              <a:latin typeface="Yu Gothic UI" panose="020B0500000000000000" pitchFamily="50" charset="-128"/>
              <a:ea typeface="Yu Gothic UI" panose="020B0500000000000000" pitchFamily="50" charset="-128"/>
            </a:endParaRPr>
          </a:p>
          <a:p>
            <a:pPr>
              <a:lnSpc>
                <a:spcPts val="11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〇脱炭素社会への移行リスクに向けた対応</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A1A52C59-2AF9-47D2-943F-7650FBD72DE2}"/>
              </a:ext>
            </a:extLst>
          </p:cNvPr>
          <p:cNvSpPr/>
          <p:nvPr/>
        </p:nvSpPr>
        <p:spPr>
          <a:xfrm>
            <a:off x="198257" y="951070"/>
            <a:ext cx="12486963"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smtClean="0">
                <a:solidFill>
                  <a:schemeClr val="bg1"/>
                </a:solidFill>
                <a:latin typeface="Yu Gothic UI" panose="020B0500000000000000" pitchFamily="50" charset="-128"/>
                <a:ea typeface="Yu Gothic UI" panose="020B0500000000000000" pitchFamily="50" charset="-128"/>
              </a:rPr>
              <a:t>③</a:t>
            </a:r>
            <a:r>
              <a:rPr kumimoji="1" lang="ja-JP" altLang="en-US" sz="2200" b="1" dirty="0">
                <a:solidFill>
                  <a:schemeClr val="bg1"/>
                </a:solidFill>
                <a:latin typeface="Yu Gothic UI" panose="020B0500000000000000" pitchFamily="50" charset="-128"/>
                <a:ea typeface="Yu Gothic UI" panose="020B0500000000000000" pitchFamily="50" charset="-128"/>
              </a:rPr>
              <a:t>　環境リスク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１</a:t>
            </a:r>
            <a:r>
              <a:rPr kumimoji="1" lang="ja-JP" altLang="en-US" sz="2200" b="1" dirty="0">
                <a:solidFill>
                  <a:schemeClr val="bg1"/>
                </a:solidFill>
                <a:latin typeface="Yu Gothic UI" panose="020B0500000000000000" pitchFamily="50" charset="-128"/>
                <a:ea typeface="Yu Gothic UI" panose="020B0500000000000000" pitchFamily="50" charset="-128"/>
              </a:rPr>
              <a:t>・移行リスク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２</a:t>
            </a:r>
            <a:r>
              <a:rPr kumimoji="1" lang="ja-JP" altLang="en-US" sz="2200" b="1" dirty="0">
                <a:solidFill>
                  <a:schemeClr val="bg1"/>
                </a:solidFill>
                <a:latin typeface="Yu Gothic UI" panose="020B0500000000000000" pitchFamily="50" charset="-128"/>
                <a:ea typeface="Yu Gothic UI" panose="020B0500000000000000" pitchFamily="50" charset="-128"/>
              </a:rPr>
              <a:t>への対応</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リスクをチャンスに捉えた行動を</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4" name="正方形/長方形 3"/>
          <p:cNvSpPr/>
          <p:nvPr/>
        </p:nvSpPr>
        <p:spPr>
          <a:xfrm>
            <a:off x="568477" y="5405132"/>
            <a:ext cx="11942989" cy="779701"/>
          </a:xfrm>
          <a:prstGeom prst="rect">
            <a:avLst/>
          </a:prstGeom>
        </p:spPr>
        <p:txBody>
          <a:bodyPr wrap="square">
            <a:spAutoFit/>
          </a:bodyPr>
          <a:lstStyle/>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事業者や行政からの環境リスクに関するわかりやすい情報開示を進め、府民や事業者等の意見交換の機会を確保することなどにより、</a:t>
            </a: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府民の環境リスクについての理解を促進します。また、環境リスクを踏まえた事業者による予防的措置の検討・実施を促進します。</a:t>
            </a:r>
            <a:endParaRPr kumimoji="1" lang="en-US" altLang="ja-JP" sz="1700" dirty="0">
              <a:latin typeface="Yu Gothic UI" panose="020B0500000000000000" pitchFamily="50" charset="-128"/>
              <a:ea typeface="Yu Gothic UI" panose="020B0500000000000000" pitchFamily="50" charset="-128"/>
            </a:endParaRPr>
          </a:p>
        </p:txBody>
      </p:sp>
      <p:sp>
        <p:nvSpPr>
          <p:cNvPr id="5" name="正方形/長方形 4"/>
          <p:cNvSpPr/>
          <p:nvPr/>
        </p:nvSpPr>
        <p:spPr>
          <a:xfrm>
            <a:off x="619484" y="8075843"/>
            <a:ext cx="11686396" cy="836126"/>
          </a:xfrm>
          <a:prstGeom prst="rect">
            <a:avLst/>
          </a:prstGeom>
        </p:spPr>
        <p:txBody>
          <a:bodyPr wrap="square">
            <a:spAutoFit/>
          </a:bodyPr>
          <a:lstStyle/>
          <a:p>
            <a:pPr>
              <a:lnSpc>
                <a:spcPts val="2900"/>
              </a:lnSpc>
            </a:pPr>
            <a:r>
              <a:rPr kumimoji="1" lang="ja-JP" altLang="en-US" sz="1700" dirty="0">
                <a:latin typeface="Yu Gothic UI" panose="020B0500000000000000" pitchFamily="50" charset="-128"/>
                <a:ea typeface="Yu Gothic UI" panose="020B0500000000000000" pitchFamily="50" charset="-128"/>
              </a:rPr>
              <a:t>　脱炭素社会への移行に向けて、社会・経済システムの転換や</a:t>
            </a:r>
            <a:r>
              <a:rPr lang="ja-JP" altLang="en-US" sz="1700" dirty="0">
                <a:latin typeface="Yu Gothic UI" panose="020B0500000000000000" pitchFamily="50" charset="-128"/>
                <a:ea typeface="Yu Gothic UI" panose="020B0500000000000000" pitchFamily="50" charset="-128"/>
              </a:rPr>
              <a:t>消費者の価値観の変化に対応するため</a:t>
            </a:r>
            <a:r>
              <a:rPr kumimoji="1" lang="ja-JP" altLang="en-US" sz="1700" dirty="0">
                <a:latin typeface="Yu Gothic UI" panose="020B0500000000000000" pitchFamily="50" charset="-128"/>
                <a:ea typeface="Yu Gothic UI" panose="020B0500000000000000" pitchFamily="50" charset="-128"/>
              </a:rPr>
              <a:t>、事業の改善や転換、意識喚起、</a:t>
            </a:r>
            <a:r>
              <a:rPr kumimoji="1" lang="en-US" altLang="ja-JP" sz="1700" dirty="0">
                <a:latin typeface="Yu Gothic UI" panose="020B0500000000000000" pitchFamily="50" charset="-128"/>
                <a:ea typeface="Yu Gothic UI" panose="020B0500000000000000" pitchFamily="50" charset="-128"/>
              </a:rPr>
              <a:t>ESG</a:t>
            </a:r>
            <a:r>
              <a:rPr kumimoji="1" lang="ja-JP" altLang="en-US" sz="1700" dirty="0">
                <a:latin typeface="Yu Gothic UI" panose="020B0500000000000000" pitchFamily="50" charset="-128"/>
                <a:ea typeface="Yu Gothic UI" panose="020B0500000000000000" pitchFamily="50" charset="-128"/>
              </a:rPr>
              <a:t>金融の普及など事業者の対応力の向上を促進します。</a:t>
            </a:r>
          </a:p>
        </p:txBody>
      </p:sp>
      <p:grpSp>
        <p:nvGrpSpPr>
          <p:cNvPr id="29" name="グループ化 28">
            <a:extLst>
              <a:ext uri="{FF2B5EF4-FFF2-40B4-BE49-F238E27FC236}">
                <a16:creationId xmlns:a16="http://schemas.microsoft.com/office/drawing/2014/main" id="{CE1090C4-1029-40D8-864D-9BE0084331F8}"/>
              </a:ext>
            </a:extLst>
          </p:cNvPr>
          <p:cNvGrpSpPr/>
          <p:nvPr/>
        </p:nvGrpSpPr>
        <p:grpSpPr>
          <a:xfrm>
            <a:off x="91440" y="4235602"/>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31" name="グループ化 30">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6" name="楕円 45">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32" name="グループ化 31">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34" name="楕円 33">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0" name="楕円 39">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3" name="楕円 32">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1" name="正方形/長方形 50">
            <a:extLst>
              <a:ext uri="{FF2B5EF4-FFF2-40B4-BE49-F238E27FC236}">
                <a16:creationId xmlns:a16="http://schemas.microsoft.com/office/drawing/2014/main" id="{7335D227-A208-40F1-8777-8B0320339768}"/>
              </a:ext>
            </a:extLst>
          </p:cNvPr>
          <p:cNvSpPr/>
          <p:nvPr/>
        </p:nvSpPr>
        <p:spPr>
          <a:xfrm>
            <a:off x="358063" y="4348159"/>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spTree>
    <p:extLst>
      <p:ext uri="{BB962C8B-B14F-4D97-AF65-F5344CB8AC3E}">
        <p14:creationId xmlns:p14="http://schemas.microsoft.com/office/powerpoint/2010/main" val="368658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99113" y="1176217"/>
            <a:ext cx="12486108" cy="2364455"/>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1" name="角丸四角形 20"/>
          <p:cNvSpPr/>
          <p:nvPr/>
        </p:nvSpPr>
        <p:spPr>
          <a:xfrm>
            <a:off x="199113" y="4160451"/>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４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④</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3837"/>
            <a:ext cx="1038246" cy="400110"/>
          </a:xfrm>
          <a:prstGeom prst="rect">
            <a:avLst/>
          </a:prstGeom>
          <a:noFill/>
        </p:spPr>
        <p:txBody>
          <a:bodyPr wrap="square" rtlCol="0">
            <a:spAutoFit/>
          </a:bodyPr>
          <a:lstStyle/>
          <a:p>
            <a:pPr algn="r"/>
            <a:r>
              <a:rPr kumimoji="1" lang="en-US" altLang="ja-JP" sz="2000" b="1" dirty="0">
                <a:solidFill>
                  <a:schemeClr val="bg1"/>
                </a:solidFill>
              </a:rPr>
              <a:t>12</a:t>
            </a:r>
            <a:endParaRPr kumimoji="1" lang="ja-JP" altLang="en-US" sz="2000" b="1" dirty="0">
              <a:solidFill>
                <a:schemeClr val="bg1"/>
              </a:solidFill>
            </a:endParaRPr>
          </a:p>
        </p:txBody>
      </p:sp>
      <p:sp>
        <p:nvSpPr>
          <p:cNvPr id="40" name="テキスト ボックス 39">
            <a:extLst>
              <a:ext uri="{FF2B5EF4-FFF2-40B4-BE49-F238E27FC236}">
                <a16:creationId xmlns:a16="http://schemas.microsoft.com/office/drawing/2014/main" id="{4C433D4F-B5C1-460E-A591-A21080302762}"/>
              </a:ext>
            </a:extLst>
          </p:cNvPr>
          <p:cNvSpPr txBox="1"/>
          <p:nvPr/>
        </p:nvSpPr>
        <p:spPr>
          <a:xfrm>
            <a:off x="360724" y="1618547"/>
            <a:ext cx="12123613" cy="1759456"/>
          </a:xfrm>
          <a:prstGeom prst="rect">
            <a:avLst/>
          </a:prstGeom>
          <a:noFill/>
          <a:ln>
            <a:noFill/>
            <a:prstDash val="sys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just">
              <a:lnSpc>
                <a:spcPts val="26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自然から得られる資源や生物多様性などの様々な恵みを、将来世代も含めた全ての人が受けられるように維持・充実を図ります。</a:t>
            </a: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大阪は、金剛生駒山系の森林をはじめ身近な農空間や、大阪湾の豊かな自然に囲まれていますが、近年、森林の手入れが行き届いておらず、森林の荒廃は、土砂災害防止、貯水機能、</a:t>
            </a:r>
            <a:r>
              <a:rPr kumimoji="1" lang="en-US" altLang="ja-JP" sz="1700" dirty="0">
                <a:solidFill>
                  <a:schemeClr val="tx1"/>
                </a:solidFill>
                <a:latin typeface="Yu Gothic UI" panose="020B0500000000000000" pitchFamily="50" charset="-128"/>
                <a:ea typeface="Yu Gothic UI" panose="020B0500000000000000" pitchFamily="50" charset="-128"/>
              </a:rPr>
              <a:t>CO</a:t>
            </a:r>
            <a:r>
              <a:rPr kumimoji="1" lang="en-US" altLang="ja-JP" sz="1700" baseline="-25000" dirty="0">
                <a:solidFill>
                  <a:schemeClr val="tx1"/>
                </a:solidFill>
                <a:latin typeface="Yu Gothic UI" panose="020B0500000000000000" pitchFamily="50" charset="-128"/>
                <a:ea typeface="Yu Gothic UI" panose="020B0500000000000000" pitchFamily="50" charset="-128"/>
              </a:rPr>
              <a:t>2</a:t>
            </a:r>
            <a:r>
              <a:rPr kumimoji="1" lang="ja-JP" altLang="en-US" sz="1700" dirty="0">
                <a:solidFill>
                  <a:schemeClr val="tx1"/>
                </a:solidFill>
                <a:latin typeface="Yu Gothic UI" panose="020B0500000000000000" pitchFamily="50" charset="-128"/>
                <a:ea typeface="Yu Gothic UI" panose="020B0500000000000000" pitchFamily="50" charset="-128"/>
              </a:rPr>
              <a:t>の吸収、生物多様性の保全など様々な公益的機能の低下を招きます。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自然資本はすべての人にとって生存の基盤であるため、希少な野生動植物の保護、生物多様性の保全、環境の保全・創造等を通して自然資本を強化していきます。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48" name="角丸四角形 47"/>
          <p:cNvSpPr/>
          <p:nvPr/>
        </p:nvSpPr>
        <p:spPr>
          <a:xfrm>
            <a:off x="299741" y="4629356"/>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293334" y="6390723"/>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1" name="テキスト ボックス 40">
            <a:extLst>
              <a:ext uri="{FF2B5EF4-FFF2-40B4-BE49-F238E27FC236}">
                <a16:creationId xmlns:a16="http://schemas.microsoft.com/office/drawing/2014/main" id="{5420D8B0-C9C4-42FD-8F06-76B55D5EE16F}"/>
              </a:ext>
            </a:extLst>
          </p:cNvPr>
          <p:cNvSpPr txBox="1"/>
          <p:nvPr/>
        </p:nvSpPr>
        <p:spPr>
          <a:xfrm>
            <a:off x="360723" y="4606111"/>
            <a:ext cx="12123613" cy="4255011"/>
          </a:xfrm>
          <a:prstGeom prst="rect">
            <a:avLst/>
          </a:prstGeom>
          <a:noFill/>
        </p:spPr>
        <p:txBody>
          <a:bodyPr wrap="square" rtlCol="0">
            <a:spAutoFit/>
          </a:bodyPr>
          <a:lstStyle/>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〇生物多様性の理解と行動の促進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森・里・川・海のつながりに関する教育や啓発を促進するとともに、地域の社会・経済活動において、自然環境に関する様々な体験活動を通じて、生物多様性の保全や理解を促進します。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また、今後、既に侵入している、もしくは侵入する恐れのある特定外来生物に対して、関係者が連携して防除に取り組みます。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〇自然資本の持続可能な利用、維持・充実</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都市部におけるヒートアイランド現象の緩和や、生物多様性の</a:t>
            </a:r>
            <a:r>
              <a:rPr lang="ja-JP" altLang="en-US" sz="1700" dirty="0">
                <a:latin typeface="Yu Gothic UI" panose="020B0500000000000000" pitchFamily="50" charset="-128"/>
                <a:ea typeface="Yu Gothic UI" panose="020B0500000000000000" pitchFamily="50" charset="-128"/>
              </a:rPr>
              <a:t>保全</a:t>
            </a:r>
            <a:r>
              <a:rPr lang="ja-JP" altLang="ja-JP" sz="1700" dirty="0">
                <a:latin typeface="Yu Gothic UI" panose="020B0500000000000000" pitchFamily="50" charset="-128"/>
                <a:ea typeface="Yu Gothic UI" panose="020B0500000000000000" pitchFamily="50" charset="-128"/>
              </a:rPr>
              <a:t>に寄与する取組みとして、海から山までを繋ぐ「みどりのネットワーク」の形成を図ります。また、快適で安全な都市空間の形成を図るため、公共施設や民間施設等</a:t>
            </a:r>
            <a:r>
              <a:rPr lang="ja-JP" altLang="en-US" sz="1700" dirty="0">
                <a:latin typeface="Yu Gothic UI" panose="020B0500000000000000" pitchFamily="50" charset="-128"/>
                <a:ea typeface="Yu Gothic UI" panose="020B0500000000000000" pitchFamily="50" charset="-128"/>
              </a:rPr>
              <a:t>において、</a:t>
            </a:r>
            <a:r>
              <a:rPr lang="ja-JP" altLang="ja-JP" sz="1700" dirty="0">
                <a:latin typeface="Yu Gothic UI" panose="020B0500000000000000" pitchFamily="50" charset="-128"/>
                <a:ea typeface="Yu Gothic UI" panose="020B0500000000000000" pitchFamily="50" charset="-128"/>
              </a:rPr>
              <a:t>自然が持つ多様な機能を利用したグリーンインフラ</a:t>
            </a:r>
            <a:r>
              <a:rPr lang="en-US"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の導入・普及に取り組みます。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さらに、稚魚が育つ場でもある豊かな大阪湾、その他の水環境の維持・創出のため、水質保全やごみ問題への対応、自然豊かな水辺環境の保全や再生に取り組みます。</a:t>
            </a:r>
            <a:endParaRPr kumimoji="1" lang="en-US" altLang="ja-JP" sz="1700" dirty="0">
              <a:latin typeface="Yu Gothic UI" panose="020B0500000000000000" pitchFamily="50" charset="-128"/>
              <a:ea typeface="Yu Gothic UI" panose="020B0500000000000000" pitchFamily="50" charset="-128"/>
            </a:endParaRPr>
          </a:p>
          <a:p>
            <a:pPr algn="just"/>
            <a:endParaRPr kumimoji="1" lang="en-US" altLang="ja-JP" sz="1150" dirty="0">
              <a:latin typeface="Yu Gothic UI" panose="020B0500000000000000" pitchFamily="50" charset="-128"/>
              <a:ea typeface="Yu Gothic UI" panose="020B0500000000000000" pitchFamily="50" charset="-128"/>
            </a:endParaRPr>
          </a:p>
          <a:p>
            <a:pPr algn="just"/>
            <a:r>
              <a:rPr kumimoji="1" lang="ja-JP" altLang="en-US" sz="1150" dirty="0">
                <a:latin typeface="Yu Gothic UI" panose="020B0500000000000000" pitchFamily="50" charset="-128"/>
                <a:ea typeface="Yu Gothic UI" panose="020B0500000000000000" pitchFamily="50" charset="-128"/>
              </a:rPr>
              <a:t>　</a:t>
            </a:r>
            <a:r>
              <a:rPr kumimoji="1" lang="en-US" altLang="ja-JP" sz="1150" dirty="0">
                <a:latin typeface="Yu Gothic UI" panose="020B0500000000000000" pitchFamily="50" charset="-128"/>
                <a:ea typeface="Yu Gothic UI" panose="020B0500000000000000" pitchFamily="50" charset="-128"/>
              </a:rPr>
              <a:t>※</a:t>
            </a:r>
            <a:r>
              <a:rPr lang="ja-JP" altLang="en-US" sz="1150" dirty="0">
                <a:latin typeface="Yu Gothic UI" panose="020B0500000000000000" pitchFamily="50" charset="-128"/>
                <a:ea typeface="Yu Gothic UI" panose="020B0500000000000000" pitchFamily="50" charset="-128"/>
              </a:rPr>
              <a:t> 社会資本整備や土地利用等のハード・ソフト両面において、自然環境が有する多様な機能を活用し、持続可能で魅力ある国土・都市・地域づくりを進める取組み。</a:t>
            </a:r>
            <a:endParaRPr kumimoji="1" lang="en-US" altLang="ja-JP" sz="1150" dirty="0">
              <a:latin typeface="Yu Gothic UI" panose="020B0500000000000000" pitchFamily="50" charset="-128"/>
              <a:ea typeface="Yu Gothic UI" panose="020B0500000000000000" pitchFamily="50" charset="-128"/>
            </a:endParaRPr>
          </a:p>
        </p:txBody>
      </p:sp>
      <p:sp>
        <p:nvSpPr>
          <p:cNvPr id="2" name="角丸四角形 44">
            <a:extLst>
              <a:ext uri="{FF2B5EF4-FFF2-40B4-BE49-F238E27FC236}">
                <a16:creationId xmlns:a16="http://schemas.microsoft.com/office/drawing/2014/main" id="{51529C21-AFB8-4E9A-94C0-CE8595D2FD07}"/>
              </a:ext>
            </a:extLst>
          </p:cNvPr>
          <p:cNvSpPr/>
          <p:nvPr/>
        </p:nvSpPr>
        <p:spPr>
          <a:xfrm>
            <a:off x="199113" y="98145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lang="ja-JP" altLang="en-US" sz="2200" b="1" dirty="0" smtClean="0">
                <a:solidFill>
                  <a:schemeClr val="bg1"/>
                </a:solidFill>
                <a:latin typeface="Yu Gothic UI" panose="020B0500000000000000" pitchFamily="50" charset="-128"/>
                <a:ea typeface="Yu Gothic UI" panose="020B0500000000000000" pitchFamily="50" charset="-128"/>
              </a:rPr>
              <a:t>④</a:t>
            </a:r>
            <a:r>
              <a:rPr lang="ja-JP" altLang="en-US" sz="2200" b="1" dirty="0">
                <a:solidFill>
                  <a:schemeClr val="bg1"/>
                </a:solidFill>
                <a:latin typeface="Yu Gothic UI" panose="020B0500000000000000" pitchFamily="50" charset="-128"/>
                <a:ea typeface="Yu Gothic UI" panose="020B0500000000000000" pitchFamily="50" charset="-128"/>
              </a:rPr>
              <a:t>　自然資本の強化（自然をめぐみ豊かに）</a:t>
            </a:r>
          </a:p>
        </p:txBody>
      </p:sp>
      <p:grpSp>
        <p:nvGrpSpPr>
          <p:cNvPr id="23" name="グループ化 22">
            <a:extLst>
              <a:ext uri="{FF2B5EF4-FFF2-40B4-BE49-F238E27FC236}">
                <a16:creationId xmlns:a16="http://schemas.microsoft.com/office/drawing/2014/main" id="{CE1090C4-1029-40D8-864D-9BE0084331F8}"/>
              </a:ext>
            </a:extLst>
          </p:cNvPr>
          <p:cNvGrpSpPr/>
          <p:nvPr/>
        </p:nvGrpSpPr>
        <p:grpSpPr>
          <a:xfrm>
            <a:off x="89385" y="3771474"/>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24" name="グループ化 23">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32" name="楕円 31">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3" name="楕円 32">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26" name="グループ化 2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29" name="楕円 28">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1" name="楕円 30">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28" name="楕円 27">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4" name="正方形/長方形 33">
            <a:extLst>
              <a:ext uri="{FF2B5EF4-FFF2-40B4-BE49-F238E27FC236}">
                <a16:creationId xmlns:a16="http://schemas.microsoft.com/office/drawing/2014/main" id="{7335D227-A208-40F1-8777-8B0320339768}"/>
              </a:ext>
            </a:extLst>
          </p:cNvPr>
          <p:cNvSpPr/>
          <p:nvPr/>
        </p:nvSpPr>
        <p:spPr>
          <a:xfrm>
            <a:off x="356008" y="3884031"/>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spTree>
    <p:extLst>
      <p:ext uri="{BB962C8B-B14F-4D97-AF65-F5344CB8AC3E}">
        <p14:creationId xmlns:p14="http://schemas.microsoft.com/office/powerpoint/2010/main" val="392988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algn="ct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５　ポストコロナを見据えた対応</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13</a:t>
            </a:r>
            <a:endParaRPr kumimoji="1" lang="ja-JP" altLang="en-US" sz="2000" b="1" dirty="0">
              <a:solidFill>
                <a:schemeClr val="bg1"/>
              </a:solidFill>
            </a:endParaRPr>
          </a:p>
        </p:txBody>
      </p:sp>
      <p:sp>
        <p:nvSpPr>
          <p:cNvPr id="11" name="二等辺三角形 10">
            <a:extLst>
              <a:ext uri="{FF2B5EF4-FFF2-40B4-BE49-F238E27FC236}">
                <a16:creationId xmlns:a16="http://schemas.microsoft.com/office/drawing/2014/main" id="{C1E3CCBC-F9D8-4CF5-A186-E3344E3342D7}"/>
              </a:ext>
            </a:extLst>
          </p:cNvPr>
          <p:cNvSpPr/>
          <p:nvPr/>
        </p:nvSpPr>
        <p:spPr>
          <a:xfrm rot="10800000">
            <a:off x="4602686" y="4213528"/>
            <a:ext cx="3296294" cy="472813"/>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4">
            <a:extLst>
              <a:ext uri="{FF2B5EF4-FFF2-40B4-BE49-F238E27FC236}">
                <a16:creationId xmlns:a16="http://schemas.microsoft.com/office/drawing/2014/main" id="{8923D3F2-26B6-43F2-A736-983717833B5D}"/>
              </a:ext>
            </a:extLst>
          </p:cNvPr>
          <p:cNvSpPr/>
          <p:nvPr/>
        </p:nvSpPr>
        <p:spPr>
          <a:xfrm>
            <a:off x="171451" y="5259435"/>
            <a:ext cx="12495943" cy="4175283"/>
          </a:xfrm>
          <a:prstGeom prst="roundRect">
            <a:avLst>
              <a:gd name="adj" fmla="val 3912"/>
            </a:avLst>
          </a:prstGeom>
          <a:solidFill>
            <a:srgbClr val="FFE393"/>
          </a:solidFill>
          <a:ln>
            <a:solidFill>
              <a:srgbClr val="E26714"/>
            </a:solid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tIns="108000" rIns="216000" rtlCol="0" anchor="ctr"/>
          <a:lstStyle/>
          <a:p>
            <a:pPr marL="285750" indent="-285750" algn="just">
              <a:lnSpc>
                <a:spcPct val="150000"/>
              </a:lnSpc>
              <a:buFont typeface="Wingdings" panose="05000000000000000000" pitchFamily="2" charset="2"/>
              <a:buChar char="u"/>
            </a:pP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ja-JP"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「グリーンリカバリー」</a:t>
            </a: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の考え方を踏まえ、</a:t>
            </a:r>
            <a:r>
              <a:rPr lang="ja-JP" altLang="en-US" kern="0" dirty="0">
                <a:latin typeface="Yu Gothic UI" panose="020B0500000000000000" pitchFamily="50" charset="-128"/>
                <a:ea typeface="Yu Gothic UI" panose="020B0500000000000000" pitchFamily="50" charset="-128"/>
              </a:rPr>
              <a:t>経済復興と環境・社会との両立はもとより、より持続可能で、</a:t>
            </a:r>
            <a:r>
              <a:rPr lang="ja-JP" altLang="en-US" kern="0" dirty="0">
                <a:solidFill>
                  <a:schemeClr val="tx1"/>
                </a:solidFill>
                <a:latin typeface="Yu Gothic UI" panose="020B0500000000000000" pitchFamily="50" charset="-128"/>
                <a:ea typeface="Yu Gothic UI" panose="020B0500000000000000" pitchFamily="50" charset="-128"/>
              </a:rPr>
              <a:t>生物多様性の保全や気候変動への適応などを通じて、災害や感染症などに対して強靭な社会・経済モデルへの移行を大胆に進めていきます。</a:t>
            </a:r>
            <a:endParaRPr lang="en-US" altLang="ja-JP" kern="0" dirty="0">
              <a:solidFill>
                <a:schemeClr val="tx1"/>
              </a:solidFill>
              <a:latin typeface="Yu Gothic UI" panose="020B0500000000000000" pitchFamily="50" charset="-128"/>
              <a:ea typeface="Yu Gothic UI" panose="020B0500000000000000" pitchFamily="50" charset="-128"/>
            </a:endParaRPr>
          </a:p>
          <a:p>
            <a:pPr algn="just">
              <a:lnSpc>
                <a:spcPct val="1500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endParaRPr lang="en-US" altLang="ja-JP"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ct val="150000"/>
              </a:lnSpc>
              <a:buFont typeface="Wingdings" panose="05000000000000000000" pitchFamily="2" charset="2"/>
              <a:buChar char="u"/>
            </a:pP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　府域での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2050</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年の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CO</a:t>
            </a:r>
            <a:r>
              <a:rPr kumimoji="1" lang="en-US" altLang="ja-JP" kern="0" baseline="-25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排出量実質ゼロや「大阪ブルー・オーシャン・ビジョン」の実現を見通しつつ、</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ESG</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投資の加速などの意識・行動変化や、分散・ネットワーク型社会への変化、デジタルトランスフォーメーションの加速なども踏まえ、脱炭素化と循環経済への移行に向けた環境・社会・経済の諸課題の同時解決と統合的向上を図る取組みを推進していきます。</a:t>
            </a:r>
            <a:endPar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endParaRPr>
          </a:p>
          <a:p>
            <a:pPr marL="285750" indent="-285750" algn="just">
              <a:lnSpc>
                <a:spcPct val="150000"/>
              </a:lnSpc>
              <a:buFont typeface="Wingdings" panose="05000000000000000000" pitchFamily="2" charset="2"/>
              <a:buChar char="u"/>
            </a:pPr>
            <a:endParaRPr lang="en-US" altLang="ja-JP" kern="0" dirty="0">
              <a:solidFill>
                <a:schemeClr val="tx1"/>
              </a:solidFill>
              <a:latin typeface="Yu Gothic UI" panose="020B0500000000000000" pitchFamily="50" charset="-128"/>
              <a:ea typeface="Yu Gothic UI" panose="020B0500000000000000" pitchFamily="50" charset="-128"/>
            </a:endParaRPr>
          </a:p>
          <a:p>
            <a:pPr marL="285750" indent="-285750" algn="just">
              <a:lnSpc>
                <a:spcPct val="150000"/>
              </a:lnSpc>
              <a:buFont typeface="Wingdings" panose="05000000000000000000" pitchFamily="2" charset="2"/>
              <a:buChar char="u"/>
            </a:pPr>
            <a:r>
              <a:rPr lang="ja-JP" altLang="en-US" kern="0" dirty="0">
                <a:solidFill>
                  <a:schemeClr val="tx1"/>
                </a:solidFill>
                <a:latin typeface="Yu Gothic UI" panose="020B0500000000000000" pitchFamily="50" charset="-128"/>
                <a:ea typeface="Yu Gothic UI" panose="020B0500000000000000" pitchFamily="50" charset="-128"/>
              </a:rPr>
              <a:t>　</a:t>
            </a:r>
            <a:r>
              <a:rPr lang="en-US" altLang="ja-JP" kern="0" dirty="0">
                <a:solidFill>
                  <a:schemeClr val="tx1"/>
                </a:solidFill>
                <a:latin typeface="Yu Gothic UI" panose="020B0500000000000000" pitchFamily="50" charset="-128"/>
                <a:ea typeface="Yu Gothic UI" panose="020B0500000000000000" pitchFamily="50" charset="-128"/>
              </a:rPr>
              <a:t>2025</a:t>
            </a:r>
            <a:r>
              <a:rPr lang="ja-JP" altLang="ja-JP" kern="0" dirty="0">
                <a:solidFill>
                  <a:schemeClr val="tx1"/>
                </a:solidFill>
                <a:latin typeface="Yu Gothic UI" panose="020B0500000000000000" pitchFamily="50" charset="-128"/>
                <a:ea typeface="Yu Gothic UI" panose="020B0500000000000000" pitchFamily="50" charset="-128"/>
              </a:rPr>
              <a:t>年大阪・関西万博は</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en-US" kern="0" dirty="0">
                <a:solidFill>
                  <a:schemeClr val="tx1"/>
                </a:solidFill>
                <a:latin typeface="Yu Gothic UI" panose="020B0500000000000000" pitchFamily="50" charset="-128"/>
                <a:ea typeface="Yu Gothic UI" panose="020B0500000000000000" pitchFamily="50" charset="-128"/>
              </a:rPr>
              <a:t>の</a:t>
            </a:r>
            <a:r>
              <a:rPr lang="ja-JP" altLang="ja-JP" kern="0" dirty="0">
                <a:solidFill>
                  <a:schemeClr val="tx1"/>
                </a:solidFill>
                <a:latin typeface="Yu Gothic UI" panose="020B0500000000000000" pitchFamily="50" charset="-128"/>
                <a:ea typeface="Yu Gothic UI" panose="020B0500000000000000" pitchFamily="50" charset="-128"/>
              </a:rPr>
              <a:t>達成に貢献する「</a:t>
            </a:r>
            <a:r>
              <a:rPr lang="ja-JP" altLang="en-US" kern="0" dirty="0">
                <a:solidFill>
                  <a:schemeClr val="tx1"/>
                </a:solidFill>
                <a:latin typeface="Yu Gothic UI" panose="020B0500000000000000" pitchFamily="50" charset="-128"/>
                <a:ea typeface="Yu Gothic UI" panose="020B0500000000000000" pitchFamily="50" charset="-128"/>
              </a:rPr>
              <a:t>未来社会の</a:t>
            </a:r>
            <a:r>
              <a:rPr lang="ja-JP" altLang="ja-JP" kern="0" dirty="0">
                <a:solidFill>
                  <a:schemeClr val="tx1"/>
                </a:solidFill>
                <a:latin typeface="Yu Gothic UI" panose="020B0500000000000000" pitchFamily="50" charset="-128"/>
                <a:ea typeface="Yu Gothic UI" panose="020B0500000000000000" pitchFamily="50" charset="-128"/>
              </a:rPr>
              <a:t>実験場」</a:t>
            </a:r>
            <a:r>
              <a:rPr lang="ja-JP" altLang="en-US" kern="0" dirty="0">
                <a:solidFill>
                  <a:schemeClr val="tx1"/>
                </a:solidFill>
                <a:latin typeface="Yu Gothic UI" panose="020B0500000000000000" pitchFamily="50" charset="-128"/>
                <a:ea typeface="Yu Gothic UI" panose="020B0500000000000000" pitchFamily="50" charset="-128"/>
              </a:rPr>
              <a:t>とされており、コロナで生じた社会・経済活動の変化に対応しつつ、</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ja-JP" kern="0" dirty="0">
                <a:solidFill>
                  <a:schemeClr val="tx1"/>
                </a:solidFill>
                <a:latin typeface="Yu Gothic UI" panose="020B0500000000000000" pitchFamily="50" charset="-128"/>
                <a:ea typeface="Yu Gothic UI" panose="020B0500000000000000" pitchFamily="50" charset="-128"/>
              </a:rPr>
              <a:t>目標年（</a:t>
            </a:r>
            <a:r>
              <a:rPr lang="en-US" altLang="ja-JP" kern="0" dirty="0">
                <a:solidFill>
                  <a:schemeClr val="tx1"/>
                </a:solidFill>
                <a:latin typeface="Yu Gothic UI" panose="020B0500000000000000" pitchFamily="50" charset="-128"/>
                <a:ea typeface="Yu Gothic UI" panose="020B0500000000000000" pitchFamily="50" charset="-128"/>
              </a:rPr>
              <a:t>2030</a:t>
            </a:r>
            <a:r>
              <a:rPr lang="ja-JP" altLang="ja-JP" kern="0" dirty="0">
                <a:solidFill>
                  <a:schemeClr val="tx1"/>
                </a:solidFill>
                <a:latin typeface="Yu Gothic UI" panose="020B0500000000000000" pitchFamily="50" charset="-128"/>
                <a:ea typeface="Yu Gothic UI" panose="020B0500000000000000" pitchFamily="50" charset="-128"/>
              </a:rPr>
              <a:t>年）及び</a:t>
            </a:r>
            <a:r>
              <a:rPr lang="ja-JP" altLang="en-US" kern="0" dirty="0">
                <a:solidFill>
                  <a:schemeClr val="tx1"/>
                </a:solidFill>
                <a:latin typeface="Yu Gothic UI" panose="020B0500000000000000" pitchFamily="50" charset="-128"/>
                <a:ea typeface="Yu Gothic UI" panose="020B0500000000000000" pitchFamily="50" charset="-128"/>
              </a:rPr>
              <a:t>その先を見据えて、環境関連技術の</a:t>
            </a:r>
            <a:r>
              <a:rPr lang="ja-JP" altLang="ja-JP" kern="0" dirty="0">
                <a:solidFill>
                  <a:schemeClr val="tx1"/>
                </a:solidFill>
                <a:latin typeface="Yu Gothic UI" panose="020B0500000000000000" pitchFamily="50" charset="-128"/>
                <a:ea typeface="Yu Gothic UI" panose="020B0500000000000000" pitchFamily="50" charset="-128"/>
              </a:rPr>
              <a:t>イノベーション</a:t>
            </a:r>
            <a:r>
              <a:rPr lang="ja-JP" altLang="en-US" kern="0" dirty="0">
                <a:solidFill>
                  <a:schemeClr val="tx1"/>
                </a:solidFill>
                <a:latin typeface="Yu Gothic UI" panose="020B0500000000000000" pitchFamily="50" charset="-128"/>
                <a:ea typeface="Yu Gothic UI" panose="020B0500000000000000" pitchFamily="50" charset="-128"/>
              </a:rPr>
              <a:t>を加速させていきます。</a:t>
            </a:r>
            <a:endParaRPr lang="en-US" altLang="ja-JP" kern="0" dirty="0">
              <a:solidFill>
                <a:schemeClr val="tx1"/>
              </a:solidFill>
              <a:latin typeface="Yu Gothic UI" panose="020B0500000000000000" pitchFamily="50" charset="-128"/>
              <a:ea typeface="Yu Gothic UI" panose="020B0500000000000000" pitchFamily="50" charset="-128"/>
            </a:endParaRPr>
          </a:p>
        </p:txBody>
      </p:sp>
      <p:sp>
        <p:nvSpPr>
          <p:cNvPr id="16" name="角丸四角形 3">
            <a:extLst>
              <a:ext uri="{FF2B5EF4-FFF2-40B4-BE49-F238E27FC236}">
                <a16:creationId xmlns:a16="http://schemas.microsoft.com/office/drawing/2014/main" id="{870496E5-0FC5-48D1-AEC7-C99A1474F37E}"/>
              </a:ext>
            </a:extLst>
          </p:cNvPr>
          <p:cNvSpPr/>
          <p:nvPr/>
        </p:nvSpPr>
        <p:spPr>
          <a:xfrm>
            <a:off x="149940" y="1466710"/>
            <a:ext cx="12538964" cy="2646539"/>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ct val="1500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経済活動が大幅に縮小し、感染</a:t>
            </a:r>
            <a:r>
              <a:rPr lang="ja-JP" altLang="en-US" dirty="0">
                <a:solidFill>
                  <a:schemeClr val="tx1"/>
                </a:solidFill>
                <a:latin typeface="Yu Gothic UI" panose="020B0500000000000000" pitchFamily="50" charset="-128"/>
                <a:ea typeface="Yu Gothic UI" panose="020B0500000000000000" pitchFamily="50" charset="-128"/>
              </a:rPr>
              <a:t>症拡大の防止</a:t>
            </a:r>
            <a:r>
              <a:rPr lang="ja-JP" altLang="ja-JP" dirty="0">
                <a:solidFill>
                  <a:schemeClr val="tx1"/>
                </a:solidFill>
                <a:latin typeface="Yu Gothic UI" panose="020B0500000000000000" pitchFamily="50" charset="-128"/>
                <a:ea typeface="Yu Gothic UI" panose="020B0500000000000000" pitchFamily="50" charset="-128"/>
              </a:rPr>
              <a:t>に</a:t>
            </a:r>
            <a:r>
              <a:rPr lang="ja-JP" altLang="en-US" dirty="0">
                <a:solidFill>
                  <a:schemeClr val="tx1"/>
                </a:solidFill>
                <a:latin typeface="Yu Gothic UI" panose="020B0500000000000000" pitchFamily="50" charset="-128"/>
                <a:ea typeface="Yu Gothic UI" panose="020B0500000000000000" pitchFamily="50" charset="-128"/>
              </a:rPr>
              <a:t>向けて、</a:t>
            </a:r>
            <a:r>
              <a:rPr lang="ja-JP" altLang="ja-JP" dirty="0">
                <a:solidFill>
                  <a:schemeClr val="tx1"/>
                </a:solidFill>
                <a:latin typeface="Yu Gothic UI" panose="020B0500000000000000" pitchFamily="50" charset="-128"/>
                <a:ea typeface="Yu Gothic UI" panose="020B0500000000000000" pitchFamily="50" charset="-128"/>
              </a:rPr>
              <a:t>テレワークや</a:t>
            </a:r>
            <a:r>
              <a:rPr lang="en-US" altLang="ja-JP" dirty="0">
                <a:solidFill>
                  <a:schemeClr val="tx1"/>
                </a:solidFill>
                <a:latin typeface="Yu Gothic UI" panose="020B0500000000000000" pitchFamily="50" charset="-128"/>
                <a:ea typeface="Yu Gothic UI" panose="020B0500000000000000" pitchFamily="50" charset="-128"/>
              </a:rPr>
              <a:t>WEB</a:t>
            </a:r>
            <a:r>
              <a:rPr lang="ja-JP" altLang="en-US" dirty="0">
                <a:solidFill>
                  <a:schemeClr val="tx1"/>
                </a:solidFill>
                <a:latin typeface="Yu Gothic UI" panose="020B0500000000000000" pitchFamily="50" charset="-128"/>
                <a:ea typeface="Yu Gothic UI" panose="020B0500000000000000" pitchFamily="50" charset="-128"/>
              </a:rPr>
              <a:t>会議などの働き方の変化、電子取引の進展やテイクアウトやデリバリーの増加といった生活面での変化など、様々な</a:t>
            </a:r>
            <a:r>
              <a:rPr lang="ja-JP" altLang="ja-JP" dirty="0">
                <a:solidFill>
                  <a:schemeClr val="tx1"/>
                </a:solidFill>
                <a:latin typeface="Yu Gothic UI" panose="020B0500000000000000" pitchFamily="50" charset="-128"/>
                <a:ea typeface="Yu Gothic UI" panose="020B0500000000000000" pitchFamily="50" charset="-128"/>
              </a:rPr>
              <a:t>行動変容が起きて</a:t>
            </a:r>
            <a:r>
              <a:rPr lang="ja-JP" altLang="en-US" dirty="0">
                <a:solidFill>
                  <a:schemeClr val="tx1"/>
                </a:solidFill>
                <a:latin typeface="Yu Gothic UI" panose="020B0500000000000000" pitchFamily="50" charset="-128"/>
                <a:ea typeface="Yu Gothic UI" panose="020B0500000000000000" pitchFamily="50" charset="-128"/>
              </a:rPr>
              <a:t>います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ct val="1500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これらの変化は環境に好ましい影響を与える場合もあれば、好ましくない影響を及ぼす場合もあるため、適宜、必要な改善対策を講じつつ、より環境に配慮した</a:t>
            </a:r>
            <a:r>
              <a:rPr lang="ja-JP" altLang="en-US" dirty="0">
                <a:solidFill>
                  <a:schemeClr val="tx1"/>
                </a:solidFill>
                <a:latin typeface="Yu Gothic UI" panose="020B0500000000000000" pitchFamily="50" charset="-128"/>
                <a:ea typeface="Yu Gothic UI" panose="020B0500000000000000" pitchFamily="50" charset="-128"/>
              </a:rPr>
              <a:t>生活様式</a:t>
            </a:r>
            <a:r>
              <a:rPr lang="ja-JP" altLang="ja-JP" dirty="0">
                <a:solidFill>
                  <a:schemeClr val="tx1"/>
                </a:solidFill>
                <a:latin typeface="Yu Gothic UI" panose="020B0500000000000000" pitchFamily="50" charset="-128"/>
                <a:ea typeface="Yu Gothic UI" panose="020B0500000000000000" pitchFamily="50" charset="-128"/>
              </a:rPr>
              <a:t>を定着させていく</a:t>
            </a:r>
            <a:r>
              <a:rPr lang="ja-JP" altLang="en-US" dirty="0">
                <a:solidFill>
                  <a:schemeClr val="tx1"/>
                </a:solidFill>
                <a:latin typeface="Yu Gothic UI" panose="020B0500000000000000" pitchFamily="50" charset="-128"/>
                <a:ea typeface="Yu Gothic UI" panose="020B0500000000000000" pitchFamily="50" charset="-128"/>
              </a:rPr>
              <a:t>必要があります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ct val="1500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個人、組織、社会の関係性に様々な変化が生じているこの機に、より強靭で持続可能な社会・経済活動への変革と、中・長期的かつ世界的な視野をもって今後の社会の在り様を考える対応が求められています</a:t>
            </a:r>
            <a:r>
              <a:rPr lang="ja-JP" altLang="ja-JP" dirty="0">
                <a:solidFill>
                  <a:schemeClr val="tx1"/>
                </a:solidFill>
                <a:latin typeface="Yu Gothic UI" panose="020B0500000000000000" pitchFamily="50" charset="-128"/>
                <a:ea typeface="Yu Gothic UI" panose="020B0500000000000000" pitchFamily="50" charset="-128"/>
              </a:rPr>
              <a:t>。</a:t>
            </a:r>
            <a:endParaRPr kumimoji="1" lang="ja-JP" altLang="en-US" u="sng" dirty="0">
              <a:solidFill>
                <a:schemeClr val="tx1"/>
              </a:solidFill>
              <a:latin typeface="Yu Gothic UI" panose="020B0500000000000000" pitchFamily="50" charset="-128"/>
              <a:ea typeface="Yu Gothic UI" panose="020B0500000000000000" pitchFamily="50" charset="-128"/>
            </a:endParaRPr>
          </a:p>
        </p:txBody>
      </p:sp>
      <p:sp>
        <p:nvSpPr>
          <p:cNvPr id="9" name="角丸四角形 8">
            <a:extLst>
              <a:ext uri="{FF2B5EF4-FFF2-40B4-BE49-F238E27FC236}">
                <a16:creationId xmlns:a16="http://schemas.microsoft.com/office/drawing/2014/main" id="{8F455C42-DE6D-4A5E-AF06-905F156ECD6A}"/>
              </a:ext>
            </a:extLst>
          </p:cNvPr>
          <p:cNvSpPr/>
          <p:nvPr/>
        </p:nvSpPr>
        <p:spPr>
          <a:xfrm>
            <a:off x="133393" y="921943"/>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bg1"/>
                </a:solidFill>
                <a:latin typeface="Yu Gothic UI" panose="020B0500000000000000" pitchFamily="50" charset="-128"/>
                <a:ea typeface="Yu Gothic UI" panose="020B0500000000000000" pitchFamily="50" charset="-128"/>
              </a:rPr>
              <a:t>コロナ禍を契機とした変化</a:t>
            </a:r>
            <a:endParaRPr kumimoji="1"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10" name="角丸四角形 14">
            <a:extLst>
              <a:ext uri="{FF2B5EF4-FFF2-40B4-BE49-F238E27FC236}">
                <a16:creationId xmlns:a16="http://schemas.microsoft.com/office/drawing/2014/main" id="{C3F809FF-DDAD-4061-8F48-EB67F45F0CE7}"/>
              </a:ext>
            </a:extLst>
          </p:cNvPr>
          <p:cNvSpPr/>
          <p:nvPr/>
        </p:nvSpPr>
        <p:spPr>
          <a:xfrm>
            <a:off x="171451" y="4788789"/>
            <a:ext cx="12495943" cy="630506"/>
          </a:xfrm>
          <a:prstGeom prst="roundRect">
            <a:avLst>
              <a:gd name="adj" fmla="val 28941"/>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marL="178435" indent="-178435"/>
            <a:r>
              <a:rPr lang="ja-JP" altLang="ja-JP"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ポストコロナを見据えた対応</a:t>
            </a:r>
            <a:r>
              <a:rPr lang="ja-JP" altLang="en-US"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の考え方</a:t>
            </a:r>
            <a:endParaRPr lang="ja-JP" altLang="ja-JP" sz="2200"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313711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996156" y="7652143"/>
            <a:ext cx="292385" cy="504825"/>
          </a:xfrm>
          <a:prstGeom prst="rect">
            <a:avLst/>
          </a:prstGeom>
          <a:noFill/>
          <a:ln>
            <a:noFill/>
          </a:ln>
        </p:spPr>
      </p:pic>
      <p:sp>
        <p:nvSpPr>
          <p:cNvPr id="93" name="雲 92"/>
          <p:cNvSpPr/>
          <p:nvPr/>
        </p:nvSpPr>
        <p:spPr>
          <a:xfrm rot="19823338">
            <a:off x="628848" y="3902588"/>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雲 90"/>
          <p:cNvSpPr/>
          <p:nvPr/>
        </p:nvSpPr>
        <p:spPr>
          <a:xfrm rot="21244162" flipH="1">
            <a:off x="1691930" y="2312768"/>
            <a:ext cx="9716704" cy="50636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2971 w 43256"/>
              <a:gd name="connsiteY18" fmla="*/ 7658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3936 w 43256"/>
              <a:gd name="connsiteY19"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3936 w 43256"/>
              <a:gd name="connsiteY0" fmla="*/ 14229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5976 w 43256"/>
              <a:gd name="connsiteY21"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1635 w 43256"/>
              <a:gd name="connsiteY15" fmla="*/ 2259 h 43219"/>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26 h 43180"/>
              <a:gd name="connsiteX1" fmla="*/ 3730 w 43256"/>
              <a:gd name="connsiteY1" fmla="*/ 16117 h 43180"/>
              <a:gd name="connsiteX2" fmla="*/ 14041 w 43256"/>
              <a:gd name="connsiteY2" fmla="*/ 5022 h 43180"/>
              <a:gd name="connsiteX3" fmla="*/ 22364 w 43256"/>
              <a:gd name="connsiteY3" fmla="*/ 2560 h 43180"/>
              <a:gd name="connsiteX4" fmla="*/ 25785 w 43256"/>
              <a:gd name="connsiteY4" fmla="*/ 20 h 43180"/>
              <a:gd name="connsiteX5" fmla="*/ 29869 w 43256"/>
              <a:gd name="connsiteY5" fmla="*/ 2301 h 43180"/>
              <a:gd name="connsiteX6" fmla="*/ 32858 w 43256"/>
              <a:gd name="connsiteY6" fmla="*/ 5910 h 43180"/>
              <a:gd name="connsiteX7" fmla="*/ 37493 w 43256"/>
              <a:gd name="connsiteY7" fmla="*/ 11052 h 43180"/>
              <a:gd name="connsiteX8" fmla="*/ 41854 w 43256"/>
              <a:gd name="connsiteY8" fmla="*/ 15280 h 43180"/>
              <a:gd name="connsiteX9" fmla="*/ 43052 w 43256"/>
              <a:gd name="connsiteY9" fmla="*/ 23142 h 43180"/>
              <a:gd name="connsiteX10" fmla="*/ 37440 w 43256"/>
              <a:gd name="connsiteY10" fmla="*/ 30024 h 43180"/>
              <a:gd name="connsiteX11" fmla="*/ 35431 w 43256"/>
              <a:gd name="connsiteY11" fmla="*/ 35921 h 43180"/>
              <a:gd name="connsiteX12" fmla="*/ 28591 w 43256"/>
              <a:gd name="connsiteY12" fmla="*/ 36635 h 43180"/>
              <a:gd name="connsiteX13" fmla="*/ 23703 w 43256"/>
              <a:gd name="connsiteY13" fmla="*/ 42926 h 43180"/>
              <a:gd name="connsiteX14" fmla="*/ 16516 w 43256"/>
              <a:gd name="connsiteY14" fmla="*/ 39086 h 43180"/>
              <a:gd name="connsiteX15" fmla="*/ 5840 w 43256"/>
              <a:gd name="connsiteY15" fmla="*/ 35292 h 43180"/>
              <a:gd name="connsiteX16" fmla="*/ 1146 w 43256"/>
              <a:gd name="connsiteY16" fmla="*/ 31070 h 43180"/>
              <a:gd name="connsiteX17" fmla="*/ 2149 w 43256"/>
              <a:gd name="connsiteY17" fmla="*/ 25371 h 43180"/>
              <a:gd name="connsiteX18" fmla="*/ 31 w 43256"/>
              <a:gd name="connsiteY18" fmla="*/ 19524 h 43180"/>
              <a:gd name="connsiteX19" fmla="*/ 3899 w 43256"/>
              <a:gd name="connsiteY19" fmla="*/ 14327 h 43180"/>
              <a:gd name="connsiteX20" fmla="*/ 5976 w 43256"/>
              <a:gd name="connsiteY20" fmla="*/ 17026 h 43180"/>
              <a:gd name="connsiteX0" fmla="*/ 4729 w 43256"/>
              <a:gd name="connsiteY0" fmla="*/ 25997 h 43180"/>
              <a:gd name="connsiteX1" fmla="*/ 2196 w 43256"/>
              <a:gd name="connsiteY1" fmla="*/ 25200 h 43180"/>
              <a:gd name="connsiteX2" fmla="*/ 6964 w 43256"/>
              <a:gd name="connsiteY2" fmla="*/ 34719 h 43180"/>
              <a:gd name="connsiteX3" fmla="*/ 5856 w 43256"/>
              <a:gd name="connsiteY3" fmla="*/ 35100 h 43180"/>
              <a:gd name="connsiteX4" fmla="*/ 16514 w 43256"/>
              <a:gd name="connsiteY4" fmla="*/ 38910 h 43180"/>
              <a:gd name="connsiteX5" fmla="*/ 15846 w 43256"/>
              <a:gd name="connsiteY5" fmla="*/ 37170 h 43180"/>
              <a:gd name="connsiteX6" fmla="*/ 28863 w 43256"/>
              <a:gd name="connsiteY6" fmla="*/ 34571 h 43180"/>
              <a:gd name="connsiteX7" fmla="*/ 28596 w 43256"/>
              <a:gd name="connsiteY7" fmla="*/ 36480 h 43180"/>
              <a:gd name="connsiteX8" fmla="*/ 34165 w 43256"/>
              <a:gd name="connsiteY8" fmla="*/ 22774 h 43180"/>
              <a:gd name="connsiteX9" fmla="*/ 37416 w 43256"/>
              <a:gd name="connsiteY9" fmla="*/ 29910 h 43180"/>
              <a:gd name="connsiteX10" fmla="*/ 41834 w 43256"/>
              <a:gd name="connsiteY10" fmla="*/ 15174 h 43180"/>
              <a:gd name="connsiteX11" fmla="*/ 40386 w 43256"/>
              <a:gd name="connsiteY11" fmla="*/ 17850 h 43180"/>
              <a:gd name="connsiteX12" fmla="*/ 29114 w 43256"/>
              <a:gd name="connsiteY12" fmla="*/ 3772 h 43180"/>
              <a:gd name="connsiteX13" fmla="*/ 31558 w 43256"/>
              <a:gd name="connsiteY13" fmla="*/ 2910 h 43180"/>
              <a:gd name="connsiteX14" fmla="*/ 22177 w 43256"/>
              <a:gd name="connsiteY14" fmla="*/ 4540 h 43180"/>
              <a:gd name="connsiteX15" fmla="*/ 21635 w 43256"/>
              <a:gd name="connsiteY15" fmla="*/ 2220 h 4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56" h="43180">
                <a:moveTo>
                  <a:pt x="5976" y="17026"/>
                </a:moveTo>
                <a:cubicBezTo>
                  <a:pt x="5705" y="14313"/>
                  <a:pt x="2521" y="17861"/>
                  <a:pt x="3730" y="16117"/>
                </a:cubicBezTo>
                <a:cubicBezTo>
                  <a:pt x="5824" y="13097"/>
                  <a:pt x="11300" y="2837"/>
                  <a:pt x="14041" y="5022"/>
                </a:cubicBezTo>
                <a:cubicBezTo>
                  <a:pt x="15714" y="729"/>
                  <a:pt x="18817" y="1023"/>
                  <a:pt x="22364" y="2560"/>
                </a:cubicBezTo>
                <a:cubicBezTo>
                  <a:pt x="23909" y="814"/>
                  <a:pt x="24445" y="186"/>
                  <a:pt x="25785" y="20"/>
                </a:cubicBezTo>
                <a:cubicBezTo>
                  <a:pt x="27027" y="-134"/>
                  <a:pt x="28911" y="590"/>
                  <a:pt x="29869" y="2301"/>
                </a:cubicBezTo>
                <a:cubicBezTo>
                  <a:pt x="31964" y="3197"/>
                  <a:pt x="32073" y="2678"/>
                  <a:pt x="32858" y="5910"/>
                </a:cubicBezTo>
                <a:cubicBezTo>
                  <a:pt x="34586" y="6552"/>
                  <a:pt x="35994" y="9490"/>
                  <a:pt x="37493" y="11052"/>
                </a:cubicBezTo>
                <a:cubicBezTo>
                  <a:pt x="38992" y="12614"/>
                  <a:pt x="42367" y="13651"/>
                  <a:pt x="41854" y="15280"/>
                </a:cubicBezTo>
                <a:cubicBezTo>
                  <a:pt x="43115" y="17514"/>
                  <a:pt x="43556" y="20410"/>
                  <a:pt x="43052" y="23142"/>
                </a:cubicBezTo>
                <a:cubicBezTo>
                  <a:pt x="42382" y="26774"/>
                  <a:pt x="40164" y="29494"/>
                  <a:pt x="37440" y="30024"/>
                </a:cubicBezTo>
                <a:cubicBezTo>
                  <a:pt x="37427" y="32291"/>
                  <a:pt x="36694" y="34441"/>
                  <a:pt x="35431" y="35921"/>
                </a:cubicBezTo>
                <a:cubicBezTo>
                  <a:pt x="33512" y="38170"/>
                  <a:pt x="30740" y="38459"/>
                  <a:pt x="28591" y="36635"/>
                </a:cubicBezTo>
                <a:cubicBezTo>
                  <a:pt x="27896" y="39768"/>
                  <a:pt x="26035" y="42163"/>
                  <a:pt x="23703" y="42926"/>
                </a:cubicBezTo>
                <a:cubicBezTo>
                  <a:pt x="20955" y="43825"/>
                  <a:pt x="18087" y="42293"/>
                  <a:pt x="16516" y="39086"/>
                </a:cubicBezTo>
                <a:cubicBezTo>
                  <a:pt x="12808" y="42130"/>
                  <a:pt x="7992" y="40419"/>
                  <a:pt x="5840" y="35292"/>
                </a:cubicBezTo>
                <a:cubicBezTo>
                  <a:pt x="3726" y="35629"/>
                  <a:pt x="1741" y="33844"/>
                  <a:pt x="1146" y="31070"/>
                </a:cubicBezTo>
                <a:cubicBezTo>
                  <a:pt x="715" y="29063"/>
                  <a:pt x="1096" y="26897"/>
                  <a:pt x="2149" y="25371"/>
                </a:cubicBezTo>
                <a:cubicBezTo>
                  <a:pt x="655" y="24174"/>
                  <a:pt x="-177" y="21877"/>
                  <a:pt x="31" y="19524"/>
                </a:cubicBezTo>
                <a:cubicBezTo>
                  <a:pt x="275" y="16769"/>
                  <a:pt x="1881" y="14611"/>
                  <a:pt x="3899" y="14327"/>
                </a:cubicBezTo>
                <a:cubicBezTo>
                  <a:pt x="3911" y="14281"/>
                  <a:pt x="5964" y="17072"/>
                  <a:pt x="5976" y="17026"/>
                </a:cubicBezTo>
                <a:close/>
              </a:path>
              <a:path w="43256" h="43180" fill="none" extrusionOk="0">
                <a:moveTo>
                  <a:pt x="4729" y="25997"/>
                </a:moveTo>
                <a:cubicBezTo>
                  <a:pt x="3845" y="26091"/>
                  <a:pt x="2961" y="25813"/>
                  <a:pt x="2196" y="25200"/>
                </a:cubicBezTo>
                <a:moveTo>
                  <a:pt x="6964" y="34719"/>
                </a:moveTo>
                <a:cubicBezTo>
                  <a:pt x="6609" y="34912"/>
                  <a:pt x="6236" y="35040"/>
                  <a:pt x="5856" y="35100"/>
                </a:cubicBezTo>
                <a:moveTo>
                  <a:pt x="16514" y="38910"/>
                </a:moveTo>
                <a:cubicBezTo>
                  <a:pt x="16247" y="38364"/>
                  <a:pt x="16023" y="37781"/>
                  <a:pt x="15846" y="37170"/>
                </a:cubicBezTo>
                <a:moveTo>
                  <a:pt x="28863" y="34571"/>
                </a:moveTo>
                <a:cubicBezTo>
                  <a:pt x="28824" y="35218"/>
                  <a:pt x="28734" y="35858"/>
                  <a:pt x="28596" y="36480"/>
                </a:cubicBezTo>
                <a:moveTo>
                  <a:pt x="34165" y="22774"/>
                </a:moveTo>
                <a:cubicBezTo>
                  <a:pt x="36169" y="24102"/>
                  <a:pt x="37434" y="26878"/>
                  <a:pt x="37416" y="29910"/>
                </a:cubicBezTo>
                <a:moveTo>
                  <a:pt x="41834" y="15174"/>
                </a:moveTo>
                <a:cubicBezTo>
                  <a:pt x="41509" y="16206"/>
                  <a:pt x="41014" y="17122"/>
                  <a:pt x="40386" y="17850"/>
                </a:cubicBezTo>
                <a:moveTo>
                  <a:pt x="29114" y="3772"/>
                </a:moveTo>
                <a:cubicBezTo>
                  <a:pt x="29303" y="3189"/>
                  <a:pt x="31254" y="3396"/>
                  <a:pt x="31558" y="2910"/>
                </a:cubicBezTo>
                <a:moveTo>
                  <a:pt x="22177" y="4540"/>
                </a:moveTo>
                <a:cubicBezTo>
                  <a:pt x="22254" y="4058"/>
                  <a:pt x="21474" y="2661"/>
                  <a:pt x="21635" y="2220"/>
                </a:cubicBezTo>
              </a:path>
            </a:pathLst>
          </a:cu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0" name="雲 89"/>
          <p:cNvSpPr/>
          <p:nvPr/>
        </p:nvSpPr>
        <p:spPr>
          <a:xfrm rot="2296619">
            <a:off x="9089186" y="3729977"/>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9" name="雲 78"/>
          <p:cNvSpPr/>
          <p:nvPr/>
        </p:nvSpPr>
        <p:spPr>
          <a:xfrm>
            <a:off x="7451821" y="5930133"/>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雲 5"/>
          <p:cNvSpPr/>
          <p:nvPr/>
        </p:nvSpPr>
        <p:spPr>
          <a:xfrm>
            <a:off x="1837914" y="6054820"/>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8" name="雲 77"/>
          <p:cNvSpPr/>
          <p:nvPr/>
        </p:nvSpPr>
        <p:spPr>
          <a:xfrm>
            <a:off x="580236" y="4320252"/>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6" name="雲 75"/>
          <p:cNvSpPr/>
          <p:nvPr/>
        </p:nvSpPr>
        <p:spPr>
          <a:xfrm flipH="1">
            <a:off x="9076955" y="4247850"/>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7" name="雲 76"/>
          <p:cNvSpPr/>
          <p:nvPr/>
        </p:nvSpPr>
        <p:spPr>
          <a:xfrm flipH="1">
            <a:off x="7207199" y="3310001"/>
            <a:ext cx="3492286" cy="349228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5" name="雲 74"/>
          <p:cNvSpPr/>
          <p:nvPr/>
        </p:nvSpPr>
        <p:spPr>
          <a:xfrm flipV="1">
            <a:off x="5424419" y="3347316"/>
            <a:ext cx="3172218" cy="3071902"/>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4" name="雲 73"/>
          <p:cNvSpPr/>
          <p:nvPr/>
        </p:nvSpPr>
        <p:spPr>
          <a:xfrm>
            <a:off x="3073475" y="3368549"/>
            <a:ext cx="3051014" cy="3326751"/>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defTabSz="914418">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６　施策の基本的な方向性に基づいた個別計画の実行</a:t>
            </a:r>
            <a:endParaRPr kumimoji="1" lang="ja-JP" altLang="en-US"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テキスト ボックス 26"/>
          <p:cNvSpPr txBox="1"/>
          <p:nvPr/>
        </p:nvSpPr>
        <p:spPr>
          <a:xfrm>
            <a:off x="4397352" y="2520797"/>
            <a:ext cx="4807053" cy="708143"/>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2030</a:t>
            </a:r>
            <a:r>
              <a:rPr kumimoji="1" lang="ja-JP" altLang="en-US" sz="2001" b="1" dirty="0">
                <a:latin typeface="Meiryo UI" panose="020B0604030504040204" pitchFamily="50" charset="-128"/>
                <a:ea typeface="Meiryo UI" panose="020B0604030504040204" pitchFamily="50" charset="-128"/>
              </a:rPr>
              <a:t>年</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2001" b="1" dirty="0">
                <a:latin typeface="Meiryo UI" panose="020B0604030504040204" pitchFamily="50" charset="-128"/>
                <a:ea typeface="Meiryo UI" panose="020B0604030504040204" pitchFamily="50" charset="-128"/>
              </a:rPr>
              <a:t>「いのち輝く</a:t>
            </a:r>
            <a:r>
              <a:rPr kumimoji="1" lang="en-US" altLang="ja-JP" sz="2001" b="1" dirty="0">
                <a:latin typeface="Meiryo UI" panose="020B0604030504040204" pitchFamily="50" charset="-128"/>
                <a:ea typeface="Meiryo UI" panose="020B0604030504040204" pitchFamily="50" charset="-128"/>
              </a:rPr>
              <a:t>SDGs</a:t>
            </a:r>
            <a:r>
              <a:rPr kumimoji="1" lang="ja-JP" altLang="en-US" sz="2001" b="1" dirty="0">
                <a:latin typeface="Meiryo UI" panose="020B0604030504040204" pitchFamily="50" charset="-128"/>
                <a:ea typeface="Meiryo UI" panose="020B0604030504040204" pitchFamily="50" charset="-128"/>
              </a:rPr>
              <a:t>未来都市・大阪」の実現</a:t>
            </a:r>
            <a:endParaRPr kumimoji="1" lang="en-US" altLang="ja-JP" sz="2001"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14</a:t>
            </a:r>
          </a:p>
        </p:txBody>
      </p:sp>
      <p:sp>
        <p:nvSpPr>
          <p:cNvPr id="28" name="テキスト ボックス 27"/>
          <p:cNvSpPr txBox="1"/>
          <p:nvPr/>
        </p:nvSpPr>
        <p:spPr>
          <a:xfrm>
            <a:off x="11028742" y="4733607"/>
            <a:ext cx="1015663" cy="1593685"/>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魅力と活力</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ある快適な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地域づくり</a:t>
            </a:r>
          </a:p>
        </p:txBody>
      </p:sp>
      <p:sp>
        <p:nvSpPr>
          <p:cNvPr id="30" name="テキスト ボックス 29"/>
          <p:cNvSpPr txBox="1"/>
          <p:nvPr/>
        </p:nvSpPr>
        <p:spPr>
          <a:xfrm>
            <a:off x="9032540" y="3684082"/>
            <a:ext cx="738664"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健康で安心な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暮らし</a:t>
            </a:r>
          </a:p>
        </p:txBody>
      </p:sp>
      <p:sp>
        <p:nvSpPr>
          <p:cNvPr id="32" name="テキスト ボックス 31"/>
          <p:cNvSpPr txBox="1"/>
          <p:nvPr/>
        </p:nvSpPr>
        <p:spPr>
          <a:xfrm>
            <a:off x="4464453" y="3734094"/>
            <a:ext cx="461665"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資源循環</a:t>
            </a:r>
          </a:p>
        </p:txBody>
      </p:sp>
      <p:sp>
        <p:nvSpPr>
          <p:cNvPr id="14" name="吹き出し: 角を丸めた四角形 13">
            <a:extLst>
              <a:ext uri="{FF2B5EF4-FFF2-40B4-BE49-F238E27FC236}">
                <a16:creationId xmlns:a16="http://schemas.microsoft.com/office/drawing/2014/main" id="{AB9910D2-781F-475E-B2E3-671DD70507E6}"/>
              </a:ext>
            </a:extLst>
          </p:cNvPr>
          <p:cNvSpPr/>
          <p:nvPr/>
        </p:nvSpPr>
        <p:spPr>
          <a:xfrm>
            <a:off x="109148" y="2370411"/>
            <a:ext cx="4397760" cy="1612141"/>
          </a:xfrm>
          <a:prstGeom prst="wedgeRoundRectCallout">
            <a:avLst>
              <a:gd name="adj1" fmla="val -1481"/>
              <a:gd name="adj2" fmla="val 56892"/>
              <a:gd name="adj3" fmla="val 16667"/>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kumimoji="1" lang="ja-JP" altLang="en-US" sz="1400" b="1" dirty="0">
                <a:solidFill>
                  <a:schemeClr val="tx1"/>
                </a:solidFill>
                <a:latin typeface="Yu Gothic UI" panose="020B0500000000000000" pitchFamily="50" charset="-128"/>
                <a:ea typeface="Yu Gothic UI" panose="020B0500000000000000" pitchFamily="50" charset="-128"/>
              </a:rPr>
              <a:t>（図のイメージ）</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just">
              <a:lnSpc>
                <a:spcPts val="1500"/>
              </a:lnSpc>
            </a:pPr>
            <a:r>
              <a:rPr kumimoji="1" lang="ja-JP" altLang="en-US" sz="1400" dirty="0" smtClean="0">
                <a:solidFill>
                  <a:schemeClr val="tx1"/>
                </a:solidFill>
                <a:latin typeface="Yu Gothic UI" panose="020B0500000000000000" pitchFamily="50" charset="-128"/>
                <a:ea typeface="Yu Gothic UI" panose="020B0500000000000000" pitchFamily="50" charset="-128"/>
              </a:rPr>
              <a:t>　施策</a:t>
            </a:r>
            <a:r>
              <a:rPr kumimoji="1" lang="ja-JP" altLang="en-US" sz="1400" dirty="0">
                <a:solidFill>
                  <a:schemeClr val="tx1"/>
                </a:solidFill>
                <a:latin typeface="Yu Gothic UI" panose="020B0500000000000000" pitchFamily="50" charset="-128"/>
                <a:ea typeface="Yu Gothic UI" panose="020B0500000000000000" pitchFamily="50" charset="-128"/>
              </a:rPr>
              <a:t>の基本的な方向性を「幹」として、各個別計画が「枝」として取組みを実行することにより、樹木が成長し、各分野ごとにその成果が「果実」として</a:t>
            </a:r>
            <a:r>
              <a:rPr kumimoji="1" lang="ja-JP" altLang="en-US" sz="1400" dirty="0" smtClean="0">
                <a:solidFill>
                  <a:schemeClr val="tx1"/>
                </a:solidFill>
                <a:latin typeface="Yu Gothic UI" panose="020B0500000000000000" pitchFamily="50" charset="-128"/>
                <a:ea typeface="Yu Gothic UI" panose="020B0500000000000000" pitchFamily="50" charset="-128"/>
              </a:rPr>
              <a:t>実り、</a:t>
            </a:r>
            <a:r>
              <a:rPr lang="ja-JP" altLang="en-US" sz="1400" dirty="0">
                <a:solidFill>
                  <a:schemeClr val="tx1"/>
                </a:solidFill>
                <a:latin typeface="Yu Gothic UI" panose="020B0500000000000000" pitchFamily="50" charset="-128"/>
                <a:ea typeface="Yu Gothic UI" panose="020B0500000000000000" pitchFamily="50" charset="-128"/>
              </a:rPr>
              <a:t>環境</a:t>
            </a:r>
            <a:r>
              <a:rPr lang="ja-JP" altLang="en-US" sz="1400" dirty="0" smtClean="0">
                <a:solidFill>
                  <a:schemeClr val="tx1"/>
                </a:solidFill>
                <a:latin typeface="Yu Gothic UI" panose="020B0500000000000000" pitchFamily="50" charset="-128"/>
                <a:ea typeface="Yu Gothic UI" panose="020B0500000000000000" pitchFamily="50" charset="-128"/>
              </a:rPr>
              <a:t>・社会</a:t>
            </a:r>
            <a:r>
              <a:rPr lang="ja-JP" altLang="en-US" sz="1400" dirty="0">
                <a:solidFill>
                  <a:schemeClr val="tx1"/>
                </a:solidFill>
                <a:latin typeface="Yu Gothic UI" panose="020B0500000000000000" pitchFamily="50" charset="-128"/>
                <a:ea typeface="Yu Gothic UI" panose="020B0500000000000000" pitchFamily="50" charset="-128"/>
              </a:rPr>
              <a:t>・経済に恩恵を及ぼすことを</a:t>
            </a:r>
            <a:r>
              <a:rPr lang="ja-JP" altLang="en-US" sz="1400" dirty="0" smtClean="0">
                <a:solidFill>
                  <a:schemeClr val="tx1"/>
                </a:solidFill>
                <a:latin typeface="Yu Gothic UI" panose="020B0500000000000000" pitchFamily="50" charset="-128"/>
                <a:ea typeface="Yu Gothic UI" panose="020B0500000000000000" pitchFamily="50" charset="-128"/>
              </a:rPr>
              <a:t>通して</a:t>
            </a:r>
            <a:r>
              <a:rPr kumimoji="1" lang="ja-JP" altLang="en-US" sz="1400" dirty="0" smtClean="0">
                <a:solidFill>
                  <a:schemeClr val="tx1"/>
                </a:solidFill>
                <a:latin typeface="Yu Gothic UI" panose="020B0500000000000000" pitchFamily="50" charset="-128"/>
                <a:ea typeface="Yu Gothic UI" panose="020B0500000000000000" pitchFamily="50" charset="-128"/>
              </a:rPr>
              <a:t>、</a:t>
            </a:r>
            <a:r>
              <a:rPr kumimoji="1" lang="en-US" altLang="ja-JP" sz="1400" dirty="0">
                <a:solidFill>
                  <a:schemeClr val="tx1"/>
                </a:solidFill>
                <a:latin typeface="Yu Gothic UI" panose="020B0500000000000000" pitchFamily="50" charset="-128"/>
                <a:ea typeface="Yu Gothic UI" panose="020B0500000000000000" pitchFamily="50" charset="-128"/>
              </a:rPr>
              <a:t>2030</a:t>
            </a:r>
            <a:r>
              <a:rPr kumimoji="1" lang="ja-JP" altLang="en-US" sz="1400" dirty="0">
                <a:solidFill>
                  <a:schemeClr val="tx1"/>
                </a:solidFill>
                <a:latin typeface="Yu Gothic UI" panose="020B0500000000000000" pitchFamily="50" charset="-128"/>
                <a:ea typeface="Yu Gothic UI" panose="020B0500000000000000" pitchFamily="50" charset="-128"/>
              </a:rPr>
              <a:t>年に「いのち輝く</a:t>
            </a:r>
            <a:r>
              <a:rPr kumimoji="1" lang="en-US" altLang="ja-JP" sz="1400" dirty="0">
                <a:solidFill>
                  <a:schemeClr val="tx1"/>
                </a:solidFill>
                <a:latin typeface="Yu Gothic UI" panose="020B0500000000000000" pitchFamily="50" charset="-128"/>
                <a:ea typeface="Yu Gothic UI" panose="020B0500000000000000" pitchFamily="50" charset="-128"/>
              </a:rPr>
              <a:t>SDG</a:t>
            </a:r>
            <a:r>
              <a:rPr kumimoji="1" lang="ja-JP" altLang="en-US" sz="1400" dirty="0">
                <a:solidFill>
                  <a:schemeClr val="tx1"/>
                </a:solidFill>
                <a:latin typeface="Yu Gothic UI" panose="020B0500000000000000" pitchFamily="50" charset="-128"/>
                <a:ea typeface="Yu Gothic UI" panose="020B0500000000000000" pitchFamily="50" charset="-128"/>
              </a:rPr>
              <a:t>ｓ未来都市・大阪」を実現し、</a:t>
            </a:r>
            <a:r>
              <a:rPr kumimoji="1" lang="en-US" altLang="ja-JP" sz="1400" dirty="0">
                <a:solidFill>
                  <a:schemeClr val="tx1"/>
                </a:solidFill>
                <a:latin typeface="Yu Gothic UI" panose="020B0500000000000000" pitchFamily="50" charset="-128"/>
                <a:ea typeface="Yu Gothic UI" panose="020B0500000000000000" pitchFamily="50" charset="-128"/>
              </a:rPr>
              <a:t>2050</a:t>
            </a:r>
            <a:r>
              <a:rPr kumimoji="1" lang="ja-JP" altLang="en-US" sz="1400" dirty="0" smtClean="0">
                <a:solidFill>
                  <a:schemeClr val="tx1"/>
                </a:solidFill>
                <a:latin typeface="Yu Gothic UI" panose="020B0500000000000000" pitchFamily="50" charset="-128"/>
                <a:ea typeface="Yu Gothic UI" panose="020B0500000000000000" pitchFamily="50" charset="-128"/>
              </a:rPr>
              <a:t>年のめざすべき将来像</a:t>
            </a:r>
            <a:r>
              <a:rPr kumimoji="1" lang="ja-JP" altLang="en-US" sz="1400" dirty="0">
                <a:solidFill>
                  <a:schemeClr val="tx1"/>
                </a:solidFill>
                <a:latin typeface="Yu Gothic UI" panose="020B0500000000000000" pitchFamily="50" charset="-128"/>
                <a:ea typeface="Yu Gothic UI" panose="020B0500000000000000" pitchFamily="50" charset="-128"/>
              </a:rPr>
              <a:t>の実現に</a:t>
            </a:r>
            <a:r>
              <a:rPr kumimoji="1" lang="ja-JP" altLang="en-US" sz="1400" dirty="0" smtClean="0">
                <a:solidFill>
                  <a:schemeClr val="tx1"/>
                </a:solidFill>
                <a:latin typeface="Yu Gothic UI" panose="020B0500000000000000" pitchFamily="50" charset="-128"/>
                <a:ea typeface="Yu Gothic UI" panose="020B0500000000000000" pitchFamily="50" charset="-128"/>
              </a:rPr>
              <a:t>つなげていきます</a:t>
            </a:r>
            <a:r>
              <a:rPr kumimoji="1" lang="ja-JP" altLang="en-US" sz="1400" dirty="0">
                <a:solidFill>
                  <a:schemeClr val="tx1"/>
                </a:solidFill>
                <a:latin typeface="Yu Gothic UI" panose="020B0500000000000000" pitchFamily="50" charset="-128"/>
                <a:ea typeface="Yu Gothic UI" panose="020B0500000000000000" pitchFamily="50" charset="-128"/>
              </a:rPr>
              <a:t>。</a:t>
            </a:r>
            <a:endParaRPr kumimoji="1" lang="ja-JP" altLang="en-US" sz="1400" dirty="0">
              <a:solidFill>
                <a:schemeClr val="tx1"/>
              </a:solidFill>
            </a:endParaRPr>
          </a:p>
        </p:txBody>
      </p:sp>
      <p:sp>
        <p:nvSpPr>
          <p:cNvPr id="15" name="角丸四角形 3">
            <a:extLst>
              <a:ext uri="{FF2B5EF4-FFF2-40B4-BE49-F238E27FC236}">
                <a16:creationId xmlns:a16="http://schemas.microsoft.com/office/drawing/2014/main" id="{78D236E8-3C80-4818-8D19-9A7F3F55C599}"/>
              </a:ext>
            </a:extLst>
          </p:cNvPr>
          <p:cNvSpPr/>
          <p:nvPr/>
        </p:nvSpPr>
        <p:spPr>
          <a:xfrm>
            <a:off x="143893" y="732835"/>
            <a:ext cx="12513817" cy="155150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a:t>
            </a:r>
            <a:r>
              <a:rPr kumimoji="1" lang="en-US" altLang="ja-JP" sz="1700" dirty="0">
                <a:solidFill>
                  <a:schemeClr val="tx1"/>
                </a:solidFill>
                <a:latin typeface="Yu Gothic UI" panose="020B0500000000000000" pitchFamily="50" charset="-128"/>
                <a:ea typeface="Yu Gothic UI" panose="020B0500000000000000" pitchFamily="50" charset="-128"/>
              </a:rPr>
              <a:t>2050</a:t>
            </a:r>
            <a:r>
              <a:rPr kumimoji="1" lang="ja-JP" altLang="en-US" sz="1700" dirty="0">
                <a:solidFill>
                  <a:schemeClr val="tx1"/>
                </a:solidFill>
                <a:latin typeface="Yu Gothic UI" panose="020B0500000000000000" pitchFamily="50" charset="-128"/>
                <a:ea typeface="Yu Gothic UI" panose="020B0500000000000000" pitchFamily="50" charset="-128"/>
              </a:rPr>
              <a:t>年の将来像を見通して</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年の「いのち輝く</a:t>
            </a:r>
            <a:r>
              <a:rPr kumimoji="1" lang="en-US" altLang="ja-JP" sz="1700" dirty="0">
                <a:solidFill>
                  <a:schemeClr val="tx1"/>
                </a:solidFill>
                <a:latin typeface="Yu Gothic UI" panose="020B0500000000000000" pitchFamily="50" charset="-128"/>
                <a:ea typeface="Yu Gothic UI" panose="020B0500000000000000" pitchFamily="50" charset="-128"/>
              </a:rPr>
              <a:t>SDGs</a:t>
            </a:r>
            <a:r>
              <a:rPr kumimoji="1" lang="ja-JP" altLang="en-US" sz="1700" dirty="0">
                <a:solidFill>
                  <a:schemeClr val="tx1"/>
                </a:solidFill>
                <a:latin typeface="Yu Gothic UI" panose="020B0500000000000000" pitchFamily="50" charset="-128"/>
                <a:ea typeface="Yu Gothic UI" panose="020B0500000000000000" pitchFamily="50" charset="-128"/>
              </a:rPr>
              <a:t>未来都市・大阪」を実現するため、「施策の基本的な方向性」（「中・長期的かつ世界的な視野」及び「環境・社会・経済の統合的向上」 ）に基づき、各分野ごとの個別計画を策定し取組みを推進します。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個別計画は、「施策の基本的な方向性」に基づき、各分野ごとに背景・現状・課題等を詳細に整理・解析するとともに、適宜、有識者等に意見聴取を行い、具体的な目標や施策を定めることにより、各分野が同じ方向性をめざし、整合性を保ちながら、計画的かつ実効性のある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32" name="フリーフォーム 131"/>
          <p:cNvSpPr/>
          <p:nvPr/>
        </p:nvSpPr>
        <p:spPr>
          <a:xfrm>
            <a:off x="2141725" y="5218744"/>
            <a:ext cx="8437048" cy="4248530"/>
          </a:xfrm>
          <a:custGeom>
            <a:avLst/>
            <a:gdLst>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539067 w 7924800"/>
              <a:gd name="connsiteY47" fmla="*/ 1862666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76650 w 7924800"/>
              <a:gd name="connsiteY47" fmla="*/ 109960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38550 w 7924800"/>
              <a:gd name="connsiteY47" fmla="*/ 161395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447730 h 4447730"/>
              <a:gd name="connsiteX1" fmla="*/ 6417733 w 7924800"/>
              <a:gd name="connsiteY1" fmla="*/ 4447730 h 4447730"/>
              <a:gd name="connsiteX2" fmla="*/ 5808133 w 7924800"/>
              <a:gd name="connsiteY2" fmla="*/ 4109063 h 4447730"/>
              <a:gd name="connsiteX3" fmla="*/ 5571067 w 7924800"/>
              <a:gd name="connsiteY3" fmla="*/ 3668796 h 4447730"/>
              <a:gd name="connsiteX4" fmla="*/ 5520267 w 7924800"/>
              <a:gd name="connsiteY4" fmla="*/ 3330130 h 4447730"/>
              <a:gd name="connsiteX5" fmla="*/ 5537200 w 7924800"/>
              <a:gd name="connsiteY5" fmla="*/ 3042263 h 4447730"/>
              <a:gd name="connsiteX6" fmla="*/ 5554133 w 7924800"/>
              <a:gd name="connsiteY6" fmla="*/ 2872930 h 4447730"/>
              <a:gd name="connsiteX7" fmla="*/ 5554133 w 7924800"/>
              <a:gd name="connsiteY7" fmla="*/ 2872930 h 4447730"/>
              <a:gd name="connsiteX8" fmla="*/ 6146800 w 7924800"/>
              <a:gd name="connsiteY8" fmla="*/ 2737463 h 4447730"/>
              <a:gd name="connsiteX9" fmla="*/ 7179733 w 7924800"/>
              <a:gd name="connsiteY9" fmla="*/ 2347996 h 4447730"/>
              <a:gd name="connsiteX10" fmla="*/ 7349067 w 7924800"/>
              <a:gd name="connsiteY10" fmla="*/ 2178663 h 4447730"/>
              <a:gd name="connsiteX11" fmla="*/ 7535333 w 7924800"/>
              <a:gd name="connsiteY11" fmla="*/ 2009330 h 4447730"/>
              <a:gd name="connsiteX12" fmla="*/ 7603067 w 7924800"/>
              <a:gd name="connsiteY12" fmla="*/ 1924663 h 4447730"/>
              <a:gd name="connsiteX13" fmla="*/ 7636933 w 7924800"/>
              <a:gd name="connsiteY13" fmla="*/ 1873863 h 4447730"/>
              <a:gd name="connsiteX14" fmla="*/ 7738533 w 7924800"/>
              <a:gd name="connsiteY14" fmla="*/ 1823063 h 4447730"/>
              <a:gd name="connsiteX15" fmla="*/ 7806267 w 7924800"/>
              <a:gd name="connsiteY15" fmla="*/ 1518263 h 4447730"/>
              <a:gd name="connsiteX16" fmla="*/ 7924800 w 7924800"/>
              <a:gd name="connsiteY16" fmla="*/ 1281196 h 4447730"/>
              <a:gd name="connsiteX17" fmla="*/ 7586133 w 7924800"/>
              <a:gd name="connsiteY17" fmla="*/ 1755330 h 4447730"/>
              <a:gd name="connsiteX18" fmla="*/ 7112000 w 7924800"/>
              <a:gd name="connsiteY18" fmla="*/ 2043196 h 4447730"/>
              <a:gd name="connsiteX19" fmla="*/ 6417733 w 7924800"/>
              <a:gd name="connsiteY19" fmla="*/ 2212530 h 4447730"/>
              <a:gd name="connsiteX20" fmla="*/ 6079067 w 7924800"/>
              <a:gd name="connsiteY20" fmla="*/ 2263330 h 4447730"/>
              <a:gd name="connsiteX21" fmla="*/ 6553200 w 7924800"/>
              <a:gd name="connsiteY21" fmla="*/ 1890796 h 4447730"/>
              <a:gd name="connsiteX22" fmla="*/ 6942667 w 7924800"/>
              <a:gd name="connsiteY22" fmla="*/ 1145730 h 4447730"/>
              <a:gd name="connsiteX23" fmla="*/ 7112000 w 7924800"/>
              <a:gd name="connsiteY23" fmla="*/ 637730 h 4447730"/>
              <a:gd name="connsiteX24" fmla="*/ 6773333 w 7924800"/>
              <a:gd name="connsiteY24" fmla="*/ 1179596 h 4447730"/>
              <a:gd name="connsiteX25" fmla="*/ 6553200 w 7924800"/>
              <a:gd name="connsiteY25" fmla="*/ 773196 h 4447730"/>
              <a:gd name="connsiteX26" fmla="*/ 6536267 w 7924800"/>
              <a:gd name="connsiteY26" fmla="*/ 1416663 h 4447730"/>
              <a:gd name="connsiteX27" fmla="*/ 6197600 w 7924800"/>
              <a:gd name="connsiteY27" fmla="*/ 1772263 h 4447730"/>
              <a:gd name="connsiteX28" fmla="*/ 5689600 w 7924800"/>
              <a:gd name="connsiteY28" fmla="*/ 2009330 h 4447730"/>
              <a:gd name="connsiteX29" fmla="*/ 5469467 w 7924800"/>
              <a:gd name="connsiteY29" fmla="*/ 2144796 h 4447730"/>
              <a:gd name="connsiteX30" fmla="*/ 5672667 w 7924800"/>
              <a:gd name="connsiteY30" fmla="*/ 1501330 h 4447730"/>
              <a:gd name="connsiteX31" fmla="*/ 5689600 w 7924800"/>
              <a:gd name="connsiteY31" fmla="*/ 942530 h 4447730"/>
              <a:gd name="connsiteX32" fmla="*/ 5706533 w 7924800"/>
              <a:gd name="connsiteY32" fmla="*/ 400663 h 4447730"/>
              <a:gd name="connsiteX33" fmla="*/ 5554133 w 7924800"/>
              <a:gd name="connsiteY33" fmla="*/ 908663 h 4447730"/>
              <a:gd name="connsiteX34" fmla="*/ 5401733 w 7924800"/>
              <a:gd name="connsiteY34" fmla="*/ 1501330 h 4447730"/>
              <a:gd name="connsiteX35" fmla="*/ 5198533 w 7924800"/>
              <a:gd name="connsiteY35" fmla="*/ 1992396 h 4447730"/>
              <a:gd name="connsiteX36" fmla="*/ 5080000 w 7924800"/>
              <a:gd name="connsiteY36" fmla="*/ 2178663 h 4447730"/>
              <a:gd name="connsiteX37" fmla="*/ 4741333 w 7924800"/>
              <a:gd name="connsiteY37" fmla="*/ 1738396 h 4447730"/>
              <a:gd name="connsiteX38" fmla="*/ 4487333 w 7924800"/>
              <a:gd name="connsiteY38" fmla="*/ 959463 h 4447730"/>
              <a:gd name="connsiteX39" fmla="*/ 4368800 w 7924800"/>
              <a:gd name="connsiteY39" fmla="*/ 383730 h 4447730"/>
              <a:gd name="connsiteX40" fmla="*/ 4267200 w 7924800"/>
              <a:gd name="connsiteY40" fmla="*/ 993330 h 4447730"/>
              <a:gd name="connsiteX41" fmla="*/ 4334933 w 7924800"/>
              <a:gd name="connsiteY41" fmla="*/ 1501330 h 4447730"/>
              <a:gd name="connsiteX42" fmla="*/ 4470400 w 7924800"/>
              <a:gd name="connsiteY42" fmla="*/ 1907730 h 4447730"/>
              <a:gd name="connsiteX43" fmla="*/ 3759200 w 7924800"/>
              <a:gd name="connsiteY43" fmla="*/ 1298130 h 4447730"/>
              <a:gd name="connsiteX44" fmla="*/ 4013200 w 7924800"/>
              <a:gd name="connsiteY44" fmla="*/ 1823063 h 4447730"/>
              <a:gd name="connsiteX45" fmla="*/ 4250267 w 7924800"/>
              <a:gd name="connsiteY45" fmla="*/ 2127863 h 4447730"/>
              <a:gd name="connsiteX46" fmla="*/ 4351867 w 7924800"/>
              <a:gd name="connsiteY46" fmla="*/ 2415730 h 4447730"/>
              <a:gd name="connsiteX47" fmla="*/ 3638550 w 7924800"/>
              <a:gd name="connsiteY47" fmla="*/ 1997688 h 4447730"/>
              <a:gd name="connsiteX48" fmla="*/ 2723928 w 7924800"/>
              <a:gd name="connsiteY48" fmla="*/ 0 h 4447730"/>
              <a:gd name="connsiteX49" fmla="*/ 3181350 w 7924800"/>
              <a:gd name="connsiteY49" fmla="*/ 1897146 h 4447730"/>
              <a:gd name="connsiteX50" fmla="*/ 2116667 w 7924800"/>
              <a:gd name="connsiteY50" fmla="*/ 1687596 h 4447730"/>
              <a:gd name="connsiteX51" fmla="*/ 1016000 w 7924800"/>
              <a:gd name="connsiteY51" fmla="*/ 1315063 h 4447730"/>
              <a:gd name="connsiteX52" fmla="*/ 2218267 w 7924800"/>
              <a:gd name="connsiteY52" fmla="*/ 1992396 h 4447730"/>
              <a:gd name="connsiteX53" fmla="*/ 2726267 w 7924800"/>
              <a:gd name="connsiteY53" fmla="*/ 2161730 h 4447730"/>
              <a:gd name="connsiteX54" fmla="*/ 1557867 w 7924800"/>
              <a:gd name="connsiteY54" fmla="*/ 2144796 h 4447730"/>
              <a:gd name="connsiteX55" fmla="*/ 321733 w 7924800"/>
              <a:gd name="connsiteY55" fmla="*/ 1704530 h 4447730"/>
              <a:gd name="connsiteX56" fmla="*/ 0 w 7924800"/>
              <a:gd name="connsiteY56" fmla="*/ 1484396 h 4447730"/>
              <a:gd name="connsiteX57" fmla="*/ 508000 w 7924800"/>
              <a:gd name="connsiteY57" fmla="*/ 1992396 h 4447730"/>
              <a:gd name="connsiteX58" fmla="*/ 1507067 w 7924800"/>
              <a:gd name="connsiteY58" fmla="*/ 2398796 h 4447730"/>
              <a:gd name="connsiteX59" fmla="*/ 2286000 w 7924800"/>
              <a:gd name="connsiteY59" fmla="*/ 2500396 h 4447730"/>
              <a:gd name="connsiteX60" fmla="*/ 2946400 w 7924800"/>
              <a:gd name="connsiteY60" fmla="*/ 2737463 h 4447730"/>
              <a:gd name="connsiteX61" fmla="*/ 3352800 w 7924800"/>
              <a:gd name="connsiteY61" fmla="*/ 2940663 h 4447730"/>
              <a:gd name="connsiteX62" fmla="*/ 3556000 w 7924800"/>
              <a:gd name="connsiteY62" fmla="*/ 3380930 h 4447730"/>
              <a:gd name="connsiteX63" fmla="*/ 3606800 w 7924800"/>
              <a:gd name="connsiteY63" fmla="*/ 3787330 h 4447730"/>
              <a:gd name="connsiteX64" fmla="*/ 3572933 w 7924800"/>
              <a:gd name="connsiteY64" fmla="*/ 3956663 h 4447730"/>
              <a:gd name="connsiteX65" fmla="*/ 3403600 w 7924800"/>
              <a:gd name="connsiteY65" fmla="*/ 4159863 h 4447730"/>
              <a:gd name="connsiteX66" fmla="*/ 3115733 w 7924800"/>
              <a:gd name="connsiteY66" fmla="*/ 4329196 h 4447730"/>
              <a:gd name="connsiteX67" fmla="*/ 2963333 w 7924800"/>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7636933 w 9214407"/>
              <a:gd name="connsiteY13" fmla="*/ 1873863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59430 w 9214407"/>
              <a:gd name="connsiteY15" fmla="*/ 1911668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924800 w 8640249"/>
              <a:gd name="connsiteY16" fmla="*/ 1281196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6346456 w 8640249"/>
              <a:gd name="connsiteY23" fmla="*/ 2041227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52068 w 8640249"/>
              <a:gd name="connsiteY24" fmla="*/ 1424145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242245 w 8640249"/>
              <a:gd name="connsiteY34" fmla="*/ 1905367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554133 w 8640249"/>
              <a:gd name="connsiteY32" fmla="*/ 908663 h 4447730"/>
              <a:gd name="connsiteX33" fmla="*/ 5242245 w 8640249"/>
              <a:gd name="connsiteY33" fmla="*/ 1905367 h 4447730"/>
              <a:gd name="connsiteX34" fmla="*/ 5198533 w 8640249"/>
              <a:gd name="connsiteY34" fmla="*/ 1992396 h 4447730"/>
              <a:gd name="connsiteX35" fmla="*/ 5080000 w 8640249"/>
              <a:gd name="connsiteY35" fmla="*/ 2178663 h 4447730"/>
              <a:gd name="connsiteX36" fmla="*/ 4741333 w 8640249"/>
              <a:gd name="connsiteY36" fmla="*/ 1738396 h 4447730"/>
              <a:gd name="connsiteX37" fmla="*/ 4487333 w 8640249"/>
              <a:gd name="connsiteY37" fmla="*/ 959463 h 4447730"/>
              <a:gd name="connsiteX38" fmla="*/ 4368800 w 8640249"/>
              <a:gd name="connsiteY38" fmla="*/ 383730 h 4447730"/>
              <a:gd name="connsiteX39" fmla="*/ 4267200 w 8640249"/>
              <a:gd name="connsiteY39" fmla="*/ 993330 h 4447730"/>
              <a:gd name="connsiteX40" fmla="*/ 4334933 w 8640249"/>
              <a:gd name="connsiteY40" fmla="*/ 1501330 h 4447730"/>
              <a:gd name="connsiteX41" fmla="*/ 4470400 w 8640249"/>
              <a:gd name="connsiteY41" fmla="*/ 1907730 h 4447730"/>
              <a:gd name="connsiteX42" fmla="*/ 4343990 w 8640249"/>
              <a:gd name="connsiteY42" fmla="*/ 1978614 h 4447730"/>
              <a:gd name="connsiteX43" fmla="*/ 4013200 w 8640249"/>
              <a:gd name="connsiteY43" fmla="*/ 1823063 h 4447730"/>
              <a:gd name="connsiteX44" fmla="*/ 4250267 w 8640249"/>
              <a:gd name="connsiteY44" fmla="*/ 2127863 h 4447730"/>
              <a:gd name="connsiteX45" fmla="*/ 4351867 w 8640249"/>
              <a:gd name="connsiteY45" fmla="*/ 2415730 h 4447730"/>
              <a:gd name="connsiteX46" fmla="*/ 3638550 w 8640249"/>
              <a:gd name="connsiteY46" fmla="*/ 1997688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554133 w 8640249"/>
              <a:gd name="connsiteY31" fmla="*/ 908663 h 4447730"/>
              <a:gd name="connsiteX32" fmla="*/ 5242245 w 8640249"/>
              <a:gd name="connsiteY32" fmla="*/ 1905367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931247 w 8640249"/>
              <a:gd name="connsiteY27" fmla="*/ 464459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3628853 w 8640249"/>
              <a:gd name="connsiteY44" fmla="*/ 1682083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628853 w 8640249"/>
              <a:gd name="connsiteY43" fmla="*/ 1682083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611379 w 8640249"/>
              <a:gd name="connsiteY39" fmla="*/ 1331210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218325 w 8640249"/>
              <a:gd name="connsiteY24" fmla="*/ 1286315 h 4447730"/>
              <a:gd name="connsiteX25" fmla="*/ 6815863 w 8640249"/>
              <a:gd name="connsiteY25" fmla="*/ 1541103 h 4447730"/>
              <a:gd name="connsiteX26" fmla="*/ 6574465 w 8640249"/>
              <a:gd name="connsiteY26" fmla="*/ 1655698 h 4447730"/>
              <a:gd name="connsiteX27" fmla="*/ 6398043 w 8640249"/>
              <a:gd name="connsiteY27" fmla="*/ 1703742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5852240 w 8640249"/>
              <a:gd name="connsiteY31" fmla="*/ 773196 h 4447730"/>
              <a:gd name="connsiteX32" fmla="*/ 5917217 w 8640249"/>
              <a:gd name="connsiteY32" fmla="*/ 1299311 h 4447730"/>
              <a:gd name="connsiteX33" fmla="*/ 5848301 w 8640249"/>
              <a:gd name="connsiteY33" fmla="*/ 1799042 h 4447730"/>
              <a:gd name="connsiteX34" fmla="*/ 5549407 w 8640249"/>
              <a:gd name="connsiteY34" fmla="*/ 2205048 h 4447730"/>
              <a:gd name="connsiteX35" fmla="*/ 5080000 w 8640249"/>
              <a:gd name="connsiteY35" fmla="*/ 2178663 h 4447730"/>
              <a:gd name="connsiteX36" fmla="*/ 5060310 w 8640249"/>
              <a:gd name="connsiteY36" fmla="*/ 1493847 h 4447730"/>
              <a:gd name="connsiteX37" fmla="*/ 4987063 w 8640249"/>
              <a:gd name="connsiteY37" fmla="*/ 938198 h 4447730"/>
              <a:gd name="connsiteX38" fmla="*/ 5028019 w 8640249"/>
              <a:gd name="connsiteY38" fmla="*/ 202976 h 4447730"/>
              <a:gd name="connsiteX39" fmla="*/ 4724400 w 8640249"/>
              <a:gd name="connsiteY39" fmla="*/ 1014595 h 4447730"/>
              <a:gd name="connsiteX40" fmla="*/ 4611379 w 8640249"/>
              <a:gd name="connsiteY40" fmla="*/ 1331210 h 4447730"/>
              <a:gd name="connsiteX41" fmla="*/ 4502297 w 8640249"/>
              <a:gd name="connsiteY41" fmla="*/ 1524958 h 4447730"/>
              <a:gd name="connsiteX42" fmla="*/ 4354623 w 8640249"/>
              <a:gd name="connsiteY42" fmla="*/ 1946716 h 4447730"/>
              <a:gd name="connsiteX43" fmla="*/ 4250267 w 8640249"/>
              <a:gd name="connsiteY43" fmla="*/ 2127863 h 4447730"/>
              <a:gd name="connsiteX44" fmla="*/ 3862770 w 8640249"/>
              <a:gd name="connsiteY44" fmla="*/ 2022325 h 4447730"/>
              <a:gd name="connsiteX45" fmla="*/ 3510959 w 8640249"/>
              <a:gd name="connsiteY45" fmla="*/ 1604283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080000 w 8640249"/>
              <a:gd name="connsiteY37" fmla="*/ 2178663 h 4447730"/>
              <a:gd name="connsiteX38" fmla="*/ 5060310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6090366 w 8640249"/>
              <a:gd name="connsiteY32" fmla="*/ 459145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2963333 w 8640249"/>
              <a:gd name="connsiteY68" fmla="*/ 4447730 h 4447730"/>
              <a:gd name="connsiteX0" fmla="*/ 3403600 w 8640249"/>
              <a:gd name="connsiteY0" fmla="*/ 4159863 h 4159863"/>
              <a:gd name="connsiteX1" fmla="*/ 5808133 w 8640249"/>
              <a:gd name="connsiteY1" fmla="*/ 4109063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846234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3801087 w 8640249"/>
              <a:gd name="connsiteY45" fmla="*/ 1219585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186183 w 8640249"/>
              <a:gd name="connsiteY54" fmla="*/ 1790557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98782"/>
              <a:gd name="connsiteX1" fmla="*/ 5559985 w 8640249"/>
              <a:gd name="connsiteY1" fmla="*/ 4198782 h 4198782"/>
              <a:gd name="connsiteX2" fmla="*/ 5571067 w 8640249"/>
              <a:gd name="connsiteY2" fmla="*/ 3668796 h 4198782"/>
              <a:gd name="connsiteX3" fmla="*/ 5520267 w 8640249"/>
              <a:gd name="connsiteY3" fmla="*/ 3330130 h 4198782"/>
              <a:gd name="connsiteX4" fmla="*/ 5537200 w 8640249"/>
              <a:gd name="connsiteY4" fmla="*/ 3042263 h 4198782"/>
              <a:gd name="connsiteX5" fmla="*/ 5554133 w 8640249"/>
              <a:gd name="connsiteY5" fmla="*/ 2872930 h 4198782"/>
              <a:gd name="connsiteX6" fmla="*/ 5554133 w 8640249"/>
              <a:gd name="connsiteY6" fmla="*/ 2872930 h 4198782"/>
              <a:gd name="connsiteX7" fmla="*/ 6146800 w 8640249"/>
              <a:gd name="connsiteY7" fmla="*/ 2737463 h 4198782"/>
              <a:gd name="connsiteX8" fmla="*/ 7183209 w 8640249"/>
              <a:gd name="connsiteY8" fmla="*/ 2692176 h 4198782"/>
              <a:gd name="connsiteX9" fmla="*/ 6577153 w 8640249"/>
              <a:gd name="connsiteY9" fmla="*/ 2522056 h 4198782"/>
              <a:gd name="connsiteX10" fmla="*/ 7179733 w 8640249"/>
              <a:gd name="connsiteY10" fmla="*/ 2347996 h 4198782"/>
              <a:gd name="connsiteX11" fmla="*/ 7476657 w 8640249"/>
              <a:gd name="connsiteY11" fmla="*/ 2253091 h 4198782"/>
              <a:gd name="connsiteX12" fmla="*/ 7694822 w 8640249"/>
              <a:gd name="connsiteY12" fmla="*/ 2200716 h 4198782"/>
              <a:gd name="connsiteX13" fmla="*/ 7858248 w 8640249"/>
              <a:gd name="connsiteY13" fmla="*/ 2169212 h 4198782"/>
              <a:gd name="connsiteX14" fmla="*/ 8182365 w 8640249"/>
              <a:gd name="connsiteY14" fmla="*/ 2050326 h 4198782"/>
              <a:gd name="connsiteX15" fmla="*/ 8640249 w 8640249"/>
              <a:gd name="connsiteY15" fmla="*/ 1748822 h 4198782"/>
              <a:gd name="connsiteX16" fmla="*/ 7859430 w 8640249"/>
              <a:gd name="connsiteY16" fmla="*/ 1911668 h 4198782"/>
              <a:gd name="connsiteX17" fmla="*/ 7478233 w 8640249"/>
              <a:gd name="connsiteY17" fmla="*/ 2014842 h 4198782"/>
              <a:gd name="connsiteX18" fmla="*/ 7235259 w 8640249"/>
              <a:gd name="connsiteY18" fmla="*/ 2042409 h 4198782"/>
              <a:gd name="connsiteX19" fmla="*/ 6984409 w 8640249"/>
              <a:gd name="connsiteY19" fmla="*/ 2160154 h 4198782"/>
              <a:gd name="connsiteX20" fmla="*/ 6417733 w 8640249"/>
              <a:gd name="connsiteY20" fmla="*/ 2212530 h 4198782"/>
              <a:gd name="connsiteX21" fmla="*/ 6079067 w 8640249"/>
              <a:gd name="connsiteY21" fmla="*/ 2263330 h 4198782"/>
              <a:gd name="connsiteX22" fmla="*/ 6553200 w 8640249"/>
              <a:gd name="connsiteY22" fmla="*/ 1890796 h 4198782"/>
              <a:gd name="connsiteX23" fmla="*/ 8016556 w 8640249"/>
              <a:gd name="connsiteY23" fmla="*/ 1113832 h 4198782"/>
              <a:gd name="connsiteX24" fmla="*/ 7186427 w 8640249"/>
              <a:gd name="connsiteY24" fmla="*/ 1360743 h 4198782"/>
              <a:gd name="connsiteX25" fmla="*/ 6815863 w 8640249"/>
              <a:gd name="connsiteY25" fmla="*/ 1541103 h 4198782"/>
              <a:gd name="connsiteX26" fmla="*/ 6329917 w 8640249"/>
              <a:gd name="connsiteY26" fmla="*/ 1719493 h 4198782"/>
              <a:gd name="connsiteX27" fmla="*/ 6355513 w 8640249"/>
              <a:gd name="connsiteY27" fmla="*/ 1512356 h 4198782"/>
              <a:gd name="connsiteX28" fmla="*/ 6593195 w 8640249"/>
              <a:gd name="connsiteY28" fmla="*/ 1090450 h 4198782"/>
              <a:gd name="connsiteX29" fmla="*/ 6931247 w 8640249"/>
              <a:gd name="connsiteY29" fmla="*/ 464459 h 4198782"/>
              <a:gd name="connsiteX30" fmla="*/ 6178697 w 8640249"/>
              <a:gd name="connsiteY30" fmla="*/ 1265051 h 4198782"/>
              <a:gd name="connsiteX31" fmla="*/ 6090366 w 8640249"/>
              <a:gd name="connsiteY31" fmla="*/ 459145 h 4198782"/>
              <a:gd name="connsiteX32" fmla="*/ 6012910 w 8640249"/>
              <a:gd name="connsiteY32" fmla="*/ 1469432 h 4198782"/>
              <a:gd name="connsiteX33" fmla="*/ 5848301 w 8640249"/>
              <a:gd name="connsiteY33" fmla="*/ 1799042 h 4198782"/>
              <a:gd name="connsiteX34" fmla="*/ 5694651 w 8640249"/>
              <a:gd name="connsiteY34" fmla="*/ 2022325 h 4198782"/>
              <a:gd name="connsiteX35" fmla="*/ 5528983 w 8640249"/>
              <a:gd name="connsiteY35" fmla="*/ 2016007 h 4198782"/>
              <a:gd name="connsiteX36" fmla="*/ 5386307 w 8640249"/>
              <a:gd name="connsiteY36" fmla="*/ 2192446 h 4198782"/>
              <a:gd name="connsiteX37" fmla="*/ 5067970 w 8640249"/>
              <a:gd name="connsiteY37" fmla="*/ 1976823 h 4198782"/>
              <a:gd name="connsiteX38" fmla="*/ 5082697 w 8640249"/>
              <a:gd name="connsiteY38" fmla="*/ 1583553 h 4198782"/>
              <a:gd name="connsiteX39" fmla="*/ 5099359 w 8640249"/>
              <a:gd name="connsiteY39" fmla="*/ 938198 h 4198782"/>
              <a:gd name="connsiteX40" fmla="*/ 5028019 w 8640249"/>
              <a:gd name="connsiteY40" fmla="*/ 202976 h 4198782"/>
              <a:gd name="connsiteX41" fmla="*/ 4884822 w 8640249"/>
              <a:gd name="connsiteY41" fmla="*/ 992169 h 4198782"/>
              <a:gd name="connsiteX42" fmla="*/ 4739717 w 8640249"/>
              <a:gd name="connsiteY42" fmla="*/ 1308782 h 4198782"/>
              <a:gd name="connsiteX43" fmla="*/ 4646678 w 8640249"/>
              <a:gd name="connsiteY43" fmla="*/ 1569811 h 4198782"/>
              <a:gd name="connsiteX44" fmla="*/ 4354623 w 8640249"/>
              <a:gd name="connsiteY44" fmla="*/ 1946716 h 4198782"/>
              <a:gd name="connsiteX45" fmla="*/ 4123829 w 8640249"/>
              <a:gd name="connsiteY45" fmla="*/ 1689940 h 4198782"/>
              <a:gd name="connsiteX46" fmla="*/ 4252166 w 8640249"/>
              <a:gd name="connsiteY46" fmla="*/ 1353540 h 4198782"/>
              <a:gd name="connsiteX47" fmla="*/ 3801087 w 8640249"/>
              <a:gd name="connsiteY47" fmla="*/ 1219585 h 4198782"/>
              <a:gd name="connsiteX48" fmla="*/ 3838707 w 8640249"/>
              <a:gd name="connsiteY48" fmla="*/ 1753205 h 4198782"/>
              <a:gd name="connsiteX49" fmla="*/ 3510959 w 8640249"/>
              <a:gd name="connsiteY49" fmla="*/ 1604283 h 4198782"/>
              <a:gd name="connsiteX50" fmla="*/ 2723928 w 8640249"/>
              <a:gd name="connsiteY50" fmla="*/ 0 h 4198782"/>
              <a:gd name="connsiteX51" fmla="*/ 3181350 w 8640249"/>
              <a:gd name="connsiteY51" fmla="*/ 1897146 h 4198782"/>
              <a:gd name="connsiteX52" fmla="*/ 2261046 w 8640249"/>
              <a:gd name="connsiteY52" fmla="*/ 1575464 h 4198782"/>
              <a:gd name="connsiteX53" fmla="*/ 1368926 w 8640249"/>
              <a:gd name="connsiteY53" fmla="*/ 1001089 h 4198782"/>
              <a:gd name="connsiteX54" fmla="*/ 2186183 w 8640249"/>
              <a:gd name="connsiteY54" fmla="*/ 1790557 h 4198782"/>
              <a:gd name="connsiteX55" fmla="*/ 2726267 w 8640249"/>
              <a:gd name="connsiteY55" fmla="*/ 2161730 h 4198782"/>
              <a:gd name="connsiteX56" fmla="*/ 1557867 w 8640249"/>
              <a:gd name="connsiteY56" fmla="*/ 2144796 h 4198782"/>
              <a:gd name="connsiteX57" fmla="*/ 321733 w 8640249"/>
              <a:gd name="connsiteY57" fmla="*/ 1704530 h 4198782"/>
              <a:gd name="connsiteX58" fmla="*/ 0 w 8640249"/>
              <a:gd name="connsiteY58" fmla="*/ 1484396 h 4198782"/>
              <a:gd name="connsiteX59" fmla="*/ 508000 w 8640249"/>
              <a:gd name="connsiteY59" fmla="*/ 1992396 h 4198782"/>
              <a:gd name="connsiteX60" fmla="*/ 1507067 w 8640249"/>
              <a:gd name="connsiteY60" fmla="*/ 2398796 h 4198782"/>
              <a:gd name="connsiteX61" fmla="*/ 2260334 w 8640249"/>
              <a:gd name="connsiteY61" fmla="*/ 2511422 h 4198782"/>
              <a:gd name="connsiteX62" fmla="*/ 1775636 w 8640249"/>
              <a:gd name="connsiteY62" fmla="*/ 2617355 h 4198782"/>
              <a:gd name="connsiteX63" fmla="*/ 2589944 w 8640249"/>
              <a:gd name="connsiteY63" fmla="*/ 2628381 h 4198782"/>
              <a:gd name="connsiteX64" fmla="*/ 2946400 w 8640249"/>
              <a:gd name="connsiteY64" fmla="*/ 2737463 h 4198782"/>
              <a:gd name="connsiteX65" fmla="*/ 3352800 w 8640249"/>
              <a:gd name="connsiteY65" fmla="*/ 2940663 h 4198782"/>
              <a:gd name="connsiteX66" fmla="*/ 3556000 w 8640249"/>
              <a:gd name="connsiteY66" fmla="*/ 3380930 h 4198782"/>
              <a:gd name="connsiteX67" fmla="*/ 3606800 w 8640249"/>
              <a:gd name="connsiteY67" fmla="*/ 3787330 h 4198782"/>
              <a:gd name="connsiteX68" fmla="*/ 3572933 w 8640249"/>
              <a:gd name="connsiteY68" fmla="*/ 3956663 h 4198782"/>
              <a:gd name="connsiteX69" fmla="*/ 3556000 w 8640249"/>
              <a:gd name="connsiteY69" fmla="*/ 4159863 h 4198782"/>
              <a:gd name="connsiteX0" fmla="*/ 3556000 w 8640249"/>
              <a:gd name="connsiteY0" fmla="*/ 4159863 h 4838552"/>
              <a:gd name="connsiteX1" fmla="*/ 6234337 w 8640249"/>
              <a:gd name="connsiteY1" fmla="*/ 4838552 h 4838552"/>
              <a:gd name="connsiteX2" fmla="*/ 5559985 w 8640249"/>
              <a:gd name="connsiteY2" fmla="*/ 4198782 h 4838552"/>
              <a:gd name="connsiteX3" fmla="*/ 5571067 w 8640249"/>
              <a:gd name="connsiteY3" fmla="*/ 3668796 h 4838552"/>
              <a:gd name="connsiteX4" fmla="*/ 5520267 w 8640249"/>
              <a:gd name="connsiteY4" fmla="*/ 3330130 h 4838552"/>
              <a:gd name="connsiteX5" fmla="*/ 5537200 w 8640249"/>
              <a:gd name="connsiteY5" fmla="*/ 3042263 h 4838552"/>
              <a:gd name="connsiteX6" fmla="*/ 5554133 w 8640249"/>
              <a:gd name="connsiteY6" fmla="*/ 2872930 h 4838552"/>
              <a:gd name="connsiteX7" fmla="*/ 5554133 w 8640249"/>
              <a:gd name="connsiteY7" fmla="*/ 2872930 h 4838552"/>
              <a:gd name="connsiteX8" fmla="*/ 6146800 w 8640249"/>
              <a:gd name="connsiteY8" fmla="*/ 2737463 h 4838552"/>
              <a:gd name="connsiteX9" fmla="*/ 7183209 w 8640249"/>
              <a:gd name="connsiteY9" fmla="*/ 2692176 h 4838552"/>
              <a:gd name="connsiteX10" fmla="*/ 6577153 w 8640249"/>
              <a:gd name="connsiteY10" fmla="*/ 2522056 h 4838552"/>
              <a:gd name="connsiteX11" fmla="*/ 7179733 w 8640249"/>
              <a:gd name="connsiteY11" fmla="*/ 2347996 h 4838552"/>
              <a:gd name="connsiteX12" fmla="*/ 7476657 w 8640249"/>
              <a:gd name="connsiteY12" fmla="*/ 2253091 h 4838552"/>
              <a:gd name="connsiteX13" fmla="*/ 7694822 w 8640249"/>
              <a:gd name="connsiteY13" fmla="*/ 2200716 h 4838552"/>
              <a:gd name="connsiteX14" fmla="*/ 7858248 w 8640249"/>
              <a:gd name="connsiteY14" fmla="*/ 2169212 h 4838552"/>
              <a:gd name="connsiteX15" fmla="*/ 8182365 w 8640249"/>
              <a:gd name="connsiteY15" fmla="*/ 2050326 h 4838552"/>
              <a:gd name="connsiteX16" fmla="*/ 8640249 w 8640249"/>
              <a:gd name="connsiteY16" fmla="*/ 1748822 h 4838552"/>
              <a:gd name="connsiteX17" fmla="*/ 7859430 w 8640249"/>
              <a:gd name="connsiteY17" fmla="*/ 1911668 h 4838552"/>
              <a:gd name="connsiteX18" fmla="*/ 7478233 w 8640249"/>
              <a:gd name="connsiteY18" fmla="*/ 2014842 h 4838552"/>
              <a:gd name="connsiteX19" fmla="*/ 7235259 w 8640249"/>
              <a:gd name="connsiteY19" fmla="*/ 2042409 h 4838552"/>
              <a:gd name="connsiteX20" fmla="*/ 6984409 w 8640249"/>
              <a:gd name="connsiteY20" fmla="*/ 2160154 h 4838552"/>
              <a:gd name="connsiteX21" fmla="*/ 6417733 w 8640249"/>
              <a:gd name="connsiteY21" fmla="*/ 2212530 h 4838552"/>
              <a:gd name="connsiteX22" fmla="*/ 6079067 w 8640249"/>
              <a:gd name="connsiteY22" fmla="*/ 2263330 h 4838552"/>
              <a:gd name="connsiteX23" fmla="*/ 6553200 w 8640249"/>
              <a:gd name="connsiteY23" fmla="*/ 1890796 h 4838552"/>
              <a:gd name="connsiteX24" fmla="*/ 8016556 w 8640249"/>
              <a:gd name="connsiteY24" fmla="*/ 1113832 h 4838552"/>
              <a:gd name="connsiteX25" fmla="*/ 7186427 w 8640249"/>
              <a:gd name="connsiteY25" fmla="*/ 1360743 h 4838552"/>
              <a:gd name="connsiteX26" fmla="*/ 6815863 w 8640249"/>
              <a:gd name="connsiteY26" fmla="*/ 1541103 h 4838552"/>
              <a:gd name="connsiteX27" fmla="*/ 6329917 w 8640249"/>
              <a:gd name="connsiteY27" fmla="*/ 1719493 h 4838552"/>
              <a:gd name="connsiteX28" fmla="*/ 6355513 w 8640249"/>
              <a:gd name="connsiteY28" fmla="*/ 1512356 h 4838552"/>
              <a:gd name="connsiteX29" fmla="*/ 6593195 w 8640249"/>
              <a:gd name="connsiteY29" fmla="*/ 1090450 h 4838552"/>
              <a:gd name="connsiteX30" fmla="*/ 6931247 w 8640249"/>
              <a:gd name="connsiteY30" fmla="*/ 464459 h 4838552"/>
              <a:gd name="connsiteX31" fmla="*/ 6178697 w 8640249"/>
              <a:gd name="connsiteY31" fmla="*/ 1265051 h 4838552"/>
              <a:gd name="connsiteX32" fmla="*/ 6090366 w 8640249"/>
              <a:gd name="connsiteY32" fmla="*/ 459145 h 4838552"/>
              <a:gd name="connsiteX33" fmla="*/ 6012910 w 8640249"/>
              <a:gd name="connsiteY33" fmla="*/ 1469432 h 4838552"/>
              <a:gd name="connsiteX34" fmla="*/ 5848301 w 8640249"/>
              <a:gd name="connsiteY34" fmla="*/ 1799042 h 4838552"/>
              <a:gd name="connsiteX35" fmla="*/ 5694651 w 8640249"/>
              <a:gd name="connsiteY35" fmla="*/ 2022325 h 4838552"/>
              <a:gd name="connsiteX36" fmla="*/ 5528983 w 8640249"/>
              <a:gd name="connsiteY36" fmla="*/ 2016007 h 4838552"/>
              <a:gd name="connsiteX37" fmla="*/ 5386307 w 8640249"/>
              <a:gd name="connsiteY37" fmla="*/ 2192446 h 4838552"/>
              <a:gd name="connsiteX38" fmla="*/ 5067970 w 8640249"/>
              <a:gd name="connsiteY38" fmla="*/ 1976823 h 4838552"/>
              <a:gd name="connsiteX39" fmla="*/ 5082697 w 8640249"/>
              <a:gd name="connsiteY39" fmla="*/ 1583553 h 4838552"/>
              <a:gd name="connsiteX40" fmla="*/ 5099359 w 8640249"/>
              <a:gd name="connsiteY40" fmla="*/ 938198 h 4838552"/>
              <a:gd name="connsiteX41" fmla="*/ 5028019 w 8640249"/>
              <a:gd name="connsiteY41" fmla="*/ 202976 h 4838552"/>
              <a:gd name="connsiteX42" fmla="*/ 4884822 w 8640249"/>
              <a:gd name="connsiteY42" fmla="*/ 992169 h 4838552"/>
              <a:gd name="connsiteX43" fmla="*/ 4739717 w 8640249"/>
              <a:gd name="connsiteY43" fmla="*/ 1308782 h 4838552"/>
              <a:gd name="connsiteX44" fmla="*/ 4646678 w 8640249"/>
              <a:gd name="connsiteY44" fmla="*/ 1569811 h 4838552"/>
              <a:gd name="connsiteX45" fmla="*/ 4354623 w 8640249"/>
              <a:gd name="connsiteY45" fmla="*/ 1946716 h 4838552"/>
              <a:gd name="connsiteX46" fmla="*/ 4123829 w 8640249"/>
              <a:gd name="connsiteY46" fmla="*/ 1689940 h 4838552"/>
              <a:gd name="connsiteX47" fmla="*/ 4252166 w 8640249"/>
              <a:gd name="connsiteY47" fmla="*/ 1353540 h 4838552"/>
              <a:gd name="connsiteX48" fmla="*/ 3801087 w 8640249"/>
              <a:gd name="connsiteY48" fmla="*/ 1219585 h 4838552"/>
              <a:gd name="connsiteX49" fmla="*/ 3838707 w 8640249"/>
              <a:gd name="connsiteY49" fmla="*/ 1753205 h 4838552"/>
              <a:gd name="connsiteX50" fmla="*/ 3510959 w 8640249"/>
              <a:gd name="connsiteY50" fmla="*/ 1604283 h 4838552"/>
              <a:gd name="connsiteX51" fmla="*/ 2723928 w 8640249"/>
              <a:gd name="connsiteY51" fmla="*/ 0 h 4838552"/>
              <a:gd name="connsiteX52" fmla="*/ 3181350 w 8640249"/>
              <a:gd name="connsiteY52" fmla="*/ 1897146 h 4838552"/>
              <a:gd name="connsiteX53" fmla="*/ 2261046 w 8640249"/>
              <a:gd name="connsiteY53" fmla="*/ 1575464 h 4838552"/>
              <a:gd name="connsiteX54" fmla="*/ 1368926 w 8640249"/>
              <a:gd name="connsiteY54" fmla="*/ 1001089 h 4838552"/>
              <a:gd name="connsiteX55" fmla="*/ 2186183 w 8640249"/>
              <a:gd name="connsiteY55" fmla="*/ 1790557 h 4838552"/>
              <a:gd name="connsiteX56" fmla="*/ 2726267 w 8640249"/>
              <a:gd name="connsiteY56" fmla="*/ 2161730 h 4838552"/>
              <a:gd name="connsiteX57" fmla="*/ 1557867 w 8640249"/>
              <a:gd name="connsiteY57" fmla="*/ 2144796 h 4838552"/>
              <a:gd name="connsiteX58" fmla="*/ 321733 w 8640249"/>
              <a:gd name="connsiteY58" fmla="*/ 1704530 h 4838552"/>
              <a:gd name="connsiteX59" fmla="*/ 0 w 8640249"/>
              <a:gd name="connsiteY59" fmla="*/ 1484396 h 4838552"/>
              <a:gd name="connsiteX60" fmla="*/ 508000 w 8640249"/>
              <a:gd name="connsiteY60" fmla="*/ 1992396 h 4838552"/>
              <a:gd name="connsiteX61" fmla="*/ 1507067 w 8640249"/>
              <a:gd name="connsiteY61" fmla="*/ 2398796 h 4838552"/>
              <a:gd name="connsiteX62" fmla="*/ 2260334 w 8640249"/>
              <a:gd name="connsiteY62" fmla="*/ 2511422 h 4838552"/>
              <a:gd name="connsiteX63" fmla="*/ 1775636 w 8640249"/>
              <a:gd name="connsiteY63" fmla="*/ 2617355 h 4838552"/>
              <a:gd name="connsiteX64" fmla="*/ 2589944 w 8640249"/>
              <a:gd name="connsiteY64" fmla="*/ 2628381 h 4838552"/>
              <a:gd name="connsiteX65" fmla="*/ 2946400 w 8640249"/>
              <a:gd name="connsiteY65" fmla="*/ 2737463 h 4838552"/>
              <a:gd name="connsiteX66" fmla="*/ 3352800 w 8640249"/>
              <a:gd name="connsiteY66" fmla="*/ 2940663 h 4838552"/>
              <a:gd name="connsiteX67" fmla="*/ 3556000 w 8640249"/>
              <a:gd name="connsiteY67" fmla="*/ 3380930 h 4838552"/>
              <a:gd name="connsiteX68" fmla="*/ 3606800 w 8640249"/>
              <a:gd name="connsiteY68" fmla="*/ 3787330 h 4838552"/>
              <a:gd name="connsiteX69" fmla="*/ 3572933 w 8640249"/>
              <a:gd name="connsiteY69" fmla="*/ 3956663 h 4838552"/>
              <a:gd name="connsiteX70" fmla="*/ 3556000 w 8640249"/>
              <a:gd name="connsiteY70" fmla="*/ 4159863 h 483855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571067 w 8640249"/>
              <a:gd name="connsiteY5" fmla="*/ 3668796 h 4850092"/>
              <a:gd name="connsiteX6" fmla="*/ 5520267 w 8640249"/>
              <a:gd name="connsiteY6" fmla="*/ 3330130 h 4850092"/>
              <a:gd name="connsiteX7" fmla="*/ 5537200 w 8640249"/>
              <a:gd name="connsiteY7" fmla="*/ 3042263 h 4850092"/>
              <a:gd name="connsiteX8" fmla="*/ 5554133 w 8640249"/>
              <a:gd name="connsiteY8" fmla="*/ 2872930 h 4850092"/>
              <a:gd name="connsiteX9" fmla="*/ 5554133 w 8640249"/>
              <a:gd name="connsiteY9" fmla="*/ 2872930 h 4850092"/>
              <a:gd name="connsiteX10" fmla="*/ 6146800 w 8640249"/>
              <a:gd name="connsiteY10" fmla="*/ 2737463 h 4850092"/>
              <a:gd name="connsiteX11" fmla="*/ 7183209 w 8640249"/>
              <a:gd name="connsiteY11" fmla="*/ 2692176 h 4850092"/>
              <a:gd name="connsiteX12" fmla="*/ 6577153 w 8640249"/>
              <a:gd name="connsiteY12" fmla="*/ 2522056 h 4850092"/>
              <a:gd name="connsiteX13" fmla="*/ 7179733 w 8640249"/>
              <a:gd name="connsiteY13" fmla="*/ 2347996 h 4850092"/>
              <a:gd name="connsiteX14" fmla="*/ 7476657 w 8640249"/>
              <a:gd name="connsiteY14" fmla="*/ 2253091 h 4850092"/>
              <a:gd name="connsiteX15" fmla="*/ 7694822 w 8640249"/>
              <a:gd name="connsiteY15" fmla="*/ 2200716 h 4850092"/>
              <a:gd name="connsiteX16" fmla="*/ 7858248 w 8640249"/>
              <a:gd name="connsiteY16" fmla="*/ 2169212 h 4850092"/>
              <a:gd name="connsiteX17" fmla="*/ 8182365 w 8640249"/>
              <a:gd name="connsiteY17" fmla="*/ 2050326 h 4850092"/>
              <a:gd name="connsiteX18" fmla="*/ 8640249 w 8640249"/>
              <a:gd name="connsiteY18" fmla="*/ 1748822 h 4850092"/>
              <a:gd name="connsiteX19" fmla="*/ 7859430 w 8640249"/>
              <a:gd name="connsiteY19" fmla="*/ 1911668 h 4850092"/>
              <a:gd name="connsiteX20" fmla="*/ 7478233 w 8640249"/>
              <a:gd name="connsiteY20" fmla="*/ 2014842 h 4850092"/>
              <a:gd name="connsiteX21" fmla="*/ 7235259 w 8640249"/>
              <a:gd name="connsiteY21" fmla="*/ 2042409 h 4850092"/>
              <a:gd name="connsiteX22" fmla="*/ 6984409 w 8640249"/>
              <a:gd name="connsiteY22" fmla="*/ 2160154 h 4850092"/>
              <a:gd name="connsiteX23" fmla="*/ 6417733 w 8640249"/>
              <a:gd name="connsiteY23" fmla="*/ 2212530 h 4850092"/>
              <a:gd name="connsiteX24" fmla="*/ 6079067 w 8640249"/>
              <a:gd name="connsiteY24" fmla="*/ 2263330 h 4850092"/>
              <a:gd name="connsiteX25" fmla="*/ 6553200 w 8640249"/>
              <a:gd name="connsiteY25" fmla="*/ 1890796 h 4850092"/>
              <a:gd name="connsiteX26" fmla="*/ 8016556 w 8640249"/>
              <a:gd name="connsiteY26" fmla="*/ 1113832 h 4850092"/>
              <a:gd name="connsiteX27" fmla="*/ 7186427 w 8640249"/>
              <a:gd name="connsiteY27" fmla="*/ 1360743 h 4850092"/>
              <a:gd name="connsiteX28" fmla="*/ 6815863 w 8640249"/>
              <a:gd name="connsiteY28" fmla="*/ 1541103 h 4850092"/>
              <a:gd name="connsiteX29" fmla="*/ 6329917 w 8640249"/>
              <a:gd name="connsiteY29" fmla="*/ 1719493 h 4850092"/>
              <a:gd name="connsiteX30" fmla="*/ 6355513 w 8640249"/>
              <a:gd name="connsiteY30" fmla="*/ 1512356 h 4850092"/>
              <a:gd name="connsiteX31" fmla="*/ 6593195 w 8640249"/>
              <a:gd name="connsiteY31" fmla="*/ 1090450 h 4850092"/>
              <a:gd name="connsiteX32" fmla="*/ 6931247 w 8640249"/>
              <a:gd name="connsiteY32" fmla="*/ 464459 h 4850092"/>
              <a:gd name="connsiteX33" fmla="*/ 6178697 w 8640249"/>
              <a:gd name="connsiteY33" fmla="*/ 1265051 h 4850092"/>
              <a:gd name="connsiteX34" fmla="*/ 6090366 w 8640249"/>
              <a:gd name="connsiteY34" fmla="*/ 459145 h 4850092"/>
              <a:gd name="connsiteX35" fmla="*/ 6012910 w 8640249"/>
              <a:gd name="connsiteY35" fmla="*/ 1469432 h 4850092"/>
              <a:gd name="connsiteX36" fmla="*/ 5848301 w 8640249"/>
              <a:gd name="connsiteY36" fmla="*/ 1799042 h 4850092"/>
              <a:gd name="connsiteX37" fmla="*/ 5694651 w 8640249"/>
              <a:gd name="connsiteY37" fmla="*/ 2022325 h 4850092"/>
              <a:gd name="connsiteX38" fmla="*/ 5528983 w 8640249"/>
              <a:gd name="connsiteY38" fmla="*/ 2016007 h 4850092"/>
              <a:gd name="connsiteX39" fmla="*/ 5386307 w 8640249"/>
              <a:gd name="connsiteY39" fmla="*/ 2192446 h 4850092"/>
              <a:gd name="connsiteX40" fmla="*/ 5067970 w 8640249"/>
              <a:gd name="connsiteY40" fmla="*/ 1976823 h 4850092"/>
              <a:gd name="connsiteX41" fmla="*/ 5082697 w 8640249"/>
              <a:gd name="connsiteY41" fmla="*/ 1583553 h 4850092"/>
              <a:gd name="connsiteX42" fmla="*/ 5099359 w 8640249"/>
              <a:gd name="connsiteY42" fmla="*/ 938198 h 4850092"/>
              <a:gd name="connsiteX43" fmla="*/ 5028019 w 8640249"/>
              <a:gd name="connsiteY43" fmla="*/ 202976 h 4850092"/>
              <a:gd name="connsiteX44" fmla="*/ 4884822 w 8640249"/>
              <a:gd name="connsiteY44" fmla="*/ 992169 h 4850092"/>
              <a:gd name="connsiteX45" fmla="*/ 4739717 w 8640249"/>
              <a:gd name="connsiteY45" fmla="*/ 1308782 h 4850092"/>
              <a:gd name="connsiteX46" fmla="*/ 4646678 w 8640249"/>
              <a:gd name="connsiteY46" fmla="*/ 1569811 h 4850092"/>
              <a:gd name="connsiteX47" fmla="*/ 4354623 w 8640249"/>
              <a:gd name="connsiteY47" fmla="*/ 1946716 h 4850092"/>
              <a:gd name="connsiteX48" fmla="*/ 4123829 w 8640249"/>
              <a:gd name="connsiteY48" fmla="*/ 1689940 h 4850092"/>
              <a:gd name="connsiteX49" fmla="*/ 4252166 w 8640249"/>
              <a:gd name="connsiteY49" fmla="*/ 1353540 h 4850092"/>
              <a:gd name="connsiteX50" fmla="*/ 3801087 w 8640249"/>
              <a:gd name="connsiteY50" fmla="*/ 1219585 h 4850092"/>
              <a:gd name="connsiteX51" fmla="*/ 3838707 w 8640249"/>
              <a:gd name="connsiteY51" fmla="*/ 1753205 h 4850092"/>
              <a:gd name="connsiteX52" fmla="*/ 3510959 w 8640249"/>
              <a:gd name="connsiteY52" fmla="*/ 1604283 h 4850092"/>
              <a:gd name="connsiteX53" fmla="*/ 2723928 w 8640249"/>
              <a:gd name="connsiteY53" fmla="*/ 0 h 4850092"/>
              <a:gd name="connsiteX54" fmla="*/ 3181350 w 8640249"/>
              <a:gd name="connsiteY54" fmla="*/ 1897146 h 4850092"/>
              <a:gd name="connsiteX55" fmla="*/ 2261046 w 8640249"/>
              <a:gd name="connsiteY55" fmla="*/ 1575464 h 4850092"/>
              <a:gd name="connsiteX56" fmla="*/ 1368926 w 8640249"/>
              <a:gd name="connsiteY56" fmla="*/ 1001089 h 4850092"/>
              <a:gd name="connsiteX57" fmla="*/ 2186183 w 8640249"/>
              <a:gd name="connsiteY57" fmla="*/ 1790557 h 4850092"/>
              <a:gd name="connsiteX58" fmla="*/ 2726267 w 8640249"/>
              <a:gd name="connsiteY58" fmla="*/ 2161730 h 4850092"/>
              <a:gd name="connsiteX59" fmla="*/ 1557867 w 8640249"/>
              <a:gd name="connsiteY59" fmla="*/ 2144796 h 4850092"/>
              <a:gd name="connsiteX60" fmla="*/ 321733 w 8640249"/>
              <a:gd name="connsiteY60" fmla="*/ 1704530 h 4850092"/>
              <a:gd name="connsiteX61" fmla="*/ 0 w 8640249"/>
              <a:gd name="connsiteY61" fmla="*/ 1484396 h 4850092"/>
              <a:gd name="connsiteX62" fmla="*/ 508000 w 8640249"/>
              <a:gd name="connsiteY62" fmla="*/ 1992396 h 4850092"/>
              <a:gd name="connsiteX63" fmla="*/ 1507067 w 8640249"/>
              <a:gd name="connsiteY63" fmla="*/ 2398796 h 4850092"/>
              <a:gd name="connsiteX64" fmla="*/ 2260334 w 8640249"/>
              <a:gd name="connsiteY64" fmla="*/ 2511422 h 4850092"/>
              <a:gd name="connsiteX65" fmla="*/ 1775636 w 8640249"/>
              <a:gd name="connsiteY65" fmla="*/ 2617355 h 4850092"/>
              <a:gd name="connsiteX66" fmla="*/ 2589944 w 8640249"/>
              <a:gd name="connsiteY66" fmla="*/ 2628381 h 4850092"/>
              <a:gd name="connsiteX67" fmla="*/ 2946400 w 8640249"/>
              <a:gd name="connsiteY67" fmla="*/ 2737463 h 4850092"/>
              <a:gd name="connsiteX68" fmla="*/ 3352800 w 8640249"/>
              <a:gd name="connsiteY68" fmla="*/ 2940663 h 4850092"/>
              <a:gd name="connsiteX69" fmla="*/ 3556000 w 8640249"/>
              <a:gd name="connsiteY69" fmla="*/ 3380930 h 4850092"/>
              <a:gd name="connsiteX70" fmla="*/ 3606800 w 8640249"/>
              <a:gd name="connsiteY70" fmla="*/ 3787330 h 4850092"/>
              <a:gd name="connsiteX71" fmla="*/ 3572933 w 8640249"/>
              <a:gd name="connsiteY71" fmla="*/ 3956663 h 4850092"/>
              <a:gd name="connsiteX72" fmla="*/ 3556000 w 8640249"/>
              <a:gd name="connsiteY72"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492389 w 8640249"/>
              <a:gd name="connsiteY5" fmla="*/ 3891025 h 4850092"/>
              <a:gd name="connsiteX6" fmla="*/ 5571067 w 8640249"/>
              <a:gd name="connsiteY6" fmla="*/ 3668796 h 4850092"/>
              <a:gd name="connsiteX7" fmla="*/ 5520267 w 8640249"/>
              <a:gd name="connsiteY7" fmla="*/ 3330130 h 4850092"/>
              <a:gd name="connsiteX8" fmla="*/ 5537200 w 8640249"/>
              <a:gd name="connsiteY8" fmla="*/ 3042263 h 4850092"/>
              <a:gd name="connsiteX9" fmla="*/ 5554133 w 8640249"/>
              <a:gd name="connsiteY9" fmla="*/ 2872930 h 4850092"/>
              <a:gd name="connsiteX10" fmla="*/ 5554133 w 8640249"/>
              <a:gd name="connsiteY10" fmla="*/ 2872930 h 4850092"/>
              <a:gd name="connsiteX11" fmla="*/ 6146800 w 8640249"/>
              <a:gd name="connsiteY11" fmla="*/ 2737463 h 4850092"/>
              <a:gd name="connsiteX12" fmla="*/ 7183209 w 8640249"/>
              <a:gd name="connsiteY12" fmla="*/ 2692176 h 4850092"/>
              <a:gd name="connsiteX13" fmla="*/ 6577153 w 8640249"/>
              <a:gd name="connsiteY13" fmla="*/ 2522056 h 4850092"/>
              <a:gd name="connsiteX14" fmla="*/ 7179733 w 8640249"/>
              <a:gd name="connsiteY14" fmla="*/ 2347996 h 4850092"/>
              <a:gd name="connsiteX15" fmla="*/ 7476657 w 8640249"/>
              <a:gd name="connsiteY15" fmla="*/ 2253091 h 4850092"/>
              <a:gd name="connsiteX16" fmla="*/ 7694822 w 8640249"/>
              <a:gd name="connsiteY16" fmla="*/ 2200716 h 4850092"/>
              <a:gd name="connsiteX17" fmla="*/ 7858248 w 8640249"/>
              <a:gd name="connsiteY17" fmla="*/ 2169212 h 4850092"/>
              <a:gd name="connsiteX18" fmla="*/ 8182365 w 8640249"/>
              <a:gd name="connsiteY18" fmla="*/ 2050326 h 4850092"/>
              <a:gd name="connsiteX19" fmla="*/ 8640249 w 8640249"/>
              <a:gd name="connsiteY19" fmla="*/ 1748822 h 4850092"/>
              <a:gd name="connsiteX20" fmla="*/ 7859430 w 8640249"/>
              <a:gd name="connsiteY20" fmla="*/ 1911668 h 4850092"/>
              <a:gd name="connsiteX21" fmla="*/ 7478233 w 8640249"/>
              <a:gd name="connsiteY21" fmla="*/ 2014842 h 4850092"/>
              <a:gd name="connsiteX22" fmla="*/ 7235259 w 8640249"/>
              <a:gd name="connsiteY22" fmla="*/ 2042409 h 4850092"/>
              <a:gd name="connsiteX23" fmla="*/ 6984409 w 8640249"/>
              <a:gd name="connsiteY23" fmla="*/ 2160154 h 4850092"/>
              <a:gd name="connsiteX24" fmla="*/ 6417733 w 8640249"/>
              <a:gd name="connsiteY24" fmla="*/ 2212530 h 4850092"/>
              <a:gd name="connsiteX25" fmla="*/ 6079067 w 8640249"/>
              <a:gd name="connsiteY25" fmla="*/ 2263330 h 4850092"/>
              <a:gd name="connsiteX26" fmla="*/ 6553200 w 8640249"/>
              <a:gd name="connsiteY26" fmla="*/ 1890796 h 4850092"/>
              <a:gd name="connsiteX27" fmla="*/ 8016556 w 8640249"/>
              <a:gd name="connsiteY27" fmla="*/ 1113832 h 4850092"/>
              <a:gd name="connsiteX28" fmla="*/ 7186427 w 8640249"/>
              <a:gd name="connsiteY28" fmla="*/ 1360743 h 4850092"/>
              <a:gd name="connsiteX29" fmla="*/ 6815863 w 8640249"/>
              <a:gd name="connsiteY29" fmla="*/ 1541103 h 4850092"/>
              <a:gd name="connsiteX30" fmla="*/ 6329917 w 8640249"/>
              <a:gd name="connsiteY30" fmla="*/ 1719493 h 4850092"/>
              <a:gd name="connsiteX31" fmla="*/ 6355513 w 8640249"/>
              <a:gd name="connsiteY31" fmla="*/ 1512356 h 4850092"/>
              <a:gd name="connsiteX32" fmla="*/ 6593195 w 8640249"/>
              <a:gd name="connsiteY32" fmla="*/ 1090450 h 4850092"/>
              <a:gd name="connsiteX33" fmla="*/ 6931247 w 8640249"/>
              <a:gd name="connsiteY33" fmla="*/ 464459 h 4850092"/>
              <a:gd name="connsiteX34" fmla="*/ 6178697 w 8640249"/>
              <a:gd name="connsiteY34" fmla="*/ 1265051 h 4850092"/>
              <a:gd name="connsiteX35" fmla="*/ 6090366 w 8640249"/>
              <a:gd name="connsiteY35" fmla="*/ 459145 h 4850092"/>
              <a:gd name="connsiteX36" fmla="*/ 6012910 w 8640249"/>
              <a:gd name="connsiteY36" fmla="*/ 1469432 h 4850092"/>
              <a:gd name="connsiteX37" fmla="*/ 5848301 w 8640249"/>
              <a:gd name="connsiteY37" fmla="*/ 1799042 h 4850092"/>
              <a:gd name="connsiteX38" fmla="*/ 5694651 w 8640249"/>
              <a:gd name="connsiteY38" fmla="*/ 2022325 h 4850092"/>
              <a:gd name="connsiteX39" fmla="*/ 5528983 w 8640249"/>
              <a:gd name="connsiteY39" fmla="*/ 2016007 h 4850092"/>
              <a:gd name="connsiteX40" fmla="*/ 5386307 w 8640249"/>
              <a:gd name="connsiteY40" fmla="*/ 2192446 h 4850092"/>
              <a:gd name="connsiteX41" fmla="*/ 5067970 w 8640249"/>
              <a:gd name="connsiteY41" fmla="*/ 1976823 h 4850092"/>
              <a:gd name="connsiteX42" fmla="*/ 5082697 w 8640249"/>
              <a:gd name="connsiteY42" fmla="*/ 1583553 h 4850092"/>
              <a:gd name="connsiteX43" fmla="*/ 5099359 w 8640249"/>
              <a:gd name="connsiteY43" fmla="*/ 938198 h 4850092"/>
              <a:gd name="connsiteX44" fmla="*/ 5028019 w 8640249"/>
              <a:gd name="connsiteY44" fmla="*/ 202976 h 4850092"/>
              <a:gd name="connsiteX45" fmla="*/ 4884822 w 8640249"/>
              <a:gd name="connsiteY45" fmla="*/ 992169 h 4850092"/>
              <a:gd name="connsiteX46" fmla="*/ 4739717 w 8640249"/>
              <a:gd name="connsiteY46" fmla="*/ 1308782 h 4850092"/>
              <a:gd name="connsiteX47" fmla="*/ 4646678 w 8640249"/>
              <a:gd name="connsiteY47" fmla="*/ 1569811 h 4850092"/>
              <a:gd name="connsiteX48" fmla="*/ 4354623 w 8640249"/>
              <a:gd name="connsiteY48" fmla="*/ 1946716 h 4850092"/>
              <a:gd name="connsiteX49" fmla="*/ 4123829 w 8640249"/>
              <a:gd name="connsiteY49" fmla="*/ 1689940 h 4850092"/>
              <a:gd name="connsiteX50" fmla="*/ 4252166 w 8640249"/>
              <a:gd name="connsiteY50" fmla="*/ 1353540 h 4850092"/>
              <a:gd name="connsiteX51" fmla="*/ 3801087 w 8640249"/>
              <a:gd name="connsiteY51" fmla="*/ 1219585 h 4850092"/>
              <a:gd name="connsiteX52" fmla="*/ 3838707 w 8640249"/>
              <a:gd name="connsiteY52" fmla="*/ 1753205 h 4850092"/>
              <a:gd name="connsiteX53" fmla="*/ 3510959 w 8640249"/>
              <a:gd name="connsiteY53" fmla="*/ 1604283 h 4850092"/>
              <a:gd name="connsiteX54" fmla="*/ 2723928 w 8640249"/>
              <a:gd name="connsiteY54" fmla="*/ 0 h 4850092"/>
              <a:gd name="connsiteX55" fmla="*/ 3181350 w 8640249"/>
              <a:gd name="connsiteY55" fmla="*/ 1897146 h 4850092"/>
              <a:gd name="connsiteX56" fmla="*/ 2261046 w 8640249"/>
              <a:gd name="connsiteY56" fmla="*/ 1575464 h 4850092"/>
              <a:gd name="connsiteX57" fmla="*/ 1368926 w 8640249"/>
              <a:gd name="connsiteY57" fmla="*/ 1001089 h 4850092"/>
              <a:gd name="connsiteX58" fmla="*/ 2186183 w 8640249"/>
              <a:gd name="connsiteY58" fmla="*/ 1790557 h 4850092"/>
              <a:gd name="connsiteX59" fmla="*/ 2726267 w 8640249"/>
              <a:gd name="connsiteY59" fmla="*/ 2161730 h 4850092"/>
              <a:gd name="connsiteX60" fmla="*/ 1557867 w 8640249"/>
              <a:gd name="connsiteY60" fmla="*/ 2144796 h 4850092"/>
              <a:gd name="connsiteX61" fmla="*/ 321733 w 8640249"/>
              <a:gd name="connsiteY61" fmla="*/ 1704530 h 4850092"/>
              <a:gd name="connsiteX62" fmla="*/ 0 w 8640249"/>
              <a:gd name="connsiteY62" fmla="*/ 1484396 h 4850092"/>
              <a:gd name="connsiteX63" fmla="*/ 508000 w 8640249"/>
              <a:gd name="connsiteY63" fmla="*/ 1992396 h 4850092"/>
              <a:gd name="connsiteX64" fmla="*/ 1507067 w 8640249"/>
              <a:gd name="connsiteY64" fmla="*/ 2398796 h 4850092"/>
              <a:gd name="connsiteX65" fmla="*/ 2260334 w 8640249"/>
              <a:gd name="connsiteY65" fmla="*/ 2511422 h 4850092"/>
              <a:gd name="connsiteX66" fmla="*/ 1775636 w 8640249"/>
              <a:gd name="connsiteY66" fmla="*/ 2617355 h 4850092"/>
              <a:gd name="connsiteX67" fmla="*/ 2589944 w 8640249"/>
              <a:gd name="connsiteY67" fmla="*/ 2628381 h 4850092"/>
              <a:gd name="connsiteX68" fmla="*/ 2946400 w 8640249"/>
              <a:gd name="connsiteY68" fmla="*/ 2737463 h 4850092"/>
              <a:gd name="connsiteX69" fmla="*/ 3352800 w 8640249"/>
              <a:gd name="connsiteY69" fmla="*/ 2940663 h 4850092"/>
              <a:gd name="connsiteX70" fmla="*/ 3556000 w 8640249"/>
              <a:gd name="connsiteY70" fmla="*/ 3380930 h 4850092"/>
              <a:gd name="connsiteX71" fmla="*/ 3606800 w 8640249"/>
              <a:gd name="connsiteY71" fmla="*/ 3787330 h 4850092"/>
              <a:gd name="connsiteX72" fmla="*/ 3572933 w 8640249"/>
              <a:gd name="connsiteY72" fmla="*/ 3956663 h 4850092"/>
              <a:gd name="connsiteX73" fmla="*/ 3556000 w 8640249"/>
              <a:gd name="connsiteY73" fmla="*/ 4159863 h 4850092"/>
              <a:gd name="connsiteX0" fmla="*/ 3556000 w 8640249"/>
              <a:gd name="connsiteY0" fmla="*/ 4159863 h 4850092"/>
              <a:gd name="connsiteX1" fmla="*/ 3459051 w 8640249"/>
              <a:gd name="connsiteY1" fmla="*/ 4479724 h 4850092"/>
              <a:gd name="connsiteX2" fmla="*/ 3250504 w 8640249"/>
              <a:gd name="connsiteY2" fmla="*/ 4771270 h 4850092"/>
              <a:gd name="connsiteX3" fmla="*/ 6234337 w 8640249"/>
              <a:gd name="connsiteY3" fmla="*/ 4838552 h 4850092"/>
              <a:gd name="connsiteX4" fmla="*/ 5660831 w 8640249"/>
              <a:gd name="connsiteY4" fmla="*/ 4412444 h 4850092"/>
              <a:gd name="connsiteX5" fmla="*/ 5559985 w 8640249"/>
              <a:gd name="connsiteY5" fmla="*/ 4198782 h 4850092"/>
              <a:gd name="connsiteX6" fmla="*/ 5492389 w 8640249"/>
              <a:gd name="connsiteY6" fmla="*/ 3891025 h 4850092"/>
              <a:gd name="connsiteX7" fmla="*/ 5571067 w 8640249"/>
              <a:gd name="connsiteY7" fmla="*/ 3668796 h 4850092"/>
              <a:gd name="connsiteX8" fmla="*/ 5520267 w 8640249"/>
              <a:gd name="connsiteY8" fmla="*/ 3330130 h 4850092"/>
              <a:gd name="connsiteX9" fmla="*/ 5537200 w 8640249"/>
              <a:gd name="connsiteY9" fmla="*/ 3042263 h 4850092"/>
              <a:gd name="connsiteX10" fmla="*/ 5554133 w 8640249"/>
              <a:gd name="connsiteY10" fmla="*/ 2872930 h 4850092"/>
              <a:gd name="connsiteX11" fmla="*/ 5554133 w 8640249"/>
              <a:gd name="connsiteY11" fmla="*/ 2872930 h 4850092"/>
              <a:gd name="connsiteX12" fmla="*/ 6146800 w 8640249"/>
              <a:gd name="connsiteY12" fmla="*/ 2737463 h 4850092"/>
              <a:gd name="connsiteX13" fmla="*/ 7183209 w 8640249"/>
              <a:gd name="connsiteY13" fmla="*/ 2692176 h 4850092"/>
              <a:gd name="connsiteX14" fmla="*/ 6577153 w 8640249"/>
              <a:gd name="connsiteY14" fmla="*/ 2522056 h 4850092"/>
              <a:gd name="connsiteX15" fmla="*/ 7179733 w 8640249"/>
              <a:gd name="connsiteY15" fmla="*/ 2347996 h 4850092"/>
              <a:gd name="connsiteX16" fmla="*/ 7476657 w 8640249"/>
              <a:gd name="connsiteY16" fmla="*/ 2253091 h 4850092"/>
              <a:gd name="connsiteX17" fmla="*/ 7694822 w 8640249"/>
              <a:gd name="connsiteY17" fmla="*/ 2200716 h 4850092"/>
              <a:gd name="connsiteX18" fmla="*/ 7858248 w 8640249"/>
              <a:gd name="connsiteY18" fmla="*/ 2169212 h 4850092"/>
              <a:gd name="connsiteX19" fmla="*/ 8182365 w 8640249"/>
              <a:gd name="connsiteY19" fmla="*/ 2050326 h 4850092"/>
              <a:gd name="connsiteX20" fmla="*/ 8640249 w 8640249"/>
              <a:gd name="connsiteY20" fmla="*/ 1748822 h 4850092"/>
              <a:gd name="connsiteX21" fmla="*/ 7859430 w 8640249"/>
              <a:gd name="connsiteY21" fmla="*/ 1911668 h 4850092"/>
              <a:gd name="connsiteX22" fmla="*/ 7478233 w 8640249"/>
              <a:gd name="connsiteY22" fmla="*/ 2014842 h 4850092"/>
              <a:gd name="connsiteX23" fmla="*/ 7235259 w 8640249"/>
              <a:gd name="connsiteY23" fmla="*/ 2042409 h 4850092"/>
              <a:gd name="connsiteX24" fmla="*/ 6984409 w 8640249"/>
              <a:gd name="connsiteY24" fmla="*/ 2160154 h 4850092"/>
              <a:gd name="connsiteX25" fmla="*/ 6417733 w 8640249"/>
              <a:gd name="connsiteY25" fmla="*/ 2212530 h 4850092"/>
              <a:gd name="connsiteX26" fmla="*/ 6079067 w 8640249"/>
              <a:gd name="connsiteY26" fmla="*/ 2263330 h 4850092"/>
              <a:gd name="connsiteX27" fmla="*/ 6553200 w 8640249"/>
              <a:gd name="connsiteY27" fmla="*/ 1890796 h 4850092"/>
              <a:gd name="connsiteX28" fmla="*/ 8016556 w 8640249"/>
              <a:gd name="connsiteY28" fmla="*/ 1113832 h 4850092"/>
              <a:gd name="connsiteX29" fmla="*/ 7186427 w 8640249"/>
              <a:gd name="connsiteY29" fmla="*/ 1360743 h 4850092"/>
              <a:gd name="connsiteX30" fmla="*/ 6815863 w 8640249"/>
              <a:gd name="connsiteY30" fmla="*/ 1541103 h 4850092"/>
              <a:gd name="connsiteX31" fmla="*/ 6329917 w 8640249"/>
              <a:gd name="connsiteY31" fmla="*/ 1719493 h 4850092"/>
              <a:gd name="connsiteX32" fmla="*/ 6355513 w 8640249"/>
              <a:gd name="connsiteY32" fmla="*/ 1512356 h 4850092"/>
              <a:gd name="connsiteX33" fmla="*/ 6593195 w 8640249"/>
              <a:gd name="connsiteY33" fmla="*/ 1090450 h 4850092"/>
              <a:gd name="connsiteX34" fmla="*/ 6931247 w 8640249"/>
              <a:gd name="connsiteY34" fmla="*/ 464459 h 4850092"/>
              <a:gd name="connsiteX35" fmla="*/ 6178697 w 8640249"/>
              <a:gd name="connsiteY35" fmla="*/ 1265051 h 4850092"/>
              <a:gd name="connsiteX36" fmla="*/ 6090366 w 8640249"/>
              <a:gd name="connsiteY36" fmla="*/ 459145 h 4850092"/>
              <a:gd name="connsiteX37" fmla="*/ 6012910 w 8640249"/>
              <a:gd name="connsiteY37" fmla="*/ 1469432 h 4850092"/>
              <a:gd name="connsiteX38" fmla="*/ 5848301 w 8640249"/>
              <a:gd name="connsiteY38" fmla="*/ 1799042 h 4850092"/>
              <a:gd name="connsiteX39" fmla="*/ 5694651 w 8640249"/>
              <a:gd name="connsiteY39" fmla="*/ 2022325 h 4850092"/>
              <a:gd name="connsiteX40" fmla="*/ 5528983 w 8640249"/>
              <a:gd name="connsiteY40" fmla="*/ 2016007 h 4850092"/>
              <a:gd name="connsiteX41" fmla="*/ 5386307 w 8640249"/>
              <a:gd name="connsiteY41" fmla="*/ 2192446 h 4850092"/>
              <a:gd name="connsiteX42" fmla="*/ 5067970 w 8640249"/>
              <a:gd name="connsiteY42" fmla="*/ 1976823 h 4850092"/>
              <a:gd name="connsiteX43" fmla="*/ 5082697 w 8640249"/>
              <a:gd name="connsiteY43" fmla="*/ 1583553 h 4850092"/>
              <a:gd name="connsiteX44" fmla="*/ 5099359 w 8640249"/>
              <a:gd name="connsiteY44" fmla="*/ 938198 h 4850092"/>
              <a:gd name="connsiteX45" fmla="*/ 5028019 w 8640249"/>
              <a:gd name="connsiteY45" fmla="*/ 202976 h 4850092"/>
              <a:gd name="connsiteX46" fmla="*/ 4884822 w 8640249"/>
              <a:gd name="connsiteY46" fmla="*/ 992169 h 4850092"/>
              <a:gd name="connsiteX47" fmla="*/ 4739717 w 8640249"/>
              <a:gd name="connsiteY47" fmla="*/ 1308782 h 4850092"/>
              <a:gd name="connsiteX48" fmla="*/ 4646678 w 8640249"/>
              <a:gd name="connsiteY48" fmla="*/ 1569811 h 4850092"/>
              <a:gd name="connsiteX49" fmla="*/ 4354623 w 8640249"/>
              <a:gd name="connsiteY49" fmla="*/ 1946716 h 4850092"/>
              <a:gd name="connsiteX50" fmla="*/ 4123829 w 8640249"/>
              <a:gd name="connsiteY50" fmla="*/ 1689940 h 4850092"/>
              <a:gd name="connsiteX51" fmla="*/ 4252166 w 8640249"/>
              <a:gd name="connsiteY51" fmla="*/ 1353540 h 4850092"/>
              <a:gd name="connsiteX52" fmla="*/ 3801087 w 8640249"/>
              <a:gd name="connsiteY52" fmla="*/ 1219585 h 4850092"/>
              <a:gd name="connsiteX53" fmla="*/ 3838707 w 8640249"/>
              <a:gd name="connsiteY53" fmla="*/ 1753205 h 4850092"/>
              <a:gd name="connsiteX54" fmla="*/ 3510959 w 8640249"/>
              <a:gd name="connsiteY54" fmla="*/ 1604283 h 4850092"/>
              <a:gd name="connsiteX55" fmla="*/ 2723928 w 8640249"/>
              <a:gd name="connsiteY55" fmla="*/ 0 h 4850092"/>
              <a:gd name="connsiteX56" fmla="*/ 3181350 w 8640249"/>
              <a:gd name="connsiteY56" fmla="*/ 1897146 h 4850092"/>
              <a:gd name="connsiteX57" fmla="*/ 2261046 w 8640249"/>
              <a:gd name="connsiteY57" fmla="*/ 1575464 h 4850092"/>
              <a:gd name="connsiteX58" fmla="*/ 1368926 w 8640249"/>
              <a:gd name="connsiteY58" fmla="*/ 1001089 h 4850092"/>
              <a:gd name="connsiteX59" fmla="*/ 2186183 w 8640249"/>
              <a:gd name="connsiteY59" fmla="*/ 1790557 h 4850092"/>
              <a:gd name="connsiteX60" fmla="*/ 2726267 w 8640249"/>
              <a:gd name="connsiteY60" fmla="*/ 2161730 h 4850092"/>
              <a:gd name="connsiteX61" fmla="*/ 1557867 w 8640249"/>
              <a:gd name="connsiteY61" fmla="*/ 2144796 h 4850092"/>
              <a:gd name="connsiteX62" fmla="*/ 321733 w 8640249"/>
              <a:gd name="connsiteY62" fmla="*/ 1704530 h 4850092"/>
              <a:gd name="connsiteX63" fmla="*/ 0 w 8640249"/>
              <a:gd name="connsiteY63" fmla="*/ 1484396 h 4850092"/>
              <a:gd name="connsiteX64" fmla="*/ 508000 w 8640249"/>
              <a:gd name="connsiteY64" fmla="*/ 1992396 h 4850092"/>
              <a:gd name="connsiteX65" fmla="*/ 1507067 w 8640249"/>
              <a:gd name="connsiteY65" fmla="*/ 2398796 h 4850092"/>
              <a:gd name="connsiteX66" fmla="*/ 2260334 w 8640249"/>
              <a:gd name="connsiteY66" fmla="*/ 2511422 h 4850092"/>
              <a:gd name="connsiteX67" fmla="*/ 1775636 w 8640249"/>
              <a:gd name="connsiteY67" fmla="*/ 2617355 h 4850092"/>
              <a:gd name="connsiteX68" fmla="*/ 2589944 w 8640249"/>
              <a:gd name="connsiteY68" fmla="*/ 2628381 h 4850092"/>
              <a:gd name="connsiteX69" fmla="*/ 2946400 w 8640249"/>
              <a:gd name="connsiteY69" fmla="*/ 2737463 h 4850092"/>
              <a:gd name="connsiteX70" fmla="*/ 3352800 w 8640249"/>
              <a:gd name="connsiteY70" fmla="*/ 2940663 h 4850092"/>
              <a:gd name="connsiteX71" fmla="*/ 3556000 w 8640249"/>
              <a:gd name="connsiteY71" fmla="*/ 3380930 h 4850092"/>
              <a:gd name="connsiteX72" fmla="*/ 3606800 w 8640249"/>
              <a:gd name="connsiteY72" fmla="*/ 3787330 h 4850092"/>
              <a:gd name="connsiteX73" fmla="*/ 3572933 w 8640249"/>
              <a:gd name="connsiteY73" fmla="*/ 3956663 h 4850092"/>
              <a:gd name="connsiteX74" fmla="*/ 3556000 w 8640249"/>
              <a:gd name="connsiteY74" fmla="*/ 4159863 h 4850092"/>
              <a:gd name="connsiteX0" fmla="*/ 3556000 w 8640249"/>
              <a:gd name="connsiteY0" fmla="*/ 4159863 h 4841150"/>
              <a:gd name="connsiteX1" fmla="*/ 3459051 w 8640249"/>
              <a:gd name="connsiteY1" fmla="*/ 4479724 h 4841150"/>
              <a:gd name="connsiteX2" fmla="*/ 2877525 w 8640249"/>
              <a:gd name="connsiteY2" fmla="*/ 4737631 h 4841150"/>
              <a:gd name="connsiteX3" fmla="*/ 6234337 w 8640249"/>
              <a:gd name="connsiteY3" fmla="*/ 4838552 h 4841150"/>
              <a:gd name="connsiteX4" fmla="*/ 5660831 w 8640249"/>
              <a:gd name="connsiteY4" fmla="*/ 4412444 h 4841150"/>
              <a:gd name="connsiteX5" fmla="*/ 5559985 w 8640249"/>
              <a:gd name="connsiteY5" fmla="*/ 4198782 h 4841150"/>
              <a:gd name="connsiteX6" fmla="*/ 5492389 w 8640249"/>
              <a:gd name="connsiteY6" fmla="*/ 3891025 h 4841150"/>
              <a:gd name="connsiteX7" fmla="*/ 5571067 w 8640249"/>
              <a:gd name="connsiteY7" fmla="*/ 3668796 h 4841150"/>
              <a:gd name="connsiteX8" fmla="*/ 5520267 w 8640249"/>
              <a:gd name="connsiteY8" fmla="*/ 3330130 h 4841150"/>
              <a:gd name="connsiteX9" fmla="*/ 5537200 w 8640249"/>
              <a:gd name="connsiteY9" fmla="*/ 3042263 h 4841150"/>
              <a:gd name="connsiteX10" fmla="*/ 5554133 w 8640249"/>
              <a:gd name="connsiteY10" fmla="*/ 2872930 h 4841150"/>
              <a:gd name="connsiteX11" fmla="*/ 5554133 w 8640249"/>
              <a:gd name="connsiteY11" fmla="*/ 2872930 h 4841150"/>
              <a:gd name="connsiteX12" fmla="*/ 6146800 w 8640249"/>
              <a:gd name="connsiteY12" fmla="*/ 2737463 h 4841150"/>
              <a:gd name="connsiteX13" fmla="*/ 7183209 w 8640249"/>
              <a:gd name="connsiteY13" fmla="*/ 2692176 h 4841150"/>
              <a:gd name="connsiteX14" fmla="*/ 6577153 w 8640249"/>
              <a:gd name="connsiteY14" fmla="*/ 2522056 h 4841150"/>
              <a:gd name="connsiteX15" fmla="*/ 7179733 w 8640249"/>
              <a:gd name="connsiteY15" fmla="*/ 2347996 h 4841150"/>
              <a:gd name="connsiteX16" fmla="*/ 7476657 w 8640249"/>
              <a:gd name="connsiteY16" fmla="*/ 2253091 h 4841150"/>
              <a:gd name="connsiteX17" fmla="*/ 7694822 w 8640249"/>
              <a:gd name="connsiteY17" fmla="*/ 2200716 h 4841150"/>
              <a:gd name="connsiteX18" fmla="*/ 7858248 w 8640249"/>
              <a:gd name="connsiteY18" fmla="*/ 2169212 h 4841150"/>
              <a:gd name="connsiteX19" fmla="*/ 8182365 w 8640249"/>
              <a:gd name="connsiteY19" fmla="*/ 2050326 h 4841150"/>
              <a:gd name="connsiteX20" fmla="*/ 8640249 w 8640249"/>
              <a:gd name="connsiteY20" fmla="*/ 1748822 h 4841150"/>
              <a:gd name="connsiteX21" fmla="*/ 7859430 w 8640249"/>
              <a:gd name="connsiteY21" fmla="*/ 1911668 h 4841150"/>
              <a:gd name="connsiteX22" fmla="*/ 7478233 w 8640249"/>
              <a:gd name="connsiteY22" fmla="*/ 2014842 h 4841150"/>
              <a:gd name="connsiteX23" fmla="*/ 7235259 w 8640249"/>
              <a:gd name="connsiteY23" fmla="*/ 2042409 h 4841150"/>
              <a:gd name="connsiteX24" fmla="*/ 6984409 w 8640249"/>
              <a:gd name="connsiteY24" fmla="*/ 2160154 h 4841150"/>
              <a:gd name="connsiteX25" fmla="*/ 6417733 w 8640249"/>
              <a:gd name="connsiteY25" fmla="*/ 2212530 h 4841150"/>
              <a:gd name="connsiteX26" fmla="*/ 6079067 w 8640249"/>
              <a:gd name="connsiteY26" fmla="*/ 2263330 h 4841150"/>
              <a:gd name="connsiteX27" fmla="*/ 6553200 w 8640249"/>
              <a:gd name="connsiteY27" fmla="*/ 1890796 h 4841150"/>
              <a:gd name="connsiteX28" fmla="*/ 8016556 w 8640249"/>
              <a:gd name="connsiteY28" fmla="*/ 1113832 h 4841150"/>
              <a:gd name="connsiteX29" fmla="*/ 7186427 w 8640249"/>
              <a:gd name="connsiteY29" fmla="*/ 1360743 h 4841150"/>
              <a:gd name="connsiteX30" fmla="*/ 6815863 w 8640249"/>
              <a:gd name="connsiteY30" fmla="*/ 1541103 h 4841150"/>
              <a:gd name="connsiteX31" fmla="*/ 6329917 w 8640249"/>
              <a:gd name="connsiteY31" fmla="*/ 1719493 h 4841150"/>
              <a:gd name="connsiteX32" fmla="*/ 6355513 w 8640249"/>
              <a:gd name="connsiteY32" fmla="*/ 1512356 h 4841150"/>
              <a:gd name="connsiteX33" fmla="*/ 6593195 w 8640249"/>
              <a:gd name="connsiteY33" fmla="*/ 1090450 h 4841150"/>
              <a:gd name="connsiteX34" fmla="*/ 6931247 w 8640249"/>
              <a:gd name="connsiteY34" fmla="*/ 464459 h 4841150"/>
              <a:gd name="connsiteX35" fmla="*/ 6178697 w 8640249"/>
              <a:gd name="connsiteY35" fmla="*/ 1265051 h 4841150"/>
              <a:gd name="connsiteX36" fmla="*/ 6090366 w 8640249"/>
              <a:gd name="connsiteY36" fmla="*/ 459145 h 4841150"/>
              <a:gd name="connsiteX37" fmla="*/ 6012910 w 8640249"/>
              <a:gd name="connsiteY37" fmla="*/ 1469432 h 4841150"/>
              <a:gd name="connsiteX38" fmla="*/ 5848301 w 8640249"/>
              <a:gd name="connsiteY38" fmla="*/ 1799042 h 4841150"/>
              <a:gd name="connsiteX39" fmla="*/ 5694651 w 8640249"/>
              <a:gd name="connsiteY39" fmla="*/ 2022325 h 4841150"/>
              <a:gd name="connsiteX40" fmla="*/ 5528983 w 8640249"/>
              <a:gd name="connsiteY40" fmla="*/ 2016007 h 4841150"/>
              <a:gd name="connsiteX41" fmla="*/ 5386307 w 8640249"/>
              <a:gd name="connsiteY41" fmla="*/ 2192446 h 4841150"/>
              <a:gd name="connsiteX42" fmla="*/ 5067970 w 8640249"/>
              <a:gd name="connsiteY42" fmla="*/ 1976823 h 4841150"/>
              <a:gd name="connsiteX43" fmla="*/ 5082697 w 8640249"/>
              <a:gd name="connsiteY43" fmla="*/ 1583553 h 4841150"/>
              <a:gd name="connsiteX44" fmla="*/ 5099359 w 8640249"/>
              <a:gd name="connsiteY44" fmla="*/ 938198 h 4841150"/>
              <a:gd name="connsiteX45" fmla="*/ 5028019 w 8640249"/>
              <a:gd name="connsiteY45" fmla="*/ 202976 h 4841150"/>
              <a:gd name="connsiteX46" fmla="*/ 4884822 w 8640249"/>
              <a:gd name="connsiteY46" fmla="*/ 992169 h 4841150"/>
              <a:gd name="connsiteX47" fmla="*/ 4739717 w 8640249"/>
              <a:gd name="connsiteY47" fmla="*/ 1308782 h 4841150"/>
              <a:gd name="connsiteX48" fmla="*/ 4646678 w 8640249"/>
              <a:gd name="connsiteY48" fmla="*/ 1569811 h 4841150"/>
              <a:gd name="connsiteX49" fmla="*/ 4354623 w 8640249"/>
              <a:gd name="connsiteY49" fmla="*/ 1946716 h 4841150"/>
              <a:gd name="connsiteX50" fmla="*/ 4123829 w 8640249"/>
              <a:gd name="connsiteY50" fmla="*/ 1689940 h 4841150"/>
              <a:gd name="connsiteX51" fmla="*/ 4252166 w 8640249"/>
              <a:gd name="connsiteY51" fmla="*/ 1353540 h 4841150"/>
              <a:gd name="connsiteX52" fmla="*/ 3801087 w 8640249"/>
              <a:gd name="connsiteY52" fmla="*/ 1219585 h 4841150"/>
              <a:gd name="connsiteX53" fmla="*/ 3838707 w 8640249"/>
              <a:gd name="connsiteY53" fmla="*/ 1753205 h 4841150"/>
              <a:gd name="connsiteX54" fmla="*/ 3510959 w 8640249"/>
              <a:gd name="connsiteY54" fmla="*/ 1604283 h 4841150"/>
              <a:gd name="connsiteX55" fmla="*/ 2723928 w 8640249"/>
              <a:gd name="connsiteY55" fmla="*/ 0 h 4841150"/>
              <a:gd name="connsiteX56" fmla="*/ 3181350 w 8640249"/>
              <a:gd name="connsiteY56" fmla="*/ 1897146 h 4841150"/>
              <a:gd name="connsiteX57" fmla="*/ 2261046 w 8640249"/>
              <a:gd name="connsiteY57" fmla="*/ 1575464 h 4841150"/>
              <a:gd name="connsiteX58" fmla="*/ 1368926 w 8640249"/>
              <a:gd name="connsiteY58" fmla="*/ 1001089 h 4841150"/>
              <a:gd name="connsiteX59" fmla="*/ 2186183 w 8640249"/>
              <a:gd name="connsiteY59" fmla="*/ 1790557 h 4841150"/>
              <a:gd name="connsiteX60" fmla="*/ 2726267 w 8640249"/>
              <a:gd name="connsiteY60" fmla="*/ 2161730 h 4841150"/>
              <a:gd name="connsiteX61" fmla="*/ 1557867 w 8640249"/>
              <a:gd name="connsiteY61" fmla="*/ 2144796 h 4841150"/>
              <a:gd name="connsiteX62" fmla="*/ 321733 w 8640249"/>
              <a:gd name="connsiteY62" fmla="*/ 1704530 h 4841150"/>
              <a:gd name="connsiteX63" fmla="*/ 0 w 8640249"/>
              <a:gd name="connsiteY63" fmla="*/ 1484396 h 4841150"/>
              <a:gd name="connsiteX64" fmla="*/ 508000 w 8640249"/>
              <a:gd name="connsiteY64" fmla="*/ 1992396 h 4841150"/>
              <a:gd name="connsiteX65" fmla="*/ 1507067 w 8640249"/>
              <a:gd name="connsiteY65" fmla="*/ 2398796 h 4841150"/>
              <a:gd name="connsiteX66" fmla="*/ 2260334 w 8640249"/>
              <a:gd name="connsiteY66" fmla="*/ 2511422 h 4841150"/>
              <a:gd name="connsiteX67" fmla="*/ 1775636 w 8640249"/>
              <a:gd name="connsiteY67" fmla="*/ 2617355 h 4841150"/>
              <a:gd name="connsiteX68" fmla="*/ 2589944 w 8640249"/>
              <a:gd name="connsiteY68" fmla="*/ 2628381 h 4841150"/>
              <a:gd name="connsiteX69" fmla="*/ 2946400 w 8640249"/>
              <a:gd name="connsiteY69" fmla="*/ 2737463 h 4841150"/>
              <a:gd name="connsiteX70" fmla="*/ 3352800 w 8640249"/>
              <a:gd name="connsiteY70" fmla="*/ 2940663 h 4841150"/>
              <a:gd name="connsiteX71" fmla="*/ 3556000 w 8640249"/>
              <a:gd name="connsiteY71" fmla="*/ 3380930 h 4841150"/>
              <a:gd name="connsiteX72" fmla="*/ 3606800 w 8640249"/>
              <a:gd name="connsiteY72" fmla="*/ 3787330 h 4841150"/>
              <a:gd name="connsiteX73" fmla="*/ 3572933 w 8640249"/>
              <a:gd name="connsiteY73" fmla="*/ 3956663 h 4841150"/>
              <a:gd name="connsiteX74" fmla="*/ 3556000 w 8640249"/>
              <a:gd name="connsiteY74" fmla="*/ 4159863 h 4841150"/>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50374"/>
              <a:gd name="connsiteX1" fmla="*/ 3459051 w 8640249"/>
              <a:gd name="connsiteY1" fmla="*/ 4479724 h 4850374"/>
              <a:gd name="connsiteX2" fmla="*/ 2877525 w 8640249"/>
              <a:gd name="connsiteY2" fmla="*/ 4737631 h 4850374"/>
              <a:gd name="connsiteX3" fmla="*/ 5456295 w 8640249"/>
              <a:gd name="connsiteY3" fmla="*/ 4647921 h 4850374"/>
              <a:gd name="connsiteX4" fmla="*/ 6234337 w 8640249"/>
              <a:gd name="connsiteY4" fmla="*/ 4838552 h 4850374"/>
              <a:gd name="connsiteX5" fmla="*/ 5660831 w 8640249"/>
              <a:gd name="connsiteY5" fmla="*/ 4412444 h 4850374"/>
              <a:gd name="connsiteX6" fmla="*/ 5559985 w 8640249"/>
              <a:gd name="connsiteY6" fmla="*/ 4198782 h 4850374"/>
              <a:gd name="connsiteX7" fmla="*/ 5492389 w 8640249"/>
              <a:gd name="connsiteY7" fmla="*/ 3891025 h 4850374"/>
              <a:gd name="connsiteX8" fmla="*/ 5571067 w 8640249"/>
              <a:gd name="connsiteY8" fmla="*/ 3668796 h 4850374"/>
              <a:gd name="connsiteX9" fmla="*/ 5520267 w 8640249"/>
              <a:gd name="connsiteY9" fmla="*/ 3330130 h 4850374"/>
              <a:gd name="connsiteX10" fmla="*/ 5537200 w 8640249"/>
              <a:gd name="connsiteY10" fmla="*/ 3042263 h 4850374"/>
              <a:gd name="connsiteX11" fmla="*/ 5554133 w 8640249"/>
              <a:gd name="connsiteY11" fmla="*/ 2872930 h 4850374"/>
              <a:gd name="connsiteX12" fmla="*/ 5554133 w 8640249"/>
              <a:gd name="connsiteY12" fmla="*/ 2872930 h 4850374"/>
              <a:gd name="connsiteX13" fmla="*/ 6146800 w 8640249"/>
              <a:gd name="connsiteY13" fmla="*/ 2737463 h 4850374"/>
              <a:gd name="connsiteX14" fmla="*/ 7183209 w 8640249"/>
              <a:gd name="connsiteY14" fmla="*/ 2692176 h 4850374"/>
              <a:gd name="connsiteX15" fmla="*/ 6577153 w 8640249"/>
              <a:gd name="connsiteY15" fmla="*/ 2522056 h 4850374"/>
              <a:gd name="connsiteX16" fmla="*/ 7179733 w 8640249"/>
              <a:gd name="connsiteY16" fmla="*/ 2347996 h 4850374"/>
              <a:gd name="connsiteX17" fmla="*/ 7476657 w 8640249"/>
              <a:gd name="connsiteY17" fmla="*/ 2253091 h 4850374"/>
              <a:gd name="connsiteX18" fmla="*/ 7694822 w 8640249"/>
              <a:gd name="connsiteY18" fmla="*/ 2200716 h 4850374"/>
              <a:gd name="connsiteX19" fmla="*/ 7858248 w 8640249"/>
              <a:gd name="connsiteY19" fmla="*/ 2169212 h 4850374"/>
              <a:gd name="connsiteX20" fmla="*/ 8182365 w 8640249"/>
              <a:gd name="connsiteY20" fmla="*/ 2050326 h 4850374"/>
              <a:gd name="connsiteX21" fmla="*/ 8640249 w 8640249"/>
              <a:gd name="connsiteY21" fmla="*/ 1748822 h 4850374"/>
              <a:gd name="connsiteX22" fmla="*/ 7859430 w 8640249"/>
              <a:gd name="connsiteY22" fmla="*/ 1911668 h 4850374"/>
              <a:gd name="connsiteX23" fmla="*/ 7478233 w 8640249"/>
              <a:gd name="connsiteY23" fmla="*/ 2014842 h 4850374"/>
              <a:gd name="connsiteX24" fmla="*/ 7235259 w 8640249"/>
              <a:gd name="connsiteY24" fmla="*/ 2042409 h 4850374"/>
              <a:gd name="connsiteX25" fmla="*/ 6984409 w 8640249"/>
              <a:gd name="connsiteY25" fmla="*/ 2160154 h 4850374"/>
              <a:gd name="connsiteX26" fmla="*/ 6417733 w 8640249"/>
              <a:gd name="connsiteY26" fmla="*/ 2212530 h 4850374"/>
              <a:gd name="connsiteX27" fmla="*/ 6079067 w 8640249"/>
              <a:gd name="connsiteY27" fmla="*/ 2263330 h 4850374"/>
              <a:gd name="connsiteX28" fmla="*/ 6553200 w 8640249"/>
              <a:gd name="connsiteY28" fmla="*/ 1890796 h 4850374"/>
              <a:gd name="connsiteX29" fmla="*/ 8016556 w 8640249"/>
              <a:gd name="connsiteY29" fmla="*/ 1113832 h 4850374"/>
              <a:gd name="connsiteX30" fmla="*/ 7186427 w 8640249"/>
              <a:gd name="connsiteY30" fmla="*/ 1360743 h 4850374"/>
              <a:gd name="connsiteX31" fmla="*/ 6815863 w 8640249"/>
              <a:gd name="connsiteY31" fmla="*/ 1541103 h 4850374"/>
              <a:gd name="connsiteX32" fmla="*/ 6329917 w 8640249"/>
              <a:gd name="connsiteY32" fmla="*/ 1719493 h 4850374"/>
              <a:gd name="connsiteX33" fmla="*/ 6355513 w 8640249"/>
              <a:gd name="connsiteY33" fmla="*/ 1512356 h 4850374"/>
              <a:gd name="connsiteX34" fmla="*/ 6593195 w 8640249"/>
              <a:gd name="connsiteY34" fmla="*/ 1090450 h 4850374"/>
              <a:gd name="connsiteX35" fmla="*/ 6931247 w 8640249"/>
              <a:gd name="connsiteY35" fmla="*/ 464459 h 4850374"/>
              <a:gd name="connsiteX36" fmla="*/ 6178697 w 8640249"/>
              <a:gd name="connsiteY36" fmla="*/ 1265051 h 4850374"/>
              <a:gd name="connsiteX37" fmla="*/ 6090366 w 8640249"/>
              <a:gd name="connsiteY37" fmla="*/ 459145 h 4850374"/>
              <a:gd name="connsiteX38" fmla="*/ 6012910 w 8640249"/>
              <a:gd name="connsiteY38" fmla="*/ 1469432 h 4850374"/>
              <a:gd name="connsiteX39" fmla="*/ 5848301 w 8640249"/>
              <a:gd name="connsiteY39" fmla="*/ 1799042 h 4850374"/>
              <a:gd name="connsiteX40" fmla="*/ 5694651 w 8640249"/>
              <a:gd name="connsiteY40" fmla="*/ 2022325 h 4850374"/>
              <a:gd name="connsiteX41" fmla="*/ 5528983 w 8640249"/>
              <a:gd name="connsiteY41" fmla="*/ 2016007 h 4850374"/>
              <a:gd name="connsiteX42" fmla="*/ 5386307 w 8640249"/>
              <a:gd name="connsiteY42" fmla="*/ 2192446 h 4850374"/>
              <a:gd name="connsiteX43" fmla="*/ 5067970 w 8640249"/>
              <a:gd name="connsiteY43" fmla="*/ 1976823 h 4850374"/>
              <a:gd name="connsiteX44" fmla="*/ 5082697 w 8640249"/>
              <a:gd name="connsiteY44" fmla="*/ 1583553 h 4850374"/>
              <a:gd name="connsiteX45" fmla="*/ 5099359 w 8640249"/>
              <a:gd name="connsiteY45" fmla="*/ 938198 h 4850374"/>
              <a:gd name="connsiteX46" fmla="*/ 5028019 w 8640249"/>
              <a:gd name="connsiteY46" fmla="*/ 202976 h 4850374"/>
              <a:gd name="connsiteX47" fmla="*/ 4884822 w 8640249"/>
              <a:gd name="connsiteY47" fmla="*/ 992169 h 4850374"/>
              <a:gd name="connsiteX48" fmla="*/ 4739717 w 8640249"/>
              <a:gd name="connsiteY48" fmla="*/ 1308782 h 4850374"/>
              <a:gd name="connsiteX49" fmla="*/ 4646678 w 8640249"/>
              <a:gd name="connsiteY49" fmla="*/ 1569811 h 4850374"/>
              <a:gd name="connsiteX50" fmla="*/ 4354623 w 8640249"/>
              <a:gd name="connsiteY50" fmla="*/ 1946716 h 4850374"/>
              <a:gd name="connsiteX51" fmla="*/ 4123829 w 8640249"/>
              <a:gd name="connsiteY51" fmla="*/ 1689940 h 4850374"/>
              <a:gd name="connsiteX52" fmla="*/ 4252166 w 8640249"/>
              <a:gd name="connsiteY52" fmla="*/ 1353540 h 4850374"/>
              <a:gd name="connsiteX53" fmla="*/ 3801087 w 8640249"/>
              <a:gd name="connsiteY53" fmla="*/ 1219585 h 4850374"/>
              <a:gd name="connsiteX54" fmla="*/ 3838707 w 8640249"/>
              <a:gd name="connsiteY54" fmla="*/ 1753205 h 4850374"/>
              <a:gd name="connsiteX55" fmla="*/ 3510959 w 8640249"/>
              <a:gd name="connsiteY55" fmla="*/ 1604283 h 4850374"/>
              <a:gd name="connsiteX56" fmla="*/ 2723928 w 8640249"/>
              <a:gd name="connsiteY56" fmla="*/ 0 h 4850374"/>
              <a:gd name="connsiteX57" fmla="*/ 3181350 w 8640249"/>
              <a:gd name="connsiteY57" fmla="*/ 1897146 h 4850374"/>
              <a:gd name="connsiteX58" fmla="*/ 2261046 w 8640249"/>
              <a:gd name="connsiteY58" fmla="*/ 1575464 h 4850374"/>
              <a:gd name="connsiteX59" fmla="*/ 1368926 w 8640249"/>
              <a:gd name="connsiteY59" fmla="*/ 1001089 h 4850374"/>
              <a:gd name="connsiteX60" fmla="*/ 2186183 w 8640249"/>
              <a:gd name="connsiteY60" fmla="*/ 1790557 h 4850374"/>
              <a:gd name="connsiteX61" fmla="*/ 2726267 w 8640249"/>
              <a:gd name="connsiteY61" fmla="*/ 2161730 h 4850374"/>
              <a:gd name="connsiteX62" fmla="*/ 1557867 w 8640249"/>
              <a:gd name="connsiteY62" fmla="*/ 2144796 h 4850374"/>
              <a:gd name="connsiteX63" fmla="*/ 321733 w 8640249"/>
              <a:gd name="connsiteY63" fmla="*/ 1704530 h 4850374"/>
              <a:gd name="connsiteX64" fmla="*/ 0 w 8640249"/>
              <a:gd name="connsiteY64" fmla="*/ 1484396 h 4850374"/>
              <a:gd name="connsiteX65" fmla="*/ 508000 w 8640249"/>
              <a:gd name="connsiteY65" fmla="*/ 1992396 h 4850374"/>
              <a:gd name="connsiteX66" fmla="*/ 1507067 w 8640249"/>
              <a:gd name="connsiteY66" fmla="*/ 2398796 h 4850374"/>
              <a:gd name="connsiteX67" fmla="*/ 2260334 w 8640249"/>
              <a:gd name="connsiteY67" fmla="*/ 2511422 h 4850374"/>
              <a:gd name="connsiteX68" fmla="*/ 1775636 w 8640249"/>
              <a:gd name="connsiteY68" fmla="*/ 2617355 h 4850374"/>
              <a:gd name="connsiteX69" fmla="*/ 2589944 w 8640249"/>
              <a:gd name="connsiteY69" fmla="*/ 2628381 h 4850374"/>
              <a:gd name="connsiteX70" fmla="*/ 2946400 w 8640249"/>
              <a:gd name="connsiteY70" fmla="*/ 2737463 h 4850374"/>
              <a:gd name="connsiteX71" fmla="*/ 3352800 w 8640249"/>
              <a:gd name="connsiteY71" fmla="*/ 2940663 h 4850374"/>
              <a:gd name="connsiteX72" fmla="*/ 3556000 w 8640249"/>
              <a:gd name="connsiteY72" fmla="*/ 3380930 h 4850374"/>
              <a:gd name="connsiteX73" fmla="*/ 3606800 w 8640249"/>
              <a:gd name="connsiteY73" fmla="*/ 3787330 h 4850374"/>
              <a:gd name="connsiteX74" fmla="*/ 3572933 w 8640249"/>
              <a:gd name="connsiteY74" fmla="*/ 3956663 h 4850374"/>
              <a:gd name="connsiteX75" fmla="*/ 3556000 w 8640249"/>
              <a:gd name="connsiteY75" fmla="*/ 4159863 h 4850374"/>
              <a:gd name="connsiteX0" fmla="*/ 3556000 w 8640249"/>
              <a:gd name="connsiteY0" fmla="*/ 4159863 h 4917989"/>
              <a:gd name="connsiteX1" fmla="*/ 3459051 w 8640249"/>
              <a:gd name="connsiteY1" fmla="*/ 4479724 h 4917989"/>
              <a:gd name="connsiteX2" fmla="*/ 2877525 w 8640249"/>
              <a:gd name="connsiteY2" fmla="*/ 4737631 h 4917989"/>
              <a:gd name="connsiteX3" fmla="*/ 5516452 w 8640249"/>
              <a:gd name="connsiteY3" fmla="*/ 4917041 h 4917989"/>
              <a:gd name="connsiteX4" fmla="*/ 5456295 w 8640249"/>
              <a:gd name="connsiteY4" fmla="*/ 4647921 h 4917989"/>
              <a:gd name="connsiteX5" fmla="*/ 6234337 w 8640249"/>
              <a:gd name="connsiteY5" fmla="*/ 4838552 h 4917989"/>
              <a:gd name="connsiteX6" fmla="*/ 5660831 w 8640249"/>
              <a:gd name="connsiteY6" fmla="*/ 4412444 h 4917989"/>
              <a:gd name="connsiteX7" fmla="*/ 5559985 w 8640249"/>
              <a:gd name="connsiteY7" fmla="*/ 4198782 h 4917989"/>
              <a:gd name="connsiteX8" fmla="*/ 5492389 w 8640249"/>
              <a:gd name="connsiteY8" fmla="*/ 3891025 h 4917989"/>
              <a:gd name="connsiteX9" fmla="*/ 5571067 w 8640249"/>
              <a:gd name="connsiteY9" fmla="*/ 3668796 h 4917989"/>
              <a:gd name="connsiteX10" fmla="*/ 5520267 w 8640249"/>
              <a:gd name="connsiteY10" fmla="*/ 3330130 h 4917989"/>
              <a:gd name="connsiteX11" fmla="*/ 5537200 w 8640249"/>
              <a:gd name="connsiteY11" fmla="*/ 3042263 h 4917989"/>
              <a:gd name="connsiteX12" fmla="*/ 5554133 w 8640249"/>
              <a:gd name="connsiteY12" fmla="*/ 2872930 h 4917989"/>
              <a:gd name="connsiteX13" fmla="*/ 5554133 w 8640249"/>
              <a:gd name="connsiteY13" fmla="*/ 2872930 h 4917989"/>
              <a:gd name="connsiteX14" fmla="*/ 6146800 w 8640249"/>
              <a:gd name="connsiteY14" fmla="*/ 2737463 h 4917989"/>
              <a:gd name="connsiteX15" fmla="*/ 7183209 w 8640249"/>
              <a:gd name="connsiteY15" fmla="*/ 2692176 h 4917989"/>
              <a:gd name="connsiteX16" fmla="*/ 6577153 w 8640249"/>
              <a:gd name="connsiteY16" fmla="*/ 2522056 h 4917989"/>
              <a:gd name="connsiteX17" fmla="*/ 7179733 w 8640249"/>
              <a:gd name="connsiteY17" fmla="*/ 2347996 h 4917989"/>
              <a:gd name="connsiteX18" fmla="*/ 7476657 w 8640249"/>
              <a:gd name="connsiteY18" fmla="*/ 2253091 h 4917989"/>
              <a:gd name="connsiteX19" fmla="*/ 7694822 w 8640249"/>
              <a:gd name="connsiteY19" fmla="*/ 2200716 h 4917989"/>
              <a:gd name="connsiteX20" fmla="*/ 7858248 w 8640249"/>
              <a:gd name="connsiteY20" fmla="*/ 2169212 h 4917989"/>
              <a:gd name="connsiteX21" fmla="*/ 8182365 w 8640249"/>
              <a:gd name="connsiteY21" fmla="*/ 2050326 h 4917989"/>
              <a:gd name="connsiteX22" fmla="*/ 8640249 w 8640249"/>
              <a:gd name="connsiteY22" fmla="*/ 1748822 h 4917989"/>
              <a:gd name="connsiteX23" fmla="*/ 7859430 w 8640249"/>
              <a:gd name="connsiteY23" fmla="*/ 1911668 h 4917989"/>
              <a:gd name="connsiteX24" fmla="*/ 7478233 w 8640249"/>
              <a:gd name="connsiteY24" fmla="*/ 2014842 h 4917989"/>
              <a:gd name="connsiteX25" fmla="*/ 7235259 w 8640249"/>
              <a:gd name="connsiteY25" fmla="*/ 2042409 h 4917989"/>
              <a:gd name="connsiteX26" fmla="*/ 6984409 w 8640249"/>
              <a:gd name="connsiteY26" fmla="*/ 2160154 h 4917989"/>
              <a:gd name="connsiteX27" fmla="*/ 6417733 w 8640249"/>
              <a:gd name="connsiteY27" fmla="*/ 2212530 h 4917989"/>
              <a:gd name="connsiteX28" fmla="*/ 6079067 w 8640249"/>
              <a:gd name="connsiteY28" fmla="*/ 2263330 h 4917989"/>
              <a:gd name="connsiteX29" fmla="*/ 6553200 w 8640249"/>
              <a:gd name="connsiteY29" fmla="*/ 1890796 h 4917989"/>
              <a:gd name="connsiteX30" fmla="*/ 8016556 w 8640249"/>
              <a:gd name="connsiteY30" fmla="*/ 1113832 h 4917989"/>
              <a:gd name="connsiteX31" fmla="*/ 7186427 w 8640249"/>
              <a:gd name="connsiteY31" fmla="*/ 1360743 h 4917989"/>
              <a:gd name="connsiteX32" fmla="*/ 6815863 w 8640249"/>
              <a:gd name="connsiteY32" fmla="*/ 1541103 h 4917989"/>
              <a:gd name="connsiteX33" fmla="*/ 6329917 w 8640249"/>
              <a:gd name="connsiteY33" fmla="*/ 1719493 h 4917989"/>
              <a:gd name="connsiteX34" fmla="*/ 6355513 w 8640249"/>
              <a:gd name="connsiteY34" fmla="*/ 1512356 h 4917989"/>
              <a:gd name="connsiteX35" fmla="*/ 6593195 w 8640249"/>
              <a:gd name="connsiteY35" fmla="*/ 1090450 h 4917989"/>
              <a:gd name="connsiteX36" fmla="*/ 6931247 w 8640249"/>
              <a:gd name="connsiteY36" fmla="*/ 464459 h 4917989"/>
              <a:gd name="connsiteX37" fmla="*/ 6178697 w 8640249"/>
              <a:gd name="connsiteY37" fmla="*/ 1265051 h 4917989"/>
              <a:gd name="connsiteX38" fmla="*/ 6090366 w 8640249"/>
              <a:gd name="connsiteY38" fmla="*/ 459145 h 4917989"/>
              <a:gd name="connsiteX39" fmla="*/ 6012910 w 8640249"/>
              <a:gd name="connsiteY39" fmla="*/ 1469432 h 4917989"/>
              <a:gd name="connsiteX40" fmla="*/ 5848301 w 8640249"/>
              <a:gd name="connsiteY40" fmla="*/ 1799042 h 4917989"/>
              <a:gd name="connsiteX41" fmla="*/ 5694651 w 8640249"/>
              <a:gd name="connsiteY41" fmla="*/ 2022325 h 4917989"/>
              <a:gd name="connsiteX42" fmla="*/ 5528983 w 8640249"/>
              <a:gd name="connsiteY42" fmla="*/ 2016007 h 4917989"/>
              <a:gd name="connsiteX43" fmla="*/ 5386307 w 8640249"/>
              <a:gd name="connsiteY43" fmla="*/ 2192446 h 4917989"/>
              <a:gd name="connsiteX44" fmla="*/ 5067970 w 8640249"/>
              <a:gd name="connsiteY44" fmla="*/ 1976823 h 4917989"/>
              <a:gd name="connsiteX45" fmla="*/ 5082697 w 8640249"/>
              <a:gd name="connsiteY45" fmla="*/ 1583553 h 4917989"/>
              <a:gd name="connsiteX46" fmla="*/ 5099359 w 8640249"/>
              <a:gd name="connsiteY46" fmla="*/ 938198 h 4917989"/>
              <a:gd name="connsiteX47" fmla="*/ 5028019 w 8640249"/>
              <a:gd name="connsiteY47" fmla="*/ 202976 h 4917989"/>
              <a:gd name="connsiteX48" fmla="*/ 4884822 w 8640249"/>
              <a:gd name="connsiteY48" fmla="*/ 992169 h 4917989"/>
              <a:gd name="connsiteX49" fmla="*/ 4739717 w 8640249"/>
              <a:gd name="connsiteY49" fmla="*/ 1308782 h 4917989"/>
              <a:gd name="connsiteX50" fmla="*/ 4646678 w 8640249"/>
              <a:gd name="connsiteY50" fmla="*/ 1569811 h 4917989"/>
              <a:gd name="connsiteX51" fmla="*/ 4354623 w 8640249"/>
              <a:gd name="connsiteY51" fmla="*/ 1946716 h 4917989"/>
              <a:gd name="connsiteX52" fmla="*/ 4123829 w 8640249"/>
              <a:gd name="connsiteY52" fmla="*/ 1689940 h 4917989"/>
              <a:gd name="connsiteX53" fmla="*/ 4252166 w 8640249"/>
              <a:gd name="connsiteY53" fmla="*/ 1353540 h 4917989"/>
              <a:gd name="connsiteX54" fmla="*/ 3801087 w 8640249"/>
              <a:gd name="connsiteY54" fmla="*/ 1219585 h 4917989"/>
              <a:gd name="connsiteX55" fmla="*/ 3838707 w 8640249"/>
              <a:gd name="connsiteY55" fmla="*/ 1753205 h 4917989"/>
              <a:gd name="connsiteX56" fmla="*/ 3510959 w 8640249"/>
              <a:gd name="connsiteY56" fmla="*/ 1604283 h 4917989"/>
              <a:gd name="connsiteX57" fmla="*/ 2723928 w 8640249"/>
              <a:gd name="connsiteY57" fmla="*/ 0 h 4917989"/>
              <a:gd name="connsiteX58" fmla="*/ 3181350 w 8640249"/>
              <a:gd name="connsiteY58" fmla="*/ 1897146 h 4917989"/>
              <a:gd name="connsiteX59" fmla="*/ 2261046 w 8640249"/>
              <a:gd name="connsiteY59" fmla="*/ 1575464 h 4917989"/>
              <a:gd name="connsiteX60" fmla="*/ 1368926 w 8640249"/>
              <a:gd name="connsiteY60" fmla="*/ 1001089 h 4917989"/>
              <a:gd name="connsiteX61" fmla="*/ 2186183 w 8640249"/>
              <a:gd name="connsiteY61" fmla="*/ 1790557 h 4917989"/>
              <a:gd name="connsiteX62" fmla="*/ 2726267 w 8640249"/>
              <a:gd name="connsiteY62" fmla="*/ 2161730 h 4917989"/>
              <a:gd name="connsiteX63" fmla="*/ 1557867 w 8640249"/>
              <a:gd name="connsiteY63" fmla="*/ 2144796 h 4917989"/>
              <a:gd name="connsiteX64" fmla="*/ 321733 w 8640249"/>
              <a:gd name="connsiteY64" fmla="*/ 1704530 h 4917989"/>
              <a:gd name="connsiteX65" fmla="*/ 0 w 8640249"/>
              <a:gd name="connsiteY65" fmla="*/ 1484396 h 4917989"/>
              <a:gd name="connsiteX66" fmla="*/ 508000 w 8640249"/>
              <a:gd name="connsiteY66" fmla="*/ 1992396 h 4917989"/>
              <a:gd name="connsiteX67" fmla="*/ 1507067 w 8640249"/>
              <a:gd name="connsiteY67" fmla="*/ 2398796 h 4917989"/>
              <a:gd name="connsiteX68" fmla="*/ 2260334 w 8640249"/>
              <a:gd name="connsiteY68" fmla="*/ 2511422 h 4917989"/>
              <a:gd name="connsiteX69" fmla="*/ 1775636 w 8640249"/>
              <a:gd name="connsiteY69" fmla="*/ 2617355 h 4917989"/>
              <a:gd name="connsiteX70" fmla="*/ 2589944 w 8640249"/>
              <a:gd name="connsiteY70" fmla="*/ 2628381 h 4917989"/>
              <a:gd name="connsiteX71" fmla="*/ 2946400 w 8640249"/>
              <a:gd name="connsiteY71" fmla="*/ 2737463 h 4917989"/>
              <a:gd name="connsiteX72" fmla="*/ 3352800 w 8640249"/>
              <a:gd name="connsiteY72" fmla="*/ 2940663 h 4917989"/>
              <a:gd name="connsiteX73" fmla="*/ 3556000 w 8640249"/>
              <a:gd name="connsiteY73" fmla="*/ 3380930 h 4917989"/>
              <a:gd name="connsiteX74" fmla="*/ 3606800 w 8640249"/>
              <a:gd name="connsiteY74" fmla="*/ 3787330 h 4917989"/>
              <a:gd name="connsiteX75" fmla="*/ 3572933 w 8640249"/>
              <a:gd name="connsiteY75" fmla="*/ 3956663 h 4917989"/>
              <a:gd name="connsiteX76" fmla="*/ 3556000 w 8640249"/>
              <a:gd name="connsiteY76" fmla="*/ 4159863 h 4917989"/>
              <a:gd name="connsiteX0" fmla="*/ 3556000 w 8640249"/>
              <a:gd name="connsiteY0" fmla="*/ 4159863 h 4918694"/>
              <a:gd name="connsiteX1" fmla="*/ 3459051 w 8640249"/>
              <a:gd name="connsiteY1" fmla="*/ 4479724 h 4918694"/>
              <a:gd name="connsiteX2" fmla="*/ 2877525 w 8640249"/>
              <a:gd name="connsiteY2" fmla="*/ 4737631 h 4918694"/>
              <a:gd name="connsiteX3" fmla="*/ 3596422 w 8640249"/>
              <a:gd name="connsiteY3" fmla="*/ 4671433 h 4918694"/>
              <a:gd name="connsiteX4" fmla="*/ 5516452 w 8640249"/>
              <a:gd name="connsiteY4" fmla="*/ 4917041 h 4918694"/>
              <a:gd name="connsiteX5" fmla="*/ 5456295 w 8640249"/>
              <a:gd name="connsiteY5" fmla="*/ 4647921 h 4918694"/>
              <a:gd name="connsiteX6" fmla="*/ 6234337 w 8640249"/>
              <a:gd name="connsiteY6" fmla="*/ 4838552 h 4918694"/>
              <a:gd name="connsiteX7" fmla="*/ 5660831 w 8640249"/>
              <a:gd name="connsiteY7" fmla="*/ 4412444 h 4918694"/>
              <a:gd name="connsiteX8" fmla="*/ 5559985 w 8640249"/>
              <a:gd name="connsiteY8" fmla="*/ 4198782 h 4918694"/>
              <a:gd name="connsiteX9" fmla="*/ 5492389 w 8640249"/>
              <a:gd name="connsiteY9" fmla="*/ 3891025 h 4918694"/>
              <a:gd name="connsiteX10" fmla="*/ 5571067 w 8640249"/>
              <a:gd name="connsiteY10" fmla="*/ 3668796 h 4918694"/>
              <a:gd name="connsiteX11" fmla="*/ 5520267 w 8640249"/>
              <a:gd name="connsiteY11" fmla="*/ 3330130 h 4918694"/>
              <a:gd name="connsiteX12" fmla="*/ 5537200 w 8640249"/>
              <a:gd name="connsiteY12" fmla="*/ 3042263 h 4918694"/>
              <a:gd name="connsiteX13" fmla="*/ 5554133 w 8640249"/>
              <a:gd name="connsiteY13" fmla="*/ 2872930 h 4918694"/>
              <a:gd name="connsiteX14" fmla="*/ 5554133 w 8640249"/>
              <a:gd name="connsiteY14" fmla="*/ 2872930 h 4918694"/>
              <a:gd name="connsiteX15" fmla="*/ 6146800 w 8640249"/>
              <a:gd name="connsiteY15" fmla="*/ 2737463 h 4918694"/>
              <a:gd name="connsiteX16" fmla="*/ 7183209 w 8640249"/>
              <a:gd name="connsiteY16" fmla="*/ 2692176 h 4918694"/>
              <a:gd name="connsiteX17" fmla="*/ 6577153 w 8640249"/>
              <a:gd name="connsiteY17" fmla="*/ 2522056 h 4918694"/>
              <a:gd name="connsiteX18" fmla="*/ 7179733 w 8640249"/>
              <a:gd name="connsiteY18" fmla="*/ 2347996 h 4918694"/>
              <a:gd name="connsiteX19" fmla="*/ 7476657 w 8640249"/>
              <a:gd name="connsiteY19" fmla="*/ 2253091 h 4918694"/>
              <a:gd name="connsiteX20" fmla="*/ 7694822 w 8640249"/>
              <a:gd name="connsiteY20" fmla="*/ 2200716 h 4918694"/>
              <a:gd name="connsiteX21" fmla="*/ 7858248 w 8640249"/>
              <a:gd name="connsiteY21" fmla="*/ 2169212 h 4918694"/>
              <a:gd name="connsiteX22" fmla="*/ 8182365 w 8640249"/>
              <a:gd name="connsiteY22" fmla="*/ 2050326 h 4918694"/>
              <a:gd name="connsiteX23" fmla="*/ 8640249 w 8640249"/>
              <a:gd name="connsiteY23" fmla="*/ 1748822 h 4918694"/>
              <a:gd name="connsiteX24" fmla="*/ 7859430 w 8640249"/>
              <a:gd name="connsiteY24" fmla="*/ 1911668 h 4918694"/>
              <a:gd name="connsiteX25" fmla="*/ 7478233 w 8640249"/>
              <a:gd name="connsiteY25" fmla="*/ 2014842 h 4918694"/>
              <a:gd name="connsiteX26" fmla="*/ 7235259 w 8640249"/>
              <a:gd name="connsiteY26" fmla="*/ 2042409 h 4918694"/>
              <a:gd name="connsiteX27" fmla="*/ 6984409 w 8640249"/>
              <a:gd name="connsiteY27" fmla="*/ 2160154 h 4918694"/>
              <a:gd name="connsiteX28" fmla="*/ 6417733 w 8640249"/>
              <a:gd name="connsiteY28" fmla="*/ 2212530 h 4918694"/>
              <a:gd name="connsiteX29" fmla="*/ 6079067 w 8640249"/>
              <a:gd name="connsiteY29" fmla="*/ 2263330 h 4918694"/>
              <a:gd name="connsiteX30" fmla="*/ 6553200 w 8640249"/>
              <a:gd name="connsiteY30" fmla="*/ 1890796 h 4918694"/>
              <a:gd name="connsiteX31" fmla="*/ 8016556 w 8640249"/>
              <a:gd name="connsiteY31" fmla="*/ 1113832 h 4918694"/>
              <a:gd name="connsiteX32" fmla="*/ 7186427 w 8640249"/>
              <a:gd name="connsiteY32" fmla="*/ 1360743 h 4918694"/>
              <a:gd name="connsiteX33" fmla="*/ 6815863 w 8640249"/>
              <a:gd name="connsiteY33" fmla="*/ 1541103 h 4918694"/>
              <a:gd name="connsiteX34" fmla="*/ 6329917 w 8640249"/>
              <a:gd name="connsiteY34" fmla="*/ 1719493 h 4918694"/>
              <a:gd name="connsiteX35" fmla="*/ 6355513 w 8640249"/>
              <a:gd name="connsiteY35" fmla="*/ 1512356 h 4918694"/>
              <a:gd name="connsiteX36" fmla="*/ 6593195 w 8640249"/>
              <a:gd name="connsiteY36" fmla="*/ 1090450 h 4918694"/>
              <a:gd name="connsiteX37" fmla="*/ 6931247 w 8640249"/>
              <a:gd name="connsiteY37" fmla="*/ 464459 h 4918694"/>
              <a:gd name="connsiteX38" fmla="*/ 6178697 w 8640249"/>
              <a:gd name="connsiteY38" fmla="*/ 1265051 h 4918694"/>
              <a:gd name="connsiteX39" fmla="*/ 6090366 w 8640249"/>
              <a:gd name="connsiteY39" fmla="*/ 459145 h 4918694"/>
              <a:gd name="connsiteX40" fmla="*/ 6012910 w 8640249"/>
              <a:gd name="connsiteY40" fmla="*/ 1469432 h 4918694"/>
              <a:gd name="connsiteX41" fmla="*/ 5848301 w 8640249"/>
              <a:gd name="connsiteY41" fmla="*/ 1799042 h 4918694"/>
              <a:gd name="connsiteX42" fmla="*/ 5694651 w 8640249"/>
              <a:gd name="connsiteY42" fmla="*/ 2022325 h 4918694"/>
              <a:gd name="connsiteX43" fmla="*/ 5528983 w 8640249"/>
              <a:gd name="connsiteY43" fmla="*/ 2016007 h 4918694"/>
              <a:gd name="connsiteX44" fmla="*/ 5386307 w 8640249"/>
              <a:gd name="connsiteY44" fmla="*/ 2192446 h 4918694"/>
              <a:gd name="connsiteX45" fmla="*/ 5067970 w 8640249"/>
              <a:gd name="connsiteY45" fmla="*/ 1976823 h 4918694"/>
              <a:gd name="connsiteX46" fmla="*/ 5082697 w 8640249"/>
              <a:gd name="connsiteY46" fmla="*/ 1583553 h 4918694"/>
              <a:gd name="connsiteX47" fmla="*/ 5099359 w 8640249"/>
              <a:gd name="connsiteY47" fmla="*/ 938198 h 4918694"/>
              <a:gd name="connsiteX48" fmla="*/ 5028019 w 8640249"/>
              <a:gd name="connsiteY48" fmla="*/ 202976 h 4918694"/>
              <a:gd name="connsiteX49" fmla="*/ 4884822 w 8640249"/>
              <a:gd name="connsiteY49" fmla="*/ 992169 h 4918694"/>
              <a:gd name="connsiteX50" fmla="*/ 4739717 w 8640249"/>
              <a:gd name="connsiteY50" fmla="*/ 1308782 h 4918694"/>
              <a:gd name="connsiteX51" fmla="*/ 4646678 w 8640249"/>
              <a:gd name="connsiteY51" fmla="*/ 1569811 h 4918694"/>
              <a:gd name="connsiteX52" fmla="*/ 4354623 w 8640249"/>
              <a:gd name="connsiteY52" fmla="*/ 1946716 h 4918694"/>
              <a:gd name="connsiteX53" fmla="*/ 4123829 w 8640249"/>
              <a:gd name="connsiteY53" fmla="*/ 1689940 h 4918694"/>
              <a:gd name="connsiteX54" fmla="*/ 4252166 w 8640249"/>
              <a:gd name="connsiteY54" fmla="*/ 1353540 h 4918694"/>
              <a:gd name="connsiteX55" fmla="*/ 3801087 w 8640249"/>
              <a:gd name="connsiteY55" fmla="*/ 1219585 h 4918694"/>
              <a:gd name="connsiteX56" fmla="*/ 3838707 w 8640249"/>
              <a:gd name="connsiteY56" fmla="*/ 1753205 h 4918694"/>
              <a:gd name="connsiteX57" fmla="*/ 3510959 w 8640249"/>
              <a:gd name="connsiteY57" fmla="*/ 1604283 h 4918694"/>
              <a:gd name="connsiteX58" fmla="*/ 2723928 w 8640249"/>
              <a:gd name="connsiteY58" fmla="*/ 0 h 4918694"/>
              <a:gd name="connsiteX59" fmla="*/ 3181350 w 8640249"/>
              <a:gd name="connsiteY59" fmla="*/ 1897146 h 4918694"/>
              <a:gd name="connsiteX60" fmla="*/ 2261046 w 8640249"/>
              <a:gd name="connsiteY60" fmla="*/ 1575464 h 4918694"/>
              <a:gd name="connsiteX61" fmla="*/ 1368926 w 8640249"/>
              <a:gd name="connsiteY61" fmla="*/ 1001089 h 4918694"/>
              <a:gd name="connsiteX62" fmla="*/ 2186183 w 8640249"/>
              <a:gd name="connsiteY62" fmla="*/ 1790557 h 4918694"/>
              <a:gd name="connsiteX63" fmla="*/ 2726267 w 8640249"/>
              <a:gd name="connsiteY63" fmla="*/ 2161730 h 4918694"/>
              <a:gd name="connsiteX64" fmla="*/ 1557867 w 8640249"/>
              <a:gd name="connsiteY64" fmla="*/ 2144796 h 4918694"/>
              <a:gd name="connsiteX65" fmla="*/ 321733 w 8640249"/>
              <a:gd name="connsiteY65" fmla="*/ 1704530 h 4918694"/>
              <a:gd name="connsiteX66" fmla="*/ 0 w 8640249"/>
              <a:gd name="connsiteY66" fmla="*/ 1484396 h 4918694"/>
              <a:gd name="connsiteX67" fmla="*/ 508000 w 8640249"/>
              <a:gd name="connsiteY67" fmla="*/ 1992396 h 4918694"/>
              <a:gd name="connsiteX68" fmla="*/ 1507067 w 8640249"/>
              <a:gd name="connsiteY68" fmla="*/ 2398796 h 4918694"/>
              <a:gd name="connsiteX69" fmla="*/ 2260334 w 8640249"/>
              <a:gd name="connsiteY69" fmla="*/ 2511422 h 4918694"/>
              <a:gd name="connsiteX70" fmla="*/ 1775636 w 8640249"/>
              <a:gd name="connsiteY70" fmla="*/ 2617355 h 4918694"/>
              <a:gd name="connsiteX71" fmla="*/ 2589944 w 8640249"/>
              <a:gd name="connsiteY71" fmla="*/ 2628381 h 4918694"/>
              <a:gd name="connsiteX72" fmla="*/ 2946400 w 8640249"/>
              <a:gd name="connsiteY72" fmla="*/ 2737463 h 4918694"/>
              <a:gd name="connsiteX73" fmla="*/ 3352800 w 8640249"/>
              <a:gd name="connsiteY73" fmla="*/ 2940663 h 4918694"/>
              <a:gd name="connsiteX74" fmla="*/ 3556000 w 8640249"/>
              <a:gd name="connsiteY74" fmla="*/ 3380930 h 4918694"/>
              <a:gd name="connsiteX75" fmla="*/ 3606800 w 8640249"/>
              <a:gd name="connsiteY75" fmla="*/ 3787330 h 4918694"/>
              <a:gd name="connsiteX76" fmla="*/ 3572933 w 8640249"/>
              <a:gd name="connsiteY76" fmla="*/ 3956663 h 4918694"/>
              <a:gd name="connsiteX77" fmla="*/ 3556000 w 8640249"/>
              <a:gd name="connsiteY77" fmla="*/ 4159863 h 4918694"/>
              <a:gd name="connsiteX0" fmla="*/ 3556000 w 8640249"/>
              <a:gd name="connsiteY0" fmla="*/ 4159863 h 4922641"/>
              <a:gd name="connsiteX1" fmla="*/ 3459051 w 8640249"/>
              <a:gd name="connsiteY1" fmla="*/ 4479724 h 4922641"/>
              <a:gd name="connsiteX2" fmla="*/ 2877525 w 8640249"/>
              <a:gd name="connsiteY2" fmla="*/ 4737631 h 4922641"/>
              <a:gd name="connsiteX3" fmla="*/ 3596422 w 8640249"/>
              <a:gd name="connsiteY3" fmla="*/ 4671433 h 4922641"/>
              <a:gd name="connsiteX4" fmla="*/ 5516452 w 8640249"/>
              <a:gd name="connsiteY4" fmla="*/ 4917041 h 4922641"/>
              <a:gd name="connsiteX5" fmla="*/ 5456295 w 8640249"/>
              <a:gd name="connsiteY5" fmla="*/ 4647921 h 4922641"/>
              <a:gd name="connsiteX6" fmla="*/ 6234337 w 8640249"/>
              <a:gd name="connsiteY6" fmla="*/ 4838552 h 4922641"/>
              <a:gd name="connsiteX7" fmla="*/ 5660831 w 8640249"/>
              <a:gd name="connsiteY7" fmla="*/ 4412444 h 4922641"/>
              <a:gd name="connsiteX8" fmla="*/ 5559985 w 8640249"/>
              <a:gd name="connsiteY8" fmla="*/ 4198782 h 4922641"/>
              <a:gd name="connsiteX9" fmla="*/ 5492389 w 8640249"/>
              <a:gd name="connsiteY9" fmla="*/ 3891025 h 4922641"/>
              <a:gd name="connsiteX10" fmla="*/ 5571067 w 8640249"/>
              <a:gd name="connsiteY10" fmla="*/ 3668796 h 4922641"/>
              <a:gd name="connsiteX11" fmla="*/ 5520267 w 8640249"/>
              <a:gd name="connsiteY11" fmla="*/ 3330130 h 4922641"/>
              <a:gd name="connsiteX12" fmla="*/ 5537200 w 8640249"/>
              <a:gd name="connsiteY12" fmla="*/ 3042263 h 4922641"/>
              <a:gd name="connsiteX13" fmla="*/ 5554133 w 8640249"/>
              <a:gd name="connsiteY13" fmla="*/ 2872930 h 4922641"/>
              <a:gd name="connsiteX14" fmla="*/ 5554133 w 8640249"/>
              <a:gd name="connsiteY14" fmla="*/ 2872930 h 4922641"/>
              <a:gd name="connsiteX15" fmla="*/ 6146800 w 8640249"/>
              <a:gd name="connsiteY15" fmla="*/ 2737463 h 4922641"/>
              <a:gd name="connsiteX16" fmla="*/ 7183209 w 8640249"/>
              <a:gd name="connsiteY16" fmla="*/ 2692176 h 4922641"/>
              <a:gd name="connsiteX17" fmla="*/ 6577153 w 8640249"/>
              <a:gd name="connsiteY17" fmla="*/ 2522056 h 4922641"/>
              <a:gd name="connsiteX18" fmla="*/ 7179733 w 8640249"/>
              <a:gd name="connsiteY18" fmla="*/ 2347996 h 4922641"/>
              <a:gd name="connsiteX19" fmla="*/ 7476657 w 8640249"/>
              <a:gd name="connsiteY19" fmla="*/ 2253091 h 4922641"/>
              <a:gd name="connsiteX20" fmla="*/ 7694822 w 8640249"/>
              <a:gd name="connsiteY20" fmla="*/ 2200716 h 4922641"/>
              <a:gd name="connsiteX21" fmla="*/ 7858248 w 8640249"/>
              <a:gd name="connsiteY21" fmla="*/ 2169212 h 4922641"/>
              <a:gd name="connsiteX22" fmla="*/ 8182365 w 8640249"/>
              <a:gd name="connsiteY22" fmla="*/ 2050326 h 4922641"/>
              <a:gd name="connsiteX23" fmla="*/ 8640249 w 8640249"/>
              <a:gd name="connsiteY23" fmla="*/ 1748822 h 4922641"/>
              <a:gd name="connsiteX24" fmla="*/ 7859430 w 8640249"/>
              <a:gd name="connsiteY24" fmla="*/ 1911668 h 4922641"/>
              <a:gd name="connsiteX25" fmla="*/ 7478233 w 8640249"/>
              <a:gd name="connsiteY25" fmla="*/ 2014842 h 4922641"/>
              <a:gd name="connsiteX26" fmla="*/ 7235259 w 8640249"/>
              <a:gd name="connsiteY26" fmla="*/ 2042409 h 4922641"/>
              <a:gd name="connsiteX27" fmla="*/ 6984409 w 8640249"/>
              <a:gd name="connsiteY27" fmla="*/ 2160154 h 4922641"/>
              <a:gd name="connsiteX28" fmla="*/ 6417733 w 8640249"/>
              <a:gd name="connsiteY28" fmla="*/ 2212530 h 4922641"/>
              <a:gd name="connsiteX29" fmla="*/ 6079067 w 8640249"/>
              <a:gd name="connsiteY29" fmla="*/ 2263330 h 4922641"/>
              <a:gd name="connsiteX30" fmla="*/ 6553200 w 8640249"/>
              <a:gd name="connsiteY30" fmla="*/ 1890796 h 4922641"/>
              <a:gd name="connsiteX31" fmla="*/ 8016556 w 8640249"/>
              <a:gd name="connsiteY31" fmla="*/ 1113832 h 4922641"/>
              <a:gd name="connsiteX32" fmla="*/ 7186427 w 8640249"/>
              <a:gd name="connsiteY32" fmla="*/ 1360743 h 4922641"/>
              <a:gd name="connsiteX33" fmla="*/ 6815863 w 8640249"/>
              <a:gd name="connsiteY33" fmla="*/ 1541103 h 4922641"/>
              <a:gd name="connsiteX34" fmla="*/ 6329917 w 8640249"/>
              <a:gd name="connsiteY34" fmla="*/ 1719493 h 4922641"/>
              <a:gd name="connsiteX35" fmla="*/ 6355513 w 8640249"/>
              <a:gd name="connsiteY35" fmla="*/ 1512356 h 4922641"/>
              <a:gd name="connsiteX36" fmla="*/ 6593195 w 8640249"/>
              <a:gd name="connsiteY36" fmla="*/ 1090450 h 4922641"/>
              <a:gd name="connsiteX37" fmla="*/ 6931247 w 8640249"/>
              <a:gd name="connsiteY37" fmla="*/ 464459 h 4922641"/>
              <a:gd name="connsiteX38" fmla="*/ 6178697 w 8640249"/>
              <a:gd name="connsiteY38" fmla="*/ 1265051 h 4922641"/>
              <a:gd name="connsiteX39" fmla="*/ 6090366 w 8640249"/>
              <a:gd name="connsiteY39" fmla="*/ 459145 h 4922641"/>
              <a:gd name="connsiteX40" fmla="*/ 6012910 w 8640249"/>
              <a:gd name="connsiteY40" fmla="*/ 1469432 h 4922641"/>
              <a:gd name="connsiteX41" fmla="*/ 5848301 w 8640249"/>
              <a:gd name="connsiteY41" fmla="*/ 1799042 h 4922641"/>
              <a:gd name="connsiteX42" fmla="*/ 5694651 w 8640249"/>
              <a:gd name="connsiteY42" fmla="*/ 2022325 h 4922641"/>
              <a:gd name="connsiteX43" fmla="*/ 5528983 w 8640249"/>
              <a:gd name="connsiteY43" fmla="*/ 2016007 h 4922641"/>
              <a:gd name="connsiteX44" fmla="*/ 5386307 w 8640249"/>
              <a:gd name="connsiteY44" fmla="*/ 2192446 h 4922641"/>
              <a:gd name="connsiteX45" fmla="*/ 5067970 w 8640249"/>
              <a:gd name="connsiteY45" fmla="*/ 1976823 h 4922641"/>
              <a:gd name="connsiteX46" fmla="*/ 5082697 w 8640249"/>
              <a:gd name="connsiteY46" fmla="*/ 1583553 h 4922641"/>
              <a:gd name="connsiteX47" fmla="*/ 5099359 w 8640249"/>
              <a:gd name="connsiteY47" fmla="*/ 938198 h 4922641"/>
              <a:gd name="connsiteX48" fmla="*/ 5028019 w 8640249"/>
              <a:gd name="connsiteY48" fmla="*/ 202976 h 4922641"/>
              <a:gd name="connsiteX49" fmla="*/ 4884822 w 8640249"/>
              <a:gd name="connsiteY49" fmla="*/ 992169 h 4922641"/>
              <a:gd name="connsiteX50" fmla="*/ 4739717 w 8640249"/>
              <a:gd name="connsiteY50" fmla="*/ 1308782 h 4922641"/>
              <a:gd name="connsiteX51" fmla="*/ 4646678 w 8640249"/>
              <a:gd name="connsiteY51" fmla="*/ 1569811 h 4922641"/>
              <a:gd name="connsiteX52" fmla="*/ 4354623 w 8640249"/>
              <a:gd name="connsiteY52" fmla="*/ 1946716 h 4922641"/>
              <a:gd name="connsiteX53" fmla="*/ 4123829 w 8640249"/>
              <a:gd name="connsiteY53" fmla="*/ 1689940 h 4922641"/>
              <a:gd name="connsiteX54" fmla="*/ 4252166 w 8640249"/>
              <a:gd name="connsiteY54" fmla="*/ 1353540 h 4922641"/>
              <a:gd name="connsiteX55" fmla="*/ 3801087 w 8640249"/>
              <a:gd name="connsiteY55" fmla="*/ 1219585 h 4922641"/>
              <a:gd name="connsiteX56" fmla="*/ 3838707 w 8640249"/>
              <a:gd name="connsiteY56" fmla="*/ 1753205 h 4922641"/>
              <a:gd name="connsiteX57" fmla="*/ 3510959 w 8640249"/>
              <a:gd name="connsiteY57" fmla="*/ 1604283 h 4922641"/>
              <a:gd name="connsiteX58" fmla="*/ 2723928 w 8640249"/>
              <a:gd name="connsiteY58" fmla="*/ 0 h 4922641"/>
              <a:gd name="connsiteX59" fmla="*/ 3181350 w 8640249"/>
              <a:gd name="connsiteY59" fmla="*/ 1897146 h 4922641"/>
              <a:gd name="connsiteX60" fmla="*/ 2261046 w 8640249"/>
              <a:gd name="connsiteY60" fmla="*/ 1575464 h 4922641"/>
              <a:gd name="connsiteX61" fmla="*/ 1368926 w 8640249"/>
              <a:gd name="connsiteY61" fmla="*/ 1001089 h 4922641"/>
              <a:gd name="connsiteX62" fmla="*/ 2186183 w 8640249"/>
              <a:gd name="connsiteY62" fmla="*/ 1790557 h 4922641"/>
              <a:gd name="connsiteX63" fmla="*/ 2726267 w 8640249"/>
              <a:gd name="connsiteY63" fmla="*/ 2161730 h 4922641"/>
              <a:gd name="connsiteX64" fmla="*/ 1557867 w 8640249"/>
              <a:gd name="connsiteY64" fmla="*/ 2144796 h 4922641"/>
              <a:gd name="connsiteX65" fmla="*/ 321733 w 8640249"/>
              <a:gd name="connsiteY65" fmla="*/ 1704530 h 4922641"/>
              <a:gd name="connsiteX66" fmla="*/ 0 w 8640249"/>
              <a:gd name="connsiteY66" fmla="*/ 1484396 h 4922641"/>
              <a:gd name="connsiteX67" fmla="*/ 508000 w 8640249"/>
              <a:gd name="connsiteY67" fmla="*/ 1992396 h 4922641"/>
              <a:gd name="connsiteX68" fmla="*/ 1507067 w 8640249"/>
              <a:gd name="connsiteY68" fmla="*/ 2398796 h 4922641"/>
              <a:gd name="connsiteX69" fmla="*/ 2260334 w 8640249"/>
              <a:gd name="connsiteY69" fmla="*/ 2511422 h 4922641"/>
              <a:gd name="connsiteX70" fmla="*/ 1775636 w 8640249"/>
              <a:gd name="connsiteY70" fmla="*/ 2617355 h 4922641"/>
              <a:gd name="connsiteX71" fmla="*/ 2589944 w 8640249"/>
              <a:gd name="connsiteY71" fmla="*/ 2628381 h 4922641"/>
              <a:gd name="connsiteX72" fmla="*/ 2946400 w 8640249"/>
              <a:gd name="connsiteY72" fmla="*/ 2737463 h 4922641"/>
              <a:gd name="connsiteX73" fmla="*/ 3352800 w 8640249"/>
              <a:gd name="connsiteY73" fmla="*/ 2940663 h 4922641"/>
              <a:gd name="connsiteX74" fmla="*/ 3556000 w 8640249"/>
              <a:gd name="connsiteY74" fmla="*/ 3380930 h 4922641"/>
              <a:gd name="connsiteX75" fmla="*/ 3606800 w 8640249"/>
              <a:gd name="connsiteY75" fmla="*/ 3787330 h 4922641"/>
              <a:gd name="connsiteX76" fmla="*/ 3572933 w 8640249"/>
              <a:gd name="connsiteY76" fmla="*/ 3956663 h 4922641"/>
              <a:gd name="connsiteX77" fmla="*/ 3556000 w 8640249"/>
              <a:gd name="connsiteY77" fmla="*/ 4159863 h 4922641"/>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850988"/>
              <a:gd name="connsiteX1" fmla="*/ 3459051 w 8640249"/>
              <a:gd name="connsiteY1" fmla="*/ 4479724 h 4850988"/>
              <a:gd name="connsiteX2" fmla="*/ 2877525 w 8640249"/>
              <a:gd name="connsiteY2" fmla="*/ 4737631 h 4850988"/>
              <a:gd name="connsiteX3" fmla="*/ 3596422 w 8640249"/>
              <a:gd name="connsiteY3" fmla="*/ 4671433 h 4850988"/>
              <a:gd name="connsiteX4" fmla="*/ 4276906 w 8640249"/>
              <a:gd name="connsiteY4" fmla="*/ 4805210 h 4850988"/>
              <a:gd name="connsiteX5" fmla="*/ 5456295 w 8640249"/>
              <a:gd name="connsiteY5" fmla="*/ 4647921 h 4850988"/>
              <a:gd name="connsiteX6" fmla="*/ 6234337 w 8640249"/>
              <a:gd name="connsiteY6" fmla="*/ 4838552 h 4850988"/>
              <a:gd name="connsiteX7" fmla="*/ 5660831 w 8640249"/>
              <a:gd name="connsiteY7" fmla="*/ 4412444 h 4850988"/>
              <a:gd name="connsiteX8" fmla="*/ 5559985 w 8640249"/>
              <a:gd name="connsiteY8" fmla="*/ 4198782 h 4850988"/>
              <a:gd name="connsiteX9" fmla="*/ 5492389 w 8640249"/>
              <a:gd name="connsiteY9" fmla="*/ 3891025 h 4850988"/>
              <a:gd name="connsiteX10" fmla="*/ 5571067 w 8640249"/>
              <a:gd name="connsiteY10" fmla="*/ 3668796 h 4850988"/>
              <a:gd name="connsiteX11" fmla="*/ 5520267 w 8640249"/>
              <a:gd name="connsiteY11" fmla="*/ 3330130 h 4850988"/>
              <a:gd name="connsiteX12" fmla="*/ 5537200 w 8640249"/>
              <a:gd name="connsiteY12" fmla="*/ 3042263 h 4850988"/>
              <a:gd name="connsiteX13" fmla="*/ 5554133 w 8640249"/>
              <a:gd name="connsiteY13" fmla="*/ 2872930 h 4850988"/>
              <a:gd name="connsiteX14" fmla="*/ 5554133 w 8640249"/>
              <a:gd name="connsiteY14" fmla="*/ 2872930 h 4850988"/>
              <a:gd name="connsiteX15" fmla="*/ 6146800 w 8640249"/>
              <a:gd name="connsiteY15" fmla="*/ 2737463 h 4850988"/>
              <a:gd name="connsiteX16" fmla="*/ 7183209 w 8640249"/>
              <a:gd name="connsiteY16" fmla="*/ 2692176 h 4850988"/>
              <a:gd name="connsiteX17" fmla="*/ 6577153 w 8640249"/>
              <a:gd name="connsiteY17" fmla="*/ 2522056 h 4850988"/>
              <a:gd name="connsiteX18" fmla="*/ 7179733 w 8640249"/>
              <a:gd name="connsiteY18" fmla="*/ 2347996 h 4850988"/>
              <a:gd name="connsiteX19" fmla="*/ 7476657 w 8640249"/>
              <a:gd name="connsiteY19" fmla="*/ 2253091 h 4850988"/>
              <a:gd name="connsiteX20" fmla="*/ 7694822 w 8640249"/>
              <a:gd name="connsiteY20" fmla="*/ 2200716 h 4850988"/>
              <a:gd name="connsiteX21" fmla="*/ 7858248 w 8640249"/>
              <a:gd name="connsiteY21" fmla="*/ 2169212 h 4850988"/>
              <a:gd name="connsiteX22" fmla="*/ 8182365 w 8640249"/>
              <a:gd name="connsiteY22" fmla="*/ 2050326 h 4850988"/>
              <a:gd name="connsiteX23" fmla="*/ 8640249 w 8640249"/>
              <a:gd name="connsiteY23" fmla="*/ 1748822 h 4850988"/>
              <a:gd name="connsiteX24" fmla="*/ 7859430 w 8640249"/>
              <a:gd name="connsiteY24" fmla="*/ 1911668 h 4850988"/>
              <a:gd name="connsiteX25" fmla="*/ 7478233 w 8640249"/>
              <a:gd name="connsiteY25" fmla="*/ 2014842 h 4850988"/>
              <a:gd name="connsiteX26" fmla="*/ 7235259 w 8640249"/>
              <a:gd name="connsiteY26" fmla="*/ 2042409 h 4850988"/>
              <a:gd name="connsiteX27" fmla="*/ 6984409 w 8640249"/>
              <a:gd name="connsiteY27" fmla="*/ 2160154 h 4850988"/>
              <a:gd name="connsiteX28" fmla="*/ 6417733 w 8640249"/>
              <a:gd name="connsiteY28" fmla="*/ 2212530 h 4850988"/>
              <a:gd name="connsiteX29" fmla="*/ 6079067 w 8640249"/>
              <a:gd name="connsiteY29" fmla="*/ 2263330 h 4850988"/>
              <a:gd name="connsiteX30" fmla="*/ 6553200 w 8640249"/>
              <a:gd name="connsiteY30" fmla="*/ 1890796 h 4850988"/>
              <a:gd name="connsiteX31" fmla="*/ 8016556 w 8640249"/>
              <a:gd name="connsiteY31" fmla="*/ 1113832 h 4850988"/>
              <a:gd name="connsiteX32" fmla="*/ 7186427 w 8640249"/>
              <a:gd name="connsiteY32" fmla="*/ 1360743 h 4850988"/>
              <a:gd name="connsiteX33" fmla="*/ 6815863 w 8640249"/>
              <a:gd name="connsiteY33" fmla="*/ 1541103 h 4850988"/>
              <a:gd name="connsiteX34" fmla="*/ 6329917 w 8640249"/>
              <a:gd name="connsiteY34" fmla="*/ 1719493 h 4850988"/>
              <a:gd name="connsiteX35" fmla="*/ 6355513 w 8640249"/>
              <a:gd name="connsiteY35" fmla="*/ 1512356 h 4850988"/>
              <a:gd name="connsiteX36" fmla="*/ 6593195 w 8640249"/>
              <a:gd name="connsiteY36" fmla="*/ 1090450 h 4850988"/>
              <a:gd name="connsiteX37" fmla="*/ 6931247 w 8640249"/>
              <a:gd name="connsiteY37" fmla="*/ 464459 h 4850988"/>
              <a:gd name="connsiteX38" fmla="*/ 6178697 w 8640249"/>
              <a:gd name="connsiteY38" fmla="*/ 1265051 h 4850988"/>
              <a:gd name="connsiteX39" fmla="*/ 6090366 w 8640249"/>
              <a:gd name="connsiteY39" fmla="*/ 459145 h 4850988"/>
              <a:gd name="connsiteX40" fmla="*/ 6012910 w 8640249"/>
              <a:gd name="connsiteY40" fmla="*/ 1469432 h 4850988"/>
              <a:gd name="connsiteX41" fmla="*/ 5848301 w 8640249"/>
              <a:gd name="connsiteY41" fmla="*/ 1799042 h 4850988"/>
              <a:gd name="connsiteX42" fmla="*/ 5694651 w 8640249"/>
              <a:gd name="connsiteY42" fmla="*/ 2022325 h 4850988"/>
              <a:gd name="connsiteX43" fmla="*/ 5528983 w 8640249"/>
              <a:gd name="connsiteY43" fmla="*/ 2016007 h 4850988"/>
              <a:gd name="connsiteX44" fmla="*/ 5386307 w 8640249"/>
              <a:gd name="connsiteY44" fmla="*/ 2192446 h 4850988"/>
              <a:gd name="connsiteX45" fmla="*/ 5067970 w 8640249"/>
              <a:gd name="connsiteY45" fmla="*/ 1976823 h 4850988"/>
              <a:gd name="connsiteX46" fmla="*/ 5082697 w 8640249"/>
              <a:gd name="connsiteY46" fmla="*/ 1583553 h 4850988"/>
              <a:gd name="connsiteX47" fmla="*/ 5099359 w 8640249"/>
              <a:gd name="connsiteY47" fmla="*/ 938198 h 4850988"/>
              <a:gd name="connsiteX48" fmla="*/ 5028019 w 8640249"/>
              <a:gd name="connsiteY48" fmla="*/ 202976 h 4850988"/>
              <a:gd name="connsiteX49" fmla="*/ 4884822 w 8640249"/>
              <a:gd name="connsiteY49" fmla="*/ 992169 h 4850988"/>
              <a:gd name="connsiteX50" fmla="*/ 4739717 w 8640249"/>
              <a:gd name="connsiteY50" fmla="*/ 1308782 h 4850988"/>
              <a:gd name="connsiteX51" fmla="*/ 4646678 w 8640249"/>
              <a:gd name="connsiteY51" fmla="*/ 1569811 h 4850988"/>
              <a:gd name="connsiteX52" fmla="*/ 4354623 w 8640249"/>
              <a:gd name="connsiteY52" fmla="*/ 1946716 h 4850988"/>
              <a:gd name="connsiteX53" fmla="*/ 4123829 w 8640249"/>
              <a:gd name="connsiteY53" fmla="*/ 1689940 h 4850988"/>
              <a:gd name="connsiteX54" fmla="*/ 4252166 w 8640249"/>
              <a:gd name="connsiteY54" fmla="*/ 1353540 h 4850988"/>
              <a:gd name="connsiteX55" fmla="*/ 3801087 w 8640249"/>
              <a:gd name="connsiteY55" fmla="*/ 1219585 h 4850988"/>
              <a:gd name="connsiteX56" fmla="*/ 3838707 w 8640249"/>
              <a:gd name="connsiteY56" fmla="*/ 1753205 h 4850988"/>
              <a:gd name="connsiteX57" fmla="*/ 3510959 w 8640249"/>
              <a:gd name="connsiteY57" fmla="*/ 1604283 h 4850988"/>
              <a:gd name="connsiteX58" fmla="*/ 2723928 w 8640249"/>
              <a:gd name="connsiteY58" fmla="*/ 0 h 4850988"/>
              <a:gd name="connsiteX59" fmla="*/ 3181350 w 8640249"/>
              <a:gd name="connsiteY59" fmla="*/ 1897146 h 4850988"/>
              <a:gd name="connsiteX60" fmla="*/ 2261046 w 8640249"/>
              <a:gd name="connsiteY60" fmla="*/ 1575464 h 4850988"/>
              <a:gd name="connsiteX61" fmla="*/ 1368926 w 8640249"/>
              <a:gd name="connsiteY61" fmla="*/ 1001089 h 4850988"/>
              <a:gd name="connsiteX62" fmla="*/ 2186183 w 8640249"/>
              <a:gd name="connsiteY62" fmla="*/ 1790557 h 4850988"/>
              <a:gd name="connsiteX63" fmla="*/ 2726267 w 8640249"/>
              <a:gd name="connsiteY63" fmla="*/ 2161730 h 4850988"/>
              <a:gd name="connsiteX64" fmla="*/ 1557867 w 8640249"/>
              <a:gd name="connsiteY64" fmla="*/ 2144796 h 4850988"/>
              <a:gd name="connsiteX65" fmla="*/ 321733 w 8640249"/>
              <a:gd name="connsiteY65" fmla="*/ 1704530 h 4850988"/>
              <a:gd name="connsiteX66" fmla="*/ 0 w 8640249"/>
              <a:gd name="connsiteY66" fmla="*/ 1484396 h 4850988"/>
              <a:gd name="connsiteX67" fmla="*/ 508000 w 8640249"/>
              <a:gd name="connsiteY67" fmla="*/ 1992396 h 4850988"/>
              <a:gd name="connsiteX68" fmla="*/ 1507067 w 8640249"/>
              <a:gd name="connsiteY68" fmla="*/ 2398796 h 4850988"/>
              <a:gd name="connsiteX69" fmla="*/ 2260334 w 8640249"/>
              <a:gd name="connsiteY69" fmla="*/ 2511422 h 4850988"/>
              <a:gd name="connsiteX70" fmla="*/ 1775636 w 8640249"/>
              <a:gd name="connsiteY70" fmla="*/ 2617355 h 4850988"/>
              <a:gd name="connsiteX71" fmla="*/ 2589944 w 8640249"/>
              <a:gd name="connsiteY71" fmla="*/ 2628381 h 4850988"/>
              <a:gd name="connsiteX72" fmla="*/ 2946400 w 8640249"/>
              <a:gd name="connsiteY72" fmla="*/ 2737463 h 4850988"/>
              <a:gd name="connsiteX73" fmla="*/ 3352800 w 8640249"/>
              <a:gd name="connsiteY73" fmla="*/ 2940663 h 4850988"/>
              <a:gd name="connsiteX74" fmla="*/ 3556000 w 8640249"/>
              <a:gd name="connsiteY74" fmla="*/ 3380930 h 4850988"/>
              <a:gd name="connsiteX75" fmla="*/ 3606800 w 8640249"/>
              <a:gd name="connsiteY75" fmla="*/ 3787330 h 4850988"/>
              <a:gd name="connsiteX76" fmla="*/ 3572933 w 8640249"/>
              <a:gd name="connsiteY76" fmla="*/ 3956663 h 4850988"/>
              <a:gd name="connsiteX77" fmla="*/ 3556000 w 8640249"/>
              <a:gd name="connsiteY77" fmla="*/ 4159863 h 4850988"/>
              <a:gd name="connsiteX0" fmla="*/ 3556000 w 8640249"/>
              <a:gd name="connsiteY0" fmla="*/ 4159863 h 4865482"/>
              <a:gd name="connsiteX1" fmla="*/ 3459051 w 8640249"/>
              <a:gd name="connsiteY1" fmla="*/ 4479724 h 4865482"/>
              <a:gd name="connsiteX2" fmla="*/ 2877525 w 8640249"/>
              <a:gd name="connsiteY2" fmla="*/ 4737631 h 4865482"/>
              <a:gd name="connsiteX3" fmla="*/ 3596422 w 8640249"/>
              <a:gd name="connsiteY3" fmla="*/ 4671433 h 4865482"/>
              <a:gd name="connsiteX4" fmla="*/ 4276906 w 8640249"/>
              <a:gd name="connsiteY4" fmla="*/ 4805210 h 4865482"/>
              <a:gd name="connsiteX5" fmla="*/ 6234337 w 8640249"/>
              <a:gd name="connsiteY5" fmla="*/ 4838552 h 4865482"/>
              <a:gd name="connsiteX6" fmla="*/ 5660831 w 8640249"/>
              <a:gd name="connsiteY6" fmla="*/ 4412444 h 4865482"/>
              <a:gd name="connsiteX7" fmla="*/ 5559985 w 8640249"/>
              <a:gd name="connsiteY7" fmla="*/ 4198782 h 4865482"/>
              <a:gd name="connsiteX8" fmla="*/ 5492389 w 8640249"/>
              <a:gd name="connsiteY8" fmla="*/ 3891025 h 4865482"/>
              <a:gd name="connsiteX9" fmla="*/ 5571067 w 8640249"/>
              <a:gd name="connsiteY9" fmla="*/ 3668796 h 4865482"/>
              <a:gd name="connsiteX10" fmla="*/ 5520267 w 8640249"/>
              <a:gd name="connsiteY10" fmla="*/ 3330130 h 4865482"/>
              <a:gd name="connsiteX11" fmla="*/ 5537200 w 8640249"/>
              <a:gd name="connsiteY11" fmla="*/ 3042263 h 4865482"/>
              <a:gd name="connsiteX12" fmla="*/ 5554133 w 8640249"/>
              <a:gd name="connsiteY12" fmla="*/ 2872930 h 4865482"/>
              <a:gd name="connsiteX13" fmla="*/ 5554133 w 8640249"/>
              <a:gd name="connsiteY13" fmla="*/ 2872930 h 4865482"/>
              <a:gd name="connsiteX14" fmla="*/ 6146800 w 8640249"/>
              <a:gd name="connsiteY14" fmla="*/ 2737463 h 4865482"/>
              <a:gd name="connsiteX15" fmla="*/ 7183209 w 8640249"/>
              <a:gd name="connsiteY15" fmla="*/ 2692176 h 4865482"/>
              <a:gd name="connsiteX16" fmla="*/ 6577153 w 8640249"/>
              <a:gd name="connsiteY16" fmla="*/ 2522056 h 4865482"/>
              <a:gd name="connsiteX17" fmla="*/ 7179733 w 8640249"/>
              <a:gd name="connsiteY17" fmla="*/ 2347996 h 4865482"/>
              <a:gd name="connsiteX18" fmla="*/ 7476657 w 8640249"/>
              <a:gd name="connsiteY18" fmla="*/ 2253091 h 4865482"/>
              <a:gd name="connsiteX19" fmla="*/ 7694822 w 8640249"/>
              <a:gd name="connsiteY19" fmla="*/ 2200716 h 4865482"/>
              <a:gd name="connsiteX20" fmla="*/ 7858248 w 8640249"/>
              <a:gd name="connsiteY20" fmla="*/ 2169212 h 4865482"/>
              <a:gd name="connsiteX21" fmla="*/ 8182365 w 8640249"/>
              <a:gd name="connsiteY21" fmla="*/ 2050326 h 4865482"/>
              <a:gd name="connsiteX22" fmla="*/ 8640249 w 8640249"/>
              <a:gd name="connsiteY22" fmla="*/ 1748822 h 4865482"/>
              <a:gd name="connsiteX23" fmla="*/ 7859430 w 8640249"/>
              <a:gd name="connsiteY23" fmla="*/ 1911668 h 4865482"/>
              <a:gd name="connsiteX24" fmla="*/ 7478233 w 8640249"/>
              <a:gd name="connsiteY24" fmla="*/ 2014842 h 4865482"/>
              <a:gd name="connsiteX25" fmla="*/ 7235259 w 8640249"/>
              <a:gd name="connsiteY25" fmla="*/ 2042409 h 4865482"/>
              <a:gd name="connsiteX26" fmla="*/ 6984409 w 8640249"/>
              <a:gd name="connsiteY26" fmla="*/ 2160154 h 4865482"/>
              <a:gd name="connsiteX27" fmla="*/ 6417733 w 8640249"/>
              <a:gd name="connsiteY27" fmla="*/ 2212530 h 4865482"/>
              <a:gd name="connsiteX28" fmla="*/ 6079067 w 8640249"/>
              <a:gd name="connsiteY28" fmla="*/ 2263330 h 4865482"/>
              <a:gd name="connsiteX29" fmla="*/ 6553200 w 8640249"/>
              <a:gd name="connsiteY29" fmla="*/ 1890796 h 4865482"/>
              <a:gd name="connsiteX30" fmla="*/ 8016556 w 8640249"/>
              <a:gd name="connsiteY30" fmla="*/ 1113832 h 4865482"/>
              <a:gd name="connsiteX31" fmla="*/ 7186427 w 8640249"/>
              <a:gd name="connsiteY31" fmla="*/ 1360743 h 4865482"/>
              <a:gd name="connsiteX32" fmla="*/ 6815863 w 8640249"/>
              <a:gd name="connsiteY32" fmla="*/ 1541103 h 4865482"/>
              <a:gd name="connsiteX33" fmla="*/ 6329917 w 8640249"/>
              <a:gd name="connsiteY33" fmla="*/ 1719493 h 4865482"/>
              <a:gd name="connsiteX34" fmla="*/ 6355513 w 8640249"/>
              <a:gd name="connsiteY34" fmla="*/ 1512356 h 4865482"/>
              <a:gd name="connsiteX35" fmla="*/ 6593195 w 8640249"/>
              <a:gd name="connsiteY35" fmla="*/ 1090450 h 4865482"/>
              <a:gd name="connsiteX36" fmla="*/ 6931247 w 8640249"/>
              <a:gd name="connsiteY36" fmla="*/ 464459 h 4865482"/>
              <a:gd name="connsiteX37" fmla="*/ 6178697 w 8640249"/>
              <a:gd name="connsiteY37" fmla="*/ 1265051 h 4865482"/>
              <a:gd name="connsiteX38" fmla="*/ 6090366 w 8640249"/>
              <a:gd name="connsiteY38" fmla="*/ 459145 h 4865482"/>
              <a:gd name="connsiteX39" fmla="*/ 6012910 w 8640249"/>
              <a:gd name="connsiteY39" fmla="*/ 1469432 h 4865482"/>
              <a:gd name="connsiteX40" fmla="*/ 5848301 w 8640249"/>
              <a:gd name="connsiteY40" fmla="*/ 1799042 h 4865482"/>
              <a:gd name="connsiteX41" fmla="*/ 5694651 w 8640249"/>
              <a:gd name="connsiteY41" fmla="*/ 2022325 h 4865482"/>
              <a:gd name="connsiteX42" fmla="*/ 5528983 w 8640249"/>
              <a:gd name="connsiteY42" fmla="*/ 2016007 h 4865482"/>
              <a:gd name="connsiteX43" fmla="*/ 5386307 w 8640249"/>
              <a:gd name="connsiteY43" fmla="*/ 2192446 h 4865482"/>
              <a:gd name="connsiteX44" fmla="*/ 5067970 w 8640249"/>
              <a:gd name="connsiteY44" fmla="*/ 1976823 h 4865482"/>
              <a:gd name="connsiteX45" fmla="*/ 5082697 w 8640249"/>
              <a:gd name="connsiteY45" fmla="*/ 1583553 h 4865482"/>
              <a:gd name="connsiteX46" fmla="*/ 5099359 w 8640249"/>
              <a:gd name="connsiteY46" fmla="*/ 938198 h 4865482"/>
              <a:gd name="connsiteX47" fmla="*/ 5028019 w 8640249"/>
              <a:gd name="connsiteY47" fmla="*/ 202976 h 4865482"/>
              <a:gd name="connsiteX48" fmla="*/ 4884822 w 8640249"/>
              <a:gd name="connsiteY48" fmla="*/ 992169 h 4865482"/>
              <a:gd name="connsiteX49" fmla="*/ 4739717 w 8640249"/>
              <a:gd name="connsiteY49" fmla="*/ 1308782 h 4865482"/>
              <a:gd name="connsiteX50" fmla="*/ 4646678 w 8640249"/>
              <a:gd name="connsiteY50" fmla="*/ 1569811 h 4865482"/>
              <a:gd name="connsiteX51" fmla="*/ 4354623 w 8640249"/>
              <a:gd name="connsiteY51" fmla="*/ 1946716 h 4865482"/>
              <a:gd name="connsiteX52" fmla="*/ 4123829 w 8640249"/>
              <a:gd name="connsiteY52" fmla="*/ 1689940 h 4865482"/>
              <a:gd name="connsiteX53" fmla="*/ 4252166 w 8640249"/>
              <a:gd name="connsiteY53" fmla="*/ 1353540 h 4865482"/>
              <a:gd name="connsiteX54" fmla="*/ 3801087 w 8640249"/>
              <a:gd name="connsiteY54" fmla="*/ 1219585 h 4865482"/>
              <a:gd name="connsiteX55" fmla="*/ 3838707 w 8640249"/>
              <a:gd name="connsiteY55" fmla="*/ 1753205 h 4865482"/>
              <a:gd name="connsiteX56" fmla="*/ 3510959 w 8640249"/>
              <a:gd name="connsiteY56" fmla="*/ 1604283 h 4865482"/>
              <a:gd name="connsiteX57" fmla="*/ 2723928 w 8640249"/>
              <a:gd name="connsiteY57" fmla="*/ 0 h 4865482"/>
              <a:gd name="connsiteX58" fmla="*/ 3181350 w 8640249"/>
              <a:gd name="connsiteY58" fmla="*/ 1897146 h 4865482"/>
              <a:gd name="connsiteX59" fmla="*/ 2261046 w 8640249"/>
              <a:gd name="connsiteY59" fmla="*/ 1575464 h 4865482"/>
              <a:gd name="connsiteX60" fmla="*/ 1368926 w 8640249"/>
              <a:gd name="connsiteY60" fmla="*/ 1001089 h 4865482"/>
              <a:gd name="connsiteX61" fmla="*/ 2186183 w 8640249"/>
              <a:gd name="connsiteY61" fmla="*/ 1790557 h 4865482"/>
              <a:gd name="connsiteX62" fmla="*/ 2726267 w 8640249"/>
              <a:gd name="connsiteY62" fmla="*/ 2161730 h 4865482"/>
              <a:gd name="connsiteX63" fmla="*/ 1557867 w 8640249"/>
              <a:gd name="connsiteY63" fmla="*/ 2144796 h 4865482"/>
              <a:gd name="connsiteX64" fmla="*/ 321733 w 8640249"/>
              <a:gd name="connsiteY64" fmla="*/ 1704530 h 4865482"/>
              <a:gd name="connsiteX65" fmla="*/ 0 w 8640249"/>
              <a:gd name="connsiteY65" fmla="*/ 1484396 h 4865482"/>
              <a:gd name="connsiteX66" fmla="*/ 508000 w 8640249"/>
              <a:gd name="connsiteY66" fmla="*/ 1992396 h 4865482"/>
              <a:gd name="connsiteX67" fmla="*/ 1507067 w 8640249"/>
              <a:gd name="connsiteY67" fmla="*/ 2398796 h 4865482"/>
              <a:gd name="connsiteX68" fmla="*/ 2260334 w 8640249"/>
              <a:gd name="connsiteY68" fmla="*/ 2511422 h 4865482"/>
              <a:gd name="connsiteX69" fmla="*/ 1775636 w 8640249"/>
              <a:gd name="connsiteY69" fmla="*/ 2617355 h 4865482"/>
              <a:gd name="connsiteX70" fmla="*/ 2589944 w 8640249"/>
              <a:gd name="connsiteY70" fmla="*/ 2628381 h 4865482"/>
              <a:gd name="connsiteX71" fmla="*/ 2946400 w 8640249"/>
              <a:gd name="connsiteY71" fmla="*/ 2737463 h 4865482"/>
              <a:gd name="connsiteX72" fmla="*/ 3352800 w 8640249"/>
              <a:gd name="connsiteY72" fmla="*/ 2940663 h 4865482"/>
              <a:gd name="connsiteX73" fmla="*/ 3556000 w 8640249"/>
              <a:gd name="connsiteY73" fmla="*/ 3380930 h 4865482"/>
              <a:gd name="connsiteX74" fmla="*/ 3606800 w 8640249"/>
              <a:gd name="connsiteY74" fmla="*/ 3787330 h 4865482"/>
              <a:gd name="connsiteX75" fmla="*/ 3572933 w 8640249"/>
              <a:gd name="connsiteY75" fmla="*/ 3956663 h 4865482"/>
              <a:gd name="connsiteX76" fmla="*/ 3556000 w 8640249"/>
              <a:gd name="connsiteY76" fmla="*/ 4159863 h 4865482"/>
              <a:gd name="connsiteX0" fmla="*/ 3556000 w 8640249"/>
              <a:gd name="connsiteY0" fmla="*/ 4159863 h 4844816"/>
              <a:gd name="connsiteX1" fmla="*/ 3459051 w 8640249"/>
              <a:gd name="connsiteY1" fmla="*/ 4479724 h 4844816"/>
              <a:gd name="connsiteX2" fmla="*/ 2877525 w 8640249"/>
              <a:gd name="connsiteY2" fmla="*/ 4737631 h 4844816"/>
              <a:gd name="connsiteX3" fmla="*/ 3596422 w 8640249"/>
              <a:gd name="connsiteY3" fmla="*/ 4671433 h 4844816"/>
              <a:gd name="connsiteX4" fmla="*/ 6234337 w 8640249"/>
              <a:gd name="connsiteY4" fmla="*/ 4838552 h 4844816"/>
              <a:gd name="connsiteX5" fmla="*/ 5660831 w 8640249"/>
              <a:gd name="connsiteY5" fmla="*/ 4412444 h 4844816"/>
              <a:gd name="connsiteX6" fmla="*/ 5559985 w 8640249"/>
              <a:gd name="connsiteY6" fmla="*/ 4198782 h 4844816"/>
              <a:gd name="connsiteX7" fmla="*/ 5492389 w 8640249"/>
              <a:gd name="connsiteY7" fmla="*/ 3891025 h 4844816"/>
              <a:gd name="connsiteX8" fmla="*/ 5571067 w 8640249"/>
              <a:gd name="connsiteY8" fmla="*/ 3668796 h 4844816"/>
              <a:gd name="connsiteX9" fmla="*/ 5520267 w 8640249"/>
              <a:gd name="connsiteY9" fmla="*/ 3330130 h 4844816"/>
              <a:gd name="connsiteX10" fmla="*/ 5537200 w 8640249"/>
              <a:gd name="connsiteY10" fmla="*/ 3042263 h 4844816"/>
              <a:gd name="connsiteX11" fmla="*/ 5554133 w 8640249"/>
              <a:gd name="connsiteY11" fmla="*/ 2872930 h 4844816"/>
              <a:gd name="connsiteX12" fmla="*/ 5554133 w 8640249"/>
              <a:gd name="connsiteY12" fmla="*/ 2872930 h 4844816"/>
              <a:gd name="connsiteX13" fmla="*/ 6146800 w 8640249"/>
              <a:gd name="connsiteY13" fmla="*/ 2737463 h 4844816"/>
              <a:gd name="connsiteX14" fmla="*/ 7183209 w 8640249"/>
              <a:gd name="connsiteY14" fmla="*/ 2692176 h 4844816"/>
              <a:gd name="connsiteX15" fmla="*/ 6577153 w 8640249"/>
              <a:gd name="connsiteY15" fmla="*/ 2522056 h 4844816"/>
              <a:gd name="connsiteX16" fmla="*/ 7179733 w 8640249"/>
              <a:gd name="connsiteY16" fmla="*/ 2347996 h 4844816"/>
              <a:gd name="connsiteX17" fmla="*/ 7476657 w 8640249"/>
              <a:gd name="connsiteY17" fmla="*/ 2253091 h 4844816"/>
              <a:gd name="connsiteX18" fmla="*/ 7694822 w 8640249"/>
              <a:gd name="connsiteY18" fmla="*/ 2200716 h 4844816"/>
              <a:gd name="connsiteX19" fmla="*/ 7858248 w 8640249"/>
              <a:gd name="connsiteY19" fmla="*/ 2169212 h 4844816"/>
              <a:gd name="connsiteX20" fmla="*/ 8182365 w 8640249"/>
              <a:gd name="connsiteY20" fmla="*/ 2050326 h 4844816"/>
              <a:gd name="connsiteX21" fmla="*/ 8640249 w 8640249"/>
              <a:gd name="connsiteY21" fmla="*/ 1748822 h 4844816"/>
              <a:gd name="connsiteX22" fmla="*/ 7859430 w 8640249"/>
              <a:gd name="connsiteY22" fmla="*/ 1911668 h 4844816"/>
              <a:gd name="connsiteX23" fmla="*/ 7478233 w 8640249"/>
              <a:gd name="connsiteY23" fmla="*/ 2014842 h 4844816"/>
              <a:gd name="connsiteX24" fmla="*/ 7235259 w 8640249"/>
              <a:gd name="connsiteY24" fmla="*/ 2042409 h 4844816"/>
              <a:gd name="connsiteX25" fmla="*/ 6984409 w 8640249"/>
              <a:gd name="connsiteY25" fmla="*/ 2160154 h 4844816"/>
              <a:gd name="connsiteX26" fmla="*/ 6417733 w 8640249"/>
              <a:gd name="connsiteY26" fmla="*/ 2212530 h 4844816"/>
              <a:gd name="connsiteX27" fmla="*/ 6079067 w 8640249"/>
              <a:gd name="connsiteY27" fmla="*/ 2263330 h 4844816"/>
              <a:gd name="connsiteX28" fmla="*/ 6553200 w 8640249"/>
              <a:gd name="connsiteY28" fmla="*/ 1890796 h 4844816"/>
              <a:gd name="connsiteX29" fmla="*/ 8016556 w 8640249"/>
              <a:gd name="connsiteY29" fmla="*/ 1113832 h 4844816"/>
              <a:gd name="connsiteX30" fmla="*/ 7186427 w 8640249"/>
              <a:gd name="connsiteY30" fmla="*/ 1360743 h 4844816"/>
              <a:gd name="connsiteX31" fmla="*/ 6815863 w 8640249"/>
              <a:gd name="connsiteY31" fmla="*/ 1541103 h 4844816"/>
              <a:gd name="connsiteX32" fmla="*/ 6329917 w 8640249"/>
              <a:gd name="connsiteY32" fmla="*/ 1719493 h 4844816"/>
              <a:gd name="connsiteX33" fmla="*/ 6355513 w 8640249"/>
              <a:gd name="connsiteY33" fmla="*/ 1512356 h 4844816"/>
              <a:gd name="connsiteX34" fmla="*/ 6593195 w 8640249"/>
              <a:gd name="connsiteY34" fmla="*/ 1090450 h 4844816"/>
              <a:gd name="connsiteX35" fmla="*/ 6931247 w 8640249"/>
              <a:gd name="connsiteY35" fmla="*/ 464459 h 4844816"/>
              <a:gd name="connsiteX36" fmla="*/ 6178697 w 8640249"/>
              <a:gd name="connsiteY36" fmla="*/ 1265051 h 4844816"/>
              <a:gd name="connsiteX37" fmla="*/ 6090366 w 8640249"/>
              <a:gd name="connsiteY37" fmla="*/ 459145 h 4844816"/>
              <a:gd name="connsiteX38" fmla="*/ 6012910 w 8640249"/>
              <a:gd name="connsiteY38" fmla="*/ 1469432 h 4844816"/>
              <a:gd name="connsiteX39" fmla="*/ 5848301 w 8640249"/>
              <a:gd name="connsiteY39" fmla="*/ 1799042 h 4844816"/>
              <a:gd name="connsiteX40" fmla="*/ 5694651 w 8640249"/>
              <a:gd name="connsiteY40" fmla="*/ 2022325 h 4844816"/>
              <a:gd name="connsiteX41" fmla="*/ 5528983 w 8640249"/>
              <a:gd name="connsiteY41" fmla="*/ 2016007 h 4844816"/>
              <a:gd name="connsiteX42" fmla="*/ 5386307 w 8640249"/>
              <a:gd name="connsiteY42" fmla="*/ 2192446 h 4844816"/>
              <a:gd name="connsiteX43" fmla="*/ 5067970 w 8640249"/>
              <a:gd name="connsiteY43" fmla="*/ 1976823 h 4844816"/>
              <a:gd name="connsiteX44" fmla="*/ 5082697 w 8640249"/>
              <a:gd name="connsiteY44" fmla="*/ 1583553 h 4844816"/>
              <a:gd name="connsiteX45" fmla="*/ 5099359 w 8640249"/>
              <a:gd name="connsiteY45" fmla="*/ 938198 h 4844816"/>
              <a:gd name="connsiteX46" fmla="*/ 5028019 w 8640249"/>
              <a:gd name="connsiteY46" fmla="*/ 202976 h 4844816"/>
              <a:gd name="connsiteX47" fmla="*/ 4884822 w 8640249"/>
              <a:gd name="connsiteY47" fmla="*/ 992169 h 4844816"/>
              <a:gd name="connsiteX48" fmla="*/ 4739717 w 8640249"/>
              <a:gd name="connsiteY48" fmla="*/ 1308782 h 4844816"/>
              <a:gd name="connsiteX49" fmla="*/ 4646678 w 8640249"/>
              <a:gd name="connsiteY49" fmla="*/ 1569811 h 4844816"/>
              <a:gd name="connsiteX50" fmla="*/ 4354623 w 8640249"/>
              <a:gd name="connsiteY50" fmla="*/ 1946716 h 4844816"/>
              <a:gd name="connsiteX51" fmla="*/ 4123829 w 8640249"/>
              <a:gd name="connsiteY51" fmla="*/ 1689940 h 4844816"/>
              <a:gd name="connsiteX52" fmla="*/ 4252166 w 8640249"/>
              <a:gd name="connsiteY52" fmla="*/ 1353540 h 4844816"/>
              <a:gd name="connsiteX53" fmla="*/ 3801087 w 8640249"/>
              <a:gd name="connsiteY53" fmla="*/ 1219585 h 4844816"/>
              <a:gd name="connsiteX54" fmla="*/ 3838707 w 8640249"/>
              <a:gd name="connsiteY54" fmla="*/ 1753205 h 4844816"/>
              <a:gd name="connsiteX55" fmla="*/ 3510959 w 8640249"/>
              <a:gd name="connsiteY55" fmla="*/ 1604283 h 4844816"/>
              <a:gd name="connsiteX56" fmla="*/ 2723928 w 8640249"/>
              <a:gd name="connsiteY56" fmla="*/ 0 h 4844816"/>
              <a:gd name="connsiteX57" fmla="*/ 3181350 w 8640249"/>
              <a:gd name="connsiteY57" fmla="*/ 1897146 h 4844816"/>
              <a:gd name="connsiteX58" fmla="*/ 2261046 w 8640249"/>
              <a:gd name="connsiteY58" fmla="*/ 1575464 h 4844816"/>
              <a:gd name="connsiteX59" fmla="*/ 1368926 w 8640249"/>
              <a:gd name="connsiteY59" fmla="*/ 1001089 h 4844816"/>
              <a:gd name="connsiteX60" fmla="*/ 2186183 w 8640249"/>
              <a:gd name="connsiteY60" fmla="*/ 1790557 h 4844816"/>
              <a:gd name="connsiteX61" fmla="*/ 2726267 w 8640249"/>
              <a:gd name="connsiteY61" fmla="*/ 2161730 h 4844816"/>
              <a:gd name="connsiteX62" fmla="*/ 1557867 w 8640249"/>
              <a:gd name="connsiteY62" fmla="*/ 2144796 h 4844816"/>
              <a:gd name="connsiteX63" fmla="*/ 321733 w 8640249"/>
              <a:gd name="connsiteY63" fmla="*/ 1704530 h 4844816"/>
              <a:gd name="connsiteX64" fmla="*/ 0 w 8640249"/>
              <a:gd name="connsiteY64" fmla="*/ 1484396 h 4844816"/>
              <a:gd name="connsiteX65" fmla="*/ 508000 w 8640249"/>
              <a:gd name="connsiteY65" fmla="*/ 1992396 h 4844816"/>
              <a:gd name="connsiteX66" fmla="*/ 1507067 w 8640249"/>
              <a:gd name="connsiteY66" fmla="*/ 2398796 h 4844816"/>
              <a:gd name="connsiteX67" fmla="*/ 2260334 w 8640249"/>
              <a:gd name="connsiteY67" fmla="*/ 2511422 h 4844816"/>
              <a:gd name="connsiteX68" fmla="*/ 1775636 w 8640249"/>
              <a:gd name="connsiteY68" fmla="*/ 2617355 h 4844816"/>
              <a:gd name="connsiteX69" fmla="*/ 2589944 w 8640249"/>
              <a:gd name="connsiteY69" fmla="*/ 2628381 h 4844816"/>
              <a:gd name="connsiteX70" fmla="*/ 2946400 w 8640249"/>
              <a:gd name="connsiteY70" fmla="*/ 2737463 h 4844816"/>
              <a:gd name="connsiteX71" fmla="*/ 3352800 w 8640249"/>
              <a:gd name="connsiteY71" fmla="*/ 2940663 h 4844816"/>
              <a:gd name="connsiteX72" fmla="*/ 3556000 w 8640249"/>
              <a:gd name="connsiteY72" fmla="*/ 3380930 h 4844816"/>
              <a:gd name="connsiteX73" fmla="*/ 3606800 w 8640249"/>
              <a:gd name="connsiteY73" fmla="*/ 3787330 h 4844816"/>
              <a:gd name="connsiteX74" fmla="*/ 3572933 w 8640249"/>
              <a:gd name="connsiteY74" fmla="*/ 3956663 h 4844816"/>
              <a:gd name="connsiteX75" fmla="*/ 3556000 w 8640249"/>
              <a:gd name="connsiteY75" fmla="*/ 4159863 h 4844816"/>
              <a:gd name="connsiteX0" fmla="*/ 3556000 w 8640249"/>
              <a:gd name="connsiteY0" fmla="*/ 4159863 h 4854631"/>
              <a:gd name="connsiteX1" fmla="*/ 3459051 w 8640249"/>
              <a:gd name="connsiteY1" fmla="*/ 4479724 h 4854631"/>
              <a:gd name="connsiteX2" fmla="*/ 2877525 w 8640249"/>
              <a:gd name="connsiteY2" fmla="*/ 4737631 h 4854631"/>
              <a:gd name="connsiteX3" fmla="*/ 6234337 w 8640249"/>
              <a:gd name="connsiteY3" fmla="*/ 4838552 h 4854631"/>
              <a:gd name="connsiteX4" fmla="*/ 5660831 w 8640249"/>
              <a:gd name="connsiteY4" fmla="*/ 4412444 h 4854631"/>
              <a:gd name="connsiteX5" fmla="*/ 5559985 w 8640249"/>
              <a:gd name="connsiteY5" fmla="*/ 4198782 h 4854631"/>
              <a:gd name="connsiteX6" fmla="*/ 5492389 w 8640249"/>
              <a:gd name="connsiteY6" fmla="*/ 3891025 h 4854631"/>
              <a:gd name="connsiteX7" fmla="*/ 5571067 w 8640249"/>
              <a:gd name="connsiteY7" fmla="*/ 3668796 h 4854631"/>
              <a:gd name="connsiteX8" fmla="*/ 5520267 w 8640249"/>
              <a:gd name="connsiteY8" fmla="*/ 3330130 h 4854631"/>
              <a:gd name="connsiteX9" fmla="*/ 5537200 w 8640249"/>
              <a:gd name="connsiteY9" fmla="*/ 3042263 h 4854631"/>
              <a:gd name="connsiteX10" fmla="*/ 5554133 w 8640249"/>
              <a:gd name="connsiteY10" fmla="*/ 2872930 h 4854631"/>
              <a:gd name="connsiteX11" fmla="*/ 5554133 w 8640249"/>
              <a:gd name="connsiteY11" fmla="*/ 2872930 h 4854631"/>
              <a:gd name="connsiteX12" fmla="*/ 6146800 w 8640249"/>
              <a:gd name="connsiteY12" fmla="*/ 2737463 h 4854631"/>
              <a:gd name="connsiteX13" fmla="*/ 7183209 w 8640249"/>
              <a:gd name="connsiteY13" fmla="*/ 2692176 h 4854631"/>
              <a:gd name="connsiteX14" fmla="*/ 6577153 w 8640249"/>
              <a:gd name="connsiteY14" fmla="*/ 2522056 h 4854631"/>
              <a:gd name="connsiteX15" fmla="*/ 7179733 w 8640249"/>
              <a:gd name="connsiteY15" fmla="*/ 2347996 h 4854631"/>
              <a:gd name="connsiteX16" fmla="*/ 7476657 w 8640249"/>
              <a:gd name="connsiteY16" fmla="*/ 2253091 h 4854631"/>
              <a:gd name="connsiteX17" fmla="*/ 7694822 w 8640249"/>
              <a:gd name="connsiteY17" fmla="*/ 2200716 h 4854631"/>
              <a:gd name="connsiteX18" fmla="*/ 7858248 w 8640249"/>
              <a:gd name="connsiteY18" fmla="*/ 2169212 h 4854631"/>
              <a:gd name="connsiteX19" fmla="*/ 8182365 w 8640249"/>
              <a:gd name="connsiteY19" fmla="*/ 2050326 h 4854631"/>
              <a:gd name="connsiteX20" fmla="*/ 8640249 w 8640249"/>
              <a:gd name="connsiteY20" fmla="*/ 1748822 h 4854631"/>
              <a:gd name="connsiteX21" fmla="*/ 7859430 w 8640249"/>
              <a:gd name="connsiteY21" fmla="*/ 1911668 h 4854631"/>
              <a:gd name="connsiteX22" fmla="*/ 7478233 w 8640249"/>
              <a:gd name="connsiteY22" fmla="*/ 2014842 h 4854631"/>
              <a:gd name="connsiteX23" fmla="*/ 7235259 w 8640249"/>
              <a:gd name="connsiteY23" fmla="*/ 2042409 h 4854631"/>
              <a:gd name="connsiteX24" fmla="*/ 6984409 w 8640249"/>
              <a:gd name="connsiteY24" fmla="*/ 2160154 h 4854631"/>
              <a:gd name="connsiteX25" fmla="*/ 6417733 w 8640249"/>
              <a:gd name="connsiteY25" fmla="*/ 2212530 h 4854631"/>
              <a:gd name="connsiteX26" fmla="*/ 6079067 w 8640249"/>
              <a:gd name="connsiteY26" fmla="*/ 2263330 h 4854631"/>
              <a:gd name="connsiteX27" fmla="*/ 6553200 w 8640249"/>
              <a:gd name="connsiteY27" fmla="*/ 1890796 h 4854631"/>
              <a:gd name="connsiteX28" fmla="*/ 8016556 w 8640249"/>
              <a:gd name="connsiteY28" fmla="*/ 1113832 h 4854631"/>
              <a:gd name="connsiteX29" fmla="*/ 7186427 w 8640249"/>
              <a:gd name="connsiteY29" fmla="*/ 1360743 h 4854631"/>
              <a:gd name="connsiteX30" fmla="*/ 6815863 w 8640249"/>
              <a:gd name="connsiteY30" fmla="*/ 1541103 h 4854631"/>
              <a:gd name="connsiteX31" fmla="*/ 6329917 w 8640249"/>
              <a:gd name="connsiteY31" fmla="*/ 1719493 h 4854631"/>
              <a:gd name="connsiteX32" fmla="*/ 6355513 w 8640249"/>
              <a:gd name="connsiteY32" fmla="*/ 1512356 h 4854631"/>
              <a:gd name="connsiteX33" fmla="*/ 6593195 w 8640249"/>
              <a:gd name="connsiteY33" fmla="*/ 1090450 h 4854631"/>
              <a:gd name="connsiteX34" fmla="*/ 6931247 w 8640249"/>
              <a:gd name="connsiteY34" fmla="*/ 464459 h 4854631"/>
              <a:gd name="connsiteX35" fmla="*/ 6178697 w 8640249"/>
              <a:gd name="connsiteY35" fmla="*/ 1265051 h 4854631"/>
              <a:gd name="connsiteX36" fmla="*/ 6090366 w 8640249"/>
              <a:gd name="connsiteY36" fmla="*/ 459145 h 4854631"/>
              <a:gd name="connsiteX37" fmla="*/ 6012910 w 8640249"/>
              <a:gd name="connsiteY37" fmla="*/ 1469432 h 4854631"/>
              <a:gd name="connsiteX38" fmla="*/ 5848301 w 8640249"/>
              <a:gd name="connsiteY38" fmla="*/ 1799042 h 4854631"/>
              <a:gd name="connsiteX39" fmla="*/ 5694651 w 8640249"/>
              <a:gd name="connsiteY39" fmla="*/ 2022325 h 4854631"/>
              <a:gd name="connsiteX40" fmla="*/ 5528983 w 8640249"/>
              <a:gd name="connsiteY40" fmla="*/ 2016007 h 4854631"/>
              <a:gd name="connsiteX41" fmla="*/ 5386307 w 8640249"/>
              <a:gd name="connsiteY41" fmla="*/ 2192446 h 4854631"/>
              <a:gd name="connsiteX42" fmla="*/ 5067970 w 8640249"/>
              <a:gd name="connsiteY42" fmla="*/ 1976823 h 4854631"/>
              <a:gd name="connsiteX43" fmla="*/ 5082697 w 8640249"/>
              <a:gd name="connsiteY43" fmla="*/ 1583553 h 4854631"/>
              <a:gd name="connsiteX44" fmla="*/ 5099359 w 8640249"/>
              <a:gd name="connsiteY44" fmla="*/ 938198 h 4854631"/>
              <a:gd name="connsiteX45" fmla="*/ 5028019 w 8640249"/>
              <a:gd name="connsiteY45" fmla="*/ 202976 h 4854631"/>
              <a:gd name="connsiteX46" fmla="*/ 4884822 w 8640249"/>
              <a:gd name="connsiteY46" fmla="*/ 992169 h 4854631"/>
              <a:gd name="connsiteX47" fmla="*/ 4739717 w 8640249"/>
              <a:gd name="connsiteY47" fmla="*/ 1308782 h 4854631"/>
              <a:gd name="connsiteX48" fmla="*/ 4646678 w 8640249"/>
              <a:gd name="connsiteY48" fmla="*/ 1569811 h 4854631"/>
              <a:gd name="connsiteX49" fmla="*/ 4354623 w 8640249"/>
              <a:gd name="connsiteY49" fmla="*/ 1946716 h 4854631"/>
              <a:gd name="connsiteX50" fmla="*/ 4123829 w 8640249"/>
              <a:gd name="connsiteY50" fmla="*/ 1689940 h 4854631"/>
              <a:gd name="connsiteX51" fmla="*/ 4252166 w 8640249"/>
              <a:gd name="connsiteY51" fmla="*/ 1353540 h 4854631"/>
              <a:gd name="connsiteX52" fmla="*/ 3801087 w 8640249"/>
              <a:gd name="connsiteY52" fmla="*/ 1219585 h 4854631"/>
              <a:gd name="connsiteX53" fmla="*/ 3838707 w 8640249"/>
              <a:gd name="connsiteY53" fmla="*/ 1753205 h 4854631"/>
              <a:gd name="connsiteX54" fmla="*/ 3510959 w 8640249"/>
              <a:gd name="connsiteY54" fmla="*/ 1604283 h 4854631"/>
              <a:gd name="connsiteX55" fmla="*/ 2723928 w 8640249"/>
              <a:gd name="connsiteY55" fmla="*/ 0 h 4854631"/>
              <a:gd name="connsiteX56" fmla="*/ 3181350 w 8640249"/>
              <a:gd name="connsiteY56" fmla="*/ 1897146 h 4854631"/>
              <a:gd name="connsiteX57" fmla="*/ 2261046 w 8640249"/>
              <a:gd name="connsiteY57" fmla="*/ 1575464 h 4854631"/>
              <a:gd name="connsiteX58" fmla="*/ 1368926 w 8640249"/>
              <a:gd name="connsiteY58" fmla="*/ 1001089 h 4854631"/>
              <a:gd name="connsiteX59" fmla="*/ 2186183 w 8640249"/>
              <a:gd name="connsiteY59" fmla="*/ 1790557 h 4854631"/>
              <a:gd name="connsiteX60" fmla="*/ 2726267 w 8640249"/>
              <a:gd name="connsiteY60" fmla="*/ 2161730 h 4854631"/>
              <a:gd name="connsiteX61" fmla="*/ 1557867 w 8640249"/>
              <a:gd name="connsiteY61" fmla="*/ 2144796 h 4854631"/>
              <a:gd name="connsiteX62" fmla="*/ 321733 w 8640249"/>
              <a:gd name="connsiteY62" fmla="*/ 1704530 h 4854631"/>
              <a:gd name="connsiteX63" fmla="*/ 0 w 8640249"/>
              <a:gd name="connsiteY63" fmla="*/ 1484396 h 4854631"/>
              <a:gd name="connsiteX64" fmla="*/ 508000 w 8640249"/>
              <a:gd name="connsiteY64" fmla="*/ 1992396 h 4854631"/>
              <a:gd name="connsiteX65" fmla="*/ 1507067 w 8640249"/>
              <a:gd name="connsiteY65" fmla="*/ 2398796 h 4854631"/>
              <a:gd name="connsiteX66" fmla="*/ 2260334 w 8640249"/>
              <a:gd name="connsiteY66" fmla="*/ 2511422 h 4854631"/>
              <a:gd name="connsiteX67" fmla="*/ 1775636 w 8640249"/>
              <a:gd name="connsiteY67" fmla="*/ 2617355 h 4854631"/>
              <a:gd name="connsiteX68" fmla="*/ 2589944 w 8640249"/>
              <a:gd name="connsiteY68" fmla="*/ 2628381 h 4854631"/>
              <a:gd name="connsiteX69" fmla="*/ 2946400 w 8640249"/>
              <a:gd name="connsiteY69" fmla="*/ 2737463 h 4854631"/>
              <a:gd name="connsiteX70" fmla="*/ 3352800 w 8640249"/>
              <a:gd name="connsiteY70" fmla="*/ 2940663 h 4854631"/>
              <a:gd name="connsiteX71" fmla="*/ 3556000 w 8640249"/>
              <a:gd name="connsiteY71" fmla="*/ 3380930 h 4854631"/>
              <a:gd name="connsiteX72" fmla="*/ 3606800 w 8640249"/>
              <a:gd name="connsiteY72" fmla="*/ 3787330 h 4854631"/>
              <a:gd name="connsiteX73" fmla="*/ 3572933 w 8640249"/>
              <a:gd name="connsiteY73" fmla="*/ 3956663 h 4854631"/>
              <a:gd name="connsiteX74" fmla="*/ 3556000 w 8640249"/>
              <a:gd name="connsiteY74" fmla="*/ 4159863 h 4854631"/>
              <a:gd name="connsiteX0" fmla="*/ 3556000 w 8640249"/>
              <a:gd name="connsiteY0" fmla="*/ 4159863 h 4838906"/>
              <a:gd name="connsiteX1" fmla="*/ 3459051 w 8640249"/>
              <a:gd name="connsiteY1" fmla="*/ 4479724 h 4838906"/>
              <a:gd name="connsiteX2" fmla="*/ 6234337 w 8640249"/>
              <a:gd name="connsiteY2" fmla="*/ 4838552 h 4838906"/>
              <a:gd name="connsiteX3" fmla="*/ 5660831 w 8640249"/>
              <a:gd name="connsiteY3" fmla="*/ 4412444 h 4838906"/>
              <a:gd name="connsiteX4" fmla="*/ 5559985 w 8640249"/>
              <a:gd name="connsiteY4" fmla="*/ 4198782 h 4838906"/>
              <a:gd name="connsiteX5" fmla="*/ 5492389 w 8640249"/>
              <a:gd name="connsiteY5" fmla="*/ 3891025 h 4838906"/>
              <a:gd name="connsiteX6" fmla="*/ 5571067 w 8640249"/>
              <a:gd name="connsiteY6" fmla="*/ 3668796 h 4838906"/>
              <a:gd name="connsiteX7" fmla="*/ 5520267 w 8640249"/>
              <a:gd name="connsiteY7" fmla="*/ 3330130 h 4838906"/>
              <a:gd name="connsiteX8" fmla="*/ 5537200 w 8640249"/>
              <a:gd name="connsiteY8" fmla="*/ 3042263 h 4838906"/>
              <a:gd name="connsiteX9" fmla="*/ 5554133 w 8640249"/>
              <a:gd name="connsiteY9" fmla="*/ 2872930 h 4838906"/>
              <a:gd name="connsiteX10" fmla="*/ 5554133 w 8640249"/>
              <a:gd name="connsiteY10" fmla="*/ 2872930 h 4838906"/>
              <a:gd name="connsiteX11" fmla="*/ 6146800 w 8640249"/>
              <a:gd name="connsiteY11" fmla="*/ 2737463 h 4838906"/>
              <a:gd name="connsiteX12" fmla="*/ 7183209 w 8640249"/>
              <a:gd name="connsiteY12" fmla="*/ 2692176 h 4838906"/>
              <a:gd name="connsiteX13" fmla="*/ 6577153 w 8640249"/>
              <a:gd name="connsiteY13" fmla="*/ 2522056 h 4838906"/>
              <a:gd name="connsiteX14" fmla="*/ 7179733 w 8640249"/>
              <a:gd name="connsiteY14" fmla="*/ 2347996 h 4838906"/>
              <a:gd name="connsiteX15" fmla="*/ 7476657 w 8640249"/>
              <a:gd name="connsiteY15" fmla="*/ 2253091 h 4838906"/>
              <a:gd name="connsiteX16" fmla="*/ 7694822 w 8640249"/>
              <a:gd name="connsiteY16" fmla="*/ 2200716 h 4838906"/>
              <a:gd name="connsiteX17" fmla="*/ 7858248 w 8640249"/>
              <a:gd name="connsiteY17" fmla="*/ 2169212 h 4838906"/>
              <a:gd name="connsiteX18" fmla="*/ 8182365 w 8640249"/>
              <a:gd name="connsiteY18" fmla="*/ 2050326 h 4838906"/>
              <a:gd name="connsiteX19" fmla="*/ 8640249 w 8640249"/>
              <a:gd name="connsiteY19" fmla="*/ 1748822 h 4838906"/>
              <a:gd name="connsiteX20" fmla="*/ 7859430 w 8640249"/>
              <a:gd name="connsiteY20" fmla="*/ 1911668 h 4838906"/>
              <a:gd name="connsiteX21" fmla="*/ 7478233 w 8640249"/>
              <a:gd name="connsiteY21" fmla="*/ 2014842 h 4838906"/>
              <a:gd name="connsiteX22" fmla="*/ 7235259 w 8640249"/>
              <a:gd name="connsiteY22" fmla="*/ 2042409 h 4838906"/>
              <a:gd name="connsiteX23" fmla="*/ 6984409 w 8640249"/>
              <a:gd name="connsiteY23" fmla="*/ 2160154 h 4838906"/>
              <a:gd name="connsiteX24" fmla="*/ 6417733 w 8640249"/>
              <a:gd name="connsiteY24" fmla="*/ 2212530 h 4838906"/>
              <a:gd name="connsiteX25" fmla="*/ 6079067 w 8640249"/>
              <a:gd name="connsiteY25" fmla="*/ 2263330 h 4838906"/>
              <a:gd name="connsiteX26" fmla="*/ 6553200 w 8640249"/>
              <a:gd name="connsiteY26" fmla="*/ 1890796 h 4838906"/>
              <a:gd name="connsiteX27" fmla="*/ 8016556 w 8640249"/>
              <a:gd name="connsiteY27" fmla="*/ 1113832 h 4838906"/>
              <a:gd name="connsiteX28" fmla="*/ 7186427 w 8640249"/>
              <a:gd name="connsiteY28" fmla="*/ 1360743 h 4838906"/>
              <a:gd name="connsiteX29" fmla="*/ 6815863 w 8640249"/>
              <a:gd name="connsiteY29" fmla="*/ 1541103 h 4838906"/>
              <a:gd name="connsiteX30" fmla="*/ 6329917 w 8640249"/>
              <a:gd name="connsiteY30" fmla="*/ 1719493 h 4838906"/>
              <a:gd name="connsiteX31" fmla="*/ 6355513 w 8640249"/>
              <a:gd name="connsiteY31" fmla="*/ 1512356 h 4838906"/>
              <a:gd name="connsiteX32" fmla="*/ 6593195 w 8640249"/>
              <a:gd name="connsiteY32" fmla="*/ 1090450 h 4838906"/>
              <a:gd name="connsiteX33" fmla="*/ 6931247 w 8640249"/>
              <a:gd name="connsiteY33" fmla="*/ 464459 h 4838906"/>
              <a:gd name="connsiteX34" fmla="*/ 6178697 w 8640249"/>
              <a:gd name="connsiteY34" fmla="*/ 1265051 h 4838906"/>
              <a:gd name="connsiteX35" fmla="*/ 6090366 w 8640249"/>
              <a:gd name="connsiteY35" fmla="*/ 459145 h 4838906"/>
              <a:gd name="connsiteX36" fmla="*/ 6012910 w 8640249"/>
              <a:gd name="connsiteY36" fmla="*/ 1469432 h 4838906"/>
              <a:gd name="connsiteX37" fmla="*/ 5848301 w 8640249"/>
              <a:gd name="connsiteY37" fmla="*/ 1799042 h 4838906"/>
              <a:gd name="connsiteX38" fmla="*/ 5694651 w 8640249"/>
              <a:gd name="connsiteY38" fmla="*/ 2022325 h 4838906"/>
              <a:gd name="connsiteX39" fmla="*/ 5528983 w 8640249"/>
              <a:gd name="connsiteY39" fmla="*/ 2016007 h 4838906"/>
              <a:gd name="connsiteX40" fmla="*/ 5386307 w 8640249"/>
              <a:gd name="connsiteY40" fmla="*/ 2192446 h 4838906"/>
              <a:gd name="connsiteX41" fmla="*/ 5067970 w 8640249"/>
              <a:gd name="connsiteY41" fmla="*/ 1976823 h 4838906"/>
              <a:gd name="connsiteX42" fmla="*/ 5082697 w 8640249"/>
              <a:gd name="connsiteY42" fmla="*/ 1583553 h 4838906"/>
              <a:gd name="connsiteX43" fmla="*/ 5099359 w 8640249"/>
              <a:gd name="connsiteY43" fmla="*/ 938198 h 4838906"/>
              <a:gd name="connsiteX44" fmla="*/ 5028019 w 8640249"/>
              <a:gd name="connsiteY44" fmla="*/ 202976 h 4838906"/>
              <a:gd name="connsiteX45" fmla="*/ 4884822 w 8640249"/>
              <a:gd name="connsiteY45" fmla="*/ 992169 h 4838906"/>
              <a:gd name="connsiteX46" fmla="*/ 4739717 w 8640249"/>
              <a:gd name="connsiteY46" fmla="*/ 1308782 h 4838906"/>
              <a:gd name="connsiteX47" fmla="*/ 4646678 w 8640249"/>
              <a:gd name="connsiteY47" fmla="*/ 1569811 h 4838906"/>
              <a:gd name="connsiteX48" fmla="*/ 4354623 w 8640249"/>
              <a:gd name="connsiteY48" fmla="*/ 1946716 h 4838906"/>
              <a:gd name="connsiteX49" fmla="*/ 4123829 w 8640249"/>
              <a:gd name="connsiteY49" fmla="*/ 1689940 h 4838906"/>
              <a:gd name="connsiteX50" fmla="*/ 4252166 w 8640249"/>
              <a:gd name="connsiteY50" fmla="*/ 1353540 h 4838906"/>
              <a:gd name="connsiteX51" fmla="*/ 3801087 w 8640249"/>
              <a:gd name="connsiteY51" fmla="*/ 1219585 h 4838906"/>
              <a:gd name="connsiteX52" fmla="*/ 3838707 w 8640249"/>
              <a:gd name="connsiteY52" fmla="*/ 1753205 h 4838906"/>
              <a:gd name="connsiteX53" fmla="*/ 3510959 w 8640249"/>
              <a:gd name="connsiteY53" fmla="*/ 1604283 h 4838906"/>
              <a:gd name="connsiteX54" fmla="*/ 2723928 w 8640249"/>
              <a:gd name="connsiteY54" fmla="*/ 0 h 4838906"/>
              <a:gd name="connsiteX55" fmla="*/ 3181350 w 8640249"/>
              <a:gd name="connsiteY55" fmla="*/ 1897146 h 4838906"/>
              <a:gd name="connsiteX56" fmla="*/ 2261046 w 8640249"/>
              <a:gd name="connsiteY56" fmla="*/ 1575464 h 4838906"/>
              <a:gd name="connsiteX57" fmla="*/ 1368926 w 8640249"/>
              <a:gd name="connsiteY57" fmla="*/ 1001089 h 4838906"/>
              <a:gd name="connsiteX58" fmla="*/ 2186183 w 8640249"/>
              <a:gd name="connsiteY58" fmla="*/ 1790557 h 4838906"/>
              <a:gd name="connsiteX59" fmla="*/ 2726267 w 8640249"/>
              <a:gd name="connsiteY59" fmla="*/ 2161730 h 4838906"/>
              <a:gd name="connsiteX60" fmla="*/ 1557867 w 8640249"/>
              <a:gd name="connsiteY60" fmla="*/ 2144796 h 4838906"/>
              <a:gd name="connsiteX61" fmla="*/ 321733 w 8640249"/>
              <a:gd name="connsiteY61" fmla="*/ 1704530 h 4838906"/>
              <a:gd name="connsiteX62" fmla="*/ 0 w 8640249"/>
              <a:gd name="connsiteY62" fmla="*/ 1484396 h 4838906"/>
              <a:gd name="connsiteX63" fmla="*/ 508000 w 8640249"/>
              <a:gd name="connsiteY63" fmla="*/ 1992396 h 4838906"/>
              <a:gd name="connsiteX64" fmla="*/ 1507067 w 8640249"/>
              <a:gd name="connsiteY64" fmla="*/ 2398796 h 4838906"/>
              <a:gd name="connsiteX65" fmla="*/ 2260334 w 8640249"/>
              <a:gd name="connsiteY65" fmla="*/ 2511422 h 4838906"/>
              <a:gd name="connsiteX66" fmla="*/ 1775636 w 8640249"/>
              <a:gd name="connsiteY66" fmla="*/ 2617355 h 4838906"/>
              <a:gd name="connsiteX67" fmla="*/ 2589944 w 8640249"/>
              <a:gd name="connsiteY67" fmla="*/ 2628381 h 4838906"/>
              <a:gd name="connsiteX68" fmla="*/ 2946400 w 8640249"/>
              <a:gd name="connsiteY68" fmla="*/ 2737463 h 4838906"/>
              <a:gd name="connsiteX69" fmla="*/ 3352800 w 8640249"/>
              <a:gd name="connsiteY69" fmla="*/ 2940663 h 4838906"/>
              <a:gd name="connsiteX70" fmla="*/ 3556000 w 8640249"/>
              <a:gd name="connsiteY70" fmla="*/ 3380930 h 4838906"/>
              <a:gd name="connsiteX71" fmla="*/ 3606800 w 8640249"/>
              <a:gd name="connsiteY71" fmla="*/ 3787330 h 4838906"/>
              <a:gd name="connsiteX72" fmla="*/ 3572933 w 8640249"/>
              <a:gd name="connsiteY72" fmla="*/ 3956663 h 4838906"/>
              <a:gd name="connsiteX73" fmla="*/ 3556000 w 8640249"/>
              <a:gd name="connsiteY73" fmla="*/ 4159863 h 4838906"/>
              <a:gd name="connsiteX0" fmla="*/ 3556000 w 8640249"/>
              <a:gd name="connsiteY0" fmla="*/ 4159863 h 4838552"/>
              <a:gd name="connsiteX1" fmla="*/ 6234337 w 8640249"/>
              <a:gd name="connsiteY1" fmla="*/ 4838552 h 4838552"/>
              <a:gd name="connsiteX2" fmla="*/ 5660831 w 8640249"/>
              <a:gd name="connsiteY2" fmla="*/ 4412444 h 4838552"/>
              <a:gd name="connsiteX3" fmla="*/ 5559985 w 8640249"/>
              <a:gd name="connsiteY3" fmla="*/ 4198782 h 4838552"/>
              <a:gd name="connsiteX4" fmla="*/ 5492389 w 8640249"/>
              <a:gd name="connsiteY4" fmla="*/ 3891025 h 4838552"/>
              <a:gd name="connsiteX5" fmla="*/ 5571067 w 8640249"/>
              <a:gd name="connsiteY5" fmla="*/ 3668796 h 4838552"/>
              <a:gd name="connsiteX6" fmla="*/ 5520267 w 8640249"/>
              <a:gd name="connsiteY6" fmla="*/ 3330130 h 4838552"/>
              <a:gd name="connsiteX7" fmla="*/ 5537200 w 8640249"/>
              <a:gd name="connsiteY7" fmla="*/ 3042263 h 4838552"/>
              <a:gd name="connsiteX8" fmla="*/ 5554133 w 8640249"/>
              <a:gd name="connsiteY8" fmla="*/ 2872930 h 4838552"/>
              <a:gd name="connsiteX9" fmla="*/ 5554133 w 8640249"/>
              <a:gd name="connsiteY9" fmla="*/ 2872930 h 4838552"/>
              <a:gd name="connsiteX10" fmla="*/ 6146800 w 8640249"/>
              <a:gd name="connsiteY10" fmla="*/ 2737463 h 4838552"/>
              <a:gd name="connsiteX11" fmla="*/ 7183209 w 8640249"/>
              <a:gd name="connsiteY11" fmla="*/ 2692176 h 4838552"/>
              <a:gd name="connsiteX12" fmla="*/ 6577153 w 8640249"/>
              <a:gd name="connsiteY12" fmla="*/ 2522056 h 4838552"/>
              <a:gd name="connsiteX13" fmla="*/ 7179733 w 8640249"/>
              <a:gd name="connsiteY13" fmla="*/ 2347996 h 4838552"/>
              <a:gd name="connsiteX14" fmla="*/ 7476657 w 8640249"/>
              <a:gd name="connsiteY14" fmla="*/ 2253091 h 4838552"/>
              <a:gd name="connsiteX15" fmla="*/ 7694822 w 8640249"/>
              <a:gd name="connsiteY15" fmla="*/ 2200716 h 4838552"/>
              <a:gd name="connsiteX16" fmla="*/ 7858248 w 8640249"/>
              <a:gd name="connsiteY16" fmla="*/ 2169212 h 4838552"/>
              <a:gd name="connsiteX17" fmla="*/ 8182365 w 8640249"/>
              <a:gd name="connsiteY17" fmla="*/ 2050326 h 4838552"/>
              <a:gd name="connsiteX18" fmla="*/ 8640249 w 8640249"/>
              <a:gd name="connsiteY18" fmla="*/ 1748822 h 4838552"/>
              <a:gd name="connsiteX19" fmla="*/ 7859430 w 8640249"/>
              <a:gd name="connsiteY19" fmla="*/ 1911668 h 4838552"/>
              <a:gd name="connsiteX20" fmla="*/ 7478233 w 8640249"/>
              <a:gd name="connsiteY20" fmla="*/ 2014842 h 4838552"/>
              <a:gd name="connsiteX21" fmla="*/ 7235259 w 8640249"/>
              <a:gd name="connsiteY21" fmla="*/ 2042409 h 4838552"/>
              <a:gd name="connsiteX22" fmla="*/ 6984409 w 8640249"/>
              <a:gd name="connsiteY22" fmla="*/ 2160154 h 4838552"/>
              <a:gd name="connsiteX23" fmla="*/ 6417733 w 8640249"/>
              <a:gd name="connsiteY23" fmla="*/ 2212530 h 4838552"/>
              <a:gd name="connsiteX24" fmla="*/ 6079067 w 8640249"/>
              <a:gd name="connsiteY24" fmla="*/ 2263330 h 4838552"/>
              <a:gd name="connsiteX25" fmla="*/ 6553200 w 8640249"/>
              <a:gd name="connsiteY25" fmla="*/ 1890796 h 4838552"/>
              <a:gd name="connsiteX26" fmla="*/ 8016556 w 8640249"/>
              <a:gd name="connsiteY26" fmla="*/ 1113832 h 4838552"/>
              <a:gd name="connsiteX27" fmla="*/ 7186427 w 8640249"/>
              <a:gd name="connsiteY27" fmla="*/ 1360743 h 4838552"/>
              <a:gd name="connsiteX28" fmla="*/ 6815863 w 8640249"/>
              <a:gd name="connsiteY28" fmla="*/ 1541103 h 4838552"/>
              <a:gd name="connsiteX29" fmla="*/ 6329917 w 8640249"/>
              <a:gd name="connsiteY29" fmla="*/ 1719493 h 4838552"/>
              <a:gd name="connsiteX30" fmla="*/ 6355513 w 8640249"/>
              <a:gd name="connsiteY30" fmla="*/ 1512356 h 4838552"/>
              <a:gd name="connsiteX31" fmla="*/ 6593195 w 8640249"/>
              <a:gd name="connsiteY31" fmla="*/ 1090450 h 4838552"/>
              <a:gd name="connsiteX32" fmla="*/ 6931247 w 8640249"/>
              <a:gd name="connsiteY32" fmla="*/ 464459 h 4838552"/>
              <a:gd name="connsiteX33" fmla="*/ 6178697 w 8640249"/>
              <a:gd name="connsiteY33" fmla="*/ 1265051 h 4838552"/>
              <a:gd name="connsiteX34" fmla="*/ 6090366 w 8640249"/>
              <a:gd name="connsiteY34" fmla="*/ 459145 h 4838552"/>
              <a:gd name="connsiteX35" fmla="*/ 6012910 w 8640249"/>
              <a:gd name="connsiteY35" fmla="*/ 1469432 h 4838552"/>
              <a:gd name="connsiteX36" fmla="*/ 5848301 w 8640249"/>
              <a:gd name="connsiteY36" fmla="*/ 1799042 h 4838552"/>
              <a:gd name="connsiteX37" fmla="*/ 5694651 w 8640249"/>
              <a:gd name="connsiteY37" fmla="*/ 2022325 h 4838552"/>
              <a:gd name="connsiteX38" fmla="*/ 5528983 w 8640249"/>
              <a:gd name="connsiteY38" fmla="*/ 2016007 h 4838552"/>
              <a:gd name="connsiteX39" fmla="*/ 5386307 w 8640249"/>
              <a:gd name="connsiteY39" fmla="*/ 2192446 h 4838552"/>
              <a:gd name="connsiteX40" fmla="*/ 5067970 w 8640249"/>
              <a:gd name="connsiteY40" fmla="*/ 1976823 h 4838552"/>
              <a:gd name="connsiteX41" fmla="*/ 5082697 w 8640249"/>
              <a:gd name="connsiteY41" fmla="*/ 1583553 h 4838552"/>
              <a:gd name="connsiteX42" fmla="*/ 5099359 w 8640249"/>
              <a:gd name="connsiteY42" fmla="*/ 938198 h 4838552"/>
              <a:gd name="connsiteX43" fmla="*/ 5028019 w 8640249"/>
              <a:gd name="connsiteY43" fmla="*/ 202976 h 4838552"/>
              <a:gd name="connsiteX44" fmla="*/ 4884822 w 8640249"/>
              <a:gd name="connsiteY44" fmla="*/ 992169 h 4838552"/>
              <a:gd name="connsiteX45" fmla="*/ 4739717 w 8640249"/>
              <a:gd name="connsiteY45" fmla="*/ 1308782 h 4838552"/>
              <a:gd name="connsiteX46" fmla="*/ 4646678 w 8640249"/>
              <a:gd name="connsiteY46" fmla="*/ 1569811 h 4838552"/>
              <a:gd name="connsiteX47" fmla="*/ 4354623 w 8640249"/>
              <a:gd name="connsiteY47" fmla="*/ 1946716 h 4838552"/>
              <a:gd name="connsiteX48" fmla="*/ 4123829 w 8640249"/>
              <a:gd name="connsiteY48" fmla="*/ 1689940 h 4838552"/>
              <a:gd name="connsiteX49" fmla="*/ 4252166 w 8640249"/>
              <a:gd name="connsiteY49" fmla="*/ 1353540 h 4838552"/>
              <a:gd name="connsiteX50" fmla="*/ 3801087 w 8640249"/>
              <a:gd name="connsiteY50" fmla="*/ 1219585 h 4838552"/>
              <a:gd name="connsiteX51" fmla="*/ 3838707 w 8640249"/>
              <a:gd name="connsiteY51" fmla="*/ 1753205 h 4838552"/>
              <a:gd name="connsiteX52" fmla="*/ 3510959 w 8640249"/>
              <a:gd name="connsiteY52" fmla="*/ 1604283 h 4838552"/>
              <a:gd name="connsiteX53" fmla="*/ 2723928 w 8640249"/>
              <a:gd name="connsiteY53" fmla="*/ 0 h 4838552"/>
              <a:gd name="connsiteX54" fmla="*/ 3181350 w 8640249"/>
              <a:gd name="connsiteY54" fmla="*/ 1897146 h 4838552"/>
              <a:gd name="connsiteX55" fmla="*/ 2261046 w 8640249"/>
              <a:gd name="connsiteY55" fmla="*/ 1575464 h 4838552"/>
              <a:gd name="connsiteX56" fmla="*/ 1368926 w 8640249"/>
              <a:gd name="connsiteY56" fmla="*/ 1001089 h 4838552"/>
              <a:gd name="connsiteX57" fmla="*/ 2186183 w 8640249"/>
              <a:gd name="connsiteY57" fmla="*/ 1790557 h 4838552"/>
              <a:gd name="connsiteX58" fmla="*/ 2726267 w 8640249"/>
              <a:gd name="connsiteY58" fmla="*/ 2161730 h 4838552"/>
              <a:gd name="connsiteX59" fmla="*/ 1557867 w 8640249"/>
              <a:gd name="connsiteY59" fmla="*/ 2144796 h 4838552"/>
              <a:gd name="connsiteX60" fmla="*/ 321733 w 8640249"/>
              <a:gd name="connsiteY60" fmla="*/ 1704530 h 4838552"/>
              <a:gd name="connsiteX61" fmla="*/ 0 w 8640249"/>
              <a:gd name="connsiteY61" fmla="*/ 1484396 h 4838552"/>
              <a:gd name="connsiteX62" fmla="*/ 508000 w 8640249"/>
              <a:gd name="connsiteY62" fmla="*/ 1992396 h 4838552"/>
              <a:gd name="connsiteX63" fmla="*/ 1507067 w 8640249"/>
              <a:gd name="connsiteY63" fmla="*/ 2398796 h 4838552"/>
              <a:gd name="connsiteX64" fmla="*/ 2260334 w 8640249"/>
              <a:gd name="connsiteY64" fmla="*/ 2511422 h 4838552"/>
              <a:gd name="connsiteX65" fmla="*/ 1775636 w 8640249"/>
              <a:gd name="connsiteY65" fmla="*/ 2617355 h 4838552"/>
              <a:gd name="connsiteX66" fmla="*/ 2589944 w 8640249"/>
              <a:gd name="connsiteY66" fmla="*/ 2628381 h 4838552"/>
              <a:gd name="connsiteX67" fmla="*/ 2946400 w 8640249"/>
              <a:gd name="connsiteY67" fmla="*/ 2737463 h 4838552"/>
              <a:gd name="connsiteX68" fmla="*/ 3352800 w 8640249"/>
              <a:gd name="connsiteY68" fmla="*/ 2940663 h 4838552"/>
              <a:gd name="connsiteX69" fmla="*/ 3556000 w 8640249"/>
              <a:gd name="connsiteY69" fmla="*/ 3380930 h 4838552"/>
              <a:gd name="connsiteX70" fmla="*/ 3606800 w 8640249"/>
              <a:gd name="connsiteY70" fmla="*/ 3787330 h 4838552"/>
              <a:gd name="connsiteX71" fmla="*/ 3572933 w 8640249"/>
              <a:gd name="connsiteY71" fmla="*/ 3956663 h 4838552"/>
              <a:gd name="connsiteX72" fmla="*/ 3556000 w 8640249"/>
              <a:gd name="connsiteY72" fmla="*/ 4159863 h 4838552"/>
              <a:gd name="connsiteX0" fmla="*/ 3556000 w 8640249"/>
              <a:gd name="connsiteY0" fmla="*/ 4159863 h 4838552"/>
              <a:gd name="connsiteX1" fmla="*/ 4064254 w 8640249"/>
              <a:gd name="connsiteY1" fmla="*/ 4299829 h 4838552"/>
              <a:gd name="connsiteX2" fmla="*/ 6234337 w 8640249"/>
              <a:gd name="connsiteY2" fmla="*/ 4838552 h 4838552"/>
              <a:gd name="connsiteX3" fmla="*/ 5660831 w 8640249"/>
              <a:gd name="connsiteY3" fmla="*/ 4412444 h 4838552"/>
              <a:gd name="connsiteX4" fmla="*/ 5559985 w 8640249"/>
              <a:gd name="connsiteY4" fmla="*/ 4198782 h 4838552"/>
              <a:gd name="connsiteX5" fmla="*/ 5492389 w 8640249"/>
              <a:gd name="connsiteY5" fmla="*/ 3891025 h 4838552"/>
              <a:gd name="connsiteX6" fmla="*/ 5571067 w 8640249"/>
              <a:gd name="connsiteY6" fmla="*/ 3668796 h 4838552"/>
              <a:gd name="connsiteX7" fmla="*/ 5520267 w 8640249"/>
              <a:gd name="connsiteY7" fmla="*/ 3330130 h 4838552"/>
              <a:gd name="connsiteX8" fmla="*/ 5537200 w 8640249"/>
              <a:gd name="connsiteY8" fmla="*/ 3042263 h 4838552"/>
              <a:gd name="connsiteX9" fmla="*/ 5554133 w 8640249"/>
              <a:gd name="connsiteY9" fmla="*/ 2872930 h 4838552"/>
              <a:gd name="connsiteX10" fmla="*/ 5554133 w 8640249"/>
              <a:gd name="connsiteY10" fmla="*/ 2872930 h 4838552"/>
              <a:gd name="connsiteX11" fmla="*/ 6146800 w 8640249"/>
              <a:gd name="connsiteY11" fmla="*/ 2737463 h 4838552"/>
              <a:gd name="connsiteX12" fmla="*/ 7183209 w 8640249"/>
              <a:gd name="connsiteY12" fmla="*/ 2692176 h 4838552"/>
              <a:gd name="connsiteX13" fmla="*/ 6577153 w 8640249"/>
              <a:gd name="connsiteY13" fmla="*/ 2522056 h 4838552"/>
              <a:gd name="connsiteX14" fmla="*/ 7179733 w 8640249"/>
              <a:gd name="connsiteY14" fmla="*/ 2347996 h 4838552"/>
              <a:gd name="connsiteX15" fmla="*/ 7476657 w 8640249"/>
              <a:gd name="connsiteY15" fmla="*/ 2253091 h 4838552"/>
              <a:gd name="connsiteX16" fmla="*/ 7694822 w 8640249"/>
              <a:gd name="connsiteY16" fmla="*/ 2200716 h 4838552"/>
              <a:gd name="connsiteX17" fmla="*/ 7858248 w 8640249"/>
              <a:gd name="connsiteY17" fmla="*/ 2169212 h 4838552"/>
              <a:gd name="connsiteX18" fmla="*/ 8182365 w 8640249"/>
              <a:gd name="connsiteY18" fmla="*/ 2050326 h 4838552"/>
              <a:gd name="connsiteX19" fmla="*/ 8640249 w 8640249"/>
              <a:gd name="connsiteY19" fmla="*/ 1748822 h 4838552"/>
              <a:gd name="connsiteX20" fmla="*/ 7859430 w 8640249"/>
              <a:gd name="connsiteY20" fmla="*/ 1911668 h 4838552"/>
              <a:gd name="connsiteX21" fmla="*/ 7478233 w 8640249"/>
              <a:gd name="connsiteY21" fmla="*/ 2014842 h 4838552"/>
              <a:gd name="connsiteX22" fmla="*/ 7235259 w 8640249"/>
              <a:gd name="connsiteY22" fmla="*/ 2042409 h 4838552"/>
              <a:gd name="connsiteX23" fmla="*/ 6984409 w 8640249"/>
              <a:gd name="connsiteY23" fmla="*/ 2160154 h 4838552"/>
              <a:gd name="connsiteX24" fmla="*/ 6417733 w 8640249"/>
              <a:gd name="connsiteY24" fmla="*/ 2212530 h 4838552"/>
              <a:gd name="connsiteX25" fmla="*/ 6079067 w 8640249"/>
              <a:gd name="connsiteY25" fmla="*/ 2263330 h 4838552"/>
              <a:gd name="connsiteX26" fmla="*/ 6553200 w 8640249"/>
              <a:gd name="connsiteY26" fmla="*/ 1890796 h 4838552"/>
              <a:gd name="connsiteX27" fmla="*/ 8016556 w 8640249"/>
              <a:gd name="connsiteY27" fmla="*/ 1113832 h 4838552"/>
              <a:gd name="connsiteX28" fmla="*/ 7186427 w 8640249"/>
              <a:gd name="connsiteY28" fmla="*/ 1360743 h 4838552"/>
              <a:gd name="connsiteX29" fmla="*/ 6815863 w 8640249"/>
              <a:gd name="connsiteY29" fmla="*/ 1541103 h 4838552"/>
              <a:gd name="connsiteX30" fmla="*/ 6329917 w 8640249"/>
              <a:gd name="connsiteY30" fmla="*/ 1719493 h 4838552"/>
              <a:gd name="connsiteX31" fmla="*/ 6355513 w 8640249"/>
              <a:gd name="connsiteY31" fmla="*/ 1512356 h 4838552"/>
              <a:gd name="connsiteX32" fmla="*/ 6593195 w 8640249"/>
              <a:gd name="connsiteY32" fmla="*/ 1090450 h 4838552"/>
              <a:gd name="connsiteX33" fmla="*/ 6931247 w 8640249"/>
              <a:gd name="connsiteY33" fmla="*/ 464459 h 4838552"/>
              <a:gd name="connsiteX34" fmla="*/ 6178697 w 8640249"/>
              <a:gd name="connsiteY34" fmla="*/ 1265051 h 4838552"/>
              <a:gd name="connsiteX35" fmla="*/ 6090366 w 8640249"/>
              <a:gd name="connsiteY35" fmla="*/ 459145 h 4838552"/>
              <a:gd name="connsiteX36" fmla="*/ 6012910 w 8640249"/>
              <a:gd name="connsiteY36" fmla="*/ 1469432 h 4838552"/>
              <a:gd name="connsiteX37" fmla="*/ 5848301 w 8640249"/>
              <a:gd name="connsiteY37" fmla="*/ 1799042 h 4838552"/>
              <a:gd name="connsiteX38" fmla="*/ 5694651 w 8640249"/>
              <a:gd name="connsiteY38" fmla="*/ 2022325 h 4838552"/>
              <a:gd name="connsiteX39" fmla="*/ 5528983 w 8640249"/>
              <a:gd name="connsiteY39" fmla="*/ 2016007 h 4838552"/>
              <a:gd name="connsiteX40" fmla="*/ 5386307 w 8640249"/>
              <a:gd name="connsiteY40" fmla="*/ 2192446 h 4838552"/>
              <a:gd name="connsiteX41" fmla="*/ 5067970 w 8640249"/>
              <a:gd name="connsiteY41" fmla="*/ 1976823 h 4838552"/>
              <a:gd name="connsiteX42" fmla="*/ 5082697 w 8640249"/>
              <a:gd name="connsiteY42" fmla="*/ 1583553 h 4838552"/>
              <a:gd name="connsiteX43" fmla="*/ 5099359 w 8640249"/>
              <a:gd name="connsiteY43" fmla="*/ 938198 h 4838552"/>
              <a:gd name="connsiteX44" fmla="*/ 5028019 w 8640249"/>
              <a:gd name="connsiteY44" fmla="*/ 202976 h 4838552"/>
              <a:gd name="connsiteX45" fmla="*/ 4884822 w 8640249"/>
              <a:gd name="connsiteY45" fmla="*/ 992169 h 4838552"/>
              <a:gd name="connsiteX46" fmla="*/ 4739717 w 8640249"/>
              <a:gd name="connsiteY46" fmla="*/ 1308782 h 4838552"/>
              <a:gd name="connsiteX47" fmla="*/ 4646678 w 8640249"/>
              <a:gd name="connsiteY47" fmla="*/ 1569811 h 4838552"/>
              <a:gd name="connsiteX48" fmla="*/ 4354623 w 8640249"/>
              <a:gd name="connsiteY48" fmla="*/ 1946716 h 4838552"/>
              <a:gd name="connsiteX49" fmla="*/ 4123829 w 8640249"/>
              <a:gd name="connsiteY49" fmla="*/ 1689940 h 4838552"/>
              <a:gd name="connsiteX50" fmla="*/ 4252166 w 8640249"/>
              <a:gd name="connsiteY50" fmla="*/ 1353540 h 4838552"/>
              <a:gd name="connsiteX51" fmla="*/ 3801087 w 8640249"/>
              <a:gd name="connsiteY51" fmla="*/ 1219585 h 4838552"/>
              <a:gd name="connsiteX52" fmla="*/ 3838707 w 8640249"/>
              <a:gd name="connsiteY52" fmla="*/ 1753205 h 4838552"/>
              <a:gd name="connsiteX53" fmla="*/ 3510959 w 8640249"/>
              <a:gd name="connsiteY53" fmla="*/ 1604283 h 4838552"/>
              <a:gd name="connsiteX54" fmla="*/ 2723928 w 8640249"/>
              <a:gd name="connsiteY54" fmla="*/ 0 h 4838552"/>
              <a:gd name="connsiteX55" fmla="*/ 3181350 w 8640249"/>
              <a:gd name="connsiteY55" fmla="*/ 1897146 h 4838552"/>
              <a:gd name="connsiteX56" fmla="*/ 2261046 w 8640249"/>
              <a:gd name="connsiteY56" fmla="*/ 1575464 h 4838552"/>
              <a:gd name="connsiteX57" fmla="*/ 1368926 w 8640249"/>
              <a:gd name="connsiteY57" fmla="*/ 1001089 h 4838552"/>
              <a:gd name="connsiteX58" fmla="*/ 2186183 w 8640249"/>
              <a:gd name="connsiteY58" fmla="*/ 1790557 h 4838552"/>
              <a:gd name="connsiteX59" fmla="*/ 2726267 w 8640249"/>
              <a:gd name="connsiteY59" fmla="*/ 2161730 h 4838552"/>
              <a:gd name="connsiteX60" fmla="*/ 1557867 w 8640249"/>
              <a:gd name="connsiteY60" fmla="*/ 2144796 h 4838552"/>
              <a:gd name="connsiteX61" fmla="*/ 321733 w 8640249"/>
              <a:gd name="connsiteY61" fmla="*/ 1704530 h 4838552"/>
              <a:gd name="connsiteX62" fmla="*/ 0 w 8640249"/>
              <a:gd name="connsiteY62" fmla="*/ 1484396 h 4838552"/>
              <a:gd name="connsiteX63" fmla="*/ 508000 w 8640249"/>
              <a:gd name="connsiteY63" fmla="*/ 1992396 h 4838552"/>
              <a:gd name="connsiteX64" fmla="*/ 1507067 w 8640249"/>
              <a:gd name="connsiteY64" fmla="*/ 2398796 h 4838552"/>
              <a:gd name="connsiteX65" fmla="*/ 2260334 w 8640249"/>
              <a:gd name="connsiteY65" fmla="*/ 2511422 h 4838552"/>
              <a:gd name="connsiteX66" fmla="*/ 1775636 w 8640249"/>
              <a:gd name="connsiteY66" fmla="*/ 2617355 h 4838552"/>
              <a:gd name="connsiteX67" fmla="*/ 2589944 w 8640249"/>
              <a:gd name="connsiteY67" fmla="*/ 2628381 h 4838552"/>
              <a:gd name="connsiteX68" fmla="*/ 2946400 w 8640249"/>
              <a:gd name="connsiteY68" fmla="*/ 2737463 h 4838552"/>
              <a:gd name="connsiteX69" fmla="*/ 3352800 w 8640249"/>
              <a:gd name="connsiteY69" fmla="*/ 2940663 h 4838552"/>
              <a:gd name="connsiteX70" fmla="*/ 3556000 w 8640249"/>
              <a:gd name="connsiteY70" fmla="*/ 3380930 h 4838552"/>
              <a:gd name="connsiteX71" fmla="*/ 3606800 w 8640249"/>
              <a:gd name="connsiteY71" fmla="*/ 3787330 h 4838552"/>
              <a:gd name="connsiteX72" fmla="*/ 3572933 w 8640249"/>
              <a:gd name="connsiteY72" fmla="*/ 3956663 h 4838552"/>
              <a:gd name="connsiteX73" fmla="*/ 3556000 w 8640249"/>
              <a:gd name="connsiteY73" fmla="*/ 4159863 h 4838552"/>
              <a:gd name="connsiteX0" fmla="*/ 3556000 w 8640249"/>
              <a:gd name="connsiteY0" fmla="*/ 4159863 h 4838731"/>
              <a:gd name="connsiteX1" fmla="*/ 4064254 w 8640249"/>
              <a:gd name="connsiteY1" fmla="*/ 4299829 h 4838731"/>
              <a:gd name="connsiteX2" fmla="*/ 4691576 w 8640249"/>
              <a:gd name="connsiteY2" fmla="*/ 4463336 h 4838731"/>
              <a:gd name="connsiteX3" fmla="*/ 6234337 w 8640249"/>
              <a:gd name="connsiteY3" fmla="*/ 4838552 h 4838731"/>
              <a:gd name="connsiteX4" fmla="*/ 5660831 w 8640249"/>
              <a:gd name="connsiteY4" fmla="*/ 4412444 h 4838731"/>
              <a:gd name="connsiteX5" fmla="*/ 5559985 w 8640249"/>
              <a:gd name="connsiteY5" fmla="*/ 4198782 h 4838731"/>
              <a:gd name="connsiteX6" fmla="*/ 5492389 w 8640249"/>
              <a:gd name="connsiteY6" fmla="*/ 3891025 h 4838731"/>
              <a:gd name="connsiteX7" fmla="*/ 5571067 w 8640249"/>
              <a:gd name="connsiteY7" fmla="*/ 3668796 h 4838731"/>
              <a:gd name="connsiteX8" fmla="*/ 5520267 w 8640249"/>
              <a:gd name="connsiteY8" fmla="*/ 3330130 h 4838731"/>
              <a:gd name="connsiteX9" fmla="*/ 5537200 w 8640249"/>
              <a:gd name="connsiteY9" fmla="*/ 3042263 h 4838731"/>
              <a:gd name="connsiteX10" fmla="*/ 5554133 w 8640249"/>
              <a:gd name="connsiteY10" fmla="*/ 2872930 h 4838731"/>
              <a:gd name="connsiteX11" fmla="*/ 5554133 w 8640249"/>
              <a:gd name="connsiteY11" fmla="*/ 2872930 h 4838731"/>
              <a:gd name="connsiteX12" fmla="*/ 6146800 w 8640249"/>
              <a:gd name="connsiteY12" fmla="*/ 2737463 h 4838731"/>
              <a:gd name="connsiteX13" fmla="*/ 7183209 w 8640249"/>
              <a:gd name="connsiteY13" fmla="*/ 2692176 h 4838731"/>
              <a:gd name="connsiteX14" fmla="*/ 6577153 w 8640249"/>
              <a:gd name="connsiteY14" fmla="*/ 2522056 h 4838731"/>
              <a:gd name="connsiteX15" fmla="*/ 7179733 w 8640249"/>
              <a:gd name="connsiteY15" fmla="*/ 2347996 h 4838731"/>
              <a:gd name="connsiteX16" fmla="*/ 7476657 w 8640249"/>
              <a:gd name="connsiteY16" fmla="*/ 2253091 h 4838731"/>
              <a:gd name="connsiteX17" fmla="*/ 7694822 w 8640249"/>
              <a:gd name="connsiteY17" fmla="*/ 2200716 h 4838731"/>
              <a:gd name="connsiteX18" fmla="*/ 7858248 w 8640249"/>
              <a:gd name="connsiteY18" fmla="*/ 2169212 h 4838731"/>
              <a:gd name="connsiteX19" fmla="*/ 8182365 w 8640249"/>
              <a:gd name="connsiteY19" fmla="*/ 2050326 h 4838731"/>
              <a:gd name="connsiteX20" fmla="*/ 8640249 w 8640249"/>
              <a:gd name="connsiteY20" fmla="*/ 1748822 h 4838731"/>
              <a:gd name="connsiteX21" fmla="*/ 7859430 w 8640249"/>
              <a:gd name="connsiteY21" fmla="*/ 1911668 h 4838731"/>
              <a:gd name="connsiteX22" fmla="*/ 7478233 w 8640249"/>
              <a:gd name="connsiteY22" fmla="*/ 2014842 h 4838731"/>
              <a:gd name="connsiteX23" fmla="*/ 7235259 w 8640249"/>
              <a:gd name="connsiteY23" fmla="*/ 2042409 h 4838731"/>
              <a:gd name="connsiteX24" fmla="*/ 6984409 w 8640249"/>
              <a:gd name="connsiteY24" fmla="*/ 2160154 h 4838731"/>
              <a:gd name="connsiteX25" fmla="*/ 6417733 w 8640249"/>
              <a:gd name="connsiteY25" fmla="*/ 2212530 h 4838731"/>
              <a:gd name="connsiteX26" fmla="*/ 6079067 w 8640249"/>
              <a:gd name="connsiteY26" fmla="*/ 2263330 h 4838731"/>
              <a:gd name="connsiteX27" fmla="*/ 6553200 w 8640249"/>
              <a:gd name="connsiteY27" fmla="*/ 1890796 h 4838731"/>
              <a:gd name="connsiteX28" fmla="*/ 8016556 w 8640249"/>
              <a:gd name="connsiteY28" fmla="*/ 1113832 h 4838731"/>
              <a:gd name="connsiteX29" fmla="*/ 7186427 w 8640249"/>
              <a:gd name="connsiteY29" fmla="*/ 1360743 h 4838731"/>
              <a:gd name="connsiteX30" fmla="*/ 6815863 w 8640249"/>
              <a:gd name="connsiteY30" fmla="*/ 1541103 h 4838731"/>
              <a:gd name="connsiteX31" fmla="*/ 6329917 w 8640249"/>
              <a:gd name="connsiteY31" fmla="*/ 1719493 h 4838731"/>
              <a:gd name="connsiteX32" fmla="*/ 6355513 w 8640249"/>
              <a:gd name="connsiteY32" fmla="*/ 1512356 h 4838731"/>
              <a:gd name="connsiteX33" fmla="*/ 6593195 w 8640249"/>
              <a:gd name="connsiteY33" fmla="*/ 1090450 h 4838731"/>
              <a:gd name="connsiteX34" fmla="*/ 6931247 w 8640249"/>
              <a:gd name="connsiteY34" fmla="*/ 464459 h 4838731"/>
              <a:gd name="connsiteX35" fmla="*/ 6178697 w 8640249"/>
              <a:gd name="connsiteY35" fmla="*/ 1265051 h 4838731"/>
              <a:gd name="connsiteX36" fmla="*/ 6090366 w 8640249"/>
              <a:gd name="connsiteY36" fmla="*/ 459145 h 4838731"/>
              <a:gd name="connsiteX37" fmla="*/ 6012910 w 8640249"/>
              <a:gd name="connsiteY37" fmla="*/ 1469432 h 4838731"/>
              <a:gd name="connsiteX38" fmla="*/ 5848301 w 8640249"/>
              <a:gd name="connsiteY38" fmla="*/ 1799042 h 4838731"/>
              <a:gd name="connsiteX39" fmla="*/ 5694651 w 8640249"/>
              <a:gd name="connsiteY39" fmla="*/ 2022325 h 4838731"/>
              <a:gd name="connsiteX40" fmla="*/ 5528983 w 8640249"/>
              <a:gd name="connsiteY40" fmla="*/ 2016007 h 4838731"/>
              <a:gd name="connsiteX41" fmla="*/ 5386307 w 8640249"/>
              <a:gd name="connsiteY41" fmla="*/ 2192446 h 4838731"/>
              <a:gd name="connsiteX42" fmla="*/ 5067970 w 8640249"/>
              <a:gd name="connsiteY42" fmla="*/ 1976823 h 4838731"/>
              <a:gd name="connsiteX43" fmla="*/ 5082697 w 8640249"/>
              <a:gd name="connsiteY43" fmla="*/ 1583553 h 4838731"/>
              <a:gd name="connsiteX44" fmla="*/ 5099359 w 8640249"/>
              <a:gd name="connsiteY44" fmla="*/ 938198 h 4838731"/>
              <a:gd name="connsiteX45" fmla="*/ 5028019 w 8640249"/>
              <a:gd name="connsiteY45" fmla="*/ 202976 h 4838731"/>
              <a:gd name="connsiteX46" fmla="*/ 4884822 w 8640249"/>
              <a:gd name="connsiteY46" fmla="*/ 992169 h 4838731"/>
              <a:gd name="connsiteX47" fmla="*/ 4739717 w 8640249"/>
              <a:gd name="connsiteY47" fmla="*/ 1308782 h 4838731"/>
              <a:gd name="connsiteX48" fmla="*/ 4646678 w 8640249"/>
              <a:gd name="connsiteY48" fmla="*/ 1569811 h 4838731"/>
              <a:gd name="connsiteX49" fmla="*/ 4354623 w 8640249"/>
              <a:gd name="connsiteY49" fmla="*/ 1946716 h 4838731"/>
              <a:gd name="connsiteX50" fmla="*/ 4123829 w 8640249"/>
              <a:gd name="connsiteY50" fmla="*/ 1689940 h 4838731"/>
              <a:gd name="connsiteX51" fmla="*/ 4252166 w 8640249"/>
              <a:gd name="connsiteY51" fmla="*/ 1353540 h 4838731"/>
              <a:gd name="connsiteX52" fmla="*/ 3801087 w 8640249"/>
              <a:gd name="connsiteY52" fmla="*/ 1219585 h 4838731"/>
              <a:gd name="connsiteX53" fmla="*/ 3838707 w 8640249"/>
              <a:gd name="connsiteY53" fmla="*/ 1753205 h 4838731"/>
              <a:gd name="connsiteX54" fmla="*/ 3510959 w 8640249"/>
              <a:gd name="connsiteY54" fmla="*/ 1604283 h 4838731"/>
              <a:gd name="connsiteX55" fmla="*/ 2723928 w 8640249"/>
              <a:gd name="connsiteY55" fmla="*/ 0 h 4838731"/>
              <a:gd name="connsiteX56" fmla="*/ 3181350 w 8640249"/>
              <a:gd name="connsiteY56" fmla="*/ 1897146 h 4838731"/>
              <a:gd name="connsiteX57" fmla="*/ 2261046 w 8640249"/>
              <a:gd name="connsiteY57" fmla="*/ 1575464 h 4838731"/>
              <a:gd name="connsiteX58" fmla="*/ 1368926 w 8640249"/>
              <a:gd name="connsiteY58" fmla="*/ 1001089 h 4838731"/>
              <a:gd name="connsiteX59" fmla="*/ 2186183 w 8640249"/>
              <a:gd name="connsiteY59" fmla="*/ 1790557 h 4838731"/>
              <a:gd name="connsiteX60" fmla="*/ 2726267 w 8640249"/>
              <a:gd name="connsiteY60" fmla="*/ 2161730 h 4838731"/>
              <a:gd name="connsiteX61" fmla="*/ 1557867 w 8640249"/>
              <a:gd name="connsiteY61" fmla="*/ 2144796 h 4838731"/>
              <a:gd name="connsiteX62" fmla="*/ 321733 w 8640249"/>
              <a:gd name="connsiteY62" fmla="*/ 1704530 h 4838731"/>
              <a:gd name="connsiteX63" fmla="*/ 0 w 8640249"/>
              <a:gd name="connsiteY63" fmla="*/ 1484396 h 4838731"/>
              <a:gd name="connsiteX64" fmla="*/ 508000 w 8640249"/>
              <a:gd name="connsiteY64" fmla="*/ 1992396 h 4838731"/>
              <a:gd name="connsiteX65" fmla="*/ 1507067 w 8640249"/>
              <a:gd name="connsiteY65" fmla="*/ 2398796 h 4838731"/>
              <a:gd name="connsiteX66" fmla="*/ 2260334 w 8640249"/>
              <a:gd name="connsiteY66" fmla="*/ 2511422 h 4838731"/>
              <a:gd name="connsiteX67" fmla="*/ 1775636 w 8640249"/>
              <a:gd name="connsiteY67" fmla="*/ 2617355 h 4838731"/>
              <a:gd name="connsiteX68" fmla="*/ 2589944 w 8640249"/>
              <a:gd name="connsiteY68" fmla="*/ 2628381 h 4838731"/>
              <a:gd name="connsiteX69" fmla="*/ 2946400 w 8640249"/>
              <a:gd name="connsiteY69" fmla="*/ 2737463 h 4838731"/>
              <a:gd name="connsiteX70" fmla="*/ 3352800 w 8640249"/>
              <a:gd name="connsiteY70" fmla="*/ 2940663 h 4838731"/>
              <a:gd name="connsiteX71" fmla="*/ 3556000 w 8640249"/>
              <a:gd name="connsiteY71" fmla="*/ 3380930 h 4838731"/>
              <a:gd name="connsiteX72" fmla="*/ 3606800 w 8640249"/>
              <a:gd name="connsiteY72" fmla="*/ 3787330 h 4838731"/>
              <a:gd name="connsiteX73" fmla="*/ 3572933 w 8640249"/>
              <a:gd name="connsiteY73" fmla="*/ 3956663 h 4838731"/>
              <a:gd name="connsiteX74" fmla="*/ 3556000 w 8640249"/>
              <a:gd name="connsiteY74" fmla="*/ 4159863 h 4838731"/>
              <a:gd name="connsiteX0" fmla="*/ 3556000 w 8640249"/>
              <a:gd name="connsiteY0" fmla="*/ 4159863 h 4844015"/>
              <a:gd name="connsiteX1" fmla="*/ 4064254 w 8640249"/>
              <a:gd name="connsiteY1" fmla="*/ 4299829 h 4844015"/>
              <a:gd name="connsiteX2" fmla="*/ 4691576 w 8640249"/>
              <a:gd name="connsiteY2" fmla="*/ 4463336 h 4844015"/>
              <a:gd name="connsiteX3" fmla="*/ 5435855 w 8640249"/>
              <a:gd name="connsiteY3" fmla="*/ 4641705 h 4844015"/>
              <a:gd name="connsiteX4" fmla="*/ 6234337 w 8640249"/>
              <a:gd name="connsiteY4" fmla="*/ 4838552 h 4844015"/>
              <a:gd name="connsiteX5" fmla="*/ 5660831 w 8640249"/>
              <a:gd name="connsiteY5" fmla="*/ 4412444 h 4844015"/>
              <a:gd name="connsiteX6" fmla="*/ 5559985 w 8640249"/>
              <a:gd name="connsiteY6" fmla="*/ 4198782 h 4844015"/>
              <a:gd name="connsiteX7" fmla="*/ 5492389 w 8640249"/>
              <a:gd name="connsiteY7" fmla="*/ 3891025 h 4844015"/>
              <a:gd name="connsiteX8" fmla="*/ 5571067 w 8640249"/>
              <a:gd name="connsiteY8" fmla="*/ 3668796 h 4844015"/>
              <a:gd name="connsiteX9" fmla="*/ 5520267 w 8640249"/>
              <a:gd name="connsiteY9" fmla="*/ 3330130 h 4844015"/>
              <a:gd name="connsiteX10" fmla="*/ 5537200 w 8640249"/>
              <a:gd name="connsiteY10" fmla="*/ 3042263 h 4844015"/>
              <a:gd name="connsiteX11" fmla="*/ 5554133 w 8640249"/>
              <a:gd name="connsiteY11" fmla="*/ 2872930 h 4844015"/>
              <a:gd name="connsiteX12" fmla="*/ 5554133 w 8640249"/>
              <a:gd name="connsiteY12" fmla="*/ 2872930 h 4844015"/>
              <a:gd name="connsiteX13" fmla="*/ 6146800 w 8640249"/>
              <a:gd name="connsiteY13" fmla="*/ 2737463 h 4844015"/>
              <a:gd name="connsiteX14" fmla="*/ 7183209 w 8640249"/>
              <a:gd name="connsiteY14" fmla="*/ 2692176 h 4844015"/>
              <a:gd name="connsiteX15" fmla="*/ 6577153 w 8640249"/>
              <a:gd name="connsiteY15" fmla="*/ 2522056 h 4844015"/>
              <a:gd name="connsiteX16" fmla="*/ 7179733 w 8640249"/>
              <a:gd name="connsiteY16" fmla="*/ 2347996 h 4844015"/>
              <a:gd name="connsiteX17" fmla="*/ 7476657 w 8640249"/>
              <a:gd name="connsiteY17" fmla="*/ 2253091 h 4844015"/>
              <a:gd name="connsiteX18" fmla="*/ 7694822 w 8640249"/>
              <a:gd name="connsiteY18" fmla="*/ 2200716 h 4844015"/>
              <a:gd name="connsiteX19" fmla="*/ 7858248 w 8640249"/>
              <a:gd name="connsiteY19" fmla="*/ 2169212 h 4844015"/>
              <a:gd name="connsiteX20" fmla="*/ 8182365 w 8640249"/>
              <a:gd name="connsiteY20" fmla="*/ 2050326 h 4844015"/>
              <a:gd name="connsiteX21" fmla="*/ 8640249 w 8640249"/>
              <a:gd name="connsiteY21" fmla="*/ 1748822 h 4844015"/>
              <a:gd name="connsiteX22" fmla="*/ 7859430 w 8640249"/>
              <a:gd name="connsiteY22" fmla="*/ 1911668 h 4844015"/>
              <a:gd name="connsiteX23" fmla="*/ 7478233 w 8640249"/>
              <a:gd name="connsiteY23" fmla="*/ 2014842 h 4844015"/>
              <a:gd name="connsiteX24" fmla="*/ 7235259 w 8640249"/>
              <a:gd name="connsiteY24" fmla="*/ 2042409 h 4844015"/>
              <a:gd name="connsiteX25" fmla="*/ 6984409 w 8640249"/>
              <a:gd name="connsiteY25" fmla="*/ 2160154 h 4844015"/>
              <a:gd name="connsiteX26" fmla="*/ 6417733 w 8640249"/>
              <a:gd name="connsiteY26" fmla="*/ 2212530 h 4844015"/>
              <a:gd name="connsiteX27" fmla="*/ 6079067 w 8640249"/>
              <a:gd name="connsiteY27" fmla="*/ 2263330 h 4844015"/>
              <a:gd name="connsiteX28" fmla="*/ 6553200 w 8640249"/>
              <a:gd name="connsiteY28" fmla="*/ 1890796 h 4844015"/>
              <a:gd name="connsiteX29" fmla="*/ 8016556 w 8640249"/>
              <a:gd name="connsiteY29" fmla="*/ 1113832 h 4844015"/>
              <a:gd name="connsiteX30" fmla="*/ 7186427 w 8640249"/>
              <a:gd name="connsiteY30" fmla="*/ 1360743 h 4844015"/>
              <a:gd name="connsiteX31" fmla="*/ 6815863 w 8640249"/>
              <a:gd name="connsiteY31" fmla="*/ 1541103 h 4844015"/>
              <a:gd name="connsiteX32" fmla="*/ 6329917 w 8640249"/>
              <a:gd name="connsiteY32" fmla="*/ 1719493 h 4844015"/>
              <a:gd name="connsiteX33" fmla="*/ 6355513 w 8640249"/>
              <a:gd name="connsiteY33" fmla="*/ 1512356 h 4844015"/>
              <a:gd name="connsiteX34" fmla="*/ 6593195 w 8640249"/>
              <a:gd name="connsiteY34" fmla="*/ 1090450 h 4844015"/>
              <a:gd name="connsiteX35" fmla="*/ 6931247 w 8640249"/>
              <a:gd name="connsiteY35" fmla="*/ 464459 h 4844015"/>
              <a:gd name="connsiteX36" fmla="*/ 6178697 w 8640249"/>
              <a:gd name="connsiteY36" fmla="*/ 1265051 h 4844015"/>
              <a:gd name="connsiteX37" fmla="*/ 6090366 w 8640249"/>
              <a:gd name="connsiteY37" fmla="*/ 459145 h 4844015"/>
              <a:gd name="connsiteX38" fmla="*/ 6012910 w 8640249"/>
              <a:gd name="connsiteY38" fmla="*/ 1469432 h 4844015"/>
              <a:gd name="connsiteX39" fmla="*/ 5848301 w 8640249"/>
              <a:gd name="connsiteY39" fmla="*/ 1799042 h 4844015"/>
              <a:gd name="connsiteX40" fmla="*/ 5694651 w 8640249"/>
              <a:gd name="connsiteY40" fmla="*/ 2022325 h 4844015"/>
              <a:gd name="connsiteX41" fmla="*/ 5528983 w 8640249"/>
              <a:gd name="connsiteY41" fmla="*/ 2016007 h 4844015"/>
              <a:gd name="connsiteX42" fmla="*/ 5386307 w 8640249"/>
              <a:gd name="connsiteY42" fmla="*/ 2192446 h 4844015"/>
              <a:gd name="connsiteX43" fmla="*/ 5067970 w 8640249"/>
              <a:gd name="connsiteY43" fmla="*/ 1976823 h 4844015"/>
              <a:gd name="connsiteX44" fmla="*/ 5082697 w 8640249"/>
              <a:gd name="connsiteY44" fmla="*/ 1583553 h 4844015"/>
              <a:gd name="connsiteX45" fmla="*/ 5099359 w 8640249"/>
              <a:gd name="connsiteY45" fmla="*/ 938198 h 4844015"/>
              <a:gd name="connsiteX46" fmla="*/ 5028019 w 8640249"/>
              <a:gd name="connsiteY46" fmla="*/ 202976 h 4844015"/>
              <a:gd name="connsiteX47" fmla="*/ 4884822 w 8640249"/>
              <a:gd name="connsiteY47" fmla="*/ 992169 h 4844015"/>
              <a:gd name="connsiteX48" fmla="*/ 4739717 w 8640249"/>
              <a:gd name="connsiteY48" fmla="*/ 1308782 h 4844015"/>
              <a:gd name="connsiteX49" fmla="*/ 4646678 w 8640249"/>
              <a:gd name="connsiteY49" fmla="*/ 1569811 h 4844015"/>
              <a:gd name="connsiteX50" fmla="*/ 4354623 w 8640249"/>
              <a:gd name="connsiteY50" fmla="*/ 1946716 h 4844015"/>
              <a:gd name="connsiteX51" fmla="*/ 4123829 w 8640249"/>
              <a:gd name="connsiteY51" fmla="*/ 1689940 h 4844015"/>
              <a:gd name="connsiteX52" fmla="*/ 4252166 w 8640249"/>
              <a:gd name="connsiteY52" fmla="*/ 1353540 h 4844015"/>
              <a:gd name="connsiteX53" fmla="*/ 3801087 w 8640249"/>
              <a:gd name="connsiteY53" fmla="*/ 1219585 h 4844015"/>
              <a:gd name="connsiteX54" fmla="*/ 3838707 w 8640249"/>
              <a:gd name="connsiteY54" fmla="*/ 1753205 h 4844015"/>
              <a:gd name="connsiteX55" fmla="*/ 3510959 w 8640249"/>
              <a:gd name="connsiteY55" fmla="*/ 1604283 h 4844015"/>
              <a:gd name="connsiteX56" fmla="*/ 2723928 w 8640249"/>
              <a:gd name="connsiteY56" fmla="*/ 0 h 4844015"/>
              <a:gd name="connsiteX57" fmla="*/ 3181350 w 8640249"/>
              <a:gd name="connsiteY57" fmla="*/ 1897146 h 4844015"/>
              <a:gd name="connsiteX58" fmla="*/ 2261046 w 8640249"/>
              <a:gd name="connsiteY58" fmla="*/ 1575464 h 4844015"/>
              <a:gd name="connsiteX59" fmla="*/ 1368926 w 8640249"/>
              <a:gd name="connsiteY59" fmla="*/ 1001089 h 4844015"/>
              <a:gd name="connsiteX60" fmla="*/ 2186183 w 8640249"/>
              <a:gd name="connsiteY60" fmla="*/ 1790557 h 4844015"/>
              <a:gd name="connsiteX61" fmla="*/ 2726267 w 8640249"/>
              <a:gd name="connsiteY61" fmla="*/ 2161730 h 4844015"/>
              <a:gd name="connsiteX62" fmla="*/ 1557867 w 8640249"/>
              <a:gd name="connsiteY62" fmla="*/ 2144796 h 4844015"/>
              <a:gd name="connsiteX63" fmla="*/ 321733 w 8640249"/>
              <a:gd name="connsiteY63" fmla="*/ 1704530 h 4844015"/>
              <a:gd name="connsiteX64" fmla="*/ 0 w 8640249"/>
              <a:gd name="connsiteY64" fmla="*/ 1484396 h 4844015"/>
              <a:gd name="connsiteX65" fmla="*/ 508000 w 8640249"/>
              <a:gd name="connsiteY65" fmla="*/ 1992396 h 4844015"/>
              <a:gd name="connsiteX66" fmla="*/ 1507067 w 8640249"/>
              <a:gd name="connsiteY66" fmla="*/ 2398796 h 4844015"/>
              <a:gd name="connsiteX67" fmla="*/ 2260334 w 8640249"/>
              <a:gd name="connsiteY67" fmla="*/ 2511422 h 4844015"/>
              <a:gd name="connsiteX68" fmla="*/ 1775636 w 8640249"/>
              <a:gd name="connsiteY68" fmla="*/ 2617355 h 4844015"/>
              <a:gd name="connsiteX69" fmla="*/ 2589944 w 8640249"/>
              <a:gd name="connsiteY69" fmla="*/ 2628381 h 4844015"/>
              <a:gd name="connsiteX70" fmla="*/ 2946400 w 8640249"/>
              <a:gd name="connsiteY70" fmla="*/ 2737463 h 4844015"/>
              <a:gd name="connsiteX71" fmla="*/ 3352800 w 8640249"/>
              <a:gd name="connsiteY71" fmla="*/ 2940663 h 4844015"/>
              <a:gd name="connsiteX72" fmla="*/ 3556000 w 8640249"/>
              <a:gd name="connsiteY72" fmla="*/ 3380930 h 4844015"/>
              <a:gd name="connsiteX73" fmla="*/ 3606800 w 8640249"/>
              <a:gd name="connsiteY73" fmla="*/ 3787330 h 4844015"/>
              <a:gd name="connsiteX74" fmla="*/ 3572933 w 8640249"/>
              <a:gd name="connsiteY74" fmla="*/ 3956663 h 4844015"/>
              <a:gd name="connsiteX75" fmla="*/ 3556000 w 8640249"/>
              <a:gd name="connsiteY75" fmla="*/ 4159863 h 4844015"/>
              <a:gd name="connsiteX0" fmla="*/ 3556000 w 8640249"/>
              <a:gd name="connsiteY0" fmla="*/ 4159863 h 4844016"/>
              <a:gd name="connsiteX1" fmla="*/ 4064254 w 8640249"/>
              <a:gd name="connsiteY1" fmla="*/ 4299829 h 4844016"/>
              <a:gd name="connsiteX2" fmla="*/ 4691576 w 8640249"/>
              <a:gd name="connsiteY2" fmla="*/ 4463336 h 4844016"/>
              <a:gd name="connsiteX3" fmla="*/ 5010553 w 8640249"/>
              <a:gd name="connsiteY3" fmla="*/ 4552520 h 4844016"/>
              <a:gd name="connsiteX4" fmla="*/ 5435855 w 8640249"/>
              <a:gd name="connsiteY4" fmla="*/ 4641705 h 4844016"/>
              <a:gd name="connsiteX5" fmla="*/ 6234337 w 8640249"/>
              <a:gd name="connsiteY5" fmla="*/ 4838552 h 4844016"/>
              <a:gd name="connsiteX6" fmla="*/ 5660831 w 8640249"/>
              <a:gd name="connsiteY6" fmla="*/ 4412444 h 4844016"/>
              <a:gd name="connsiteX7" fmla="*/ 5559985 w 8640249"/>
              <a:gd name="connsiteY7" fmla="*/ 4198782 h 4844016"/>
              <a:gd name="connsiteX8" fmla="*/ 5492389 w 8640249"/>
              <a:gd name="connsiteY8" fmla="*/ 3891025 h 4844016"/>
              <a:gd name="connsiteX9" fmla="*/ 5571067 w 8640249"/>
              <a:gd name="connsiteY9" fmla="*/ 3668796 h 4844016"/>
              <a:gd name="connsiteX10" fmla="*/ 5520267 w 8640249"/>
              <a:gd name="connsiteY10" fmla="*/ 3330130 h 4844016"/>
              <a:gd name="connsiteX11" fmla="*/ 5537200 w 8640249"/>
              <a:gd name="connsiteY11" fmla="*/ 3042263 h 4844016"/>
              <a:gd name="connsiteX12" fmla="*/ 5554133 w 8640249"/>
              <a:gd name="connsiteY12" fmla="*/ 2872930 h 4844016"/>
              <a:gd name="connsiteX13" fmla="*/ 5554133 w 8640249"/>
              <a:gd name="connsiteY13" fmla="*/ 2872930 h 4844016"/>
              <a:gd name="connsiteX14" fmla="*/ 6146800 w 8640249"/>
              <a:gd name="connsiteY14" fmla="*/ 2737463 h 4844016"/>
              <a:gd name="connsiteX15" fmla="*/ 7183209 w 8640249"/>
              <a:gd name="connsiteY15" fmla="*/ 2692176 h 4844016"/>
              <a:gd name="connsiteX16" fmla="*/ 6577153 w 8640249"/>
              <a:gd name="connsiteY16" fmla="*/ 2522056 h 4844016"/>
              <a:gd name="connsiteX17" fmla="*/ 7179733 w 8640249"/>
              <a:gd name="connsiteY17" fmla="*/ 2347996 h 4844016"/>
              <a:gd name="connsiteX18" fmla="*/ 7476657 w 8640249"/>
              <a:gd name="connsiteY18" fmla="*/ 2253091 h 4844016"/>
              <a:gd name="connsiteX19" fmla="*/ 7694822 w 8640249"/>
              <a:gd name="connsiteY19" fmla="*/ 2200716 h 4844016"/>
              <a:gd name="connsiteX20" fmla="*/ 7858248 w 8640249"/>
              <a:gd name="connsiteY20" fmla="*/ 2169212 h 4844016"/>
              <a:gd name="connsiteX21" fmla="*/ 8182365 w 8640249"/>
              <a:gd name="connsiteY21" fmla="*/ 2050326 h 4844016"/>
              <a:gd name="connsiteX22" fmla="*/ 8640249 w 8640249"/>
              <a:gd name="connsiteY22" fmla="*/ 1748822 h 4844016"/>
              <a:gd name="connsiteX23" fmla="*/ 7859430 w 8640249"/>
              <a:gd name="connsiteY23" fmla="*/ 1911668 h 4844016"/>
              <a:gd name="connsiteX24" fmla="*/ 7478233 w 8640249"/>
              <a:gd name="connsiteY24" fmla="*/ 2014842 h 4844016"/>
              <a:gd name="connsiteX25" fmla="*/ 7235259 w 8640249"/>
              <a:gd name="connsiteY25" fmla="*/ 2042409 h 4844016"/>
              <a:gd name="connsiteX26" fmla="*/ 6984409 w 8640249"/>
              <a:gd name="connsiteY26" fmla="*/ 2160154 h 4844016"/>
              <a:gd name="connsiteX27" fmla="*/ 6417733 w 8640249"/>
              <a:gd name="connsiteY27" fmla="*/ 2212530 h 4844016"/>
              <a:gd name="connsiteX28" fmla="*/ 6079067 w 8640249"/>
              <a:gd name="connsiteY28" fmla="*/ 2263330 h 4844016"/>
              <a:gd name="connsiteX29" fmla="*/ 6553200 w 8640249"/>
              <a:gd name="connsiteY29" fmla="*/ 1890796 h 4844016"/>
              <a:gd name="connsiteX30" fmla="*/ 8016556 w 8640249"/>
              <a:gd name="connsiteY30" fmla="*/ 1113832 h 4844016"/>
              <a:gd name="connsiteX31" fmla="*/ 7186427 w 8640249"/>
              <a:gd name="connsiteY31" fmla="*/ 1360743 h 4844016"/>
              <a:gd name="connsiteX32" fmla="*/ 6815863 w 8640249"/>
              <a:gd name="connsiteY32" fmla="*/ 1541103 h 4844016"/>
              <a:gd name="connsiteX33" fmla="*/ 6329917 w 8640249"/>
              <a:gd name="connsiteY33" fmla="*/ 1719493 h 4844016"/>
              <a:gd name="connsiteX34" fmla="*/ 6355513 w 8640249"/>
              <a:gd name="connsiteY34" fmla="*/ 1512356 h 4844016"/>
              <a:gd name="connsiteX35" fmla="*/ 6593195 w 8640249"/>
              <a:gd name="connsiteY35" fmla="*/ 1090450 h 4844016"/>
              <a:gd name="connsiteX36" fmla="*/ 6931247 w 8640249"/>
              <a:gd name="connsiteY36" fmla="*/ 464459 h 4844016"/>
              <a:gd name="connsiteX37" fmla="*/ 6178697 w 8640249"/>
              <a:gd name="connsiteY37" fmla="*/ 1265051 h 4844016"/>
              <a:gd name="connsiteX38" fmla="*/ 6090366 w 8640249"/>
              <a:gd name="connsiteY38" fmla="*/ 459145 h 4844016"/>
              <a:gd name="connsiteX39" fmla="*/ 6012910 w 8640249"/>
              <a:gd name="connsiteY39" fmla="*/ 1469432 h 4844016"/>
              <a:gd name="connsiteX40" fmla="*/ 5848301 w 8640249"/>
              <a:gd name="connsiteY40" fmla="*/ 1799042 h 4844016"/>
              <a:gd name="connsiteX41" fmla="*/ 5694651 w 8640249"/>
              <a:gd name="connsiteY41" fmla="*/ 2022325 h 4844016"/>
              <a:gd name="connsiteX42" fmla="*/ 5528983 w 8640249"/>
              <a:gd name="connsiteY42" fmla="*/ 2016007 h 4844016"/>
              <a:gd name="connsiteX43" fmla="*/ 5386307 w 8640249"/>
              <a:gd name="connsiteY43" fmla="*/ 2192446 h 4844016"/>
              <a:gd name="connsiteX44" fmla="*/ 5067970 w 8640249"/>
              <a:gd name="connsiteY44" fmla="*/ 1976823 h 4844016"/>
              <a:gd name="connsiteX45" fmla="*/ 5082697 w 8640249"/>
              <a:gd name="connsiteY45" fmla="*/ 1583553 h 4844016"/>
              <a:gd name="connsiteX46" fmla="*/ 5099359 w 8640249"/>
              <a:gd name="connsiteY46" fmla="*/ 938198 h 4844016"/>
              <a:gd name="connsiteX47" fmla="*/ 5028019 w 8640249"/>
              <a:gd name="connsiteY47" fmla="*/ 202976 h 4844016"/>
              <a:gd name="connsiteX48" fmla="*/ 4884822 w 8640249"/>
              <a:gd name="connsiteY48" fmla="*/ 992169 h 4844016"/>
              <a:gd name="connsiteX49" fmla="*/ 4739717 w 8640249"/>
              <a:gd name="connsiteY49" fmla="*/ 1308782 h 4844016"/>
              <a:gd name="connsiteX50" fmla="*/ 4646678 w 8640249"/>
              <a:gd name="connsiteY50" fmla="*/ 1569811 h 4844016"/>
              <a:gd name="connsiteX51" fmla="*/ 4354623 w 8640249"/>
              <a:gd name="connsiteY51" fmla="*/ 1946716 h 4844016"/>
              <a:gd name="connsiteX52" fmla="*/ 4123829 w 8640249"/>
              <a:gd name="connsiteY52" fmla="*/ 1689940 h 4844016"/>
              <a:gd name="connsiteX53" fmla="*/ 4252166 w 8640249"/>
              <a:gd name="connsiteY53" fmla="*/ 1353540 h 4844016"/>
              <a:gd name="connsiteX54" fmla="*/ 3801087 w 8640249"/>
              <a:gd name="connsiteY54" fmla="*/ 1219585 h 4844016"/>
              <a:gd name="connsiteX55" fmla="*/ 3838707 w 8640249"/>
              <a:gd name="connsiteY55" fmla="*/ 1753205 h 4844016"/>
              <a:gd name="connsiteX56" fmla="*/ 3510959 w 8640249"/>
              <a:gd name="connsiteY56" fmla="*/ 1604283 h 4844016"/>
              <a:gd name="connsiteX57" fmla="*/ 2723928 w 8640249"/>
              <a:gd name="connsiteY57" fmla="*/ 0 h 4844016"/>
              <a:gd name="connsiteX58" fmla="*/ 3181350 w 8640249"/>
              <a:gd name="connsiteY58" fmla="*/ 1897146 h 4844016"/>
              <a:gd name="connsiteX59" fmla="*/ 2261046 w 8640249"/>
              <a:gd name="connsiteY59" fmla="*/ 1575464 h 4844016"/>
              <a:gd name="connsiteX60" fmla="*/ 1368926 w 8640249"/>
              <a:gd name="connsiteY60" fmla="*/ 1001089 h 4844016"/>
              <a:gd name="connsiteX61" fmla="*/ 2186183 w 8640249"/>
              <a:gd name="connsiteY61" fmla="*/ 1790557 h 4844016"/>
              <a:gd name="connsiteX62" fmla="*/ 2726267 w 8640249"/>
              <a:gd name="connsiteY62" fmla="*/ 2161730 h 4844016"/>
              <a:gd name="connsiteX63" fmla="*/ 1557867 w 8640249"/>
              <a:gd name="connsiteY63" fmla="*/ 2144796 h 4844016"/>
              <a:gd name="connsiteX64" fmla="*/ 321733 w 8640249"/>
              <a:gd name="connsiteY64" fmla="*/ 1704530 h 4844016"/>
              <a:gd name="connsiteX65" fmla="*/ 0 w 8640249"/>
              <a:gd name="connsiteY65" fmla="*/ 1484396 h 4844016"/>
              <a:gd name="connsiteX66" fmla="*/ 508000 w 8640249"/>
              <a:gd name="connsiteY66" fmla="*/ 1992396 h 4844016"/>
              <a:gd name="connsiteX67" fmla="*/ 1507067 w 8640249"/>
              <a:gd name="connsiteY67" fmla="*/ 2398796 h 4844016"/>
              <a:gd name="connsiteX68" fmla="*/ 2260334 w 8640249"/>
              <a:gd name="connsiteY68" fmla="*/ 2511422 h 4844016"/>
              <a:gd name="connsiteX69" fmla="*/ 1775636 w 8640249"/>
              <a:gd name="connsiteY69" fmla="*/ 2617355 h 4844016"/>
              <a:gd name="connsiteX70" fmla="*/ 2589944 w 8640249"/>
              <a:gd name="connsiteY70" fmla="*/ 2628381 h 4844016"/>
              <a:gd name="connsiteX71" fmla="*/ 2946400 w 8640249"/>
              <a:gd name="connsiteY71" fmla="*/ 2737463 h 4844016"/>
              <a:gd name="connsiteX72" fmla="*/ 3352800 w 8640249"/>
              <a:gd name="connsiteY72" fmla="*/ 2940663 h 4844016"/>
              <a:gd name="connsiteX73" fmla="*/ 3556000 w 8640249"/>
              <a:gd name="connsiteY73" fmla="*/ 3380930 h 4844016"/>
              <a:gd name="connsiteX74" fmla="*/ 3606800 w 8640249"/>
              <a:gd name="connsiteY74" fmla="*/ 3787330 h 4844016"/>
              <a:gd name="connsiteX75" fmla="*/ 3572933 w 8640249"/>
              <a:gd name="connsiteY75" fmla="*/ 3956663 h 4844016"/>
              <a:gd name="connsiteX76" fmla="*/ 3556000 w 8640249"/>
              <a:gd name="connsiteY76" fmla="*/ 4159863 h 4844016"/>
              <a:gd name="connsiteX0" fmla="*/ 3556000 w 8640249"/>
              <a:gd name="connsiteY0" fmla="*/ 4159863 h 4844016"/>
              <a:gd name="connsiteX1" fmla="*/ 3745278 w 8640249"/>
              <a:gd name="connsiteY1" fmla="*/ 4255235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106786 w 8640249"/>
              <a:gd name="connsiteY3" fmla="*/ 4552521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5010553 w 8640249"/>
              <a:gd name="connsiteY5" fmla="*/ 4552520 h 4844016"/>
              <a:gd name="connsiteX6" fmla="*/ 5435855 w 8640249"/>
              <a:gd name="connsiteY6" fmla="*/ 4641705 h 4844016"/>
              <a:gd name="connsiteX7" fmla="*/ 6234337 w 8640249"/>
              <a:gd name="connsiteY7" fmla="*/ 4838552 h 4844016"/>
              <a:gd name="connsiteX8" fmla="*/ 5660831 w 8640249"/>
              <a:gd name="connsiteY8" fmla="*/ 4412444 h 4844016"/>
              <a:gd name="connsiteX9" fmla="*/ 5559985 w 8640249"/>
              <a:gd name="connsiteY9" fmla="*/ 4198782 h 4844016"/>
              <a:gd name="connsiteX10" fmla="*/ 5492389 w 8640249"/>
              <a:gd name="connsiteY10" fmla="*/ 3891025 h 4844016"/>
              <a:gd name="connsiteX11" fmla="*/ 5571067 w 8640249"/>
              <a:gd name="connsiteY11" fmla="*/ 3668796 h 4844016"/>
              <a:gd name="connsiteX12" fmla="*/ 5520267 w 8640249"/>
              <a:gd name="connsiteY12" fmla="*/ 3330130 h 4844016"/>
              <a:gd name="connsiteX13" fmla="*/ 5537200 w 8640249"/>
              <a:gd name="connsiteY13" fmla="*/ 3042263 h 4844016"/>
              <a:gd name="connsiteX14" fmla="*/ 5554133 w 8640249"/>
              <a:gd name="connsiteY14" fmla="*/ 2872930 h 4844016"/>
              <a:gd name="connsiteX15" fmla="*/ 5554133 w 8640249"/>
              <a:gd name="connsiteY15" fmla="*/ 2872930 h 4844016"/>
              <a:gd name="connsiteX16" fmla="*/ 6146800 w 8640249"/>
              <a:gd name="connsiteY16" fmla="*/ 2737463 h 4844016"/>
              <a:gd name="connsiteX17" fmla="*/ 7183209 w 8640249"/>
              <a:gd name="connsiteY17" fmla="*/ 2692176 h 4844016"/>
              <a:gd name="connsiteX18" fmla="*/ 6577153 w 8640249"/>
              <a:gd name="connsiteY18" fmla="*/ 2522056 h 4844016"/>
              <a:gd name="connsiteX19" fmla="*/ 7179733 w 8640249"/>
              <a:gd name="connsiteY19" fmla="*/ 2347996 h 4844016"/>
              <a:gd name="connsiteX20" fmla="*/ 7476657 w 8640249"/>
              <a:gd name="connsiteY20" fmla="*/ 2253091 h 4844016"/>
              <a:gd name="connsiteX21" fmla="*/ 7694822 w 8640249"/>
              <a:gd name="connsiteY21" fmla="*/ 2200716 h 4844016"/>
              <a:gd name="connsiteX22" fmla="*/ 7858248 w 8640249"/>
              <a:gd name="connsiteY22" fmla="*/ 2169212 h 4844016"/>
              <a:gd name="connsiteX23" fmla="*/ 8182365 w 8640249"/>
              <a:gd name="connsiteY23" fmla="*/ 2050326 h 4844016"/>
              <a:gd name="connsiteX24" fmla="*/ 8640249 w 8640249"/>
              <a:gd name="connsiteY24" fmla="*/ 1748822 h 4844016"/>
              <a:gd name="connsiteX25" fmla="*/ 7859430 w 8640249"/>
              <a:gd name="connsiteY25" fmla="*/ 1911668 h 4844016"/>
              <a:gd name="connsiteX26" fmla="*/ 7478233 w 8640249"/>
              <a:gd name="connsiteY26" fmla="*/ 2014842 h 4844016"/>
              <a:gd name="connsiteX27" fmla="*/ 7235259 w 8640249"/>
              <a:gd name="connsiteY27" fmla="*/ 2042409 h 4844016"/>
              <a:gd name="connsiteX28" fmla="*/ 6984409 w 8640249"/>
              <a:gd name="connsiteY28" fmla="*/ 2160154 h 4844016"/>
              <a:gd name="connsiteX29" fmla="*/ 6417733 w 8640249"/>
              <a:gd name="connsiteY29" fmla="*/ 2212530 h 4844016"/>
              <a:gd name="connsiteX30" fmla="*/ 6079067 w 8640249"/>
              <a:gd name="connsiteY30" fmla="*/ 2263330 h 4844016"/>
              <a:gd name="connsiteX31" fmla="*/ 6553200 w 8640249"/>
              <a:gd name="connsiteY31" fmla="*/ 1890796 h 4844016"/>
              <a:gd name="connsiteX32" fmla="*/ 8016556 w 8640249"/>
              <a:gd name="connsiteY32" fmla="*/ 1113832 h 4844016"/>
              <a:gd name="connsiteX33" fmla="*/ 7186427 w 8640249"/>
              <a:gd name="connsiteY33" fmla="*/ 1360743 h 4844016"/>
              <a:gd name="connsiteX34" fmla="*/ 6815863 w 8640249"/>
              <a:gd name="connsiteY34" fmla="*/ 1541103 h 4844016"/>
              <a:gd name="connsiteX35" fmla="*/ 6329917 w 8640249"/>
              <a:gd name="connsiteY35" fmla="*/ 1719493 h 4844016"/>
              <a:gd name="connsiteX36" fmla="*/ 6355513 w 8640249"/>
              <a:gd name="connsiteY36" fmla="*/ 1512356 h 4844016"/>
              <a:gd name="connsiteX37" fmla="*/ 6593195 w 8640249"/>
              <a:gd name="connsiteY37" fmla="*/ 1090450 h 4844016"/>
              <a:gd name="connsiteX38" fmla="*/ 6931247 w 8640249"/>
              <a:gd name="connsiteY38" fmla="*/ 464459 h 4844016"/>
              <a:gd name="connsiteX39" fmla="*/ 6178697 w 8640249"/>
              <a:gd name="connsiteY39" fmla="*/ 1265051 h 4844016"/>
              <a:gd name="connsiteX40" fmla="*/ 6090366 w 8640249"/>
              <a:gd name="connsiteY40" fmla="*/ 459145 h 4844016"/>
              <a:gd name="connsiteX41" fmla="*/ 6012910 w 8640249"/>
              <a:gd name="connsiteY41" fmla="*/ 1469432 h 4844016"/>
              <a:gd name="connsiteX42" fmla="*/ 5848301 w 8640249"/>
              <a:gd name="connsiteY42" fmla="*/ 1799042 h 4844016"/>
              <a:gd name="connsiteX43" fmla="*/ 5694651 w 8640249"/>
              <a:gd name="connsiteY43" fmla="*/ 2022325 h 4844016"/>
              <a:gd name="connsiteX44" fmla="*/ 5528983 w 8640249"/>
              <a:gd name="connsiteY44" fmla="*/ 2016007 h 4844016"/>
              <a:gd name="connsiteX45" fmla="*/ 5386307 w 8640249"/>
              <a:gd name="connsiteY45" fmla="*/ 2192446 h 4844016"/>
              <a:gd name="connsiteX46" fmla="*/ 5067970 w 8640249"/>
              <a:gd name="connsiteY46" fmla="*/ 1976823 h 4844016"/>
              <a:gd name="connsiteX47" fmla="*/ 5082697 w 8640249"/>
              <a:gd name="connsiteY47" fmla="*/ 1583553 h 4844016"/>
              <a:gd name="connsiteX48" fmla="*/ 5099359 w 8640249"/>
              <a:gd name="connsiteY48" fmla="*/ 938198 h 4844016"/>
              <a:gd name="connsiteX49" fmla="*/ 5028019 w 8640249"/>
              <a:gd name="connsiteY49" fmla="*/ 202976 h 4844016"/>
              <a:gd name="connsiteX50" fmla="*/ 4884822 w 8640249"/>
              <a:gd name="connsiteY50" fmla="*/ 992169 h 4844016"/>
              <a:gd name="connsiteX51" fmla="*/ 4739717 w 8640249"/>
              <a:gd name="connsiteY51" fmla="*/ 1308782 h 4844016"/>
              <a:gd name="connsiteX52" fmla="*/ 4646678 w 8640249"/>
              <a:gd name="connsiteY52" fmla="*/ 1569811 h 4844016"/>
              <a:gd name="connsiteX53" fmla="*/ 4354623 w 8640249"/>
              <a:gd name="connsiteY53" fmla="*/ 1946716 h 4844016"/>
              <a:gd name="connsiteX54" fmla="*/ 4123829 w 8640249"/>
              <a:gd name="connsiteY54" fmla="*/ 1689940 h 4844016"/>
              <a:gd name="connsiteX55" fmla="*/ 4252166 w 8640249"/>
              <a:gd name="connsiteY55" fmla="*/ 1353540 h 4844016"/>
              <a:gd name="connsiteX56" fmla="*/ 3801087 w 8640249"/>
              <a:gd name="connsiteY56" fmla="*/ 1219585 h 4844016"/>
              <a:gd name="connsiteX57" fmla="*/ 3838707 w 8640249"/>
              <a:gd name="connsiteY57" fmla="*/ 1753205 h 4844016"/>
              <a:gd name="connsiteX58" fmla="*/ 3510959 w 8640249"/>
              <a:gd name="connsiteY58" fmla="*/ 1604283 h 4844016"/>
              <a:gd name="connsiteX59" fmla="*/ 2723928 w 8640249"/>
              <a:gd name="connsiteY59" fmla="*/ 0 h 4844016"/>
              <a:gd name="connsiteX60" fmla="*/ 3181350 w 8640249"/>
              <a:gd name="connsiteY60" fmla="*/ 1897146 h 4844016"/>
              <a:gd name="connsiteX61" fmla="*/ 2261046 w 8640249"/>
              <a:gd name="connsiteY61" fmla="*/ 1575464 h 4844016"/>
              <a:gd name="connsiteX62" fmla="*/ 1368926 w 8640249"/>
              <a:gd name="connsiteY62" fmla="*/ 1001089 h 4844016"/>
              <a:gd name="connsiteX63" fmla="*/ 2186183 w 8640249"/>
              <a:gd name="connsiteY63" fmla="*/ 1790557 h 4844016"/>
              <a:gd name="connsiteX64" fmla="*/ 2726267 w 8640249"/>
              <a:gd name="connsiteY64" fmla="*/ 2161730 h 4844016"/>
              <a:gd name="connsiteX65" fmla="*/ 1557867 w 8640249"/>
              <a:gd name="connsiteY65" fmla="*/ 2144796 h 4844016"/>
              <a:gd name="connsiteX66" fmla="*/ 321733 w 8640249"/>
              <a:gd name="connsiteY66" fmla="*/ 1704530 h 4844016"/>
              <a:gd name="connsiteX67" fmla="*/ 0 w 8640249"/>
              <a:gd name="connsiteY67" fmla="*/ 1484396 h 4844016"/>
              <a:gd name="connsiteX68" fmla="*/ 508000 w 8640249"/>
              <a:gd name="connsiteY68" fmla="*/ 1992396 h 4844016"/>
              <a:gd name="connsiteX69" fmla="*/ 1507067 w 8640249"/>
              <a:gd name="connsiteY69" fmla="*/ 2398796 h 4844016"/>
              <a:gd name="connsiteX70" fmla="*/ 2260334 w 8640249"/>
              <a:gd name="connsiteY70" fmla="*/ 2511422 h 4844016"/>
              <a:gd name="connsiteX71" fmla="*/ 1775636 w 8640249"/>
              <a:gd name="connsiteY71" fmla="*/ 2617355 h 4844016"/>
              <a:gd name="connsiteX72" fmla="*/ 2589944 w 8640249"/>
              <a:gd name="connsiteY72" fmla="*/ 2628381 h 4844016"/>
              <a:gd name="connsiteX73" fmla="*/ 2946400 w 8640249"/>
              <a:gd name="connsiteY73" fmla="*/ 2737463 h 4844016"/>
              <a:gd name="connsiteX74" fmla="*/ 3352800 w 8640249"/>
              <a:gd name="connsiteY74" fmla="*/ 2940663 h 4844016"/>
              <a:gd name="connsiteX75" fmla="*/ 3556000 w 8640249"/>
              <a:gd name="connsiteY75" fmla="*/ 3380930 h 4844016"/>
              <a:gd name="connsiteX76" fmla="*/ 3606800 w 8640249"/>
              <a:gd name="connsiteY76" fmla="*/ 3787330 h 4844016"/>
              <a:gd name="connsiteX77" fmla="*/ 3572933 w 8640249"/>
              <a:gd name="connsiteY77" fmla="*/ 3956663 h 4844016"/>
              <a:gd name="connsiteX78" fmla="*/ 3556000 w 8640249"/>
              <a:gd name="connsiteY78"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4521455 w 8640249"/>
              <a:gd name="connsiteY5" fmla="*/ 4537653 h 4844016"/>
              <a:gd name="connsiteX6" fmla="*/ 5010553 w 8640249"/>
              <a:gd name="connsiteY6" fmla="*/ 4552520 h 4844016"/>
              <a:gd name="connsiteX7" fmla="*/ 5435855 w 8640249"/>
              <a:gd name="connsiteY7" fmla="*/ 4641705 h 4844016"/>
              <a:gd name="connsiteX8" fmla="*/ 6234337 w 8640249"/>
              <a:gd name="connsiteY8" fmla="*/ 4838552 h 4844016"/>
              <a:gd name="connsiteX9" fmla="*/ 5660831 w 8640249"/>
              <a:gd name="connsiteY9" fmla="*/ 4412444 h 4844016"/>
              <a:gd name="connsiteX10" fmla="*/ 5559985 w 8640249"/>
              <a:gd name="connsiteY10" fmla="*/ 4198782 h 4844016"/>
              <a:gd name="connsiteX11" fmla="*/ 5492389 w 8640249"/>
              <a:gd name="connsiteY11" fmla="*/ 3891025 h 4844016"/>
              <a:gd name="connsiteX12" fmla="*/ 5571067 w 8640249"/>
              <a:gd name="connsiteY12" fmla="*/ 3668796 h 4844016"/>
              <a:gd name="connsiteX13" fmla="*/ 5520267 w 8640249"/>
              <a:gd name="connsiteY13" fmla="*/ 3330130 h 4844016"/>
              <a:gd name="connsiteX14" fmla="*/ 5537200 w 8640249"/>
              <a:gd name="connsiteY14" fmla="*/ 3042263 h 4844016"/>
              <a:gd name="connsiteX15" fmla="*/ 5554133 w 8640249"/>
              <a:gd name="connsiteY15" fmla="*/ 2872930 h 4844016"/>
              <a:gd name="connsiteX16" fmla="*/ 5554133 w 8640249"/>
              <a:gd name="connsiteY16" fmla="*/ 2872930 h 4844016"/>
              <a:gd name="connsiteX17" fmla="*/ 6146800 w 8640249"/>
              <a:gd name="connsiteY17" fmla="*/ 2737463 h 4844016"/>
              <a:gd name="connsiteX18" fmla="*/ 7183209 w 8640249"/>
              <a:gd name="connsiteY18" fmla="*/ 2692176 h 4844016"/>
              <a:gd name="connsiteX19" fmla="*/ 6577153 w 8640249"/>
              <a:gd name="connsiteY19" fmla="*/ 2522056 h 4844016"/>
              <a:gd name="connsiteX20" fmla="*/ 7179733 w 8640249"/>
              <a:gd name="connsiteY20" fmla="*/ 2347996 h 4844016"/>
              <a:gd name="connsiteX21" fmla="*/ 7476657 w 8640249"/>
              <a:gd name="connsiteY21" fmla="*/ 2253091 h 4844016"/>
              <a:gd name="connsiteX22" fmla="*/ 7694822 w 8640249"/>
              <a:gd name="connsiteY22" fmla="*/ 2200716 h 4844016"/>
              <a:gd name="connsiteX23" fmla="*/ 7858248 w 8640249"/>
              <a:gd name="connsiteY23" fmla="*/ 2169212 h 4844016"/>
              <a:gd name="connsiteX24" fmla="*/ 8182365 w 8640249"/>
              <a:gd name="connsiteY24" fmla="*/ 2050326 h 4844016"/>
              <a:gd name="connsiteX25" fmla="*/ 8640249 w 8640249"/>
              <a:gd name="connsiteY25" fmla="*/ 1748822 h 4844016"/>
              <a:gd name="connsiteX26" fmla="*/ 7859430 w 8640249"/>
              <a:gd name="connsiteY26" fmla="*/ 1911668 h 4844016"/>
              <a:gd name="connsiteX27" fmla="*/ 7478233 w 8640249"/>
              <a:gd name="connsiteY27" fmla="*/ 2014842 h 4844016"/>
              <a:gd name="connsiteX28" fmla="*/ 7235259 w 8640249"/>
              <a:gd name="connsiteY28" fmla="*/ 2042409 h 4844016"/>
              <a:gd name="connsiteX29" fmla="*/ 6984409 w 8640249"/>
              <a:gd name="connsiteY29" fmla="*/ 2160154 h 4844016"/>
              <a:gd name="connsiteX30" fmla="*/ 6417733 w 8640249"/>
              <a:gd name="connsiteY30" fmla="*/ 2212530 h 4844016"/>
              <a:gd name="connsiteX31" fmla="*/ 6079067 w 8640249"/>
              <a:gd name="connsiteY31" fmla="*/ 2263330 h 4844016"/>
              <a:gd name="connsiteX32" fmla="*/ 6553200 w 8640249"/>
              <a:gd name="connsiteY32" fmla="*/ 1890796 h 4844016"/>
              <a:gd name="connsiteX33" fmla="*/ 8016556 w 8640249"/>
              <a:gd name="connsiteY33" fmla="*/ 1113832 h 4844016"/>
              <a:gd name="connsiteX34" fmla="*/ 7186427 w 8640249"/>
              <a:gd name="connsiteY34" fmla="*/ 1360743 h 4844016"/>
              <a:gd name="connsiteX35" fmla="*/ 6815863 w 8640249"/>
              <a:gd name="connsiteY35" fmla="*/ 1541103 h 4844016"/>
              <a:gd name="connsiteX36" fmla="*/ 6329917 w 8640249"/>
              <a:gd name="connsiteY36" fmla="*/ 1719493 h 4844016"/>
              <a:gd name="connsiteX37" fmla="*/ 6355513 w 8640249"/>
              <a:gd name="connsiteY37" fmla="*/ 1512356 h 4844016"/>
              <a:gd name="connsiteX38" fmla="*/ 6593195 w 8640249"/>
              <a:gd name="connsiteY38" fmla="*/ 1090450 h 4844016"/>
              <a:gd name="connsiteX39" fmla="*/ 6931247 w 8640249"/>
              <a:gd name="connsiteY39" fmla="*/ 464459 h 4844016"/>
              <a:gd name="connsiteX40" fmla="*/ 6178697 w 8640249"/>
              <a:gd name="connsiteY40" fmla="*/ 1265051 h 4844016"/>
              <a:gd name="connsiteX41" fmla="*/ 6090366 w 8640249"/>
              <a:gd name="connsiteY41" fmla="*/ 459145 h 4844016"/>
              <a:gd name="connsiteX42" fmla="*/ 6012910 w 8640249"/>
              <a:gd name="connsiteY42" fmla="*/ 1469432 h 4844016"/>
              <a:gd name="connsiteX43" fmla="*/ 5848301 w 8640249"/>
              <a:gd name="connsiteY43" fmla="*/ 1799042 h 4844016"/>
              <a:gd name="connsiteX44" fmla="*/ 5694651 w 8640249"/>
              <a:gd name="connsiteY44" fmla="*/ 2022325 h 4844016"/>
              <a:gd name="connsiteX45" fmla="*/ 5528983 w 8640249"/>
              <a:gd name="connsiteY45" fmla="*/ 2016007 h 4844016"/>
              <a:gd name="connsiteX46" fmla="*/ 5386307 w 8640249"/>
              <a:gd name="connsiteY46" fmla="*/ 2192446 h 4844016"/>
              <a:gd name="connsiteX47" fmla="*/ 5067970 w 8640249"/>
              <a:gd name="connsiteY47" fmla="*/ 1976823 h 4844016"/>
              <a:gd name="connsiteX48" fmla="*/ 5082697 w 8640249"/>
              <a:gd name="connsiteY48" fmla="*/ 1583553 h 4844016"/>
              <a:gd name="connsiteX49" fmla="*/ 5099359 w 8640249"/>
              <a:gd name="connsiteY49" fmla="*/ 938198 h 4844016"/>
              <a:gd name="connsiteX50" fmla="*/ 5028019 w 8640249"/>
              <a:gd name="connsiteY50" fmla="*/ 202976 h 4844016"/>
              <a:gd name="connsiteX51" fmla="*/ 4884822 w 8640249"/>
              <a:gd name="connsiteY51" fmla="*/ 992169 h 4844016"/>
              <a:gd name="connsiteX52" fmla="*/ 4739717 w 8640249"/>
              <a:gd name="connsiteY52" fmla="*/ 1308782 h 4844016"/>
              <a:gd name="connsiteX53" fmla="*/ 4646678 w 8640249"/>
              <a:gd name="connsiteY53" fmla="*/ 1569811 h 4844016"/>
              <a:gd name="connsiteX54" fmla="*/ 4354623 w 8640249"/>
              <a:gd name="connsiteY54" fmla="*/ 1946716 h 4844016"/>
              <a:gd name="connsiteX55" fmla="*/ 4123829 w 8640249"/>
              <a:gd name="connsiteY55" fmla="*/ 1689940 h 4844016"/>
              <a:gd name="connsiteX56" fmla="*/ 4252166 w 8640249"/>
              <a:gd name="connsiteY56" fmla="*/ 1353540 h 4844016"/>
              <a:gd name="connsiteX57" fmla="*/ 3801087 w 8640249"/>
              <a:gd name="connsiteY57" fmla="*/ 1219585 h 4844016"/>
              <a:gd name="connsiteX58" fmla="*/ 3838707 w 8640249"/>
              <a:gd name="connsiteY58" fmla="*/ 1753205 h 4844016"/>
              <a:gd name="connsiteX59" fmla="*/ 3510959 w 8640249"/>
              <a:gd name="connsiteY59" fmla="*/ 1604283 h 4844016"/>
              <a:gd name="connsiteX60" fmla="*/ 2723928 w 8640249"/>
              <a:gd name="connsiteY60" fmla="*/ 0 h 4844016"/>
              <a:gd name="connsiteX61" fmla="*/ 3181350 w 8640249"/>
              <a:gd name="connsiteY61" fmla="*/ 1897146 h 4844016"/>
              <a:gd name="connsiteX62" fmla="*/ 2261046 w 8640249"/>
              <a:gd name="connsiteY62" fmla="*/ 1575464 h 4844016"/>
              <a:gd name="connsiteX63" fmla="*/ 1368926 w 8640249"/>
              <a:gd name="connsiteY63" fmla="*/ 1001089 h 4844016"/>
              <a:gd name="connsiteX64" fmla="*/ 2186183 w 8640249"/>
              <a:gd name="connsiteY64" fmla="*/ 1790557 h 4844016"/>
              <a:gd name="connsiteX65" fmla="*/ 2726267 w 8640249"/>
              <a:gd name="connsiteY65" fmla="*/ 2161730 h 4844016"/>
              <a:gd name="connsiteX66" fmla="*/ 1557867 w 8640249"/>
              <a:gd name="connsiteY66" fmla="*/ 2144796 h 4844016"/>
              <a:gd name="connsiteX67" fmla="*/ 321733 w 8640249"/>
              <a:gd name="connsiteY67" fmla="*/ 1704530 h 4844016"/>
              <a:gd name="connsiteX68" fmla="*/ 0 w 8640249"/>
              <a:gd name="connsiteY68" fmla="*/ 1484396 h 4844016"/>
              <a:gd name="connsiteX69" fmla="*/ 508000 w 8640249"/>
              <a:gd name="connsiteY69" fmla="*/ 1992396 h 4844016"/>
              <a:gd name="connsiteX70" fmla="*/ 1507067 w 8640249"/>
              <a:gd name="connsiteY70" fmla="*/ 2398796 h 4844016"/>
              <a:gd name="connsiteX71" fmla="*/ 2260334 w 8640249"/>
              <a:gd name="connsiteY71" fmla="*/ 2511422 h 4844016"/>
              <a:gd name="connsiteX72" fmla="*/ 1775636 w 8640249"/>
              <a:gd name="connsiteY72" fmla="*/ 2617355 h 4844016"/>
              <a:gd name="connsiteX73" fmla="*/ 2589944 w 8640249"/>
              <a:gd name="connsiteY73" fmla="*/ 2628381 h 4844016"/>
              <a:gd name="connsiteX74" fmla="*/ 2946400 w 8640249"/>
              <a:gd name="connsiteY74" fmla="*/ 2737463 h 4844016"/>
              <a:gd name="connsiteX75" fmla="*/ 3352800 w 8640249"/>
              <a:gd name="connsiteY75" fmla="*/ 2940663 h 4844016"/>
              <a:gd name="connsiteX76" fmla="*/ 3556000 w 8640249"/>
              <a:gd name="connsiteY76" fmla="*/ 3380930 h 4844016"/>
              <a:gd name="connsiteX77" fmla="*/ 3606800 w 8640249"/>
              <a:gd name="connsiteY77" fmla="*/ 3787330 h 4844016"/>
              <a:gd name="connsiteX78" fmla="*/ 3572933 w 8640249"/>
              <a:gd name="connsiteY78" fmla="*/ 3956663 h 4844016"/>
              <a:gd name="connsiteX79" fmla="*/ 3556000 w 8640249"/>
              <a:gd name="connsiteY79" fmla="*/ 4159863 h 4844016"/>
              <a:gd name="connsiteX0" fmla="*/ 3556000 w 8640249"/>
              <a:gd name="connsiteY0" fmla="*/ 4159863 h 4850375"/>
              <a:gd name="connsiteX1" fmla="*/ 3500729 w 8640249"/>
              <a:gd name="connsiteY1" fmla="*/ 4463333 h 4850375"/>
              <a:gd name="connsiteX2" fmla="*/ 2947836 w 8640249"/>
              <a:gd name="connsiteY2" fmla="*/ 4805211 h 4850375"/>
              <a:gd name="connsiteX3" fmla="*/ 3596422 w 8640249"/>
              <a:gd name="connsiteY3" fmla="*/ 4626839 h 4850375"/>
              <a:gd name="connsiteX4" fmla="*/ 3553893 w 8640249"/>
              <a:gd name="connsiteY4" fmla="*/ 4849804 h 4850375"/>
              <a:gd name="connsiteX5" fmla="*/ 4521455 w 8640249"/>
              <a:gd name="connsiteY5" fmla="*/ 4537653 h 4850375"/>
              <a:gd name="connsiteX6" fmla="*/ 5010553 w 8640249"/>
              <a:gd name="connsiteY6" fmla="*/ 4552520 h 4850375"/>
              <a:gd name="connsiteX7" fmla="*/ 5435855 w 8640249"/>
              <a:gd name="connsiteY7" fmla="*/ 4641705 h 4850375"/>
              <a:gd name="connsiteX8" fmla="*/ 6234337 w 8640249"/>
              <a:gd name="connsiteY8" fmla="*/ 4838552 h 4850375"/>
              <a:gd name="connsiteX9" fmla="*/ 5660831 w 8640249"/>
              <a:gd name="connsiteY9" fmla="*/ 4412444 h 4850375"/>
              <a:gd name="connsiteX10" fmla="*/ 5559985 w 8640249"/>
              <a:gd name="connsiteY10" fmla="*/ 4198782 h 4850375"/>
              <a:gd name="connsiteX11" fmla="*/ 5492389 w 8640249"/>
              <a:gd name="connsiteY11" fmla="*/ 3891025 h 4850375"/>
              <a:gd name="connsiteX12" fmla="*/ 5571067 w 8640249"/>
              <a:gd name="connsiteY12" fmla="*/ 3668796 h 4850375"/>
              <a:gd name="connsiteX13" fmla="*/ 5520267 w 8640249"/>
              <a:gd name="connsiteY13" fmla="*/ 3330130 h 4850375"/>
              <a:gd name="connsiteX14" fmla="*/ 5537200 w 8640249"/>
              <a:gd name="connsiteY14" fmla="*/ 3042263 h 4850375"/>
              <a:gd name="connsiteX15" fmla="*/ 5554133 w 8640249"/>
              <a:gd name="connsiteY15" fmla="*/ 2872930 h 4850375"/>
              <a:gd name="connsiteX16" fmla="*/ 5554133 w 8640249"/>
              <a:gd name="connsiteY16" fmla="*/ 2872930 h 4850375"/>
              <a:gd name="connsiteX17" fmla="*/ 6146800 w 8640249"/>
              <a:gd name="connsiteY17" fmla="*/ 2737463 h 4850375"/>
              <a:gd name="connsiteX18" fmla="*/ 7183209 w 8640249"/>
              <a:gd name="connsiteY18" fmla="*/ 2692176 h 4850375"/>
              <a:gd name="connsiteX19" fmla="*/ 6577153 w 8640249"/>
              <a:gd name="connsiteY19" fmla="*/ 2522056 h 4850375"/>
              <a:gd name="connsiteX20" fmla="*/ 7179733 w 8640249"/>
              <a:gd name="connsiteY20" fmla="*/ 2347996 h 4850375"/>
              <a:gd name="connsiteX21" fmla="*/ 7476657 w 8640249"/>
              <a:gd name="connsiteY21" fmla="*/ 2253091 h 4850375"/>
              <a:gd name="connsiteX22" fmla="*/ 7694822 w 8640249"/>
              <a:gd name="connsiteY22" fmla="*/ 2200716 h 4850375"/>
              <a:gd name="connsiteX23" fmla="*/ 7858248 w 8640249"/>
              <a:gd name="connsiteY23" fmla="*/ 2169212 h 4850375"/>
              <a:gd name="connsiteX24" fmla="*/ 8182365 w 8640249"/>
              <a:gd name="connsiteY24" fmla="*/ 2050326 h 4850375"/>
              <a:gd name="connsiteX25" fmla="*/ 8640249 w 8640249"/>
              <a:gd name="connsiteY25" fmla="*/ 1748822 h 4850375"/>
              <a:gd name="connsiteX26" fmla="*/ 7859430 w 8640249"/>
              <a:gd name="connsiteY26" fmla="*/ 1911668 h 4850375"/>
              <a:gd name="connsiteX27" fmla="*/ 7478233 w 8640249"/>
              <a:gd name="connsiteY27" fmla="*/ 2014842 h 4850375"/>
              <a:gd name="connsiteX28" fmla="*/ 7235259 w 8640249"/>
              <a:gd name="connsiteY28" fmla="*/ 2042409 h 4850375"/>
              <a:gd name="connsiteX29" fmla="*/ 6984409 w 8640249"/>
              <a:gd name="connsiteY29" fmla="*/ 2160154 h 4850375"/>
              <a:gd name="connsiteX30" fmla="*/ 6417733 w 8640249"/>
              <a:gd name="connsiteY30" fmla="*/ 2212530 h 4850375"/>
              <a:gd name="connsiteX31" fmla="*/ 6079067 w 8640249"/>
              <a:gd name="connsiteY31" fmla="*/ 2263330 h 4850375"/>
              <a:gd name="connsiteX32" fmla="*/ 6553200 w 8640249"/>
              <a:gd name="connsiteY32" fmla="*/ 1890796 h 4850375"/>
              <a:gd name="connsiteX33" fmla="*/ 8016556 w 8640249"/>
              <a:gd name="connsiteY33" fmla="*/ 1113832 h 4850375"/>
              <a:gd name="connsiteX34" fmla="*/ 7186427 w 8640249"/>
              <a:gd name="connsiteY34" fmla="*/ 1360743 h 4850375"/>
              <a:gd name="connsiteX35" fmla="*/ 6815863 w 8640249"/>
              <a:gd name="connsiteY35" fmla="*/ 1541103 h 4850375"/>
              <a:gd name="connsiteX36" fmla="*/ 6329917 w 8640249"/>
              <a:gd name="connsiteY36" fmla="*/ 1719493 h 4850375"/>
              <a:gd name="connsiteX37" fmla="*/ 6355513 w 8640249"/>
              <a:gd name="connsiteY37" fmla="*/ 1512356 h 4850375"/>
              <a:gd name="connsiteX38" fmla="*/ 6593195 w 8640249"/>
              <a:gd name="connsiteY38" fmla="*/ 1090450 h 4850375"/>
              <a:gd name="connsiteX39" fmla="*/ 6931247 w 8640249"/>
              <a:gd name="connsiteY39" fmla="*/ 464459 h 4850375"/>
              <a:gd name="connsiteX40" fmla="*/ 6178697 w 8640249"/>
              <a:gd name="connsiteY40" fmla="*/ 1265051 h 4850375"/>
              <a:gd name="connsiteX41" fmla="*/ 6090366 w 8640249"/>
              <a:gd name="connsiteY41" fmla="*/ 459145 h 4850375"/>
              <a:gd name="connsiteX42" fmla="*/ 6012910 w 8640249"/>
              <a:gd name="connsiteY42" fmla="*/ 1469432 h 4850375"/>
              <a:gd name="connsiteX43" fmla="*/ 5848301 w 8640249"/>
              <a:gd name="connsiteY43" fmla="*/ 1799042 h 4850375"/>
              <a:gd name="connsiteX44" fmla="*/ 5694651 w 8640249"/>
              <a:gd name="connsiteY44" fmla="*/ 2022325 h 4850375"/>
              <a:gd name="connsiteX45" fmla="*/ 5528983 w 8640249"/>
              <a:gd name="connsiteY45" fmla="*/ 2016007 h 4850375"/>
              <a:gd name="connsiteX46" fmla="*/ 5386307 w 8640249"/>
              <a:gd name="connsiteY46" fmla="*/ 2192446 h 4850375"/>
              <a:gd name="connsiteX47" fmla="*/ 5067970 w 8640249"/>
              <a:gd name="connsiteY47" fmla="*/ 1976823 h 4850375"/>
              <a:gd name="connsiteX48" fmla="*/ 5082697 w 8640249"/>
              <a:gd name="connsiteY48" fmla="*/ 1583553 h 4850375"/>
              <a:gd name="connsiteX49" fmla="*/ 5099359 w 8640249"/>
              <a:gd name="connsiteY49" fmla="*/ 938198 h 4850375"/>
              <a:gd name="connsiteX50" fmla="*/ 5028019 w 8640249"/>
              <a:gd name="connsiteY50" fmla="*/ 202976 h 4850375"/>
              <a:gd name="connsiteX51" fmla="*/ 4884822 w 8640249"/>
              <a:gd name="connsiteY51" fmla="*/ 992169 h 4850375"/>
              <a:gd name="connsiteX52" fmla="*/ 4739717 w 8640249"/>
              <a:gd name="connsiteY52" fmla="*/ 1308782 h 4850375"/>
              <a:gd name="connsiteX53" fmla="*/ 4646678 w 8640249"/>
              <a:gd name="connsiteY53" fmla="*/ 1569811 h 4850375"/>
              <a:gd name="connsiteX54" fmla="*/ 4354623 w 8640249"/>
              <a:gd name="connsiteY54" fmla="*/ 1946716 h 4850375"/>
              <a:gd name="connsiteX55" fmla="*/ 4123829 w 8640249"/>
              <a:gd name="connsiteY55" fmla="*/ 1689940 h 4850375"/>
              <a:gd name="connsiteX56" fmla="*/ 4252166 w 8640249"/>
              <a:gd name="connsiteY56" fmla="*/ 1353540 h 4850375"/>
              <a:gd name="connsiteX57" fmla="*/ 3801087 w 8640249"/>
              <a:gd name="connsiteY57" fmla="*/ 1219585 h 4850375"/>
              <a:gd name="connsiteX58" fmla="*/ 3838707 w 8640249"/>
              <a:gd name="connsiteY58" fmla="*/ 1753205 h 4850375"/>
              <a:gd name="connsiteX59" fmla="*/ 3510959 w 8640249"/>
              <a:gd name="connsiteY59" fmla="*/ 1604283 h 4850375"/>
              <a:gd name="connsiteX60" fmla="*/ 2723928 w 8640249"/>
              <a:gd name="connsiteY60" fmla="*/ 0 h 4850375"/>
              <a:gd name="connsiteX61" fmla="*/ 3181350 w 8640249"/>
              <a:gd name="connsiteY61" fmla="*/ 1897146 h 4850375"/>
              <a:gd name="connsiteX62" fmla="*/ 2261046 w 8640249"/>
              <a:gd name="connsiteY62" fmla="*/ 1575464 h 4850375"/>
              <a:gd name="connsiteX63" fmla="*/ 1368926 w 8640249"/>
              <a:gd name="connsiteY63" fmla="*/ 1001089 h 4850375"/>
              <a:gd name="connsiteX64" fmla="*/ 2186183 w 8640249"/>
              <a:gd name="connsiteY64" fmla="*/ 1790557 h 4850375"/>
              <a:gd name="connsiteX65" fmla="*/ 2726267 w 8640249"/>
              <a:gd name="connsiteY65" fmla="*/ 2161730 h 4850375"/>
              <a:gd name="connsiteX66" fmla="*/ 1557867 w 8640249"/>
              <a:gd name="connsiteY66" fmla="*/ 2144796 h 4850375"/>
              <a:gd name="connsiteX67" fmla="*/ 321733 w 8640249"/>
              <a:gd name="connsiteY67" fmla="*/ 1704530 h 4850375"/>
              <a:gd name="connsiteX68" fmla="*/ 0 w 8640249"/>
              <a:gd name="connsiteY68" fmla="*/ 1484396 h 4850375"/>
              <a:gd name="connsiteX69" fmla="*/ 508000 w 8640249"/>
              <a:gd name="connsiteY69" fmla="*/ 1992396 h 4850375"/>
              <a:gd name="connsiteX70" fmla="*/ 1507067 w 8640249"/>
              <a:gd name="connsiteY70" fmla="*/ 2398796 h 4850375"/>
              <a:gd name="connsiteX71" fmla="*/ 2260334 w 8640249"/>
              <a:gd name="connsiteY71" fmla="*/ 2511422 h 4850375"/>
              <a:gd name="connsiteX72" fmla="*/ 1775636 w 8640249"/>
              <a:gd name="connsiteY72" fmla="*/ 2617355 h 4850375"/>
              <a:gd name="connsiteX73" fmla="*/ 2589944 w 8640249"/>
              <a:gd name="connsiteY73" fmla="*/ 2628381 h 4850375"/>
              <a:gd name="connsiteX74" fmla="*/ 2946400 w 8640249"/>
              <a:gd name="connsiteY74" fmla="*/ 2737463 h 4850375"/>
              <a:gd name="connsiteX75" fmla="*/ 3352800 w 8640249"/>
              <a:gd name="connsiteY75" fmla="*/ 2940663 h 4850375"/>
              <a:gd name="connsiteX76" fmla="*/ 3556000 w 8640249"/>
              <a:gd name="connsiteY76" fmla="*/ 3380930 h 4850375"/>
              <a:gd name="connsiteX77" fmla="*/ 3606800 w 8640249"/>
              <a:gd name="connsiteY77" fmla="*/ 3787330 h 4850375"/>
              <a:gd name="connsiteX78" fmla="*/ 3572933 w 8640249"/>
              <a:gd name="connsiteY78" fmla="*/ 3956663 h 4850375"/>
              <a:gd name="connsiteX79" fmla="*/ 3556000 w 8640249"/>
              <a:gd name="connsiteY79" fmla="*/ 4159863 h 4850375"/>
              <a:gd name="connsiteX0" fmla="*/ 3556000 w 8640249"/>
              <a:gd name="connsiteY0" fmla="*/ 4159863 h 4849805"/>
              <a:gd name="connsiteX1" fmla="*/ 3500729 w 8640249"/>
              <a:gd name="connsiteY1" fmla="*/ 4463333 h 4849805"/>
              <a:gd name="connsiteX2" fmla="*/ 2947836 w 8640249"/>
              <a:gd name="connsiteY2" fmla="*/ 4805211 h 4849805"/>
              <a:gd name="connsiteX3" fmla="*/ 3596422 w 8640249"/>
              <a:gd name="connsiteY3" fmla="*/ 4626839 h 4849805"/>
              <a:gd name="connsiteX4" fmla="*/ 3553893 w 8640249"/>
              <a:gd name="connsiteY4" fmla="*/ 4849804 h 4849805"/>
              <a:gd name="connsiteX5" fmla="*/ 4096152 w 8640249"/>
              <a:gd name="connsiteY5" fmla="*/ 4641702 h 4849805"/>
              <a:gd name="connsiteX6" fmla="*/ 4521455 w 8640249"/>
              <a:gd name="connsiteY6" fmla="*/ 4537653 h 4849805"/>
              <a:gd name="connsiteX7" fmla="*/ 5010553 w 8640249"/>
              <a:gd name="connsiteY7" fmla="*/ 4552520 h 4849805"/>
              <a:gd name="connsiteX8" fmla="*/ 5435855 w 8640249"/>
              <a:gd name="connsiteY8" fmla="*/ 4641705 h 4849805"/>
              <a:gd name="connsiteX9" fmla="*/ 6234337 w 8640249"/>
              <a:gd name="connsiteY9" fmla="*/ 4838552 h 4849805"/>
              <a:gd name="connsiteX10" fmla="*/ 5660831 w 8640249"/>
              <a:gd name="connsiteY10" fmla="*/ 4412444 h 4849805"/>
              <a:gd name="connsiteX11" fmla="*/ 5559985 w 8640249"/>
              <a:gd name="connsiteY11" fmla="*/ 4198782 h 4849805"/>
              <a:gd name="connsiteX12" fmla="*/ 5492389 w 8640249"/>
              <a:gd name="connsiteY12" fmla="*/ 3891025 h 4849805"/>
              <a:gd name="connsiteX13" fmla="*/ 5571067 w 8640249"/>
              <a:gd name="connsiteY13" fmla="*/ 3668796 h 4849805"/>
              <a:gd name="connsiteX14" fmla="*/ 5520267 w 8640249"/>
              <a:gd name="connsiteY14" fmla="*/ 3330130 h 4849805"/>
              <a:gd name="connsiteX15" fmla="*/ 5537200 w 8640249"/>
              <a:gd name="connsiteY15" fmla="*/ 3042263 h 4849805"/>
              <a:gd name="connsiteX16" fmla="*/ 5554133 w 8640249"/>
              <a:gd name="connsiteY16" fmla="*/ 2872930 h 4849805"/>
              <a:gd name="connsiteX17" fmla="*/ 5554133 w 8640249"/>
              <a:gd name="connsiteY17" fmla="*/ 2872930 h 4849805"/>
              <a:gd name="connsiteX18" fmla="*/ 6146800 w 8640249"/>
              <a:gd name="connsiteY18" fmla="*/ 2737463 h 4849805"/>
              <a:gd name="connsiteX19" fmla="*/ 7183209 w 8640249"/>
              <a:gd name="connsiteY19" fmla="*/ 2692176 h 4849805"/>
              <a:gd name="connsiteX20" fmla="*/ 6577153 w 8640249"/>
              <a:gd name="connsiteY20" fmla="*/ 2522056 h 4849805"/>
              <a:gd name="connsiteX21" fmla="*/ 7179733 w 8640249"/>
              <a:gd name="connsiteY21" fmla="*/ 2347996 h 4849805"/>
              <a:gd name="connsiteX22" fmla="*/ 7476657 w 8640249"/>
              <a:gd name="connsiteY22" fmla="*/ 2253091 h 4849805"/>
              <a:gd name="connsiteX23" fmla="*/ 7694822 w 8640249"/>
              <a:gd name="connsiteY23" fmla="*/ 2200716 h 4849805"/>
              <a:gd name="connsiteX24" fmla="*/ 7858248 w 8640249"/>
              <a:gd name="connsiteY24" fmla="*/ 2169212 h 4849805"/>
              <a:gd name="connsiteX25" fmla="*/ 8182365 w 8640249"/>
              <a:gd name="connsiteY25" fmla="*/ 2050326 h 4849805"/>
              <a:gd name="connsiteX26" fmla="*/ 8640249 w 8640249"/>
              <a:gd name="connsiteY26" fmla="*/ 1748822 h 4849805"/>
              <a:gd name="connsiteX27" fmla="*/ 7859430 w 8640249"/>
              <a:gd name="connsiteY27" fmla="*/ 1911668 h 4849805"/>
              <a:gd name="connsiteX28" fmla="*/ 7478233 w 8640249"/>
              <a:gd name="connsiteY28" fmla="*/ 2014842 h 4849805"/>
              <a:gd name="connsiteX29" fmla="*/ 7235259 w 8640249"/>
              <a:gd name="connsiteY29" fmla="*/ 2042409 h 4849805"/>
              <a:gd name="connsiteX30" fmla="*/ 6984409 w 8640249"/>
              <a:gd name="connsiteY30" fmla="*/ 2160154 h 4849805"/>
              <a:gd name="connsiteX31" fmla="*/ 6417733 w 8640249"/>
              <a:gd name="connsiteY31" fmla="*/ 2212530 h 4849805"/>
              <a:gd name="connsiteX32" fmla="*/ 6079067 w 8640249"/>
              <a:gd name="connsiteY32" fmla="*/ 2263330 h 4849805"/>
              <a:gd name="connsiteX33" fmla="*/ 6553200 w 8640249"/>
              <a:gd name="connsiteY33" fmla="*/ 1890796 h 4849805"/>
              <a:gd name="connsiteX34" fmla="*/ 8016556 w 8640249"/>
              <a:gd name="connsiteY34" fmla="*/ 1113832 h 4849805"/>
              <a:gd name="connsiteX35" fmla="*/ 7186427 w 8640249"/>
              <a:gd name="connsiteY35" fmla="*/ 1360743 h 4849805"/>
              <a:gd name="connsiteX36" fmla="*/ 6815863 w 8640249"/>
              <a:gd name="connsiteY36" fmla="*/ 1541103 h 4849805"/>
              <a:gd name="connsiteX37" fmla="*/ 6329917 w 8640249"/>
              <a:gd name="connsiteY37" fmla="*/ 1719493 h 4849805"/>
              <a:gd name="connsiteX38" fmla="*/ 6355513 w 8640249"/>
              <a:gd name="connsiteY38" fmla="*/ 1512356 h 4849805"/>
              <a:gd name="connsiteX39" fmla="*/ 6593195 w 8640249"/>
              <a:gd name="connsiteY39" fmla="*/ 1090450 h 4849805"/>
              <a:gd name="connsiteX40" fmla="*/ 6931247 w 8640249"/>
              <a:gd name="connsiteY40" fmla="*/ 464459 h 4849805"/>
              <a:gd name="connsiteX41" fmla="*/ 6178697 w 8640249"/>
              <a:gd name="connsiteY41" fmla="*/ 1265051 h 4849805"/>
              <a:gd name="connsiteX42" fmla="*/ 6090366 w 8640249"/>
              <a:gd name="connsiteY42" fmla="*/ 459145 h 4849805"/>
              <a:gd name="connsiteX43" fmla="*/ 6012910 w 8640249"/>
              <a:gd name="connsiteY43" fmla="*/ 1469432 h 4849805"/>
              <a:gd name="connsiteX44" fmla="*/ 5848301 w 8640249"/>
              <a:gd name="connsiteY44" fmla="*/ 1799042 h 4849805"/>
              <a:gd name="connsiteX45" fmla="*/ 5694651 w 8640249"/>
              <a:gd name="connsiteY45" fmla="*/ 2022325 h 4849805"/>
              <a:gd name="connsiteX46" fmla="*/ 5528983 w 8640249"/>
              <a:gd name="connsiteY46" fmla="*/ 2016007 h 4849805"/>
              <a:gd name="connsiteX47" fmla="*/ 5386307 w 8640249"/>
              <a:gd name="connsiteY47" fmla="*/ 2192446 h 4849805"/>
              <a:gd name="connsiteX48" fmla="*/ 5067970 w 8640249"/>
              <a:gd name="connsiteY48" fmla="*/ 1976823 h 4849805"/>
              <a:gd name="connsiteX49" fmla="*/ 5082697 w 8640249"/>
              <a:gd name="connsiteY49" fmla="*/ 1583553 h 4849805"/>
              <a:gd name="connsiteX50" fmla="*/ 5099359 w 8640249"/>
              <a:gd name="connsiteY50" fmla="*/ 938198 h 4849805"/>
              <a:gd name="connsiteX51" fmla="*/ 5028019 w 8640249"/>
              <a:gd name="connsiteY51" fmla="*/ 202976 h 4849805"/>
              <a:gd name="connsiteX52" fmla="*/ 4884822 w 8640249"/>
              <a:gd name="connsiteY52" fmla="*/ 992169 h 4849805"/>
              <a:gd name="connsiteX53" fmla="*/ 4739717 w 8640249"/>
              <a:gd name="connsiteY53" fmla="*/ 1308782 h 4849805"/>
              <a:gd name="connsiteX54" fmla="*/ 4646678 w 8640249"/>
              <a:gd name="connsiteY54" fmla="*/ 1569811 h 4849805"/>
              <a:gd name="connsiteX55" fmla="*/ 4354623 w 8640249"/>
              <a:gd name="connsiteY55" fmla="*/ 1946716 h 4849805"/>
              <a:gd name="connsiteX56" fmla="*/ 4123829 w 8640249"/>
              <a:gd name="connsiteY56" fmla="*/ 1689940 h 4849805"/>
              <a:gd name="connsiteX57" fmla="*/ 4252166 w 8640249"/>
              <a:gd name="connsiteY57" fmla="*/ 1353540 h 4849805"/>
              <a:gd name="connsiteX58" fmla="*/ 3801087 w 8640249"/>
              <a:gd name="connsiteY58" fmla="*/ 1219585 h 4849805"/>
              <a:gd name="connsiteX59" fmla="*/ 3838707 w 8640249"/>
              <a:gd name="connsiteY59" fmla="*/ 1753205 h 4849805"/>
              <a:gd name="connsiteX60" fmla="*/ 3510959 w 8640249"/>
              <a:gd name="connsiteY60" fmla="*/ 1604283 h 4849805"/>
              <a:gd name="connsiteX61" fmla="*/ 2723928 w 8640249"/>
              <a:gd name="connsiteY61" fmla="*/ 0 h 4849805"/>
              <a:gd name="connsiteX62" fmla="*/ 3181350 w 8640249"/>
              <a:gd name="connsiteY62" fmla="*/ 1897146 h 4849805"/>
              <a:gd name="connsiteX63" fmla="*/ 2261046 w 8640249"/>
              <a:gd name="connsiteY63" fmla="*/ 1575464 h 4849805"/>
              <a:gd name="connsiteX64" fmla="*/ 1368926 w 8640249"/>
              <a:gd name="connsiteY64" fmla="*/ 1001089 h 4849805"/>
              <a:gd name="connsiteX65" fmla="*/ 2186183 w 8640249"/>
              <a:gd name="connsiteY65" fmla="*/ 1790557 h 4849805"/>
              <a:gd name="connsiteX66" fmla="*/ 2726267 w 8640249"/>
              <a:gd name="connsiteY66" fmla="*/ 2161730 h 4849805"/>
              <a:gd name="connsiteX67" fmla="*/ 1557867 w 8640249"/>
              <a:gd name="connsiteY67" fmla="*/ 2144796 h 4849805"/>
              <a:gd name="connsiteX68" fmla="*/ 321733 w 8640249"/>
              <a:gd name="connsiteY68" fmla="*/ 1704530 h 4849805"/>
              <a:gd name="connsiteX69" fmla="*/ 0 w 8640249"/>
              <a:gd name="connsiteY69" fmla="*/ 1484396 h 4849805"/>
              <a:gd name="connsiteX70" fmla="*/ 508000 w 8640249"/>
              <a:gd name="connsiteY70" fmla="*/ 1992396 h 4849805"/>
              <a:gd name="connsiteX71" fmla="*/ 1507067 w 8640249"/>
              <a:gd name="connsiteY71" fmla="*/ 2398796 h 4849805"/>
              <a:gd name="connsiteX72" fmla="*/ 2260334 w 8640249"/>
              <a:gd name="connsiteY72" fmla="*/ 2511422 h 4849805"/>
              <a:gd name="connsiteX73" fmla="*/ 1775636 w 8640249"/>
              <a:gd name="connsiteY73" fmla="*/ 2617355 h 4849805"/>
              <a:gd name="connsiteX74" fmla="*/ 2589944 w 8640249"/>
              <a:gd name="connsiteY74" fmla="*/ 2628381 h 4849805"/>
              <a:gd name="connsiteX75" fmla="*/ 2946400 w 8640249"/>
              <a:gd name="connsiteY75" fmla="*/ 2737463 h 4849805"/>
              <a:gd name="connsiteX76" fmla="*/ 3352800 w 8640249"/>
              <a:gd name="connsiteY76" fmla="*/ 2940663 h 4849805"/>
              <a:gd name="connsiteX77" fmla="*/ 3556000 w 8640249"/>
              <a:gd name="connsiteY77" fmla="*/ 3380930 h 4849805"/>
              <a:gd name="connsiteX78" fmla="*/ 3606800 w 8640249"/>
              <a:gd name="connsiteY78" fmla="*/ 3787330 h 4849805"/>
              <a:gd name="connsiteX79" fmla="*/ 3572933 w 8640249"/>
              <a:gd name="connsiteY79" fmla="*/ 3956663 h 4849805"/>
              <a:gd name="connsiteX80" fmla="*/ 3556000 w 8640249"/>
              <a:gd name="connsiteY80" fmla="*/ 4159863 h 4849805"/>
              <a:gd name="connsiteX0" fmla="*/ 3556000 w 8640249"/>
              <a:gd name="connsiteY0" fmla="*/ 4159863 h 4849804"/>
              <a:gd name="connsiteX1" fmla="*/ 3500729 w 8640249"/>
              <a:gd name="connsiteY1" fmla="*/ 4463333 h 4849804"/>
              <a:gd name="connsiteX2" fmla="*/ 2947836 w 8640249"/>
              <a:gd name="connsiteY2" fmla="*/ 4805211 h 4849804"/>
              <a:gd name="connsiteX3" fmla="*/ 3596422 w 8640249"/>
              <a:gd name="connsiteY3" fmla="*/ 4626839 h 4849804"/>
              <a:gd name="connsiteX4" fmla="*/ 3553893 w 8640249"/>
              <a:gd name="connsiteY4" fmla="*/ 4849804 h 4849804"/>
              <a:gd name="connsiteX5" fmla="*/ 4042989 w 8640249"/>
              <a:gd name="connsiteY5" fmla="*/ 4641702 h 4849804"/>
              <a:gd name="connsiteX6" fmla="*/ 4521455 w 8640249"/>
              <a:gd name="connsiteY6" fmla="*/ 4537653 h 4849804"/>
              <a:gd name="connsiteX7" fmla="*/ 5010553 w 8640249"/>
              <a:gd name="connsiteY7" fmla="*/ 4552520 h 4849804"/>
              <a:gd name="connsiteX8" fmla="*/ 5435855 w 8640249"/>
              <a:gd name="connsiteY8" fmla="*/ 4641705 h 4849804"/>
              <a:gd name="connsiteX9" fmla="*/ 6234337 w 8640249"/>
              <a:gd name="connsiteY9" fmla="*/ 4838552 h 4849804"/>
              <a:gd name="connsiteX10" fmla="*/ 5660831 w 8640249"/>
              <a:gd name="connsiteY10" fmla="*/ 4412444 h 4849804"/>
              <a:gd name="connsiteX11" fmla="*/ 5559985 w 8640249"/>
              <a:gd name="connsiteY11" fmla="*/ 4198782 h 4849804"/>
              <a:gd name="connsiteX12" fmla="*/ 5492389 w 8640249"/>
              <a:gd name="connsiteY12" fmla="*/ 3891025 h 4849804"/>
              <a:gd name="connsiteX13" fmla="*/ 5571067 w 8640249"/>
              <a:gd name="connsiteY13" fmla="*/ 3668796 h 4849804"/>
              <a:gd name="connsiteX14" fmla="*/ 5520267 w 8640249"/>
              <a:gd name="connsiteY14" fmla="*/ 3330130 h 4849804"/>
              <a:gd name="connsiteX15" fmla="*/ 5537200 w 8640249"/>
              <a:gd name="connsiteY15" fmla="*/ 3042263 h 4849804"/>
              <a:gd name="connsiteX16" fmla="*/ 5554133 w 8640249"/>
              <a:gd name="connsiteY16" fmla="*/ 2872930 h 4849804"/>
              <a:gd name="connsiteX17" fmla="*/ 5554133 w 8640249"/>
              <a:gd name="connsiteY17" fmla="*/ 2872930 h 4849804"/>
              <a:gd name="connsiteX18" fmla="*/ 6146800 w 8640249"/>
              <a:gd name="connsiteY18" fmla="*/ 2737463 h 4849804"/>
              <a:gd name="connsiteX19" fmla="*/ 7183209 w 8640249"/>
              <a:gd name="connsiteY19" fmla="*/ 2692176 h 4849804"/>
              <a:gd name="connsiteX20" fmla="*/ 6577153 w 8640249"/>
              <a:gd name="connsiteY20" fmla="*/ 2522056 h 4849804"/>
              <a:gd name="connsiteX21" fmla="*/ 7179733 w 8640249"/>
              <a:gd name="connsiteY21" fmla="*/ 2347996 h 4849804"/>
              <a:gd name="connsiteX22" fmla="*/ 7476657 w 8640249"/>
              <a:gd name="connsiteY22" fmla="*/ 2253091 h 4849804"/>
              <a:gd name="connsiteX23" fmla="*/ 7694822 w 8640249"/>
              <a:gd name="connsiteY23" fmla="*/ 2200716 h 4849804"/>
              <a:gd name="connsiteX24" fmla="*/ 7858248 w 8640249"/>
              <a:gd name="connsiteY24" fmla="*/ 2169212 h 4849804"/>
              <a:gd name="connsiteX25" fmla="*/ 8182365 w 8640249"/>
              <a:gd name="connsiteY25" fmla="*/ 2050326 h 4849804"/>
              <a:gd name="connsiteX26" fmla="*/ 8640249 w 8640249"/>
              <a:gd name="connsiteY26" fmla="*/ 1748822 h 4849804"/>
              <a:gd name="connsiteX27" fmla="*/ 7859430 w 8640249"/>
              <a:gd name="connsiteY27" fmla="*/ 1911668 h 4849804"/>
              <a:gd name="connsiteX28" fmla="*/ 7478233 w 8640249"/>
              <a:gd name="connsiteY28" fmla="*/ 2014842 h 4849804"/>
              <a:gd name="connsiteX29" fmla="*/ 7235259 w 8640249"/>
              <a:gd name="connsiteY29" fmla="*/ 2042409 h 4849804"/>
              <a:gd name="connsiteX30" fmla="*/ 6984409 w 8640249"/>
              <a:gd name="connsiteY30" fmla="*/ 2160154 h 4849804"/>
              <a:gd name="connsiteX31" fmla="*/ 6417733 w 8640249"/>
              <a:gd name="connsiteY31" fmla="*/ 2212530 h 4849804"/>
              <a:gd name="connsiteX32" fmla="*/ 6079067 w 8640249"/>
              <a:gd name="connsiteY32" fmla="*/ 2263330 h 4849804"/>
              <a:gd name="connsiteX33" fmla="*/ 6553200 w 8640249"/>
              <a:gd name="connsiteY33" fmla="*/ 1890796 h 4849804"/>
              <a:gd name="connsiteX34" fmla="*/ 8016556 w 8640249"/>
              <a:gd name="connsiteY34" fmla="*/ 1113832 h 4849804"/>
              <a:gd name="connsiteX35" fmla="*/ 7186427 w 8640249"/>
              <a:gd name="connsiteY35" fmla="*/ 1360743 h 4849804"/>
              <a:gd name="connsiteX36" fmla="*/ 6815863 w 8640249"/>
              <a:gd name="connsiteY36" fmla="*/ 1541103 h 4849804"/>
              <a:gd name="connsiteX37" fmla="*/ 6329917 w 8640249"/>
              <a:gd name="connsiteY37" fmla="*/ 1719493 h 4849804"/>
              <a:gd name="connsiteX38" fmla="*/ 6355513 w 8640249"/>
              <a:gd name="connsiteY38" fmla="*/ 1512356 h 4849804"/>
              <a:gd name="connsiteX39" fmla="*/ 6593195 w 8640249"/>
              <a:gd name="connsiteY39" fmla="*/ 1090450 h 4849804"/>
              <a:gd name="connsiteX40" fmla="*/ 6931247 w 8640249"/>
              <a:gd name="connsiteY40" fmla="*/ 464459 h 4849804"/>
              <a:gd name="connsiteX41" fmla="*/ 6178697 w 8640249"/>
              <a:gd name="connsiteY41" fmla="*/ 1265051 h 4849804"/>
              <a:gd name="connsiteX42" fmla="*/ 6090366 w 8640249"/>
              <a:gd name="connsiteY42" fmla="*/ 459145 h 4849804"/>
              <a:gd name="connsiteX43" fmla="*/ 6012910 w 8640249"/>
              <a:gd name="connsiteY43" fmla="*/ 1469432 h 4849804"/>
              <a:gd name="connsiteX44" fmla="*/ 5848301 w 8640249"/>
              <a:gd name="connsiteY44" fmla="*/ 1799042 h 4849804"/>
              <a:gd name="connsiteX45" fmla="*/ 5694651 w 8640249"/>
              <a:gd name="connsiteY45" fmla="*/ 2022325 h 4849804"/>
              <a:gd name="connsiteX46" fmla="*/ 5528983 w 8640249"/>
              <a:gd name="connsiteY46" fmla="*/ 2016007 h 4849804"/>
              <a:gd name="connsiteX47" fmla="*/ 5386307 w 8640249"/>
              <a:gd name="connsiteY47" fmla="*/ 2192446 h 4849804"/>
              <a:gd name="connsiteX48" fmla="*/ 5067970 w 8640249"/>
              <a:gd name="connsiteY48" fmla="*/ 1976823 h 4849804"/>
              <a:gd name="connsiteX49" fmla="*/ 5082697 w 8640249"/>
              <a:gd name="connsiteY49" fmla="*/ 1583553 h 4849804"/>
              <a:gd name="connsiteX50" fmla="*/ 5099359 w 8640249"/>
              <a:gd name="connsiteY50" fmla="*/ 938198 h 4849804"/>
              <a:gd name="connsiteX51" fmla="*/ 5028019 w 8640249"/>
              <a:gd name="connsiteY51" fmla="*/ 202976 h 4849804"/>
              <a:gd name="connsiteX52" fmla="*/ 4884822 w 8640249"/>
              <a:gd name="connsiteY52" fmla="*/ 992169 h 4849804"/>
              <a:gd name="connsiteX53" fmla="*/ 4739717 w 8640249"/>
              <a:gd name="connsiteY53" fmla="*/ 1308782 h 4849804"/>
              <a:gd name="connsiteX54" fmla="*/ 4646678 w 8640249"/>
              <a:gd name="connsiteY54" fmla="*/ 1569811 h 4849804"/>
              <a:gd name="connsiteX55" fmla="*/ 4354623 w 8640249"/>
              <a:gd name="connsiteY55" fmla="*/ 1946716 h 4849804"/>
              <a:gd name="connsiteX56" fmla="*/ 4123829 w 8640249"/>
              <a:gd name="connsiteY56" fmla="*/ 1689940 h 4849804"/>
              <a:gd name="connsiteX57" fmla="*/ 4252166 w 8640249"/>
              <a:gd name="connsiteY57" fmla="*/ 1353540 h 4849804"/>
              <a:gd name="connsiteX58" fmla="*/ 3801087 w 8640249"/>
              <a:gd name="connsiteY58" fmla="*/ 1219585 h 4849804"/>
              <a:gd name="connsiteX59" fmla="*/ 3838707 w 8640249"/>
              <a:gd name="connsiteY59" fmla="*/ 1753205 h 4849804"/>
              <a:gd name="connsiteX60" fmla="*/ 3510959 w 8640249"/>
              <a:gd name="connsiteY60" fmla="*/ 1604283 h 4849804"/>
              <a:gd name="connsiteX61" fmla="*/ 2723928 w 8640249"/>
              <a:gd name="connsiteY61" fmla="*/ 0 h 4849804"/>
              <a:gd name="connsiteX62" fmla="*/ 3181350 w 8640249"/>
              <a:gd name="connsiteY62" fmla="*/ 1897146 h 4849804"/>
              <a:gd name="connsiteX63" fmla="*/ 2261046 w 8640249"/>
              <a:gd name="connsiteY63" fmla="*/ 1575464 h 4849804"/>
              <a:gd name="connsiteX64" fmla="*/ 1368926 w 8640249"/>
              <a:gd name="connsiteY64" fmla="*/ 1001089 h 4849804"/>
              <a:gd name="connsiteX65" fmla="*/ 2186183 w 8640249"/>
              <a:gd name="connsiteY65" fmla="*/ 1790557 h 4849804"/>
              <a:gd name="connsiteX66" fmla="*/ 2726267 w 8640249"/>
              <a:gd name="connsiteY66" fmla="*/ 2161730 h 4849804"/>
              <a:gd name="connsiteX67" fmla="*/ 1557867 w 8640249"/>
              <a:gd name="connsiteY67" fmla="*/ 2144796 h 4849804"/>
              <a:gd name="connsiteX68" fmla="*/ 321733 w 8640249"/>
              <a:gd name="connsiteY68" fmla="*/ 1704530 h 4849804"/>
              <a:gd name="connsiteX69" fmla="*/ 0 w 8640249"/>
              <a:gd name="connsiteY69" fmla="*/ 1484396 h 4849804"/>
              <a:gd name="connsiteX70" fmla="*/ 508000 w 8640249"/>
              <a:gd name="connsiteY70" fmla="*/ 1992396 h 4849804"/>
              <a:gd name="connsiteX71" fmla="*/ 1507067 w 8640249"/>
              <a:gd name="connsiteY71" fmla="*/ 2398796 h 4849804"/>
              <a:gd name="connsiteX72" fmla="*/ 2260334 w 8640249"/>
              <a:gd name="connsiteY72" fmla="*/ 2511422 h 4849804"/>
              <a:gd name="connsiteX73" fmla="*/ 1775636 w 8640249"/>
              <a:gd name="connsiteY73" fmla="*/ 2617355 h 4849804"/>
              <a:gd name="connsiteX74" fmla="*/ 2589944 w 8640249"/>
              <a:gd name="connsiteY74" fmla="*/ 2628381 h 4849804"/>
              <a:gd name="connsiteX75" fmla="*/ 2946400 w 8640249"/>
              <a:gd name="connsiteY75" fmla="*/ 2737463 h 4849804"/>
              <a:gd name="connsiteX76" fmla="*/ 3352800 w 8640249"/>
              <a:gd name="connsiteY76" fmla="*/ 2940663 h 4849804"/>
              <a:gd name="connsiteX77" fmla="*/ 3556000 w 8640249"/>
              <a:gd name="connsiteY77" fmla="*/ 3380930 h 4849804"/>
              <a:gd name="connsiteX78" fmla="*/ 3606800 w 8640249"/>
              <a:gd name="connsiteY78" fmla="*/ 3787330 h 4849804"/>
              <a:gd name="connsiteX79" fmla="*/ 3572933 w 8640249"/>
              <a:gd name="connsiteY79" fmla="*/ 3956663 h 4849804"/>
              <a:gd name="connsiteX80" fmla="*/ 3556000 w 8640249"/>
              <a:gd name="connsiteY80" fmla="*/ 4159863 h 4849804"/>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435855 w 8640249"/>
              <a:gd name="connsiteY8" fmla="*/ 4641705 h 4864665"/>
              <a:gd name="connsiteX9" fmla="*/ 6234337 w 8640249"/>
              <a:gd name="connsiteY9" fmla="*/ 4838552 h 4864665"/>
              <a:gd name="connsiteX10" fmla="*/ 5660831 w 8640249"/>
              <a:gd name="connsiteY10" fmla="*/ 4412444 h 4864665"/>
              <a:gd name="connsiteX11" fmla="*/ 5559985 w 8640249"/>
              <a:gd name="connsiteY11" fmla="*/ 4198782 h 4864665"/>
              <a:gd name="connsiteX12" fmla="*/ 5492389 w 8640249"/>
              <a:gd name="connsiteY12" fmla="*/ 3891025 h 4864665"/>
              <a:gd name="connsiteX13" fmla="*/ 5571067 w 8640249"/>
              <a:gd name="connsiteY13" fmla="*/ 3668796 h 4864665"/>
              <a:gd name="connsiteX14" fmla="*/ 5520267 w 8640249"/>
              <a:gd name="connsiteY14" fmla="*/ 3330130 h 4864665"/>
              <a:gd name="connsiteX15" fmla="*/ 5537200 w 8640249"/>
              <a:gd name="connsiteY15" fmla="*/ 3042263 h 4864665"/>
              <a:gd name="connsiteX16" fmla="*/ 5554133 w 8640249"/>
              <a:gd name="connsiteY16" fmla="*/ 2872930 h 4864665"/>
              <a:gd name="connsiteX17" fmla="*/ 5554133 w 8640249"/>
              <a:gd name="connsiteY17" fmla="*/ 2872930 h 4864665"/>
              <a:gd name="connsiteX18" fmla="*/ 6146800 w 8640249"/>
              <a:gd name="connsiteY18" fmla="*/ 2737463 h 4864665"/>
              <a:gd name="connsiteX19" fmla="*/ 7183209 w 8640249"/>
              <a:gd name="connsiteY19" fmla="*/ 2692176 h 4864665"/>
              <a:gd name="connsiteX20" fmla="*/ 6577153 w 8640249"/>
              <a:gd name="connsiteY20" fmla="*/ 2522056 h 4864665"/>
              <a:gd name="connsiteX21" fmla="*/ 7179733 w 8640249"/>
              <a:gd name="connsiteY21" fmla="*/ 2347996 h 4864665"/>
              <a:gd name="connsiteX22" fmla="*/ 7476657 w 8640249"/>
              <a:gd name="connsiteY22" fmla="*/ 2253091 h 4864665"/>
              <a:gd name="connsiteX23" fmla="*/ 7694822 w 8640249"/>
              <a:gd name="connsiteY23" fmla="*/ 2200716 h 4864665"/>
              <a:gd name="connsiteX24" fmla="*/ 7858248 w 8640249"/>
              <a:gd name="connsiteY24" fmla="*/ 2169212 h 4864665"/>
              <a:gd name="connsiteX25" fmla="*/ 8182365 w 8640249"/>
              <a:gd name="connsiteY25" fmla="*/ 2050326 h 4864665"/>
              <a:gd name="connsiteX26" fmla="*/ 8640249 w 8640249"/>
              <a:gd name="connsiteY26" fmla="*/ 1748822 h 4864665"/>
              <a:gd name="connsiteX27" fmla="*/ 7859430 w 8640249"/>
              <a:gd name="connsiteY27" fmla="*/ 1911668 h 4864665"/>
              <a:gd name="connsiteX28" fmla="*/ 7478233 w 8640249"/>
              <a:gd name="connsiteY28" fmla="*/ 2014842 h 4864665"/>
              <a:gd name="connsiteX29" fmla="*/ 7235259 w 8640249"/>
              <a:gd name="connsiteY29" fmla="*/ 2042409 h 4864665"/>
              <a:gd name="connsiteX30" fmla="*/ 6984409 w 8640249"/>
              <a:gd name="connsiteY30" fmla="*/ 2160154 h 4864665"/>
              <a:gd name="connsiteX31" fmla="*/ 6417733 w 8640249"/>
              <a:gd name="connsiteY31" fmla="*/ 2212530 h 4864665"/>
              <a:gd name="connsiteX32" fmla="*/ 6079067 w 8640249"/>
              <a:gd name="connsiteY32" fmla="*/ 2263330 h 4864665"/>
              <a:gd name="connsiteX33" fmla="*/ 6553200 w 8640249"/>
              <a:gd name="connsiteY33" fmla="*/ 1890796 h 4864665"/>
              <a:gd name="connsiteX34" fmla="*/ 8016556 w 8640249"/>
              <a:gd name="connsiteY34" fmla="*/ 1113832 h 4864665"/>
              <a:gd name="connsiteX35" fmla="*/ 7186427 w 8640249"/>
              <a:gd name="connsiteY35" fmla="*/ 1360743 h 4864665"/>
              <a:gd name="connsiteX36" fmla="*/ 6815863 w 8640249"/>
              <a:gd name="connsiteY36" fmla="*/ 1541103 h 4864665"/>
              <a:gd name="connsiteX37" fmla="*/ 6329917 w 8640249"/>
              <a:gd name="connsiteY37" fmla="*/ 1719493 h 4864665"/>
              <a:gd name="connsiteX38" fmla="*/ 6355513 w 8640249"/>
              <a:gd name="connsiteY38" fmla="*/ 1512356 h 4864665"/>
              <a:gd name="connsiteX39" fmla="*/ 6593195 w 8640249"/>
              <a:gd name="connsiteY39" fmla="*/ 1090450 h 4864665"/>
              <a:gd name="connsiteX40" fmla="*/ 6931247 w 8640249"/>
              <a:gd name="connsiteY40" fmla="*/ 464459 h 4864665"/>
              <a:gd name="connsiteX41" fmla="*/ 6178697 w 8640249"/>
              <a:gd name="connsiteY41" fmla="*/ 1265051 h 4864665"/>
              <a:gd name="connsiteX42" fmla="*/ 6090366 w 8640249"/>
              <a:gd name="connsiteY42" fmla="*/ 459145 h 4864665"/>
              <a:gd name="connsiteX43" fmla="*/ 6012910 w 8640249"/>
              <a:gd name="connsiteY43" fmla="*/ 1469432 h 4864665"/>
              <a:gd name="connsiteX44" fmla="*/ 5848301 w 8640249"/>
              <a:gd name="connsiteY44" fmla="*/ 1799042 h 4864665"/>
              <a:gd name="connsiteX45" fmla="*/ 5694651 w 8640249"/>
              <a:gd name="connsiteY45" fmla="*/ 2022325 h 4864665"/>
              <a:gd name="connsiteX46" fmla="*/ 5528983 w 8640249"/>
              <a:gd name="connsiteY46" fmla="*/ 2016007 h 4864665"/>
              <a:gd name="connsiteX47" fmla="*/ 5386307 w 8640249"/>
              <a:gd name="connsiteY47" fmla="*/ 2192446 h 4864665"/>
              <a:gd name="connsiteX48" fmla="*/ 5067970 w 8640249"/>
              <a:gd name="connsiteY48" fmla="*/ 1976823 h 4864665"/>
              <a:gd name="connsiteX49" fmla="*/ 5082697 w 8640249"/>
              <a:gd name="connsiteY49" fmla="*/ 1583553 h 4864665"/>
              <a:gd name="connsiteX50" fmla="*/ 5099359 w 8640249"/>
              <a:gd name="connsiteY50" fmla="*/ 938198 h 4864665"/>
              <a:gd name="connsiteX51" fmla="*/ 5028019 w 8640249"/>
              <a:gd name="connsiteY51" fmla="*/ 202976 h 4864665"/>
              <a:gd name="connsiteX52" fmla="*/ 4884822 w 8640249"/>
              <a:gd name="connsiteY52" fmla="*/ 992169 h 4864665"/>
              <a:gd name="connsiteX53" fmla="*/ 4739717 w 8640249"/>
              <a:gd name="connsiteY53" fmla="*/ 1308782 h 4864665"/>
              <a:gd name="connsiteX54" fmla="*/ 4646678 w 8640249"/>
              <a:gd name="connsiteY54" fmla="*/ 1569811 h 4864665"/>
              <a:gd name="connsiteX55" fmla="*/ 4354623 w 8640249"/>
              <a:gd name="connsiteY55" fmla="*/ 1946716 h 4864665"/>
              <a:gd name="connsiteX56" fmla="*/ 4123829 w 8640249"/>
              <a:gd name="connsiteY56" fmla="*/ 1689940 h 4864665"/>
              <a:gd name="connsiteX57" fmla="*/ 4252166 w 8640249"/>
              <a:gd name="connsiteY57" fmla="*/ 1353540 h 4864665"/>
              <a:gd name="connsiteX58" fmla="*/ 3801087 w 8640249"/>
              <a:gd name="connsiteY58" fmla="*/ 1219585 h 4864665"/>
              <a:gd name="connsiteX59" fmla="*/ 3838707 w 8640249"/>
              <a:gd name="connsiteY59" fmla="*/ 1753205 h 4864665"/>
              <a:gd name="connsiteX60" fmla="*/ 3510959 w 8640249"/>
              <a:gd name="connsiteY60" fmla="*/ 1604283 h 4864665"/>
              <a:gd name="connsiteX61" fmla="*/ 2723928 w 8640249"/>
              <a:gd name="connsiteY61" fmla="*/ 0 h 4864665"/>
              <a:gd name="connsiteX62" fmla="*/ 3181350 w 8640249"/>
              <a:gd name="connsiteY62" fmla="*/ 1897146 h 4864665"/>
              <a:gd name="connsiteX63" fmla="*/ 2261046 w 8640249"/>
              <a:gd name="connsiteY63" fmla="*/ 1575464 h 4864665"/>
              <a:gd name="connsiteX64" fmla="*/ 1368926 w 8640249"/>
              <a:gd name="connsiteY64" fmla="*/ 1001089 h 4864665"/>
              <a:gd name="connsiteX65" fmla="*/ 2186183 w 8640249"/>
              <a:gd name="connsiteY65" fmla="*/ 1790557 h 4864665"/>
              <a:gd name="connsiteX66" fmla="*/ 2726267 w 8640249"/>
              <a:gd name="connsiteY66" fmla="*/ 2161730 h 4864665"/>
              <a:gd name="connsiteX67" fmla="*/ 1557867 w 8640249"/>
              <a:gd name="connsiteY67" fmla="*/ 2144796 h 4864665"/>
              <a:gd name="connsiteX68" fmla="*/ 321733 w 8640249"/>
              <a:gd name="connsiteY68" fmla="*/ 1704530 h 4864665"/>
              <a:gd name="connsiteX69" fmla="*/ 0 w 8640249"/>
              <a:gd name="connsiteY69" fmla="*/ 1484396 h 4864665"/>
              <a:gd name="connsiteX70" fmla="*/ 508000 w 8640249"/>
              <a:gd name="connsiteY70" fmla="*/ 1992396 h 4864665"/>
              <a:gd name="connsiteX71" fmla="*/ 1507067 w 8640249"/>
              <a:gd name="connsiteY71" fmla="*/ 2398796 h 4864665"/>
              <a:gd name="connsiteX72" fmla="*/ 2260334 w 8640249"/>
              <a:gd name="connsiteY72" fmla="*/ 2511422 h 4864665"/>
              <a:gd name="connsiteX73" fmla="*/ 1775636 w 8640249"/>
              <a:gd name="connsiteY73" fmla="*/ 2617355 h 4864665"/>
              <a:gd name="connsiteX74" fmla="*/ 2589944 w 8640249"/>
              <a:gd name="connsiteY74" fmla="*/ 2628381 h 4864665"/>
              <a:gd name="connsiteX75" fmla="*/ 2946400 w 8640249"/>
              <a:gd name="connsiteY75" fmla="*/ 2737463 h 4864665"/>
              <a:gd name="connsiteX76" fmla="*/ 3352800 w 8640249"/>
              <a:gd name="connsiteY76" fmla="*/ 2940663 h 4864665"/>
              <a:gd name="connsiteX77" fmla="*/ 3556000 w 8640249"/>
              <a:gd name="connsiteY77" fmla="*/ 3380930 h 4864665"/>
              <a:gd name="connsiteX78" fmla="*/ 3606800 w 8640249"/>
              <a:gd name="connsiteY78" fmla="*/ 3787330 h 4864665"/>
              <a:gd name="connsiteX79" fmla="*/ 3572933 w 8640249"/>
              <a:gd name="connsiteY79" fmla="*/ 3956663 h 4864665"/>
              <a:gd name="connsiteX80" fmla="*/ 3556000 w 8640249"/>
              <a:gd name="connsiteY80" fmla="*/ 4159863 h 4864665"/>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148776 w 8640249"/>
              <a:gd name="connsiteY8" fmla="*/ 4582247 h 4864665"/>
              <a:gd name="connsiteX9" fmla="*/ 5435855 w 8640249"/>
              <a:gd name="connsiteY9" fmla="*/ 4641705 h 4864665"/>
              <a:gd name="connsiteX10" fmla="*/ 6234337 w 8640249"/>
              <a:gd name="connsiteY10" fmla="*/ 4838552 h 4864665"/>
              <a:gd name="connsiteX11" fmla="*/ 5660831 w 8640249"/>
              <a:gd name="connsiteY11" fmla="*/ 4412444 h 4864665"/>
              <a:gd name="connsiteX12" fmla="*/ 5559985 w 8640249"/>
              <a:gd name="connsiteY12" fmla="*/ 4198782 h 4864665"/>
              <a:gd name="connsiteX13" fmla="*/ 5492389 w 8640249"/>
              <a:gd name="connsiteY13" fmla="*/ 3891025 h 4864665"/>
              <a:gd name="connsiteX14" fmla="*/ 5571067 w 8640249"/>
              <a:gd name="connsiteY14" fmla="*/ 3668796 h 4864665"/>
              <a:gd name="connsiteX15" fmla="*/ 5520267 w 8640249"/>
              <a:gd name="connsiteY15" fmla="*/ 3330130 h 4864665"/>
              <a:gd name="connsiteX16" fmla="*/ 5537200 w 8640249"/>
              <a:gd name="connsiteY16" fmla="*/ 3042263 h 4864665"/>
              <a:gd name="connsiteX17" fmla="*/ 5554133 w 8640249"/>
              <a:gd name="connsiteY17" fmla="*/ 2872930 h 4864665"/>
              <a:gd name="connsiteX18" fmla="*/ 5554133 w 8640249"/>
              <a:gd name="connsiteY18" fmla="*/ 2872930 h 4864665"/>
              <a:gd name="connsiteX19" fmla="*/ 6146800 w 8640249"/>
              <a:gd name="connsiteY19" fmla="*/ 2737463 h 4864665"/>
              <a:gd name="connsiteX20" fmla="*/ 7183209 w 8640249"/>
              <a:gd name="connsiteY20" fmla="*/ 2692176 h 4864665"/>
              <a:gd name="connsiteX21" fmla="*/ 6577153 w 8640249"/>
              <a:gd name="connsiteY21" fmla="*/ 2522056 h 4864665"/>
              <a:gd name="connsiteX22" fmla="*/ 7179733 w 8640249"/>
              <a:gd name="connsiteY22" fmla="*/ 2347996 h 4864665"/>
              <a:gd name="connsiteX23" fmla="*/ 7476657 w 8640249"/>
              <a:gd name="connsiteY23" fmla="*/ 2253091 h 4864665"/>
              <a:gd name="connsiteX24" fmla="*/ 7694822 w 8640249"/>
              <a:gd name="connsiteY24" fmla="*/ 2200716 h 4864665"/>
              <a:gd name="connsiteX25" fmla="*/ 7858248 w 8640249"/>
              <a:gd name="connsiteY25" fmla="*/ 2169212 h 4864665"/>
              <a:gd name="connsiteX26" fmla="*/ 8182365 w 8640249"/>
              <a:gd name="connsiteY26" fmla="*/ 2050326 h 4864665"/>
              <a:gd name="connsiteX27" fmla="*/ 8640249 w 8640249"/>
              <a:gd name="connsiteY27" fmla="*/ 1748822 h 4864665"/>
              <a:gd name="connsiteX28" fmla="*/ 7859430 w 8640249"/>
              <a:gd name="connsiteY28" fmla="*/ 1911668 h 4864665"/>
              <a:gd name="connsiteX29" fmla="*/ 7478233 w 8640249"/>
              <a:gd name="connsiteY29" fmla="*/ 2014842 h 4864665"/>
              <a:gd name="connsiteX30" fmla="*/ 7235259 w 8640249"/>
              <a:gd name="connsiteY30" fmla="*/ 2042409 h 4864665"/>
              <a:gd name="connsiteX31" fmla="*/ 6984409 w 8640249"/>
              <a:gd name="connsiteY31" fmla="*/ 2160154 h 4864665"/>
              <a:gd name="connsiteX32" fmla="*/ 6417733 w 8640249"/>
              <a:gd name="connsiteY32" fmla="*/ 2212530 h 4864665"/>
              <a:gd name="connsiteX33" fmla="*/ 6079067 w 8640249"/>
              <a:gd name="connsiteY33" fmla="*/ 2263330 h 4864665"/>
              <a:gd name="connsiteX34" fmla="*/ 6553200 w 8640249"/>
              <a:gd name="connsiteY34" fmla="*/ 1890796 h 4864665"/>
              <a:gd name="connsiteX35" fmla="*/ 8016556 w 8640249"/>
              <a:gd name="connsiteY35" fmla="*/ 1113832 h 4864665"/>
              <a:gd name="connsiteX36" fmla="*/ 7186427 w 8640249"/>
              <a:gd name="connsiteY36" fmla="*/ 1360743 h 4864665"/>
              <a:gd name="connsiteX37" fmla="*/ 6815863 w 8640249"/>
              <a:gd name="connsiteY37" fmla="*/ 1541103 h 4864665"/>
              <a:gd name="connsiteX38" fmla="*/ 6329917 w 8640249"/>
              <a:gd name="connsiteY38" fmla="*/ 1719493 h 4864665"/>
              <a:gd name="connsiteX39" fmla="*/ 6355513 w 8640249"/>
              <a:gd name="connsiteY39" fmla="*/ 1512356 h 4864665"/>
              <a:gd name="connsiteX40" fmla="*/ 6593195 w 8640249"/>
              <a:gd name="connsiteY40" fmla="*/ 1090450 h 4864665"/>
              <a:gd name="connsiteX41" fmla="*/ 6931247 w 8640249"/>
              <a:gd name="connsiteY41" fmla="*/ 464459 h 4864665"/>
              <a:gd name="connsiteX42" fmla="*/ 6178697 w 8640249"/>
              <a:gd name="connsiteY42" fmla="*/ 1265051 h 4864665"/>
              <a:gd name="connsiteX43" fmla="*/ 6090366 w 8640249"/>
              <a:gd name="connsiteY43" fmla="*/ 459145 h 4864665"/>
              <a:gd name="connsiteX44" fmla="*/ 6012910 w 8640249"/>
              <a:gd name="connsiteY44" fmla="*/ 1469432 h 4864665"/>
              <a:gd name="connsiteX45" fmla="*/ 5848301 w 8640249"/>
              <a:gd name="connsiteY45" fmla="*/ 1799042 h 4864665"/>
              <a:gd name="connsiteX46" fmla="*/ 5694651 w 8640249"/>
              <a:gd name="connsiteY46" fmla="*/ 2022325 h 4864665"/>
              <a:gd name="connsiteX47" fmla="*/ 5528983 w 8640249"/>
              <a:gd name="connsiteY47" fmla="*/ 2016007 h 4864665"/>
              <a:gd name="connsiteX48" fmla="*/ 5386307 w 8640249"/>
              <a:gd name="connsiteY48" fmla="*/ 2192446 h 4864665"/>
              <a:gd name="connsiteX49" fmla="*/ 5067970 w 8640249"/>
              <a:gd name="connsiteY49" fmla="*/ 1976823 h 4864665"/>
              <a:gd name="connsiteX50" fmla="*/ 5082697 w 8640249"/>
              <a:gd name="connsiteY50" fmla="*/ 1583553 h 4864665"/>
              <a:gd name="connsiteX51" fmla="*/ 5099359 w 8640249"/>
              <a:gd name="connsiteY51" fmla="*/ 938198 h 4864665"/>
              <a:gd name="connsiteX52" fmla="*/ 5028019 w 8640249"/>
              <a:gd name="connsiteY52" fmla="*/ 202976 h 4864665"/>
              <a:gd name="connsiteX53" fmla="*/ 4884822 w 8640249"/>
              <a:gd name="connsiteY53" fmla="*/ 992169 h 4864665"/>
              <a:gd name="connsiteX54" fmla="*/ 4739717 w 8640249"/>
              <a:gd name="connsiteY54" fmla="*/ 1308782 h 4864665"/>
              <a:gd name="connsiteX55" fmla="*/ 4646678 w 8640249"/>
              <a:gd name="connsiteY55" fmla="*/ 1569811 h 4864665"/>
              <a:gd name="connsiteX56" fmla="*/ 4354623 w 8640249"/>
              <a:gd name="connsiteY56" fmla="*/ 1946716 h 4864665"/>
              <a:gd name="connsiteX57" fmla="*/ 4123829 w 8640249"/>
              <a:gd name="connsiteY57" fmla="*/ 1689940 h 4864665"/>
              <a:gd name="connsiteX58" fmla="*/ 4252166 w 8640249"/>
              <a:gd name="connsiteY58" fmla="*/ 1353540 h 4864665"/>
              <a:gd name="connsiteX59" fmla="*/ 3801087 w 8640249"/>
              <a:gd name="connsiteY59" fmla="*/ 1219585 h 4864665"/>
              <a:gd name="connsiteX60" fmla="*/ 3838707 w 8640249"/>
              <a:gd name="connsiteY60" fmla="*/ 1753205 h 4864665"/>
              <a:gd name="connsiteX61" fmla="*/ 3510959 w 8640249"/>
              <a:gd name="connsiteY61" fmla="*/ 1604283 h 4864665"/>
              <a:gd name="connsiteX62" fmla="*/ 2723928 w 8640249"/>
              <a:gd name="connsiteY62" fmla="*/ 0 h 4864665"/>
              <a:gd name="connsiteX63" fmla="*/ 3181350 w 8640249"/>
              <a:gd name="connsiteY63" fmla="*/ 1897146 h 4864665"/>
              <a:gd name="connsiteX64" fmla="*/ 2261046 w 8640249"/>
              <a:gd name="connsiteY64" fmla="*/ 1575464 h 4864665"/>
              <a:gd name="connsiteX65" fmla="*/ 1368926 w 8640249"/>
              <a:gd name="connsiteY65" fmla="*/ 1001089 h 4864665"/>
              <a:gd name="connsiteX66" fmla="*/ 2186183 w 8640249"/>
              <a:gd name="connsiteY66" fmla="*/ 1790557 h 4864665"/>
              <a:gd name="connsiteX67" fmla="*/ 2726267 w 8640249"/>
              <a:gd name="connsiteY67" fmla="*/ 2161730 h 4864665"/>
              <a:gd name="connsiteX68" fmla="*/ 1557867 w 8640249"/>
              <a:gd name="connsiteY68" fmla="*/ 2144796 h 4864665"/>
              <a:gd name="connsiteX69" fmla="*/ 321733 w 8640249"/>
              <a:gd name="connsiteY69" fmla="*/ 1704530 h 4864665"/>
              <a:gd name="connsiteX70" fmla="*/ 0 w 8640249"/>
              <a:gd name="connsiteY70" fmla="*/ 1484396 h 4864665"/>
              <a:gd name="connsiteX71" fmla="*/ 508000 w 8640249"/>
              <a:gd name="connsiteY71" fmla="*/ 1992396 h 4864665"/>
              <a:gd name="connsiteX72" fmla="*/ 1507067 w 8640249"/>
              <a:gd name="connsiteY72" fmla="*/ 2398796 h 4864665"/>
              <a:gd name="connsiteX73" fmla="*/ 2260334 w 8640249"/>
              <a:gd name="connsiteY73" fmla="*/ 2511422 h 4864665"/>
              <a:gd name="connsiteX74" fmla="*/ 1775636 w 8640249"/>
              <a:gd name="connsiteY74" fmla="*/ 2617355 h 4864665"/>
              <a:gd name="connsiteX75" fmla="*/ 2589944 w 8640249"/>
              <a:gd name="connsiteY75" fmla="*/ 2628381 h 4864665"/>
              <a:gd name="connsiteX76" fmla="*/ 2946400 w 8640249"/>
              <a:gd name="connsiteY76" fmla="*/ 2737463 h 4864665"/>
              <a:gd name="connsiteX77" fmla="*/ 3352800 w 8640249"/>
              <a:gd name="connsiteY77" fmla="*/ 2940663 h 4864665"/>
              <a:gd name="connsiteX78" fmla="*/ 3556000 w 8640249"/>
              <a:gd name="connsiteY78" fmla="*/ 3380930 h 4864665"/>
              <a:gd name="connsiteX79" fmla="*/ 3606800 w 8640249"/>
              <a:gd name="connsiteY79" fmla="*/ 3787330 h 4864665"/>
              <a:gd name="connsiteX80" fmla="*/ 3572933 w 8640249"/>
              <a:gd name="connsiteY80" fmla="*/ 3956663 h 4864665"/>
              <a:gd name="connsiteX81" fmla="*/ 3556000 w 8640249"/>
              <a:gd name="connsiteY81" fmla="*/ 4159863 h 4864665"/>
              <a:gd name="connsiteX0" fmla="*/ 3556000 w 8640249"/>
              <a:gd name="connsiteY0" fmla="*/ 4159863 h 4953851"/>
              <a:gd name="connsiteX1" fmla="*/ 3500729 w 8640249"/>
              <a:gd name="connsiteY1" fmla="*/ 4463333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2947836 w 8640249"/>
              <a:gd name="connsiteY1" fmla="*/ 4805211 h 4953851"/>
              <a:gd name="connsiteX2" fmla="*/ 3596422 w 8640249"/>
              <a:gd name="connsiteY2" fmla="*/ 4626839 h 4953851"/>
              <a:gd name="connsiteX3" fmla="*/ 3553893 w 8640249"/>
              <a:gd name="connsiteY3" fmla="*/ 4849804 h 4953851"/>
              <a:gd name="connsiteX4" fmla="*/ 4042989 w 8640249"/>
              <a:gd name="connsiteY4" fmla="*/ 4641702 h 4953851"/>
              <a:gd name="connsiteX5" fmla="*/ 4468293 w 8640249"/>
              <a:gd name="connsiteY5" fmla="*/ 4864665 h 4953851"/>
              <a:gd name="connsiteX6" fmla="*/ 5010553 w 8640249"/>
              <a:gd name="connsiteY6" fmla="*/ 4552520 h 4953851"/>
              <a:gd name="connsiteX7" fmla="*/ 5669773 w 8640249"/>
              <a:gd name="connsiteY7" fmla="*/ 4953851 h 4953851"/>
              <a:gd name="connsiteX8" fmla="*/ 5435855 w 8640249"/>
              <a:gd name="connsiteY8" fmla="*/ 4641705 h 4953851"/>
              <a:gd name="connsiteX9" fmla="*/ 6234337 w 8640249"/>
              <a:gd name="connsiteY9" fmla="*/ 4838552 h 4953851"/>
              <a:gd name="connsiteX10" fmla="*/ 5660831 w 8640249"/>
              <a:gd name="connsiteY10" fmla="*/ 4412444 h 4953851"/>
              <a:gd name="connsiteX11" fmla="*/ 5559985 w 8640249"/>
              <a:gd name="connsiteY11" fmla="*/ 4198782 h 4953851"/>
              <a:gd name="connsiteX12" fmla="*/ 5492389 w 8640249"/>
              <a:gd name="connsiteY12" fmla="*/ 3891025 h 4953851"/>
              <a:gd name="connsiteX13" fmla="*/ 5571067 w 8640249"/>
              <a:gd name="connsiteY13" fmla="*/ 3668796 h 4953851"/>
              <a:gd name="connsiteX14" fmla="*/ 5520267 w 8640249"/>
              <a:gd name="connsiteY14" fmla="*/ 3330130 h 4953851"/>
              <a:gd name="connsiteX15" fmla="*/ 5537200 w 8640249"/>
              <a:gd name="connsiteY15" fmla="*/ 3042263 h 4953851"/>
              <a:gd name="connsiteX16" fmla="*/ 5554133 w 8640249"/>
              <a:gd name="connsiteY16" fmla="*/ 2872930 h 4953851"/>
              <a:gd name="connsiteX17" fmla="*/ 5554133 w 8640249"/>
              <a:gd name="connsiteY17" fmla="*/ 2872930 h 4953851"/>
              <a:gd name="connsiteX18" fmla="*/ 6146800 w 8640249"/>
              <a:gd name="connsiteY18" fmla="*/ 2737463 h 4953851"/>
              <a:gd name="connsiteX19" fmla="*/ 7183209 w 8640249"/>
              <a:gd name="connsiteY19" fmla="*/ 2692176 h 4953851"/>
              <a:gd name="connsiteX20" fmla="*/ 6577153 w 8640249"/>
              <a:gd name="connsiteY20" fmla="*/ 2522056 h 4953851"/>
              <a:gd name="connsiteX21" fmla="*/ 7179733 w 8640249"/>
              <a:gd name="connsiteY21" fmla="*/ 2347996 h 4953851"/>
              <a:gd name="connsiteX22" fmla="*/ 7476657 w 8640249"/>
              <a:gd name="connsiteY22" fmla="*/ 2253091 h 4953851"/>
              <a:gd name="connsiteX23" fmla="*/ 7694822 w 8640249"/>
              <a:gd name="connsiteY23" fmla="*/ 2200716 h 4953851"/>
              <a:gd name="connsiteX24" fmla="*/ 7858248 w 8640249"/>
              <a:gd name="connsiteY24" fmla="*/ 2169212 h 4953851"/>
              <a:gd name="connsiteX25" fmla="*/ 8182365 w 8640249"/>
              <a:gd name="connsiteY25" fmla="*/ 2050326 h 4953851"/>
              <a:gd name="connsiteX26" fmla="*/ 8640249 w 8640249"/>
              <a:gd name="connsiteY26" fmla="*/ 1748822 h 4953851"/>
              <a:gd name="connsiteX27" fmla="*/ 7859430 w 8640249"/>
              <a:gd name="connsiteY27" fmla="*/ 1911668 h 4953851"/>
              <a:gd name="connsiteX28" fmla="*/ 7478233 w 8640249"/>
              <a:gd name="connsiteY28" fmla="*/ 2014842 h 4953851"/>
              <a:gd name="connsiteX29" fmla="*/ 7235259 w 8640249"/>
              <a:gd name="connsiteY29" fmla="*/ 2042409 h 4953851"/>
              <a:gd name="connsiteX30" fmla="*/ 6984409 w 8640249"/>
              <a:gd name="connsiteY30" fmla="*/ 2160154 h 4953851"/>
              <a:gd name="connsiteX31" fmla="*/ 6417733 w 8640249"/>
              <a:gd name="connsiteY31" fmla="*/ 2212530 h 4953851"/>
              <a:gd name="connsiteX32" fmla="*/ 6079067 w 8640249"/>
              <a:gd name="connsiteY32" fmla="*/ 2263330 h 4953851"/>
              <a:gd name="connsiteX33" fmla="*/ 6553200 w 8640249"/>
              <a:gd name="connsiteY33" fmla="*/ 1890796 h 4953851"/>
              <a:gd name="connsiteX34" fmla="*/ 8016556 w 8640249"/>
              <a:gd name="connsiteY34" fmla="*/ 1113832 h 4953851"/>
              <a:gd name="connsiteX35" fmla="*/ 7186427 w 8640249"/>
              <a:gd name="connsiteY35" fmla="*/ 1360743 h 4953851"/>
              <a:gd name="connsiteX36" fmla="*/ 6815863 w 8640249"/>
              <a:gd name="connsiteY36" fmla="*/ 1541103 h 4953851"/>
              <a:gd name="connsiteX37" fmla="*/ 6329917 w 8640249"/>
              <a:gd name="connsiteY37" fmla="*/ 1719493 h 4953851"/>
              <a:gd name="connsiteX38" fmla="*/ 6355513 w 8640249"/>
              <a:gd name="connsiteY38" fmla="*/ 1512356 h 4953851"/>
              <a:gd name="connsiteX39" fmla="*/ 6593195 w 8640249"/>
              <a:gd name="connsiteY39" fmla="*/ 1090450 h 4953851"/>
              <a:gd name="connsiteX40" fmla="*/ 6931247 w 8640249"/>
              <a:gd name="connsiteY40" fmla="*/ 464459 h 4953851"/>
              <a:gd name="connsiteX41" fmla="*/ 6178697 w 8640249"/>
              <a:gd name="connsiteY41" fmla="*/ 1265051 h 4953851"/>
              <a:gd name="connsiteX42" fmla="*/ 6090366 w 8640249"/>
              <a:gd name="connsiteY42" fmla="*/ 459145 h 4953851"/>
              <a:gd name="connsiteX43" fmla="*/ 6012910 w 8640249"/>
              <a:gd name="connsiteY43" fmla="*/ 1469432 h 4953851"/>
              <a:gd name="connsiteX44" fmla="*/ 5848301 w 8640249"/>
              <a:gd name="connsiteY44" fmla="*/ 1799042 h 4953851"/>
              <a:gd name="connsiteX45" fmla="*/ 5694651 w 8640249"/>
              <a:gd name="connsiteY45" fmla="*/ 2022325 h 4953851"/>
              <a:gd name="connsiteX46" fmla="*/ 5528983 w 8640249"/>
              <a:gd name="connsiteY46" fmla="*/ 2016007 h 4953851"/>
              <a:gd name="connsiteX47" fmla="*/ 5386307 w 8640249"/>
              <a:gd name="connsiteY47" fmla="*/ 2192446 h 4953851"/>
              <a:gd name="connsiteX48" fmla="*/ 5067970 w 8640249"/>
              <a:gd name="connsiteY48" fmla="*/ 1976823 h 4953851"/>
              <a:gd name="connsiteX49" fmla="*/ 5082697 w 8640249"/>
              <a:gd name="connsiteY49" fmla="*/ 1583553 h 4953851"/>
              <a:gd name="connsiteX50" fmla="*/ 5099359 w 8640249"/>
              <a:gd name="connsiteY50" fmla="*/ 938198 h 4953851"/>
              <a:gd name="connsiteX51" fmla="*/ 5028019 w 8640249"/>
              <a:gd name="connsiteY51" fmla="*/ 202976 h 4953851"/>
              <a:gd name="connsiteX52" fmla="*/ 4884822 w 8640249"/>
              <a:gd name="connsiteY52" fmla="*/ 992169 h 4953851"/>
              <a:gd name="connsiteX53" fmla="*/ 4739717 w 8640249"/>
              <a:gd name="connsiteY53" fmla="*/ 1308782 h 4953851"/>
              <a:gd name="connsiteX54" fmla="*/ 4646678 w 8640249"/>
              <a:gd name="connsiteY54" fmla="*/ 1569811 h 4953851"/>
              <a:gd name="connsiteX55" fmla="*/ 4354623 w 8640249"/>
              <a:gd name="connsiteY55" fmla="*/ 1946716 h 4953851"/>
              <a:gd name="connsiteX56" fmla="*/ 4123829 w 8640249"/>
              <a:gd name="connsiteY56" fmla="*/ 1689940 h 4953851"/>
              <a:gd name="connsiteX57" fmla="*/ 4252166 w 8640249"/>
              <a:gd name="connsiteY57" fmla="*/ 1353540 h 4953851"/>
              <a:gd name="connsiteX58" fmla="*/ 3801087 w 8640249"/>
              <a:gd name="connsiteY58" fmla="*/ 1219585 h 4953851"/>
              <a:gd name="connsiteX59" fmla="*/ 3838707 w 8640249"/>
              <a:gd name="connsiteY59" fmla="*/ 1753205 h 4953851"/>
              <a:gd name="connsiteX60" fmla="*/ 3510959 w 8640249"/>
              <a:gd name="connsiteY60" fmla="*/ 1604283 h 4953851"/>
              <a:gd name="connsiteX61" fmla="*/ 2723928 w 8640249"/>
              <a:gd name="connsiteY61" fmla="*/ 0 h 4953851"/>
              <a:gd name="connsiteX62" fmla="*/ 3181350 w 8640249"/>
              <a:gd name="connsiteY62" fmla="*/ 1897146 h 4953851"/>
              <a:gd name="connsiteX63" fmla="*/ 2261046 w 8640249"/>
              <a:gd name="connsiteY63" fmla="*/ 1575464 h 4953851"/>
              <a:gd name="connsiteX64" fmla="*/ 1368926 w 8640249"/>
              <a:gd name="connsiteY64" fmla="*/ 1001089 h 4953851"/>
              <a:gd name="connsiteX65" fmla="*/ 2186183 w 8640249"/>
              <a:gd name="connsiteY65" fmla="*/ 1790557 h 4953851"/>
              <a:gd name="connsiteX66" fmla="*/ 2726267 w 8640249"/>
              <a:gd name="connsiteY66" fmla="*/ 2161730 h 4953851"/>
              <a:gd name="connsiteX67" fmla="*/ 1557867 w 8640249"/>
              <a:gd name="connsiteY67" fmla="*/ 2144796 h 4953851"/>
              <a:gd name="connsiteX68" fmla="*/ 321733 w 8640249"/>
              <a:gd name="connsiteY68" fmla="*/ 1704530 h 4953851"/>
              <a:gd name="connsiteX69" fmla="*/ 0 w 8640249"/>
              <a:gd name="connsiteY69" fmla="*/ 1484396 h 4953851"/>
              <a:gd name="connsiteX70" fmla="*/ 508000 w 8640249"/>
              <a:gd name="connsiteY70" fmla="*/ 1992396 h 4953851"/>
              <a:gd name="connsiteX71" fmla="*/ 1507067 w 8640249"/>
              <a:gd name="connsiteY71" fmla="*/ 2398796 h 4953851"/>
              <a:gd name="connsiteX72" fmla="*/ 2260334 w 8640249"/>
              <a:gd name="connsiteY72" fmla="*/ 2511422 h 4953851"/>
              <a:gd name="connsiteX73" fmla="*/ 1775636 w 8640249"/>
              <a:gd name="connsiteY73" fmla="*/ 2617355 h 4953851"/>
              <a:gd name="connsiteX74" fmla="*/ 2589944 w 8640249"/>
              <a:gd name="connsiteY74" fmla="*/ 2628381 h 4953851"/>
              <a:gd name="connsiteX75" fmla="*/ 2946400 w 8640249"/>
              <a:gd name="connsiteY75" fmla="*/ 2737463 h 4953851"/>
              <a:gd name="connsiteX76" fmla="*/ 3352800 w 8640249"/>
              <a:gd name="connsiteY76" fmla="*/ 2940663 h 4953851"/>
              <a:gd name="connsiteX77" fmla="*/ 3556000 w 8640249"/>
              <a:gd name="connsiteY77" fmla="*/ 3380930 h 4953851"/>
              <a:gd name="connsiteX78" fmla="*/ 3606800 w 8640249"/>
              <a:gd name="connsiteY78" fmla="*/ 3787330 h 4953851"/>
              <a:gd name="connsiteX79" fmla="*/ 3572933 w 8640249"/>
              <a:gd name="connsiteY79" fmla="*/ 3956663 h 4953851"/>
              <a:gd name="connsiteX80" fmla="*/ 3556000 w 8640249"/>
              <a:gd name="connsiteY80" fmla="*/ 4159863 h 4953851"/>
              <a:gd name="connsiteX0" fmla="*/ 3556000 w 8640249"/>
              <a:gd name="connsiteY0" fmla="*/ 4159863 h 4953851"/>
              <a:gd name="connsiteX1" fmla="*/ 3394403 w 8640249"/>
              <a:gd name="connsiteY1" fmla="*/ 4344420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699126 w 8640249"/>
              <a:gd name="connsiteY65" fmla="*/ 1267641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5963366 w 8513249"/>
              <a:gd name="connsiteY43" fmla="*/ 459145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45595 w 8513249"/>
              <a:gd name="connsiteY40" fmla="*/ 942367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694795 w 8513249"/>
              <a:gd name="connsiteY40" fmla="*/ 927558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108259 w 8437049"/>
              <a:gd name="connsiteY30" fmla="*/ 2042409 h 4953851"/>
              <a:gd name="connsiteX31" fmla="*/ 6857409 w 8437049"/>
              <a:gd name="connsiteY31" fmla="*/ 2160154 h 4953851"/>
              <a:gd name="connsiteX32" fmla="*/ 6290733 w 8437049"/>
              <a:gd name="connsiteY32" fmla="*/ 2212530 h 4953851"/>
              <a:gd name="connsiteX33" fmla="*/ 5952067 w 8437049"/>
              <a:gd name="connsiteY33" fmla="*/ 2263330 h 4953851"/>
              <a:gd name="connsiteX34" fmla="*/ 6426200 w 8437049"/>
              <a:gd name="connsiteY34" fmla="*/ 1890796 h 4953851"/>
              <a:gd name="connsiteX35" fmla="*/ 7533956 w 8437049"/>
              <a:gd name="connsiteY35" fmla="*/ 1187873 h 4953851"/>
              <a:gd name="connsiteX36" fmla="*/ 7059427 w 8437049"/>
              <a:gd name="connsiteY36" fmla="*/ 1360743 h 4953851"/>
              <a:gd name="connsiteX37" fmla="*/ 6688863 w 8437049"/>
              <a:gd name="connsiteY37" fmla="*/ 1541103 h 4953851"/>
              <a:gd name="connsiteX38" fmla="*/ 6063218 w 8437049"/>
              <a:gd name="connsiteY38" fmla="*/ 1734302 h 4953851"/>
              <a:gd name="connsiteX39" fmla="*/ 6279315 w 8437049"/>
              <a:gd name="connsiteY39" fmla="*/ 1438314 h 4953851"/>
              <a:gd name="connsiteX40" fmla="*/ 6694795 w 8437049"/>
              <a:gd name="connsiteY40" fmla="*/ 927558 h 4953851"/>
              <a:gd name="connsiteX41" fmla="*/ 6791547 w 8437049"/>
              <a:gd name="connsiteY41" fmla="*/ 760627 h 4953851"/>
              <a:gd name="connsiteX42" fmla="*/ 6115199 w 8437049"/>
              <a:gd name="connsiteY42" fmla="*/ 1383518 h 4953851"/>
              <a:gd name="connsiteX43" fmla="*/ 6433267 w 8437049"/>
              <a:gd name="connsiteY43" fmla="*/ 25182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960833 w 8437049"/>
              <a:gd name="connsiteY29" fmla="*/ 1326251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338017 w 8437049"/>
              <a:gd name="connsiteY44" fmla="*/ 518379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34397 w 8437049"/>
              <a:gd name="connsiteY42" fmla="*/ 605139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437049" h="4953851">
                <a:moveTo>
                  <a:pt x="3429000" y="4159863"/>
                </a:moveTo>
                <a:cubicBezTo>
                  <a:pt x="3399245" y="4224489"/>
                  <a:pt x="3443192" y="4281454"/>
                  <a:pt x="3341831" y="4389012"/>
                </a:cubicBezTo>
                <a:cubicBezTo>
                  <a:pt x="3240470" y="4496570"/>
                  <a:pt x="2787166" y="4758141"/>
                  <a:pt x="2820836" y="4805211"/>
                </a:cubicBezTo>
                <a:cubicBezTo>
                  <a:pt x="2854506" y="4852281"/>
                  <a:pt x="3276264" y="4668954"/>
                  <a:pt x="3469422" y="4626839"/>
                </a:cubicBezTo>
                <a:cubicBezTo>
                  <a:pt x="3662580" y="4584724"/>
                  <a:pt x="3343605" y="4847327"/>
                  <a:pt x="3426893" y="4849804"/>
                </a:cubicBezTo>
                <a:lnTo>
                  <a:pt x="3915989" y="4641702"/>
                </a:lnTo>
                <a:lnTo>
                  <a:pt x="4341293" y="4864665"/>
                </a:lnTo>
                <a:lnTo>
                  <a:pt x="4883553" y="4552520"/>
                </a:lnTo>
                <a:lnTo>
                  <a:pt x="5542773" y="4953851"/>
                </a:lnTo>
                <a:lnTo>
                  <a:pt x="5308855" y="4641705"/>
                </a:lnTo>
                <a:cubicBezTo>
                  <a:pt x="5565982" y="4704241"/>
                  <a:pt x="6069841" y="4876762"/>
                  <a:pt x="6107337" y="4838552"/>
                </a:cubicBezTo>
                <a:cubicBezTo>
                  <a:pt x="5932211" y="4668483"/>
                  <a:pt x="5708957" y="4582513"/>
                  <a:pt x="5533831" y="4412444"/>
                </a:cubicBezTo>
                <a:lnTo>
                  <a:pt x="5432985" y="4198782"/>
                </a:lnTo>
                <a:cubicBezTo>
                  <a:pt x="5430506" y="4107410"/>
                  <a:pt x="5367868" y="3982397"/>
                  <a:pt x="5365389" y="3891025"/>
                </a:cubicBezTo>
                <a:lnTo>
                  <a:pt x="5444067" y="3668796"/>
                </a:lnTo>
                <a:lnTo>
                  <a:pt x="5393267" y="3330130"/>
                </a:lnTo>
                <a:cubicBezTo>
                  <a:pt x="5398911" y="3234174"/>
                  <a:pt x="5401498" y="3137990"/>
                  <a:pt x="5410200" y="3042263"/>
                </a:cubicBezTo>
                <a:cubicBezTo>
                  <a:pt x="5432668" y="2795113"/>
                  <a:pt x="5427133" y="3118567"/>
                  <a:pt x="5427133" y="2872930"/>
                </a:cubicBezTo>
                <a:lnTo>
                  <a:pt x="5427133" y="2872930"/>
                </a:lnTo>
                <a:lnTo>
                  <a:pt x="6019800" y="2737463"/>
                </a:lnTo>
                <a:lnTo>
                  <a:pt x="7056209" y="2692176"/>
                </a:lnTo>
                <a:lnTo>
                  <a:pt x="6450153" y="2522056"/>
                </a:lnTo>
                <a:lnTo>
                  <a:pt x="7052733" y="2347996"/>
                </a:lnTo>
                <a:cubicBezTo>
                  <a:pt x="7109178" y="2291552"/>
                  <a:pt x="8257722" y="2393530"/>
                  <a:pt x="8343570" y="2368983"/>
                </a:cubicBezTo>
                <a:cubicBezTo>
                  <a:pt x="8429418" y="2344436"/>
                  <a:pt x="7659937" y="2249464"/>
                  <a:pt x="7567822" y="2200716"/>
                </a:cubicBezTo>
                <a:cubicBezTo>
                  <a:pt x="7475708" y="2151969"/>
                  <a:pt x="7716252" y="2117015"/>
                  <a:pt x="7790883" y="2076498"/>
                </a:cubicBezTo>
                <a:cubicBezTo>
                  <a:pt x="7865514" y="2035981"/>
                  <a:pt x="7907915" y="2004821"/>
                  <a:pt x="8015609" y="1957613"/>
                </a:cubicBezTo>
                <a:cubicBezTo>
                  <a:pt x="8123303" y="1910405"/>
                  <a:pt x="8437049" y="1738683"/>
                  <a:pt x="8437049" y="1793248"/>
                </a:cubicBezTo>
                <a:lnTo>
                  <a:pt x="7732430" y="1911668"/>
                </a:lnTo>
                <a:lnTo>
                  <a:pt x="8151333" y="1437314"/>
                </a:lnTo>
                <a:lnTo>
                  <a:pt x="7459476" y="1955823"/>
                </a:lnTo>
                <a:lnTo>
                  <a:pt x="7108259" y="2042409"/>
                </a:lnTo>
                <a:lnTo>
                  <a:pt x="6857409" y="2160154"/>
                </a:lnTo>
                <a:lnTo>
                  <a:pt x="6290733" y="2212530"/>
                </a:lnTo>
                <a:lnTo>
                  <a:pt x="5952067" y="2263330"/>
                </a:lnTo>
                <a:lnTo>
                  <a:pt x="6426200" y="1890796"/>
                </a:lnTo>
                <a:lnTo>
                  <a:pt x="7533956" y="1187873"/>
                </a:lnTo>
                <a:lnTo>
                  <a:pt x="7059427" y="1360743"/>
                </a:lnTo>
                <a:lnTo>
                  <a:pt x="6688863" y="1541103"/>
                </a:lnTo>
                <a:lnTo>
                  <a:pt x="6063218" y="1734302"/>
                </a:lnTo>
                <a:cubicBezTo>
                  <a:pt x="6071750" y="1665256"/>
                  <a:pt x="6270783" y="1507360"/>
                  <a:pt x="6279315" y="1438314"/>
                </a:cubicBezTo>
                <a:cubicBezTo>
                  <a:pt x="6372719" y="1237427"/>
                  <a:pt x="6601391" y="1128445"/>
                  <a:pt x="6694795" y="927558"/>
                </a:cubicBezTo>
                <a:lnTo>
                  <a:pt x="6734397" y="605139"/>
                </a:lnTo>
                <a:lnTo>
                  <a:pt x="6115199" y="1383518"/>
                </a:lnTo>
                <a:lnTo>
                  <a:pt x="5885910" y="1469432"/>
                </a:lnTo>
                <a:lnTo>
                  <a:pt x="5721301" y="1799042"/>
                </a:lnTo>
                <a:lnTo>
                  <a:pt x="5567651" y="2022325"/>
                </a:lnTo>
                <a:lnTo>
                  <a:pt x="5401983" y="2016007"/>
                </a:lnTo>
                <a:lnTo>
                  <a:pt x="5259307" y="2192446"/>
                </a:lnTo>
                <a:lnTo>
                  <a:pt x="4940970" y="1976823"/>
                </a:lnTo>
                <a:lnTo>
                  <a:pt x="4955697" y="1583553"/>
                </a:lnTo>
                <a:lnTo>
                  <a:pt x="4972359" y="938198"/>
                </a:lnTo>
                <a:lnTo>
                  <a:pt x="4901019" y="202976"/>
                </a:lnTo>
                <a:lnTo>
                  <a:pt x="4757822" y="992169"/>
                </a:lnTo>
                <a:lnTo>
                  <a:pt x="4612717" y="1308782"/>
                </a:lnTo>
                <a:lnTo>
                  <a:pt x="4519678" y="1569811"/>
                </a:lnTo>
                <a:lnTo>
                  <a:pt x="4227623" y="1946716"/>
                </a:lnTo>
                <a:cubicBezTo>
                  <a:pt x="4188608" y="1970475"/>
                  <a:pt x="4013905" y="1788803"/>
                  <a:pt x="3996829" y="1689940"/>
                </a:cubicBezTo>
                <a:cubicBezTo>
                  <a:pt x="3979753" y="1591077"/>
                  <a:pt x="4203019" y="1428194"/>
                  <a:pt x="4125166" y="1353540"/>
                </a:cubicBezTo>
                <a:cubicBezTo>
                  <a:pt x="3846469" y="1645287"/>
                  <a:pt x="3773647" y="1071728"/>
                  <a:pt x="3623287" y="1027076"/>
                </a:cubicBezTo>
                <a:lnTo>
                  <a:pt x="3711707" y="1753205"/>
                </a:lnTo>
                <a:lnTo>
                  <a:pt x="3383959" y="1604283"/>
                </a:lnTo>
                <a:lnTo>
                  <a:pt x="2596928" y="0"/>
                </a:lnTo>
                <a:cubicBezTo>
                  <a:pt x="2579289" y="509058"/>
                  <a:pt x="2937933" y="1181183"/>
                  <a:pt x="3054350" y="1897146"/>
                </a:cubicBezTo>
                <a:cubicBezTo>
                  <a:pt x="2734733" y="1853225"/>
                  <a:pt x="2393690" y="1677064"/>
                  <a:pt x="2134046" y="1575464"/>
                </a:cubicBezTo>
                <a:lnTo>
                  <a:pt x="1572126" y="1267641"/>
                </a:lnTo>
                <a:lnTo>
                  <a:pt x="2059183" y="1790557"/>
                </a:lnTo>
                <a:lnTo>
                  <a:pt x="2599267" y="2161730"/>
                </a:lnTo>
                <a:lnTo>
                  <a:pt x="1430867" y="2144796"/>
                </a:lnTo>
                <a:lnTo>
                  <a:pt x="194733" y="1704530"/>
                </a:lnTo>
                <a:lnTo>
                  <a:pt x="0" y="1632480"/>
                </a:lnTo>
                <a:lnTo>
                  <a:pt x="381000" y="1992396"/>
                </a:lnTo>
                <a:lnTo>
                  <a:pt x="1380067" y="2398796"/>
                </a:lnTo>
                <a:lnTo>
                  <a:pt x="2133334" y="2511422"/>
                </a:lnTo>
                <a:lnTo>
                  <a:pt x="1648636" y="2617355"/>
                </a:lnTo>
                <a:lnTo>
                  <a:pt x="2462944" y="2628381"/>
                </a:lnTo>
                <a:lnTo>
                  <a:pt x="2819400" y="2737463"/>
                </a:lnTo>
                <a:lnTo>
                  <a:pt x="3225800" y="2940663"/>
                </a:lnTo>
                <a:lnTo>
                  <a:pt x="3429000" y="3380930"/>
                </a:lnTo>
                <a:lnTo>
                  <a:pt x="3479800" y="3787330"/>
                </a:lnTo>
                <a:lnTo>
                  <a:pt x="3445933" y="3956663"/>
                </a:lnTo>
                <a:lnTo>
                  <a:pt x="3429000" y="4159863"/>
                </a:ln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8" name="テキスト ボックス 17"/>
          <p:cNvSpPr txBox="1"/>
          <p:nvPr/>
        </p:nvSpPr>
        <p:spPr>
          <a:xfrm>
            <a:off x="1005311" y="6195100"/>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地球温暖化対策</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実行計画</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806586" y="4884719"/>
            <a:ext cx="1830921" cy="682238"/>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循環型社会</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推進計画</a:t>
            </a:r>
          </a:p>
        </p:txBody>
      </p:sp>
      <p:sp>
        <p:nvSpPr>
          <p:cNvPr id="20" name="テキスト ボックス 19"/>
          <p:cNvSpPr txBox="1"/>
          <p:nvPr/>
        </p:nvSpPr>
        <p:spPr>
          <a:xfrm>
            <a:off x="6191382" y="4763602"/>
            <a:ext cx="1546269" cy="857029"/>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生物多様性</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地域戦略</a:t>
            </a:r>
            <a:endParaRPr kumimoji="1" lang="en-US" altLang="zh-TW" b="1" dirty="0">
              <a:latin typeface="Meiryo UI" panose="020B0604030504040204" pitchFamily="50" charset="-128"/>
              <a:ea typeface="Meiryo UI" panose="020B0604030504040204" pitchFamily="50" charset="-128"/>
            </a:endParaRPr>
          </a:p>
          <a:p>
            <a:pPr algn="ctr">
              <a:lnSpc>
                <a:spcPts val="1500"/>
              </a:lnSpc>
            </a:pPr>
            <a:r>
              <a:rPr kumimoji="1" lang="zh-TW" altLang="en-US" sz="1200" dirty="0">
                <a:latin typeface="Meiryo UI" panose="020B0604030504040204" pitchFamily="50" charset="-128"/>
                <a:ea typeface="Meiryo UI" panose="020B0604030504040204" pitchFamily="50" charset="-128"/>
              </a:rPr>
              <a:t>（策定予定）</a:t>
            </a:r>
          </a:p>
        </p:txBody>
      </p:sp>
      <p:sp>
        <p:nvSpPr>
          <p:cNvPr id="21" name="テキスト ボックス 20"/>
          <p:cNvSpPr txBox="1"/>
          <p:nvPr/>
        </p:nvSpPr>
        <p:spPr>
          <a:xfrm>
            <a:off x="10114171" y="6515919"/>
            <a:ext cx="2766462" cy="359329"/>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みどりの大阪推進計画</a:t>
            </a:r>
          </a:p>
        </p:txBody>
      </p:sp>
      <p:sp>
        <p:nvSpPr>
          <p:cNvPr id="22" name="テキスト ボックス 21"/>
          <p:cNvSpPr txBox="1"/>
          <p:nvPr/>
        </p:nvSpPr>
        <p:spPr>
          <a:xfrm>
            <a:off x="9755570" y="6168756"/>
            <a:ext cx="2971370" cy="369332"/>
          </a:xfrm>
          <a:prstGeom prst="rect">
            <a:avLst/>
          </a:prstGeom>
          <a:noFill/>
        </p:spPr>
        <p:txBody>
          <a:bodyPr wrap="square" rtlCol="0">
            <a:spAutoFit/>
          </a:bodyPr>
          <a:lstStyle/>
          <a:p>
            <a:pPr algn="ctr"/>
            <a:r>
              <a:rPr kumimoji="1" lang="zh-TW" altLang="en-US" b="1" dirty="0">
                <a:latin typeface="Meiryo UI" panose="020B0604030504040204" pitchFamily="50" charset="-128"/>
                <a:ea typeface="Meiryo UI" panose="020B0604030504040204" pitchFamily="50" charset="-128"/>
              </a:rPr>
              <a:t>環境教育行動計画</a:t>
            </a:r>
          </a:p>
        </p:txBody>
      </p:sp>
      <p:sp>
        <p:nvSpPr>
          <p:cNvPr id="23" name="テキスト ボックス 22"/>
          <p:cNvSpPr txBox="1"/>
          <p:nvPr/>
        </p:nvSpPr>
        <p:spPr>
          <a:xfrm>
            <a:off x="10194889" y="6832878"/>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ヒートアイランド</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対策推進計画</a:t>
            </a:r>
          </a:p>
        </p:txBody>
      </p:sp>
      <p:sp>
        <p:nvSpPr>
          <p:cNvPr id="24" name="テキスト ボックス 23"/>
          <p:cNvSpPr txBox="1"/>
          <p:nvPr/>
        </p:nvSpPr>
        <p:spPr>
          <a:xfrm>
            <a:off x="8982852" y="5794527"/>
            <a:ext cx="247783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生活</a:t>
            </a:r>
            <a:r>
              <a:rPr kumimoji="1" lang="zh-TW" altLang="en-US" b="1" dirty="0">
                <a:latin typeface="Meiryo UI" panose="020B0604030504040204" pitchFamily="50" charset="-128"/>
                <a:ea typeface="Meiryo UI" panose="020B0604030504040204" pitchFamily="50" charset="-128"/>
              </a:rPr>
              <a:t>環境</a:t>
            </a:r>
            <a:r>
              <a:rPr kumimoji="1" lang="ja-JP" altLang="en-US" b="1" dirty="0">
                <a:latin typeface="Meiryo UI" panose="020B0604030504040204" pitchFamily="50" charset="-128"/>
                <a:ea typeface="Meiryo UI" panose="020B0604030504040204" pitchFamily="50" charset="-128"/>
              </a:rPr>
              <a:t>保全目標</a:t>
            </a:r>
            <a:endParaRPr kumimoji="1" lang="zh-TW" altLang="en-US"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548766" y="4755301"/>
            <a:ext cx="738664" cy="1804474"/>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smtClean="0">
                <a:latin typeface="Meiryo UI" panose="020B0604030504040204" pitchFamily="50" charset="-128"/>
                <a:ea typeface="Meiryo UI" panose="020B0604030504040204" pitchFamily="50" charset="-128"/>
              </a:rPr>
              <a:t>脱炭素・</a:t>
            </a:r>
            <a:endParaRPr kumimoji="1" lang="en-US" altLang="ja-JP"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省エネルギー</a:t>
            </a:r>
            <a:endParaRPr kumimoji="1" lang="ja-JP" altLang="en-US"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443499" y="3730528"/>
            <a:ext cx="1015663" cy="1363937"/>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全ての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いのち</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の共生</a:t>
            </a:r>
          </a:p>
        </p:txBody>
      </p:sp>
      <p:sp>
        <p:nvSpPr>
          <p:cNvPr id="2" name="フリーフォーム 1"/>
          <p:cNvSpPr/>
          <p:nvPr/>
        </p:nvSpPr>
        <p:spPr>
          <a:xfrm>
            <a:off x="9536372" y="8221928"/>
            <a:ext cx="699926" cy="744262"/>
          </a:xfrm>
          <a:custGeom>
            <a:avLst/>
            <a:gdLst>
              <a:gd name="connsiteX0" fmla="*/ 329609 w 893134"/>
              <a:gd name="connsiteY0" fmla="*/ 914400 h 914400"/>
              <a:gd name="connsiteX1" fmla="*/ 457200 w 893134"/>
              <a:gd name="connsiteY1" fmla="*/ 871870 h 914400"/>
              <a:gd name="connsiteX2" fmla="*/ 457200 w 893134"/>
              <a:gd name="connsiteY2" fmla="*/ 350874 h 914400"/>
              <a:gd name="connsiteX3" fmla="*/ 435934 w 893134"/>
              <a:gd name="connsiteY3" fmla="*/ 350874 h 914400"/>
              <a:gd name="connsiteX4" fmla="*/ 531628 w 893134"/>
              <a:gd name="connsiteY4" fmla="*/ 95693 h 914400"/>
              <a:gd name="connsiteX5" fmla="*/ 723014 w 893134"/>
              <a:gd name="connsiteY5" fmla="*/ 0 h 914400"/>
              <a:gd name="connsiteX6" fmla="*/ 691116 w 893134"/>
              <a:gd name="connsiteY6" fmla="*/ 21265 h 914400"/>
              <a:gd name="connsiteX7" fmla="*/ 893134 w 893134"/>
              <a:gd name="connsiteY7" fmla="*/ 42530 h 914400"/>
              <a:gd name="connsiteX8" fmla="*/ 829339 w 893134"/>
              <a:gd name="connsiteY8" fmla="*/ 202018 h 914400"/>
              <a:gd name="connsiteX9" fmla="*/ 701748 w 893134"/>
              <a:gd name="connsiteY9" fmla="*/ 297711 h 914400"/>
              <a:gd name="connsiteX10" fmla="*/ 425302 w 893134"/>
              <a:gd name="connsiteY10" fmla="*/ 329609 h 914400"/>
              <a:gd name="connsiteX11" fmla="*/ 297711 w 893134"/>
              <a:gd name="connsiteY11" fmla="*/ 276446 h 914400"/>
              <a:gd name="connsiteX12" fmla="*/ 106325 w 893134"/>
              <a:gd name="connsiteY12" fmla="*/ 265814 h 914400"/>
              <a:gd name="connsiteX13" fmla="*/ 0 w 893134"/>
              <a:gd name="connsiteY13" fmla="*/ 393404 h 914400"/>
              <a:gd name="connsiteX14" fmla="*/ 191386 w 893134"/>
              <a:gd name="connsiteY14" fmla="*/ 489097 h 914400"/>
              <a:gd name="connsiteX15" fmla="*/ 340241 w 893134"/>
              <a:gd name="connsiteY15" fmla="*/ 489097 h 914400"/>
              <a:gd name="connsiteX16" fmla="*/ 457200 w 893134"/>
              <a:gd name="connsiteY16" fmla="*/ 340242 h 914400"/>
              <a:gd name="connsiteX0" fmla="*/ 404671 w 893134"/>
              <a:gd name="connsiteY0" fmla="*/ 832514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1110706"/>
              <a:gd name="connsiteX1" fmla="*/ 771099 w 893134"/>
              <a:gd name="connsiteY1" fmla="*/ 1110706 h 1110706"/>
              <a:gd name="connsiteX2" fmla="*/ 457200 w 893134"/>
              <a:gd name="connsiteY2" fmla="*/ 350874 h 1110706"/>
              <a:gd name="connsiteX3" fmla="*/ 435934 w 893134"/>
              <a:gd name="connsiteY3" fmla="*/ 350874 h 1110706"/>
              <a:gd name="connsiteX4" fmla="*/ 531628 w 893134"/>
              <a:gd name="connsiteY4" fmla="*/ 95693 h 1110706"/>
              <a:gd name="connsiteX5" fmla="*/ 723014 w 893134"/>
              <a:gd name="connsiteY5" fmla="*/ 0 h 1110706"/>
              <a:gd name="connsiteX6" fmla="*/ 691116 w 893134"/>
              <a:gd name="connsiteY6" fmla="*/ 21265 h 1110706"/>
              <a:gd name="connsiteX7" fmla="*/ 893134 w 893134"/>
              <a:gd name="connsiteY7" fmla="*/ 42530 h 1110706"/>
              <a:gd name="connsiteX8" fmla="*/ 829339 w 893134"/>
              <a:gd name="connsiteY8" fmla="*/ 202018 h 1110706"/>
              <a:gd name="connsiteX9" fmla="*/ 701748 w 893134"/>
              <a:gd name="connsiteY9" fmla="*/ 297711 h 1110706"/>
              <a:gd name="connsiteX10" fmla="*/ 425302 w 893134"/>
              <a:gd name="connsiteY10" fmla="*/ 329609 h 1110706"/>
              <a:gd name="connsiteX11" fmla="*/ 297711 w 893134"/>
              <a:gd name="connsiteY11" fmla="*/ 276446 h 1110706"/>
              <a:gd name="connsiteX12" fmla="*/ 106325 w 893134"/>
              <a:gd name="connsiteY12" fmla="*/ 265814 h 1110706"/>
              <a:gd name="connsiteX13" fmla="*/ 0 w 893134"/>
              <a:gd name="connsiteY13" fmla="*/ 393404 h 1110706"/>
              <a:gd name="connsiteX14" fmla="*/ 191386 w 893134"/>
              <a:gd name="connsiteY14" fmla="*/ 489097 h 1110706"/>
              <a:gd name="connsiteX15" fmla="*/ 340241 w 893134"/>
              <a:gd name="connsiteY15" fmla="*/ 489097 h 1110706"/>
              <a:gd name="connsiteX16" fmla="*/ 457200 w 893134"/>
              <a:gd name="connsiteY16" fmla="*/ 340242 h 1110706"/>
              <a:gd name="connsiteX0" fmla="*/ 459263 w 893134"/>
              <a:gd name="connsiteY0" fmla="*/ 798395 h 1136415"/>
              <a:gd name="connsiteX1" fmla="*/ 589551 w 893134"/>
              <a:gd name="connsiteY1" fmla="*/ 943441 h 1136415"/>
              <a:gd name="connsiteX2" fmla="*/ 771099 w 893134"/>
              <a:gd name="connsiteY2" fmla="*/ 1110706 h 1136415"/>
              <a:gd name="connsiteX3" fmla="*/ 457200 w 893134"/>
              <a:gd name="connsiteY3" fmla="*/ 350874 h 1136415"/>
              <a:gd name="connsiteX4" fmla="*/ 435934 w 893134"/>
              <a:gd name="connsiteY4" fmla="*/ 350874 h 1136415"/>
              <a:gd name="connsiteX5" fmla="*/ 531628 w 893134"/>
              <a:gd name="connsiteY5" fmla="*/ 95693 h 1136415"/>
              <a:gd name="connsiteX6" fmla="*/ 723014 w 893134"/>
              <a:gd name="connsiteY6" fmla="*/ 0 h 1136415"/>
              <a:gd name="connsiteX7" fmla="*/ 691116 w 893134"/>
              <a:gd name="connsiteY7" fmla="*/ 21265 h 1136415"/>
              <a:gd name="connsiteX8" fmla="*/ 893134 w 893134"/>
              <a:gd name="connsiteY8" fmla="*/ 42530 h 1136415"/>
              <a:gd name="connsiteX9" fmla="*/ 829339 w 893134"/>
              <a:gd name="connsiteY9" fmla="*/ 202018 h 1136415"/>
              <a:gd name="connsiteX10" fmla="*/ 701748 w 893134"/>
              <a:gd name="connsiteY10" fmla="*/ 297711 h 1136415"/>
              <a:gd name="connsiteX11" fmla="*/ 425302 w 893134"/>
              <a:gd name="connsiteY11" fmla="*/ 329609 h 1136415"/>
              <a:gd name="connsiteX12" fmla="*/ 297711 w 893134"/>
              <a:gd name="connsiteY12" fmla="*/ 276446 h 1136415"/>
              <a:gd name="connsiteX13" fmla="*/ 106325 w 893134"/>
              <a:gd name="connsiteY13" fmla="*/ 265814 h 1136415"/>
              <a:gd name="connsiteX14" fmla="*/ 0 w 893134"/>
              <a:gd name="connsiteY14" fmla="*/ 393404 h 1136415"/>
              <a:gd name="connsiteX15" fmla="*/ 191386 w 893134"/>
              <a:gd name="connsiteY15" fmla="*/ 489097 h 1136415"/>
              <a:gd name="connsiteX16" fmla="*/ 340241 w 893134"/>
              <a:gd name="connsiteY16" fmla="*/ 489097 h 1136415"/>
              <a:gd name="connsiteX17" fmla="*/ 457200 w 893134"/>
              <a:gd name="connsiteY17" fmla="*/ 340242 h 1136415"/>
              <a:gd name="connsiteX0" fmla="*/ 459263 w 893134"/>
              <a:gd name="connsiteY0" fmla="*/ 798395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41784 w 893134"/>
              <a:gd name="connsiteY1" fmla="*/ 827435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41518"/>
              <a:gd name="connsiteX1" fmla="*/ 541784 w 893134"/>
              <a:gd name="connsiteY1" fmla="*/ 827435 h 1141518"/>
              <a:gd name="connsiteX2" fmla="*/ 378011 w 893134"/>
              <a:gd name="connsiteY2" fmla="*/ 943441 h 1141518"/>
              <a:gd name="connsiteX3" fmla="*/ 771099 w 893134"/>
              <a:gd name="connsiteY3" fmla="*/ 1110706 h 1141518"/>
              <a:gd name="connsiteX4" fmla="*/ 457200 w 893134"/>
              <a:gd name="connsiteY4" fmla="*/ 350874 h 1141518"/>
              <a:gd name="connsiteX5" fmla="*/ 435934 w 893134"/>
              <a:gd name="connsiteY5" fmla="*/ 350874 h 1141518"/>
              <a:gd name="connsiteX6" fmla="*/ 531628 w 893134"/>
              <a:gd name="connsiteY6" fmla="*/ 95693 h 1141518"/>
              <a:gd name="connsiteX7" fmla="*/ 723014 w 893134"/>
              <a:gd name="connsiteY7" fmla="*/ 0 h 1141518"/>
              <a:gd name="connsiteX8" fmla="*/ 691116 w 893134"/>
              <a:gd name="connsiteY8" fmla="*/ 21265 h 1141518"/>
              <a:gd name="connsiteX9" fmla="*/ 893134 w 893134"/>
              <a:gd name="connsiteY9" fmla="*/ 42530 h 1141518"/>
              <a:gd name="connsiteX10" fmla="*/ 829339 w 893134"/>
              <a:gd name="connsiteY10" fmla="*/ 202018 h 1141518"/>
              <a:gd name="connsiteX11" fmla="*/ 701748 w 893134"/>
              <a:gd name="connsiteY11" fmla="*/ 297711 h 1141518"/>
              <a:gd name="connsiteX12" fmla="*/ 425302 w 893134"/>
              <a:gd name="connsiteY12" fmla="*/ 329609 h 1141518"/>
              <a:gd name="connsiteX13" fmla="*/ 297711 w 893134"/>
              <a:gd name="connsiteY13" fmla="*/ 276446 h 1141518"/>
              <a:gd name="connsiteX14" fmla="*/ 106325 w 893134"/>
              <a:gd name="connsiteY14" fmla="*/ 265814 h 1141518"/>
              <a:gd name="connsiteX15" fmla="*/ 0 w 893134"/>
              <a:gd name="connsiteY15" fmla="*/ 393404 h 1141518"/>
              <a:gd name="connsiteX16" fmla="*/ 191386 w 893134"/>
              <a:gd name="connsiteY16" fmla="*/ 489097 h 1141518"/>
              <a:gd name="connsiteX17" fmla="*/ 340241 w 893134"/>
              <a:gd name="connsiteY17" fmla="*/ 489097 h 1141518"/>
              <a:gd name="connsiteX18" fmla="*/ 457200 w 893134"/>
              <a:gd name="connsiteY18" fmla="*/ 340242 h 1141518"/>
              <a:gd name="connsiteX0" fmla="*/ 431968 w 893134"/>
              <a:gd name="connsiteY0" fmla="*/ 320724 h 948004"/>
              <a:gd name="connsiteX1" fmla="*/ 541784 w 893134"/>
              <a:gd name="connsiteY1" fmla="*/ 827435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6040 h 953320"/>
              <a:gd name="connsiteX1" fmla="*/ 500841 w 893134"/>
              <a:gd name="connsiteY1" fmla="*/ 819103 h 953320"/>
              <a:gd name="connsiteX2" fmla="*/ 378011 w 893134"/>
              <a:gd name="connsiteY2" fmla="*/ 948757 h 953320"/>
              <a:gd name="connsiteX3" fmla="*/ 586854 w 893134"/>
              <a:gd name="connsiteY3" fmla="*/ 754356 h 953320"/>
              <a:gd name="connsiteX4" fmla="*/ 457200 w 893134"/>
              <a:gd name="connsiteY4" fmla="*/ 356190 h 953320"/>
              <a:gd name="connsiteX5" fmla="*/ 435934 w 893134"/>
              <a:gd name="connsiteY5" fmla="*/ 356190 h 953320"/>
              <a:gd name="connsiteX6" fmla="*/ 531628 w 893134"/>
              <a:gd name="connsiteY6" fmla="*/ 101009 h 953320"/>
              <a:gd name="connsiteX7" fmla="*/ 723014 w 893134"/>
              <a:gd name="connsiteY7" fmla="*/ 5316 h 953320"/>
              <a:gd name="connsiteX8" fmla="*/ 754912 w 893134"/>
              <a:gd name="connsiteY8" fmla="*/ 0 h 953320"/>
              <a:gd name="connsiteX9" fmla="*/ 893134 w 893134"/>
              <a:gd name="connsiteY9" fmla="*/ 47846 h 953320"/>
              <a:gd name="connsiteX10" fmla="*/ 829339 w 893134"/>
              <a:gd name="connsiteY10" fmla="*/ 207334 h 953320"/>
              <a:gd name="connsiteX11" fmla="*/ 701748 w 893134"/>
              <a:gd name="connsiteY11" fmla="*/ 303027 h 953320"/>
              <a:gd name="connsiteX12" fmla="*/ 425302 w 893134"/>
              <a:gd name="connsiteY12" fmla="*/ 334925 h 953320"/>
              <a:gd name="connsiteX13" fmla="*/ 297711 w 893134"/>
              <a:gd name="connsiteY13" fmla="*/ 281762 h 953320"/>
              <a:gd name="connsiteX14" fmla="*/ 106325 w 893134"/>
              <a:gd name="connsiteY14" fmla="*/ 271130 h 953320"/>
              <a:gd name="connsiteX15" fmla="*/ 0 w 893134"/>
              <a:gd name="connsiteY15" fmla="*/ 398720 h 953320"/>
              <a:gd name="connsiteX16" fmla="*/ 191386 w 893134"/>
              <a:gd name="connsiteY16" fmla="*/ 494413 h 953320"/>
              <a:gd name="connsiteX17" fmla="*/ 340241 w 893134"/>
              <a:gd name="connsiteY17" fmla="*/ 494413 h 953320"/>
              <a:gd name="connsiteX18" fmla="*/ 457200 w 893134"/>
              <a:gd name="connsiteY18" fmla="*/ 345558 h 953320"/>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57200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61328 w 897109"/>
              <a:gd name="connsiteY16" fmla="*/ 483780 h 953937"/>
              <a:gd name="connsiteX17" fmla="*/ 342080 w 897109"/>
              <a:gd name="connsiteY17" fmla="*/ 494413 h 953937"/>
              <a:gd name="connsiteX18" fmla="*/ 485620 w 897109"/>
              <a:gd name="connsiteY18" fmla="*/ 345558 h 9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7109" h="953937">
                <a:moveTo>
                  <a:pt x="433807" y="326040"/>
                </a:moveTo>
                <a:cubicBezTo>
                  <a:pt x="455522" y="350214"/>
                  <a:pt x="498474" y="739756"/>
                  <a:pt x="502680" y="819103"/>
                </a:cubicBezTo>
                <a:cubicBezTo>
                  <a:pt x="484589" y="910380"/>
                  <a:pt x="349592" y="920880"/>
                  <a:pt x="379850" y="948757"/>
                </a:cubicBezTo>
                <a:cubicBezTo>
                  <a:pt x="410108" y="976635"/>
                  <a:pt x="572375" y="888400"/>
                  <a:pt x="535531" y="770305"/>
                </a:cubicBezTo>
                <a:lnTo>
                  <a:pt x="459039" y="356190"/>
                </a:lnTo>
                <a:lnTo>
                  <a:pt x="437773" y="356190"/>
                </a:lnTo>
                <a:cubicBezTo>
                  <a:pt x="450178" y="313660"/>
                  <a:pt x="485620" y="159488"/>
                  <a:pt x="533467" y="101009"/>
                </a:cubicBezTo>
                <a:cubicBezTo>
                  <a:pt x="581314" y="42530"/>
                  <a:pt x="687639" y="22151"/>
                  <a:pt x="724853" y="5316"/>
                </a:cubicBezTo>
                <a:lnTo>
                  <a:pt x="756751" y="0"/>
                </a:lnTo>
                <a:lnTo>
                  <a:pt x="894973" y="47846"/>
                </a:lnTo>
                <a:cubicBezTo>
                  <a:pt x="907378" y="82402"/>
                  <a:pt x="863076" y="164804"/>
                  <a:pt x="831178" y="207334"/>
                </a:cubicBezTo>
                <a:cubicBezTo>
                  <a:pt x="799280" y="249864"/>
                  <a:pt x="795736" y="292394"/>
                  <a:pt x="703587" y="303027"/>
                </a:cubicBezTo>
                <a:lnTo>
                  <a:pt x="427141" y="334925"/>
                </a:lnTo>
                <a:cubicBezTo>
                  <a:pt x="359801" y="331381"/>
                  <a:pt x="352713" y="292395"/>
                  <a:pt x="299550" y="281762"/>
                </a:cubicBezTo>
                <a:cubicBezTo>
                  <a:pt x="246387" y="271130"/>
                  <a:pt x="157783" y="251637"/>
                  <a:pt x="108164" y="271130"/>
                </a:cubicBezTo>
                <a:cubicBezTo>
                  <a:pt x="58546" y="290623"/>
                  <a:pt x="-12338" y="361506"/>
                  <a:pt x="1839" y="398720"/>
                </a:cubicBezTo>
                <a:cubicBezTo>
                  <a:pt x="16016" y="435934"/>
                  <a:pt x="104621" y="467831"/>
                  <a:pt x="161328" y="483780"/>
                </a:cubicBezTo>
                <a:cubicBezTo>
                  <a:pt x="218035" y="499729"/>
                  <a:pt x="288031" y="517450"/>
                  <a:pt x="342080" y="494413"/>
                </a:cubicBezTo>
                <a:cubicBezTo>
                  <a:pt x="396129" y="471376"/>
                  <a:pt x="437773" y="395176"/>
                  <a:pt x="485620" y="345558"/>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 name="フリーフォーム 3"/>
          <p:cNvSpPr/>
          <p:nvPr/>
        </p:nvSpPr>
        <p:spPr>
          <a:xfrm>
            <a:off x="734945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8" name="フリーフォーム 47"/>
          <p:cNvSpPr/>
          <p:nvPr/>
        </p:nvSpPr>
        <p:spPr>
          <a:xfrm>
            <a:off x="564803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フリーフォーム 48"/>
          <p:cNvSpPr/>
          <p:nvPr/>
        </p:nvSpPr>
        <p:spPr>
          <a:xfrm>
            <a:off x="897136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0" name="フリーフォーム 49"/>
          <p:cNvSpPr/>
          <p:nvPr/>
        </p:nvSpPr>
        <p:spPr>
          <a:xfrm>
            <a:off x="10248606"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1" name="フリーフォーム 50"/>
          <p:cNvSpPr/>
          <p:nvPr/>
        </p:nvSpPr>
        <p:spPr>
          <a:xfrm>
            <a:off x="231374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2" name="フリーフォーム 51"/>
          <p:cNvSpPr/>
          <p:nvPr/>
        </p:nvSpPr>
        <p:spPr>
          <a:xfrm>
            <a:off x="396983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フリーフォーム 52"/>
          <p:cNvSpPr/>
          <p:nvPr/>
        </p:nvSpPr>
        <p:spPr>
          <a:xfrm>
            <a:off x="103808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 name="正方形/長方形 6"/>
          <p:cNvSpPr/>
          <p:nvPr/>
        </p:nvSpPr>
        <p:spPr>
          <a:xfrm flipV="1">
            <a:off x="1038080" y="9250026"/>
            <a:ext cx="10951044" cy="310899"/>
          </a:xfrm>
          <a:prstGeom prst="rect">
            <a:avLst/>
          </a:prstGeom>
          <a:gradFill>
            <a:gsLst>
              <a:gs pos="0">
                <a:schemeClr val="accent1">
                  <a:lumMod val="5000"/>
                  <a:lumOff val="95000"/>
                </a:schemeClr>
              </a:gs>
              <a:gs pos="74000">
                <a:schemeClr val="accent4">
                  <a:lumMod val="60000"/>
                  <a:lumOff val="40000"/>
                </a:schemeClr>
              </a:gs>
              <a:gs pos="83000">
                <a:schemeClr val="accent4">
                  <a:lumMod val="60000"/>
                  <a:lumOff val="4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テキスト ボックス 54"/>
          <p:cNvSpPr txBox="1"/>
          <p:nvPr/>
        </p:nvSpPr>
        <p:spPr>
          <a:xfrm>
            <a:off x="2719462" y="5749086"/>
            <a:ext cx="1830921" cy="654282"/>
          </a:xfrm>
          <a:prstGeom prst="rect">
            <a:avLst/>
          </a:prstGeom>
          <a:noFill/>
        </p:spPr>
        <p:txBody>
          <a:bodyPr wrap="square" rtlCol="0">
            <a:spAutoFit/>
          </a:bodyPr>
          <a:lstStyle/>
          <a:p>
            <a:pPr algn="ctr">
              <a:lnSpc>
                <a:spcPts val="2300"/>
              </a:lnSpc>
            </a:pPr>
            <a:r>
              <a:rPr lang="ja-JP" altLang="ja-JP" b="1" dirty="0">
                <a:latin typeface="Meiryo UI" panose="020B0604030504040204" pitchFamily="50" charset="-128"/>
                <a:ea typeface="Meiryo UI" panose="020B0604030504040204" pitchFamily="50" charset="-128"/>
              </a:rPr>
              <a:t>食品ロス削減</a:t>
            </a:r>
            <a:endParaRPr lang="en-US" altLang="ja-JP" b="1" dirty="0">
              <a:latin typeface="Meiryo UI" panose="020B0604030504040204" pitchFamily="50" charset="-128"/>
              <a:ea typeface="Meiryo UI" panose="020B0604030504040204" pitchFamily="50" charset="-128"/>
            </a:endParaRPr>
          </a:p>
          <a:p>
            <a:pPr algn="ctr">
              <a:lnSpc>
                <a:spcPts val="2300"/>
              </a:lnSpc>
            </a:pPr>
            <a:r>
              <a:rPr lang="ja-JP" altLang="ja-JP" b="1" dirty="0">
                <a:latin typeface="Meiryo UI" panose="020B0604030504040204" pitchFamily="50" charset="-128"/>
                <a:ea typeface="Meiryo UI" panose="020B0604030504040204" pitchFamily="50" charset="-128"/>
              </a:rPr>
              <a:t>推進計画</a:t>
            </a:r>
            <a:endParaRPr lang="en-US" altLang="ja-JP" b="1" dirty="0">
              <a:latin typeface="Meiryo UI" panose="020B0604030504040204" pitchFamily="50" charset="-128"/>
              <a:ea typeface="Meiryo UI" panose="020B0604030504040204" pitchFamily="50" charset="-128"/>
            </a:endParaRPr>
          </a:p>
        </p:txBody>
      </p:sp>
      <p:pic>
        <p:nvPicPr>
          <p:cNvPr id="65" name="図 64" descr="栗">
            <a:hlinkClick r:id="rId2"/>
          </p:cNvPr>
          <p:cNvPicPr/>
          <p:nvPr/>
        </p:nvPicPr>
        <p:blipFill>
          <a:blip r:embed="rId5" cstate="print">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501577" y="7902101"/>
            <a:ext cx="273993" cy="346059"/>
          </a:xfrm>
          <a:prstGeom prst="rect">
            <a:avLst/>
          </a:prstGeom>
          <a:noFill/>
          <a:ln>
            <a:noFill/>
          </a:ln>
        </p:spPr>
      </p:pic>
      <p:pic>
        <p:nvPicPr>
          <p:cNvPr id="66" name="図 65" descr="栗">
            <a:hlinkClick r:id="rId2"/>
          </p:cNvPr>
          <p:cNvPicPr/>
          <p:nvPr/>
        </p:nvPicPr>
        <p:blipFill>
          <a:blip r:embed="rId7" cstate="print">
            <a:extLst>
              <a:ext uri="{BEBA8EAE-BF5A-486C-A8C5-ECC9F3942E4B}">
                <a14:imgProps xmlns:a14="http://schemas.microsoft.com/office/drawing/2010/main">
                  <a14:imgLayer r:embed="rId8">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246206" y="7803203"/>
            <a:ext cx="272653" cy="508240"/>
          </a:xfrm>
          <a:prstGeom prst="rect">
            <a:avLst/>
          </a:prstGeom>
          <a:noFill/>
          <a:ln>
            <a:noFill/>
          </a:ln>
        </p:spPr>
      </p:pic>
      <p:pic>
        <p:nvPicPr>
          <p:cNvPr id="67" name="図 66" descr="栗">
            <a:hlinkClick r:id="rId2"/>
          </p:cNvPr>
          <p:cNvPicPr/>
          <p:nvPr/>
        </p:nvPicPr>
        <p:blipFill>
          <a:blip r:embed="rId9" cstate="print">
            <a:extLst>
              <a:ext uri="{BEBA8EAE-BF5A-486C-A8C5-ECC9F3942E4B}">
                <a14:imgProps xmlns:a14="http://schemas.microsoft.com/office/drawing/2010/main">
                  <a14:imgLayer r:embed="rId10">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rot="3453831">
            <a:off x="2065460" y="7796717"/>
            <a:ext cx="231344" cy="540274"/>
          </a:xfrm>
          <a:prstGeom prst="rect">
            <a:avLst/>
          </a:prstGeom>
          <a:noFill/>
          <a:ln>
            <a:noFill/>
          </a:ln>
        </p:spPr>
      </p:pic>
      <p:pic>
        <p:nvPicPr>
          <p:cNvPr id="69" name="図 68"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773885" y="7825512"/>
            <a:ext cx="341357" cy="456162"/>
          </a:xfrm>
          <a:prstGeom prst="rect">
            <a:avLst/>
          </a:prstGeom>
          <a:noFill/>
          <a:ln>
            <a:noFill/>
          </a:ln>
        </p:spPr>
      </p:pic>
      <p:pic>
        <p:nvPicPr>
          <p:cNvPr id="70" name="図 69" descr="栗">
            <a:hlinkClick r:id="rId2"/>
          </p:cNvPr>
          <p:cNvPicPr/>
          <p:nvPr/>
        </p:nvPicPr>
        <p:blipFill>
          <a:blip r:embed="rId11" cstate="print">
            <a:extLst>
              <a:ext uri="{BEBA8EAE-BF5A-486C-A8C5-ECC9F3942E4B}">
                <a14:imgProps xmlns:a14="http://schemas.microsoft.com/office/drawing/2010/main">
                  <a14:imgLayer r:embed="rId12">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375477" y="7768131"/>
            <a:ext cx="244381" cy="504825"/>
          </a:xfrm>
          <a:prstGeom prst="rect">
            <a:avLst/>
          </a:prstGeom>
          <a:noFill/>
          <a:ln>
            <a:noFill/>
          </a:ln>
        </p:spPr>
      </p:pic>
      <p:sp>
        <p:nvSpPr>
          <p:cNvPr id="8" name="弦 7"/>
          <p:cNvSpPr/>
          <p:nvPr/>
        </p:nvSpPr>
        <p:spPr>
          <a:xfrm rot="17446314">
            <a:off x="1763159" y="7745283"/>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descr="栗">
            <a:hlinkClick r:id="rId2"/>
          </p:cNvPr>
          <p:cNvPicPr/>
          <p:nvPr/>
        </p:nvPicPr>
        <p:blipFill>
          <a:blip r:embed="rId13" cstate="print">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244513" y="7595197"/>
            <a:ext cx="235633" cy="504825"/>
          </a:xfrm>
          <a:prstGeom prst="rect">
            <a:avLst/>
          </a:prstGeom>
          <a:noFill/>
          <a:ln>
            <a:noFill/>
          </a:ln>
        </p:spPr>
      </p:pic>
      <p:sp>
        <p:nvSpPr>
          <p:cNvPr id="9" name="テキスト ボックス 8"/>
          <p:cNvSpPr txBox="1"/>
          <p:nvPr/>
        </p:nvSpPr>
        <p:spPr>
          <a:xfrm>
            <a:off x="1942503" y="8227250"/>
            <a:ext cx="677355" cy="366809"/>
          </a:xfrm>
          <a:prstGeom prst="rect">
            <a:avLst/>
          </a:prstGeom>
          <a:noFill/>
        </p:spPr>
        <p:txBody>
          <a:bodyPr wrap="square" rtlCol="0">
            <a:spAutoFit/>
          </a:bodyPr>
          <a:lstStyle/>
          <a:p>
            <a:r>
              <a:rPr kumimoji="1" lang="ja-JP" altLang="en-US" b="1" dirty="0"/>
              <a:t>環境</a:t>
            </a:r>
          </a:p>
        </p:txBody>
      </p:sp>
      <p:pic>
        <p:nvPicPr>
          <p:cNvPr id="88" name="図 87" descr="人・人物のイラスト無料ダウンロード"/>
          <p:cNvPicPr/>
          <p:nvPr/>
        </p:nvPicPr>
        <p:blipFill>
          <a:blip r:embed="rId15">
            <a:extLst>
              <a:ext uri="{BEBA8EAE-BF5A-486C-A8C5-ECC9F3942E4B}">
                <a14:imgProps xmlns:a14="http://schemas.microsoft.com/office/drawing/2010/main">
                  <a14:imgLayer r:embed="rId16">
                    <a14:imgEffect>
                      <a14:backgroundRemoval t="0" b="100000" l="8654" r="37981">
                        <a14:foregroundMark x1="35096" y1="51304" x2="35096" y2="51304"/>
                        <a14:backgroundMark x1="34135" y1="81739" x2="34135" y2="81739"/>
                        <a14:backgroundMark x1="12260" y1="43043" x2="18750" y2="63478"/>
                        <a14:backgroundMark x1="19952" y1="40870" x2="20433" y2="63913"/>
                        <a14:backgroundMark x1="24038" y1="37826" x2="22356" y2="70870"/>
                        <a14:backgroundMark x1="28846" y1="72174" x2="29087" y2="74348"/>
                        <a14:backgroundMark x1="33173" y1="72174" x2="33413" y2="75652"/>
                        <a14:backgroundMark x1="35337" y1="31304" x2="35337" y2="44348"/>
                        <a14:backgroundMark x1="33413" y1="30435" x2="33413" y2="34783"/>
                        <a14:backgroundMark x1="31490" y1="35652" x2="32452" y2="35652"/>
                        <a14:backgroundMark x1="34615" y1="77826" x2="33413" y2="82174"/>
                        <a14:backgroundMark x1="33413" y1="53913" x2="33413" y2="53913"/>
                        <a14:backgroundMark x1="30288" y1="35652" x2="30288" y2="35652"/>
                      </a14:backgroundRemoval>
                    </a14:imgEffect>
                  </a14:imgLayer>
                </a14:imgProps>
              </a:ext>
              <a:ext uri="{28A0092B-C50C-407E-A947-70E740481C1C}">
                <a14:useLocalDpi xmlns:a14="http://schemas.microsoft.com/office/drawing/2010/main" val="0"/>
              </a:ext>
            </a:extLst>
          </a:blip>
          <a:srcRect/>
          <a:stretch>
            <a:fillRect/>
          </a:stretch>
        </p:blipFill>
        <p:spPr bwMode="auto">
          <a:xfrm>
            <a:off x="496883" y="7401617"/>
            <a:ext cx="4010025" cy="2190750"/>
          </a:xfrm>
          <a:prstGeom prst="rect">
            <a:avLst/>
          </a:prstGeom>
          <a:noFill/>
          <a:ln>
            <a:noFill/>
          </a:ln>
        </p:spPr>
      </p:pic>
      <p:pic>
        <p:nvPicPr>
          <p:cNvPr id="94" name="図 93"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567552" y="7671397"/>
            <a:ext cx="292385" cy="504825"/>
          </a:xfrm>
          <a:prstGeom prst="rect">
            <a:avLst/>
          </a:prstGeom>
          <a:noFill/>
          <a:ln>
            <a:noFill/>
          </a:ln>
        </p:spPr>
      </p:pic>
      <p:pic>
        <p:nvPicPr>
          <p:cNvPr id="95" name="図 94"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833540" y="7690099"/>
            <a:ext cx="292385" cy="504825"/>
          </a:xfrm>
          <a:prstGeom prst="rect">
            <a:avLst/>
          </a:prstGeom>
          <a:noFill/>
          <a:ln>
            <a:noFill/>
          </a:ln>
        </p:spPr>
      </p:pic>
      <p:pic>
        <p:nvPicPr>
          <p:cNvPr id="96" name="図 95" descr="栗">
            <a:hlinkClick r:id="rId2"/>
          </p:cNvPr>
          <p:cNvPicPr/>
          <p:nvPr/>
        </p:nvPicPr>
        <p:blipFill>
          <a:blip r:embed="rId17" cstate="print">
            <a:extLst>
              <a:ext uri="{BEBA8EAE-BF5A-486C-A8C5-ECC9F3942E4B}">
                <a14:imgProps xmlns:a14="http://schemas.microsoft.com/office/drawing/2010/main">
                  <a14:imgLayer r:embed="rId18">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1068050" y="7753350"/>
            <a:ext cx="212147" cy="422945"/>
          </a:xfrm>
          <a:prstGeom prst="rect">
            <a:avLst/>
          </a:prstGeom>
          <a:noFill/>
          <a:ln>
            <a:noFill/>
          </a:ln>
        </p:spPr>
      </p:pic>
      <p:pic>
        <p:nvPicPr>
          <p:cNvPr id="98" name="図 97"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362588" y="7727003"/>
            <a:ext cx="292385" cy="504825"/>
          </a:xfrm>
          <a:prstGeom prst="rect">
            <a:avLst/>
          </a:prstGeom>
          <a:noFill/>
          <a:ln>
            <a:noFill/>
          </a:ln>
        </p:spPr>
      </p:pic>
      <p:pic>
        <p:nvPicPr>
          <p:cNvPr id="99" name="図 98"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626022" y="7807003"/>
            <a:ext cx="305764" cy="504825"/>
          </a:xfrm>
          <a:prstGeom prst="rect">
            <a:avLst/>
          </a:prstGeom>
          <a:noFill/>
          <a:ln>
            <a:noFill/>
          </a:ln>
        </p:spPr>
      </p:pic>
      <p:pic>
        <p:nvPicPr>
          <p:cNvPr id="104" name="図 103"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4091801" y="7746736"/>
            <a:ext cx="477228" cy="504825"/>
          </a:xfrm>
          <a:prstGeom prst="rect">
            <a:avLst/>
          </a:prstGeom>
          <a:noFill/>
          <a:ln>
            <a:noFill/>
          </a:ln>
        </p:spPr>
      </p:pic>
      <p:pic>
        <p:nvPicPr>
          <p:cNvPr id="105" name="図 104" descr="栗">
            <a:hlinkClick r:id="rId2"/>
          </p:cNvPr>
          <p:cNvPicPr/>
          <p:nvPr/>
        </p:nvPicPr>
        <p:blipFill>
          <a:blip r:embed="rId13" cstate="print">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501003" y="7823924"/>
            <a:ext cx="235633" cy="504825"/>
          </a:xfrm>
          <a:prstGeom prst="rect">
            <a:avLst/>
          </a:prstGeom>
          <a:noFill/>
          <a:ln>
            <a:noFill/>
          </a:ln>
        </p:spPr>
      </p:pic>
      <p:pic>
        <p:nvPicPr>
          <p:cNvPr id="106" name="図 105"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flipH="1">
            <a:off x="4213276" y="7823869"/>
            <a:ext cx="332395" cy="504825"/>
          </a:xfrm>
          <a:prstGeom prst="rect">
            <a:avLst/>
          </a:prstGeom>
          <a:noFill/>
          <a:ln>
            <a:noFill/>
          </a:ln>
        </p:spPr>
      </p:pic>
      <p:pic>
        <p:nvPicPr>
          <p:cNvPr id="107" name="図 106" descr="栗">
            <a:hlinkClick r:id="rId2"/>
          </p:cNvPr>
          <p:cNvPicPr/>
          <p:nvPr/>
        </p:nvPicPr>
        <p:blipFill>
          <a:blip r:embed="rId19" cstate="print">
            <a:extLst>
              <a:ext uri="{BEBA8EAE-BF5A-486C-A8C5-ECC9F3942E4B}">
                <a14:imgProps xmlns:a14="http://schemas.microsoft.com/office/drawing/2010/main">
                  <a14:imgLayer r:embed="rId20">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904971" y="7823797"/>
            <a:ext cx="268393" cy="504825"/>
          </a:xfrm>
          <a:prstGeom prst="rect">
            <a:avLst/>
          </a:prstGeom>
          <a:noFill/>
          <a:ln>
            <a:noFill/>
          </a:ln>
        </p:spPr>
      </p:pic>
      <p:pic>
        <p:nvPicPr>
          <p:cNvPr id="108" name="図 107"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673842" y="7823923"/>
            <a:ext cx="311121" cy="504825"/>
          </a:xfrm>
          <a:prstGeom prst="rect">
            <a:avLst/>
          </a:prstGeom>
          <a:noFill/>
          <a:ln>
            <a:noFill/>
          </a:ln>
        </p:spPr>
      </p:pic>
      <p:sp>
        <p:nvSpPr>
          <p:cNvPr id="102" name="弦 101"/>
          <p:cNvSpPr/>
          <p:nvPr/>
        </p:nvSpPr>
        <p:spPr>
          <a:xfrm rot="17446314">
            <a:off x="3495282" y="7828155"/>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3675042" y="8303485"/>
            <a:ext cx="677355" cy="369332"/>
          </a:xfrm>
          <a:prstGeom prst="rect">
            <a:avLst/>
          </a:prstGeom>
          <a:noFill/>
        </p:spPr>
        <p:txBody>
          <a:bodyPr wrap="square" rtlCol="0">
            <a:spAutoFit/>
          </a:bodyPr>
          <a:lstStyle/>
          <a:p>
            <a:r>
              <a:rPr kumimoji="1" lang="ja-JP" altLang="en-US" b="1" dirty="0"/>
              <a:t>社会</a:t>
            </a:r>
          </a:p>
        </p:txBody>
      </p:sp>
      <p:sp>
        <p:nvSpPr>
          <p:cNvPr id="114" name="テキスト ボックス 113">
            <a:extLst>
              <a:ext uri="{FF2B5EF4-FFF2-40B4-BE49-F238E27FC236}">
                <a16:creationId xmlns:a16="http://schemas.microsoft.com/office/drawing/2014/main" id="{118874F2-7BA4-4015-AE31-D80122DE77AB}"/>
              </a:ext>
            </a:extLst>
          </p:cNvPr>
          <p:cNvSpPr txBox="1"/>
          <p:nvPr/>
        </p:nvSpPr>
        <p:spPr>
          <a:xfrm>
            <a:off x="4352598" y="7332916"/>
            <a:ext cx="4605064" cy="1754326"/>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施策の基本的な方向性</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（１）中・長期的かつ世界的な視野</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（２）環境</a:t>
            </a:r>
            <a:r>
              <a:rPr kumimoji="1" lang="ja-JP" altLang="en-US" sz="2000" b="1" dirty="0">
                <a:latin typeface="Meiryo UI" panose="020B0604030504040204" pitchFamily="50" charset="-128"/>
                <a:ea typeface="Meiryo UI" panose="020B0604030504040204" pitchFamily="50" charset="-128"/>
              </a:rPr>
              <a:t>・社会・経済の統合的向上</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800" b="1" dirty="0">
              <a:latin typeface="Meiryo UI" panose="020B0604030504040204" pitchFamily="50" charset="-128"/>
              <a:ea typeface="Meiryo UI" panose="020B0604030504040204" pitchFamily="50" charset="-128"/>
            </a:endParaRPr>
          </a:p>
        </p:txBody>
      </p:sp>
      <p:sp>
        <p:nvSpPr>
          <p:cNvPr id="119" name="四角形: 角を丸くする 71">
            <a:extLst>
              <a:ext uri="{FF2B5EF4-FFF2-40B4-BE49-F238E27FC236}">
                <a16:creationId xmlns:a16="http://schemas.microsoft.com/office/drawing/2014/main" id="{31F05E56-5F61-41E6-93E4-841F2B019C0B}"/>
              </a:ext>
            </a:extLst>
          </p:cNvPr>
          <p:cNvSpPr/>
          <p:nvPr/>
        </p:nvSpPr>
        <p:spPr>
          <a:xfrm>
            <a:off x="4686293" y="7225465"/>
            <a:ext cx="3981596" cy="1254550"/>
          </a:xfrm>
          <a:prstGeom prst="roundRect">
            <a:avLst>
              <a:gd name="adj" fmla="val 5330"/>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400" dirty="0">
              <a:solidFill>
                <a:schemeClr val="tx1"/>
              </a:solidFill>
            </a:endParaRPr>
          </a:p>
        </p:txBody>
      </p:sp>
      <p:pic>
        <p:nvPicPr>
          <p:cNvPr id="101" name="図 100" descr="人・人物のイラスト無料ダウンロード"/>
          <p:cNvPicPr/>
          <p:nvPr/>
        </p:nvPicPr>
        <p:blipFill>
          <a:blip r:embed="rId21">
            <a:extLst>
              <a:ext uri="{BEBA8EAE-BF5A-486C-A8C5-ECC9F3942E4B}">
                <a14:imgProps xmlns:a14="http://schemas.microsoft.com/office/drawing/2010/main">
                  <a14:imgLayer r:embed="rId16">
                    <a14:imgEffect>
                      <a14:backgroundRemoval t="10000" b="96087" l="9856" r="89904">
                        <a14:foregroundMark x1="37740" y1="92174" x2="37740" y2="92174"/>
                        <a14:foregroundMark x1="40865" y1="96087" x2="40865" y2="96087"/>
                        <a14:foregroundMark x1="34615" y1="62174" x2="37500" y2="61739"/>
                        <a14:backgroundMark x1="16106" y1="58261" x2="16106" y2="58261"/>
                        <a14:backgroundMark x1="19952" y1="49130" x2="89183" y2="39130"/>
                        <a14:backgroundMark x1="20913" y1="22174" x2="69231" y2="26522"/>
                        <a14:backgroundMark x1="22356" y1="39130" x2="69952" y2="33913"/>
                        <a14:backgroundMark x1="54327" y1="44783" x2="53125" y2="97826"/>
                        <a14:backgroundMark x1="54567" y1="65652" x2="91106" y2="85652"/>
                        <a14:backgroundMark x1="47356" y1="55652" x2="48798" y2="80870"/>
                        <a14:backgroundMark x1="43750" y1="55652" x2="43510" y2="60870"/>
                        <a14:backgroundMark x1="44712" y1="69565" x2="44952" y2="79565"/>
                        <a14:backgroundMark x1="12260" y1="60000" x2="30529" y2="57391"/>
                        <a14:backgroundMark x1="11298" y1="51304" x2="22356" y2="45652"/>
                        <a14:backgroundMark x1="10577" y1="70435" x2="25000" y2="66957"/>
                        <a14:backgroundMark x1="78365" y1="43478" x2="82452" y2="68696"/>
                        <a14:backgroundMark x1="67067" y1="65652" x2="91346" y2="51739"/>
                        <a14:backgroundMark x1="27885" y1="63478" x2="27644" y2="68696"/>
                        <a14:backgroundMark x1="25240" y1="80000" x2="24760" y2="90870"/>
                        <a14:backgroundMark x1="30769" y1="61304" x2="30529" y2="88261"/>
                        <a14:backgroundMark x1="32933" y1="91739" x2="34856" y2="91739"/>
                        <a14:backgroundMark x1="40625" y1="54348" x2="40625" y2="52609"/>
                      </a14:backgroundRemoval>
                    </a14:imgEffect>
                  </a14:imgLayer>
                </a14:imgProps>
              </a:ext>
              <a:ext uri="{28A0092B-C50C-407E-A947-70E740481C1C}">
                <a14:useLocalDpi xmlns:a14="http://schemas.microsoft.com/office/drawing/2010/main" val="0"/>
              </a:ext>
            </a:extLst>
          </a:blip>
          <a:srcRect/>
          <a:stretch>
            <a:fillRect/>
          </a:stretch>
        </p:blipFill>
        <p:spPr bwMode="auto">
          <a:xfrm>
            <a:off x="1487018" y="6846778"/>
            <a:ext cx="5108057" cy="2532023"/>
          </a:xfrm>
          <a:prstGeom prst="rect">
            <a:avLst/>
          </a:prstGeom>
          <a:noFill/>
          <a:ln>
            <a:noFill/>
          </a:ln>
        </p:spPr>
      </p:pic>
      <p:pic>
        <p:nvPicPr>
          <p:cNvPr id="109" name="図 108" descr="人・人物のイラスト無料ダウンロード"/>
          <p:cNvPicPr/>
          <p:nvPr/>
        </p:nvPicPr>
        <p:blipFill>
          <a:blip r:embed="rId22">
            <a:extLst>
              <a:ext uri="{BEBA8EAE-BF5A-486C-A8C5-ECC9F3942E4B}">
                <a14:imgProps xmlns:a14="http://schemas.microsoft.com/office/drawing/2010/main">
                  <a14:imgLayer r:embed="rId16">
                    <a14:imgEffect>
                      <a14:backgroundRemoval t="0" b="100000" l="53125" r="78125">
                        <a14:foregroundMark x1="66106" y1="88261" x2="72115" y2="87391"/>
                        <a14:foregroundMark x1="67548" y1="92174" x2="65625" y2="97826"/>
                        <a14:foregroundMark x1="76202" y1="66957" x2="77885" y2="62174"/>
                        <a14:backgroundMark x1="57212" y1="21739" x2="56490" y2="60000"/>
                        <a14:backgroundMark x1="55529" y1="20870" x2="59375" y2="26522"/>
                        <a14:backgroundMark x1="59615" y1="40435" x2="59856" y2="60870"/>
                        <a14:backgroundMark x1="57212" y1="87391" x2="57692" y2="93478"/>
                        <a14:backgroundMark x1="76683" y1="80435" x2="77404" y2="91739"/>
                        <a14:backgroundMark x1="60337" y1="25217" x2="60337" y2="56087"/>
                      </a14:backgroundRemoval>
                    </a14:imgEffect>
                  </a14:imgLayer>
                </a14:imgProps>
              </a:ext>
              <a:ext uri="{28A0092B-C50C-407E-A947-70E740481C1C}">
                <a14:useLocalDpi xmlns:a14="http://schemas.microsoft.com/office/drawing/2010/main" val="0"/>
              </a:ext>
            </a:extLst>
          </a:blip>
          <a:srcRect/>
          <a:stretch>
            <a:fillRect/>
          </a:stretch>
        </p:blipFill>
        <p:spPr bwMode="auto">
          <a:xfrm>
            <a:off x="9029016" y="7397130"/>
            <a:ext cx="3962400" cy="2190750"/>
          </a:xfrm>
          <a:prstGeom prst="rect">
            <a:avLst/>
          </a:prstGeom>
          <a:noFill/>
          <a:ln>
            <a:noFill/>
          </a:ln>
        </p:spPr>
      </p:pic>
      <p:pic>
        <p:nvPicPr>
          <p:cNvPr id="97" name="図 96" descr="栗">
            <a:hlinkClick r:id="rId2"/>
          </p:cNvPr>
          <p:cNvPicPr/>
          <p:nvPr/>
        </p:nvPicPr>
        <p:blipFill>
          <a:blip r:embed="rId23" cstate="print">
            <a:extLst>
              <a:ext uri="{BEBA8EAE-BF5A-486C-A8C5-ECC9F3942E4B}">
                <a14:imgProps xmlns:a14="http://schemas.microsoft.com/office/drawing/2010/main">
                  <a14:imgLayer r:embed="rId2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1199719" y="7652777"/>
            <a:ext cx="230245" cy="504825"/>
          </a:xfrm>
          <a:prstGeom prst="rect">
            <a:avLst/>
          </a:prstGeom>
          <a:noFill/>
          <a:ln>
            <a:noFill/>
          </a:ln>
        </p:spPr>
      </p:pic>
      <p:sp>
        <p:nvSpPr>
          <p:cNvPr id="89" name="弦 88"/>
          <p:cNvSpPr/>
          <p:nvPr/>
        </p:nvSpPr>
        <p:spPr>
          <a:xfrm rot="17446314">
            <a:off x="10414747" y="7710039"/>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10575994" y="8146785"/>
            <a:ext cx="677355" cy="369332"/>
          </a:xfrm>
          <a:prstGeom prst="rect">
            <a:avLst/>
          </a:prstGeom>
          <a:noFill/>
        </p:spPr>
        <p:txBody>
          <a:bodyPr wrap="square" rtlCol="0">
            <a:spAutoFit/>
          </a:bodyPr>
          <a:lstStyle/>
          <a:p>
            <a:r>
              <a:rPr kumimoji="1" lang="ja-JP" altLang="en-US" b="1" dirty="0"/>
              <a:t>経済</a:t>
            </a:r>
          </a:p>
        </p:txBody>
      </p:sp>
      <p:grpSp>
        <p:nvGrpSpPr>
          <p:cNvPr id="110" name="グループ化 109">
            <a:extLst>
              <a:ext uri="{FF2B5EF4-FFF2-40B4-BE49-F238E27FC236}">
                <a16:creationId xmlns:a16="http://schemas.microsoft.com/office/drawing/2014/main" id="{EA817569-7CB4-4B6E-B558-D4E0300F1A41}"/>
              </a:ext>
            </a:extLst>
          </p:cNvPr>
          <p:cNvGrpSpPr/>
          <p:nvPr/>
        </p:nvGrpSpPr>
        <p:grpSpPr>
          <a:xfrm>
            <a:off x="10223851" y="4962900"/>
            <a:ext cx="863216" cy="551054"/>
            <a:chOff x="11212812" y="6506926"/>
            <a:chExt cx="863216" cy="551054"/>
          </a:xfrm>
        </p:grpSpPr>
        <p:pic>
          <p:nvPicPr>
            <p:cNvPr id="111" name="図 110">
              <a:extLst>
                <a:ext uri="{FF2B5EF4-FFF2-40B4-BE49-F238E27FC236}">
                  <a16:creationId xmlns:a16="http://schemas.microsoft.com/office/drawing/2014/main" id="{F4D9AFAA-F298-46A1-A1A4-ECF9E436AD97}"/>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12" name="図 111">
              <a:extLst>
                <a:ext uri="{FF2B5EF4-FFF2-40B4-BE49-F238E27FC236}">
                  <a16:creationId xmlns:a16="http://schemas.microsoft.com/office/drawing/2014/main" id="{5DA142E2-B505-48F5-B474-4C82C825330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13" name="グループ化 112">
            <a:extLst>
              <a:ext uri="{FF2B5EF4-FFF2-40B4-BE49-F238E27FC236}">
                <a16:creationId xmlns:a16="http://schemas.microsoft.com/office/drawing/2014/main" id="{2A5F5657-A13A-4246-84CA-ACC43EEE3014}"/>
              </a:ext>
            </a:extLst>
          </p:cNvPr>
          <p:cNvGrpSpPr/>
          <p:nvPr/>
        </p:nvGrpSpPr>
        <p:grpSpPr>
          <a:xfrm flipH="1">
            <a:off x="7935729" y="4252157"/>
            <a:ext cx="863216" cy="551054"/>
            <a:chOff x="11212812" y="6506926"/>
            <a:chExt cx="863216" cy="551054"/>
          </a:xfrm>
        </p:grpSpPr>
        <p:pic>
          <p:nvPicPr>
            <p:cNvPr id="120" name="図 119">
              <a:extLst>
                <a:ext uri="{FF2B5EF4-FFF2-40B4-BE49-F238E27FC236}">
                  <a16:creationId xmlns:a16="http://schemas.microsoft.com/office/drawing/2014/main" id="{B2E1B4DC-7A4D-4634-880D-31514A0E016D}"/>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1" name="図 120">
              <a:extLst>
                <a:ext uri="{FF2B5EF4-FFF2-40B4-BE49-F238E27FC236}">
                  <a16:creationId xmlns:a16="http://schemas.microsoft.com/office/drawing/2014/main" id="{099F9280-87F7-4B3A-B7AF-57425F06473F}"/>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2" name="グループ化 121">
            <a:extLst>
              <a:ext uri="{FF2B5EF4-FFF2-40B4-BE49-F238E27FC236}">
                <a16:creationId xmlns:a16="http://schemas.microsoft.com/office/drawing/2014/main" id="{FF37DD0E-D4BF-46ED-B2EB-022A45F8372C}"/>
              </a:ext>
            </a:extLst>
          </p:cNvPr>
          <p:cNvGrpSpPr/>
          <p:nvPr/>
        </p:nvGrpSpPr>
        <p:grpSpPr>
          <a:xfrm flipH="1">
            <a:off x="5395832" y="4519083"/>
            <a:ext cx="863216" cy="551054"/>
            <a:chOff x="11212812" y="6506926"/>
            <a:chExt cx="863216" cy="551054"/>
          </a:xfrm>
        </p:grpSpPr>
        <p:pic>
          <p:nvPicPr>
            <p:cNvPr id="123" name="図 122">
              <a:extLst>
                <a:ext uri="{FF2B5EF4-FFF2-40B4-BE49-F238E27FC236}">
                  <a16:creationId xmlns:a16="http://schemas.microsoft.com/office/drawing/2014/main" id="{1B1F464A-B598-4142-83A6-187FAEC8FC1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4" name="図 123">
              <a:extLst>
                <a:ext uri="{FF2B5EF4-FFF2-40B4-BE49-F238E27FC236}">
                  <a16:creationId xmlns:a16="http://schemas.microsoft.com/office/drawing/2014/main" id="{9897A515-B7F5-411A-829F-2BB15258BF6B}"/>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5" name="グループ化 124">
            <a:extLst>
              <a:ext uri="{FF2B5EF4-FFF2-40B4-BE49-F238E27FC236}">
                <a16:creationId xmlns:a16="http://schemas.microsoft.com/office/drawing/2014/main" id="{047AF879-F935-417B-BE57-14E38C4B8DAA}"/>
              </a:ext>
            </a:extLst>
          </p:cNvPr>
          <p:cNvGrpSpPr/>
          <p:nvPr/>
        </p:nvGrpSpPr>
        <p:grpSpPr>
          <a:xfrm>
            <a:off x="3218946" y="4904985"/>
            <a:ext cx="863216" cy="551054"/>
            <a:chOff x="11212812" y="6506926"/>
            <a:chExt cx="863216" cy="551054"/>
          </a:xfrm>
        </p:grpSpPr>
        <p:pic>
          <p:nvPicPr>
            <p:cNvPr id="126" name="図 125">
              <a:extLst>
                <a:ext uri="{FF2B5EF4-FFF2-40B4-BE49-F238E27FC236}">
                  <a16:creationId xmlns:a16="http://schemas.microsoft.com/office/drawing/2014/main" id="{2870A918-4C52-475E-B7A9-F84221CD7661}"/>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7" name="図 126">
              <a:extLst>
                <a:ext uri="{FF2B5EF4-FFF2-40B4-BE49-F238E27FC236}">
                  <a16:creationId xmlns:a16="http://schemas.microsoft.com/office/drawing/2014/main" id="{EB238014-C279-4A2A-A9F3-766F991448B8}"/>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8" name="グループ化 127">
            <a:extLst>
              <a:ext uri="{FF2B5EF4-FFF2-40B4-BE49-F238E27FC236}">
                <a16:creationId xmlns:a16="http://schemas.microsoft.com/office/drawing/2014/main" id="{C8F68359-B333-4484-A6B5-FBD901CCE052}"/>
              </a:ext>
            </a:extLst>
          </p:cNvPr>
          <p:cNvGrpSpPr/>
          <p:nvPr/>
        </p:nvGrpSpPr>
        <p:grpSpPr>
          <a:xfrm flipH="1">
            <a:off x="2131484" y="5448945"/>
            <a:ext cx="863216" cy="551054"/>
            <a:chOff x="11212812" y="6506926"/>
            <a:chExt cx="863216" cy="551054"/>
          </a:xfrm>
        </p:grpSpPr>
        <p:pic>
          <p:nvPicPr>
            <p:cNvPr id="129" name="図 128">
              <a:extLst>
                <a:ext uri="{FF2B5EF4-FFF2-40B4-BE49-F238E27FC236}">
                  <a16:creationId xmlns:a16="http://schemas.microsoft.com/office/drawing/2014/main" id="{DECE4850-9DF0-46A1-8933-E3F6C930BEE5}"/>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30" name="図 129">
              <a:extLst>
                <a:ext uri="{FF2B5EF4-FFF2-40B4-BE49-F238E27FC236}">
                  <a16:creationId xmlns:a16="http://schemas.microsoft.com/office/drawing/2014/main" id="{86F7BFA0-1AEF-4066-93D2-CB12824D2B87}"/>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sp>
        <p:nvSpPr>
          <p:cNvPr id="131" name="テキスト ボックス 130"/>
          <p:cNvSpPr txBox="1"/>
          <p:nvPr/>
        </p:nvSpPr>
        <p:spPr>
          <a:xfrm>
            <a:off x="8438224" y="5122206"/>
            <a:ext cx="2477837" cy="682238"/>
          </a:xfrm>
          <a:prstGeom prst="rect">
            <a:avLst/>
          </a:prstGeom>
          <a:noFill/>
        </p:spPr>
        <p:txBody>
          <a:bodyPr wrap="square" rtlCol="0">
            <a:spAutoFit/>
          </a:bodyPr>
          <a:lstStyle/>
          <a:p>
            <a:pPr>
              <a:lnSpc>
                <a:spcPts val="2300"/>
              </a:lnSpc>
            </a:pPr>
            <a:r>
              <a:rPr kumimoji="1" lang="ja-JP" altLang="en-US" b="1" dirty="0">
                <a:latin typeface="Meiryo UI" panose="020B0604030504040204" pitchFamily="50" charset="-128"/>
                <a:ea typeface="Meiryo UI" panose="020B0604030504040204" pitchFamily="50" charset="-128"/>
              </a:rPr>
              <a:t>海岸漂着物等</a:t>
            </a:r>
            <a:endParaRPr kumimoji="1" lang="en-US" altLang="ja-JP" b="1" dirty="0">
              <a:latin typeface="Meiryo UI" panose="020B0604030504040204" pitchFamily="50" charset="-128"/>
              <a:ea typeface="Meiryo UI" panose="020B0604030504040204" pitchFamily="50" charset="-128"/>
            </a:endParaRPr>
          </a:p>
          <a:p>
            <a:pPr>
              <a:lnSpc>
                <a:spcPts val="2300"/>
              </a:lnSpc>
            </a:pPr>
            <a:r>
              <a:rPr kumimoji="1" lang="ja-JP" altLang="en-US" b="1" dirty="0">
                <a:latin typeface="Meiryo UI" panose="020B0604030504040204" pitchFamily="50" charset="-128"/>
                <a:ea typeface="Meiryo UI" panose="020B0604030504040204" pitchFamily="50" charset="-128"/>
              </a:rPr>
              <a:t>対策推進地域計画</a:t>
            </a:r>
            <a:endParaRPr kumimoji="1" lang="zh-TW" altLang="en-US" b="1" dirty="0">
              <a:latin typeface="Meiryo UI" panose="020B0604030504040204" pitchFamily="50" charset="-128"/>
              <a:ea typeface="Meiryo UI" panose="020B0604030504040204" pitchFamily="50" charset="-128"/>
            </a:endParaRPr>
          </a:p>
        </p:txBody>
      </p:sp>
      <p:sp>
        <p:nvSpPr>
          <p:cNvPr id="92" name="雲 91">
            <a:extLst>
              <a:ext uri="{FF2B5EF4-FFF2-40B4-BE49-F238E27FC236}">
                <a16:creationId xmlns:a16="http://schemas.microsoft.com/office/drawing/2014/main" id="{808B65B7-85EF-459C-B39F-76C6F11C3A95}"/>
              </a:ext>
            </a:extLst>
          </p:cNvPr>
          <p:cNvSpPr/>
          <p:nvPr/>
        </p:nvSpPr>
        <p:spPr>
          <a:xfrm rot="307068">
            <a:off x="8615156" y="1954763"/>
            <a:ext cx="4079633" cy="1331469"/>
          </a:xfrm>
          <a:prstGeom prst="cloud">
            <a:avLst/>
          </a:prstGeom>
          <a:solidFill>
            <a:schemeClr val="accent1">
              <a:lumMod val="20000"/>
              <a:lumOff val="8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p:cNvSpPr txBox="1"/>
          <p:nvPr/>
        </p:nvSpPr>
        <p:spPr>
          <a:xfrm>
            <a:off x="8832915" y="2214804"/>
            <a:ext cx="3685751" cy="831125"/>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2050</a:t>
            </a:r>
            <a:r>
              <a:rPr kumimoji="1" lang="ja-JP" altLang="en-US" sz="2001" b="1" dirty="0">
                <a:latin typeface="Meiryo UI" panose="020B0604030504040204" pitchFamily="50" charset="-128"/>
                <a:ea typeface="Meiryo UI" panose="020B0604030504040204" pitchFamily="50" charset="-128"/>
              </a:rPr>
              <a:t>年めざすべき将来像の実現</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大阪から世界へ、現在から未来へ</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府民がつくる暮らしやすい持続可能な社会</a:t>
            </a:r>
            <a:endParaRPr kumimoji="1" lang="en-US" altLang="ja-JP" sz="1400" dirty="0">
              <a:latin typeface="Meiryo UI" panose="020B0604030504040204" pitchFamily="50" charset="-128"/>
              <a:ea typeface="Meiryo UI" panose="020B0604030504040204" pitchFamily="50" charset="-128"/>
            </a:endParaRPr>
          </a:p>
        </p:txBody>
      </p:sp>
      <p:pic>
        <p:nvPicPr>
          <p:cNvPr id="117" name="図 116">
            <a:extLst>
              <a:ext uri="{FF2B5EF4-FFF2-40B4-BE49-F238E27FC236}">
                <a16:creationId xmlns:a16="http://schemas.microsoft.com/office/drawing/2014/main" id="{5DA142E2-B505-48F5-B474-4C82C825330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3720000">
            <a:off x="9474700" y="8811406"/>
            <a:ext cx="324442" cy="506344"/>
          </a:xfrm>
          <a:prstGeom prst="rect">
            <a:avLst/>
          </a:prstGeom>
        </p:spPr>
      </p:pic>
    </p:spTree>
    <p:extLst>
      <p:ext uri="{BB962C8B-B14F-4D97-AF65-F5344CB8AC3E}">
        <p14:creationId xmlns:p14="http://schemas.microsoft.com/office/powerpoint/2010/main" val="223323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extLst>
              <a:ext uri="{BEBA8EAE-BF5A-486C-A8C5-ECC9F3942E4B}">
                <a14:imgProps xmlns:a14="http://schemas.microsoft.com/office/drawing/2010/main">
                  <a14:imgLayer r:embed="rId3">
                    <a14:imgEffect>
                      <a14:backgroundRemoval t="3561" b="90801" l="4222" r="98889"/>
                    </a14:imgEffect>
                  </a14:imgLayer>
                </a14:imgProps>
              </a:ext>
              <a:ext uri="{28A0092B-C50C-407E-A947-70E740481C1C}">
                <a14:useLocalDpi xmlns:a14="http://schemas.microsoft.com/office/drawing/2010/main" val="0"/>
              </a:ext>
            </a:extLst>
          </a:blip>
          <a:srcRect t="2188" b="8218"/>
          <a:stretch/>
        </p:blipFill>
        <p:spPr>
          <a:xfrm>
            <a:off x="872161" y="1555529"/>
            <a:ext cx="10006410" cy="6713965"/>
          </a:xfrm>
          <a:prstGeom prst="rect">
            <a:avLst/>
          </a:prstGeom>
        </p:spPr>
      </p:pic>
      <p:sp>
        <p:nvSpPr>
          <p:cNvPr id="35" name="楕円 34"/>
          <p:cNvSpPr/>
          <p:nvPr/>
        </p:nvSpPr>
        <p:spPr>
          <a:xfrm>
            <a:off x="4049658" y="5380350"/>
            <a:ext cx="3761834" cy="2472087"/>
          </a:xfrm>
          <a:prstGeom prst="ellipse">
            <a:avLst/>
          </a:prstGeom>
          <a:solidFill>
            <a:srgbClr val="F7CCAF">
              <a:alpha val="73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 name="楕円 2"/>
          <p:cNvSpPr/>
          <p:nvPr/>
        </p:nvSpPr>
        <p:spPr>
          <a:xfrm>
            <a:off x="4225655" y="4968393"/>
            <a:ext cx="3409840" cy="3119082"/>
          </a:xfrm>
          <a:prstGeom prst="ellipse">
            <a:avLst/>
          </a:prstGeom>
          <a:solidFill>
            <a:srgbClr val="FF8E1D"/>
          </a:solidFill>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dirty="0"/>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游ゴシック 本文"/>
                <a:ea typeface="メイリオ" panose="020B0604030504040204" pitchFamily="50" charset="-128"/>
              </a:rPr>
              <a:t>７　各主体の役割・連携及び計画の進行管理</a:t>
            </a:r>
          </a:p>
        </p:txBody>
      </p:sp>
      <p:sp>
        <p:nvSpPr>
          <p:cNvPr id="51" name="角丸四角形 3">
            <a:extLst>
              <a:ext uri="{FF2B5EF4-FFF2-40B4-BE49-F238E27FC236}">
                <a16:creationId xmlns:a16="http://schemas.microsoft.com/office/drawing/2014/main" id="{870496E5-0FC5-48D1-AEC7-C99A1474F37E}"/>
              </a:ext>
            </a:extLst>
          </p:cNvPr>
          <p:cNvSpPr/>
          <p:nvPr/>
        </p:nvSpPr>
        <p:spPr>
          <a:xfrm>
            <a:off x="127188" y="979801"/>
            <a:ext cx="12585797" cy="1647615"/>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just"/>
            <a:r>
              <a:rPr kumimoji="1"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府民、事業者、民間団体、行政がそれぞれの役割を認識</a:t>
            </a:r>
            <a:r>
              <a:rPr kumimoji="1" lang="ja-JP" altLang="en-US">
                <a:solidFill>
                  <a:schemeClr val="tx1"/>
                </a:solidFill>
                <a:latin typeface="Yu Gothic UI" panose="020B0500000000000000" pitchFamily="50" charset="-128"/>
                <a:ea typeface="Yu Gothic UI" panose="020B0500000000000000" pitchFamily="50" charset="-128"/>
              </a:rPr>
              <a:t>して、</a:t>
            </a:r>
            <a:r>
              <a:rPr lang="ja-JP" altLang="en-US">
                <a:solidFill>
                  <a:schemeClr val="tx1"/>
                </a:solidFill>
                <a:latin typeface="Yu Gothic UI" panose="020B0500000000000000" pitchFamily="50" charset="-128"/>
                <a:ea typeface="Yu Gothic UI" panose="020B0500000000000000" pitchFamily="50" charset="-128"/>
              </a:rPr>
              <a:t>適切</a:t>
            </a:r>
            <a:r>
              <a:rPr lang="ja-JP" altLang="en-US" dirty="0">
                <a:solidFill>
                  <a:schemeClr val="tx1"/>
                </a:solidFill>
                <a:latin typeface="Yu Gothic UI" panose="020B0500000000000000" pitchFamily="50" charset="-128"/>
                <a:ea typeface="Yu Gothic UI" panose="020B0500000000000000" pitchFamily="50" charset="-128"/>
              </a:rPr>
              <a:t>な</a:t>
            </a:r>
            <a:r>
              <a:rPr lang="ja-JP" altLang="en-US">
                <a:solidFill>
                  <a:schemeClr val="tx1"/>
                </a:solidFill>
                <a:latin typeface="Yu Gothic UI" panose="020B0500000000000000" pitchFamily="50" charset="-128"/>
                <a:ea typeface="Yu Gothic UI" panose="020B0500000000000000" pitchFamily="50" charset="-128"/>
              </a:rPr>
              <a:t>連携・協働</a:t>
            </a:r>
            <a:r>
              <a:rPr lang="ja-JP" altLang="en-US" dirty="0">
                <a:solidFill>
                  <a:schemeClr val="tx1"/>
                </a:solidFill>
                <a:latin typeface="Yu Gothic UI" panose="020B0500000000000000" pitchFamily="50" charset="-128"/>
                <a:ea typeface="Yu Gothic UI" panose="020B0500000000000000" pitchFamily="50" charset="-128"/>
              </a:rPr>
              <a:t>（パートナーシップ）を図りながら</a:t>
            </a:r>
            <a:r>
              <a:rPr kumimoji="1" lang="ja-JP" altLang="en-US" dirty="0">
                <a:solidFill>
                  <a:schemeClr val="tx1"/>
                </a:solidFill>
                <a:latin typeface="Yu Gothic UI" panose="020B0500000000000000" pitchFamily="50" charset="-128"/>
                <a:ea typeface="Yu Gothic UI" panose="020B0500000000000000" pitchFamily="50" charset="-128"/>
              </a:rPr>
              <a:t>取組みを推進していきます</a:t>
            </a:r>
            <a:r>
              <a:rPr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を中心とした各主体から生まれる一つ一つの取組みが、相乗効果を生みながら新たな価値を創造する「共創」の考え方のもと、日本、世界に対してその効果を波及させ、大阪から世界全体の「持続可能な社会」の実現に寄与していきます。</a:t>
            </a:r>
          </a:p>
        </p:txBody>
      </p:sp>
      <p:sp>
        <p:nvSpPr>
          <p:cNvPr id="54" name="テキスト ボックス 5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15</a:t>
            </a:r>
            <a:endParaRPr kumimoji="1" lang="ja-JP" altLang="en-US" sz="2000" b="1" dirty="0">
              <a:solidFill>
                <a:schemeClr val="bg1"/>
              </a:solidFill>
            </a:endParaRPr>
          </a:p>
        </p:txBody>
      </p:sp>
      <p:grpSp>
        <p:nvGrpSpPr>
          <p:cNvPr id="32" name="グループ化 6"/>
          <p:cNvGrpSpPr>
            <a:grpSpLocks/>
          </p:cNvGrpSpPr>
          <p:nvPr/>
        </p:nvGrpSpPr>
        <p:grpSpPr bwMode="auto">
          <a:xfrm>
            <a:off x="4790176" y="4976592"/>
            <a:ext cx="1776692" cy="2694594"/>
            <a:chOff x="5049838" y="447675"/>
            <a:chExt cx="3340100" cy="5065713"/>
          </a:xfrm>
          <a:solidFill>
            <a:srgbClr val="FFFFCC"/>
          </a:solidFill>
        </p:grpSpPr>
        <p:sp>
          <p:nvSpPr>
            <p:cNvPr id="34" name="Freeform 11"/>
            <p:cNvSpPr>
              <a:spLocks/>
            </p:cNvSpPr>
            <p:nvPr/>
          </p:nvSpPr>
          <p:spPr bwMode="auto">
            <a:xfrm>
              <a:off x="5049838" y="447675"/>
              <a:ext cx="3340100" cy="5065713"/>
            </a:xfrm>
            <a:custGeom>
              <a:avLst/>
              <a:gdLst>
                <a:gd name="T0" fmla="*/ 0 w 357"/>
                <a:gd name="T1" fmla="*/ 0 h 510"/>
                <a:gd name="T2" fmla="*/ 0 w 357"/>
                <a:gd name="T3" fmla="*/ 0 h 510"/>
                <a:gd name="T4" fmla="*/ 0 w 357"/>
                <a:gd name="T5" fmla="*/ 0 h 510"/>
                <a:gd name="T6" fmla="*/ 0 w 357"/>
                <a:gd name="T7" fmla="*/ 0 h 510"/>
                <a:gd name="T8" fmla="*/ 0 w 357"/>
                <a:gd name="T9" fmla="*/ 0 h 510"/>
                <a:gd name="T10" fmla="*/ 0 w 357"/>
                <a:gd name="T11" fmla="*/ 0 h 510"/>
                <a:gd name="T12" fmla="*/ 0 w 357"/>
                <a:gd name="T13" fmla="*/ 0 h 510"/>
                <a:gd name="T14" fmla="*/ 0 w 357"/>
                <a:gd name="T15" fmla="*/ 0 h 510"/>
                <a:gd name="T16" fmla="*/ 0 w 357"/>
                <a:gd name="T17" fmla="*/ 0 h 510"/>
                <a:gd name="T18" fmla="*/ 0 w 357"/>
                <a:gd name="T19" fmla="*/ 0 h 510"/>
                <a:gd name="T20" fmla="*/ 0 w 357"/>
                <a:gd name="T21" fmla="*/ 0 h 510"/>
                <a:gd name="T22" fmla="*/ 0 w 357"/>
                <a:gd name="T23" fmla="*/ 0 h 510"/>
                <a:gd name="T24" fmla="*/ 0 w 357"/>
                <a:gd name="T25" fmla="*/ 0 h 510"/>
                <a:gd name="T26" fmla="*/ 0 w 357"/>
                <a:gd name="T27" fmla="*/ 0 h 510"/>
                <a:gd name="T28" fmla="*/ 0 w 357"/>
                <a:gd name="T29" fmla="*/ 0 h 510"/>
                <a:gd name="T30" fmla="*/ 0 w 357"/>
                <a:gd name="T31" fmla="*/ 0 h 510"/>
                <a:gd name="T32" fmla="*/ 0 w 357"/>
                <a:gd name="T33" fmla="*/ 0 h 510"/>
                <a:gd name="T34" fmla="*/ 0 w 357"/>
                <a:gd name="T35" fmla="*/ 0 h 510"/>
                <a:gd name="T36" fmla="*/ 0 w 357"/>
                <a:gd name="T37" fmla="*/ 0 h 510"/>
                <a:gd name="T38" fmla="*/ 0 w 357"/>
                <a:gd name="T39" fmla="*/ 0 h 510"/>
                <a:gd name="T40" fmla="*/ 0 w 357"/>
                <a:gd name="T41" fmla="*/ 0 h 510"/>
                <a:gd name="T42" fmla="*/ 0 w 357"/>
                <a:gd name="T43" fmla="*/ 0 h 510"/>
                <a:gd name="T44" fmla="*/ 0 w 357"/>
                <a:gd name="T45" fmla="*/ 0 h 510"/>
                <a:gd name="T46" fmla="*/ 0 w 357"/>
                <a:gd name="T47" fmla="*/ 0 h 510"/>
                <a:gd name="T48" fmla="*/ 0 w 357"/>
                <a:gd name="T49" fmla="*/ 0 h 510"/>
                <a:gd name="T50" fmla="*/ 0 w 357"/>
                <a:gd name="T51" fmla="*/ 0 h 510"/>
                <a:gd name="T52" fmla="*/ 0 w 357"/>
                <a:gd name="T53" fmla="*/ 0 h 510"/>
                <a:gd name="T54" fmla="*/ 0 w 357"/>
                <a:gd name="T55" fmla="*/ 0 h 510"/>
                <a:gd name="T56" fmla="*/ 0 w 357"/>
                <a:gd name="T57" fmla="*/ 0 h 510"/>
                <a:gd name="T58" fmla="*/ 0 w 357"/>
                <a:gd name="T59" fmla="*/ 0 h 510"/>
                <a:gd name="T60" fmla="*/ 0 w 357"/>
                <a:gd name="T61" fmla="*/ 0 h 510"/>
                <a:gd name="T62" fmla="*/ 0 w 357"/>
                <a:gd name="T63" fmla="*/ 0 h 510"/>
                <a:gd name="T64" fmla="*/ 0 w 357"/>
                <a:gd name="T65" fmla="*/ 0 h 510"/>
                <a:gd name="T66" fmla="*/ 0 w 357"/>
                <a:gd name="T67" fmla="*/ 0 h 510"/>
                <a:gd name="T68" fmla="*/ 0 w 357"/>
                <a:gd name="T69" fmla="*/ 0 h 510"/>
                <a:gd name="T70" fmla="*/ 0 w 357"/>
                <a:gd name="T71" fmla="*/ 0 h 510"/>
                <a:gd name="T72" fmla="*/ 0 w 357"/>
                <a:gd name="T73" fmla="*/ 0 h 510"/>
                <a:gd name="T74" fmla="*/ 0 w 357"/>
                <a:gd name="T75" fmla="*/ 0 h 510"/>
                <a:gd name="T76" fmla="*/ 0 w 357"/>
                <a:gd name="T77" fmla="*/ 0 h 510"/>
                <a:gd name="T78" fmla="*/ 0 w 357"/>
                <a:gd name="T79" fmla="*/ 0 h 510"/>
                <a:gd name="T80" fmla="*/ 0 w 357"/>
                <a:gd name="T81" fmla="*/ 0 h 510"/>
                <a:gd name="T82" fmla="*/ 0 w 357"/>
                <a:gd name="T83" fmla="*/ 0 h 510"/>
                <a:gd name="T84" fmla="*/ 0 w 357"/>
                <a:gd name="T85" fmla="*/ 0 h 510"/>
                <a:gd name="T86" fmla="*/ 0 w 357"/>
                <a:gd name="T87" fmla="*/ 0 h 510"/>
                <a:gd name="T88" fmla="*/ 0 w 357"/>
                <a:gd name="T89" fmla="*/ 0 h 510"/>
                <a:gd name="T90" fmla="*/ 0 w 357"/>
                <a:gd name="T91" fmla="*/ 0 h 510"/>
                <a:gd name="T92" fmla="*/ 0 w 357"/>
                <a:gd name="T93" fmla="*/ 0 h 510"/>
                <a:gd name="T94" fmla="*/ 0 w 357"/>
                <a:gd name="T95" fmla="*/ 0 h 510"/>
                <a:gd name="T96" fmla="*/ 0 w 357"/>
                <a:gd name="T97" fmla="*/ 0 h 510"/>
                <a:gd name="T98" fmla="*/ 0 w 357"/>
                <a:gd name="T99" fmla="*/ 0 h 510"/>
                <a:gd name="T100" fmla="*/ 0 w 357"/>
                <a:gd name="T101" fmla="*/ 0 h 510"/>
                <a:gd name="T102" fmla="*/ 0 w 357"/>
                <a:gd name="T103" fmla="*/ 0 h 510"/>
                <a:gd name="T104" fmla="*/ 0 w 357"/>
                <a:gd name="T105" fmla="*/ 0 h 510"/>
                <a:gd name="T106" fmla="*/ 0 w 357"/>
                <a:gd name="T107" fmla="*/ 0 h 510"/>
                <a:gd name="T108" fmla="*/ 0 w 357"/>
                <a:gd name="T109" fmla="*/ 0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7" h="510">
                  <a:moveTo>
                    <a:pt x="2" y="492"/>
                  </a:moveTo>
                  <a:lnTo>
                    <a:pt x="7" y="488"/>
                  </a:lnTo>
                  <a:lnTo>
                    <a:pt x="6" y="484"/>
                  </a:lnTo>
                  <a:lnTo>
                    <a:pt x="0" y="483"/>
                  </a:lnTo>
                  <a:lnTo>
                    <a:pt x="3" y="479"/>
                  </a:lnTo>
                  <a:lnTo>
                    <a:pt x="8" y="477"/>
                  </a:lnTo>
                  <a:lnTo>
                    <a:pt x="14" y="477"/>
                  </a:lnTo>
                  <a:lnTo>
                    <a:pt x="18" y="475"/>
                  </a:lnTo>
                  <a:lnTo>
                    <a:pt x="25" y="479"/>
                  </a:lnTo>
                  <a:lnTo>
                    <a:pt x="30" y="475"/>
                  </a:lnTo>
                  <a:lnTo>
                    <a:pt x="37" y="467"/>
                  </a:lnTo>
                  <a:lnTo>
                    <a:pt x="45" y="465"/>
                  </a:lnTo>
                  <a:lnTo>
                    <a:pt x="53" y="466"/>
                  </a:lnTo>
                  <a:lnTo>
                    <a:pt x="64" y="462"/>
                  </a:lnTo>
                  <a:lnTo>
                    <a:pt x="76" y="454"/>
                  </a:lnTo>
                  <a:lnTo>
                    <a:pt x="81" y="444"/>
                  </a:lnTo>
                  <a:lnTo>
                    <a:pt x="88" y="441"/>
                  </a:lnTo>
                  <a:lnTo>
                    <a:pt x="97" y="437"/>
                  </a:lnTo>
                  <a:lnTo>
                    <a:pt x="98" y="433"/>
                  </a:lnTo>
                  <a:lnTo>
                    <a:pt x="118" y="414"/>
                  </a:lnTo>
                  <a:lnTo>
                    <a:pt x="123" y="415"/>
                  </a:lnTo>
                  <a:lnTo>
                    <a:pt x="127" y="410"/>
                  </a:lnTo>
                  <a:lnTo>
                    <a:pt x="123" y="405"/>
                  </a:lnTo>
                  <a:lnTo>
                    <a:pt x="129" y="400"/>
                  </a:lnTo>
                  <a:lnTo>
                    <a:pt x="135" y="402"/>
                  </a:lnTo>
                  <a:lnTo>
                    <a:pt x="136" y="396"/>
                  </a:lnTo>
                  <a:lnTo>
                    <a:pt x="133" y="389"/>
                  </a:lnTo>
                  <a:lnTo>
                    <a:pt x="140" y="385"/>
                  </a:lnTo>
                  <a:lnTo>
                    <a:pt x="140" y="392"/>
                  </a:lnTo>
                  <a:lnTo>
                    <a:pt x="146" y="391"/>
                  </a:lnTo>
                  <a:lnTo>
                    <a:pt x="148" y="384"/>
                  </a:lnTo>
                  <a:lnTo>
                    <a:pt x="153" y="379"/>
                  </a:lnTo>
                  <a:lnTo>
                    <a:pt x="151" y="374"/>
                  </a:lnTo>
                  <a:lnTo>
                    <a:pt x="150" y="370"/>
                  </a:lnTo>
                  <a:lnTo>
                    <a:pt x="154" y="367"/>
                  </a:lnTo>
                  <a:lnTo>
                    <a:pt x="155" y="372"/>
                  </a:lnTo>
                  <a:lnTo>
                    <a:pt x="157" y="375"/>
                  </a:lnTo>
                  <a:lnTo>
                    <a:pt x="159" y="370"/>
                  </a:lnTo>
                  <a:lnTo>
                    <a:pt x="159" y="365"/>
                  </a:lnTo>
                  <a:lnTo>
                    <a:pt x="155" y="359"/>
                  </a:lnTo>
                  <a:lnTo>
                    <a:pt x="159" y="355"/>
                  </a:lnTo>
                  <a:lnTo>
                    <a:pt x="168" y="354"/>
                  </a:lnTo>
                  <a:lnTo>
                    <a:pt x="172" y="350"/>
                  </a:lnTo>
                  <a:lnTo>
                    <a:pt x="176" y="346"/>
                  </a:lnTo>
                  <a:lnTo>
                    <a:pt x="178" y="346"/>
                  </a:lnTo>
                  <a:lnTo>
                    <a:pt x="181" y="344"/>
                  </a:lnTo>
                  <a:lnTo>
                    <a:pt x="177" y="341"/>
                  </a:lnTo>
                  <a:lnTo>
                    <a:pt x="186" y="322"/>
                  </a:lnTo>
                  <a:lnTo>
                    <a:pt x="189" y="325"/>
                  </a:lnTo>
                  <a:lnTo>
                    <a:pt x="186" y="334"/>
                  </a:lnTo>
                  <a:lnTo>
                    <a:pt x="189" y="336"/>
                  </a:lnTo>
                  <a:lnTo>
                    <a:pt x="193" y="323"/>
                  </a:lnTo>
                  <a:lnTo>
                    <a:pt x="190" y="319"/>
                  </a:lnTo>
                  <a:lnTo>
                    <a:pt x="186" y="315"/>
                  </a:lnTo>
                  <a:lnTo>
                    <a:pt x="179" y="313"/>
                  </a:lnTo>
                  <a:lnTo>
                    <a:pt x="181" y="302"/>
                  </a:lnTo>
                  <a:lnTo>
                    <a:pt x="185" y="303"/>
                  </a:lnTo>
                  <a:lnTo>
                    <a:pt x="191" y="304"/>
                  </a:lnTo>
                  <a:lnTo>
                    <a:pt x="189" y="312"/>
                  </a:lnTo>
                  <a:lnTo>
                    <a:pt x="195" y="315"/>
                  </a:lnTo>
                  <a:lnTo>
                    <a:pt x="199" y="307"/>
                  </a:lnTo>
                  <a:lnTo>
                    <a:pt x="203" y="297"/>
                  </a:lnTo>
                  <a:lnTo>
                    <a:pt x="198" y="297"/>
                  </a:lnTo>
                  <a:lnTo>
                    <a:pt x="191" y="299"/>
                  </a:lnTo>
                  <a:lnTo>
                    <a:pt x="187" y="295"/>
                  </a:lnTo>
                  <a:lnTo>
                    <a:pt x="192" y="292"/>
                  </a:lnTo>
                  <a:lnTo>
                    <a:pt x="197" y="291"/>
                  </a:lnTo>
                  <a:lnTo>
                    <a:pt x="208" y="292"/>
                  </a:lnTo>
                  <a:lnTo>
                    <a:pt x="200" y="287"/>
                  </a:lnTo>
                  <a:lnTo>
                    <a:pt x="178" y="288"/>
                  </a:lnTo>
                  <a:lnTo>
                    <a:pt x="174" y="264"/>
                  </a:lnTo>
                  <a:lnTo>
                    <a:pt x="189" y="266"/>
                  </a:lnTo>
                  <a:lnTo>
                    <a:pt x="190" y="283"/>
                  </a:lnTo>
                  <a:lnTo>
                    <a:pt x="197" y="284"/>
                  </a:lnTo>
                  <a:lnTo>
                    <a:pt x="201" y="279"/>
                  </a:lnTo>
                  <a:lnTo>
                    <a:pt x="198" y="275"/>
                  </a:lnTo>
                  <a:lnTo>
                    <a:pt x="200" y="262"/>
                  </a:lnTo>
                  <a:lnTo>
                    <a:pt x="195" y="265"/>
                  </a:lnTo>
                  <a:lnTo>
                    <a:pt x="187" y="260"/>
                  </a:lnTo>
                  <a:lnTo>
                    <a:pt x="191" y="250"/>
                  </a:lnTo>
                  <a:lnTo>
                    <a:pt x="179" y="259"/>
                  </a:lnTo>
                  <a:lnTo>
                    <a:pt x="179" y="254"/>
                  </a:lnTo>
                  <a:lnTo>
                    <a:pt x="184" y="251"/>
                  </a:lnTo>
                  <a:lnTo>
                    <a:pt x="187" y="246"/>
                  </a:lnTo>
                  <a:lnTo>
                    <a:pt x="184" y="240"/>
                  </a:lnTo>
                  <a:lnTo>
                    <a:pt x="200" y="232"/>
                  </a:lnTo>
                  <a:lnTo>
                    <a:pt x="197" y="229"/>
                  </a:lnTo>
                  <a:lnTo>
                    <a:pt x="187" y="235"/>
                  </a:lnTo>
                  <a:lnTo>
                    <a:pt x="177" y="236"/>
                  </a:lnTo>
                  <a:lnTo>
                    <a:pt x="173" y="232"/>
                  </a:lnTo>
                  <a:lnTo>
                    <a:pt x="182" y="222"/>
                  </a:lnTo>
                  <a:lnTo>
                    <a:pt x="190" y="221"/>
                  </a:lnTo>
                  <a:lnTo>
                    <a:pt x="197" y="217"/>
                  </a:lnTo>
                  <a:lnTo>
                    <a:pt x="197" y="209"/>
                  </a:lnTo>
                  <a:lnTo>
                    <a:pt x="202" y="205"/>
                  </a:lnTo>
                  <a:lnTo>
                    <a:pt x="202" y="195"/>
                  </a:lnTo>
                  <a:lnTo>
                    <a:pt x="193" y="182"/>
                  </a:lnTo>
                  <a:lnTo>
                    <a:pt x="193" y="176"/>
                  </a:lnTo>
                  <a:lnTo>
                    <a:pt x="191" y="168"/>
                  </a:lnTo>
                  <a:lnTo>
                    <a:pt x="186" y="165"/>
                  </a:lnTo>
                  <a:lnTo>
                    <a:pt x="180" y="154"/>
                  </a:lnTo>
                  <a:lnTo>
                    <a:pt x="182" y="141"/>
                  </a:lnTo>
                  <a:lnTo>
                    <a:pt x="182" y="133"/>
                  </a:lnTo>
                  <a:lnTo>
                    <a:pt x="190" y="120"/>
                  </a:lnTo>
                  <a:lnTo>
                    <a:pt x="190" y="110"/>
                  </a:lnTo>
                  <a:lnTo>
                    <a:pt x="194" y="104"/>
                  </a:lnTo>
                  <a:lnTo>
                    <a:pt x="189" y="105"/>
                  </a:lnTo>
                  <a:lnTo>
                    <a:pt x="185" y="101"/>
                  </a:lnTo>
                  <a:lnTo>
                    <a:pt x="183" y="95"/>
                  </a:lnTo>
                  <a:lnTo>
                    <a:pt x="189" y="91"/>
                  </a:lnTo>
                  <a:lnTo>
                    <a:pt x="197" y="89"/>
                  </a:lnTo>
                  <a:lnTo>
                    <a:pt x="206" y="90"/>
                  </a:lnTo>
                  <a:lnTo>
                    <a:pt x="209" y="83"/>
                  </a:lnTo>
                  <a:lnTo>
                    <a:pt x="197" y="80"/>
                  </a:lnTo>
                  <a:lnTo>
                    <a:pt x="188" y="75"/>
                  </a:lnTo>
                  <a:lnTo>
                    <a:pt x="174" y="73"/>
                  </a:lnTo>
                  <a:lnTo>
                    <a:pt x="165" y="73"/>
                  </a:lnTo>
                  <a:lnTo>
                    <a:pt x="160" y="69"/>
                  </a:lnTo>
                  <a:lnTo>
                    <a:pt x="159" y="63"/>
                  </a:lnTo>
                  <a:lnTo>
                    <a:pt x="155" y="64"/>
                  </a:lnTo>
                  <a:lnTo>
                    <a:pt x="148" y="64"/>
                  </a:lnTo>
                  <a:lnTo>
                    <a:pt x="141" y="56"/>
                  </a:lnTo>
                  <a:lnTo>
                    <a:pt x="145" y="48"/>
                  </a:lnTo>
                  <a:lnTo>
                    <a:pt x="145" y="40"/>
                  </a:lnTo>
                  <a:lnTo>
                    <a:pt x="142" y="34"/>
                  </a:lnTo>
                  <a:lnTo>
                    <a:pt x="146" y="29"/>
                  </a:lnTo>
                  <a:lnTo>
                    <a:pt x="145" y="21"/>
                  </a:lnTo>
                  <a:lnTo>
                    <a:pt x="134" y="18"/>
                  </a:lnTo>
                  <a:lnTo>
                    <a:pt x="132" y="12"/>
                  </a:lnTo>
                  <a:lnTo>
                    <a:pt x="139" y="7"/>
                  </a:lnTo>
                  <a:lnTo>
                    <a:pt x="147" y="0"/>
                  </a:lnTo>
                  <a:lnTo>
                    <a:pt x="153" y="7"/>
                  </a:lnTo>
                  <a:lnTo>
                    <a:pt x="157" y="7"/>
                  </a:lnTo>
                  <a:lnTo>
                    <a:pt x="159" y="14"/>
                  </a:lnTo>
                  <a:lnTo>
                    <a:pt x="159" y="27"/>
                  </a:lnTo>
                  <a:lnTo>
                    <a:pt x="164" y="31"/>
                  </a:lnTo>
                  <a:lnTo>
                    <a:pt x="170" y="30"/>
                  </a:lnTo>
                  <a:lnTo>
                    <a:pt x="176" y="30"/>
                  </a:lnTo>
                  <a:lnTo>
                    <a:pt x="182" y="34"/>
                  </a:lnTo>
                  <a:lnTo>
                    <a:pt x="190" y="31"/>
                  </a:lnTo>
                  <a:lnTo>
                    <a:pt x="200" y="33"/>
                  </a:lnTo>
                  <a:lnTo>
                    <a:pt x="210" y="40"/>
                  </a:lnTo>
                  <a:lnTo>
                    <a:pt x="218" y="42"/>
                  </a:lnTo>
                  <a:lnTo>
                    <a:pt x="216" y="47"/>
                  </a:lnTo>
                  <a:lnTo>
                    <a:pt x="215" y="60"/>
                  </a:lnTo>
                  <a:lnTo>
                    <a:pt x="214" y="65"/>
                  </a:lnTo>
                  <a:lnTo>
                    <a:pt x="217" y="70"/>
                  </a:lnTo>
                  <a:lnTo>
                    <a:pt x="224" y="72"/>
                  </a:lnTo>
                  <a:lnTo>
                    <a:pt x="227" y="70"/>
                  </a:lnTo>
                  <a:lnTo>
                    <a:pt x="238" y="83"/>
                  </a:lnTo>
                  <a:lnTo>
                    <a:pt x="243" y="84"/>
                  </a:lnTo>
                  <a:lnTo>
                    <a:pt x="246" y="90"/>
                  </a:lnTo>
                  <a:lnTo>
                    <a:pt x="256" y="90"/>
                  </a:lnTo>
                  <a:lnTo>
                    <a:pt x="266" y="87"/>
                  </a:lnTo>
                  <a:lnTo>
                    <a:pt x="270" y="80"/>
                  </a:lnTo>
                  <a:lnTo>
                    <a:pt x="272" y="75"/>
                  </a:lnTo>
                  <a:lnTo>
                    <a:pt x="266" y="74"/>
                  </a:lnTo>
                  <a:lnTo>
                    <a:pt x="268" y="61"/>
                  </a:lnTo>
                  <a:lnTo>
                    <a:pt x="273" y="62"/>
                  </a:lnTo>
                  <a:lnTo>
                    <a:pt x="277" y="51"/>
                  </a:lnTo>
                  <a:lnTo>
                    <a:pt x="284" y="54"/>
                  </a:lnTo>
                  <a:lnTo>
                    <a:pt x="288" y="52"/>
                  </a:lnTo>
                  <a:lnTo>
                    <a:pt x="294" y="60"/>
                  </a:lnTo>
                  <a:lnTo>
                    <a:pt x="289" y="70"/>
                  </a:lnTo>
                  <a:lnTo>
                    <a:pt x="281" y="75"/>
                  </a:lnTo>
                  <a:lnTo>
                    <a:pt x="278" y="81"/>
                  </a:lnTo>
                  <a:lnTo>
                    <a:pt x="282" y="82"/>
                  </a:lnTo>
                  <a:lnTo>
                    <a:pt x="294" y="78"/>
                  </a:lnTo>
                  <a:lnTo>
                    <a:pt x="303" y="82"/>
                  </a:lnTo>
                  <a:lnTo>
                    <a:pt x="303" y="91"/>
                  </a:lnTo>
                  <a:lnTo>
                    <a:pt x="309" y="96"/>
                  </a:lnTo>
                  <a:lnTo>
                    <a:pt x="315" y="95"/>
                  </a:lnTo>
                  <a:lnTo>
                    <a:pt x="322" y="101"/>
                  </a:lnTo>
                  <a:lnTo>
                    <a:pt x="321" y="114"/>
                  </a:lnTo>
                  <a:lnTo>
                    <a:pt x="328" y="121"/>
                  </a:lnTo>
                  <a:lnTo>
                    <a:pt x="330" y="129"/>
                  </a:lnTo>
                  <a:lnTo>
                    <a:pt x="335" y="131"/>
                  </a:lnTo>
                  <a:lnTo>
                    <a:pt x="339" y="132"/>
                  </a:lnTo>
                  <a:lnTo>
                    <a:pt x="341" y="136"/>
                  </a:lnTo>
                  <a:lnTo>
                    <a:pt x="341" y="141"/>
                  </a:lnTo>
                  <a:lnTo>
                    <a:pt x="347" y="149"/>
                  </a:lnTo>
                  <a:lnTo>
                    <a:pt x="357" y="162"/>
                  </a:lnTo>
                  <a:lnTo>
                    <a:pt x="347" y="180"/>
                  </a:lnTo>
                  <a:lnTo>
                    <a:pt x="339" y="177"/>
                  </a:lnTo>
                  <a:lnTo>
                    <a:pt x="337" y="182"/>
                  </a:lnTo>
                  <a:lnTo>
                    <a:pt x="338" y="187"/>
                  </a:lnTo>
                  <a:lnTo>
                    <a:pt x="335" y="195"/>
                  </a:lnTo>
                  <a:lnTo>
                    <a:pt x="329" y="200"/>
                  </a:lnTo>
                  <a:lnTo>
                    <a:pt x="333" y="204"/>
                  </a:lnTo>
                  <a:lnTo>
                    <a:pt x="335" y="214"/>
                  </a:lnTo>
                  <a:lnTo>
                    <a:pt x="326" y="221"/>
                  </a:lnTo>
                  <a:lnTo>
                    <a:pt x="319" y="224"/>
                  </a:lnTo>
                  <a:lnTo>
                    <a:pt x="319" y="232"/>
                  </a:lnTo>
                  <a:lnTo>
                    <a:pt x="322" y="239"/>
                  </a:lnTo>
                  <a:lnTo>
                    <a:pt x="322" y="244"/>
                  </a:lnTo>
                  <a:lnTo>
                    <a:pt x="316" y="255"/>
                  </a:lnTo>
                  <a:lnTo>
                    <a:pt x="313" y="268"/>
                  </a:lnTo>
                  <a:lnTo>
                    <a:pt x="311" y="281"/>
                  </a:lnTo>
                  <a:lnTo>
                    <a:pt x="306" y="287"/>
                  </a:lnTo>
                  <a:lnTo>
                    <a:pt x="308" y="290"/>
                  </a:lnTo>
                  <a:lnTo>
                    <a:pt x="318" y="291"/>
                  </a:lnTo>
                  <a:lnTo>
                    <a:pt x="322" y="300"/>
                  </a:lnTo>
                  <a:lnTo>
                    <a:pt x="317" y="303"/>
                  </a:lnTo>
                  <a:lnTo>
                    <a:pt x="317" y="312"/>
                  </a:lnTo>
                  <a:lnTo>
                    <a:pt x="310" y="319"/>
                  </a:lnTo>
                  <a:lnTo>
                    <a:pt x="309" y="326"/>
                  </a:lnTo>
                  <a:lnTo>
                    <a:pt x="307" y="329"/>
                  </a:lnTo>
                  <a:lnTo>
                    <a:pt x="312" y="333"/>
                  </a:lnTo>
                  <a:lnTo>
                    <a:pt x="314" y="339"/>
                  </a:lnTo>
                  <a:lnTo>
                    <a:pt x="320" y="340"/>
                  </a:lnTo>
                  <a:lnTo>
                    <a:pt x="323" y="347"/>
                  </a:lnTo>
                  <a:lnTo>
                    <a:pt x="320" y="355"/>
                  </a:lnTo>
                  <a:lnTo>
                    <a:pt x="324" y="364"/>
                  </a:lnTo>
                  <a:lnTo>
                    <a:pt x="325" y="387"/>
                  </a:lnTo>
                  <a:lnTo>
                    <a:pt x="323" y="395"/>
                  </a:lnTo>
                  <a:lnTo>
                    <a:pt x="322" y="403"/>
                  </a:lnTo>
                  <a:lnTo>
                    <a:pt x="317" y="408"/>
                  </a:lnTo>
                  <a:lnTo>
                    <a:pt x="316" y="412"/>
                  </a:lnTo>
                  <a:lnTo>
                    <a:pt x="322" y="417"/>
                  </a:lnTo>
                  <a:lnTo>
                    <a:pt x="320" y="424"/>
                  </a:lnTo>
                  <a:lnTo>
                    <a:pt x="315" y="425"/>
                  </a:lnTo>
                  <a:lnTo>
                    <a:pt x="312" y="429"/>
                  </a:lnTo>
                  <a:lnTo>
                    <a:pt x="309" y="436"/>
                  </a:lnTo>
                  <a:lnTo>
                    <a:pt x="303" y="436"/>
                  </a:lnTo>
                  <a:lnTo>
                    <a:pt x="289" y="436"/>
                  </a:lnTo>
                  <a:lnTo>
                    <a:pt x="285" y="439"/>
                  </a:lnTo>
                  <a:lnTo>
                    <a:pt x="272" y="439"/>
                  </a:lnTo>
                  <a:lnTo>
                    <a:pt x="263" y="444"/>
                  </a:lnTo>
                  <a:lnTo>
                    <a:pt x="249" y="453"/>
                  </a:lnTo>
                  <a:lnTo>
                    <a:pt x="245" y="453"/>
                  </a:lnTo>
                  <a:lnTo>
                    <a:pt x="233" y="464"/>
                  </a:lnTo>
                  <a:lnTo>
                    <a:pt x="229" y="467"/>
                  </a:lnTo>
                  <a:lnTo>
                    <a:pt x="226" y="464"/>
                  </a:lnTo>
                  <a:lnTo>
                    <a:pt x="226" y="458"/>
                  </a:lnTo>
                  <a:lnTo>
                    <a:pt x="219" y="452"/>
                  </a:lnTo>
                  <a:lnTo>
                    <a:pt x="214" y="453"/>
                  </a:lnTo>
                  <a:lnTo>
                    <a:pt x="210" y="457"/>
                  </a:lnTo>
                  <a:lnTo>
                    <a:pt x="205" y="459"/>
                  </a:lnTo>
                  <a:lnTo>
                    <a:pt x="200" y="457"/>
                  </a:lnTo>
                  <a:lnTo>
                    <a:pt x="196" y="460"/>
                  </a:lnTo>
                  <a:lnTo>
                    <a:pt x="189" y="457"/>
                  </a:lnTo>
                  <a:lnTo>
                    <a:pt x="181" y="464"/>
                  </a:lnTo>
                  <a:lnTo>
                    <a:pt x="175" y="463"/>
                  </a:lnTo>
                  <a:lnTo>
                    <a:pt x="168" y="470"/>
                  </a:lnTo>
                  <a:lnTo>
                    <a:pt x="159" y="472"/>
                  </a:lnTo>
                  <a:lnTo>
                    <a:pt x="157" y="470"/>
                  </a:lnTo>
                  <a:lnTo>
                    <a:pt x="142" y="469"/>
                  </a:lnTo>
                  <a:lnTo>
                    <a:pt x="138" y="469"/>
                  </a:lnTo>
                  <a:lnTo>
                    <a:pt x="131" y="474"/>
                  </a:lnTo>
                  <a:lnTo>
                    <a:pt x="128" y="479"/>
                  </a:lnTo>
                  <a:lnTo>
                    <a:pt x="122" y="479"/>
                  </a:lnTo>
                  <a:lnTo>
                    <a:pt x="116" y="484"/>
                  </a:lnTo>
                  <a:lnTo>
                    <a:pt x="112" y="492"/>
                  </a:lnTo>
                  <a:lnTo>
                    <a:pt x="107" y="485"/>
                  </a:lnTo>
                  <a:lnTo>
                    <a:pt x="104" y="478"/>
                  </a:lnTo>
                  <a:lnTo>
                    <a:pt x="99" y="484"/>
                  </a:lnTo>
                  <a:lnTo>
                    <a:pt x="94" y="481"/>
                  </a:lnTo>
                  <a:lnTo>
                    <a:pt x="88" y="481"/>
                  </a:lnTo>
                  <a:lnTo>
                    <a:pt x="79" y="487"/>
                  </a:lnTo>
                  <a:lnTo>
                    <a:pt x="72" y="489"/>
                  </a:lnTo>
                  <a:lnTo>
                    <a:pt x="64" y="487"/>
                  </a:lnTo>
                  <a:lnTo>
                    <a:pt x="61" y="492"/>
                  </a:lnTo>
                  <a:lnTo>
                    <a:pt x="62" y="496"/>
                  </a:lnTo>
                  <a:lnTo>
                    <a:pt x="55" y="501"/>
                  </a:lnTo>
                  <a:lnTo>
                    <a:pt x="51" y="505"/>
                  </a:lnTo>
                  <a:lnTo>
                    <a:pt x="43" y="504"/>
                  </a:lnTo>
                  <a:lnTo>
                    <a:pt x="37" y="508"/>
                  </a:lnTo>
                  <a:lnTo>
                    <a:pt x="32" y="502"/>
                  </a:lnTo>
                  <a:lnTo>
                    <a:pt x="28" y="503"/>
                  </a:lnTo>
                  <a:lnTo>
                    <a:pt x="26" y="507"/>
                  </a:lnTo>
                  <a:lnTo>
                    <a:pt x="23" y="510"/>
                  </a:lnTo>
                  <a:lnTo>
                    <a:pt x="19" y="505"/>
                  </a:lnTo>
                  <a:lnTo>
                    <a:pt x="15" y="509"/>
                  </a:lnTo>
                  <a:lnTo>
                    <a:pt x="10" y="507"/>
                  </a:lnTo>
                  <a:lnTo>
                    <a:pt x="7" y="501"/>
                  </a:lnTo>
                  <a:lnTo>
                    <a:pt x="3" y="499"/>
                  </a:lnTo>
                  <a:lnTo>
                    <a:pt x="2" y="492"/>
                  </a:lnTo>
                  <a:close/>
                </a:path>
              </a:pathLst>
            </a:custGeom>
            <a:grpFill/>
            <a:ln w="9525" cap="flat" cmpd="sng">
              <a:solidFill>
                <a:srgbClr val="008000"/>
              </a:solidFill>
              <a:prstDash val="solid"/>
              <a:round/>
              <a:headEnd/>
              <a:tailEnd/>
            </a:ln>
          </p:spPr>
          <p:txBody>
            <a:bodyPr/>
            <a:lstStyle/>
            <a:p>
              <a:endParaRPr lang="ja-JP" altLang="en-US"/>
            </a:p>
          </p:txBody>
        </p:sp>
        <p:sp>
          <p:nvSpPr>
            <p:cNvPr id="36" name="Freeform 12"/>
            <p:cNvSpPr>
              <a:spLocks/>
            </p:cNvSpPr>
            <p:nvPr/>
          </p:nvSpPr>
          <p:spPr bwMode="auto">
            <a:xfrm>
              <a:off x="5893653" y="4425198"/>
              <a:ext cx="140636" cy="262667"/>
            </a:xfrm>
            <a:custGeom>
              <a:avLst/>
              <a:gdLst>
                <a:gd name="T0" fmla="*/ 0 w 14"/>
                <a:gd name="T1" fmla="*/ 0 h 21"/>
                <a:gd name="T2" fmla="*/ 0 w 14"/>
                <a:gd name="T3" fmla="*/ 0 h 21"/>
                <a:gd name="T4" fmla="*/ 0 60000 65536"/>
                <a:gd name="T5" fmla="*/ 0 60000 65536"/>
              </a:gdLst>
              <a:ahLst/>
              <a:cxnLst>
                <a:cxn ang="T4">
                  <a:pos x="T0" y="T1"/>
                </a:cxn>
                <a:cxn ang="T5">
                  <a:pos x="T2" y="T3"/>
                </a:cxn>
              </a:cxnLst>
              <a:rect l="0" t="0" r="r" b="b"/>
              <a:pathLst>
                <a:path w="14" h="21">
                  <a:moveTo>
                    <a:pt x="0" y="0"/>
                  </a:moveTo>
                  <a:lnTo>
                    <a:pt x="14" y="21"/>
                  </a:lnTo>
                </a:path>
              </a:pathLst>
            </a:custGeom>
            <a:grpFill/>
            <a:ln w="9525" cap="flat" cmpd="sng">
              <a:solidFill>
                <a:srgbClr val="008000"/>
              </a:solidFill>
              <a:prstDash val="solid"/>
              <a:round/>
              <a:headEnd type="none" w="med" len="med"/>
              <a:tailEnd type="none" w="med" len="med"/>
            </a:ln>
          </p:spPr>
          <p:txBody>
            <a:bodyPr/>
            <a:lstStyle/>
            <a:p>
              <a:endParaRPr lang="ja-JP" altLang="en-US"/>
            </a:p>
          </p:txBody>
        </p:sp>
        <p:grpSp>
          <p:nvGrpSpPr>
            <p:cNvPr id="37" name="Group 13"/>
            <p:cNvGrpSpPr>
              <a:grpSpLocks/>
            </p:cNvGrpSpPr>
            <p:nvPr/>
          </p:nvGrpSpPr>
          <p:grpSpPr bwMode="auto">
            <a:xfrm rot="-2280940">
              <a:off x="5577222" y="4350150"/>
              <a:ext cx="316431" cy="187619"/>
              <a:chOff x="290" y="78"/>
              <a:chExt cx="356" cy="181"/>
            </a:xfrm>
            <a:grpFill/>
          </p:grpSpPr>
          <p:sp>
            <p:nvSpPr>
              <p:cNvPr id="38" name="Freeform 14"/>
              <p:cNvSpPr>
                <a:spLocks/>
              </p:cNvSpPr>
              <p:nvPr/>
            </p:nvSpPr>
            <p:spPr bwMode="auto">
              <a:xfrm>
                <a:off x="290" y="78"/>
                <a:ext cx="356" cy="92"/>
              </a:xfrm>
              <a:custGeom>
                <a:avLst/>
                <a:gdLst>
                  <a:gd name="T0" fmla="*/ 0 w 356"/>
                  <a:gd name="T1" fmla="*/ 48 h 92"/>
                  <a:gd name="T2" fmla="*/ 1 w 356"/>
                  <a:gd name="T3" fmla="*/ 0 h 92"/>
                  <a:gd name="T4" fmla="*/ 29 w 356"/>
                  <a:gd name="T5" fmla="*/ 0 h 92"/>
                  <a:gd name="T6" fmla="*/ 53 w 356"/>
                  <a:gd name="T7" fmla="*/ 7 h 92"/>
                  <a:gd name="T8" fmla="*/ 266 w 356"/>
                  <a:gd name="T9" fmla="*/ 8 h 92"/>
                  <a:gd name="T10" fmla="*/ 285 w 356"/>
                  <a:gd name="T11" fmla="*/ 1 h 92"/>
                  <a:gd name="T12" fmla="*/ 314 w 356"/>
                  <a:gd name="T13" fmla="*/ 2 h 92"/>
                  <a:gd name="T14" fmla="*/ 312 w 356"/>
                  <a:gd name="T15" fmla="*/ 41 h 92"/>
                  <a:gd name="T16" fmla="*/ 356 w 356"/>
                  <a:gd name="T17" fmla="*/ 75 h 92"/>
                  <a:gd name="T18" fmla="*/ 355 w 356"/>
                  <a:gd name="T19" fmla="*/ 92 h 92"/>
                  <a:gd name="T20" fmla="*/ 120 w 356"/>
                  <a:gd name="T21" fmla="*/ 91 h 92"/>
                  <a:gd name="T22" fmla="*/ 120 w 356"/>
                  <a:gd name="T23" fmla="*/ 48 h 92"/>
                  <a:gd name="T24" fmla="*/ 0 w 356"/>
                  <a:gd name="T25" fmla="*/ 48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6" h="92">
                    <a:moveTo>
                      <a:pt x="0" y="48"/>
                    </a:moveTo>
                    <a:lnTo>
                      <a:pt x="1" y="0"/>
                    </a:lnTo>
                    <a:lnTo>
                      <a:pt x="29" y="0"/>
                    </a:lnTo>
                    <a:lnTo>
                      <a:pt x="53" y="7"/>
                    </a:lnTo>
                    <a:lnTo>
                      <a:pt x="266" y="8"/>
                    </a:lnTo>
                    <a:lnTo>
                      <a:pt x="285" y="1"/>
                    </a:lnTo>
                    <a:lnTo>
                      <a:pt x="314" y="2"/>
                    </a:lnTo>
                    <a:lnTo>
                      <a:pt x="312" y="41"/>
                    </a:lnTo>
                    <a:lnTo>
                      <a:pt x="356" y="75"/>
                    </a:lnTo>
                    <a:lnTo>
                      <a:pt x="355" y="92"/>
                    </a:lnTo>
                    <a:lnTo>
                      <a:pt x="120" y="91"/>
                    </a:lnTo>
                    <a:lnTo>
                      <a:pt x="120" y="48"/>
                    </a:lnTo>
                    <a:lnTo>
                      <a:pt x="0" y="48"/>
                    </a:lnTo>
                    <a:close/>
                  </a:path>
                </a:pathLst>
              </a:custGeom>
              <a:grpFill/>
              <a:ln w="9525" cap="flat" cmpd="sng">
                <a:solidFill>
                  <a:srgbClr val="008000"/>
                </a:solidFill>
                <a:prstDash val="solid"/>
                <a:round/>
                <a:headEnd/>
                <a:tailEnd/>
              </a:ln>
            </p:spPr>
            <p:txBody>
              <a:bodyPr/>
              <a:lstStyle/>
              <a:p>
                <a:endParaRPr lang="ja-JP" altLang="en-US"/>
              </a:p>
            </p:txBody>
          </p:sp>
          <p:sp>
            <p:nvSpPr>
              <p:cNvPr id="39" name="Freeform 15"/>
              <p:cNvSpPr>
                <a:spLocks/>
              </p:cNvSpPr>
              <p:nvPr/>
            </p:nvSpPr>
            <p:spPr bwMode="auto">
              <a:xfrm>
                <a:off x="345" y="182"/>
                <a:ext cx="289" cy="77"/>
              </a:xfrm>
              <a:custGeom>
                <a:avLst/>
                <a:gdLst>
                  <a:gd name="T0" fmla="*/ 2 w 289"/>
                  <a:gd name="T1" fmla="*/ 0 h 77"/>
                  <a:gd name="T2" fmla="*/ 257 w 289"/>
                  <a:gd name="T3" fmla="*/ 0 h 77"/>
                  <a:gd name="T4" fmla="*/ 289 w 289"/>
                  <a:gd name="T5" fmla="*/ 33 h 77"/>
                  <a:gd name="T6" fmla="*/ 288 w 289"/>
                  <a:gd name="T7" fmla="*/ 77 h 77"/>
                  <a:gd name="T8" fmla="*/ 0 w 289"/>
                  <a:gd name="T9" fmla="*/ 77 h 77"/>
                  <a:gd name="T10" fmla="*/ 2 w 28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77">
                    <a:moveTo>
                      <a:pt x="2" y="0"/>
                    </a:moveTo>
                    <a:lnTo>
                      <a:pt x="257" y="0"/>
                    </a:lnTo>
                    <a:lnTo>
                      <a:pt x="289" y="33"/>
                    </a:lnTo>
                    <a:lnTo>
                      <a:pt x="288" y="77"/>
                    </a:lnTo>
                    <a:lnTo>
                      <a:pt x="0" y="77"/>
                    </a:lnTo>
                    <a:lnTo>
                      <a:pt x="2" y="0"/>
                    </a:lnTo>
                    <a:close/>
                  </a:path>
                </a:pathLst>
              </a:custGeom>
              <a:grpFill/>
              <a:ln w="9525" cap="flat" cmpd="sng">
                <a:solidFill>
                  <a:srgbClr val="008000"/>
                </a:solidFill>
                <a:prstDash val="solid"/>
                <a:round/>
                <a:headEnd/>
                <a:tailEnd/>
              </a:ln>
            </p:spPr>
            <p:txBody>
              <a:bodyPr/>
              <a:lstStyle/>
              <a:p>
                <a:endParaRPr lang="ja-JP" altLang="en-US"/>
              </a:p>
            </p:txBody>
          </p:sp>
        </p:grpSp>
      </p:grpSp>
      <p:sp>
        <p:nvSpPr>
          <p:cNvPr id="90" name="角丸四角形 89"/>
          <p:cNvSpPr/>
          <p:nvPr/>
        </p:nvSpPr>
        <p:spPr>
          <a:xfrm>
            <a:off x="8577898" y="3812760"/>
            <a:ext cx="3918902" cy="1760703"/>
          </a:xfrm>
          <a:prstGeom prst="roundRect">
            <a:avLst>
              <a:gd name="adj" fmla="val 10067"/>
            </a:avLst>
          </a:prstGeom>
          <a:solidFill>
            <a:srgbClr val="FFFF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民間団体（</a:t>
            </a:r>
            <a:r>
              <a:rPr kumimoji="1" lang="en-US" altLang="ja-JP" sz="1600" b="1" dirty="0">
                <a:solidFill>
                  <a:schemeClr val="tx1"/>
                </a:solidFill>
                <a:latin typeface="Yu Gothic UI" panose="020B0500000000000000" pitchFamily="50" charset="-128"/>
                <a:ea typeface="Yu Gothic UI" panose="020B0500000000000000" pitchFamily="50" charset="-128"/>
              </a:rPr>
              <a:t>NPO</a:t>
            </a:r>
            <a:r>
              <a:rPr kumimoji="1" lang="ja-JP" altLang="en-US" sz="1600" b="1" dirty="0">
                <a:solidFill>
                  <a:schemeClr val="tx1"/>
                </a:solidFill>
                <a:latin typeface="Yu Gothic UI" panose="020B0500000000000000" pitchFamily="50" charset="-128"/>
                <a:ea typeface="Yu Gothic UI" panose="020B0500000000000000" pitchFamily="50" charset="-128"/>
              </a:rPr>
              <a:t>・</a:t>
            </a:r>
            <a:r>
              <a:rPr kumimoji="1" lang="en-US" altLang="ja-JP" sz="1600" b="1" dirty="0">
                <a:solidFill>
                  <a:schemeClr val="tx1"/>
                </a:solidFill>
                <a:latin typeface="Yu Gothic UI" panose="020B0500000000000000" pitchFamily="50" charset="-128"/>
                <a:ea typeface="Yu Gothic UI" panose="020B0500000000000000" pitchFamily="50" charset="-128"/>
              </a:rPr>
              <a:t>NGO</a:t>
            </a:r>
            <a:r>
              <a:rPr kumimoji="1" lang="ja-JP" altLang="en-US" sz="1600" b="1" dirty="0">
                <a:solidFill>
                  <a:schemeClr val="tx1"/>
                </a:solidFill>
                <a:latin typeface="Yu Gothic UI" panose="020B0500000000000000" pitchFamily="50" charset="-128"/>
                <a:ea typeface="Yu Gothic UI" panose="020B0500000000000000" pitchFamily="50" charset="-128"/>
              </a:rPr>
              <a:t>、</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600" b="1" dirty="0">
                <a:solidFill>
                  <a:schemeClr val="tx1"/>
                </a:solidFill>
                <a:latin typeface="Yu Gothic UI" panose="020B0500000000000000" pitchFamily="50" charset="-128"/>
                <a:ea typeface="Yu Gothic UI" panose="020B0500000000000000" pitchFamily="50" charset="-128"/>
              </a:rPr>
              <a:t>教育・研究機関等）の役割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知の拠点としての役割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　（科学的知見の拡充・提言、環境の技術</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　　革新にかかる研究）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府民に対して環境行動を促進</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9" name="角丸四角形 48"/>
          <p:cNvSpPr/>
          <p:nvPr/>
        </p:nvSpPr>
        <p:spPr>
          <a:xfrm>
            <a:off x="7612039" y="5727545"/>
            <a:ext cx="4139929" cy="1696888"/>
          </a:xfrm>
          <a:prstGeom prst="roundRect">
            <a:avLst>
              <a:gd name="adj" fmla="val 8151"/>
            </a:avLst>
          </a:prstGeom>
          <a:solidFill>
            <a:srgbClr val="FFAB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行政の役割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環境に関する新しい知見等の収集・発信</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各主体の取組みを支援・促進する仕組みづくり</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各主体の模範となる環境配慮製品の購入や契約など取組みの率先的な実施</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4" name="角丸四角形 83"/>
          <p:cNvSpPr/>
          <p:nvPr/>
        </p:nvSpPr>
        <p:spPr>
          <a:xfrm>
            <a:off x="758032" y="5728957"/>
            <a:ext cx="3383691" cy="1702854"/>
          </a:xfrm>
          <a:prstGeom prst="roundRect">
            <a:avLst>
              <a:gd name="adj" fmla="val 8081"/>
            </a:avLst>
          </a:prstGeom>
          <a:solidFill>
            <a:srgbClr val="00D66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事業者の役割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環境課題解決型のビジネスモデルの構築</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サプライチェーン全体での環境効率性の向上、持続可能性に配慮した経営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環境技術の開発と普及</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6" name="角丸四角形 85"/>
          <p:cNvSpPr/>
          <p:nvPr/>
        </p:nvSpPr>
        <p:spPr>
          <a:xfrm>
            <a:off x="235690" y="3785461"/>
            <a:ext cx="3730802" cy="1778623"/>
          </a:xfrm>
          <a:prstGeom prst="roundRect">
            <a:avLst>
              <a:gd name="adj" fmla="val 10301"/>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府民の役割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持続可能な社会に向けて、主体的に考え、行動</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消費者としての購買行動による環境行動の実践（持続可能な方法で供給された商品の選択など）</a:t>
            </a:r>
          </a:p>
        </p:txBody>
      </p:sp>
      <p:sp>
        <p:nvSpPr>
          <p:cNvPr id="50" name="テキスト ボックス 49"/>
          <p:cNvSpPr txBox="1"/>
          <p:nvPr/>
        </p:nvSpPr>
        <p:spPr>
          <a:xfrm>
            <a:off x="4790175" y="3179899"/>
            <a:ext cx="2914325" cy="523220"/>
          </a:xfrm>
          <a:prstGeom prst="rect">
            <a:avLst/>
          </a:prstGeom>
          <a:noFill/>
        </p:spPr>
        <p:txBody>
          <a:bodyPr wrap="square" rtlCol="0">
            <a:spAutoFit/>
          </a:bodyPr>
          <a:lstStyle/>
          <a:p>
            <a:pPr algn="ctr"/>
            <a:r>
              <a:rPr kumimoji="1" lang="ja-JP" altLang="en-US" sz="2800" b="1" dirty="0"/>
              <a:t>世　　界</a:t>
            </a:r>
          </a:p>
        </p:txBody>
      </p:sp>
      <p:sp>
        <p:nvSpPr>
          <p:cNvPr id="56" name="テキスト ボックス 55"/>
          <p:cNvSpPr txBox="1"/>
          <p:nvPr/>
        </p:nvSpPr>
        <p:spPr>
          <a:xfrm>
            <a:off x="4216915" y="4310701"/>
            <a:ext cx="2507971" cy="523220"/>
          </a:xfrm>
          <a:prstGeom prst="rect">
            <a:avLst/>
          </a:prstGeom>
          <a:noFill/>
        </p:spPr>
        <p:txBody>
          <a:bodyPr wrap="square" rtlCol="0">
            <a:spAutoFit/>
          </a:bodyPr>
          <a:lstStyle/>
          <a:p>
            <a:pPr algn="ctr"/>
            <a:r>
              <a:rPr kumimoji="1" lang="ja-JP" altLang="en-US" sz="2800" b="1" dirty="0"/>
              <a:t>日　本</a:t>
            </a:r>
            <a:endParaRPr kumimoji="1" lang="en-US" altLang="ja-JP" sz="2800" b="1" dirty="0"/>
          </a:p>
        </p:txBody>
      </p:sp>
      <p:sp>
        <p:nvSpPr>
          <p:cNvPr id="82" name="テキスト ボックス 81">
            <a:extLst>
              <a:ext uri="{FF2B5EF4-FFF2-40B4-BE49-F238E27FC236}">
                <a16:creationId xmlns:a16="http://schemas.microsoft.com/office/drawing/2014/main" id="{A245476B-625F-484B-A826-855C8DD776B0}"/>
              </a:ext>
            </a:extLst>
          </p:cNvPr>
          <p:cNvSpPr txBox="1"/>
          <p:nvPr/>
        </p:nvSpPr>
        <p:spPr>
          <a:xfrm>
            <a:off x="5536229" y="5361221"/>
            <a:ext cx="1120946" cy="461665"/>
          </a:xfrm>
          <a:prstGeom prst="rect">
            <a:avLst/>
          </a:prstGeom>
          <a:noFill/>
        </p:spPr>
        <p:txBody>
          <a:bodyPr wrap="square" rtlCol="0">
            <a:spAutoFit/>
          </a:bodyPr>
          <a:lstStyle/>
          <a:p>
            <a:pPr algn="ctr"/>
            <a:r>
              <a:rPr kumimoji="1" lang="ja-JP" altLang="en-US" sz="2400" b="1" dirty="0"/>
              <a:t>大阪府</a:t>
            </a:r>
            <a:endParaRPr kumimoji="1" lang="en-US" altLang="ja-JP" sz="2400" b="1" dirty="0"/>
          </a:p>
        </p:txBody>
      </p:sp>
      <p:sp>
        <p:nvSpPr>
          <p:cNvPr id="85" name="ドーナツ 84"/>
          <p:cNvSpPr/>
          <p:nvPr/>
        </p:nvSpPr>
        <p:spPr>
          <a:xfrm>
            <a:off x="5206374" y="5950270"/>
            <a:ext cx="1563785" cy="1298401"/>
          </a:xfrm>
          <a:prstGeom prst="donut">
            <a:avLst>
              <a:gd name="adj" fmla="val 14419"/>
            </a:avLst>
          </a:prstGeom>
          <a:solidFill>
            <a:srgbClr val="99FF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tx1"/>
              </a:solidFill>
            </a:endParaRPr>
          </a:p>
        </p:txBody>
      </p:sp>
      <p:sp>
        <p:nvSpPr>
          <p:cNvPr id="87" name="楕円 86"/>
          <p:cNvSpPr/>
          <p:nvPr/>
        </p:nvSpPr>
        <p:spPr>
          <a:xfrm>
            <a:off x="4970225" y="5862479"/>
            <a:ext cx="927143" cy="59549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8" name="楕円 87"/>
          <p:cNvSpPr/>
          <p:nvPr/>
        </p:nvSpPr>
        <p:spPr>
          <a:xfrm>
            <a:off x="6107403" y="6673167"/>
            <a:ext cx="927143" cy="595491"/>
          </a:xfrm>
          <a:prstGeom prst="ellipse">
            <a:avLst/>
          </a:prstGeom>
          <a:solidFill>
            <a:srgbClr val="FF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9" name="楕円 88"/>
          <p:cNvSpPr/>
          <p:nvPr/>
        </p:nvSpPr>
        <p:spPr>
          <a:xfrm>
            <a:off x="6144202" y="5871750"/>
            <a:ext cx="927143" cy="595491"/>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楕円 90"/>
          <p:cNvSpPr/>
          <p:nvPr/>
        </p:nvSpPr>
        <p:spPr>
          <a:xfrm>
            <a:off x="4948223" y="6610010"/>
            <a:ext cx="927143" cy="595491"/>
          </a:xfrm>
          <a:prstGeom prst="ellipse">
            <a:avLst/>
          </a:pr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2" name="テキスト ボックス 91">
            <a:extLst>
              <a:ext uri="{FF2B5EF4-FFF2-40B4-BE49-F238E27FC236}">
                <a16:creationId xmlns:a16="http://schemas.microsoft.com/office/drawing/2014/main" id="{A245476B-625F-484B-A826-855C8DD776B0}"/>
              </a:ext>
            </a:extLst>
          </p:cNvPr>
          <p:cNvSpPr txBox="1"/>
          <p:nvPr/>
        </p:nvSpPr>
        <p:spPr>
          <a:xfrm>
            <a:off x="4721398" y="6720567"/>
            <a:ext cx="1429672" cy="400238"/>
          </a:xfrm>
          <a:prstGeom prst="rect">
            <a:avLst/>
          </a:prstGeom>
          <a:noFill/>
        </p:spPr>
        <p:txBody>
          <a:bodyPr wrap="square" rtlCol="0">
            <a:spAutoFit/>
          </a:bodyPr>
          <a:lstStyle/>
          <a:p>
            <a:pPr algn="ctr"/>
            <a:r>
              <a:rPr kumimoji="1" lang="ja-JP" altLang="en-US" sz="2001" b="1" dirty="0"/>
              <a:t>事業者</a:t>
            </a:r>
            <a:endParaRPr kumimoji="1" lang="en-US" altLang="ja-JP" sz="2001" b="1" dirty="0"/>
          </a:p>
        </p:txBody>
      </p:sp>
      <p:sp>
        <p:nvSpPr>
          <p:cNvPr id="93" name="テキスト ボックス 92">
            <a:extLst>
              <a:ext uri="{FF2B5EF4-FFF2-40B4-BE49-F238E27FC236}">
                <a16:creationId xmlns:a16="http://schemas.microsoft.com/office/drawing/2014/main" id="{A245476B-625F-484B-A826-855C8DD776B0}"/>
              </a:ext>
            </a:extLst>
          </p:cNvPr>
          <p:cNvSpPr txBox="1"/>
          <p:nvPr/>
        </p:nvSpPr>
        <p:spPr>
          <a:xfrm>
            <a:off x="4690063" y="5988943"/>
            <a:ext cx="1429672" cy="400238"/>
          </a:xfrm>
          <a:prstGeom prst="rect">
            <a:avLst/>
          </a:prstGeom>
          <a:noFill/>
        </p:spPr>
        <p:txBody>
          <a:bodyPr wrap="square" rtlCol="0">
            <a:spAutoFit/>
          </a:bodyPr>
          <a:lstStyle/>
          <a:p>
            <a:pPr algn="ctr"/>
            <a:r>
              <a:rPr kumimoji="1" lang="ja-JP" altLang="en-US" sz="2001" b="1" dirty="0"/>
              <a:t>府民</a:t>
            </a:r>
            <a:endParaRPr kumimoji="1" lang="en-US" altLang="ja-JP" sz="2001" b="1" dirty="0"/>
          </a:p>
        </p:txBody>
      </p:sp>
      <p:sp>
        <p:nvSpPr>
          <p:cNvPr id="94" name="テキスト ボックス 93">
            <a:extLst>
              <a:ext uri="{FF2B5EF4-FFF2-40B4-BE49-F238E27FC236}">
                <a16:creationId xmlns:a16="http://schemas.microsoft.com/office/drawing/2014/main" id="{A245476B-625F-484B-A826-855C8DD776B0}"/>
              </a:ext>
            </a:extLst>
          </p:cNvPr>
          <p:cNvSpPr txBox="1"/>
          <p:nvPr/>
        </p:nvSpPr>
        <p:spPr>
          <a:xfrm>
            <a:off x="5864446" y="6777879"/>
            <a:ext cx="1429672" cy="400238"/>
          </a:xfrm>
          <a:prstGeom prst="rect">
            <a:avLst/>
          </a:prstGeom>
          <a:noFill/>
        </p:spPr>
        <p:txBody>
          <a:bodyPr wrap="square" rtlCol="0">
            <a:spAutoFit/>
          </a:bodyPr>
          <a:lstStyle/>
          <a:p>
            <a:pPr algn="ctr"/>
            <a:r>
              <a:rPr kumimoji="1" lang="ja-JP" altLang="en-US" sz="2001" b="1" dirty="0"/>
              <a:t>行政</a:t>
            </a:r>
            <a:endParaRPr kumimoji="1" lang="en-US" altLang="ja-JP" sz="2001" b="1" dirty="0"/>
          </a:p>
        </p:txBody>
      </p:sp>
      <p:sp>
        <p:nvSpPr>
          <p:cNvPr id="95" name="テキスト ボックス 94">
            <a:extLst>
              <a:ext uri="{FF2B5EF4-FFF2-40B4-BE49-F238E27FC236}">
                <a16:creationId xmlns:a16="http://schemas.microsoft.com/office/drawing/2014/main" id="{A245476B-625F-484B-A826-855C8DD776B0}"/>
              </a:ext>
            </a:extLst>
          </p:cNvPr>
          <p:cNvSpPr txBox="1"/>
          <p:nvPr/>
        </p:nvSpPr>
        <p:spPr>
          <a:xfrm>
            <a:off x="5906689" y="5976253"/>
            <a:ext cx="1429672" cy="400238"/>
          </a:xfrm>
          <a:prstGeom prst="rect">
            <a:avLst/>
          </a:prstGeom>
          <a:noFill/>
        </p:spPr>
        <p:txBody>
          <a:bodyPr wrap="square" rtlCol="0">
            <a:spAutoFit/>
          </a:bodyPr>
          <a:lstStyle/>
          <a:p>
            <a:pPr algn="ctr"/>
            <a:r>
              <a:rPr kumimoji="1" lang="ja-JP" altLang="en-US" sz="2001" b="1" dirty="0"/>
              <a:t>民間団体</a:t>
            </a:r>
            <a:endParaRPr kumimoji="1" lang="en-US" altLang="ja-JP" sz="2001" b="1" dirty="0"/>
          </a:p>
        </p:txBody>
      </p:sp>
      <p:sp>
        <p:nvSpPr>
          <p:cNvPr id="24" name="角丸四角形 3">
            <a:extLst>
              <a:ext uri="{FF2B5EF4-FFF2-40B4-BE49-F238E27FC236}">
                <a16:creationId xmlns:a16="http://schemas.microsoft.com/office/drawing/2014/main" id="{206EC1A8-B33F-4D39-9DBF-1BE49318ADD5}"/>
              </a:ext>
            </a:extLst>
          </p:cNvPr>
          <p:cNvSpPr/>
          <p:nvPr/>
        </p:nvSpPr>
        <p:spPr>
          <a:xfrm>
            <a:off x="127189" y="7792348"/>
            <a:ext cx="12585797" cy="177075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5" indent="-285755" algn="just">
              <a:lnSpc>
                <a:spcPts val="2400"/>
              </a:lnSpc>
              <a:buFont typeface="Wingdings" panose="05000000000000000000" pitchFamily="2" charset="2"/>
              <a:buChar char="Ø"/>
            </a:pPr>
            <a:endParaRPr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200"/>
              </a:lnSpc>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計画期間の中間年である</a:t>
            </a:r>
            <a:r>
              <a:rPr lang="en-US" altLang="ja-JP" dirty="0">
                <a:solidFill>
                  <a:schemeClr val="tx1"/>
                </a:solidFill>
                <a:latin typeface="Yu Gothic UI" panose="020B0500000000000000" pitchFamily="50" charset="-128"/>
                <a:ea typeface="Yu Gothic UI" panose="020B0500000000000000" pitchFamily="50" charset="-128"/>
              </a:rPr>
              <a:t>2025</a:t>
            </a:r>
            <a:r>
              <a:rPr lang="ja-JP" altLang="ja-JP" dirty="0">
                <a:solidFill>
                  <a:schemeClr val="tx1"/>
                </a:solidFill>
                <a:latin typeface="Yu Gothic UI" panose="020B0500000000000000" pitchFamily="50" charset="-128"/>
                <a:ea typeface="Yu Gothic UI" panose="020B0500000000000000" pitchFamily="50" charset="-128"/>
              </a:rPr>
              <a:t>年頃を目途に、</a:t>
            </a:r>
            <a:r>
              <a:rPr lang="ja-JP" altLang="en-US" dirty="0">
                <a:solidFill>
                  <a:schemeClr val="tx1"/>
                </a:solidFill>
                <a:latin typeface="Yu Gothic UI" panose="020B0500000000000000" pitchFamily="50" charset="-128"/>
                <a:ea typeface="Yu Gothic UI" panose="020B0500000000000000" pitchFamily="50" charset="-128"/>
              </a:rPr>
              <a:t>「施策の</a:t>
            </a:r>
            <a:r>
              <a:rPr lang="ja-JP" altLang="ja-JP" dirty="0">
                <a:solidFill>
                  <a:schemeClr val="tx1"/>
                </a:solidFill>
                <a:latin typeface="Yu Gothic UI" panose="020B0500000000000000" pitchFamily="50" charset="-128"/>
                <a:ea typeface="Yu Gothic UI" panose="020B0500000000000000" pitchFamily="50" charset="-128"/>
              </a:rPr>
              <a:t>基本的な方向性</a:t>
            </a:r>
            <a:r>
              <a:rPr lang="ja-JP" altLang="en-US" dirty="0">
                <a:solidFill>
                  <a:schemeClr val="tx1"/>
                </a:solidFill>
                <a:latin typeface="Yu Gothic UI" panose="020B0500000000000000" pitchFamily="50" charset="-128"/>
                <a:ea typeface="Yu Gothic UI" panose="020B0500000000000000" pitchFamily="50" charset="-128"/>
              </a:rPr>
              <a:t>」</a:t>
            </a:r>
            <a:r>
              <a:rPr lang="ja-JP" altLang="ja-JP" dirty="0">
                <a:solidFill>
                  <a:schemeClr val="tx1"/>
                </a:solidFill>
                <a:latin typeface="Yu Gothic UI" panose="020B0500000000000000" pitchFamily="50" charset="-128"/>
                <a:ea typeface="Yu Gothic UI" panose="020B0500000000000000" pitchFamily="50" charset="-128"/>
              </a:rPr>
              <a:t>が各分野の</a:t>
            </a:r>
            <a:r>
              <a:rPr lang="ja-JP" altLang="en-US" dirty="0">
                <a:solidFill>
                  <a:schemeClr val="tx1"/>
                </a:solidFill>
                <a:latin typeface="Yu Gothic UI" panose="020B0500000000000000" pitchFamily="50" charset="-128"/>
                <a:ea typeface="Yu Gothic UI" panose="020B0500000000000000" pitchFamily="50" charset="-128"/>
              </a:rPr>
              <a:t>個別</a:t>
            </a:r>
            <a:r>
              <a:rPr lang="ja-JP" altLang="ja-JP" dirty="0">
                <a:solidFill>
                  <a:schemeClr val="tx1"/>
                </a:solidFill>
                <a:latin typeface="Yu Gothic UI" panose="020B0500000000000000" pitchFamily="50" charset="-128"/>
                <a:ea typeface="Yu Gothic UI" panose="020B0500000000000000" pitchFamily="50" charset="-128"/>
              </a:rPr>
              <a:t>計画にどのように反映されたのか</a:t>
            </a:r>
            <a:r>
              <a:rPr lang="ja-JP" altLang="en-US" dirty="0">
                <a:solidFill>
                  <a:schemeClr val="tx1"/>
                </a:solidFill>
                <a:latin typeface="Yu Gothic UI" panose="020B0500000000000000" pitchFamily="50" charset="-128"/>
                <a:ea typeface="Yu Gothic UI" panose="020B0500000000000000" pitchFamily="50" charset="-128"/>
              </a:rPr>
              <a:t>についてレビューを行い、</a:t>
            </a:r>
            <a:r>
              <a:rPr lang="ja-JP" altLang="ja-JP" dirty="0">
                <a:solidFill>
                  <a:schemeClr val="tx1"/>
                </a:solidFill>
                <a:latin typeface="Yu Gothic UI" panose="020B0500000000000000" pitchFamily="50" charset="-128"/>
                <a:ea typeface="Yu Gothic UI" panose="020B0500000000000000" pitchFamily="50" charset="-128"/>
              </a:rPr>
              <a:t>中間見直しを行</a:t>
            </a:r>
            <a:r>
              <a:rPr lang="ja-JP" altLang="en-US" dirty="0">
                <a:solidFill>
                  <a:schemeClr val="tx1"/>
                </a:solidFill>
                <a:latin typeface="Yu Gothic UI" panose="020B0500000000000000" pitchFamily="50" charset="-128"/>
                <a:ea typeface="Yu Gothic UI" panose="020B0500000000000000" pitchFamily="50" charset="-128"/>
              </a:rPr>
              <a:t>います。</a:t>
            </a:r>
            <a:endParaRPr lang="en-US"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marL="285755" indent="-285755" algn="just">
              <a:lnSpc>
                <a:spcPts val="2200"/>
              </a:lnSpc>
              <a:buFont typeface="Wingdings" panose="05000000000000000000" pitchFamily="2" charset="2"/>
              <a:buChar char="Ø"/>
            </a:pPr>
            <a:r>
              <a:rPr lang="ja-JP" altLang="en-US" b="1"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毎年度、各分野の個別計画の進捗状況について確認を行うため、</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環境の保全等に関して講じようとする施策</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講じた施策をとりまとめ、</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府議会に報告します。</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また、</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環境の状況及び講じた施策については、</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大阪府</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環境審議会にも報告</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して意見聴取する</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とともに、その結果</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を</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公表します。</a:t>
            </a:r>
          </a:p>
        </p:txBody>
      </p:sp>
      <p:sp>
        <p:nvSpPr>
          <p:cNvPr id="44" name="角丸四角形 43"/>
          <p:cNvSpPr/>
          <p:nvPr/>
        </p:nvSpPr>
        <p:spPr>
          <a:xfrm>
            <a:off x="96196" y="7532646"/>
            <a:ext cx="2453831" cy="504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メイリオ" panose="020B0604030504040204" pitchFamily="50" charset="-128"/>
                <a:ea typeface="メイリオ" panose="020B0604030504040204" pitchFamily="50" charset="-128"/>
              </a:rPr>
              <a:t>計画の進行管理</a:t>
            </a:r>
          </a:p>
        </p:txBody>
      </p:sp>
      <p:sp>
        <p:nvSpPr>
          <p:cNvPr id="6" name="角丸四角形 44">
            <a:extLst>
              <a:ext uri="{FF2B5EF4-FFF2-40B4-BE49-F238E27FC236}">
                <a16:creationId xmlns:a16="http://schemas.microsoft.com/office/drawing/2014/main" id="{7BB598B6-B95D-40CC-BFD0-B97E0572CCA7}"/>
              </a:ext>
            </a:extLst>
          </p:cNvPr>
          <p:cNvSpPr/>
          <p:nvPr/>
        </p:nvSpPr>
        <p:spPr>
          <a:xfrm>
            <a:off x="96197" y="761071"/>
            <a:ext cx="3185440"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各主体の役割・連携</a:t>
            </a:r>
          </a:p>
        </p:txBody>
      </p:sp>
    </p:spTree>
    <p:extLst>
      <p:ext uri="{BB962C8B-B14F-4D97-AF65-F5344CB8AC3E}">
        <p14:creationId xmlns:p14="http://schemas.microsoft.com/office/powerpoint/2010/main" val="67731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
            <a:extLst>
              <a:ext uri="{FF2B5EF4-FFF2-40B4-BE49-F238E27FC236}">
                <a16:creationId xmlns:a16="http://schemas.microsoft.com/office/drawing/2014/main" id="{732DB626-0E5B-487A-8821-31F522219AB8}"/>
              </a:ext>
            </a:extLst>
          </p:cNvPr>
          <p:cNvSpPr/>
          <p:nvPr/>
        </p:nvSpPr>
        <p:spPr>
          <a:xfrm>
            <a:off x="132499" y="2145218"/>
            <a:ext cx="12585797" cy="7379781"/>
          </a:xfrm>
          <a:prstGeom prst="roundRect">
            <a:avLst>
              <a:gd name="adj" fmla="val 8872"/>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30" name="角丸四角形 3">
            <a:extLst>
              <a:ext uri="{FF2B5EF4-FFF2-40B4-BE49-F238E27FC236}">
                <a16:creationId xmlns:a16="http://schemas.microsoft.com/office/drawing/2014/main" id="{732DB626-0E5B-487A-8821-31F522219AB8}"/>
              </a:ext>
            </a:extLst>
          </p:cNvPr>
          <p:cNvSpPr/>
          <p:nvPr/>
        </p:nvSpPr>
        <p:spPr>
          <a:xfrm>
            <a:off x="107901" y="954320"/>
            <a:ext cx="12585797" cy="1079632"/>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r>
              <a:rPr kumimoji="1" lang="ja-JP" altLang="en-US" sz="1600" dirty="0">
                <a:solidFill>
                  <a:schemeClr val="tx1"/>
                </a:solidFill>
                <a:latin typeface="Yu Gothic UI" panose="020B0500000000000000" pitchFamily="50" charset="-128"/>
                <a:ea typeface="Yu Gothic UI" panose="020B0500000000000000" pitchFamily="50" charset="-128"/>
              </a:rPr>
              <a:t>　プラスチックごみは環境の課題ですが、その取組みを通じて、経済あるいは社会の側面にも良い効果を及ぼすことができます。大阪府・大阪市は</a:t>
            </a:r>
            <a:r>
              <a:rPr kumimoji="1" lang="en-US" altLang="ja-JP" sz="1600" dirty="0">
                <a:solidFill>
                  <a:schemeClr val="tx1"/>
                </a:solidFill>
                <a:latin typeface="Yu Gothic UI" panose="020B0500000000000000" pitchFamily="50" charset="-128"/>
                <a:ea typeface="Yu Gothic UI" panose="020B0500000000000000" pitchFamily="50" charset="-128"/>
              </a:rPr>
              <a:t>2020</a:t>
            </a:r>
            <a:r>
              <a:rPr kumimoji="1" lang="ja-JP" altLang="en-US" sz="1600" dirty="0">
                <a:solidFill>
                  <a:schemeClr val="tx1"/>
                </a:solidFill>
                <a:latin typeface="Yu Gothic UI" panose="020B0500000000000000" pitchFamily="50" charset="-128"/>
                <a:ea typeface="Yu Gothic UI" panose="020B0500000000000000" pitchFamily="50" charset="-128"/>
              </a:rPr>
              <a:t>年に内閣府より「</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未来都市」に選定されましたが、その中で実施する「自治体モデル事業」では、プラスチックごみ対策を通じて３側面の課題の同時解決を図る取組みを展開することにより、持続可能な地域の形成を促すとともに、世界の課題解決にも貢献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2" name="左右矢印 41"/>
          <p:cNvSpPr/>
          <p:nvPr/>
        </p:nvSpPr>
        <p:spPr>
          <a:xfrm rot="2118137" flipH="1">
            <a:off x="7582980" y="5194268"/>
            <a:ext cx="1661126"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左右矢印 54"/>
          <p:cNvSpPr/>
          <p:nvPr/>
        </p:nvSpPr>
        <p:spPr>
          <a:xfrm rot="19481863">
            <a:off x="3452671" y="5177282"/>
            <a:ext cx="1673955"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左右矢印 45"/>
          <p:cNvSpPr/>
          <p:nvPr/>
        </p:nvSpPr>
        <p:spPr>
          <a:xfrm>
            <a:off x="4151470" y="6453365"/>
            <a:ext cx="4417742" cy="735708"/>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38" name="楕円 37"/>
          <p:cNvSpPr/>
          <p:nvPr/>
        </p:nvSpPr>
        <p:spPr>
          <a:xfrm>
            <a:off x="8569211" y="5609091"/>
            <a:ext cx="3473929" cy="3358804"/>
          </a:xfrm>
          <a:prstGeom prst="ellipse">
            <a:avLst/>
          </a:prstGeom>
          <a:gradFill>
            <a:gsLst>
              <a:gs pos="0">
                <a:srgbClr val="CCFFFF"/>
              </a:gs>
              <a:gs pos="50000">
                <a:srgbClr val="CCFFFF"/>
              </a:gs>
              <a:gs pos="100000">
                <a:srgbClr val="CCFF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a:off x="677540" y="5552921"/>
            <a:ext cx="3473929" cy="3358804"/>
          </a:xfrm>
          <a:prstGeom prst="ellipse">
            <a:avLst/>
          </a:prstGeom>
          <a:gradFill>
            <a:gsLst>
              <a:gs pos="0">
                <a:srgbClr val="FFCCFF"/>
              </a:gs>
              <a:gs pos="50000">
                <a:srgbClr val="FFCCFF"/>
              </a:gs>
              <a:gs pos="100000">
                <a:srgbClr val="FFCC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4635967" y="2248042"/>
            <a:ext cx="3473929" cy="3358804"/>
          </a:xfrm>
          <a:prstGeom prst="ellipse">
            <a:avLst/>
          </a:prstGeom>
          <a:gradFill flip="none" rotWithShape="1">
            <a:gsLst>
              <a:gs pos="0">
                <a:srgbClr val="99FF66">
                  <a:tint val="66000"/>
                  <a:satMod val="160000"/>
                </a:srgbClr>
              </a:gs>
              <a:gs pos="50000">
                <a:srgbClr val="99FF66">
                  <a:tint val="44500"/>
                  <a:satMod val="160000"/>
                </a:srgbClr>
              </a:gs>
              <a:gs pos="100000">
                <a:schemeClr val="bg1"/>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402033" y="2414184"/>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環　境</a:t>
            </a:r>
          </a:p>
        </p:txBody>
      </p:sp>
      <p:sp>
        <p:nvSpPr>
          <p:cNvPr id="44" name="正方形/長方形 43"/>
          <p:cNvSpPr/>
          <p:nvPr/>
        </p:nvSpPr>
        <p:spPr>
          <a:xfrm>
            <a:off x="4904288" y="2650968"/>
            <a:ext cx="391737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Yu Gothic UI" panose="020B0500000000000000" pitchFamily="50" charset="-128"/>
                <a:ea typeface="Yu Gothic UI" panose="020B0500000000000000" pitchFamily="50" charset="-128"/>
              </a:rPr>
              <a:t>・大阪湾の海ごみの回収</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・ﾏｲｸﾛﾌﾟﾗｽﾁｯｸ</a:t>
            </a:r>
            <a:r>
              <a:rPr kumimoji="1" lang="en-US" altLang="ja-JP" sz="16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漂着ごみ実態調査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・環境先進技術調査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・小中学校の環境教育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・ごみ減量と３Ｒの啓発　　等</a:t>
            </a:r>
          </a:p>
        </p:txBody>
      </p:sp>
      <p:sp>
        <p:nvSpPr>
          <p:cNvPr id="45" name="正方形/長方形 44"/>
          <p:cNvSpPr/>
          <p:nvPr/>
        </p:nvSpPr>
        <p:spPr>
          <a:xfrm>
            <a:off x="1061846" y="5988817"/>
            <a:ext cx="3630405"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・プラスチック代替素材開発や</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資源循環システムなど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環境ビジネスの促進</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・環境ビジネスの海外プロモーション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pic>
        <p:nvPicPr>
          <p:cNvPr id="47" name="図 46"/>
          <p:cNvPicPr>
            <a:picLocks noChangeAspect="1"/>
          </p:cNvPicPr>
          <p:nvPr/>
        </p:nvPicPr>
        <p:blipFill>
          <a:blip r:embed="rId3"/>
          <a:stretch>
            <a:fillRect/>
          </a:stretch>
        </p:blipFill>
        <p:spPr>
          <a:xfrm>
            <a:off x="5608807" y="4251910"/>
            <a:ext cx="1622716" cy="1085134"/>
          </a:xfrm>
          <a:prstGeom prst="rect">
            <a:avLst/>
          </a:prstGeom>
        </p:spPr>
      </p:pic>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0193" y="7660097"/>
            <a:ext cx="1681626" cy="1263967"/>
          </a:xfrm>
          <a:prstGeom prst="rect">
            <a:avLst/>
          </a:prstGeom>
        </p:spPr>
      </p:pic>
      <p:sp>
        <p:nvSpPr>
          <p:cNvPr id="49" name="正方形/長方形 48"/>
          <p:cNvSpPr/>
          <p:nvPr/>
        </p:nvSpPr>
        <p:spPr>
          <a:xfrm>
            <a:off x="5778514" y="5269284"/>
            <a:ext cx="1305734"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00" dirty="0">
                <a:solidFill>
                  <a:schemeClr val="tx1"/>
                </a:solidFill>
              </a:rPr>
              <a:t>大阪湾のマイクロ</a:t>
            </a:r>
            <a:endParaRPr kumimoji="1" lang="en-US" altLang="ja-JP" sz="1100" spc="-100" dirty="0">
              <a:solidFill>
                <a:schemeClr val="tx1"/>
              </a:solidFill>
            </a:endParaRPr>
          </a:p>
          <a:p>
            <a:r>
              <a:rPr kumimoji="1" lang="ja-JP" altLang="en-US" sz="1100" spc="-100" dirty="0">
                <a:solidFill>
                  <a:schemeClr val="tx1"/>
                </a:solidFill>
              </a:rPr>
              <a:t>プラスチック調査</a:t>
            </a:r>
          </a:p>
        </p:txBody>
      </p:sp>
      <p:sp>
        <p:nvSpPr>
          <p:cNvPr id="50" name="正方形/長方形 49"/>
          <p:cNvSpPr/>
          <p:nvPr/>
        </p:nvSpPr>
        <p:spPr>
          <a:xfrm>
            <a:off x="1790612" y="8892966"/>
            <a:ext cx="1601421"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spc="-100" dirty="0">
                <a:solidFill>
                  <a:schemeClr val="tx1"/>
                </a:solidFill>
              </a:rPr>
              <a:t>UNEP-IETC</a:t>
            </a:r>
            <a:r>
              <a:rPr kumimoji="1" lang="ja-JP" altLang="en-US" sz="1100" spc="-100" dirty="0">
                <a:solidFill>
                  <a:schemeClr val="tx1"/>
                </a:solidFill>
              </a:rPr>
              <a:t>による国連</a:t>
            </a:r>
            <a:endParaRPr kumimoji="1" lang="en-US" altLang="ja-JP" sz="1100" spc="-100" dirty="0">
              <a:solidFill>
                <a:schemeClr val="tx1"/>
              </a:solidFill>
            </a:endParaRPr>
          </a:p>
          <a:p>
            <a:r>
              <a:rPr kumimoji="1" lang="ja-JP" altLang="en-US" sz="1100" spc="-100" dirty="0">
                <a:solidFill>
                  <a:schemeClr val="tx1"/>
                </a:solidFill>
              </a:rPr>
              <a:t>環境計画シンポジウム</a:t>
            </a:r>
            <a:endParaRPr kumimoji="1" lang="en-US" altLang="ja-JP" sz="1100" spc="-100" dirty="0">
              <a:solidFill>
                <a:schemeClr val="tx1"/>
              </a:solidFill>
            </a:endParaRPr>
          </a:p>
          <a:p>
            <a:endParaRPr kumimoji="1" lang="ja-JP" altLang="en-US" sz="1100" spc="-100" dirty="0">
              <a:solidFill>
                <a:schemeClr val="tx1"/>
              </a:solidFill>
            </a:endParaRPr>
          </a:p>
        </p:txBody>
      </p:sp>
      <p:sp>
        <p:nvSpPr>
          <p:cNvPr id="51" name="正方形/長方形 50"/>
          <p:cNvSpPr/>
          <p:nvPr/>
        </p:nvSpPr>
        <p:spPr>
          <a:xfrm>
            <a:off x="9315455" y="8860843"/>
            <a:ext cx="2229606"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50" dirty="0">
                <a:solidFill>
                  <a:schemeClr val="tx1"/>
                </a:solidFill>
              </a:rPr>
              <a:t>地域における環境保全・学習活動</a:t>
            </a:r>
            <a:endParaRPr kumimoji="1" lang="en-US" altLang="ja-JP" sz="1100" spc="-150" dirty="0">
              <a:solidFill>
                <a:schemeClr val="tx1"/>
              </a:solidFill>
            </a:endParaRPr>
          </a:p>
        </p:txBody>
      </p:sp>
      <p:sp>
        <p:nvSpPr>
          <p:cNvPr id="52" name="正方形/長方形 51"/>
          <p:cNvSpPr/>
          <p:nvPr/>
        </p:nvSpPr>
        <p:spPr>
          <a:xfrm>
            <a:off x="1481096" y="5749381"/>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経　済</a:t>
            </a:r>
          </a:p>
        </p:txBody>
      </p:sp>
      <p:sp>
        <p:nvSpPr>
          <p:cNvPr id="53" name="正方形/長方形 52"/>
          <p:cNvSpPr/>
          <p:nvPr/>
        </p:nvSpPr>
        <p:spPr>
          <a:xfrm>
            <a:off x="9272922" y="5788539"/>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社　会</a:t>
            </a:r>
          </a:p>
        </p:txBody>
      </p:sp>
      <p:sp>
        <p:nvSpPr>
          <p:cNvPr id="54" name="正方形/長方形 53"/>
          <p:cNvSpPr/>
          <p:nvPr/>
        </p:nvSpPr>
        <p:spPr>
          <a:xfrm>
            <a:off x="9077726" y="6079378"/>
            <a:ext cx="296541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・ごみ拾い、啓発などの</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地域活動促進と人材育成</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・給水スポットの増加など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環境に配慮したまちづくり</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・資源集団回収活動による</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コミュニティビジネスの振興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sp>
        <p:nvSpPr>
          <p:cNvPr id="56" name="正方形/長方形 55"/>
          <p:cNvSpPr/>
          <p:nvPr/>
        </p:nvSpPr>
        <p:spPr>
          <a:xfrm>
            <a:off x="4357621" y="6924558"/>
            <a:ext cx="4073006" cy="2286620"/>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資源循環ビジネスの振興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地域コミュニティ活動の活性化、人材活用、雇用創出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企業の環境意識の向上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により、海外など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環境課題解決に寄与する事業の創出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都市魅力の向上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交流人口の増加</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ja-JP" altLang="en-US" sz="1500" dirty="0">
              <a:latin typeface="Yu Gothic UI" panose="020B0500000000000000" pitchFamily="50" charset="-128"/>
              <a:ea typeface="Yu Gothic UI" panose="020B0500000000000000" pitchFamily="50" charset="-128"/>
            </a:endParaRPr>
          </a:p>
        </p:txBody>
      </p:sp>
      <p:sp>
        <p:nvSpPr>
          <p:cNvPr id="57" name="正方形/長方形 56"/>
          <p:cNvSpPr/>
          <p:nvPr/>
        </p:nvSpPr>
        <p:spPr>
          <a:xfrm>
            <a:off x="8355780" y="2763968"/>
            <a:ext cx="3669637" cy="2632927"/>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環境情報の共有、環境意識の向上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住民の地域への愛着の醸成や、次世代の人材育成、コミュニティの活性化</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環境</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地域の取組みの担い手の増加や、事業者・住民等の連携の促進</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自律的な環境行動が拡大し、環境負荷の削減に寄与</a:t>
            </a:r>
            <a:r>
              <a:rPr kumimoji="1" lang="ja-JP" altLang="en-US" sz="1500" spc="-80" dirty="0">
                <a:solidFill>
                  <a:schemeClr val="tx1"/>
                </a:solidFill>
                <a:latin typeface="Yu Gothic UI" panose="020B0500000000000000" pitchFamily="50" charset="-128"/>
                <a:ea typeface="Yu Gothic UI" panose="020B0500000000000000" pitchFamily="50" charset="-128"/>
              </a:rPr>
              <a:t>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p:txBody>
      </p:sp>
      <p:sp>
        <p:nvSpPr>
          <p:cNvPr id="58" name="正方形/長方形 57"/>
          <p:cNvSpPr/>
          <p:nvPr/>
        </p:nvSpPr>
        <p:spPr>
          <a:xfrm>
            <a:off x="351357" y="2763969"/>
            <a:ext cx="4005549" cy="2687136"/>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環境課題の明確化、廃プラスチックの資源循環の拡大、環境意識の向上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環境技術のイノベーションの促進、</a:t>
            </a:r>
            <a:r>
              <a:rPr kumimoji="1" lang="en-US" altLang="ja-JP" sz="1500" u="sng" spc="-80" dirty="0">
                <a:solidFill>
                  <a:schemeClr val="tx1"/>
                </a:solidFill>
                <a:latin typeface="Yu Gothic UI" panose="020B0500000000000000" pitchFamily="50" charset="-128"/>
                <a:ea typeface="Yu Gothic UI" panose="020B0500000000000000" pitchFamily="50" charset="-128"/>
              </a:rPr>
              <a:t>ESG</a:t>
            </a:r>
            <a:r>
              <a:rPr kumimoji="1" lang="ja-JP" altLang="en-US" sz="1500" u="sng" spc="-80" dirty="0">
                <a:solidFill>
                  <a:schemeClr val="tx1"/>
                </a:solidFill>
                <a:latin typeface="Yu Gothic UI" panose="020B0500000000000000" pitchFamily="50" charset="-128"/>
                <a:ea typeface="Yu Gothic UI" panose="020B0500000000000000" pitchFamily="50" charset="-128"/>
              </a:rPr>
              <a:t>投資の拡大や環境産業の振興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環境</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プラスチックの代替素材など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環境に配慮した製品・サービスの開発・普及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環境負荷の削減</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環境ビジネスの国際展開</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発展途上国の環境問題の解決</a:t>
            </a:r>
            <a:r>
              <a:rPr kumimoji="1" lang="ja-JP" altLang="en-US" sz="1500" spc="-80" dirty="0">
                <a:solidFill>
                  <a:schemeClr val="tx1"/>
                </a:solidFill>
                <a:latin typeface="Yu Gothic UI" panose="020B0500000000000000" pitchFamily="50" charset="-128"/>
                <a:ea typeface="Yu Gothic UI" panose="020B0500000000000000" pitchFamily="50" charset="-128"/>
              </a:rPr>
              <a:t>に貢献します。</a:t>
            </a:r>
            <a:endParaRPr kumimoji="1" lang="ja-JP" altLang="en-US" sz="1500" dirty="0">
              <a:latin typeface="Yu Gothic UI" panose="020B0500000000000000" pitchFamily="50" charset="-128"/>
              <a:ea typeface="Yu Gothic UI" panose="020B0500000000000000" pitchFamily="50" charset="-128"/>
            </a:endParaRPr>
          </a:p>
        </p:txBody>
      </p:sp>
      <p:pic>
        <p:nvPicPr>
          <p:cNvPr id="63" name="図 62"/>
          <p:cNvPicPr>
            <a:picLocks noChangeAspect="1"/>
          </p:cNvPicPr>
          <p:nvPr/>
        </p:nvPicPr>
        <p:blipFill>
          <a:blip r:embed="rId5"/>
          <a:stretch>
            <a:fillRect/>
          </a:stretch>
        </p:blipFill>
        <p:spPr>
          <a:xfrm>
            <a:off x="9474388" y="7767042"/>
            <a:ext cx="1683924" cy="1262285"/>
          </a:xfrm>
          <a:prstGeom prst="rect">
            <a:avLst/>
          </a:prstGeom>
        </p:spPr>
      </p:pic>
      <p:sp>
        <p:nvSpPr>
          <p:cNvPr id="32" name="正方形/長方形 31"/>
          <p:cNvSpPr/>
          <p:nvPr/>
        </p:nvSpPr>
        <p:spPr>
          <a:xfrm>
            <a:off x="1" y="10854"/>
            <a:ext cx="12801599" cy="756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r>
              <a:rPr kumimoji="1" lang="ja-JP" altLang="en-US" sz="2700" b="1" dirty="0">
                <a:solidFill>
                  <a:schemeClr val="bg1"/>
                </a:solidFill>
                <a:latin typeface="メイリオ" panose="020B0604030504040204" pitchFamily="50" charset="-128"/>
                <a:ea typeface="メイリオ" panose="020B0604030504040204" pitchFamily="50" charset="-128"/>
              </a:rPr>
              <a:t>（参考）環境・社会・経済の統合的向上の取組みの例（プラスチックごみ対策）</a:t>
            </a:r>
            <a:endParaRPr kumimoji="1" lang="en-US" altLang="ja-JP" sz="27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155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E4CA40D-C8F5-4874-BA29-C44165C6BC19}"/>
              </a:ext>
            </a:extLst>
          </p:cNvPr>
          <p:cNvSpPr/>
          <p:nvPr/>
        </p:nvSpPr>
        <p:spPr>
          <a:xfrm>
            <a:off x="1291170" y="338264"/>
            <a:ext cx="9961122" cy="748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3599" dirty="0">
                <a:solidFill>
                  <a:schemeClr val="tx1"/>
                </a:solidFill>
                <a:latin typeface="ＭＳ ゴシック" panose="020B0609070205080204" pitchFamily="49" charset="-128"/>
                <a:ea typeface="ＭＳ ゴシック" panose="020B0609070205080204" pitchFamily="49" charset="-128"/>
              </a:rPr>
              <a:t>目　次</a:t>
            </a: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735177" y="1754569"/>
            <a:ext cx="11073108" cy="6824945"/>
          </a:xfrm>
          <a:prstGeom prst="rect">
            <a:avLst/>
          </a:prstGeom>
        </p:spPr>
        <p:txBody>
          <a:bodyPr wrap="square">
            <a:spAutoFit/>
          </a:bodyPr>
          <a:lstStyle/>
          <a:p>
            <a:pPr>
              <a:lnSpc>
                <a:spcPts val="3400"/>
              </a:lnSpc>
            </a:pPr>
            <a:r>
              <a:rPr kumimoji="1" lang="ja-JP" altLang="en-US" sz="2600" b="1" dirty="0">
                <a:latin typeface="メイリオ" panose="020B0604030504040204" pitchFamily="50" charset="-128"/>
                <a:ea typeface="メイリオ" panose="020B0604030504040204" pitchFamily="50" charset="-128"/>
              </a:rPr>
              <a:t>１　環境総合計画の枠組み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２　環境総合計画策定の背景</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３　めざすべき将来像</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（１）</a:t>
            </a:r>
            <a:r>
              <a:rPr kumimoji="1" lang="en-US" altLang="ja-JP" sz="2600" b="1" dirty="0">
                <a:latin typeface="メイリオ" panose="020B0604030504040204" pitchFamily="50" charset="-128"/>
                <a:ea typeface="メイリオ" panose="020B0604030504040204" pitchFamily="50" charset="-128"/>
              </a:rPr>
              <a:t>2050</a:t>
            </a:r>
            <a:r>
              <a:rPr kumimoji="1" lang="ja-JP" altLang="en-US" sz="2600" b="1" dirty="0">
                <a:latin typeface="メイリオ" panose="020B0604030504040204" pitchFamily="50" charset="-128"/>
                <a:ea typeface="メイリオ" panose="020B0604030504040204" pitchFamily="50" charset="-128"/>
              </a:rPr>
              <a:t>年の将来像</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（２）</a:t>
            </a:r>
            <a:r>
              <a:rPr kumimoji="1" lang="en-US" altLang="ja-JP" sz="2600" b="1" dirty="0">
                <a:latin typeface="メイリオ" panose="020B0604030504040204" pitchFamily="50" charset="-128"/>
                <a:ea typeface="メイリオ" panose="020B0604030504040204" pitchFamily="50" charset="-128"/>
              </a:rPr>
              <a:t>2030</a:t>
            </a:r>
            <a:r>
              <a:rPr kumimoji="1" lang="ja-JP" altLang="en-US" sz="2600" b="1" dirty="0">
                <a:latin typeface="メイリオ" panose="020B0604030504040204" pitchFamily="50" charset="-128"/>
                <a:ea typeface="メイリオ" panose="020B0604030504040204" pitchFamily="50" charset="-128"/>
              </a:rPr>
              <a:t>年の実現すべき姿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４　施策の基本的な方向性</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（１）中・長期的かつ世界的な視野</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（２）環境・社会・経済の統合的向上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①外部性</a:t>
            </a:r>
            <a:r>
              <a:rPr kumimoji="1" lang="ja-JP" altLang="en-US" sz="2600" b="1" dirty="0">
                <a:latin typeface="メイリオ" panose="020B0604030504040204" pitchFamily="50" charset="-128"/>
                <a:ea typeface="メイリオ" panose="020B0604030504040204" pitchFamily="50" charset="-128"/>
              </a:rPr>
              <a:t>の内部化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②環境</a:t>
            </a:r>
            <a:r>
              <a:rPr kumimoji="1" lang="ja-JP" altLang="en-US" sz="2600" b="1" dirty="0">
                <a:latin typeface="メイリオ" panose="020B0604030504040204" pitchFamily="50" charset="-128"/>
                <a:ea typeface="メイリオ" panose="020B0604030504040204" pitchFamily="50" charset="-128"/>
              </a:rPr>
              <a:t>効率性の向上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③環境</a:t>
            </a:r>
            <a:r>
              <a:rPr kumimoji="1" lang="ja-JP" altLang="en-US" sz="2600" b="1" dirty="0">
                <a:latin typeface="メイリオ" panose="020B0604030504040204" pitchFamily="50" charset="-128"/>
                <a:ea typeface="メイリオ" panose="020B0604030504040204" pitchFamily="50" charset="-128"/>
              </a:rPr>
              <a:t>リスク・移行リスクへの対応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④自然</a:t>
            </a:r>
            <a:r>
              <a:rPr kumimoji="1" lang="ja-JP" altLang="en-US" sz="2600" b="1" dirty="0">
                <a:latin typeface="メイリオ" panose="020B0604030504040204" pitchFamily="50" charset="-128"/>
                <a:ea typeface="メイリオ" panose="020B0604030504040204" pitchFamily="50" charset="-128"/>
              </a:rPr>
              <a:t>資本の強化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５　ポストコロナを見据えた対応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６　施策の基本的な方向性に基づいた個別計画の実行</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７　各主体の役割・連携及び計画の進行管理</a:t>
            </a:r>
            <a:endParaRPr kumimoji="1" lang="en-US" altLang="ja-JP" sz="2600"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a:srcRect l="38446" t="32684" r="39885" b="58536"/>
          <a:stretch/>
        </p:blipFill>
        <p:spPr>
          <a:xfrm>
            <a:off x="6005031" y="8548567"/>
            <a:ext cx="4198512" cy="956330"/>
          </a:xfrm>
          <a:prstGeom prst="rect">
            <a:avLst/>
          </a:prstGeom>
        </p:spPr>
      </p:pic>
      <p:sp>
        <p:nvSpPr>
          <p:cNvPr id="3" name="正方形/長方形 2"/>
          <p:cNvSpPr/>
          <p:nvPr/>
        </p:nvSpPr>
        <p:spPr>
          <a:xfrm>
            <a:off x="1428866" y="8579514"/>
            <a:ext cx="5065571" cy="276999"/>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本計画は</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SDGs</a:t>
            </a:r>
            <a:r>
              <a:rPr lang="ja-JP" altLang="en-US" sz="1200" dirty="0">
                <a:latin typeface="メイリオ" panose="020B0604030504040204" pitchFamily="50" charset="-128"/>
                <a:ea typeface="メイリオ" panose="020B0604030504040204" pitchFamily="50" charset="-128"/>
              </a:rPr>
              <a:t>に掲げる</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の</a:t>
            </a:r>
            <a:r>
              <a:rPr lang="ja-JP" altLang="en-US" sz="1200" dirty="0" smtClean="0">
                <a:latin typeface="メイリオ" panose="020B0604030504040204" pitchFamily="50" charset="-128"/>
                <a:ea typeface="メイリオ" panose="020B0604030504040204" pitchFamily="50" charset="-128"/>
              </a:rPr>
              <a:t>ゴールの</a:t>
            </a:r>
            <a:r>
              <a:rPr lang="ja-JP" altLang="en-US" sz="1200" dirty="0">
                <a:latin typeface="メイリオ" panose="020B0604030504040204" pitchFamily="50" charset="-128"/>
                <a:ea typeface="メイリオ" panose="020B0604030504040204" pitchFamily="50" charset="-128"/>
              </a:rPr>
              <a:t>達成に寄与するものです。</a:t>
            </a:r>
          </a:p>
        </p:txBody>
      </p:sp>
    </p:spTree>
    <p:extLst>
      <p:ext uri="{BB962C8B-B14F-4D97-AF65-F5344CB8AC3E}">
        <p14:creationId xmlns:p14="http://schemas.microsoft.com/office/powerpoint/2010/main" val="139227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5"/>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　環境総合計画の枠組み</a:t>
            </a:r>
          </a:p>
        </p:txBody>
      </p:sp>
      <p:sp>
        <p:nvSpPr>
          <p:cNvPr id="37" name="正方形/長方形 36">
            <a:extLst>
              <a:ext uri="{FF2B5EF4-FFF2-40B4-BE49-F238E27FC236}">
                <a16:creationId xmlns:a16="http://schemas.microsoft.com/office/drawing/2014/main" id="{648BA109-C8E6-414A-BA3F-0CE7ED4E775C}"/>
              </a:ext>
            </a:extLst>
          </p:cNvPr>
          <p:cNvSpPr/>
          <p:nvPr/>
        </p:nvSpPr>
        <p:spPr>
          <a:xfrm>
            <a:off x="211721" y="4321836"/>
            <a:ext cx="12447391" cy="3970710"/>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a:t>
            </a:r>
          </a:p>
        </p:txBody>
      </p:sp>
      <p:sp>
        <p:nvSpPr>
          <p:cNvPr id="26" name="正方形/長方形 25">
            <a:extLst>
              <a:ext uri="{FF2B5EF4-FFF2-40B4-BE49-F238E27FC236}">
                <a16:creationId xmlns:a16="http://schemas.microsoft.com/office/drawing/2014/main" id="{05C03F85-99EA-45B1-B7D9-CDE17BEF6408}"/>
              </a:ext>
            </a:extLst>
          </p:cNvPr>
          <p:cNvSpPr/>
          <p:nvPr/>
        </p:nvSpPr>
        <p:spPr>
          <a:xfrm>
            <a:off x="211723" y="8526544"/>
            <a:ext cx="12447389" cy="1010316"/>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ｚｚｚｚ</a:t>
            </a:r>
          </a:p>
        </p:txBody>
      </p:sp>
      <p:sp>
        <p:nvSpPr>
          <p:cNvPr id="2" name="正方形/長方形 1"/>
          <p:cNvSpPr/>
          <p:nvPr/>
        </p:nvSpPr>
        <p:spPr>
          <a:xfrm>
            <a:off x="188358" y="1059853"/>
            <a:ext cx="12496863" cy="3015191"/>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テキスト ボックス 1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a:t>
            </a:r>
            <a:endParaRPr kumimoji="1" lang="ja-JP" altLang="en-US" sz="2000" b="1" dirty="0">
              <a:solidFill>
                <a:schemeClr val="bg1"/>
              </a:solidFill>
            </a:endParaRPr>
          </a:p>
        </p:txBody>
      </p:sp>
      <p:sp>
        <p:nvSpPr>
          <p:cNvPr id="16" name="角丸四角形 15"/>
          <p:cNvSpPr/>
          <p:nvPr/>
        </p:nvSpPr>
        <p:spPr>
          <a:xfrm>
            <a:off x="93678" y="726990"/>
            <a:ext cx="3068622"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計画の位置づけ・役割</a:t>
            </a:r>
          </a:p>
        </p:txBody>
      </p:sp>
      <p:sp>
        <p:nvSpPr>
          <p:cNvPr id="17" name="角丸四角形 16"/>
          <p:cNvSpPr/>
          <p:nvPr/>
        </p:nvSpPr>
        <p:spPr>
          <a:xfrm>
            <a:off x="117040" y="8315654"/>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計画の期間・対象地域</a:t>
            </a:r>
          </a:p>
        </p:txBody>
      </p:sp>
      <p:sp>
        <p:nvSpPr>
          <p:cNvPr id="15" name="角丸四角形 15">
            <a:extLst>
              <a:ext uri="{FF2B5EF4-FFF2-40B4-BE49-F238E27FC236}">
                <a16:creationId xmlns:a16="http://schemas.microsoft.com/office/drawing/2014/main" id="{DEC6C666-E40B-4687-83A7-7B902937A25A}"/>
              </a:ext>
            </a:extLst>
          </p:cNvPr>
          <p:cNvSpPr/>
          <p:nvPr/>
        </p:nvSpPr>
        <p:spPr>
          <a:xfrm>
            <a:off x="117041" y="4121115"/>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計画の構成</a:t>
            </a:r>
          </a:p>
        </p:txBody>
      </p:sp>
      <p:sp>
        <p:nvSpPr>
          <p:cNvPr id="27" name="テキスト ボックス 26">
            <a:extLst>
              <a:ext uri="{FF2B5EF4-FFF2-40B4-BE49-F238E27FC236}">
                <a16:creationId xmlns:a16="http://schemas.microsoft.com/office/drawing/2014/main" id="{0C39B4BA-E324-4E68-9294-F9B46E410193}"/>
              </a:ext>
            </a:extLst>
          </p:cNvPr>
          <p:cNvSpPr txBox="1"/>
          <p:nvPr/>
        </p:nvSpPr>
        <p:spPr>
          <a:xfrm>
            <a:off x="274760" y="8765952"/>
            <a:ext cx="12087288" cy="810478"/>
          </a:xfrm>
          <a:prstGeom prst="rect">
            <a:avLst/>
          </a:prstGeom>
          <a:noFill/>
        </p:spPr>
        <p:txBody>
          <a:bodyPr wrap="square">
            <a:spAutoFit/>
          </a:bodyPr>
          <a:lstStyle/>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計画期間は、</a:t>
            </a:r>
            <a:r>
              <a:rPr lang="en-US" altLang="ja-JP" sz="1600" dirty="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年のめざすべき将来像を見通し、その実現を確実なものとするため</a:t>
            </a:r>
            <a:r>
              <a:rPr lang="en-US" altLang="ja-JP" sz="1600" b="1" dirty="0">
                <a:latin typeface="Yu Gothic UI" panose="020B0500000000000000" pitchFamily="50" charset="-128"/>
                <a:ea typeface="Yu Gothic UI" panose="020B0500000000000000" pitchFamily="50" charset="-128"/>
              </a:rPr>
              <a:t>2021</a:t>
            </a:r>
            <a:r>
              <a:rPr lang="ja-JP" altLang="en-US" sz="1600" b="1" dirty="0">
                <a:latin typeface="Yu Gothic UI" panose="020B0500000000000000" pitchFamily="50" charset="-128"/>
                <a:ea typeface="Yu Gothic UI" panose="020B0500000000000000" pitchFamily="50" charset="-128"/>
              </a:rPr>
              <a:t>年度から</a:t>
            </a:r>
            <a:r>
              <a:rPr lang="en-US" altLang="ja-JP" sz="1600" b="1" dirty="0">
                <a:latin typeface="Yu Gothic UI" panose="020B0500000000000000" pitchFamily="50" charset="-128"/>
                <a:ea typeface="Yu Gothic UI" panose="020B0500000000000000" pitchFamily="50" charset="-128"/>
              </a:rPr>
              <a:t>2030</a:t>
            </a:r>
            <a:r>
              <a:rPr lang="ja-JP" altLang="en-US" sz="1600" b="1" dirty="0">
                <a:latin typeface="Yu Gothic UI" panose="020B0500000000000000" pitchFamily="50" charset="-128"/>
                <a:ea typeface="Yu Gothic UI" panose="020B0500000000000000" pitchFamily="50" charset="-128"/>
              </a:rPr>
              <a:t>年度の</a:t>
            </a:r>
            <a:r>
              <a:rPr lang="en-US" altLang="ja-JP" sz="1600" b="1" dirty="0">
                <a:latin typeface="Yu Gothic UI" panose="020B0500000000000000" pitchFamily="50" charset="-128"/>
                <a:ea typeface="Yu Gothic UI" panose="020B0500000000000000" pitchFamily="50" charset="-128"/>
              </a:rPr>
              <a:t>10</a:t>
            </a:r>
            <a:r>
              <a:rPr lang="ja-JP" altLang="en-US" sz="1600" b="1" dirty="0">
                <a:latin typeface="Yu Gothic UI" panose="020B0500000000000000" pitchFamily="50" charset="-128"/>
                <a:ea typeface="Yu Gothic UI" panose="020B0500000000000000" pitchFamily="50" charset="-128"/>
              </a:rPr>
              <a:t>年間</a:t>
            </a:r>
            <a:r>
              <a:rPr lang="ja-JP" altLang="en-US" sz="1600" dirty="0">
                <a:latin typeface="Yu Gothic UI" panose="020B0500000000000000" pitchFamily="50" charset="-128"/>
                <a:ea typeface="Yu Gothic UI" panose="020B0500000000000000" pitchFamily="50" charset="-128"/>
              </a:rPr>
              <a:t>とします。</a:t>
            </a:r>
            <a:endParaRPr lang="en-US" altLang="ja-JP" sz="1600" dirty="0">
              <a:latin typeface="Yu Gothic UI" panose="020B0500000000000000" pitchFamily="50" charset="-128"/>
              <a:ea typeface="Yu Gothic UI" panose="020B0500000000000000" pitchFamily="50" charset="-128"/>
            </a:endParaRPr>
          </a:p>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計画の対象地域は、大阪湾を含む大阪府全域とします。</a:t>
            </a:r>
            <a:endParaRPr lang="en-US" altLang="ja-JP" sz="1600" dirty="0">
              <a:latin typeface="Yu Gothic UI" panose="020B0500000000000000" pitchFamily="50" charset="-128"/>
              <a:ea typeface="Yu Gothic UI" panose="020B0500000000000000" pitchFamily="50" charset="-128"/>
            </a:endParaRPr>
          </a:p>
        </p:txBody>
      </p:sp>
      <p:sp>
        <p:nvSpPr>
          <p:cNvPr id="33" name="テキスト ボックス 32">
            <a:extLst>
              <a:ext uri="{FF2B5EF4-FFF2-40B4-BE49-F238E27FC236}">
                <a16:creationId xmlns:a16="http://schemas.microsoft.com/office/drawing/2014/main" id="{DAAFABFE-843A-4790-9FFE-996F12FA6598}"/>
              </a:ext>
            </a:extLst>
          </p:cNvPr>
          <p:cNvSpPr txBox="1"/>
          <p:nvPr/>
        </p:nvSpPr>
        <p:spPr>
          <a:xfrm>
            <a:off x="201432" y="4707723"/>
            <a:ext cx="8353589" cy="3606115"/>
          </a:xfrm>
          <a:prstGeom prst="rect">
            <a:avLst/>
          </a:prstGeom>
          <a:noFill/>
        </p:spPr>
        <p:txBody>
          <a:bodyPr wrap="square">
            <a:spAutoFit/>
          </a:bodyPr>
          <a:lstStyle/>
          <a:p>
            <a:pPr>
              <a:lnSpc>
                <a:spcPts val="2400"/>
              </a:lnSpc>
            </a:pPr>
            <a:r>
              <a:rPr lang="ja-JP" altLang="en-US" sz="1600" dirty="0">
                <a:latin typeface="Yu Gothic UI" panose="020B0500000000000000" pitchFamily="50" charset="-128"/>
                <a:ea typeface="Yu Gothic UI" panose="020B0500000000000000" pitchFamily="50" charset="-128"/>
              </a:rPr>
              <a:t>　本計画は、</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と、それに基づき策定される</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から構成します。</a:t>
            </a:r>
            <a:endParaRPr lang="en-US" altLang="ja-JP" sz="1600" dirty="0">
              <a:latin typeface="Yu Gothic UI" panose="020B0500000000000000" pitchFamily="50" charset="-128"/>
              <a:ea typeface="Yu Gothic UI" panose="020B0500000000000000" pitchFamily="50" charset="-128"/>
            </a:endParaRPr>
          </a:p>
          <a:p>
            <a:pPr>
              <a:lnSpc>
                <a:spcPts val="2400"/>
              </a:lnSpc>
            </a:pP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a:latin typeface="Yu Gothic UI" panose="020B0500000000000000" pitchFamily="50" charset="-128"/>
                <a:ea typeface="Yu Gothic UI" panose="020B0500000000000000" pitchFamily="50" charset="-128"/>
              </a:rPr>
              <a:t>】</a:t>
            </a: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本編では、主に</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各分野に共通する基本的事項</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について記述することとし、</a:t>
            </a:r>
            <a:r>
              <a:rPr lang="ja-JP" altLang="en-US" sz="1200" dirty="0" smtClean="0">
                <a:latin typeface="Yu Gothic UI" panose="020B0500000000000000" pitchFamily="50" charset="-128"/>
                <a:ea typeface="Yu Gothic UI" panose="020B0500000000000000" pitchFamily="50" charset="-128"/>
              </a:rPr>
              <a:t>各分野に位置づけられる個別計画の概要は府環境</a:t>
            </a:r>
            <a:endParaRPr lang="en-US" altLang="ja-JP" sz="1200" dirty="0" smtClean="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a:t>
            </a:r>
            <a:r>
              <a:rPr lang="ja-JP" altLang="en-US" sz="1200" dirty="0" smtClean="0">
                <a:latin typeface="Yu Gothic UI" panose="020B0500000000000000" pitchFamily="50" charset="-128"/>
                <a:ea typeface="Yu Gothic UI" panose="020B0500000000000000" pitchFamily="50" charset="-128"/>
              </a:rPr>
              <a:t>　基本条例に基づく各年度の「</a:t>
            </a:r>
            <a:r>
              <a:rPr lang="ja-JP" altLang="ja-JP" sz="1200" kern="100" dirty="0">
                <a:latin typeface="Yu Gothic UI" panose="020B0500000000000000" pitchFamily="50" charset="-128"/>
                <a:ea typeface="Yu Gothic UI" panose="020B0500000000000000" pitchFamily="50" charset="-128"/>
                <a:cs typeface="Times New Roman" panose="02020603050405020304" pitchFamily="18" charset="0"/>
              </a:rPr>
              <a:t>環境の保全等に関して</a:t>
            </a:r>
            <a:r>
              <a:rPr lang="ja-JP" altLang="en-US" sz="1200" dirty="0" smtClean="0">
                <a:latin typeface="Yu Gothic UI" panose="020B0500000000000000" pitchFamily="50" charset="-128"/>
                <a:ea typeface="Yu Gothic UI" panose="020B0500000000000000" pitchFamily="50" charset="-128"/>
              </a:rPr>
              <a:t>講じようとする施策」報告に記載します</a:t>
            </a:r>
            <a:r>
              <a:rPr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p:txBody>
      </p:sp>
      <p:sp>
        <p:nvSpPr>
          <p:cNvPr id="35" name="テキスト ボックス 34">
            <a:extLst>
              <a:ext uri="{FF2B5EF4-FFF2-40B4-BE49-F238E27FC236}">
                <a16:creationId xmlns:a16="http://schemas.microsoft.com/office/drawing/2014/main" id="{C8690D5D-11D9-412B-A671-402B4FC33299}"/>
              </a:ext>
            </a:extLst>
          </p:cNvPr>
          <p:cNvSpPr txBox="1"/>
          <p:nvPr/>
        </p:nvSpPr>
        <p:spPr>
          <a:xfrm>
            <a:off x="211722" y="1251371"/>
            <a:ext cx="12447390" cy="3170099"/>
          </a:xfrm>
          <a:prstGeom prst="rect">
            <a:avLst/>
          </a:prstGeom>
          <a:noFill/>
        </p:spPr>
        <p:txBody>
          <a:bodyPr wrap="square">
            <a:spAutoFit/>
          </a:bodyPr>
          <a:lstStyle/>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本計画は、</a:t>
            </a:r>
            <a:r>
              <a:rPr lang="ja-JP" altLang="ja-JP" sz="1600" b="1" dirty="0">
                <a:latin typeface="Yu Gothic UI" panose="020B0500000000000000" pitchFamily="50" charset="-128"/>
                <a:ea typeface="Yu Gothic UI" panose="020B0500000000000000" pitchFamily="50" charset="-128"/>
              </a:rPr>
              <a:t>大阪府環境基本条例</a:t>
            </a:r>
            <a:r>
              <a:rPr lang="ja-JP" altLang="en-US" sz="1600" b="1" dirty="0">
                <a:latin typeface="Yu Gothic UI" panose="020B0500000000000000" pitchFamily="50" charset="-128"/>
                <a:ea typeface="Yu Gothic UI" panose="020B0500000000000000" pitchFamily="50" charset="-128"/>
              </a:rPr>
              <a:t>に基づき</a:t>
            </a:r>
            <a:r>
              <a:rPr lang="ja-JP" altLang="ja-JP" sz="1600" dirty="0">
                <a:latin typeface="Yu Gothic UI" panose="020B0500000000000000" pitchFamily="50" charset="-128"/>
                <a:ea typeface="Yu Gothic UI" panose="020B0500000000000000" pitchFamily="50" charset="-128"/>
              </a:rPr>
              <a:t>、現在及び将来</a:t>
            </a:r>
            <a:r>
              <a:rPr lang="ja-JP" altLang="en-US" sz="1600" dirty="0">
                <a:latin typeface="Yu Gothic UI" panose="020B0500000000000000" pitchFamily="50" charset="-128"/>
                <a:ea typeface="Yu Gothic UI" panose="020B0500000000000000" pitchFamily="50" charset="-128"/>
              </a:rPr>
              <a:t>にわたり府民の</a:t>
            </a:r>
            <a:r>
              <a:rPr lang="ja-JP" altLang="ja-JP" sz="1600" dirty="0">
                <a:latin typeface="Yu Gothic UI" panose="020B0500000000000000" pitchFamily="50" charset="-128"/>
                <a:ea typeface="Yu Gothic UI" panose="020B0500000000000000" pitchFamily="50" charset="-128"/>
              </a:rPr>
              <a:t>健康で文化的な生活</a:t>
            </a:r>
            <a:r>
              <a:rPr lang="ja-JP" altLang="en-US" sz="1600" dirty="0">
                <a:latin typeface="Yu Gothic UI" panose="020B0500000000000000" pitchFamily="50" charset="-128"/>
                <a:ea typeface="Yu Gothic UI" panose="020B0500000000000000" pitchFamily="50" charset="-128"/>
              </a:rPr>
              <a:t>を</a:t>
            </a:r>
            <a:r>
              <a:rPr lang="ja-JP" altLang="ja-JP" sz="1600" dirty="0">
                <a:latin typeface="Yu Gothic UI" panose="020B0500000000000000" pitchFamily="50" charset="-128"/>
                <a:ea typeface="Yu Gothic UI" panose="020B0500000000000000" pitchFamily="50" charset="-128"/>
              </a:rPr>
              <a:t>確保</a:t>
            </a:r>
            <a:r>
              <a:rPr lang="ja-JP" altLang="en-US" sz="1600" dirty="0">
                <a:latin typeface="Yu Gothic UI" panose="020B0500000000000000" pitchFamily="50" charset="-128"/>
                <a:ea typeface="Yu Gothic UI" panose="020B0500000000000000" pitchFamily="50" charset="-128"/>
              </a:rPr>
              <a:t>することを目的として、</a:t>
            </a:r>
            <a:r>
              <a:rPr lang="ja-JP" altLang="ja-JP" sz="1600" dirty="0">
                <a:latin typeface="Yu Gothic UI" panose="020B0500000000000000" pitchFamily="50" charset="-128"/>
                <a:ea typeface="Yu Gothic UI" panose="020B0500000000000000" pitchFamily="50" charset="-128"/>
              </a:rPr>
              <a:t>豊かな環境の保全及び創造に関する施策を総合的かつ計画的に推進するため</a:t>
            </a:r>
            <a:r>
              <a:rPr lang="ja-JP" altLang="en-US" sz="1600" dirty="0">
                <a:latin typeface="Yu Gothic UI" panose="020B0500000000000000" pitchFamily="50" charset="-128"/>
                <a:ea typeface="Yu Gothic UI" panose="020B0500000000000000" pitchFamily="50" charset="-128"/>
              </a:rPr>
              <a:t>に</a:t>
            </a:r>
            <a:r>
              <a:rPr lang="ja-JP" altLang="ja-JP" sz="1600" dirty="0">
                <a:latin typeface="Yu Gothic UI" panose="020B0500000000000000" pitchFamily="50" charset="-128"/>
                <a:ea typeface="Yu Gothic UI" panose="020B0500000000000000" pitchFamily="50" charset="-128"/>
              </a:rPr>
              <a:t>策定</a:t>
            </a:r>
            <a:r>
              <a:rPr lang="ja-JP" altLang="en-US" sz="1600" dirty="0">
                <a:latin typeface="Yu Gothic UI" panose="020B0500000000000000" pitchFamily="50" charset="-128"/>
                <a:ea typeface="Yu Gothic UI" panose="020B0500000000000000" pitchFamily="50" charset="-128"/>
              </a:rPr>
              <a:t>するものです。</a:t>
            </a:r>
            <a:endParaRPr lang="en-US" altLang="ja-JP" sz="160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これまで大阪府では、</a:t>
            </a:r>
            <a:r>
              <a:rPr lang="en-US" altLang="ja-JP" sz="1600" dirty="0">
                <a:latin typeface="Yu Gothic UI" panose="020B0500000000000000" pitchFamily="50" charset="-128"/>
                <a:ea typeface="Yu Gothic UI" panose="020B0500000000000000" pitchFamily="50" charset="-128"/>
              </a:rPr>
              <a:t> 2020</a:t>
            </a:r>
            <a:r>
              <a:rPr lang="ja-JP" altLang="en-US" sz="1600" dirty="0">
                <a:latin typeface="Yu Gothic UI" panose="020B0500000000000000" pitchFamily="50" charset="-128"/>
                <a:ea typeface="Yu Gothic UI" panose="020B0500000000000000" pitchFamily="50" charset="-128"/>
              </a:rPr>
              <a:t>年度を年限とする「大阪</a:t>
            </a:r>
            <a:r>
              <a:rPr lang="en-US" altLang="ja-JP" sz="1600" dirty="0">
                <a:latin typeface="Yu Gothic UI" panose="020B0500000000000000" pitchFamily="50" charset="-128"/>
                <a:ea typeface="Yu Gothic UI" panose="020B0500000000000000" pitchFamily="50" charset="-128"/>
              </a:rPr>
              <a:t>21</a:t>
            </a:r>
            <a:r>
              <a:rPr lang="ja-JP" altLang="en-US" sz="1600" dirty="0">
                <a:latin typeface="Yu Gothic UI" panose="020B0500000000000000" pitchFamily="50" charset="-128"/>
                <a:ea typeface="Yu Gothic UI" panose="020B0500000000000000" pitchFamily="50" charset="-128"/>
              </a:rPr>
              <a:t>世紀の新環境総合計画」に基づき、持続可能な社会の構築に</a:t>
            </a:r>
            <a:r>
              <a:rPr lang="ja-JP" altLang="en-US" sz="1600" dirty="0" smtClean="0">
                <a:latin typeface="Yu Gothic UI" panose="020B0500000000000000" pitchFamily="50" charset="-128"/>
                <a:ea typeface="Yu Gothic UI" panose="020B0500000000000000" pitchFamily="50" charset="-128"/>
              </a:rPr>
              <a:t>向けて低炭素・省エネルギーや</a:t>
            </a:r>
            <a:r>
              <a:rPr lang="ja-JP" altLang="en-US" sz="1600" dirty="0">
                <a:latin typeface="Yu Gothic UI" panose="020B0500000000000000" pitchFamily="50" charset="-128"/>
                <a:ea typeface="Yu Gothic UI" panose="020B0500000000000000" pitchFamily="50" charset="-128"/>
              </a:rPr>
              <a:t>資源循環等の各分野ごとに個別計画</a:t>
            </a:r>
            <a:r>
              <a:rPr lang="en-US" altLang="ja-JP" sz="1600" baseline="30000"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を策定し施策を展開してきましたが、近年、気候変動による自然災害リスクの増大など環境問題はさらに深刻度が増していることに加え、人口減少や高齢化など社会・経済課題とも密接に関係していることから、今後は</a:t>
            </a:r>
            <a:r>
              <a:rPr lang="ja-JP" altLang="en-US" sz="1600" b="1" dirty="0">
                <a:latin typeface="Yu Gothic UI" panose="020B0500000000000000" pitchFamily="50" charset="-128"/>
                <a:ea typeface="Yu Gothic UI" panose="020B0500000000000000" pitchFamily="50" charset="-128"/>
              </a:rPr>
              <a:t>環境・社会・経済それぞれの課題の改善を図る考え方や取組みが求められています</a:t>
            </a:r>
            <a:r>
              <a:rPr lang="ja-JP" altLang="en-US" sz="1600" dirty="0">
                <a:latin typeface="Yu Gothic UI" panose="020B0500000000000000" pitchFamily="50" charset="-128"/>
                <a:ea typeface="Yu Gothic UI" panose="020B0500000000000000" pitchFamily="50" charset="-128"/>
              </a:rPr>
              <a:t>。</a:t>
            </a:r>
            <a:r>
              <a:rPr lang="en-US" altLang="ja-JP" sz="1100" dirty="0">
                <a:latin typeface="Yu Gothic UI" panose="020B0500000000000000" pitchFamily="50" charset="-128"/>
                <a:ea typeface="Yu Gothic UI" panose="020B0500000000000000" pitchFamily="50" charset="-128"/>
              </a:rPr>
              <a:t>※</a:t>
            </a:r>
            <a:r>
              <a:rPr lang="ja-JP" altLang="en-US" sz="1100" dirty="0">
                <a:latin typeface="Yu Gothic UI" panose="020B0500000000000000" pitchFamily="50" charset="-128"/>
                <a:ea typeface="Yu Gothic UI" panose="020B0500000000000000" pitchFamily="50" charset="-128"/>
              </a:rPr>
              <a:t>いわゆる行政計画の体裁をなしているものに限らず、施策の方向性やそれを実現するための具体的な手法、手段、目標を示すものを含みます。</a:t>
            </a:r>
            <a:endParaRPr lang="en-US" altLang="ja-JP" sz="115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そこ</a:t>
            </a:r>
            <a:r>
              <a:rPr lang="ja-JP" altLang="en-US" sz="1600" dirty="0" smtClean="0">
                <a:latin typeface="Yu Gothic UI" panose="020B0500000000000000" pitchFamily="50" charset="-128"/>
                <a:ea typeface="Yu Gothic UI" panose="020B0500000000000000" pitchFamily="50" charset="-128"/>
              </a:rPr>
              <a:t>で本計画</a:t>
            </a:r>
            <a:r>
              <a:rPr lang="ja-JP" altLang="en-US" sz="1600" dirty="0">
                <a:latin typeface="Yu Gothic UI" panose="020B0500000000000000" pitchFamily="50" charset="-128"/>
                <a:ea typeface="Yu Gothic UI" panose="020B0500000000000000" pitchFamily="50" charset="-128"/>
              </a:rPr>
              <a:t>では、</a:t>
            </a:r>
            <a:r>
              <a:rPr lang="ja-JP" altLang="en-US" sz="1600" dirty="0" smtClean="0">
                <a:latin typeface="Yu Gothic UI" panose="020B0500000000000000" pitchFamily="50" charset="-128"/>
                <a:ea typeface="Yu Gothic UI" panose="020B0500000000000000" pitchFamily="50" charset="-128"/>
              </a:rPr>
              <a:t>環境だけ</a:t>
            </a:r>
            <a:r>
              <a:rPr lang="ja-JP" altLang="en-US" sz="1600" dirty="0">
                <a:latin typeface="Yu Gothic UI" panose="020B0500000000000000" pitchFamily="50" charset="-128"/>
                <a:ea typeface="Yu Gothic UI" panose="020B0500000000000000" pitchFamily="50" charset="-128"/>
              </a:rPr>
              <a:t>でなく社会・経済課題の同時解決と統合的向上をめざすため、大阪府域における</a:t>
            </a:r>
            <a:r>
              <a:rPr lang="en-US" altLang="ja-JP" sz="1600" b="1" dirty="0">
                <a:latin typeface="Yu Gothic UI" panose="020B0500000000000000" pitchFamily="50" charset="-128"/>
                <a:ea typeface="Yu Gothic UI" panose="020B0500000000000000" pitchFamily="50" charset="-128"/>
              </a:rPr>
              <a:t>2050</a:t>
            </a:r>
            <a:r>
              <a:rPr lang="ja-JP" altLang="en-US" sz="1600" b="1" dirty="0">
                <a:latin typeface="Yu Gothic UI" panose="020B0500000000000000" pitchFamily="50" charset="-128"/>
                <a:ea typeface="Yu Gothic UI" panose="020B0500000000000000" pitchFamily="50" charset="-128"/>
              </a:rPr>
              <a:t>年の環境分野全体としての「めざすべき将来像</a:t>
            </a:r>
            <a:r>
              <a:rPr lang="ja-JP" altLang="en-US" sz="1600" b="1" dirty="0" smtClean="0">
                <a:latin typeface="Yu Gothic UI" panose="020B0500000000000000" pitchFamily="50" charset="-128"/>
                <a:ea typeface="Yu Gothic UI" panose="020B0500000000000000" pitchFamily="50" charset="-128"/>
              </a:rPr>
              <a:t>」</a:t>
            </a:r>
            <a:r>
              <a:rPr lang="ja-JP" altLang="en-US" sz="1600" dirty="0" smtClean="0">
                <a:latin typeface="Yu Gothic UI" panose="020B0500000000000000" pitchFamily="50" charset="-128"/>
                <a:ea typeface="Yu Gothic UI" panose="020B0500000000000000" pitchFamily="50" charset="-128"/>
              </a:rPr>
              <a:t>とそれを見据えた</a:t>
            </a:r>
            <a:r>
              <a:rPr lang="en-US" altLang="ja-JP" sz="1600" b="1" dirty="0" smtClean="0">
                <a:latin typeface="Yu Gothic UI" panose="020B0500000000000000" pitchFamily="50" charset="-128"/>
                <a:ea typeface="Yu Gothic UI" panose="020B0500000000000000" pitchFamily="50" charset="-128"/>
              </a:rPr>
              <a:t>2030</a:t>
            </a:r>
            <a:r>
              <a:rPr lang="ja-JP" altLang="en-US" sz="1600" b="1" dirty="0" smtClean="0">
                <a:latin typeface="Yu Gothic UI" panose="020B0500000000000000" pitchFamily="50" charset="-128"/>
                <a:ea typeface="Yu Gothic UI" panose="020B0500000000000000" pitchFamily="50" charset="-128"/>
              </a:rPr>
              <a:t>年の実現すべき姿</a:t>
            </a:r>
            <a:r>
              <a:rPr lang="ja-JP" altLang="en-US" sz="1600" dirty="0" smtClean="0">
                <a:latin typeface="Yu Gothic UI" panose="020B0500000000000000" pitchFamily="50" charset="-128"/>
                <a:ea typeface="Yu Gothic UI" panose="020B0500000000000000" pitchFamily="50" charset="-128"/>
              </a:rPr>
              <a:t>を</a:t>
            </a:r>
            <a:r>
              <a:rPr lang="ja-JP" altLang="en-US" sz="1600" dirty="0">
                <a:latin typeface="Yu Gothic UI" panose="020B0500000000000000" pitchFamily="50" charset="-128"/>
                <a:ea typeface="Yu Gothic UI" panose="020B0500000000000000" pitchFamily="50" charset="-128"/>
              </a:rPr>
              <a:t>定めて、その実現</a:t>
            </a:r>
            <a:r>
              <a:rPr lang="ja-JP" altLang="en-US" sz="1600" dirty="0" smtClean="0">
                <a:latin typeface="Yu Gothic UI" panose="020B0500000000000000" pitchFamily="50" charset="-128"/>
                <a:ea typeface="Yu Gothic UI" panose="020B0500000000000000" pitchFamily="50" charset="-128"/>
              </a:rPr>
              <a:t>に向けた</a:t>
            </a:r>
            <a:r>
              <a:rPr lang="ja-JP" altLang="en-US" sz="1600" b="1" dirty="0" smtClean="0">
                <a:latin typeface="Yu Gothic UI" panose="020B0500000000000000" pitchFamily="50" charset="-128"/>
                <a:ea typeface="Yu Gothic UI" panose="020B0500000000000000" pitchFamily="50" charset="-128"/>
              </a:rPr>
              <a:t>施策</a:t>
            </a:r>
            <a:r>
              <a:rPr lang="ja-JP" altLang="en-US" sz="1600" b="1" dirty="0">
                <a:latin typeface="Yu Gothic UI" panose="020B0500000000000000" pitchFamily="50" charset="-128"/>
                <a:ea typeface="Yu Gothic UI" panose="020B0500000000000000" pitchFamily="50" charset="-128"/>
              </a:rPr>
              <a:t>の基本的な</a:t>
            </a:r>
            <a:r>
              <a:rPr lang="ja-JP" altLang="en-US" sz="1600" b="1" dirty="0" smtClean="0">
                <a:latin typeface="Yu Gothic UI" panose="020B0500000000000000" pitchFamily="50" charset="-128"/>
                <a:ea typeface="Yu Gothic UI" panose="020B0500000000000000" pitchFamily="50" charset="-128"/>
              </a:rPr>
              <a:t>方向性</a:t>
            </a:r>
            <a:r>
              <a:rPr lang="ja-JP" altLang="en-US" sz="1600" dirty="0" smtClean="0">
                <a:latin typeface="Yu Gothic UI" panose="020B0500000000000000" pitchFamily="50" charset="-128"/>
                <a:ea typeface="Yu Gothic UI" panose="020B0500000000000000" pitchFamily="50" charset="-128"/>
              </a:rPr>
              <a:t>を</a:t>
            </a:r>
            <a:r>
              <a:rPr lang="ja-JP" altLang="en-US" sz="1600" dirty="0">
                <a:latin typeface="Yu Gothic UI" panose="020B0500000000000000" pitchFamily="50" charset="-128"/>
                <a:ea typeface="Yu Gothic UI" panose="020B0500000000000000" pitchFamily="50" charset="-128"/>
              </a:rPr>
              <a:t>明確にします。この方向性に基づき各分野の個別計画を策定し</a:t>
            </a:r>
            <a:r>
              <a:rPr lang="ja-JP" altLang="en-US" sz="1600" dirty="0" smtClean="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これらを一体として環境総合計画とすることにより、</a:t>
            </a:r>
            <a:r>
              <a:rPr lang="ja-JP" altLang="en-US" sz="1600" dirty="0" smtClean="0">
                <a:latin typeface="Yu Gothic UI" panose="020B0500000000000000" pitchFamily="50" charset="-128"/>
                <a:ea typeface="Yu Gothic UI" panose="020B0500000000000000" pitchFamily="50" charset="-128"/>
              </a:rPr>
              <a:t>環境</a:t>
            </a:r>
            <a:r>
              <a:rPr lang="ja-JP" altLang="en-US" sz="1600" dirty="0">
                <a:latin typeface="Yu Gothic UI" panose="020B0500000000000000" pitchFamily="50" charset="-128"/>
                <a:ea typeface="Yu Gothic UI" panose="020B0500000000000000" pitchFamily="50" charset="-128"/>
              </a:rPr>
              <a:t>施策を展開していきます。</a:t>
            </a:r>
            <a:endParaRPr lang="en-US" altLang="ja-JP" sz="1600" dirty="0">
              <a:latin typeface="Yu Gothic UI" panose="020B0500000000000000" pitchFamily="50" charset="-128"/>
              <a:ea typeface="Yu Gothic UI" panose="020B0500000000000000" pitchFamily="50" charset="-128"/>
            </a:endParaRPr>
          </a:p>
          <a:p>
            <a:pPr algn="just">
              <a:lnSpc>
                <a:spcPts val="2400"/>
              </a:lnSpc>
            </a:pPr>
            <a:r>
              <a:rPr lang="ja-JP" altLang="en-US" sz="1200" dirty="0">
                <a:latin typeface="Yu Gothic UI" panose="020B0500000000000000" pitchFamily="50" charset="-128"/>
                <a:ea typeface="Yu Gothic UI" panose="020B0500000000000000" pitchFamily="50" charset="-128"/>
              </a:rPr>
              <a:t>　　</a:t>
            </a:r>
            <a:endParaRPr lang="en-US" altLang="ja-JP" sz="1200"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336584" y="5677717"/>
            <a:ext cx="8006068" cy="830997"/>
          </a:xfrm>
          <a:prstGeom prst="rect">
            <a:avLst/>
          </a:prstGeom>
          <a:solidFill>
            <a:srgbClr val="FFCCCC"/>
          </a:solidFill>
          <a:ln>
            <a:solidFill>
              <a:schemeClr val="tx1"/>
            </a:solidFill>
          </a:ln>
        </p:spPr>
        <p:txBody>
          <a:bodyPr wrap="square">
            <a:spAutoFit/>
          </a:bodyPr>
          <a:lstStyle/>
          <a:p>
            <a:r>
              <a:rPr lang="ja-JP" altLang="en-US" sz="1600" dirty="0">
                <a:latin typeface="ＭＳＰゴシック"/>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現在の大阪の環境を取り巻く状況や世界の動き等を踏まえ、各分野が同じ方向性をもって取組みを進めるために、長期的な目標や各分野の個別計画に共通するものとして「めざすべき将来像」及び「施策の基本的な方向性」を定めます。　</a:t>
            </a:r>
            <a:endParaRPr lang="en-US" altLang="ja-JP" sz="1600" dirty="0">
              <a:latin typeface="Yu Gothic UI" panose="020B0500000000000000" pitchFamily="50" charset="-128"/>
              <a:ea typeface="Yu Gothic UI" panose="020B0500000000000000" pitchFamily="50" charset="-128"/>
            </a:endParaRPr>
          </a:p>
        </p:txBody>
      </p:sp>
      <p:sp>
        <p:nvSpPr>
          <p:cNvPr id="21" name="正方形/長方形 20"/>
          <p:cNvSpPr/>
          <p:nvPr/>
        </p:nvSpPr>
        <p:spPr>
          <a:xfrm>
            <a:off x="336584" y="6919305"/>
            <a:ext cx="8006068" cy="830997"/>
          </a:xfrm>
          <a:prstGeom prst="rect">
            <a:avLst/>
          </a:prstGeom>
          <a:solidFill>
            <a:schemeClr val="accent1">
              <a:lumMod val="40000"/>
              <a:lumOff val="60000"/>
            </a:schemeClr>
          </a:solidFill>
          <a:ln>
            <a:solidFill>
              <a:schemeClr val="tx1"/>
            </a:solidFill>
          </a:ln>
        </p:spPr>
        <p:txBody>
          <a:bodyPr wrap="square">
            <a:spAutoFit/>
          </a:bodyPr>
          <a:lstStyle/>
          <a:p>
            <a:r>
              <a:rPr lang="ja-JP" altLang="en-US" sz="1600" dirty="0">
                <a:latin typeface="Yu Gothic UI" panose="020B0500000000000000" pitchFamily="50" charset="-128"/>
                <a:ea typeface="Yu Gothic UI" panose="020B0500000000000000" pitchFamily="50" charset="-128"/>
              </a:rPr>
              <a:t>　上記の基本的事項において示した「めざすべき将来像」や「施策の基本的な方向性」を踏まえて 、具体的な施策を推進していくため、各分野ごとに個別計画を策定し、具体的な目標や取り組む施策等を定めます。</a:t>
            </a:r>
          </a:p>
        </p:txBody>
      </p:sp>
      <p:sp>
        <p:nvSpPr>
          <p:cNvPr id="47" name="角丸四角形 46"/>
          <p:cNvSpPr/>
          <p:nvPr/>
        </p:nvSpPr>
        <p:spPr>
          <a:xfrm>
            <a:off x="8517586" y="4536353"/>
            <a:ext cx="3977700" cy="3551879"/>
          </a:xfrm>
          <a:prstGeom prst="roundRect">
            <a:avLst>
              <a:gd name="adj" fmla="val 4755"/>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347"/>
          </a:p>
        </p:txBody>
      </p:sp>
      <p:sp>
        <p:nvSpPr>
          <p:cNvPr id="48" name="角丸四角形 437"/>
          <p:cNvSpPr>
            <a:spLocks noChangeArrowheads="1"/>
          </p:cNvSpPr>
          <p:nvPr/>
        </p:nvSpPr>
        <p:spPr bwMode="auto">
          <a:xfrm>
            <a:off x="10059447" y="4401168"/>
            <a:ext cx="994036" cy="442537"/>
          </a:xfrm>
          <a:prstGeom prst="roundRect">
            <a:avLst>
              <a:gd name="adj" fmla="val 16530"/>
            </a:avLst>
          </a:prstGeom>
          <a:solidFill>
            <a:srgbClr val="00AC4E"/>
          </a:solidFill>
          <a:ln w="19050">
            <a:noFill/>
            <a:miter lim="800000"/>
            <a:headEnd/>
            <a:tailEnd/>
          </a:ln>
          <a:effectLst/>
          <a:scene3d>
            <a:camera prst="orthographicFront">
              <a:rot lat="0" lon="0" rev="0"/>
            </a:camera>
            <a:lightRig rig="contrasting" dir="t">
              <a:rot lat="0" lon="0" rev="7800000"/>
            </a:lightRig>
          </a:scene3d>
          <a:sp3d>
            <a:bevelT w="139700" h="139700"/>
          </a:sp3d>
        </p:spPr>
        <p:txBody>
          <a:bodyPr vert="horz" wrap="square" lIns="0" tIns="36000" rIns="0" bIns="36000" numCol="1" anchor="t" anchorCtr="0" compatLnSpc="1">
            <a:prstTxWarp prst="textNoShape">
              <a:avLst/>
            </a:prstTxWarp>
          </a:bodyPr>
          <a:lstStyle/>
          <a:p>
            <a:pPr algn="ctr" defTabSz="914418" eaLnBrk="0" fontAlgn="base" hangingPunct="0">
              <a:spcBef>
                <a:spcPct val="0"/>
              </a:spcBef>
              <a:spcAft>
                <a:spcPct val="0"/>
              </a:spcAft>
            </a:pPr>
            <a:r>
              <a:rPr lang="ja-JP" altLang="en-US" b="1" dirty="0">
                <a:solidFill>
                  <a:schemeClr val="bg1"/>
                </a:solidFill>
                <a:latin typeface="Yu Gothic UI" panose="020B0500000000000000" pitchFamily="50" charset="-128"/>
                <a:ea typeface="Yu Gothic UI" panose="020B0500000000000000" pitchFamily="50" charset="-128"/>
              </a:rPr>
              <a:t>体系</a:t>
            </a:r>
            <a:endParaRPr lang="ja-JP" altLang="ja-JP" b="1" dirty="0">
              <a:solidFill>
                <a:schemeClr val="bg1"/>
              </a:solidFill>
              <a:latin typeface="Yu Gothic UI" panose="020B0500000000000000" pitchFamily="50" charset="-128"/>
              <a:ea typeface="Yu Gothic UI" panose="020B0500000000000000" pitchFamily="50" charset="-128"/>
            </a:endParaRPr>
          </a:p>
        </p:txBody>
      </p:sp>
      <p:sp>
        <p:nvSpPr>
          <p:cNvPr id="51" name="角丸四角形 451">
            <a:extLst>
              <a:ext uri="{FF2B5EF4-FFF2-40B4-BE49-F238E27FC236}">
                <a16:creationId xmlns:a16="http://schemas.microsoft.com/office/drawing/2014/main" id="{659BE37F-8B82-4E27-964E-1C60C28BAA05}"/>
              </a:ext>
            </a:extLst>
          </p:cNvPr>
          <p:cNvSpPr>
            <a:spLocks noChangeArrowheads="1"/>
          </p:cNvSpPr>
          <p:nvPr/>
        </p:nvSpPr>
        <p:spPr bwMode="auto">
          <a:xfrm>
            <a:off x="9302552" y="7396034"/>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2" name="角丸四角形 451">
            <a:extLst>
              <a:ext uri="{FF2B5EF4-FFF2-40B4-BE49-F238E27FC236}">
                <a16:creationId xmlns:a16="http://schemas.microsoft.com/office/drawing/2014/main" id="{74E47FBC-FDE5-47F1-9316-C64C29B68AA4}"/>
              </a:ext>
            </a:extLst>
          </p:cNvPr>
          <p:cNvSpPr>
            <a:spLocks noChangeArrowheads="1"/>
          </p:cNvSpPr>
          <p:nvPr/>
        </p:nvSpPr>
        <p:spPr bwMode="auto">
          <a:xfrm>
            <a:off x="9230476" y="7298556"/>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3" name="角丸四角形 451"/>
          <p:cNvSpPr>
            <a:spLocks noChangeArrowheads="1"/>
          </p:cNvSpPr>
          <p:nvPr/>
        </p:nvSpPr>
        <p:spPr bwMode="auto">
          <a:xfrm>
            <a:off x="9161502" y="7184256"/>
            <a:ext cx="3029888"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各</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分野の</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個別</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計画</a:t>
            </a:r>
            <a:endParaRPr lang="en-US" altLang="ja-JP" sz="1600" dirty="0">
              <a:latin typeface="Yu Gothic UI" panose="020B0500000000000000" pitchFamily="50" charset="-128"/>
              <a:ea typeface="Yu Gothic UI" panose="020B0500000000000000" pitchFamily="50" charset="-128"/>
              <a:cs typeface="Times New Roman" panose="02020603050405020304" pitchFamily="18" charset="0"/>
            </a:endParaRPr>
          </a:p>
          <a:p>
            <a:pPr algn="ctr" defTabSz="914418" eaLnBrk="0" fontAlgn="base" hangingPunct="0">
              <a:spcBef>
                <a:spcPct val="0"/>
              </a:spcBef>
              <a:spcAft>
                <a:spcPct val="0"/>
              </a:spcAft>
            </a:pP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1200" dirty="0">
                <a:latin typeface="Yu Gothic UI" panose="020B0500000000000000" pitchFamily="50" charset="-128"/>
                <a:ea typeface="Yu Gothic UI" panose="020B0500000000000000" pitchFamily="50" charset="-128"/>
                <a:cs typeface="Times New Roman" panose="02020603050405020304" pitchFamily="18" charset="0"/>
              </a:rPr>
              <a:t>P14</a:t>
            </a: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参照）</a:t>
            </a:r>
            <a:endParaRPr lang="ja-JP" altLang="en-US" sz="1600" dirty="0">
              <a:latin typeface="Yu Gothic UI" panose="020B0500000000000000" pitchFamily="50" charset="-128"/>
              <a:ea typeface="Yu Gothic UI" panose="020B0500000000000000" pitchFamily="50" charset="-128"/>
            </a:endParaRPr>
          </a:p>
        </p:txBody>
      </p:sp>
      <p:sp>
        <p:nvSpPr>
          <p:cNvPr id="54" name="角丸四角形 53"/>
          <p:cNvSpPr/>
          <p:nvPr/>
        </p:nvSpPr>
        <p:spPr>
          <a:xfrm>
            <a:off x="8682101" y="5027136"/>
            <a:ext cx="354679" cy="175785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基本的事項</a:t>
            </a:r>
          </a:p>
        </p:txBody>
      </p:sp>
      <p:sp>
        <p:nvSpPr>
          <p:cNvPr id="55" name="角丸四角形 30">
            <a:extLst>
              <a:ext uri="{FF2B5EF4-FFF2-40B4-BE49-F238E27FC236}">
                <a16:creationId xmlns:a16="http://schemas.microsoft.com/office/drawing/2014/main" id="{333952B9-0F1C-4258-95AD-869A4D57864A}"/>
              </a:ext>
            </a:extLst>
          </p:cNvPr>
          <p:cNvSpPr/>
          <p:nvPr/>
        </p:nvSpPr>
        <p:spPr>
          <a:xfrm>
            <a:off x="8682350" y="6985712"/>
            <a:ext cx="354430" cy="10116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個別計画</a:t>
            </a:r>
          </a:p>
        </p:txBody>
      </p:sp>
      <p:sp>
        <p:nvSpPr>
          <p:cNvPr id="4" name="二等辺三角形 3"/>
          <p:cNvSpPr/>
          <p:nvPr/>
        </p:nvSpPr>
        <p:spPr>
          <a:xfrm rot="10800000">
            <a:off x="10059447" y="6887821"/>
            <a:ext cx="1156758" cy="209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9036780" y="5031903"/>
            <a:ext cx="3393179" cy="1757855"/>
          </a:xfrm>
          <a:prstGeom prst="roundRect">
            <a:avLst>
              <a:gd name="adj" fmla="val 4746"/>
            </a:avLst>
          </a:prstGeom>
          <a:solidFill>
            <a:srgbClr val="FFFF99">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38"/>
          <p:cNvSpPr>
            <a:spLocks noChangeArrowheads="1"/>
          </p:cNvSpPr>
          <p:nvPr/>
        </p:nvSpPr>
        <p:spPr bwMode="auto">
          <a:xfrm>
            <a:off x="9161501" y="5203680"/>
            <a:ext cx="3232818" cy="576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めざすべき将来像</a:t>
            </a:r>
            <a:endParaRPr lang="ja-JP" altLang="ja-JP" sz="1600" dirty="0">
              <a:latin typeface="Yu Gothic UI" panose="020B0500000000000000" pitchFamily="50" charset="-128"/>
              <a:ea typeface="Yu Gothic UI" panose="020B0500000000000000" pitchFamily="50" charset="-128"/>
            </a:endParaRPr>
          </a:p>
        </p:txBody>
      </p:sp>
      <p:sp>
        <p:nvSpPr>
          <p:cNvPr id="45" name="テキスト ボックス 44"/>
          <p:cNvSpPr txBox="1"/>
          <p:nvPr/>
        </p:nvSpPr>
        <p:spPr>
          <a:xfrm>
            <a:off x="9043210" y="5857461"/>
            <a:ext cx="1993404" cy="253916"/>
          </a:xfrm>
          <a:prstGeom prst="rect">
            <a:avLst/>
          </a:prstGeom>
          <a:noFill/>
        </p:spPr>
        <p:txBody>
          <a:bodyPr wrap="square" rtlCol="0">
            <a:spAutoFit/>
          </a:bodyPr>
          <a:lstStyle/>
          <a:p>
            <a:pPr algn="ctr"/>
            <a:r>
              <a:rPr lang="ja-JP" altLang="en-US" sz="1050" b="1" dirty="0">
                <a:latin typeface="Yu Gothic UI" panose="020B0500000000000000" pitchFamily="50" charset="-128"/>
                <a:ea typeface="Yu Gothic UI" panose="020B0500000000000000" pitchFamily="50" charset="-128"/>
              </a:rPr>
              <a:t>めざすべき将来像の実現に向けて</a:t>
            </a:r>
            <a:endParaRPr kumimoji="1" lang="en-US" altLang="ja-JP" sz="1050" b="1" dirty="0">
              <a:latin typeface="Yu Gothic UI" panose="020B0500000000000000" pitchFamily="50" charset="-128"/>
              <a:ea typeface="Yu Gothic UI" panose="020B0500000000000000" pitchFamily="50" charset="-128"/>
            </a:endParaRPr>
          </a:p>
        </p:txBody>
      </p:sp>
      <p:sp>
        <p:nvSpPr>
          <p:cNvPr id="50" name="角丸四角形 439"/>
          <p:cNvSpPr>
            <a:spLocks noChangeArrowheads="1"/>
          </p:cNvSpPr>
          <p:nvPr/>
        </p:nvSpPr>
        <p:spPr bwMode="auto">
          <a:xfrm>
            <a:off x="9161501" y="6084780"/>
            <a:ext cx="3232818" cy="576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施策</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の基本的</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な</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方向性</a:t>
            </a:r>
            <a:endParaRPr lang="ja-JP" altLang="ja-JP" sz="1600" dirty="0">
              <a:latin typeface="Yu Gothic UI" panose="020B0500000000000000" pitchFamily="50" charset="-128"/>
              <a:ea typeface="Yu Gothic UI" panose="020B0500000000000000" pitchFamily="50" charset="-128"/>
            </a:endParaRPr>
          </a:p>
        </p:txBody>
      </p:sp>
      <p:sp>
        <p:nvSpPr>
          <p:cNvPr id="56" name="角丸四角形 55"/>
          <p:cNvSpPr/>
          <p:nvPr/>
        </p:nvSpPr>
        <p:spPr>
          <a:xfrm>
            <a:off x="11636908" y="5253401"/>
            <a:ext cx="634160" cy="187765"/>
          </a:xfrm>
          <a:prstGeom prst="round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11636908" y="5456147"/>
            <a:ext cx="634160" cy="187765"/>
          </a:xfrm>
          <a:prstGeom prst="round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1445355" y="5162893"/>
            <a:ext cx="1017267" cy="348813"/>
          </a:xfrm>
          <a:prstGeom prst="rect">
            <a:avLst/>
          </a:prstGeom>
          <a:noFill/>
        </p:spPr>
        <p:txBody>
          <a:bodyPr wrap="square" rtlCol="0">
            <a:spAutoFit/>
          </a:bodyPr>
          <a:lstStyle/>
          <a:p>
            <a:pPr algn="ctr">
              <a:lnSpc>
                <a:spcPts val="2000"/>
              </a:lnSpc>
            </a:pPr>
            <a:r>
              <a:rPr kumimoji="1" lang="en-US" altLang="ja-JP" sz="1100" b="1" dirty="0">
                <a:latin typeface="Yu Gothic UI" panose="020B0500000000000000" pitchFamily="50" charset="-128"/>
                <a:ea typeface="Yu Gothic UI" panose="020B0500000000000000" pitchFamily="50" charset="-128"/>
              </a:rPr>
              <a:t>2050</a:t>
            </a:r>
            <a:r>
              <a:rPr kumimoji="1" lang="ja-JP" altLang="en-US" sz="1100" b="1" dirty="0">
                <a:latin typeface="Yu Gothic UI" panose="020B0500000000000000" pitchFamily="50" charset="-128"/>
                <a:ea typeface="Yu Gothic UI" panose="020B0500000000000000" pitchFamily="50" charset="-128"/>
              </a:rPr>
              <a:t>年</a:t>
            </a:r>
          </a:p>
        </p:txBody>
      </p:sp>
      <p:sp>
        <p:nvSpPr>
          <p:cNvPr id="57" name="テキスト ボックス 56"/>
          <p:cNvSpPr txBox="1"/>
          <p:nvPr/>
        </p:nvSpPr>
        <p:spPr>
          <a:xfrm>
            <a:off x="11445745" y="5362051"/>
            <a:ext cx="1017267" cy="348813"/>
          </a:xfrm>
          <a:prstGeom prst="rect">
            <a:avLst/>
          </a:prstGeom>
          <a:noFill/>
        </p:spPr>
        <p:txBody>
          <a:bodyPr wrap="square" rtlCol="0">
            <a:spAutoFit/>
          </a:bodyPr>
          <a:lstStyle/>
          <a:p>
            <a:pPr algn="ctr">
              <a:lnSpc>
                <a:spcPts val="2000"/>
              </a:lnSpc>
            </a:pPr>
            <a:r>
              <a:rPr kumimoji="1" lang="en-US" altLang="ja-JP" sz="1100" b="1" dirty="0">
                <a:latin typeface="Yu Gothic UI" panose="020B0500000000000000" pitchFamily="50" charset="-128"/>
                <a:ea typeface="Yu Gothic UI" panose="020B0500000000000000" pitchFamily="50" charset="-128"/>
              </a:rPr>
              <a:t>2030</a:t>
            </a:r>
            <a:r>
              <a:rPr kumimoji="1" lang="ja-JP" altLang="en-US" sz="1100" b="1" dirty="0">
                <a:latin typeface="Yu Gothic UI" panose="020B0500000000000000" pitchFamily="50" charset="-128"/>
                <a:ea typeface="Yu Gothic UI" panose="020B0500000000000000" pitchFamily="50" charset="-128"/>
              </a:rPr>
              <a:t>年</a:t>
            </a:r>
          </a:p>
        </p:txBody>
      </p:sp>
    </p:spTree>
    <p:extLst>
      <p:ext uri="{BB962C8B-B14F-4D97-AF65-F5344CB8AC3E}">
        <p14:creationId xmlns:p14="http://schemas.microsoft.com/office/powerpoint/2010/main" val="84517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4ED0285-86AF-4372-8312-550FA94A720C}"/>
              </a:ext>
            </a:extLst>
          </p:cNvPr>
          <p:cNvSpPr/>
          <p:nvPr/>
        </p:nvSpPr>
        <p:spPr>
          <a:xfrm>
            <a:off x="180841" y="964966"/>
            <a:ext cx="12478382" cy="3633221"/>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2</a:t>
            </a:r>
          </a:p>
        </p:txBody>
      </p:sp>
      <p:sp>
        <p:nvSpPr>
          <p:cNvPr id="45" name="角丸四角形 44"/>
          <p:cNvSpPr/>
          <p:nvPr/>
        </p:nvSpPr>
        <p:spPr>
          <a:xfrm>
            <a:off x="180841" y="779302"/>
            <a:ext cx="8343055"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大阪の環境を取り巻く現状と課題</a:t>
            </a:r>
            <a:r>
              <a:rPr kumimoji="1" lang="ja-JP" altLang="en-US" sz="1200" dirty="0">
                <a:solidFill>
                  <a:schemeClr val="bg1"/>
                </a:solidFill>
                <a:latin typeface="Yu Gothic UI" panose="020B0500000000000000" pitchFamily="50" charset="-128"/>
                <a:ea typeface="Yu Gothic UI" panose="020B0500000000000000" pitchFamily="50" charset="-128"/>
              </a:rPr>
              <a:t>　～府域の環境は改善傾向の一方、地球規模の環境課題が深刻化～</a:t>
            </a:r>
            <a:endParaRPr kumimoji="1" lang="ja-JP" altLang="en-US" sz="2001" dirty="0">
              <a:solidFill>
                <a:schemeClr val="bg1"/>
              </a:solidFill>
              <a:latin typeface="Yu Gothic UI" panose="020B0500000000000000" pitchFamily="50" charset="-128"/>
              <a:ea typeface="Yu Gothic UI" panose="020B0500000000000000"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256" y="2994351"/>
            <a:ext cx="1565917" cy="1171306"/>
          </a:xfrm>
          <a:prstGeom prst="roundRect">
            <a:avLst>
              <a:gd name="adj" fmla="val 114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正方形/長方形 7"/>
          <p:cNvSpPr/>
          <p:nvPr/>
        </p:nvSpPr>
        <p:spPr>
          <a:xfrm>
            <a:off x="169330" y="3199330"/>
            <a:ext cx="7311617" cy="1066959"/>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一方、</a:t>
            </a:r>
            <a:r>
              <a:rPr lang="ja-JP" altLang="en-US" sz="1600" b="1" dirty="0">
                <a:latin typeface="Yu Gothic UI" panose="020B0500000000000000" pitchFamily="50" charset="-128"/>
                <a:ea typeface="Yu Gothic UI" panose="020B0500000000000000" pitchFamily="50" charset="-128"/>
              </a:rPr>
              <a:t>地球規模で見ると、資源消費の増大、気候変動によるリスクの増大、生物多様性の損失、プラスチックごみによる海洋汚染などは危機的な状況</a:t>
            </a:r>
            <a:r>
              <a:rPr lang="ja-JP" altLang="en-US" sz="1600" dirty="0">
                <a:latin typeface="Yu Gothic UI" panose="020B0500000000000000" pitchFamily="50" charset="-128"/>
                <a:ea typeface="Yu Gothic UI" panose="020B0500000000000000" pitchFamily="50" charset="-128"/>
              </a:rPr>
              <a:t>であり、世界全体で取り組んで解決していくことが必要です。また、大阪の環境は世界と密接に関わり合っており、</a:t>
            </a:r>
            <a:r>
              <a:rPr lang="ja-JP" altLang="en-US" sz="1600" b="1" dirty="0">
                <a:latin typeface="Yu Gothic UI" panose="020B0500000000000000" pitchFamily="50" charset="-128"/>
                <a:ea typeface="Yu Gothic UI" panose="020B0500000000000000" pitchFamily="50" charset="-128"/>
              </a:rPr>
              <a:t>その関わりは今後もさらに密接</a:t>
            </a:r>
            <a:r>
              <a:rPr lang="ja-JP" altLang="en-US" sz="1600" dirty="0">
                <a:latin typeface="Yu Gothic UI" panose="020B0500000000000000" pitchFamily="50" charset="-128"/>
                <a:ea typeface="Yu Gothic UI" panose="020B0500000000000000" pitchFamily="50" charset="-128"/>
              </a:rPr>
              <a:t>になっていくものと考えられます。</a:t>
            </a:r>
            <a:endParaRPr lang="en-US" altLang="ja-JP" sz="1600" dirty="0">
              <a:latin typeface="Yu Gothic UI" panose="020B0500000000000000" pitchFamily="50" charset="-128"/>
              <a:ea typeface="Yu Gothic UI" panose="020B0500000000000000" pitchFamily="50" charset="-128"/>
            </a:endParaRPr>
          </a:p>
        </p:txBody>
      </p:sp>
      <p:sp>
        <p:nvSpPr>
          <p:cNvPr id="17" name="テキスト ボックス 16">
            <a:extLst>
              <a:ext uri="{FF2B5EF4-FFF2-40B4-BE49-F238E27FC236}">
                <a16:creationId xmlns:a16="http://schemas.microsoft.com/office/drawing/2014/main" id="{511CC4E5-1941-4762-9CE6-68F194611121}"/>
              </a:ext>
            </a:extLst>
          </p:cNvPr>
          <p:cNvSpPr txBox="1"/>
          <p:nvPr/>
        </p:nvSpPr>
        <p:spPr>
          <a:xfrm>
            <a:off x="11017390" y="4214295"/>
            <a:ext cx="1627111"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大阪湾におけるプラスチックごみ</a:t>
            </a:r>
            <a:endParaRPr kumimoji="1" lang="en-US" altLang="ja-JP" sz="700" b="1" dirty="0">
              <a:latin typeface="Yu Gothic UI" panose="020B0500000000000000" pitchFamily="50" charset="-128"/>
              <a:ea typeface="Yu Gothic UI" panose="020B0500000000000000" pitchFamily="50" charset="-128"/>
            </a:endParaRPr>
          </a:p>
        </p:txBody>
      </p:sp>
      <p:pic>
        <p:nvPicPr>
          <p:cNvPr id="28" name="図 27" descr="\\10.247.108.33\lib\04_温暖化対策G\14_環境審議会関係\01温暖化対策部会（H25.1委員会から審議会に移行）\R2部会\参考資料・図\0803・0915用\浸水被害min.png"/>
          <p:cNvPicPr/>
          <p:nvPr/>
        </p:nvPicPr>
        <p:blipFill>
          <a:blip r:embed="rId4">
            <a:extLst>
              <a:ext uri="{28A0092B-C50C-407E-A947-70E740481C1C}">
                <a14:useLocalDpi xmlns:a14="http://schemas.microsoft.com/office/drawing/2010/main" val="0"/>
              </a:ext>
            </a:extLst>
          </a:blip>
          <a:srcRect/>
          <a:stretch>
            <a:fillRect/>
          </a:stretch>
        </p:blipFill>
        <p:spPr bwMode="auto">
          <a:xfrm>
            <a:off x="9230495" y="2994741"/>
            <a:ext cx="1685223" cy="1171306"/>
          </a:xfrm>
          <a:prstGeom prst="roundRect">
            <a:avLst>
              <a:gd name="adj" fmla="val 98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テキスト ボックス 29">
            <a:extLst>
              <a:ext uri="{FF2B5EF4-FFF2-40B4-BE49-F238E27FC236}">
                <a16:creationId xmlns:a16="http://schemas.microsoft.com/office/drawing/2014/main" id="{511CC4E5-1941-4762-9CE6-68F194611121}"/>
              </a:ext>
            </a:extLst>
          </p:cNvPr>
          <p:cNvSpPr txBox="1"/>
          <p:nvPr/>
        </p:nvSpPr>
        <p:spPr>
          <a:xfrm>
            <a:off x="9238924" y="4200754"/>
            <a:ext cx="1840798"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気候変動による浸水被害の甚大化</a:t>
            </a:r>
            <a:endParaRPr kumimoji="1" lang="en-US" altLang="ja-JP" sz="700" b="1" dirty="0">
              <a:latin typeface="Yu Gothic UI" panose="020B0500000000000000" pitchFamily="50" charset="-128"/>
              <a:ea typeface="Yu Gothic UI" panose="020B0500000000000000" pitchFamily="50"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2485" y="2995115"/>
            <a:ext cx="1568277" cy="1173915"/>
          </a:xfrm>
          <a:prstGeom prst="roundRect">
            <a:avLst>
              <a:gd name="adj" fmla="val 113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図 13"/>
          <p:cNvPicPr>
            <a:picLocks noChangeAspect="1"/>
          </p:cNvPicPr>
          <p:nvPr/>
        </p:nvPicPr>
        <p:blipFill rotWithShape="1">
          <a:blip r:embed="rId6">
            <a:extLst>
              <a:ext uri="{28A0092B-C50C-407E-A947-70E740481C1C}">
                <a14:useLocalDpi xmlns:a14="http://schemas.microsoft.com/office/drawing/2010/main" val="0"/>
              </a:ext>
            </a:extLst>
          </a:blip>
          <a:srcRect b="15929"/>
          <a:stretch/>
        </p:blipFill>
        <p:spPr>
          <a:xfrm>
            <a:off x="8712705" y="1235403"/>
            <a:ext cx="3785692" cy="1268773"/>
          </a:xfrm>
          <a:prstGeom prst="roundRect">
            <a:avLst>
              <a:gd name="adj" fmla="val 84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テキスト ボックス 30">
            <a:extLst>
              <a:ext uri="{FF2B5EF4-FFF2-40B4-BE49-F238E27FC236}">
                <a16:creationId xmlns:a16="http://schemas.microsoft.com/office/drawing/2014/main" id="{511CC4E5-1941-4762-9CE6-68F194611121}"/>
              </a:ext>
            </a:extLst>
          </p:cNvPr>
          <p:cNvSpPr txBox="1"/>
          <p:nvPr/>
        </p:nvSpPr>
        <p:spPr>
          <a:xfrm>
            <a:off x="7814332" y="4219123"/>
            <a:ext cx="1380507"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アスベストの適正処理</a:t>
            </a:r>
            <a:endParaRPr kumimoji="1" lang="en-US" altLang="ja-JP" sz="700" b="1" dirty="0">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511CC4E5-1941-4762-9CE6-68F194611121}"/>
              </a:ext>
            </a:extLst>
          </p:cNvPr>
          <p:cNvSpPr txBox="1"/>
          <p:nvPr/>
        </p:nvSpPr>
        <p:spPr>
          <a:xfrm>
            <a:off x="8779286" y="2573824"/>
            <a:ext cx="3812039"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大阪府庁から見た大阪城周辺の大気の状況（左）１９６６年（右）現在</a:t>
            </a:r>
            <a:endParaRPr kumimoji="1" lang="en-US" altLang="ja-JP" sz="700" b="1" dirty="0">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25" name="正方形/長方形 24">
            <a:extLst>
              <a:ext uri="{FF2B5EF4-FFF2-40B4-BE49-F238E27FC236}">
                <a16:creationId xmlns:a16="http://schemas.microsoft.com/office/drawing/2014/main" id="{CFB2EFAB-5EED-43F4-9FA9-3762298BA2C9}"/>
              </a:ext>
            </a:extLst>
          </p:cNvPr>
          <p:cNvSpPr/>
          <p:nvPr/>
        </p:nvSpPr>
        <p:spPr>
          <a:xfrm>
            <a:off x="176977" y="4915865"/>
            <a:ext cx="12482246" cy="45900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000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大阪の強み・機会を活かして、環境・社会・経済の諸課題の解決を図ることで、暮らしやすく、持続可能な社会を創っていくことが必要です。</a:t>
            </a: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1" name="角丸四角形 40"/>
          <p:cNvSpPr/>
          <p:nvPr/>
        </p:nvSpPr>
        <p:spPr>
          <a:xfrm>
            <a:off x="176977" y="4704647"/>
            <a:ext cx="8346919"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課題の解決に資する大阪の強み・機会</a:t>
            </a:r>
            <a:r>
              <a:rPr kumimoji="1" lang="ja-JP" altLang="en-US" sz="1200" dirty="0">
                <a:solidFill>
                  <a:schemeClr val="bg1"/>
                </a:solidFill>
                <a:latin typeface="Yu Gothic UI" panose="020B0500000000000000" pitchFamily="50" charset="-128"/>
                <a:ea typeface="Yu Gothic UI" panose="020B0500000000000000" pitchFamily="50" charset="-128"/>
              </a:rPr>
              <a:t>　～</a:t>
            </a:r>
            <a:r>
              <a:rPr kumimoji="1" lang="en-US" altLang="ja-JP" sz="1200" dirty="0">
                <a:solidFill>
                  <a:schemeClr val="bg1"/>
                </a:solidFill>
                <a:latin typeface="Yu Gothic UI" panose="020B0500000000000000" pitchFamily="50" charset="-128"/>
                <a:ea typeface="Yu Gothic UI" panose="020B0500000000000000" pitchFamily="50" charset="-128"/>
              </a:rPr>
              <a:t>SDGs</a:t>
            </a:r>
            <a:r>
              <a:rPr kumimoji="1" lang="ja-JP" altLang="en-US" sz="1200" dirty="0">
                <a:solidFill>
                  <a:schemeClr val="bg1"/>
                </a:solidFill>
                <a:latin typeface="Yu Gothic UI" panose="020B0500000000000000" pitchFamily="50" charset="-128"/>
                <a:ea typeface="Yu Gothic UI" panose="020B0500000000000000" pitchFamily="50" charset="-128"/>
              </a:rPr>
              <a:t>の達成をめざして～</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1421" y="7926971"/>
            <a:ext cx="3244554" cy="1088723"/>
          </a:xfrm>
          <a:prstGeom prst="rect">
            <a:avLst/>
          </a:prstGeom>
        </p:spPr>
      </p:pic>
      <p:pic>
        <p:nvPicPr>
          <p:cNvPr id="43" name="図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5832" y="7573739"/>
            <a:ext cx="1178446" cy="1667500"/>
          </a:xfrm>
          <a:prstGeom prst="rect">
            <a:avLst/>
          </a:prstGeom>
        </p:spPr>
      </p:pic>
      <p:pic>
        <p:nvPicPr>
          <p:cNvPr id="47" name="図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5625" y="7569680"/>
            <a:ext cx="2301875" cy="1531793"/>
          </a:xfrm>
          <a:prstGeom prst="roundRect">
            <a:avLst>
              <a:gd name="adj" fmla="val 106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8" name="テキスト ボックス 47">
            <a:extLst>
              <a:ext uri="{FF2B5EF4-FFF2-40B4-BE49-F238E27FC236}">
                <a16:creationId xmlns:a16="http://schemas.microsoft.com/office/drawing/2014/main" id="{511CC4E5-1941-4762-9CE6-68F194611121}"/>
              </a:ext>
            </a:extLst>
          </p:cNvPr>
          <p:cNvSpPr txBox="1"/>
          <p:nvPr/>
        </p:nvSpPr>
        <p:spPr>
          <a:xfrm>
            <a:off x="4820450" y="9104938"/>
            <a:ext cx="2285098" cy="265650"/>
          </a:xfrm>
          <a:prstGeom prst="rect">
            <a:avLst/>
          </a:prstGeom>
          <a:noFill/>
        </p:spPr>
        <p:txBody>
          <a:bodyPr wrap="square" rtlCol="0">
            <a:spAutoFit/>
          </a:bodyPr>
          <a:lstStyle/>
          <a:p>
            <a:pPr>
              <a:lnSpc>
                <a:spcPts val="1500"/>
              </a:lnSpc>
            </a:pPr>
            <a:r>
              <a:rPr lang="ja-JP" altLang="en-US" sz="1000" b="1" dirty="0">
                <a:solidFill>
                  <a:srgbClr val="333333"/>
                </a:solidFill>
                <a:latin typeface="Yu Gothic UI" panose="020B0500000000000000" pitchFamily="50" charset="-128"/>
                <a:ea typeface="Yu Gothic UI" panose="020B0500000000000000" pitchFamily="50" charset="-128"/>
              </a:rPr>
              <a:t>大阪ブルー・オーシャン・ビジョンの採択</a:t>
            </a:r>
            <a:endParaRPr kumimoji="1" lang="en-US" altLang="ja-JP" sz="800" b="1" dirty="0">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511CC4E5-1941-4762-9CE6-68F194611121}"/>
              </a:ext>
            </a:extLst>
          </p:cNvPr>
          <p:cNvSpPr txBox="1"/>
          <p:nvPr/>
        </p:nvSpPr>
        <p:spPr>
          <a:xfrm>
            <a:off x="1536437" y="9179015"/>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SDGs</a:t>
            </a:r>
            <a:r>
              <a:rPr kumimoji="1" lang="ja-JP" altLang="en-US" sz="1000" b="1" dirty="0">
                <a:latin typeface="Yu Gothic UI" panose="020B0500000000000000" pitchFamily="50" charset="-128"/>
                <a:ea typeface="Yu Gothic UI" panose="020B0500000000000000" pitchFamily="50" charset="-128"/>
              </a:rPr>
              <a:t>未来都市に選定</a:t>
            </a:r>
            <a:endParaRPr kumimoji="1" lang="en-US" altLang="ja-JP" sz="1000" b="1" dirty="0">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511CC4E5-1941-4762-9CE6-68F194611121}"/>
              </a:ext>
            </a:extLst>
          </p:cNvPr>
          <p:cNvSpPr txBox="1"/>
          <p:nvPr/>
        </p:nvSpPr>
        <p:spPr>
          <a:xfrm>
            <a:off x="9060027" y="9189979"/>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2025</a:t>
            </a:r>
            <a:r>
              <a:rPr kumimoji="1" lang="ja-JP" altLang="en-US" sz="1000" b="1" dirty="0">
                <a:latin typeface="Yu Gothic UI" panose="020B0500000000000000" pitchFamily="50" charset="-128"/>
                <a:ea typeface="Yu Gothic UI" panose="020B0500000000000000" pitchFamily="50" charset="-128"/>
              </a:rPr>
              <a:t>年大阪・関西万博のロゴ</a:t>
            </a:r>
            <a:endParaRPr kumimoji="1" lang="en-US" altLang="ja-JP" sz="1000" b="1" dirty="0">
              <a:latin typeface="Yu Gothic UI" panose="020B0500000000000000" pitchFamily="50" charset="-128"/>
              <a:ea typeface="Yu Gothic UI" panose="020B0500000000000000" pitchFamily="50" charset="-128"/>
            </a:endParaRPr>
          </a:p>
        </p:txBody>
      </p:sp>
      <p:graphicFrame>
        <p:nvGraphicFramePr>
          <p:cNvPr id="51" name="表 50"/>
          <p:cNvGraphicFramePr>
            <a:graphicFrameLocks noGrp="1"/>
          </p:cNvGraphicFramePr>
          <p:nvPr>
            <p:extLst>
              <p:ext uri="{D42A27DB-BD31-4B8C-83A1-F6EECF244321}">
                <p14:modId xmlns:p14="http://schemas.microsoft.com/office/powerpoint/2010/main" val="3163156368"/>
              </p:ext>
            </p:extLst>
          </p:nvPr>
        </p:nvGraphicFramePr>
        <p:xfrm>
          <a:off x="538144" y="5553449"/>
          <a:ext cx="11311734" cy="1979644"/>
        </p:xfrm>
        <a:graphic>
          <a:graphicData uri="http://schemas.openxmlformats.org/drawingml/2006/table">
            <a:tbl>
              <a:tblPr firstRow="1" bandRow="1">
                <a:tableStyleId>{93296810-A885-4BE3-A3E7-6D5BEEA58F35}</a:tableStyleId>
              </a:tblPr>
              <a:tblGrid>
                <a:gridCol w="4873611">
                  <a:extLst>
                    <a:ext uri="{9D8B030D-6E8A-4147-A177-3AD203B41FA5}">
                      <a16:colId xmlns:a16="http://schemas.microsoft.com/office/drawing/2014/main" val="4275334763"/>
                    </a:ext>
                  </a:extLst>
                </a:gridCol>
                <a:gridCol w="6438123">
                  <a:extLst>
                    <a:ext uri="{9D8B030D-6E8A-4147-A177-3AD203B41FA5}">
                      <a16:colId xmlns:a16="http://schemas.microsoft.com/office/drawing/2014/main" val="1392052170"/>
                    </a:ext>
                  </a:extLst>
                </a:gridCol>
              </a:tblGrid>
              <a:tr h="370403">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強み（内部環境）</a:t>
                      </a:r>
                    </a:p>
                  </a:txBody>
                  <a:tcPr marL="144000" marR="144000" marT="72001" marB="72001" anchor="ctr"/>
                </a:tc>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機会（外部環境）</a:t>
                      </a:r>
                    </a:p>
                  </a:txBody>
                  <a:tcPr marL="144000" marR="144000" marT="72001" marB="72001" anchor="ctr"/>
                </a:tc>
                <a:extLst>
                  <a:ext uri="{0D108BD9-81ED-4DB2-BD59-A6C34878D82A}">
                    <a16:rowId xmlns:a16="http://schemas.microsoft.com/office/drawing/2014/main" val="2836556123"/>
                  </a:ext>
                </a:extLst>
              </a:tr>
              <a:tr h="1533374">
                <a:tc>
                  <a:txBody>
                    <a:bodyPr/>
                    <a:lstStyle/>
                    <a:p>
                      <a:pPr marL="285750" indent="-285750">
                        <a:lnSpc>
                          <a:spcPct val="100000"/>
                        </a:lnSpc>
                        <a:buFont typeface="Wingdings" panose="05000000000000000000" pitchFamily="2" charset="2"/>
                        <a:buChar char="p"/>
                      </a:pPr>
                      <a:r>
                        <a:rPr kumimoji="1" lang="ja-JP" altLang="en-US" sz="1600" b="0" dirty="0">
                          <a:solidFill>
                            <a:schemeClr val="tx1"/>
                          </a:solidFill>
                          <a:latin typeface="Yu Gothic UI" panose="020B0500000000000000" pitchFamily="50" charset="-128"/>
                          <a:ea typeface="Yu Gothic UI" panose="020B0500000000000000" pitchFamily="50" charset="-128"/>
                        </a:rPr>
                        <a:t>大規模な人口と経済を抱える</a:t>
                      </a:r>
                      <a:r>
                        <a:rPr kumimoji="1" lang="ja-JP" altLang="en-US" sz="1600" b="1" u="none" dirty="0">
                          <a:solidFill>
                            <a:schemeClr val="tx1"/>
                          </a:solidFill>
                          <a:latin typeface="Yu Gothic UI" panose="020B0500000000000000" pitchFamily="50" charset="-128"/>
                          <a:ea typeface="Yu Gothic UI" panose="020B0500000000000000" pitchFamily="50" charset="-128"/>
                        </a:rPr>
                        <a:t>大都市圏の中核</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製品・サービスの</a:t>
                      </a:r>
                      <a:r>
                        <a:rPr kumimoji="1" lang="ja-JP" altLang="en-US" sz="1600" b="1" u="none" dirty="0">
                          <a:solidFill>
                            <a:schemeClr val="tx1"/>
                          </a:solidFill>
                          <a:latin typeface="Yu Gothic UI" panose="020B0500000000000000" pitchFamily="50" charset="-128"/>
                          <a:ea typeface="Yu Gothic UI" panose="020B0500000000000000" pitchFamily="50" charset="-128"/>
                        </a:rPr>
                        <a:t>大消費地としての影響力</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都市部を囲む山や海、貫く川などの</a:t>
                      </a:r>
                      <a:r>
                        <a:rPr kumimoji="1" lang="ja-JP" altLang="en-US" sz="1600" b="1" u="none" dirty="0">
                          <a:solidFill>
                            <a:schemeClr val="tx1"/>
                          </a:solidFill>
                          <a:latin typeface="Yu Gothic UI" panose="020B0500000000000000" pitchFamily="50" charset="-128"/>
                          <a:ea typeface="Yu Gothic UI" panose="020B0500000000000000" pitchFamily="50" charset="-128"/>
                        </a:rPr>
                        <a:t>豊かな自然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自然環境と都市部が近接する</a:t>
                      </a:r>
                      <a:r>
                        <a:rPr kumimoji="1" lang="ja-JP" altLang="en-US" sz="1600" b="1" u="none" dirty="0">
                          <a:solidFill>
                            <a:schemeClr val="tx1"/>
                          </a:solidFill>
                          <a:latin typeface="Yu Gothic UI" panose="020B0500000000000000" pitchFamily="50" charset="-128"/>
                          <a:ea typeface="Yu Gothic UI" panose="020B0500000000000000" pitchFamily="50" charset="-128"/>
                        </a:rPr>
                        <a:t>地理的条件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ja-JP" altLang="en-US" sz="1600" u="none" dirty="0">
                          <a:latin typeface="Yu Gothic UI" panose="020B0500000000000000" pitchFamily="50" charset="-128"/>
                          <a:ea typeface="Yu Gothic UI" panose="020B0500000000000000" pitchFamily="50" charset="-128"/>
                        </a:rPr>
                        <a:t>優れた技術を有する多種多様な</a:t>
                      </a:r>
                      <a:r>
                        <a:rPr lang="ja-JP" altLang="en-US" sz="1600" b="1" u="none" dirty="0">
                          <a:latin typeface="Yu Gothic UI" panose="020B0500000000000000" pitchFamily="50" charset="-128"/>
                          <a:ea typeface="Yu Gothic UI" panose="020B0500000000000000" pitchFamily="50" charset="-128"/>
                        </a:rPr>
                        <a:t>中小企業の集積</a:t>
                      </a:r>
                      <a:endParaRPr lang="en-US" altLang="ja-JP" sz="1600" b="1" u="none" dirty="0">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600" b="1" u="none" dirty="0">
                          <a:solidFill>
                            <a:schemeClr val="tx1"/>
                          </a:solidFill>
                          <a:latin typeface="Yu Gothic UI" panose="020B0500000000000000" pitchFamily="50" charset="-128"/>
                          <a:ea typeface="Yu Gothic UI" panose="020B0500000000000000" pitchFamily="50" charset="-128"/>
                        </a:rPr>
                        <a:t>環境・新エネルギー産業</a:t>
                      </a:r>
                      <a:r>
                        <a:rPr kumimoji="1" lang="ja-JP" altLang="en-US" sz="1600" b="0" u="none" dirty="0">
                          <a:solidFill>
                            <a:schemeClr val="tx1"/>
                          </a:solidFill>
                          <a:latin typeface="Yu Gothic UI" panose="020B0500000000000000" pitchFamily="50" charset="-128"/>
                          <a:ea typeface="Yu Gothic UI" panose="020B0500000000000000" pitchFamily="50" charset="-128"/>
                        </a:rPr>
                        <a:t>で強みを有する企業の立地</a:t>
                      </a:r>
                    </a:p>
                  </a:txBody>
                  <a:tcPr marL="144000" marR="144000" marT="72001" marB="72001"/>
                </a:tc>
                <a:tc>
                  <a:txBody>
                    <a:bodyPr/>
                    <a:lstStyle/>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大阪府・大阪市の共同提案が</a:t>
                      </a:r>
                      <a:r>
                        <a:rPr kumimoji="1" lang="en-US" altLang="ja-JP" sz="1600" b="1" u="none" dirty="0">
                          <a:solidFill>
                            <a:schemeClr val="tx1"/>
                          </a:solidFill>
                          <a:latin typeface="Yu Gothic UI" panose="020B0500000000000000" pitchFamily="50" charset="-128"/>
                          <a:ea typeface="Yu Gothic UI" panose="020B0500000000000000" pitchFamily="50" charset="-128"/>
                        </a:rPr>
                        <a:t>SDGs</a:t>
                      </a:r>
                      <a:r>
                        <a:rPr kumimoji="1" lang="ja-JP" altLang="en-US" sz="1600" b="1" u="none" dirty="0">
                          <a:solidFill>
                            <a:schemeClr val="tx1"/>
                          </a:solidFill>
                          <a:latin typeface="Yu Gothic UI" panose="020B0500000000000000" pitchFamily="50" charset="-128"/>
                          <a:ea typeface="Yu Gothic UI" panose="020B0500000000000000" pitchFamily="50" charset="-128"/>
                        </a:rPr>
                        <a:t>未来都市に選定（</a:t>
                      </a:r>
                      <a:r>
                        <a:rPr kumimoji="1" lang="en-US" altLang="ja-JP" sz="1600" b="1" u="none" dirty="0">
                          <a:solidFill>
                            <a:schemeClr val="tx1"/>
                          </a:solidFill>
                          <a:latin typeface="Yu Gothic UI" panose="020B0500000000000000" pitchFamily="50" charset="-128"/>
                          <a:ea typeface="Yu Gothic UI" panose="020B0500000000000000" pitchFamily="50" charset="-128"/>
                        </a:rPr>
                        <a:t>2020</a:t>
                      </a:r>
                      <a:r>
                        <a:rPr kumimoji="1" lang="ja-JP" altLang="en-US" sz="1600" b="1" u="none" dirty="0">
                          <a:solidFill>
                            <a:schemeClr val="tx1"/>
                          </a:solidFill>
                          <a:latin typeface="Yu Gothic UI" panose="020B0500000000000000" pitchFamily="50" charset="-128"/>
                          <a:ea typeface="Yu Gothic UI" panose="020B0500000000000000" pitchFamily="50" charset="-128"/>
                        </a:rPr>
                        <a:t>年７月）</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コロナ禍による社会の変容</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600" b="1" u="none" dirty="0">
                          <a:solidFill>
                            <a:schemeClr val="tx1"/>
                          </a:solidFill>
                          <a:latin typeface="Yu Gothic UI" panose="020B0500000000000000" pitchFamily="50" charset="-128"/>
                          <a:ea typeface="Yu Gothic UI" panose="020B0500000000000000" pitchFamily="50" charset="-128"/>
                        </a:rPr>
                        <a:t>2025</a:t>
                      </a:r>
                      <a:r>
                        <a:rPr kumimoji="1" lang="ja-JP" altLang="en-US" sz="1600" b="1" u="none" dirty="0">
                          <a:solidFill>
                            <a:schemeClr val="tx1"/>
                          </a:solidFill>
                          <a:latin typeface="Yu Gothic UI" panose="020B0500000000000000" pitchFamily="50" charset="-128"/>
                          <a:ea typeface="Yu Gothic UI" panose="020B0500000000000000" pitchFamily="50" charset="-128"/>
                        </a:rPr>
                        <a:t>年大阪・関西万博</a:t>
                      </a:r>
                      <a:r>
                        <a:rPr kumimoji="1" lang="ja-JP" altLang="en-US" sz="1600" b="0" u="none" dirty="0">
                          <a:solidFill>
                            <a:schemeClr val="tx1"/>
                          </a:solidFill>
                          <a:latin typeface="Yu Gothic UI" panose="020B0500000000000000" pitchFamily="50" charset="-128"/>
                          <a:ea typeface="Yu Gothic UI" panose="020B0500000000000000" pitchFamily="50" charset="-128"/>
                        </a:rPr>
                        <a:t>の開催</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「大阪ブルー・オーシャン・ビジョン」（</a:t>
                      </a:r>
                      <a:r>
                        <a:rPr kumimoji="1" lang="en-US" altLang="ja-JP" sz="1600" b="1" u="none" dirty="0">
                          <a:solidFill>
                            <a:schemeClr val="tx1"/>
                          </a:solidFill>
                          <a:latin typeface="Yu Gothic UI" panose="020B0500000000000000" pitchFamily="50" charset="-128"/>
                          <a:ea typeface="Yu Gothic UI" panose="020B0500000000000000" pitchFamily="50" charset="-128"/>
                        </a:rPr>
                        <a:t>G20</a:t>
                      </a:r>
                      <a:r>
                        <a:rPr kumimoji="1" lang="ja-JP" altLang="en-US" sz="1600" b="1" u="none" dirty="0">
                          <a:solidFill>
                            <a:schemeClr val="tx1"/>
                          </a:solidFill>
                          <a:latin typeface="Yu Gothic UI" panose="020B0500000000000000" pitchFamily="50" charset="-128"/>
                          <a:ea typeface="Yu Gothic UI" panose="020B0500000000000000" pitchFamily="50" charset="-128"/>
                        </a:rPr>
                        <a:t>大阪サミットのレガシー）の実現に向けた先導</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百舌鳥・古市古墳群の</a:t>
                      </a:r>
                      <a:r>
                        <a:rPr kumimoji="1" lang="ja-JP" altLang="en-US" sz="1600" b="1" u="none" dirty="0">
                          <a:solidFill>
                            <a:schemeClr val="tx1"/>
                          </a:solidFill>
                          <a:latin typeface="Yu Gothic UI" panose="020B0500000000000000" pitchFamily="50" charset="-128"/>
                          <a:ea typeface="Yu Gothic UI" panose="020B0500000000000000" pitchFamily="50" charset="-128"/>
                        </a:rPr>
                        <a:t>世界文化遺産の登録</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txBody>
                  <a:tcPr marL="144000" marR="144000" marT="72001" marB="72001"/>
                </a:tc>
                <a:extLst>
                  <a:ext uri="{0D108BD9-81ED-4DB2-BD59-A6C34878D82A}">
                    <a16:rowId xmlns:a16="http://schemas.microsoft.com/office/drawing/2014/main" val="1903520781"/>
                  </a:ext>
                </a:extLst>
              </a:tr>
            </a:tbl>
          </a:graphicData>
        </a:graphic>
      </p:graphicFrame>
      <p:sp>
        <p:nvSpPr>
          <p:cNvPr id="3" name="正方形/長方形 2"/>
          <p:cNvSpPr/>
          <p:nvPr/>
        </p:nvSpPr>
        <p:spPr>
          <a:xfrm>
            <a:off x="176977" y="1362309"/>
            <a:ext cx="8253690" cy="1874872"/>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tabLst>
                <a:tab pos="3238565" algn="l"/>
              </a:tabLst>
            </a:pPr>
            <a:r>
              <a:rPr lang="ja-JP" altLang="en-US" sz="1600" dirty="0">
                <a:latin typeface="Yu Gothic UI" panose="020B0500000000000000" pitchFamily="50" charset="-128"/>
                <a:ea typeface="Yu Gothic UI" panose="020B0500000000000000" pitchFamily="50" charset="-128"/>
              </a:rPr>
              <a:t>　都市域である大阪において、産業活動及び日常生活を営む中で生じる環境課題への対応を進めてきた結果、大気汚染や水質汚濁の改善、廃棄物の最終処分量の削減などが進み、</a:t>
            </a:r>
            <a:r>
              <a:rPr lang="ja-JP" altLang="en-US" sz="1600" b="1" dirty="0">
                <a:latin typeface="Yu Gothic UI" panose="020B0500000000000000" pitchFamily="50" charset="-128"/>
                <a:ea typeface="Yu Gothic UI" panose="020B0500000000000000" pitchFamily="50" charset="-128"/>
              </a:rPr>
              <a:t>府域の環境の状況は概ね改善傾向</a:t>
            </a:r>
            <a:r>
              <a:rPr lang="ja-JP" altLang="en-US" sz="1600" dirty="0">
                <a:latin typeface="Yu Gothic UI" panose="020B0500000000000000" pitchFamily="50" charset="-128"/>
                <a:ea typeface="Yu Gothic UI" panose="020B0500000000000000" pitchFamily="50" charset="-128"/>
              </a:rPr>
              <a:t>となっています。</a:t>
            </a:r>
            <a:endParaRPr lang="en-US" altLang="ja-JP" sz="1600" dirty="0">
              <a:latin typeface="Yu Gothic UI" panose="020B0500000000000000" pitchFamily="50" charset="-128"/>
              <a:ea typeface="Yu Gothic UI" panose="020B0500000000000000" pitchFamily="50" charset="-128"/>
            </a:endParaRPr>
          </a:p>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しかしながら、</a:t>
            </a:r>
            <a:r>
              <a:rPr lang="ja-JP" altLang="en-US" sz="1600" b="1" dirty="0">
                <a:latin typeface="Yu Gothic UI" panose="020B0500000000000000" pitchFamily="50" charset="-128"/>
                <a:ea typeface="Yu Gothic UI" panose="020B0500000000000000" pitchFamily="50" charset="-128"/>
              </a:rPr>
              <a:t>光化学オキシダントなど環境保全目標未達成の項目への対応、資源・エネルギー消費のさらなる削減、増加が見込まれる建設廃棄物の適正処理、里地里山の生態系機能の低下への対応など課題は依然として残存しています</a:t>
            </a:r>
            <a:r>
              <a:rPr lang="ja-JP" altLang="en-US" sz="1600" dirty="0">
                <a:latin typeface="Yu Gothic UI" panose="020B0500000000000000" pitchFamily="50" charset="-128"/>
                <a:ea typeface="Yu Gothic UI" panose="020B0500000000000000" pitchFamily="50" charset="-128"/>
              </a:rPr>
              <a:t>。また、災害時のアスベストの飛散や化学物質の漏洩・流出といった潜在的な環境リスクのさらなる低減が必要です。</a:t>
            </a:r>
          </a:p>
        </p:txBody>
      </p:sp>
      <p:sp>
        <p:nvSpPr>
          <p:cNvPr id="26" name="正方形/長方形 25"/>
          <p:cNvSpPr/>
          <p:nvPr/>
        </p:nvSpPr>
        <p:spPr>
          <a:xfrm>
            <a:off x="5428544" y="9269852"/>
            <a:ext cx="943085" cy="246221"/>
          </a:xfrm>
          <a:prstGeom prst="rect">
            <a:avLst/>
          </a:prstGeom>
        </p:spPr>
        <p:txBody>
          <a:bodyPr wrap="square">
            <a:spAutoFit/>
          </a:bodyPr>
          <a:lstStyle/>
          <a:p>
            <a:pPr>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900" kern="100" dirty="0" smtClean="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219204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3</a:t>
            </a:r>
          </a:p>
        </p:txBody>
      </p:sp>
      <p:sp>
        <p:nvSpPr>
          <p:cNvPr id="27" name="正方形/長方形 26">
            <a:extLst>
              <a:ext uri="{FF2B5EF4-FFF2-40B4-BE49-F238E27FC236}">
                <a16:creationId xmlns:a16="http://schemas.microsoft.com/office/drawing/2014/main" id="{765D8A20-E155-4F88-AD43-47BCFFAF5D04}"/>
              </a:ext>
            </a:extLst>
          </p:cNvPr>
          <p:cNvSpPr/>
          <p:nvPr/>
        </p:nvSpPr>
        <p:spPr>
          <a:xfrm>
            <a:off x="237575" y="1211424"/>
            <a:ext cx="12447646" cy="64615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100"/>
              </a:lnSpc>
              <a:spcBef>
                <a:spcPts val="601"/>
              </a:spcBef>
              <a:buFont typeface="Wingdings" panose="05000000000000000000" pitchFamily="2" charset="2"/>
              <a:buChar char="Ø"/>
            </a:pPr>
            <a:r>
              <a:rPr lang="ja-JP" altLang="en-US" sz="1600" b="1" dirty="0">
                <a:solidFill>
                  <a:schemeClr val="tx1"/>
                </a:solidFill>
                <a:latin typeface="Yu Gothic UI" panose="020B0500000000000000" pitchFamily="50" charset="-128"/>
                <a:ea typeface="Yu Gothic UI" panose="020B0500000000000000" pitchFamily="50" charset="-128"/>
              </a:rPr>
              <a:t>　</a:t>
            </a:r>
            <a:r>
              <a:rPr lang="en-US" altLang="ja-JP" sz="1600" b="1" dirty="0">
                <a:solidFill>
                  <a:schemeClr val="tx1"/>
                </a:solidFill>
                <a:latin typeface="Yu Gothic UI" panose="020B0500000000000000" pitchFamily="50" charset="-128"/>
                <a:ea typeface="Yu Gothic UI" panose="020B0500000000000000" pitchFamily="50" charset="-128"/>
              </a:rPr>
              <a:t>SDGs</a:t>
            </a:r>
            <a:r>
              <a:rPr lang="ja-JP" altLang="en-US" sz="1600" b="1" dirty="0" err="1">
                <a:solidFill>
                  <a:schemeClr val="tx1"/>
                </a:solidFill>
                <a:latin typeface="Yu Gothic UI" panose="020B0500000000000000" pitchFamily="50" charset="-128"/>
                <a:ea typeface="Yu Gothic UI" panose="020B0500000000000000" pitchFamily="50" charset="-128"/>
              </a:rPr>
              <a:t>、</a:t>
            </a:r>
            <a:r>
              <a:rPr lang="ja-JP" altLang="en-US" sz="1600" b="1" dirty="0">
                <a:solidFill>
                  <a:schemeClr val="tx1"/>
                </a:solidFill>
                <a:latin typeface="Yu Gothic UI" panose="020B0500000000000000" pitchFamily="50" charset="-128"/>
                <a:ea typeface="Yu Gothic UI" panose="020B0500000000000000" pitchFamily="50" charset="-128"/>
              </a:rPr>
              <a:t>パリ協定、大阪ブルー・オーシャン・ビジョンなど時代の転換点ともいえる国際的な合意・共有</a:t>
            </a:r>
            <a:r>
              <a:rPr lang="ja-JP" altLang="en-US" sz="1600" dirty="0">
                <a:solidFill>
                  <a:schemeClr val="tx1"/>
                </a:solidFill>
                <a:latin typeface="Yu Gothic UI" panose="020B0500000000000000" pitchFamily="50" charset="-128"/>
                <a:ea typeface="Yu Gothic UI" panose="020B0500000000000000" pitchFamily="50" charset="-128"/>
              </a:rPr>
              <a:t>がされるとともに、</a:t>
            </a:r>
            <a:r>
              <a:rPr lang="en-US" altLang="ja-JP" sz="1600" b="1" dirty="0">
                <a:solidFill>
                  <a:schemeClr val="tx1"/>
                </a:solidFill>
                <a:latin typeface="Yu Gothic UI" panose="020B0500000000000000" pitchFamily="50" charset="-128"/>
                <a:ea typeface="Yu Gothic UI" panose="020B0500000000000000" pitchFamily="50" charset="-128"/>
              </a:rPr>
              <a:t>RE100</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１</a:t>
            </a:r>
            <a:r>
              <a:rPr lang="ja-JP" altLang="en-US" sz="1600" b="1" dirty="0">
                <a:solidFill>
                  <a:schemeClr val="tx1"/>
                </a:solidFill>
                <a:latin typeface="Yu Gothic UI" panose="020B0500000000000000" pitchFamily="50" charset="-128"/>
                <a:ea typeface="Yu Gothic UI" panose="020B0500000000000000" pitchFamily="50" charset="-128"/>
              </a:rPr>
              <a:t>や</a:t>
            </a:r>
            <a:r>
              <a:rPr lang="en-US" altLang="ja-JP" sz="1600" b="1" dirty="0">
                <a:solidFill>
                  <a:schemeClr val="tx1"/>
                </a:solidFill>
                <a:latin typeface="Yu Gothic UI" panose="020B0500000000000000" pitchFamily="50" charset="-128"/>
                <a:ea typeface="Yu Gothic UI" panose="020B0500000000000000" pitchFamily="50" charset="-128"/>
              </a:rPr>
              <a:t>SBT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２</a:t>
            </a:r>
            <a:r>
              <a:rPr lang="ja-JP" altLang="en-US" sz="1600" b="1" dirty="0">
                <a:solidFill>
                  <a:schemeClr val="tx1"/>
                </a:solidFill>
                <a:latin typeface="Yu Gothic UI" panose="020B0500000000000000" pitchFamily="50" charset="-128"/>
                <a:ea typeface="Yu Gothic UI" panose="020B0500000000000000" pitchFamily="50" charset="-128"/>
              </a:rPr>
              <a:t>をはじめとした国際イニシアティブが発足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するなど、</a:t>
            </a:r>
            <a:r>
              <a:rPr lang="ja-JP" altLang="en-US" sz="1600" b="1" dirty="0">
                <a:solidFill>
                  <a:schemeClr val="tx1"/>
                </a:solidFill>
                <a:latin typeface="Yu Gothic UI" panose="020B0500000000000000" pitchFamily="50" charset="-128"/>
                <a:ea typeface="Yu Gothic UI" panose="020B0500000000000000" pitchFamily="50" charset="-128"/>
              </a:rPr>
              <a:t>官民を挙げた取組みが拡大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サプライチェーン全体での持続可能性を追求する企業の自主的な取組みが加速しています。金融面においても、</a:t>
            </a:r>
            <a:r>
              <a:rPr lang="ja-JP" altLang="en-US" sz="1600" b="1" dirty="0">
                <a:solidFill>
                  <a:schemeClr val="tx1"/>
                </a:solidFill>
                <a:latin typeface="Yu Gothic UI" panose="020B0500000000000000" pitchFamily="50" charset="-128"/>
                <a:ea typeface="Yu Gothic UI" panose="020B0500000000000000" pitchFamily="50" charset="-128"/>
              </a:rPr>
              <a:t>責任投資原則（</a:t>
            </a:r>
            <a:r>
              <a:rPr lang="en-US" altLang="ja-JP" sz="1600" b="1" dirty="0">
                <a:solidFill>
                  <a:schemeClr val="tx1"/>
                </a:solidFill>
                <a:latin typeface="Yu Gothic UI" panose="020B0500000000000000" pitchFamily="50" charset="-128"/>
                <a:ea typeface="Yu Gothic UI" panose="020B0500000000000000" pitchFamily="50" charset="-128"/>
              </a:rPr>
              <a:t>PRI</a:t>
            </a:r>
            <a:r>
              <a:rPr lang="ja-JP" altLang="en-US" sz="1600" b="1" dirty="0">
                <a:solidFill>
                  <a:schemeClr val="tx1"/>
                </a:solidFill>
                <a:latin typeface="Yu Gothic UI" panose="020B0500000000000000" pitchFamily="50" charset="-128"/>
                <a:ea typeface="Yu Gothic UI" panose="020B0500000000000000" pitchFamily="50" charset="-128"/>
              </a:rPr>
              <a: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３</a:t>
            </a:r>
            <a:r>
              <a:rPr lang="en-US" altLang="ja-JP" sz="1600" b="1" baseline="30000" dirty="0">
                <a:solidFill>
                  <a:schemeClr val="tx1"/>
                </a:solidFill>
                <a:latin typeface="Yu Gothic UI" panose="020B0500000000000000" pitchFamily="50" charset="-128"/>
                <a:ea typeface="Yu Gothic UI" panose="020B0500000000000000" pitchFamily="50" charset="-128"/>
              </a:rPr>
              <a:t> </a:t>
            </a:r>
            <a:r>
              <a:rPr lang="ja-JP" altLang="en-US" sz="1600" b="1" dirty="0">
                <a:solidFill>
                  <a:schemeClr val="tx1"/>
                </a:solidFill>
                <a:latin typeface="Yu Gothic UI" panose="020B0500000000000000" pitchFamily="50" charset="-128"/>
                <a:ea typeface="Yu Gothic UI" panose="020B0500000000000000" pitchFamily="50" charset="-128"/>
              </a:rPr>
              <a:t>などの国際イニシアティブが発足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し、いわゆる</a:t>
            </a:r>
            <a:r>
              <a:rPr lang="en-US" altLang="ja-JP" sz="1600" b="1" dirty="0">
                <a:solidFill>
                  <a:schemeClr val="tx1"/>
                </a:solidFill>
                <a:latin typeface="Yu Gothic UI" panose="020B0500000000000000" pitchFamily="50" charset="-128"/>
                <a:ea typeface="Yu Gothic UI" panose="020B0500000000000000" pitchFamily="50" charset="-128"/>
              </a:rPr>
              <a:t>ESG</a:t>
            </a:r>
            <a:r>
              <a:rPr lang="ja-JP" altLang="en-US" sz="1600" b="1" dirty="0">
                <a:solidFill>
                  <a:schemeClr val="tx1"/>
                </a:solidFill>
                <a:latin typeface="Yu Gothic UI" panose="020B0500000000000000" pitchFamily="50" charset="-128"/>
                <a:ea typeface="Yu Gothic UI" panose="020B0500000000000000" pitchFamily="50" charset="-128"/>
              </a:rPr>
              <a:t>金融</a:t>
            </a:r>
            <a:r>
              <a:rPr lang="en-US" altLang="ja-JP" sz="1600" b="1" baseline="30000" dirty="0">
                <a:solidFill>
                  <a:schemeClr val="tx1"/>
                </a:solidFill>
                <a:latin typeface="Yu Gothic UI" panose="020B0500000000000000" pitchFamily="50" charset="-128"/>
                <a:ea typeface="Yu Gothic UI" panose="020B0500000000000000" pitchFamily="50" charset="-128"/>
              </a:rPr>
              <a:t>※4</a:t>
            </a:r>
            <a:r>
              <a:rPr lang="ja-JP" altLang="en-US" sz="1600" b="1" dirty="0">
                <a:solidFill>
                  <a:schemeClr val="tx1"/>
                </a:solidFill>
                <a:latin typeface="Yu Gothic UI" panose="020B0500000000000000" pitchFamily="50" charset="-128"/>
                <a:ea typeface="Yu Gothic UI" panose="020B0500000000000000" pitchFamily="50" charset="-128"/>
              </a:rPr>
              <a:t>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人工知能（</a:t>
            </a:r>
            <a:r>
              <a:rPr lang="en-US" altLang="ja-JP" sz="1600" dirty="0">
                <a:solidFill>
                  <a:schemeClr val="tx1"/>
                </a:solidFill>
                <a:latin typeface="Yu Gothic UI" panose="020B0500000000000000" pitchFamily="50" charset="-128"/>
                <a:ea typeface="Yu Gothic UI" panose="020B0500000000000000" pitchFamily="50" charset="-128"/>
              </a:rPr>
              <a:t>AI</a:t>
            </a:r>
            <a:r>
              <a:rPr lang="ja-JP" altLang="en-US" sz="1600" dirty="0">
                <a:solidFill>
                  <a:schemeClr val="tx1"/>
                </a:solidFill>
                <a:latin typeface="Yu Gothic UI" panose="020B0500000000000000" pitchFamily="50" charset="-128"/>
                <a:ea typeface="Yu Gothic UI" panose="020B0500000000000000" pitchFamily="50" charset="-128"/>
              </a:rPr>
              <a:t>）等の情報通信技術（</a:t>
            </a:r>
            <a:r>
              <a:rPr lang="en-US" altLang="ja-JP" sz="1600" dirty="0">
                <a:solidFill>
                  <a:schemeClr val="tx1"/>
                </a:solidFill>
                <a:latin typeface="Yu Gothic UI" panose="020B0500000000000000" pitchFamily="50" charset="-128"/>
                <a:ea typeface="Yu Gothic UI" panose="020B0500000000000000" pitchFamily="50" charset="-128"/>
              </a:rPr>
              <a:t>ICT</a:t>
            </a:r>
            <a:r>
              <a:rPr lang="ja-JP" altLang="en-US" sz="1600" dirty="0">
                <a:solidFill>
                  <a:schemeClr val="tx1"/>
                </a:solidFill>
                <a:latin typeface="Yu Gothic UI" panose="020B0500000000000000" pitchFamily="50" charset="-128"/>
                <a:ea typeface="Yu Gothic UI" panose="020B0500000000000000" pitchFamily="50" charset="-128"/>
              </a:rPr>
              <a:t>）の発展、</a:t>
            </a:r>
            <a:r>
              <a:rPr lang="en-US" altLang="ja-JP" sz="1600" dirty="0">
                <a:solidFill>
                  <a:schemeClr val="tx1"/>
                </a:solidFill>
                <a:latin typeface="Yu Gothic UI" panose="020B0500000000000000" pitchFamily="50" charset="-128"/>
                <a:ea typeface="Yu Gothic UI" panose="020B0500000000000000" pitchFamily="50" charset="-128"/>
              </a:rPr>
              <a:t> ICT </a:t>
            </a:r>
            <a:r>
              <a:rPr lang="ja-JP" altLang="en-US" sz="1600" dirty="0">
                <a:solidFill>
                  <a:schemeClr val="tx1"/>
                </a:solidFill>
                <a:latin typeface="Yu Gothic UI" panose="020B0500000000000000" pitchFamily="50" charset="-128"/>
                <a:ea typeface="Yu Gothic UI" panose="020B0500000000000000" pitchFamily="50" charset="-128"/>
              </a:rPr>
              <a:t>の進展によるシェアリング・エコノミーの拡大など社会構造・産業構造そのものを覆す革新的な技術・サービスが発達・拡大しています。これらを活用して、省資源・省エネルギーによる環境課題の改善、労働生産性の向上による社会課題の改善、サーキュラーエコノミーの拡大等による経済発展など</a:t>
            </a:r>
            <a:r>
              <a:rPr lang="ja-JP" altLang="en-US" sz="1600" b="1" dirty="0">
                <a:solidFill>
                  <a:schemeClr val="tx1"/>
                </a:solidFill>
                <a:latin typeface="Yu Gothic UI" panose="020B0500000000000000" pitchFamily="50" charset="-128"/>
                <a:ea typeface="Yu Gothic UI" panose="020B0500000000000000" pitchFamily="50" charset="-128"/>
              </a:rPr>
              <a:t>環境・社会・経済の統合的向上を図る取組みが期待</a:t>
            </a:r>
            <a:r>
              <a:rPr lang="ja-JP" altLang="en-US" sz="1600" dirty="0">
                <a:solidFill>
                  <a:schemeClr val="tx1"/>
                </a:solidFill>
                <a:latin typeface="Yu Gothic UI" panose="020B0500000000000000" pitchFamily="50" charset="-128"/>
                <a:ea typeface="Yu Gothic UI" panose="020B0500000000000000" pitchFamily="50" charset="-128"/>
              </a:rPr>
              <a:t>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コロナ禍を踏まえて、今後の経済復興にあたっては、これまでの経済システムに戻るのではなく、持続可能な社会の実現に資する環境施策も含めて取組みを進める</a:t>
            </a:r>
            <a:r>
              <a:rPr lang="ja-JP" altLang="en-US" sz="1600" b="1" dirty="0">
                <a:solidFill>
                  <a:schemeClr val="tx1"/>
                </a:solidFill>
                <a:latin typeface="Yu Gothic UI" panose="020B0500000000000000" pitchFamily="50" charset="-128"/>
                <a:ea typeface="Yu Gothic UI" panose="020B0500000000000000" pitchFamily="50" charset="-128"/>
              </a:rPr>
              <a:t>「グリーンリカバリー」</a:t>
            </a:r>
            <a:r>
              <a:rPr lang="ja-JP" altLang="en-US" sz="1600" dirty="0">
                <a:solidFill>
                  <a:schemeClr val="tx1"/>
                </a:solidFill>
                <a:latin typeface="Yu Gothic UI" panose="020B0500000000000000" pitchFamily="50" charset="-128"/>
                <a:ea typeface="Yu Gothic UI" panose="020B0500000000000000" pitchFamily="50" charset="-128"/>
              </a:rPr>
              <a:t>の考え方が重要視されています。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33" name="角丸四角形 32"/>
          <p:cNvSpPr/>
          <p:nvPr/>
        </p:nvSpPr>
        <p:spPr>
          <a:xfrm>
            <a:off x="150895" y="968838"/>
            <a:ext cx="5958282"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持続可能な社会へ向けた動き</a:t>
            </a:r>
            <a:r>
              <a:rPr kumimoji="1" lang="ja-JP" altLang="en-US" sz="1200" dirty="0">
                <a:solidFill>
                  <a:schemeClr val="bg1"/>
                </a:solidFill>
                <a:latin typeface="Yu Gothic UI" panose="020B0500000000000000" pitchFamily="50" charset="-128"/>
                <a:ea typeface="Yu Gothic UI" panose="020B0500000000000000" pitchFamily="50" charset="-128"/>
              </a:rPr>
              <a:t>　～大阪を取り巻く世界的な潮流～</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sp>
        <p:nvSpPr>
          <p:cNvPr id="34" name="正方形/長方形 33"/>
          <p:cNvSpPr/>
          <p:nvPr/>
        </p:nvSpPr>
        <p:spPr>
          <a:xfrm>
            <a:off x="290260" y="7810080"/>
            <a:ext cx="12511340" cy="830997"/>
          </a:xfrm>
          <a:prstGeom prst="rect">
            <a:avLst/>
          </a:prstGeom>
        </p:spPr>
        <p:txBody>
          <a:bodyPr wrap="square">
            <a:spAutoFit/>
          </a:bodyPr>
          <a:lstStyle/>
          <a:p>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１　「</a:t>
            </a:r>
            <a:r>
              <a:rPr lang="en-US" altLang="ja-JP" sz="1200" dirty="0">
                <a:latin typeface="Yu Gothic UI" panose="020B0500000000000000" pitchFamily="50" charset="-128"/>
                <a:ea typeface="Yu Gothic UI" panose="020B0500000000000000" pitchFamily="50" charset="-128"/>
              </a:rPr>
              <a:t>Renewable Energy 100</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企業が自らの事業の使用電力を</a:t>
            </a:r>
            <a:r>
              <a:rPr kumimoji="1" lang="en-US" altLang="ja-JP" sz="1200" dirty="0">
                <a:solidFill>
                  <a:schemeClr val="dk1"/>
                </a:solidFill>
                <a:latin typeface="Yu Gothic UI" panose="020B0500000000000000" pitchFamily="50" charset="-128"/>
                <a:ea typeface="Yu Gothic UI" panose="020B0500000000000000" pitchFamily="50" charset="-128"/>
              </a:rPr>
              <a:t>100</a:t>
            </a:r>
            <a:r>
              <a:rPr kumimoji="1" lang="ja-JP" altLang="ja-JP" sz="1200" dirty="0">
                <a:solidFill>
                  <a:schemeClr val="dk1"/>
                </a:solidFill>
                <a:latin typeface="Yu Gothic UI" panose="020B0500000000000000" pitchFamily="50" charset="-128"/>
                <a:ea typeface="Yu Gothic UI" panose="020B0500000000000000" pitchFamily="50" charset="-128"/>
              </a:rPr>
              <a:t>％再生可能エネルギーで賄うことをめざす国際的なイニシアティブ</a:t>
            </a:r>
            <a:r>
              <a:rPr kumimoji="1" lang="ja-JP" altLang="en-US" sz="1200" dirty="0">
                <a:solidFill>
                  <a:schemeClr val="dk1"/>
                </a:solidFill>
                <a:latin typeface="Yu Gothic UI" panose="020B0500000000000000" pitchFamily="50" charset="-128"/>
                <a:ea typeface="Yu Gothic UI" panose="020B0500000000000000" pitchFamily="50" charset="-128"/>
              </a:rPr>
              <a:t>。</a:t>
            </a:r>
            <a:endParaRPr lang="en-US" altLang="ja-JP" sz="1200" b="1" dirty="0">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２　「</a:t>
            </a:r>
            <a:r>
              <a:rPr lang="en-US" altLang="ja-JP" sz="1200" dirty="0">
                <a:latin typeface="Yu Gothic UI" panose="020B0500000000000000" pitchFamily="50" charset="-128"/>
                <a:ea typeface="Yu Gothic UI" panose="020B0500000000000000" pitchFamily="50" charset="-128"/>
              </a:rPr>
              <a:t>Science Based Targets</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平均気温上昇を産業革命前から２℃未満に維持するために、企業が自らの気候科学の知見に沿って、２℃目標と整合した削減目標を設定するプロジェクト。</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３　</a:t>
            </a:r>
            <a:r>
              <a:rPr kumimoji="1" lang="ja-JP" altLang="ja-JP" sz="1200" dirty="0">
                <a:solidFill>
                  <a:schemeClr val="dk1"/>
                </a:solidFill>
                <a:latin typeface="Yu Gothic UI" panose="020B0500000000000000" pitchFamily="50" charset="-128"/>
                <a:ea typeface="Yu Gothic UI" panose="020B0500000000000000" pitchFamily="50" charset="-128"/>
              </a:rPr>
              <a:t>「</a:t>
            </a:r>
            <a:r>
              <a:rPr kumimoji="1" lang="en-US" altLang="ja-JP" sz="1200" dirty="0">
                <a:solidFill>
                  <a:schemeClr val="dk1"/>
                </a:solidFill>
                <a:latin typeface="Yu Gothic UI" panose="020B0500000000000000" pitchFamily="50" charset="-128"/>
                <a:ea typeface="Yu Gothic UI" panose="020B0500000000000000" pitchFamily="50" charset="-128"/>
              </a:rPr>
              <a:t>Principles for Responsible Investment</a:t>
            </a:r>
            <a:r>
              <a:rPr kumimoji="1" lang="ja-JP" altLang="ja-JP" sz="1200" dirty="0">
                <a:solidFill>
                  <a:schemeClr val="dk1"/>
                </a:solidFill>
                <a:latin typeface="Yu Gothic UI" panose="020B0500000000000000" pitchFamily="50" charset="-128"/>
                <a:ea typeface="Yu Gothic UI" panose="020B0500000000000000" pitchFamily="50" charset="-128"/>
              </a:rPr>
              <a:t>」の略</a:t>
            </a:r>
            <a:r>
              <a:rPr kumimoji="1" lang="ja-JP" altLang="en-US" sz="1200" dirty="0">
                <a:solidFill>
                  <a:schemeClr val="dk1"/>
                </a:solidFill>
                <a:latin typeface="Yu Gothic UI" panose="020B0500000000000000" pitchFamily="50" charset="-128"/>
                <a:ea typeface="Yu Gothic UI" panose="020B0500000000000000" pitchFamily="50" charset="-128"/>
              </a:rPr>
              <a:t>。</a:t>
            </a:r>
            <a:r>
              <a:rPr kumimoji="1" lang="ja-JP" altLang="ja-JP" sz="1200" dirty="0">
                <a:solidFill>
                  <a:schemeClr val="dk1"/>
                </a:solidFill>
                <a:latin typeface="Yu Gothic UI" panose="020B0500000000000000" pitchFamily="50" charset="-128"/>
                <a:ea typeface="Yu Gothic UI" panose="020B0500000000000000" pitchFamily="50" charset="-128"/>
              </a:rPr>
              <a:t>投資家に対し、企業分析・評価を行う上で長期的な視点を重視し、</a:t>
            </a:r>
            <a:r>
              <a:rPr kumimoji="1" lang="en-US" altLang="ja-JP" sz="1200" dirty="0">
                <a:solidFill>
                  <a:schemeClr val="dk1"/>
                </a:solidFill>
                <a:latin typeface="Yu Gothic UI" panose="020B0500000000000000" pitchFamily="50" charset="-128"/>
                <a:ea typeface="Yu Gothic UI" panose="020B0500000000000000" pitchFamily="50" charset="-128"/>
              </a:rPr>
              <a:t>ESG</a:t>
            </a:r>
            <a:r>
              <a:rPr kumimoji="1" lang="ja-JP" altLang="ja-JP" sz="1200" dirty="0">
                <a:solidFill>
                  <a:schemeClr val="dk1"/>
                </a:solidFill>
                <a:latin typeface="Yu Gothic UI" panose="020B0500000000000000" pitchFamily="50" charset="-128"/>
                <a:ea typeface="Yu Gothic UI" panose="020B0500000000000000" pitchFamily="50" charset="-128"/>
              </a:rPr>
              <a:t>情報を考慮した投資行動をとることを求めるイニシアティブ。</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４　</a:t>
            </a:r>
            <a:r>
              <a:rPr lang="ja-JP" altLang="en-US" sz="1200" dirty="0">
                <a:latin typeface="Yu Gothic UI" panose="020B0500000000000000" pitchFamily="50" charset="-128"/>
                <a:ea typeface="Yu Gothic UI" panose="020B0500000000000000" pitchFamily="50" charset="-128"/>
              </a:rPr>
              <a:t>企業分析・評価を行ううえで長期的な視点を重視 し、環境（</a:t>
            </a:r>
            <a:r>
              <a:rPr lang="en-US" altLang="ja-JP" sz="1200" dirty="0">
                <a:latin typeface="Yu Gothic UI" panose="020B0500000000000000" pitchFamily="50" charset="-128"/>
                <a:ea typeface="Yu Gothic UI" panose="020B0500000000000000" pitchFamily="50" charset="-128"/>
              </a:rPr>
              <a:t>Environment</a:t>
            </a:r>
            <a:r>
              <a:rPr lang="ja-JP" altLang="en-US" sz="1200" dirty="0">
                <a:latin typeface="Yu Gothic UI" panose="020B0500000000000000" pitchFamily="50" charset="-128"/>
                <a:ea typeface="Yu Gothic UI" panose="020B0500000000000000" pitchFamily="50" charset="-128"/>
              </a:rPr>
              <a:t>）、社会（</a:t>
            </a:r>
            <a:r>
              <a:rPr lang="en-US" altLang="ja-JP" sz="1200" dirty="0">
                <a:latin typeface="Yu Gothic UI" panose="020B0500000000000000" pitchFamily="50" charset="-128"/>
                <a:ea typeface="Yu Gothic UI" panose="020B0500000000000000" pitchFamily="50" charset="-128"/>
              </a:rPr>
              <a:t>Social</a:t>
            </a:r>
            <a:r>
              <a:rPr lang="ja-JP" altLang="en-US" sz="1200" dirty="0">
                <a:latin typeface="Yu Gothic UI" panose="020B0500000000000000" pitchFamily="50" charset="-128"/>
                <a:ea typeface="Yu Gothic UI" panose="020B0500000000000000" pitchFamily="50" charset="-128"/>
              </a:rPr>
              <a:t>）、ガバナンス（</a:t>
            </a:r>
            <a:r>
              <a:rPr lang="en-US" altLang="ja-JP" sz="1200" dirty="0">
                <a:latin typeface="Yu Gothic UI" panose="020B0500000000000000" pitchFamily="50" charset="-128"/>
                <a:ea typeface="Yu Gothic UI" panose="020B0500000000000000" pitchFamily="50" charset="-128"/>
              </a:rPr>
              <a:t>Governance</a:t>
            </a:r>
            <a:r>
              <a:rPr lang="ja-JP" altLang="en-US" sz="1200" dirty="0">
                <a:latin typeface="Yu Gothic UI" panose="020B0500000000000000" pitchFamily="50" charset="-128"/>
                <a:ea typeface="Yu Gothic UI" panose="020B0500000000000000" pitchFamily="50" charset="-128"/>
              </a:rPr>
              <a:t>）情報を考慮した投</a:t>
            </a:r>
            <a:r>
              <a:rPr lang="ja-JP" altLang="en-US" sz="1200">
                <a:latin typeface="Yu Gothic UI" panose="020B0500000000000000" pitchFamily="50" charset="-128"/>
                <a:ea typeface="Yu Gothic UI" panose="020B0500000000000000" pitchFamily="50" charset="-128"/>
              </a:rPr>
              <a:t>融資</a:t>
            </a:r>
            <a:r>
              <a:rPr lang="ja-JP" altLang="en-US" sz="1200" smtClean="0">
                <a:latin typeface="Yu Gothic UI" panose="020B0500000000000000" pitchFamily="50" charset="-128"/>
                <a:ea typeface="Yu Gothic UI" panose="020B0500000000000000" pitchFamily="50" charset="-128"/>
              </a:rPr>
              <a:t>行動を</a:t>
            </a:r>
            <a:r>
              <a:rPr lang="ja-JP" altLang="en-US" sz="1200" dirty="0">
                <a:latin typeface="Yu Gothic UI" panose="020B0500000000000000" pitchFamily="50" charset="-128"/>
                <a:ea typeface="Yu Gothic UI" panose="020B0500000000000000" pitchFamily="50" charset="-128"/>
              </a:rPr>
              <a:t>とることを求める取組み。</a:t>
            </a:r>
            <a:endParaRPr kumimoji="1" lang="ja-JP" altLang="en-US" sz="1200" dirty="0">
              <a:latin typeface="Yu Gothic UI" panose="020B0500000000000000" pitchFamily="50" charset="-128"/>
              <a:ea typeface="Yu Gothic UI" panose="020B0500000000000000" pitchFamily="50" charset="-128"/>
            </a:endParaRPr>
          </a:p>
        </p:txBody>
      </p:sp>
      <p:pic>
        <p:nvPicPr>
          <p:cNvPr id="35" name="図 3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4810" y="4156346"/>
            <a:ext cx="3122440" cy="2617251"/>
          </a:xfrm>
          <a:prstGeom prst="rect">
            <a:avLst/>
          </a:prstGeom>
          <a:noFill/>
          <a:ln>
            <a:noFill/>
          </a:ln>
        </p:spPr>
      </p:pic>
      <p:pic>
        <p:nvPicPr>
          <p:cNvPr id="36" name="図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589" y="4533258"/>
            <a:ext cx="3060377" cy="2040251"/>
          </a:xfrm>
          <a:prstGeom prst="roundRect">
            <a:avLst>
              <a:gd name="adj" fmla="val 97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テキスト ボックス 37">
            <a:extLst>
              <a:ext uri="{FF2B5EF4-FFF2-40B4-BE49-F238E27FC236}">
                <a16:creationId xmlns:a16="http://schemas.microsoft.com/office/drawing/2014/main" id="{511CC4E5-1941-4762-9CE6-68F194611121}"/>
              </a:ext>
            </a:extLst>
          </p:cNvPr>
          <p:cNvSpPr txBox="1"/>
          <p:nvPr/>
        </p:nvSpPr>
        <p:spPr>
          <a:xfrm>
            <a:off x="6166326" y="6739969"/>
            <a:ext cx="2285098" cy="284693"/>
          </a:xfrm>
          <a:prstGeom prst="rect">
            <a:avLst/>
          </a:prstGeom>
          <a:noFill/>
        </p:spPr>
        <p:txBody>
          <a:bodyPr wrap="square" rtlCol="0">
            <a:spAutoFit/>
          </a:bodyPr>
          <a:lstStyle/>
          <a:p>
            <a:pPr>
              <a:lnSpc>
                <a:spcPts val="1500"/>
              </a:lnSpc>
            </a:pPr>
            <a:r>
              <a:rPr lang="ja-JP" altLang="en-US" sz="1050" b="1" i="0" dirty="0">
                <a:solidFill>
                  <a:srgbClr val="333333"/>
                </a:solidFill>
                <a:effectLst/>
                <a:latin typeface="Yu Gothic UI" panose="020B0500000000000000" pitchFamily="50" charset="-128"/>
                <a:ea typeface="Yu Gothic UI" panose="020B0500000000000000" pitchFamily="50" charset="-128"/>
              </a:rPr>
              <a:t>日本における</a:t>
            </a:r>
            <a:r>
              <a:rPr lang="en-US" altLang="ja-JP" sz="1050" b="1" i="0" dirty="0">
                <a:solidFill>
                  <a:srgbClr val="333333"/>
                </a:solidFill>
                <a:effectLst/>
                <a:latin typeface="Yu Gothic UI" panose="020B0500000000000000" pitchFamily="50" charset="-128"/>
                <a:ea typeface="Yu Gothic UI" panose="020B0500000000000000" pitchFamily="50" charset="-128"/>
              </a:rPr>
              <a:t>ESG</a:t>
            </a:r>
            <a:r>
              <a:rPr lang="ja-JP" altLang="en-US" sz="1050" b="1" dirty="0">
                <a:solidFill>
                  <a:srgbClr val="333333"/>
                </a:solidFill>
                <a:latin typeface="Yu Gothic UI" panose="020B0500000000000000" pitchFamily="50" charset="-128"/>
                <a:ea typeface="Yu Gothic UI" panose="020B0500000000000000" pitchFamily="50" charset="-128"/>
              </a:rPr>
              <a:t>投資残高</a:t>
            </a:r>
            <a:endParaRPr kumimoji="1" lang="en-US" altLang="ja-JP" sz="900" b="1" dirty="0">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103A22C6-7B21-479E-A385-DB35A653F132}"/>
              </a:ext>
            </a:extLst>
          </p:cNvPr>
          <p:cNvSpPr txBox="1"/>
          <p:nvPr/>
        </p:nvSpPr>
        <p:spPr>
          <a:xfrm>
            <a:off x="2553868" y="6782761"/>
            <a:ext cx="2285098" cy="267061"/>
          </a:xfrm>
          <a:prstGeom prst="rect">
            <a:avLst/>
          </a:prstGeom>
          <a:noFill/>
        </p:spPr>
        <p:txBody>
          <a:bodyPr wrap="square" rtlCol="0">
            <a:spAutoFit/>
          </a:bodyPr>
          <a:lstStyle/>
          <a:p>
            <a:pPr>
              <a:lnSpc>
                <a:spcPts val="1500"/>
              </a:lnSpc>
            </a:pPr>
            <a:r>
              <a:rPr kumimoji="1" lang="ja-JP" altLang="en-US" sz="1050" b="1" dirty="0">
                <a:latin typeface="Yu Gothic UI" panose="020B0500000000000000" pitchFamily="50" charset="-128"/>
                <a:ea typeface="Yu Gothic UI" panose="020B0500000000000000" pitchFamily="50" charset="-128"/>
              </a:rPr>
              <a:t>パリ協定採択の風景</a:t>
            </a:r>
            <a:endParaRPr kumimoji="1" lang="en-US" altLang="ja-JP" sz="1050" b="1" dirty="0">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88619CD6-B991-48FE-95B0-C0589EB25CC6}"/>
              </a:ext>
            </a:extLst>
          </p:cNvPr>
          <p:cNvSpPr txBox="1"/>
          <p:nvPr/>
        </p:nvSpPr>
        <p:spPr>
          <a:xfrm>
            <a:off x="9291541" y="6739969"/>
            <a:ext cx="3387795" cy="477054"/>
          </a:xfrm>
          <a:prstGeom prst="rect">
            <a:avLst/>
          </a:prstGeom>
          <a:noFill/>
        </p:spPr>
        <p:txBody>
          <a:bodyPr wrap="square" rtlCol="0">
            <a:spAutoFit/>
          </a:bodyPr>
          <a:lstStyle/>
          <a:p>
            <a:pPr algn="ctr">
              <a:lnSpc>
                <a:spcPts val="1500"/>
              </a:lnSpc>
            </a:pPr>
            <a:r>
              <a:rPr lang="ja-JP" altLang="en-US" sz="1050" b="1" i="0" dirty="0" smtClean="0">
                <a:solidFill>
                  <a:srgbClr val="333333"/>
                </a:solidFill>
                <a:effectLst/>
                <a:latin typeface="Yu Gothic UI" panose="020B0500000000000000" pitchFamily="50" charset="-128"/>
                <a:ea typeface="Yu Gothic UI" panose="020B0500000000000000" pitchFamily="50" charset="-128"/>
              </a:rPr>
              <a:t>コロナ禍からの経済のグリーンリカバリーに対する各国の支持（</a:t>
            </a:r>
            <a:r>
              <a:rPr lang="ja-JP" altLang="en-US" sz="1050" b="1" i="0" dirty="0">
                <a:solidFill>
                  <a:srgbClr val="333333"/>
                </a:solidFill>
                <a:effectLst/>
                <a:latin typeface="Yu Gothic UI" panose="020B0500000000000000" pitchFamily="50" charset="-128"/>
                <a:ea typeface="Yu Gothic UI" panose="020B0500000000000000" pitchFamily="50" charset="-128"/>
              </a:rPr>
              <a:t>左が支持する割合）</a:t>
            </a:r>
            <a:endParaRPr kumimoji="1" lang="en-US" altLang="ja-JP" sz="900" b="1" dirty="0">
              <a:latin typeface="Yu Gothic UI" panose="020B0500000000000000" pitchFamily="50" charset="-128"/>
              <a:ea typeface="Yu Gothic UI" panose="020B0500000000000000" pitchFamily="50" charset="-128"/>
            </a:endParaRPr>
          </a:p>
        </p:txBody>
      </p:sp>
      <p:pic>
        <p:nvPicPr>
          <p:cNvPr id="14" name="図 13"/>
          <p:cNvPicPr/>
          <p:nvPr/>
        </p:nvPicPr>
        <p:blipFill>
          <a:blip r:embed="rId5">
            <a:extLst>
              <a:ext uri="{28A0092B-C50C-407E-A947-70E740481C1C}">
                <a14:useLocalDpi xmlns:a14="http://schemas.microsoft.com/office/drawing/2010/main" val="0"/>
              </a:ext>
            </a:extLst>
          </a:blip>
          <a:srcRect/>
          <a:stretch>
            <a:fillRect/>
          </a:stretch>
        </p:blipFill>
        <p:spPr bwMode="auto">
          <a:xfrm>
            <a:off x="5005448" y="4247402"/>
            <a:ext cx="3992880" cy="2583815"/>
          </a:xfrm>
          <a:prstGeom prst="rect">
            <a:avLst/>
          </a:prstGeom>
          <a:noFill/>
          <a:ln>
            <a:noFill/>
          </a:ln>
        </p:spPr>
      </p:pic>
      <p:sp>
        <p:nvSpPr>
          <p:cNvPr id="2" name="正方形/長方形 1"/>
          <p:cNvSpPr/>
          <p:nvPr/>
        </p:nvSpPr>
        <p:spPr>
          <a:xfrm>
            <a:off x="4731832" y="6999172"/>
            <a:ext cx="4266496" cy="400110"/>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出典：サステナブル投資残高調査（</a:t>
            </a:r>
            <a:r>
              <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rPr>
              <a:t>NPO</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法人日本サステナブル投資</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フォーラム</a:t>
            </a:r>
            <a:endParaRPr lang="en-US"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endParaRPr>
          </a:p>
          <a:p>
            <a:pPr indent="508000">
              <a:lnSpc>
                <a:spcPts val="1200"/>
              </a:lnSpc>
              <a:tabLst>
                <a:tab pos="180340" algn="l"/>
              </a:tabLst>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en-US" sz="900" kern="100" dirty="0" smtClean="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公表</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資料</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）を</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5" name="正方形/長方形 14"/>
          <p:cNvSpPr/>
          <p:nvPr/>
        </p:nvSpPr>
        <p:spPr>
          <a:xfrm>
            <a:off x="2291582" y="7002968"/>
            <a:ext cx="1570950" cy="246221"/>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900" kern="100" dirty="0" smtClean="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7" name="正方形/長方形 16"/>
          <p:cNvSpPr/>
          <p:nvPr/>
        </p:nvSpPr>
        <p:spPr>
          <a:xfrm>
            <a:off x="9291232" y="7144313"/>
            <a:ext cx="3510368" cy="369332"/>
          </a:xfrm>
          <a:prstGeom prst="rect">
            <a:avLst/>
          </a:prstGeom>
        </p:spPr>
        <p:txBody>
          <a:bodyPr wrap="square">
            <a:spAutoFit/>
          </a:bodyPr>
          <a:lstStyle/>
          <a:p>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900" dirty="0" smtClean="0">
                <a:latin typeface="Yu Gothic UI" panose="020B0500000000000000" pitchFamily="50" charset="-128"/>
                <a:ea typeface="Yu Gothic UI" panose="020B0500000000000000" pitchFamily="50" charset="-128"/>
              </a:rPr>
              <a:t>市場</a:t>
            </a:r>
            <a:r>
              <a:rPr lang="ja-JP" altLang="en-US" sz="900" dirty="0">
                <a:latin typeface="Yu Gothic UI" panose="020B0500000000000000" pitchFamily="50" charset="-128"/>
                <a:ea typeface="Yu Gothic UI" panose="020B0500000000000000" pitchFamily="50" charset="-128"/>
              </a:rPr>
              <a:t>調査</a:t>
            </a:r>
            <a:r>
              <a:rPr lang="ja-JP" altLang="en-US" sz="900" dirty="0" smtClean="0">
                <a:latin typeface="Yu Gothic UI" panose="020B0500000000000000" pitchFamily="50" charset="-128"/>
                <a:ea typeface="Yu Gothic UI" panose="020B0500000000000000" pitchFamily="50" charset="-128"/>
              </a:rPr>
              <a:t>会社</a:t>
            </a:r>
            <a:r>
              <a:rPr lang="en-US" altLang="ja-JP" sz="900" dirty="0" err="1" smtClean="0">
                <a:latin typeface="Yu Gothic UI" panose="020B0500000000000000" pitchFamily="50" charset="-128"/>
                <a:ea typeface="Yu Gothic UI" panose="020B0500000000000000" pitchFamily="50" charset="-128"/>
              </a:rPr>
              <a:t>Ipsos</a:t>
            </a:r>
            <a:r>
              <a:rPr lang="ja-JP" altLang="en-US" sz="900" dirty="0" smtClean="0">
                <a:latin typeface="Yu Gothic UI" panose="020B0500000000000000" pitchFamily="50" charset="-128"/>
                <a:ea typeface="Yu Gothic UI" panose="020B0500000000000000" pitchFamily="50" charset="-128"/>
              </a:rPr>
              <a:t>による</a:t>
            </a:r>
            <a:r>
              <a:rPr lang="ja-JP" altLang="en-US" sz="900" dirty="0">
                <a:latin typeface="Yu Gothic UI" panose="020B0500000000000000" pitchFamily="50" charset="-128"/>
                <a:ea typeface="Yu Gothic UI" panose="020B0500000000000000" pitchFamily="50" charset="-128"/>
              </a:rPr>
              <a:t>気候変動に対する危機意識等</a:t>
            </a:r>
            <a:r>
              <a:rPr lang="ja-JP" altLang="en-US" sz="900" dirty="0" smtClean="0">
                <a:latin typeface="Yu Gothic UI" panose="020B0500000000000000" pitchFamily="50" charset="-128"/>
                <a:ea typeface="Yu Gothic UI" panose="020B0500000000000000" pitchFamily="50" charset="-128"/>
              </a:rPr>
              <a:t>に</a:t>
            </a:r>
            <a:endParaRPr lang="en-US" altLang="ja-JP" sz="900" dirty="0" smtClean="0">
              <a:latin typeface="Yu Gothic UI" panose="020B0500000000000000" pitchFamily="50" charset="-128"/>
              <a:ea typeface="Yu Gothic UI" panose="020B0500000000000000" pitchFamily="50" charset="-128"/>
            </a:endParaRPr>
          </a:p>
          <a:p>
            <a:r>
              <a:rPr lang="ja-JP" altLang="en-US" sz="900" dirty="0">
                <a:latin typeface="Yu Gothic UI" panose="020B0500000000000000" pitchFamily="50" charset="-128"/>
                <a:ea typeface="Yu Gothic UI" panose="020B0500000000000000" pitchFamily="50" charset="-128"/>
              </a:rPr>
              <a:t>　</a:t>
            </a:r>
            <a:r>
              <a:rPr lang="ja-JP" altLang="en-US" sz="900" dirty="0" smtClean="0">
                <a:latin typeface="Yu Gothic UI" panose="020B0500000000000000" pitchFamily="50" charset="-128"/>
                <a:ea typeface="Yu Gothic UI" panose="020B0500000000000000" pitchFamily="50" charset="-128"/>
              </a:rPr>
              <a:t>　　関する調査結果をもとに大阪府作成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371123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3651" y="3628475"/>
            <a:ext cx="12634528" cy="589652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ja-JP" altLang="en-US" sz="1600" dirty="0">
              <a:solidFill>
                <a:schemeClr val="tx1"/>
              </a:solidFill>
            </a:endParaRPr>
          </a:p>
        </p:txBody>
      </p:sp>
      <p:sp>
        <p:nvSpPr>
          <p:cNvPr id="24" name="正方形/長方形 23"/>
          <p:cNvSpPr/>
          <p:nvPr/>
        </p:nvSpPr>
        <p:spPr>
          <a:xfrm>
            <a:off x="65603" y="834407"/>
            <a:ext cx="12692454" cy="2201799"/>
          </a:xfrm>
          <a:prstGeom prst="rect">
            <a:avLst/>
          </a:prstGeom>
          <a:solidFill>
            <a:srgbClr val="FFFFCC"/>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　　　３　めざすべき将来像</a:t>
            </a:r>
            <a:r>
              <a:rPr lang="ja-JP" altLang="en-US" sz="1600" b="1" dirty="0">
                <a:solidFill>
                  <a:schemeClr val="bg1"/>
                </a:solidFill>
                <a:latin typeface="メイリオ" panose="020B0604030504040204" pitchFamily="50" charset="-128"/>
                <a:ea typeface="メイリオ" panose="020B0604030504040204" pitchFamily="50" charset="-128"/>
              </a:rPr>
              <a:t>　（１）</a:t>
            </a:r>
            <a:r>
              <a:rPr lang="en-US" altLang="ja-JP" sz="1600" b="1" dirty="0">
                <a:solidFill>
                  <a:schemeClr val="bg1"/>
                </a:solidFill>
                <a:latin typeface="メイリオ" panose="020B0604030504040204" pitchFamily="50" charset="-128"/>
                <a:ea typeface="メイリオ" panose="020B0604030504040204" pitchFamily="50" charset="-128"/>
              </a:rPr>
              <a:t>2050</a:t>
            </a:r>
            <a:r>
              <a:rPr lang="ja-JP" altLang="en-US" sz="1600" b="1" dirty="0">
                <a:solidFill>
                  <a:schemeClr val="bg1"/>
                </a:solidFill>
                <a:latin typeface="メイリオ" panose="020B0604030504040204" pitchFamily="50" charset="-128"/>
                <a:ea typeface="メイリオ" panose="020B0604030504040204" pitchFamily="50" charset="-128"/>
              </a:rPr>
              <a:t>年の将来像</a:t>
            </a:r>
          </a:p>
        </p:txBody>
      </p:sp>
      <p:sp>
        <p:nvSpPr>
          <p:cNvPr id="2" name="四角形: 角を丸くする 1">
            <a:extLst>
              <a:ext uri="{FF2B5EF4-FFF2-40B4-BE49-F238E27FC236}">
                <a16:creationId xmlns:a16="http://schemas.microsoft.com/office/drawing/2014/main" id="{2F17871D-3754-40D2-A1E0-B5EC5E30F262}"/>
              </a:ext>
            </a:extLst>
          </p:cNvPr>
          <p:cNvSpPr/>
          <p:nvPr/>
        </p:nvSpPr>
        <p:spPr>
          <a:xfrm>
            <a:off x="295800" y="5151298"/>
            <a:ext cx="12161002" cy="4208724"/>
          </a:xfrm>
          <a:prstGeom prst="roundRect">
            <a:avLst>
              <a:gd name="adj" fmla="val 6481"/>
            </a:avLst>
          </a:prstGeom>
          <a:solidFill>
            <a:schemeClr val="accent1">
              <a:lumMod val="40000"/>
              <a:lumOff val="60000"/>
            </a:schemeClr>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107" name="縦書きテキスト プレースホルダ 106"/>
          <p:cNvSpPr>
            <a:spLocks noGrp="1"/>
          </p:cNvSpPr>
          <p:nvPr>
            <p:ph type="body" orient="vert" idx="1"/>
          </p:nvPr>
        </p:nvSpPr>
        <p:spPr>
          <a:xfrm>
            <a:off x="417443" y="5267920"/>
            <a:ext cx="11771218" cy="4092102"/>
          </a:xfrm>
        </p:spPr>
        <p:txBody>
          <a:bodyPr vert="horz">
            <a:noAutofit/>
          </a:bodyPr>
          <a:lstStyle/>
          <a:p>
            <a:pPr algn="just">
              <a:buFont typeface="Wingdings" panose="05000000000000000000" pitchFamily="2" charset="2"/>
              <a:buChar char="u"/>
            </a:pPr>
            <a:endParaRPr lang="en-US" altLang="ja-JP" sz="1800" b="1"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a:t>
            </a:r>
            <a:r>
              <a:rPr lang="ja-JP" altLang="en-US" sz="1800" b="1" dirty="0">
                <a:latin typeface="Yu Gothic UI" panose="020B0500000000000000" pitchFamily="50" charset="-128"/>
                <a:ea typeface="Yu Gothic UI" panose="020B0500000000000000" pitchFamily="50" charset="-128"/>
              </a:rPr>
              <a:t>日本を代表する大都市・大消費地</a:t>
            </a:r>
            <a:r>
              <a:rPr lang="ja-JP" altLang="en-US" sz="1800" dirty="0">
                <a:latin typeface="Yu Gothic UI" panose="020B0500000000000000" pitchFamily="50" charset="-128"/>
                <a:ea typeface="Yu Gothic UI" panose="020B0500000000000000" pitchFamily="50" charset="-128"/>
              </a:rPr>
              <a:t>として、現在だけでなく将来にわたって、限りある資源や自然の恵み、良好な環境を保全しつつ、社会・経済が安定して繁栄し、社会構造・産業構造を転換させる革新的な技術・サービスが発達することにより、</a:t>
            </a:r>
            <a:r>
              <a:rPr lang="ja-JP" altLang="en-US" sz="1800" b="1" dirty="0">
                <a:latin typeface="Yu Gothic UI" panose="020B0500000000000000" pitchFamily="50" charset="-128"/>
                <a:ea typeface="Yu Gothic UI" panose="020B0500000000000000" pitchFamily="50" charset="-128"/>
              </a:rPr>
              <a:t>府域における</a:t>
            </a:r>
            <a:r>
              <a:rPr lang="en-US" altLang="ja-JP" sz="1800" b="1" dirty="0">
                <a:latin typeface="Yu Gothic UI" panose="020B0500000000000000" pitchFamily="50" charset="-128"/>
                <a:ea typeface="Yu Gothic UI" panose="020B0500000000000000" pitchFamily="50" charset="-128"/>
              </a:rPr>
              <a:t>CO</a:t>
            </a:r>
            <a:r>
              <a:rPr lang="en-US" altLang="ja-JP" sz="1800" b="1" baseline="-25000" dirty="0">
                <a:latin typeface="Yu Gothic UI" panose="020B0500000000000000" pitchFamily="50" charset="-128"/>
                <a:ea typeface="Yu Gothic UI" panose="020B0500000000000000" pitchFamily="50" charset="-128"/>
              </a:rPr>
              <a:t>2</a:t>
            </a:r>
            <a:r>
              <a:rPr lang="ja-JP" altLang="en-US" sz="1800" b="1" dirty="0">
                <a:latin typeface="Yu Gothic UI" panose="020B0500000000000000" pitchFamily="50" charset="-128"/>
                <a:ea typeface="Yu Gothic UI" panose="020B0500000000000000" pitchFamily="50" charset="-128"/>
              </a:rPr>
              <a:t>排出量の実質ゼロ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大阪湾における海洋プラスチックごみによる追加的な汚染ゼロ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資源循環型の社会が実現</a:t>
            </a:r>
            <a:r>
              <a:rPr lang="ja-JP" altLang="en-US" sz="1800" dirty="0">
                <a:latin typeface="Yu Gothic UI" panose="020B0500000000000000" pitchFamily="50" charset="-128"/>
                <a:ea typeface="Yu Gothic UI" panose="020B0500000000000000" pitchFamily="50" charset="-128"/>
              </a:rPr>
              <a:t>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府民、事業者、研究機関や</a:t>
            </a:r>
            <a:r>
              <a:rPr lang="en-US" altLang="ja-JP" sz="1800" dirty="0">
                <a:latin typeface="Yu Gothic UI" panose="020B0500000000000000" pitchFamily="50" charset="-128"/>
                <a:ea typeface="Yu Gothic UI" panose="020B0500000000000000" pitchFamily="50" charset="-128"/>
              </a:rPr>
              <a:t>NPO</a:t>
            </a:r>
            <a:r>
              <a:rPr lang="ja-JP" altLang="en-US" sz="1800" dirty="0">
                <a:latin typeface="Yu Gothic UI" panose="020B0500000000000000" pitchFamily="50" charset="-128"/>
                <a:ea typeface="Yu Gothic UI" panose="020B0500000000000000" pitchFamily="50" charset="-128"/>
              </a:rPr>
              <a:t>等の民間団体、行政など</a:t>
            </a:r>
            <a:r>
              <a:rPr lang="ja-JP" altLang="en-US" sz="1800" b="1" dirty="0">
                <a:latin typeface="Yu Gothic UI" panose="020B0500000000000000" pitchFamily="50" charset="-128"/>
                <a:ea typeface="Yu Gothic UI" panose="020B0500000000000000" pitchFamily="50" charset="-128"/>
              </a:rPr>
              <a:t>各主体における１つ１つの取組みが大きな力</a:t>
            </a:r>
            <a:r>
              <a:rPr lang="ja-JP" altLang="en-US" sz="1800" dirty="0">
                <a:latin typeface="Yu Gothic UI" panose="020B0500000000000000" pitchFamily="50" charset="-128"/>
                <a:ea typeface="Yu Gothic UI" panose="020B0500000000000000" pitchFamily="50" charset="-128"/>
              </a:rPr>
              <a:t>となって、快適で文化的な生活や健全で豊かな環境を創り出している。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「いのち輝く未来社会」を世界に発信する</a:t>
            </a:r>
            <a:r>
              <a:rPr lang="en-US" altLang="ja-JP" sz="1800" b="1" dirty="0">
                <a:latin typeface="Yu Gothic UI" panose="020B0500000000000000" pitchFamily="50" charset="-128"/>
                <a:ea typeface="Yu Gothic UI" panose="020B0500000000000000" pitchFamily="50" charset="-128"/>
              </a:rPr>
              <a:t>2025</a:t>
            </a:r>
            <a:r>
              <a:rPr lang="ja-JP" altLang="en-US" sz="1800" b="1" dirty="0">
                <a:latin typeface="Yu Gothic UI" panose="020B0500000000000000" pitchFamily="50" charset="-128"/>
                <a:ea typeface="Yu Gothic UI" panose="020B0500000000000000" pitchFamily="50" charset="-128"/>
              </a:rPr>
              <a:t>年大阪・関西万博の開催を跳躍台として</a:t>
            </a:r>
            <a:r>
              <a:rPr lang="ja-JP" altLang="en-US" sz="1800" dirty="0">
                <a:latin typeface="Yu Gothic UI" panose="020B0500000000000000" pitchFamily="50" charset="-128"/>
                <a:ea typeface="Yu Gothic UI" panose="020B0500000000000000" pitchFamily="50" charset="-128"/>
              </a:rPr>
              <a:t>、環境はもとより経済・社会・文化など様々な面で、世界と積極的につながるなど</a:t>
            </a:r>
            <a:r>
              <a:rPr lang="ja-JP" altLang="en-US" sz="1800" b="1" dirty="0">
                <a:latin typeface="Yu Gothic UI" panose="020B0500000000000000" pitchFamily="50" charset="-128"/>
                <a:ea typeface="Yu Gothic UI" panose="020B0500000000000000" pitchFamily="50" charset="-128"/>
              </a:rPr>
              <a:t>国際的な影響力を発揮</a:t>
            </a:r>
            <a:r>
              <a:rPr lang="ja-JP" altLang="en-US" sz="1800" dirty="0">
                <a:latin typeface="Yu Gothic UI" panose="020B0500000000000000" pitchFamily="50" charset="-128"/>
                <a:ea typeface="Yu Gothic UI" panose="020B0500000000000000" pitchFamily="50" charset="-128"/>
              </a:rPr>
              <a:t>している。また、</a:t>
            </a:r>
            <a:r>
              <a:rPr lang="ja-JP" altLang="en-US" sz="1800" b="1" dirty="0">
                <a:latin typeface="Yu Gothic UI" panose="020B0500000000000000" pitchFamily="50" charset="-128"/>
                <a:ea typeface="Yu Gothic UI" panose="020B0500000000000000" pitchFamily="50" charset="-128"/>
              </a:rPr>
              <a:t>現在、そして、これからの府民の営みは、次世代とつながり、その影響は将来に波及し、持続可能な社会が構築</a:t>
            </a:r>
            <a:r>
              <a:rPr lang="ja-JP" altLang="en-US" sz="1800" dirty="0">
                <a:latin typeface="Yu Gothic UI" panose="020B0500000000000000" pitchFamily="50" charset="-128"/>
                <a:ea typeface="Yu Gothic UI" panose="020B0500000000000000" pitchFamily="50" charset="-128"/>
              </a:rPr>
              <a:t>されている。</a:t>
            </a:r>
            <a:endParaRPr lang="en-US" altLang="ja-JP" sz="1800" dirty="0">
              <a:latin typeface="Yu Gothic UI" panose="020B0500000000000000" pitchFamily="50" charset="-128"/>
              <a:ea typeface="Yu Gothic UI" panose="020B0500000000000000" pitchFamily="50" charset="-128"/>
            </a:endParaRPr>
          </a:p>
        </p:txBody>
      </p:sp>
      <p:sp>
        <p:nvSpPr>
          <p:cNvPr id="6" name="テキスト ボックス 5"/>
          <p:cNvSpPr txBox="1"/>
          <p:nvPr/>
        </p:nvSpPr>
        <p:spPr>
          <a:xfrm>
            <a:off x="11646975" y="65446"/>
            <a:ext cx="1038246" cy="707886"/>
          </a:xfrm>
          <a:prstGeom prst="rect">
            <a:avLst/>
          </a:prstGeom>
          <a:noFill/>
        </p:spPr>
        <p:txBody>
          <a:bodyPr wrap="square" rtlCol="0">
            <a:spAutoFit/>
          </a:bodyPr>
          <a:lstStyle/>
          <a:p>
            <a:pPr algn="r"/>
            <a:r>
              <a:rPr kumimoji="1" lang="en-US" altLang="ja-JP" sz="2000" b="1" dirty="0">
                <a:solidFill>
                  <a:schemeClr val="bg1"/>
                </a:solidFill>
              </a:rPr>
              <a:t>4 </a:t>
            </a:r>
          </a:p>
          <a:p>
            <a:pPr algn="r"/>
            <a:endParaRPr kumimoji="1" lang="ja-JP" altLang="en-US" sz="2000" b="1" dirty="0">
              <a:solidFill>
                <a:schemeClr val="bg1"/>
              </a:solidFill>
            </a:endParaRPr>
          </a:p>
        </p:txBody>
      </p:sp>
      <p:sp>
        <p:nvSpPr>
          <p:cNvPr id="10" name="角丸四角形 43">
            <a:extLst>
              <a:ext uri="{FF2B5EF4-FFF2-40B4-BE49-F238E27FC236}">
                <a16:creationId xmlns:a16="http://schemas.microsoft.com/office/drawing/2014/main" id="{73B987F4-CB1A-42B5-B28B-6A8B75CB5DC0}"/>
              </a:ext>
            </a:extLst>
          </p:cNvPr>
          <p:cNvSpPr/>
          <p:nvPr/>
        </p:nvSpPr>
        <p:spPr>
          <a:xfrm>
            <a:off x="298174" y="4937641"/>
            <a:ext cx="12193788" cy="576000"/>
          </a:xfrm>
          <a:prstGeom prst="roundRect">
            <a:avLst>
              <a:gd name="adj" fmla="val 46932"/>
            </a:avLst>
          </a:prstGeom>
          <a:solidFill>
            <a:srgbClr val="33CC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sz="2400" b="1"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123529" y="870895"/>
            <a:ext cx="7390338" cy="2049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大阪の環境を取り巻く現状や昨今の持続可能な社会へ向けた世界の動き等も踏まえて、大阪の強み等を活かして大阪から世界への波及効果も意識した計画を策定します。</a:t>
            </a:r>
            <a:endParaRPr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計画の策定にあたり、</a:t>
            </a:r>
            <a:r>
              <a:rPr lang="en-US" altLang="ja-JP" sz="1700" dirty="0">
                <a:solidFill>
                  <a:schemeClr val="tx1"/>
                </a:solidFill>
                <a:latin typeface="Yu Gothic UI" panose="020B0500000000000000" pitchFamily="50" charset="-128"/>
                <a:ea typeface="Yu Gothic UI" panose="020B0500000000000000" pitchFamily="50" charset="-128"/>
              </a:rPr>
              <a:t>2050</a:t>
            </a:r>
            <a:r>
              <a:rPr lang="ja-JP" altLang="en-US" sz="1700" dirty="0">
                <a:solidFill>
                  <a:schemeClr val="tx1"/>
                </a:solidFill>
                <a:latin typeface="Yu Gothic UI" panose="020B0500000000000000" pitchFamily="50" charset="-128"/>
                <a:ea typeface="Yu Gothic UI" panose="020B0500000000000000" pitchFamily="50" charset="-128"/>
              </a:rPr>
              <a:t>年に「めざすべき将来像」を示すとともに、その将来像</a:t>
            </a:r>
            <a:r>
              <a:rPr kumimoji="1" lang="ja-JP" altLang="en-US" sz="1700" dirty="0">
                <a:solidFill>
                  <a:schemeClr val="tx1"/>
                </a:solidFill>
                <a:latin typeface="Yu Gothic UI" panose="020B0500000000000000" pitchFamily="50" charset="-128"/>
                <a:ea typeface="Yu Gothic UI" panose="020B0500000000000000" pitchFamily="50" charset="-128"/>
              </a:rPr>
              <a:t>の実現に向けて速やかに取組みに着手し、足掛かりを確実にするための</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年に「実現すべき姿」を示すことにより、今後の取組みを進めていきます。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9" name="角丸四角形 8"/>
          <p:cNvSpPr/>
          <p:nvPr/>
        </p:nvSpPr>
        <p:spPr>
          <a:xfrm>
            <a:off x="104554" y="3157804"/>
            <a:ext cx="12636000"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a:solidFill>
                  <a:schemeClr val="bg1"/>
                </a:solidFill>
                <a:latin typeface="Yu Gothic UI" panose="020B0500000000000000" pitchFamily="50" charset="-128"/>
                <a:ea typeface="Yu Gothic UI" panose="020B0500000000000000" pitchFamily="50" charset="-128"/>
              </a:rPr>
              <a:t>（１）</a:t>
            </a:r>
            <a:r>
              <a:rPr kumimoji="1" lang="en-US" altLang="ja-JP" sz="2200" b="1" dirty="0">
                <a:solidFill>
                  <a:schemeClr val="bg1"/>
                </a:solidFill>
                <a:latin typeface="Yu Gothic UI" panose="020B0500000000000000" pitchFamily="50" charset="-128"/>
                <a:ea typeface="Yu Gothic UI" panose="020B0500000000000000" pitchFamily="50" charset="-128"/>
              </a:rPr>
              <a:t>2050</a:t>
            </a:r>
            <a:r>
              <a:rPr kumimoji="1" lang="ja-JP" altLang="en-US" sz="2200" b="1" dirty="0">
                <a:solidFill>
                  <a:schemeClr val="bg1"/>
                </a:solidFill>
                <a:latin typeface="Yu Gothic UI" panose="020B0500000000000000" pitchFamily="50" charset="-128"/>
                <a:ea typeface="Yu Gothic UI" panose="020B0500000000000000" pitchFamily="50" charset="-128"/>
              </a:rPr>
              <a:t>年の将来像</a:t>
            </a:r>
            <a:endParaRPr kumimoji="1" lang="ja-JP" altLang="en-US" sz="2200" dirty="0">
              <a:solidFill>
                <a:schemeClr val="bg1"/>
              </a:solidFill>
              <a:latin typeface="Yu Gothic UI" panose="020B0500000000000000" pitchFamily="50" charset="-128"/>
              <a:ea typeface="Yu Gothic UI" panose="020B0500000000000000" pitchFamily="50" charset="-128"/>
            </a:endParaRPr>
          </a:p>
        </p:txBody>
      </p:sp>
      <p:sp>
        <p:nvSpPr>
          <p:cNvPr id="17" name="正方形/長方形 16"/>
          <p:cNvSpPr/>
          <p:nvPr/>
        </p:nvSpPr>
        <p:spPr>
          <a:xfrm>
            <a:off x="7712202" y="798774"/>
            <a:ext cx="1604963" cy="70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2025</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a:t>
            </a:r>
            <a:r>
              <a:rPr kumimoji="1" lang="ja-JP" altLang="en-US" sz="1050" dirty="0">
                <a:solidFill>
                  <a:schemeClr val="tx1"/>
                </a:solidFill>
                <a:latin typeface="Yu Gothic UI" panose="020B0500000000000000" pitchFamily="50" charset="-128"/>
                <a:ea typeface="Yu Gothic UI" panose="020B0500000000000000" pitchFamily="50" charset="-128"/>
              </a:rPr>
              <a:t>大阪・関西万博</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8" name="正方形/長方形 17"/>
          <p:cNvSpPr/>
          <p:nvPr/>
        </p:nvSpPr>
        <p:spPr>
          <a:xfrm>
            <a:off x="8795376" y="867006"/>
            <a:ext cx="1758366" cy="554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2030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【SDGs</a:t>
            </a:r>
            <a:r>
              <a:rPr kumimoji="1" lang="ja-JP" altLang="en-US" sz="1050" dirty="0">
                <a:solidFill>
                  <a:schemeClr val="tx1"/>
                </a:solidFill>
                <a:latin typeface="Yu Gothic UI" panose="020B0500000000000000" pitchFamily="50" charset="-128"/>
                <a:ea typeface="Yu Gothic UI" panose="020B0500000000000000" pitchFamily="50" charset="-128"/>
              </a:rPr>
              <a:t>目標年</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9" name="正方形/長方形 18"/>
          <p:cNvSpPr/>
          <p:nvPr/>
        </p:nvSpPr>
        <p:spPr>
          <a:xfrm>
            <a:off x="11647715" y="890305"/>
            <a:ext cx="955101" cy="360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2050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7" name="二等辺三角形 6"/>
          <p:cNvSpPr/>
          <p:nvPr/>
        </p:nvSpPr>
        <p:spPr>
          <a:xfrm rot="10800000">
            <a:off x="8465707" y="1414397"/>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0800000">
            <a:off x="9609315" y="1431439"/>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10800000">
            <a:off x="12034992" y="1431440"/>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6200000">
            <a:off x="9727652" y="1037059"/>
            <a:ext cx="1277799" cy="2503865"/>
          </a:xfrm>
          <a:prstGeom prst="triangle">
            <a:avLst/>
          </a:prstGeom>
          <a:gradFill flip="none" rotWithShape="1">
            <a:gsLst>
              <a:gs pos="0">
                <a:schemeClr val="bg1"/>
              </a:gs>
              <a:gs pos="25000">
                <a:schemeClr val="accent2">
                  <a:lumMod val="60000"/>
                  <a:lumOff val="40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Yu Gothic UI" panose="020B0500000000000000" pitchFamily="50" charset="-128"/>
              <a:ea typeface="Yu Gothic UI" panose="020B0500000000000000" pitchFamily="50" charset="-128"/>
            </a:endParaRPr>
          </a:p>
        </p:txBody>
      </p:sp>
      <p:sp>
        <p:nvSpPr>
          <p:cNvPr id="25" name="正方形/長方形 24"/>
          <p:cNvSpPr/>
          <p:nvPr/>
        </p:nvSpPr>
        <p:spPr>
          <a:xfrm>
            <a:off x="11618481" y="1540013"/>
            <a:ext cx="1083358" cy="1387882"/>
          </a:xfrm>
          <a:prstGeom prst="rect">
            <a:avLst/>
          </a:prstGeom>
          <a:solidFill>
            <a:schemeClr val="accent1">
              <a:lumMod val="60000"/>
              <a:lumOff val="40000"/>
            </a:schemeClr>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2050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めざすべき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将来像</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6" name="正方形/長方形 25"/>
          <p:cNvSpPr/>
          <p:nvPr/>
        </p:nvSpPr>
        <p:spPr>
          <a:xfrm>
            <a:off x="9153408" y="1542064"/>
            <a:ext cx="1106382" cy="1385830"/>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2030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実現すべき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姿</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7" name="正方形/長方形 26"/>
          <p:cNvSpPr/>
          <p:nvPr/>
        </p:nvSpPr>
        <p:spPr>
          <a:xfrm>
            <a:off x="10219280" y="1881723"/>
            <a:ext cx="1558979" cy="897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Yu Gothic UI" panose="020B0500000000000000" pitchFamily="50" charset="-128"/>
                <a:ea typeface="Yu Gothic UI" panose="020B0500000000000000" pitchFamily="50" charset="-128"/>
              </a:rPr>
              <a:t>産業・社会の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大きな転換</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世界・未来への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波及</a:t>
            </a:r>
            <a:endParaRPr kumimoji="1" lang="en-US" altLang="ja-JP" sz="1400" b="1" dirty="0">
              <a:solidFill>
                <a:schemeClr val="tx1"/>
              </a:solidFill>
              <a:latin typeface="Yu Gothic UI" panose="020B0500000000000000" pitchFamily="50" charset="-128"/>
              <a:ea typeface="Yu Gothic UI" panose="020B0500000000000000" pitchFamily="50" charset="-128"/>
            </a:endParaRPr>
          </a:p>
        </p:txBody>
      </p:sp>
      <p:sp>
        <p:nvSpPr>
          <p:cNvPr id="28" name="ホームベース 27"/>
          <p:cNvSpPr/>
          <p:nvPr/>
        </p:nvSpPr>
        <p:spPr>
          <a:xfrm>
            <a:off x="7513983" y="1601018"/>
            <a:ext cx="1600635" cy="1212452"/>
          </a:xfrm>
          <a:prstGeom prst="homePlate">
            <a:avLst>
              <a:gd name="adj" fmla="val 13651"/>
            </a:avLst>
          </a:prstGeom>
          <a:solidFill>
            <a:schemeClr val="accent2">
              <a:lumMod val="60000"/>
              <a:lumOff val="40000"/>
            </a:schemeClr>
          </a:solidFill>
          <a:ln>
            <a:solidFill>
              <a:schemeClr val="accent2">
                <a:lumMod val="75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300" b="1" dirty="0">
                <a:solidFill>
                  <a:schemeClr val="tx1"/>
                </a:solidFill>
                <a:latin typeface="Yu Gothic UI" panose="020B0500000000000000" pitchFamily="50" charset="-128"/>
                <a:ea typeface="Yu Gothic UI" panose="020B0500000000000000" pitchFamily="50" charset="-128"/>
              </a:rPr>
              <a:t>環境施策の実施を通して、将来像の実現に向けて速やかに着手し、足掛かりを確実にする</a:t>
            </a:r>
          </a:p>
        </p:txBody>
      </p:sp>
      <p:sp>
        <p:nvSpPr>
          <p:cNvPr id="4" name="正方形/長方形 3"/>
          <p:cNvSpPr/>
          <p:nvPr/>
        </p:nvSpPr>
        <p:spPr>
          <a:xfrm>
            <a:off x="199348" y="3727166"/>
            <a:ext cx="12403469" cy="1092607"/>
          </a:xfrm>
          <a:prstGeom prst="rect">
            <a:avLst/>
          </a:prstGeom>
        </p:spPr>
        <p:txBody>
          <a:bodyPr wrap="square">
            <a:spAutoFit/>
          </a:bodyPr>
          <a:lstStyle/>
          <a:p>
            <a:pPr marL="285755" indent="-285755" algn="just">
              <a:lnSpc>
                <a:spcPts val="2600"/>
              </a:lnSpc>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産業構造や都市構造等が大きく転換していると考えられる</a:t>
            </a:r>
            <a:r>
              <a:rPr lang="en-US" altLang="ja-JP" sz="1700" dirty="0">
                <a:latin typeface="Yu Gothic UI" panose="020B0500000000000000" pitchFamily="50" charset="-128"/>
                <a:ea typeface="Yu Gothic UI" panose="020B0500000000000000" pitchFamily="50" charset="-128"/>
              </a:rPr>
              <a:t>2050</a:t>
            </a:r>
            <a:r>
              <a:rPr lang="ja-JP" altLang="en-US" sz="1700" dirty="0">
                <a:latin typeface="Yu Gothic UI" panose="020B0500000000000000" pitchFamily="50" charset="-128"/>
                <a:ea typeface="Yu Gothic UI" panose="020B0500000000000000" pitchFamily="50" charset="-128"/>
              </a:rPr>
              <a:t>年を見通して、「</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世界」及び「次世代」とのつながりを意識し、府民を中心とし様々な主体の取組みが大阪のみならず世界及び未来の社会に波及</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し</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「持続可能な社会</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」が構築されている姿として、</a:t>
            </a:r>
            <a:r>
              <a:rPr lang="ja-JP" altLang="en-US" sz="1700" dirty="0">
                <a:latin typeface="Yu Gothic UI" panose="020B0500000000000000" pitchFamily="50" charset="-128"/>
                <a:ea typeface="Yu Gothic UI" panose="020B0500000000000000" pitchFamily="50" charset="-128"/>
              </a:rPr>
              <a:t>めざすべき将来像を以下のとおり設定します。</a:t>
            </a:r>
            <a:endParaRPr kumimoji="1" lang="ja-JP" altLang="en-US" sz="1700" dirty="0"/>
          </a:p>
        </p:txBody>
      </p:sp>
    </p:spTree>
    <p:extLst>
      <p:ext uri="{BB962C8B-B14F-4D97-AF65-F5344CB8AC3E}">
        <p14:creationId xmlns:p14="http://schemas.microsoft.com/office/powerpoint/2010/main" val="108051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1">
            <a:extLst>
              <a:ext uri="{FF2B5EF4-FFF2-40B4-BE49-F238E27FC236}">
                <a16:creationId xmlns:a16="http://schemas.microsoft.com/office/drawing/2014/main" id="{2F17871D-3754-40D2-A1E0-B5EC5E30F262}"/>
              </a:ext>
            </a:extLst>
          </p:cNvPr>
          <p:cNvSpPr/>
          <p:nvPr/>
        </p:nvSpPr>
        <p:spPr>
          <a:xfrm>
            <a:off x="169348" y="3129346"/>
            <a:ext cx="12499809" cy="6443862"/>
          </a:xfrm>
          <a:prstGeom prst="roundRect">
            <a:avLst>
              <a:gd name="adj" fmla="val 2057"/>
            </a:avLst>
          </a:prstGeom>
          <a:solidFill>
            <a:srgbClr val="FFEEBD"/>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56" name="角丸四角形 55"/>
          <p:cNvSpPr/>
          <p:nvPr/>
        </p:nvSpPr>
        <p:spPr>
          <a:xfrm>
            <a:off x="224824" y="5850843"/>
            <a:ext cx="6124056" cy="214700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生物多様性の保全や</a:t>
            </a:r>
            <a:r>
              <a:rPr lang="ja-JP" altLang="en-US" sz="1600" dirty="0">
                <a:solidFill>
                  <a:schemeClr val="tx1"/>
                </a:solidFill>
                <a:latin typeface="Yu Gothic UI" panose="020B0500000000000000" pitchFamily="50" charset="-128"/>
                <a:ea typeface="Yu Gothic UI" panose="020B0500000000000000" pitchFamily="50" charset="-128"/>
              </a:rPr>
              <a:t>自然資本の持続可能な</a:t>
            </a:r>
            <a:r>
              <a:rPr lang="ja-JP" altLang="ja-JP" sz="1600" dirty="0">
                <a:solidFill>
                  <a:schemeClr val="tx1"/>
                </a:solidFill>
                <a:latin typeface="Yu Gothic UI" panose="020B0500000000000000" pitchFamily="50" charset="-128"/>
                <a:ea typeface="Yu Gothic UI" panose="020B0500000000000000" pitchFamily="50" charset="-128"/>
              </a:rPr>
              <a:t>利用の機運が醸成され、</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多様な主体が連携し、府域の自然環境の保全及び回復活動が進んで</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いる。</a:t>
            </a: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府民、</a:t>
            </a:r>
            <a:r>
              <a:rPr lang="ja-JP" altLang="en-US" sz="1600" dirty="0">
                <a:solidFill>
                  <a:schemeClr val="tx1"/>
                </a:solidFill>
                <a:latin typeface="Yu Gothic UI" panose="020B0500000000000000" pitchFamily="50" charset="-128"/>
                <a:ea typeface="Yu Gothic UI" panose="020B0500000000000000" pitchFamily="50" charset="-128"/>
              </a:rPr>
              <a:t>事業者</a:t>
            </a:r>
            <a:r>
              <a:rPr lang="ja-JP" altLang="ja-JP" sz="1600" dirty="0">
                <a:solidFill>
                  <a:schemeClr val="tx1"/>
                </a:solidFill>
                <a:latin typeface="Yu Gothic UI" panose="020B0500000000000000" pitchFamily="50" charset="-128"/>
                <a:ea typeface="Yu Gothic UI" panose="020B0500000000000000" pitchFamily="50" charset="-128"/>
              </a:rPr>
              <a:t>、</a:t>
            </a:r>
            <a:r>
              <a:rPr lang="ja-JP" altLang="en-US" sz="1600" dirty="0">
                <a:solidFill>
                  <a:schemeClr val="tx1"/>
                </a:solidFill>
                <a:latin typeface="Yu Gothic UI" panose="020B0500000000000000" pitchFamily="50" charset="-128"/>
                <a:ea typeface="Yu Gothic UI" panose="020B0500000000000000" pitchFamily="50" charset="-128"/>
              </a:rPr>
              <a:t>民間</a:t>
            </a:r>
            <a:r>
              <a:rPr lang="ja-JP" altLang="ja-JP" sz="1600" dirty="0">
                <a:solidFill>
                  <a:schemeClr val="tx1"/>
                </a:solidFill>
                <a:latin typeface="Yu Gothic UI" panose="020B0500000000000000" pitchFamily="50" charset="-128"/>
                <a:ea typeface="Yu Gothic UI" panose="020B0500000000000000" pitchFamily="50" charset="-128"/>
              </a:rPr>
              <a:t>団体などあらゆる主体が生物多様性の重要性を</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理解し、日常生活の中でも自然環境に配慮した行動を</a:t>
            </a:r>
            <a:r>
              <a:rPr lang="ja-JP" altLang="en-US" sz="1600" dirty="0">
                <a:solidFill>
                  <a:schemeClr val="tx1"/>
                </a:solidFill>
                <a:latin typeface="Yu Gothic UI" panose="020B0500000000000000" pitchFamily="50" charset="-128"/>
                <a:ea typeface="Yu Gothic UI" panose="020B0500000000000000" pitchFamily="50" charset="-128"/>
              </a:rPr>
              <a:t>し</a:t>
            </a:r>
            <a:r>
              <a:rPr lang="ja-JP" altLang="ja-JP" sz="1600" dirty="0">
                <a:solidFill>
                  <a:schemeClr val="tx1"/>
                </a:solidFill>
                <a:latin typeface="Yu Gothic UI" panose="020B0500000000000000" pitchFamily="50" charset="-128"/>
                <a:ea typeface="Yu Gothic UI" panose="020B0500000000000000" pitchFamily="50" charset="-128"/>
              </a:rPr>
              <a:t>ている。</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〇希少な野生生物について生息状況のモニタリングが進むとともに、関係</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者が連携して特定外来生物の防除対策が進んでいる。</a:t>
            </a:r>
            <a:endParaRPr lang="ja-JP"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31" name="角丸四角形 30"/>
          <p:cNvSpPr/>
          <p:nvPr/>
        </p:nvSpPr>
        <p:spPr>
          <a:xfrm>
            <a:off x="6473658" y="3506626"/>
            <a:ext cx="6108824" cy="2272221"/>
          </a:xfrm>
          <a:prstGeom prst="roundRect">
            <a:avLst>
              <a:gd name="adj" fmla="val 6873"/>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tIns="216000" rIns="0" rtlCol="0" anchor="ctr"/>
          <a:lstStyle/>
          <a:p>
            <a:pPr algn="just"/>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○サーキュラーエコノミーへの移行を見据え、少ない資源で</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必要な</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物が生産</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されるとともに</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３</a:t>
            </a:r>
            <a:r>
              <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R</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の取組みが一層進み、</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廃棄物はほぼ全量が再生素材</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やエネルギーとして使用され、最終処分量が必要最小限となっている。</a:t>
            </a: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○府民誰もが食品ロス削減のための具体的な行動をとっている。</a:t>
            </a:r>
          </a:p>
          <a:p>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○海洋プラスチックごみの削減に向けて、使い捨てプラスチックの削減・適正</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処理、プラスチック代替素材（紙、バイオプラスチック等）への切替等が</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一層進み、大阪湾へ流れ込むプラスチックごみが減っている。</a:t>
            </a:r>
            <a:endParaRPr kumimoji="1" lang="ja-JP" altLang="en-US" sz="1600" dirty="0">
              <a:solidFill>
                <a:schemeClr val="tx1"/>
              </a:solidFill>
              <a:latin typeface="Yu Gothic UI" panose="020B0500000000000000" pitchFamily="50" charset="-128"/>
              <a:ea typeface="Yu Gothic UI" panose="020B0500000000000000" pitchFamily="50" charset="-128"/>
            </a:endParaRPr>
          </a:p>
        </p:txBody>
      </p:sp>
      <p:sp>
        <p:nvSpPr>
          <p:cNvPr id="8" name="角丸四角形 7"/>
          <p:cNvSpPr/>
          <p:nvPr/>
        </p:nvSpPr>
        <p:spPr>
          <a:xfrm>
            <a:off x="243808" y="3506626"/>
            <a:ext cx="6124056" cy="227222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700"/>
              </a:lnSpc>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〇脱炭素社会の将来像を見通しつつ、</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実現に向けて温暖化対策（緩和策・適応策）が加速している。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〇気候危機</a:t>
            </a:r>
            <a:r>
              <a:rPr kumimoji="1" lang="en-US" altLang="ja-JP" sz="1600" baseline="300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であるという意識や脱炭素化に向けた意識が社会で共有され、あらゆる主体がその意識のもと行動している。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〇再生可能エネルギー由来の電気など</a:t>
            </a:r>
            <a:r>
              <a:rPr kumimoji="1" lang="en-US" altLang="ja-JP" sz="1600" dirty="0">
                <a:solidFill>
                  <a:schemeClr val="tx1"/>
                </a:solidFill>
                <a:latin typeface="Yu Gothic UI" panose="020B0500000000000000" pitchFamily="50" charset="-128"/>
                <a:ea typeface="Yu Gothic UI" panose="020B0500000000000000" pitchFamily="50" charset="-128"/>
              </a:rPr>
              <a:t>CO</a:t>
            </a:r>
            <a:r>
              <a:rPr kumimoji="1" lang="en-US" altLang="ja-JP" sz="1600" baseline="-25000" dirty="0">
                <a:solidFill>
                  <a:schemeClr val="tx1"/>
                </a:solidFill>
                <a:latin typeface="Yu Gothic UI" panose="020B0500000000000000" pitchFamily="50" charset="-128"/>
                <a:ea typeface="Yu Gothic UI" panose="020B0500000000000000" pitchFamily="50" charset="-128"/>
              </a:rPr>
              <a:t>2</a:t>
            </a:r>
            <a:r>
              <a:rPr kumimoji="1" lang="ja-JP" altLang="en-US" sz="1600" dirty="0">
                <a:solidFill>
                  <a:schemeClr val="tx1"/>
                </a:solidFill>
                <a:latin typeface="Yu Gothic UI" panose="020B0500000000000000" pitchFamily="50" charset="-128"/>
                <a:ea typeface="Yu Gothic UI" panose="020B0500000000000000" pitchFamily="50" charset="-128"/>
              </a:rPr>
              <a:t>排出が少ないエネルギーの選択等が拡大している。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300"/>
              </a:lnSpc>
            </a:pPr>
            <a:r>
              <a:rPr kumimoji="1" lang="ja-JP" altLang="en-US" sz="2000" dirty="0">
                <a:solidFill>
                  <a:schemeClr val="tx1"/>
                </a:solidFill>
                <a:latin typeface="Yu Gothic UI" panose="020B0500000000000000" pitchFamily="50" charset="-128"/>
                <a:ea typeface="Yu Gothic UI" panose="020B0500000000000000" pitchFamily="50" charset="-128"/>
              </a:rPr>
              <a:t>   </a:t>
            </a:r>
            <a:r>
              <a:rPr kumimoji="1" lang="en-US" altLang="ja-JP" sz="1200" dirty="0">
                <a:solidFill>
                  <a:schemeClr val="tx1"/>
                </a:solidFill>
                <a:latin typeface="Yu Gothic UI" panose="020B0500000000000000" pitchFamily="50" charset="-128"/>
                <a:ea typeface="Yu Gothic UI" panose="020B0500000000000000" pitchFamily="50" charset="-128"/>
              </a:rPr>
              <a:t>※</a:t>
            </a:r>
            <a:r>
              <a:rPr lang="ja-JP" altLang="en-US" sz="1200" dirty="0">
                <a:solidFill>
                  <a:schemeClr val="tx1"/>
                </a:solidFill>
                <a:latin typeface="Yu Gothic UI" panose="020B0500000000000000" pitchFamily="50" charset="-128"/>
                <a:ea typeface="Yu Gothic UI" panose="020B0500000000000000" pitchFamily="50" charset="-128"/>
              </a:rPr>
              <a:t>単なる「気候変動」ではなく、私たち人類や全ての生き物にとっての生存基盤を揺るがす状態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　　　　　３　めざすべき将来像</a:t>
            </a:r>
            <a:r>
              <a:rPr lang="ja-JP" altLang="en-US" sz="1600" b="1" dirty="0">
                <a:solidFill>
                  <a:schemeClr val="bg1"/>
                </a:solidFill>
                <a:latin typeface="メイリオ" panose="020B0604030504040204" pitchFamily="50" charset="-128"/>
                <a:ea typeface="メイリオ" panose="020B0604030504040204" pitchFamily="50" charset="-128"/>
              </a:rPr>
              <a:t>　（２）</a:t>
            </a:r>
            <a:r>
              <a:rPr lang="en-US" altLang="ja-JP" sz="1600" b="1" dirty="0">
                <a:solidFill>
                  <a:schemeClr val="bg1"/>
                </a:solidFill>
                <a:latin typeface="メイリオ" panose="020B0604030504040204" pitchFamily="50" charset="-128"/>
                <a:ea typeface="メイリオ" panose="020B0604030504040204" pitchFamily="50" charset="-128"/>
              </a:rPr>
              <a:t>2030</a:t>
            </a:r>
            <a:r>
              <a:rPr lang="ja-JP" altLang="en-US" sz="1600" b="1" dirty="0">
                <a:solidFill>
                  <a:schemeClr val="bg1"/>
                </a:solidFill>
                <a:latin typeface="メイリオ" panose="020B0604030504040204" pitchFamily="50" charset="-128"/>
                <a:ea typeface="メイリオ" panose="020B0604030504040204" pitchFamily="50" charset="-128"/>
              </a:rPr>
              <a:t>年の実現すべき姿</a:t>
            </a:r>
          </a:p>
        </p:txBody>
      </p:sp>
      <p:sp>
        <p:nvSpPr>
          <p:cNvPr id="11" name="角丸四角形 10"/>
          <p:cNvSpPr/>
          <p:nvPr/>
        </p:nvSpPr>
        <p:spPr>
          <a:xfrm>
            <a:off x="325293" y="3602471"/>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脱炭素・省エネルギー</a:t>
            </a:r>
            <a:endParaRPr lang="en-US" altLang="ja-JP" b="1" dirty="0">
              <a:solidFill>
                <a:schemeClr val="bg1"/>
              </a:solidFill>
              <a:latin typeface="+mn-ea"/>
            </a:endParaRPr>
          </a:p>
        </p:txBody>
      </p:sp>
      <p:sp>
        <p:nvSpPr>
          <p:cNvPr id="20" name="角丸四角形 19"/>
          <p:cNvSpPr/>
          <p:nvPr/>
        </p:nvSpPr>
        <p:spPr>
          <a:xfrm>
            <a:off x="6570781" y="3599341"/>
            <a:ext cx="2166955"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資源循環</a:t>
            </a:r>
            <a:endParaRPr lang="en-US" altLang="ja-JP" b="1" dirty="0">
              <a:solidFill>
                <a:schemeClr val="bg1"/>
              </a:solidFill>
              <a:latin typeface="+mn-ea"/>
            </a:endParaRPr>
          </a:p>
        </p:txBody>
      </p:sp>
      <p:sp>
        <p:nvSpPr>
          <p:cNvPr id="39" name="テキスト ボックス 38"/>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5</a:t>
            </a:r>
            <a:endParaRPr kumimoji="1" lang="ja-JP" altLang="en-US" sz="2000" b="1" dirty="0">
              <a:solidFill>
                <a:schemeClr val="bg1"/>
              </a:solidFill>
            </a:endParaRPr>
          </a:p>
        </p:txBody>
      </p:sp>
      <p:sp>
        <p:nvSpPr>
          <p:cNvPr id="44" name="角丸四角形 43"/>
          <p:cNvSpPr/>
          <p:nvPr/>
        </p:nvSpPr>
        <p:spPr>
          <a:xfrm>
            <a:off x="83361" y="2800932"/>
            <a:ext cx="12585796" cy="576000"/>
          </a:xfrm>
          <a:prstGeom prst="roundRect">
            <a:avLst>
              <a:gd name="adj" fmla="val 50000"/>
            </a:avLst>
          </a:prstGeom>
          <a:solidFill>
            <a:srgbClr val="33CC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2400" b="1" dirty="0">
                <a:solidFill>
                  <a:schemeClr val="bg1"/>
                </a:solidFill>
                <a:latin typeface="Yu Gothic UI" panose="020B0500000000000000" pitchFamily="50" charset="-128"/>
                <a:ea typeface="Yu Gothic UI" panose="020B0500000000000000" pitchFamily="50" charset="-128"/>
              </a:rPr>
              <a:t>いのち輝く</a:t>
            </a:r>
            <a:r>
              <a:rPr kumimoji="1" lang="en-US" altLang="ja-JP" sz="2400" b="1" dirty="0">
                <a:solidFill>
                  <a:schemeClr val="bg1"/>
                </a:solidFill>
                <a:latin typeface="Yu Gothic UI" panose="020B0500000000000000" pitchFamily="50" charset="-128"/>
                <a:ea typeface="Yu Gothic UI" panose="020B0500000000000000" pitchFamily="50" charset="-128"/>
              </a:rPr>
              <a:t>SDGs</a:t>
            </a:r>
            <a:r>
              <a:rPr kumimoji="1" lang="ja-JP" altLang="en-US" sz="2400" b="1" dirty="0">
                <a:solidFill>
                  <a:schemeClr val="bg1"/>
                </a:solidFill>
                <a:latin typeface="Yu Gothic UI" panose="020B0500000000000000" pitchFamily="50" charset="-128"/>
                <a:ea typeface="Yu Gothic UI" panose="020B0500000000000000" pitchFamily="50" charset="-128"/>
              </a:rPr>
              <a:t>未来都市・大阪　</a:t>
            </a:r>
            <a:r>
              <a:rPr kumimoji="1" lang="ja-JP" altLang="en-US" sz="2400" b="1" dirty="0" err="1">
                <a:solidFill>
                  <a:schemeClr val="bg1"/>
                </a:solidFill>
                <a:latin typeface="Yu Gothic UI" panose="020B0500000000000000" pitchFamily="50" charset="-128"/>
                <a:ea typeface="Yu Gothic UI" panose="020B0500000000000000" pitchFamily="50" charset="-128"/>
              </a:rPr>
              <a:t>ー</a:t>
            </a:r>
            <a:r>
              <a:rPr kumimoji="1" lang="ja-JP" altLang="en-US" sz="2400"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7" name="角丸四角形 6"/>
          <p:cNvSpPr/>
          <p:nvPr/>
        </p:nvSpPr>
        <p:spPr>
          <a:xfrm>
            <a:off x="322373" y="5938355"/>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全てのいのちの共生</a:t>
            </a:r>
            <a:endParaRPr lang="en-US" altLang="ja-JP" b="1" dirty="0">
              <a:solidFill>
                <a:schemeClr val="bg1"/>
              </a:solidFill>
              <a:latin typeface="+mn-ea"/>
            </a:endParaRPr>
          </a:p>
        </p:txBody>
      </p:sp>
      <p:sp>
        <p:nvSpPr>
          <p:cNvPr id="35" name="角丸四角形 34"/>
          <p:cNvSpPr/>
          <p:nvPr/>
        </p:nvSpPr>
        <p:spPr>
          <a:xfrm>
            <a:off x="6473658" y="5850843"/>
            <a:ext cx="6108824" cy="2147001"/>
          </a:xfrm>
          <a:prstGeom prst="roundRect">
            <a:avLst>
              <a:gd name="adj" fmla="val 601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〇澄みわたる空や澄んだ川、豊かな海や里山がある大阪が実現している。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〇環境リスクが最小化され、良好で安心して暮らせる生活環境が確保され</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〇環境に関するリスクコミュニケーションの普及により、府民、事業者、行政</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機関等が信頼しあい安心できる暮らしが確立されている。</a:t>
            </a:r>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5" name="角丸四角形 14"/>
          <p:cNvSpPr/>
          <p:nvPr/>
        </p:nvSpPr>
        <p:spPr>
          <a:xfrm>
            <a:off x="6570782" y="5931563"/>
            <a:ext cx="2556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健康で安心な暮らし</a:t>
            </a:r>
            <a:endParaRPr lang="en-US" altLang="ja-JP" b="1" dirty="0">
              <a:solidFill>
                <a:schemeClr val="bg1"/>
              </a:solidFill>
              <a:latin typeface="+mn-ea"/>
            </a:endParaRPr>
          </a:p>
        </p:txBody>
      </p:sp>
      <p:sp>
        <p:nvSpPr>
          <p:cNvPr id="41" name="角丸四角形 3">
            <a:extLst>
              <a:ext uri="{FF2B5EF4-FFF2-40B4-BE49-F238E27FC236}">
                <a16:creationId xmlns:a16="http://schemas.microsoft.com/office/drawing/2014/main" id="{870496E5-0FC5-48D1-AEC7-C99A1474F37E}"/>
              </a:ext>
            </a:extLst>
          </p:cNvPr>
          <p:cNvSpPr/>
          <p:nvPr/>
        </p:nvSpPr>
        <p:spPr>
          <a:xfrm>
            <a:off x="83361" y="1255930"/>
            <a:ext cx="12585797" cy="1468060"/>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285755" indent="-285755" algn="just">
              <a:lnSpc>
                <a:spcPts val="21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2025</a:t>
            </a:r>
            <a:r>
              <a:rPr kumimoji="1" lang="ja-JP" altLang="en-US" sz="1600" dirty="0">
                <a:solidFill>
                  <a:schemeClr val="tx1"/>
                </a:solidFill>
                <a:latin typeface="Yu Gothic UI" panose="020B0500000000000000" pitchFamily="50" charset="-128"/>
                <a:ea typeface="Yu Gothic UI" panose="020B0500000000000000" pitchFamily="50" charset="-128"/>
              </a:rPr>
              <a:t>年の大阪・関西万博では、そのテーマである「いのち輝く未来社会」に関する先進的なアイデアが示される見通しです。</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年には、そのアイデアが社会実装されていること、また</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実現の目標年が</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年であることもを鑑みて、</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年に実現すべき姿を以下のとおり設定し、誰一人としてとり残されることなく、活力に満ち溢れた社会の実現をめざします。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5" indent="-285755">
              <a:lnSpc>
                <a:spcPts val="21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その実現に向けた環境施策として、</a:t>
            </a:r>
            <a:r>
              <a:rPr kumimoji="1" lang="ja-JP" altLang="en-US" sz="1600" b="1" dirty="0">
                <a:solidFill>
                  <a:schemeClr val="tx1"/>
                </a:solidFill>
                <a:latin typeface="Yu Gothic UI" panose="020B0500000000000000" pitchFamily="50" charset="-128"/>
                <a:ea typeface="Yu Gothic UI" panose="020B0500000000000000" pitchFamily="50" charset="-128"/>
              </a:rPr>
              <a:t>「脱炭素・省エネルギー」</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「資源循環」</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「全てのいのちの共生」</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「健康で安心な暮らし」</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「魅力と活力ある快適な地域づくり」</a:t>
            </a:r>
            <a:r>
              <a:rPr kumimoji="1" lang="ja-JP" altLang="en-US" sz="1600" dirty="0">
                <a:solidFill>
                  <a:schemeClr val="tx1"/>
                </a:solidFill>
                <a:latin typeface="Yu Gothic UI" panose="020B0500000000000000" pitchFamily="50" charset="-128"/>
                <a:ea typeface="Yu Gothic UI" panose="020B0500000000000000" pitchFamily="50" charset="-128"/>
              </a:rPr>
              <a:t>の５つの分野を設定し、</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年の各分野において実現すべき大阪の姿を以下のとおりとして、取組みを推進します。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2" name="角丸四角形 21"/>
          <p:cNvSpPr/>
          <p:nvPr/>
        </p:nvSpPr>
        <p:spPr>
          <a:xfrm>
            <a:off x="2235202" y="8077791"/>
            <a:ext cx="8330253" cy="1441248"/>
          </a:xfrm>
          <a:prstGeom prst="roundRect">
            <a:avLst>
              <a:gd name="adj" fmla="val 9737"/>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○府民、事業者、民間団体、行政など各主体が積極的に参加し、自ら行動する社会となっている。 </a:t>
            </a:r>
            <a:endPar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○み</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どりが多く、豊かな水辺や歴史・文化が活かされ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、多様な働き方が普及するともに、安全・安心で</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持続可能な</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「暮らしやすい」「働きやすい」「訪れたくなる」都市となっている。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ヒートアイランド現象が緩和されるなど、快適な生活環境が確保され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3" name="角丸四角形 22"/>
          <p:cNvSpPr/>
          <p:nvPr/>
        </p:nvSpPr>
        <p:spPr>
          <a:xfrm>
            <a:off x="2362082" y="8187193"/>
            <a:ext cx="3974156"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魅力と活力ある快適な地域づくり</a:t>
            </a:r>
            <a:endParaRPr lang="en-US" altLang="ja-JP" b="1" dirty="0">
              <a:solidFill>
                <a:schemeClr val="bg1"/>
              </a:solidFill>
              <a:latin typeface="+mn-ea"/>
            </a:endParaRPr>
          </a:p>
        </p:txBody>
      </p:sp>
      <p:pic>
        <p:nvPicPr>
          <p:cNvPr id="1032" name="図 14">
            <a:extLst>
              <a:ext uri="{FF2B5EF4-FFF2-40B4-BE49-F238E27FC236}">
                <a16:creationId xmlns:a16="http://schemas.microsoft.com/office/drawing/2014/main" id="{685B3A15-749C-4F0C-90E6-12C72FBB1C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645" y="582778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17">
            <a:extLst>
              <a:ext uri="{FF2B5EF4-FFF2-40B4-BE49-F238E27FC236}">
                <a16:creationId xmlns:a16="http://schemas.microsoft.com/office/drawing/2014/main" id="{172B8EC3-5C74-450F-BEB8-9CD75E4BF1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4958" y="582778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24">
            <a:extLst>
              <a:ext uri="{FF2B5EF4-FFF2-40B4-BE49-F238E27FC236}">
                <a16:creationId xmlns:a16="http://schemas.microsoft.com/office/drawing/2014/main" id="{6913C9F0-4594-48FC-92BF-B27971FFBA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3271" y="582778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25">
            <a:extLst>
              <a:ext uri="{FF2B5EF4-FFF2-40B4-BE49-F238E27FC236}">
                <a16:creationId xmlns:a16="http://schemas.microsoft.com/office/drawing/2014/main" id="{8A72D6C2-F05F-4451-A696-27EC562F1E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9996" y="582778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図 1">
            <a:extLst>
              <a:ext uri="{FF2B5EF4-FFF2-40B4-BE49-F238E27FC236}">
                <a16:creationId xmlns:a16="http://schemas.microsoft.com/office/drawing/2014/main" id="{F773EAA2-76E2-42F0-970A-50769C146A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8308" y="582778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図 32">
            <a:extLst>
              <a:ext uri="{FF2B5EF4-FFF2-40B4-BE49-F238E27FC236}">
                <a16:creationId xmlns:a16="http://schemas.microsoft.com/office/drawing/2014/main" id="{E7184151-7150-44CD-A98A-549DE64E40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11843" y="5827786"/>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図 13">
            <a:extLst>
              <a:ext uri="{FF2B5EF4-FFF2-40B4-BE49-F238E27FC236}">
                <a16:creationId xmlns:a16="http://schemas.microsoft.com/office/drawing/2014/main" id="{98A6A371-2498-44CE-B57A-404C82F545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80156" y="5827786"/>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図 17">
            <a:extLst>
              <a:ext uri="{FF2B5EF4-FFF2-40B4-BE49-F238E27FC236}">
                <a16:creationId xmlns:a16="http://schemas.microsoft.com/office/drawing/2014/main" id="{A4E53AE8-FE17-4D46-BFFA-6B46B8F10D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6479" y="58297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図 25">
            <a:extLst>
              <a:ext uri="{FF2B5EF4-FFF2-40B4-BE49-F238E27FC236}">
                <a16:creationId xmlns:a16="http://schemas.microsoft.com/office/drawing/2014/main" id="{505BDF02-9CD4-4984-A675-47FE62AD2C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3204" y="58312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図 13">
            <a:extLst>
              <a:ext uri="{FF2B5EF4-FFF2-40B4-BE49-F238E27FC236}">
                <a16:creationId xmlns:a16="http://schemas.microsoft.com/office/drawing/2014/main" id="{6685FC07-6AEE-4981-805C-77F109A262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3523" y="582796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図 32">
            <a:extLst>
              <a:ext uri="{FF2B5EF4-FFF2-40B4-BE49-F238E27FC236}">
                <a16:creationId xmlns:a16="http://schemas.microsoft.com/office/drawing/2014/main" id="{26DEB2D4-FBF3-4A92-8BB5-8BC9B388A4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6800" y="582955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図 14">
            <a:extLst>
              <a:ext uri="{FF2B5EF4-FFF2-40B4-BE49-F238E27FC236}">
                <a16:creationId xmlns:a16="http://schemas.microsoft.com/office/drawing/2014/main" id="{51722BF4-52B3-4463-ADB3-BAFB0B720E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4411" y="3475881"/>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図 11" descr="http://www.unic.or.jp/files/sdg_icon_08_ja-290x290.png">
            <a:extLst>
              <a:ext uri="{FF2B5EF4-FFF2-40B4-BE49-F238E27FC236}">
                <a16:creationId xmlns:a16="http://schemas.microsoft.com/office/drawing/2014/main" id="{A8C3A54C-D1C5-46DC-B65F-0A733FD678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1511" y="347556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図 17">
            <a:extLst>
              <a:ext uri="{FF2B5EF4-FFF2-40B4-BE49-F238E27FC236}">
                <a16:creationId xmlns:a16="http://schemas.microsoft.com/office/drawing/2014/main" id="{71382C49-730B-481E-9240-2620F819A6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3198" y="347556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図 24">
            <a:extLst>
              <a:ext uri="{FF2B5EF4-FFF2-40B4-BE49-F238E27FC236}">
                <a16:creationId xmlns:a16="http://schemas.microsoft.com/office/drawing/2014/main" id="{21D9424E-5CB3-4593-9DF8-6231AF8A63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9823" y="347556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図 25">
            <a:extLst>
              <a:ext uri="{FF2B5EF4-FFF2-40B4-BE49-F238E27FC236}">
                <a16:creationId xmlns:a16="http://schemas.microsoft.com/office/drawing/2014/main" id="{42D25568-1C18-400D-8B2B-3DAD80A38B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81483" y="347588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図 1">
            <a:extLst>
              <a:ext uri="{FF2B5EF4-FFF2-40B4-BE49-F238E27FC236}">
                <a16:creationId xmlns:a16="http://schemas.microsoft.com/office/drawing/2014/main" id="{F4816142-C8DD-457E-B09E-9C7EC95756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8208" y="347588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図 32">
            <a:extLst>
              <a:ext uri="{FF2B5EF4-FFF2-40B4-BE49-F238E27FC236}">
                <a16:creationId xmlns:a16="http://schemas.microsoft.com/office/drawing/2014/main" id="{3EE2D0BD-0E7D-4866-BF6D-0C22AC4CA5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83245" y="347588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図 5">
            <a:extLst>
              <a:ext uri="{FF2B5EF4-FFF2-40B4-BE49-F238E27FC236}">
                <a16:creationId xmlns:a16="http://schemas.microsoft.com/office/drawing/2014/main" id="{FE039A80-84C8-47BE-ADC2-83C5DDFE2E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88283" y="345390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図 14">
            <a:extLst>
              <a:ext uri="{FF2B5EF4-FFF2-40B4-BE49-F238E27FC236}">
                <a16:creationId xmlns:a16="http://schemas.microsoft.com/office/drawing/2014/main" id="{143A60CF-BE7E-4A67-BE93-B4A2A864A3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594" y="345390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図 17">
            <a:extLst>
              <a:ext uri="{FF2B5EF4-FFF2-40B4-BE49-F238E27FC236}">
                <a16:creationId xmlns:a16="http://schemas.microsoft.com/office/drawing/2014/main" id="{051E9838-DAED-482E-AB23-143BDAAEC7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6970" y="345390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図 34">
            <a:extLst>
              <a:ext uri="{FF2B5EF4-FFF2-40B4-BE49-F238E27FC236}">
                <a16:creationId xmlns:a16="http://schemas.microsoft.com/office/drawing/2014/main" id="{3F46D2E3-99A4-471C-921A-CB1910B96D2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5283" y="345390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図 24">
            <a:extLst>
              <a:ext uri="{FF2B5EF4-FFF2-40B4-BE49-F238E27FC236}">
                <a16:creationId xmlns:a16="http://schemas.microsoft.com/office/drawing/2014/main" id="{FEC15839-0491-481C-9A01-BFC218B2A9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2008" y="345390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図 25">
            <a:extLst>
              <a:ext uri="{FF2B5EF4-FFF2-40B4-BE49-F238E27FC236}">
                <a16:creationId xmlns:a16="http://schemas.microsoft.com/office/drawing/2014/main" id="{AA9F5EAA-2973-448B-9F07-54EAC64830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8283" y="392221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図 1">
            <a:extLst>
              <a:ext uri="{FF2B5EF4-FFF2-40B4-BE49-F238E27FC236}">
                <a16:creationId xmlns:a16="http://schemas.microsoft.com/office/drawing/2014/main" id="{037E6E37-4167-419E-86ED-4B10ED8B05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6594" y="392221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24908" y="392221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図 32">
            <a:extLst>
              <a:ext uri="{FF2B5EF4-FFF2-40B4-BE49-F238E27FC236}">
                <a16:creationId xmlns:a16="http://schemas.microsoft.com/office/drawing/2014/main" id="{3C9305CD-D9C1-4B42-B072-7192FE1071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5757" y="3922214"/>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図 13">
            <a:extLst>
              <a:ext uri="{FF2B5EF4-FFF2-40B4-BE49-F238E27FC236}">
                <a16:creationId xmlns:a16="http://schemas.microsoft.com/office/drawing/2014/main" id="{B652B826-FC5E-4710-BB98-BCA9143FB9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2482" y="392221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98256" y="58297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角丸四角形 52"/>
          <p:cNvSpPr/>
          <p:nvPr/>
        </p:nvSpPr>
        <p:spPr>
          <a:xfrm>
            <a:off x="83361" y="791610"/>
            <a:ext cx="12601860"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a:solidFill>
                  <a:schemeClr val="bg1"/>
                </a:solidFill>
                <a:latin typeface="Yu Gothic UI" panose="020B0500000000000000" pitchFamily="50" charset="-128"/>
                <a:ea typeface="Yu Gothic UI" panose="020B0500000000000000" pitchFamily="50" charset="-128"/>
              </a:rPr>
              <a:t>（２）</a:t>
            </a:r>
            <a:r>
              <a:rPr kumimoji="1" lang="en-US" altLang="ja-JP" sz="2200" b="1" dirty="0">
                <a:solidFill>
                  <a:schemeClr val="bg1"/>
                </a:solidFill>
                <a:latin typeface="Yu Gothic UI" panose="020B0500000000000000" pitchFamily="50" charset="-128"/>
                <a:ea typeface="Yu Gothic UI" panose="020B0500000000000000" pitchFamily="50" charset="-128"/>
              </a:rPr>
              <a:t>2030</a:t>
            </a:r>
            <a:r>
              <a:rPr kumimoji="1" lang="ja-JP" altLang="en-US" sz="2200" b="1" dirty="0">
                <a:solidFill>
                  <a:schemeClr val="bg1"/>
                </a:solidFill>
                <a:latin typeface="Yu Gothic UI" panose="020B0500000000000000" pitchFamily="50" charset="-128"/>
                <a:ea typeface="Yu Gothic UI" panose="020B0500000000000000" pitchFamily="50" charset="-128"/>
              </a:rPr>
              <a:t>年の実現すべき姿</a:t>
            </a:r>
            <a:endParaRPr kumimoji="1" lang="ja-JP" altLang="en-US" sz="2200" dirty="0">
              <a:solidFill>
                <a:schemeClr val="bg1"/>
              </a:solidFill>
              <a:latin typeface="Yu Gothic UI" panose="020B0500000000000000" pitchFamily="50" charset="-128"/>
              <a:ea typeface="Yu Gothic UI" panose="020B0500000000000000" pitchFamily="50" charset="-128"/>
            </a:endParaRPr>
          </a:p>
        </p:txBody>
      </p:sp>
      <p:pic>
        <p:nvPicPr>
          <p:cNvPr id="1026" name="図 24">
            <a:extLst>
              <a:ext uri="{FF2B5EF4-FFF2-40B4-BE49-F238E27FC236}">
                <a16:creationId xmlns:a16="http://schemas.microsoft.com/office/drawing/2014/main" id="{906342EC-59F2-442D-A5B1-3A7405D228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8910" y="804336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25">
            <a:extLst>
              <a:ext uri="{FF2B5EF4-FFF2-40B4-BE49-F238E27FC236}">
                <a16:creationId xmlns:a16="http://schemas.microsoft.com/office/drawing/2014/main" id="{5C53302C-D1BE-417B-A036-277A35D444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4522" y="804336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
            <a:extLst>
              <a:ext uri="{FF2B5EF4-FFF2-40B4-BE49-F238E27FC236}">
                <a16:creationId xmlns:a16="http://schemas.microsoft.com/office/drawing/2014/main" id="{5D038F96-AF61-4803-9F7F-0D396701CA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2834" y="804336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28">
            <a:extLst>
              <a:ext uri="{FF2B5EF4-FFF2-40B4-BE49-F238E27FC236}">
                <a16:creationId xmlns:a16="http://schemas.microsoft.com/office/drawing/2014/main" id="{A43DDE18-841C-4929-BC37-44635336ED5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47343" y="804447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32">
            <a:extLst>
              <a:ext uri="{FF2B5EF4-FFF2-40B4-BE49-F238E27FC236}">
                <a16:creationId xmlns:a16="http://schemas.microsoft.com/office/drawing/2014/main" id="{59AAB282-6D55-4E59-9E70-658DD473819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5656" y="804447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13">
            <a:extLst>
              <a:ext uri="{FF2B5EF4-FFF2-40B4-BE49-F238E27FC236}">
                <a16:creationId xmlns:a16="http://schemas.microsoft.com/office/drawing/2014/main" id="{6B23AC0D-6D82-4414-8B82-11F9CA30EF7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71267" y="804447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614241" y="347739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図 56">
            <a:extLst>
              <a:ext uri="{FF2B5EF4-FFF2-40B4-BE49-F238E27FC236}">
                <a16:creationId xmlns:a16="http://schemas.microsoft.com/office/drawing/2014/main" id="{DAD838BE-7CE7-4823-ABBE-C7A0BD686D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37364" y="8046851"/>
            <a:ext cx="468000" cy="468000"/>
          </a:xfrm>
          <a:prstGeom prst="rect">
            <a:avLst/>
          </a:prstGeom>
        </p:spPr>
      </p:pic>
      <p:pic>
        <p:nvPicPr>
          <p:cNvPr id="2" name="図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88611" y="8043363"/>
            <a:ext cx="468000" cy="468000"/>
          </a:xfrm>
          <a:prstGeom prst="rect">
            <a:avLst/>
          </a:prstGeom>
        </p:spPr>
      </p:pic>
    </p:spTree>
    <p:extLst>
      <p:ext uri="{BB962C8B-B14F-4D97-AF65-F5344CB8AC3E}">
        <p14:creationId xmlns:p14="http://schemas.microsoft.com/office/powerpoint/2010/main" val="232044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a:extLst>
              <a:ext uri="{FF2B5EF4-FFF2-40B4-BE49-F238E27FC236}">
                <a16:creationId xmlns:a16="http://schemas.microsoft.com/office/drawing/2014/main" id="{8EE404DF-0BD9-4FBD-B37F-CA01D973EA20}"/>
              </a:ext>
            </a:extLst>
          </p:cNvPr>
          <p:cNvSpPr txBox="1"/>
          <p:nvPr/>
        </p:nvSpPr>
        <p:spPr>
          <a:xfrm>
            <a:off x="150407" y="2455176"/>
            <a:ext cx="12534814" cy="7017306"/>
          </a:xfrm>
          <a:prstGeom prst="rect">
            <a:avLst/>
          </a:prstGeom>
          <a:solidFill>
            <a:srgbClr val="FFFFCC"/>
          </a:solidFill>
        </p:spPr>
        <p:txBody>
          <a:bodyPr wrap="square">
            <a:spAutoFit/>
          </a:bodyPr>
          <a:lstStyle/>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r>
              <a:rPr kumimoji="1" lang="ja-JP" altLang="en-US" b="1" dirty="0">
                <a:solidFill>
                  <a:srgbClr val="FF0000"/>
                </a:solidFill>
                <a:latin typeface="Yu Gothic UI" panose="020B0500000000000000" pitchFamily="50" charset="-128"/>
                <a:ea typeface="Yu Gothic UI" panose="020B0500000000000000" pitchFamily="50" charset="-128"/>
              </a:rPr>
              <a:t>　　</a:t>
            </a: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４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（１）</a:t>
            </a:r>
            <a:r>
              <a:rPr kumimoji="1" lang="ja-JP" altLang="en-US" sz="1600" b="1" dirty="0">
                <a:solidFill>
                  <a:schemeClr val="bg1"/>
                </a:solidFill>
                <a:latin typeface="メイリオ" panose="020B0604030504040204" pitchFamily="50" charset="-128"/>
                <a:ea typeface="メイリオ" panose="020B0604030504040204" pitchFamily="50" charset="-128"/>
              </a:rPr>
              <a:t>中・長期的かつ世界的な視野</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6</a:t>
            </a:r>
            <a:endParaRPr kumimoji="1" lang="ja-JP" altLang="en-US" sz="2000" b="1" dirty="0">
              <a:solidFill>
                <a:schemeClr val="bg1"/>
              </a:solidFill>
            </a:endParaRPr>
          </a:p>
        </p:txBody>
      </p:sp>
      <p:sp>
        <p:nvSpPr>
          <p:cNvPr id="91" name="角丸四角形 8">
            <a:extLst>
              <a:ext uri="{FF2B5EF4-FFF2-40B4-BE49-F238E27FC236}">
                <a16:creationId xmlns:a16="http://schemas.microsoft.com/office/drawing/2014/main" id="{8F455C42-DE6D-4A5E-AF06-905F156ECD6A}"/>
              </a:ext>
            </a:extLst>
          </p:cNvPr>
          <p:cNvSpPr/>
          <p:nvPr/>
        </p:nvSpPr>
        <p:spPr>
          <a:xfrm>
            <a:off x="150407" y="2185176"/>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（１）中・長期的かつ世界的な視野</a:t>
            </a:r>
          </a:p>
        </p:txBody>
      </p:sp>
      <p:sp>
        <p:nvSpPr>
          <p:cNvPr id="13" name="角丸四角形 3">
            <a:extLst>
              <a:ext uri="{FF2B5EF4-FFF2-40B4-BE49-F238E27FC236}">
                <a16:creationId xmlns:a16="http://schemas.microsoft.com/office/drawing/2014/main" id="{732DB626-0E5B-487A-8821-31F522219AB8}"/>
              </a:ext>
            </a:extLst>
          </p:cNvPr>
          <p:cNvSpPr/>
          <p:nvPr/>
        </p:nvSpPr>
        <p:spPr>
          <a:xfrm>
            <a:off x="122271" y="932276"/>
            <a:ext cx="12585797" cy="1175936"/>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1700" dirty="0">
                <a:solidFill>
                  <a:schemeClr val="tx1"/>
                </a:solidFill>
                <a:latin typeface="Yu Gothic UI" panose="020B0500000000000000" pitchFamily="50" charset="-128"/>
                <a:ea typeface="Yu Gothic UI" panose="020B0500000000000000" pitchFamily="50" charset="-128"/>
              </a:rPr>
              <a:t>　「めざすべき将来像」の実現に向けて、</a:t>
            </a:r>
            <a:r>
              <a:rPr lang="ja-JP" altLang="en-US" sz="1700" dirty="0">
                <a:solidFill>
                  <a:schemeClr val="tx1"/>
                </a:solidFill>
                <a:latin typeface="Yu Gothic UI" panose="020B0500000000000000" pitchFamily="50" charset="-128"/>
                <a:ea typeface="Yu Gothic UI" panose="020B0500000000000000" pitchFamily="50" charset="-128"/>
              </a:rPr>
              <a:t>各分野の個別計画に共通する「施策の基本的な方向性」を定めます。</a:t>
            </a:r>
            <a:endParaRPr lang="en-US" altLang="ja-JP" sz="1700" dirty="0">
              <a:solidFill>
                <a:schemeClr val="tx1"/>
              </a:solidFill>
              <a:latin typeface="Yu Gothic UI" panose="020B0500000000000000" pitchFamily="50" charset="-128"/>
              <a:ea typeface="Yu Gothic UI" panose="020B0500000000000000" pitchFamily="50" charset="-128"/>
            </a:endParaRPr>
          </a:p>
          <a:p>
            <a:pPr>
              <a:lnSpc>
                <a:spcPts val="2500"/>
              </a:lnSpc>
            </a:pPr>
            <a:r>
              <a:rPr lang="ja-JP" altLang="en-US" sz="1700" dirty="0">
                <a:solidFill>
                  <a:schemeClr val="tx1"/>
                </a:solidFill>
                <a:latin typeface="Yu Gothic UI" panose="020B0500000000000000" pitchFamily="50" charset="-128"/>
                <a:ea typeface="Yu Gothic UI" panose="020B0500000000000000" pitchFamily="50" charset="-128"/>
              </a:rPr>
              <a:t>　施策の基本的な方向性は、以下のとおり</a:t>
            </a:r>
            <a:r>
              <a:rPr lang="ja-JP" altLang="en-US" sz="1700" b="1" dirty="0">
                <a:solidFill>
                  <a:schemeClr val="tx1"/>
                </a:solidFill>
                <a:latin typeface="Yu Gothic UI" panose="020B0500000000000000" pitchFamily="50" charset="-128"/>
                <a:ea typeface="Yu Gothic UI" panose="020B0500000000000000" pitchFamily="50" charset="-128"/>
              </a:rPr>
              <a:t>（１）「中・長期的かつ世界的な視野」</a:t>
            </a:r>
            <a:r>
              <a:rPr lang="ja-JP" altLang="en-US" sz="1700" dirty="0">
                <a:solidFill>
                  <a:schemeClr val="tx1"/>
                </a:solidFill>
                <a:latin typeface="Yu Gothic UI" panose="020B0500000000000000" pitchFamily="50" charset="-128"/>
                <a:ea typeface="Yu Gothic UI" panose="020B0500000000000000" pitchFamily="50" charset="-128"/>
              </a:rPr>
              <a:t>及び</a:t>
            </a:r>
            <a:r>
              <a:rPr lang="ja-JP" altLang="en-US" sz="1700" b="1" dirty="0">
                <a:solidFill>
                  <a:schemeClr val="tx1"/>
                </a:solidFill>
                <a:latin typeface="Yu Gothic UI" panose="020B0500000000000000" pitchFamily="50" charset="-128"/>
                <a:ea typeface="Yu Gothic UI" panose="020B0500000000000000" pitchFamily="50" charset="-128"/>
              </a:rPr>
              <a:t>（２）「環境・社会・経済の統合的向上」</a:t>
            </a:r>
            <a:r>
              <a:rPr lang="ja-JP" altLang="en-US" sz="1700" dirty="0">
                <a:solidFill>
                  <a:schemeClr val="tx1"/>
                </a:solidFill>
                <a:latin typeface="Yu Gothic UI" panose="020B0500000000000000" pitchFamily="50" charset="-128"/>
                <a:ea typeface="Yu Gothic UI" panose="020B0500000000000000" pitchFamily="50" charset="-128"/>
              </a:rPr>
              <a:t>とします。さらに、施策の実施にあたっては、昨今のコロナ禍を契機として今後想定される社会変革や人々の行動変容を踏まえて取組みを推進していきます。</a:t>
            </a:r>
            <a:endParaRPr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7101DD35-D4FC-418C-9677-4F8F7459955C}"/>
              </a:ext>
            </a:extLst>
          </p:cNvPr>
          <p:cNvSpPr txBox="1"/>
          <p:nvPr/>
        </p:nvSpPr>
        <p:spPr>
          <a:xfrm>
            <a:off x="7714761" y="7214687"/>
            <a:ext cx="4920159" cy="2062103"/>
          </a:xfrm>
          <a:prstGeom prst="rect">
            <a:avLst/>
          </a:prstGeom>
          <a:noFill/>
        </p:spPr>
        <p:txBody>
          <a:bodyPr wrap="square">
            <a:spAutoFit/>
          </a:bodyPr>
          <a:lstStyle/>
          <a:p>
            <a:pPr algn="just"/>
            <a:r>
              <a:rPr lang="ja-JP" altLang="en-US" sz="1600" dirty="0">
                <a:latin typeface="Yu Gothic UI" panose="020B0500000000000000" pitchFamily="50" charset="-128"/>
                <a:ea typeface="Yu Gothic UI" panose="020B0500000000000000" pitchFamily="50" charset="-128"/>
              </a:rPr>
              <a:t>　人間活動による地球への影響を客観的に評価する方法の一例として、地球の限界（プラネタリー・バウンダリー）という考え方があります。経済発展や技術開発により、人間の生活は物質的には豊かで便利なものとなった一方で、人類が豊かに生存し続けるための基盤となる地球環境は限界に達しつつあります。</a:t>
            </a:r>
            <a:endParaRPr lang="en-US" altLang="ja-JP" sz="1600" dirty="0">
              <a:latin typeface="Yu Gothic UI" panose="020B0500000000000000" pitchFamily="50" charset="-128"/>
              <a:ea typeface="Yu Gothic UI" panose="020B0500000000000000" pitchFamily="50" charset="-128"/>
            </a:endParaRPr>
          </a:p>
          <a:p>
            <a:pPr algn="just"/>
            <a:r>
              <a:rPr lang="ja-JP" altLang="en-US" sz="1600" i="0" dirty="0">
                <a:effectLst/>
                <a:latin typeface="Yu Gothic UI" panose="020B0500000000000000" pitchFamily="50" charset="-128"/>
                <a:ea typeface="Yu Gothic UI" panose="020B0500000000000000" pitchFamily="50" charset="-128"/>
              </a:rPr>
              <a:t>　既に、「気候変動」</a:t>
            </a:r>
            <a:r>
              <a:rPr lang="ja-JP" altLang="en-US" sz="1600" dirty="0">
                <a:latin typeface="Yu Gothic UI" panose="020B0500000000000000" pitchFamily="50" charset="-128"/>
                <a:ea typeface="Yu Gothic UI" panose="020B0500000000000000" pitchFamily="50" charset="-128"/>
              </a:rPr>
              <a:t>や「生物多様性」など</a:t>
            </a:r>
            <a:r>
              <a:rPr lang="ja-JP" altLang="en-US" sz="1600" i="0" dirty="0">
                <a:effectLst/>
                <a:latin typeface="Yu Gothic UI" panose="020B0500000000000000" pitchFamily="50" charset="-128"/>
                <a:ea typeface="Yu Gothic UI" panose="020B0500000000000000" pitchFamily="50" charset="-128"/>
              </a:rPr>
              <a:t>は人間が安全に活動できる限界を越えていると指摘されています。</a:t>
            </a:r>
            <a:endParaRPr kumimoji="1" lang="ja-JP" altLang="en-US" sz="1600"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6BFA68C6-E171-443E-AF3A-E7475B910649}"/>
              </a:ext>
            </a:extLst>
          </p:cNvPr>
          <p:cNvSpPr/>
          <p:nvPr/>
        </p:nvSpPr>
        <p:spPr>
          <a:xfrm>
            <a:off x="7591472" y="2888323"/>
            <a:ext cx="5043448" cy="638846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4" name="テキスト ボックス 13">
            <a:extLst>
              <a:ext uri="{FF2B5EF4-FFF2-40B4-BE49-F238E27FC236}">
                <a16:creationId xmlns:a16="http://schemas.microsoft.com/office/drawing/2014/main" id="{3323790B-0631-4AA3-B4C9-4D6B24589442}"/>
              </a:ext>
            </a:extLst>
          </p:cNvPr>
          <p:cNvSpPr txBox="1"/>
          <p:nvPr/>
        </p:nvSpPr>
        <p:spPr>
          <a:xfrm>
            <a:off x="7480221" y="2979858"/>
            <a:ext cx="488948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（参考）地球の限界（プラネタリー・バウンダリー）</a:t>
            </a:r>
          </a:p>
        </p:txBody>
      </p:sp>
      <p:sp>
        <p:nvSpPr>
          <p:cNvPr id="15" name="テキスト ボックス 14">
            <a:extLst>
              <a:ext uri="{FF2B5EF4-FFF2-40B4-BE49-F238E27FC236}">
                <a16:creationId xmlns:a16="http://schemas.microsoft.com/office/drawing/2014/main" id="{3323790B-0631-4AA3-B4C9-4D6B24589442}"/>
              </a:ext>
            </a:extLst>
          </p:cNvPr>
          <p:cNvSpPr txBox="1"/>
          <p:nvPr/>
        </p:nvSpPr>
        <p:spPr>
          <a:xfrm>
            <a:off x="8287481" y="6763228"/>
            <a:ext cx="3743332" cy="338554"/>
          </a:xfrm>
          <a:prstGeom prst="rect">
            <a:avLst/>
          </a:prstGeom>
          <a:noFill/>
        </p:spPr>
        <p:txBody>
          <a:bodyPr wrap="none" rtlCol="0">
            <a:spAutoFit/>
          </a:bodyPr>
          <a:lstStyle/>
          <a:p>
            <a:r>
              <a:rPr kumimoji="1" lang="ja-JP" altLang="en-US" sz="1600" b="1" dirty="0">
                <a:latin typeface="Yu Gothic UI" panose="020B0500000000000000" pitchFamily="50" charset="-128"/>
                <a:ea typeface="Yu Gothic UI" panose="020B0500000000000000" pitchFamily="50" charset="-128"/>
              </a:rPr>
              <a:t>環境課題別の「地球の限界」の超過の状況</a:t>
            </a:r>
          </a:p>
        </p:txBody>
      </p:sp>
      <p:pic>
        <p:nvPicPr>
          <p:cNvPr id="3" name="図 2"/>
          <p:cNvPicPr>
            <a:picLocks noChangeAspect="1"/>
          </p:cNvPicPr>
          <p:nvPr/>
        </p:nvPicPr>
        <p:blipFill rotWithShape="1">
          <a:blip r:embed="rId3"/>
          <a:srcRect l="27020" t="28621" r="28136" b="6361"/>
          <a:stretch/>
        </p:blipFill>
        <p:spPr>
          <a:xfrm>
            <a:off x="8078074" y="3318412"/>
            <a:ext cx="4162146" cy="3392766"/>
          </a:xfrm>
          <a:prstGeom prst="rect">
            <a:avLst/>
          </a:prstGeom>
        </p:spPr>
      </p:pic>
      <p:sp>
        <p:nvSpPr>
          <p:cNvPr id="4" name="正方形/長方形 3"/>
          <p:cNvSpPr/>
          <p:nvPr/>
        </p:nvSpPr>
        <p:spPr>
          <a:xfrm>
            <a:off x="283509" y="2899350"/>
            <a:ext cx="6993513" cy="3863878"/>
          </a:xfrm>
          <a:prstGeom prst="rect">
            <a:avLst/>
          </a:prstGeom>
        </p:spPr>
        <p:txBody>
          <a:bodyPr wrap="square">
            <a:spAutoFit/>
          </a:bodyPr>
          <a:lstStyle/>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経済のグローバル化等による世界の相互依存の高まりや</a:t>
            </a:r>
            <a:r>
              <a:rPr lang="ja-JP" altLang="en-US" sz="1700" dirty="0">
                <a:latin typeface="Yu Gothic UI" panose="020B0500000000000000" pitchFamily="50" charset="-128"/>
                <a:ea typeface="Yu Gothic UI" panose="020B0500000000000000" pitchFamily="50" charset="-128"/>
              </a:rPr>
              <a:t>アフリカ、アジア諸国を中心とした世界人口、とりわけ都市人口の増加により、世界的に天然資源・エネルギー、水、食料等の需要が増大しています。その結果、人間活動に伴う地球環境の悪化はますます深刻化し、地球は限界（（参考）地球の限界（プラネタリー・バウンダリー）参照））に達しつつあり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これは</a:t>
            </a:r>
            <a:r>
              <a:rPr lang="ja-JP" altLang="en-US" sz="1700" dirty="0">
                <a:latin typeface="Yu Gothic UI" panose="020B0500000000000000" pitchFamily="50" charset="-128"/>
                <a:ea typeface="Yu Gothic UI" panose="020B0500000000000000" pitchFamily="50" charset="-128"/>
              </a:rPr>
              <a:t>今後、大阪の社会・経済活動にも大きな影響を及ぼしつつあり、</a:t>
            </a:r>
            <a:r>
              <a:rPr kumimoji="1" lang="ja-JP" altLang="en-US" sz="1700" dirty="0">
                <a:latin typeface="Yu Gothic UI" panose="020B0500000000000000" pitchFamily="50" charset="-128"/>
                <a:ea typeface="Yu Gothic UI" panose="020B0500000000000000" pitchFamily="50" charset="-128"/>
              </a:rPr>
              <a:t>大阪が将来にわたって成長・発展していくためには、府域のみならず世界全体の健全な環境と安定した社会・経済が必要不可欠となります。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また、大阪は「大阪ブルー・オーシャン・ビジョン」の実現に向けてリードしていく立場であるとともに、「</a:t>
            </a:r>
            <a:r>
              <a:rPr kumimoji="1" lang="en-US" altLang="ja-JP" sz="1700" dirty="0">
                <a:latin typeface="Yu Gothic UI" panose="020B0500000000000000" pitchFamily="50" charset="-128"/>
                <a:ea typeface="Yu Gothic UI" panose="020B0500000000000000" pitchFamily="50" charset="-128"/>
              </a:rPr>
              <a:t>2025</a:t>
            </a:r>
            <a:r>
              <a:rPr kumimoji="1" lang="ja-JP" altLang="en-US" sz="1700" dirty="0">
                <a:latin typeface="Yu Gothic UI" panose="020B0500000000000000" pitchFamily="50" charset="-128"/>
                <a:ea typeface="Yu Gothic UI" panose="020B0500000000000000" pitchFamily="50" charset="-128"/>
              </a:rPr>
              <a:t>年大阪・関西万博」の開催地でもあり世界的に注目が集まっており、世界に向けた発信力も有しています。</a:t>
            </a:r>
            <a:endParaRPr kumimoji="1" lang="en-US" altLang="ja-JP" sz="1700" dirty="0">
              <a:latin typeface="Yu Gothic UI" panose="020B0500000000000000" pitchFamily="50" charset="-128"/>
              <a:ea typeface="Yu Gothic UI" panose="020B0500000000000000" pitchFamily="50" charset="-128"/>
            </a:endParaRPr>
          </a:p>
        </p:txBody>
      </p:sp>
      <p:sp>
        <p:nvSpPr>
          <p:cNvPr id="18" name="角丸四角形 17"/>
          <p:cNvSpPr/>
          <p:nvPr/>
        </p:nvSpPr>
        <p:spPr>
          <a:xfrm>
            <a:off x="807050" y="7214687"/>
            <a:ext cx="6673171" cy="414131"/>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b="1" dirty="0">
                <a:solidFill>
                  <a:schemeClr val="tx1"/>
                </a:solidFill>
                <a:latin typeface="Yu Gothic UI" panose="020B0500000000000000" pitchFamily="50" charset="-128"/>
                <a:ea typeface="Yu Gothic UI" panose="020B0500000000000000" pitchFamily="50" charset="-128"/>
              </a:rPr>
              <a:t>中・長期的かつ世界的な視野を持ち、課題解決を考えることが必要</a:t>
            </a:r>
          </a:p>
          <a:p>
            <a:pPr algn="ctr"/>
            <a:endParaRPr kumimoji="1" lang="ja-JP" altLang="en-US" dirty="0">
              <a:solidFill>
                <a:schemeClr val="tx1"/>
              </a:solidFill>
            </a:endParaRPr>
          </a:p>
        </p:txBody>
      </p:sp>
      <p:sp>
        <p:nvSpPr>
          <p:cNvPr id="19" name="楕円 18"/>
          <p:cNvSpPr/>
          <p:nvPr/>
        </p:nvSpPr>
        <p:spPr>
          <a:xfrm>
            <a:off x="1041590" y="7529733"/>
            <a:ext cx="6235432" cy="70238"/>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20" name="右矢印 19"/>
          <p:cNvSpPr/>
          <p:nvPr/>
        </p:nvSpPr>
        <p:spPr>
          <a:xfrm>
            <a:off x="283509" y="7168248"/>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301995" y="7031532"/>
            <a:ext cx="4745662" cy="233397"/>
          </a:xfrm>
          <a:prstGeom prst="rect">
            <a:avLst/>
          </a:prstGeom>
        </p:spPr>
        <p:txBody>
          <a:bodyPr wrap="square">
            <a:spAutoFit/>
          </a:bodyPr>
          <a:lstStyle/>
          <a:p>
            <a:pPr>
              <a:lnSpc>
                <a:spcPts val="1100"/>
              </a:lnSpc>
            </a:pPr>
            <a:r>
              <a:rPr kumimoji="1" lang="ja-JP" altLang="en-US" sz="900" dirty="0" smtClean="0">
                <a:latin typeface="Yu Gothic UI" panose="020B0500000000000000" pitchFamily="50" charset="-128"/>
                <a:ea typeface="Yu Gothic UI" panose="020B0500000000000000" pitchFamily="50" charset="-128"/>
              </a:rPr>
              <a:t>出典：</a:t>
            </a:r>
            <a:r>
              <a:rPr lang="en-US" altLang="ja-JP" sz="900" dirty="0" smtClean="0">
                <a:latin typeface="Yu Gothic UI" panose="020B0500000000000000" pitchFamily="50" charset="-128"/>
                <a:ea typeface="Yu Gothic UI" panose="020B0500000000000000" pitchFamily="50" charset="-128"/>
              </a:rPr>
              <a:t>Will </a:t>
            </a:r>
            <a:r>
              <a:rPr lang="en-US" altLang="ja-JP" sz="900" dirty="0">
                <a:latin typeface="Yu Gothic UI" panose="020B0500000000000000" pitchFamily="50" charset="-128"/>
                <a:ea typeface="Yu Gothic UI" panose="020B0500000000000000" pitchFamily="50" charset="-128"/>
              </a:rPr>
              <a:t>Steffen et al.</a:t>
            </a:r>
            <a:r>
              <a:rPr lang="ja-JP" altLang="en-US" sz="900" dirty="0">
                <a:latin typeface="Yu Gothic UI" panose="020B0500000000000000" pitchFamily="50" charset="-128"/>
                <a:ea typeface="Yu Gothic UI" panose="020B0500000000000000" pitchFamily="50" charset="-128"/>
              </a:rPr>
              <a:t>「 </a:t>
            </a:r>
            <a:r>
              <a:rPr lang="en-US" altLang="ja-JP" sz="900" dirty="0">
                <a:latin typeface="Yu Gothic UI" panose="020B0500000000000000" pitchFamily="50" charset="-128"/>
                <a:ea typeface="Yu Gothic UI" panose="020B0500000000000000" pitchFamily="50" charset="-128"/>
              </a:rPr>
              <a:t>Guiding human development on a changing planet</a:t>
            </a:r>
            <a:r>
              <a:rPr lang="ja-JP" altLang="en-US" sz="900" dirty="0">
                <a:latin typeface="Yu Gothic UI" panose="020B0500000000000000" pitchFamily="50" charset="-128"/>
                <a:ea typeface="Yu Gothic UI" panose="020B0500000000000000" pitchFamily="50" charset="-128"/>
              </a:rPr>
              <a:t>」</a:t>
            </a:r>
            <a:endParaRPr kumimoji="1" lang="en-US" altLang="ja-JP" sz="9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2943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DC1A3730-3E85-43B8-AAA2-7DF2BC87D2DA}"/>
              </a:ext>
            </a:extLst>
          </p:cNvPr>
          <p:cNvSpPr txBox="1"/>
          <p:nvPr/>
        </p:nvSpPr>
        <p:spPr>
          <a:xfrm flipH="1">
            <a:off x="172070" y="1454648"/>
            <a:ext cx="12495602" cy="4259140"/>
          </a:xfrm>
          <a:prstGeom prst="rect">
            <a:avLst/>
          </a:prstGeom>
          <a:solidFill>
            <a:srgbClr val="FFFFCC"/>
          </a:solidFill>
        </p:spPr>
        <p:txBody>
          <a:bodyPr wrap="square" rtlCol="0">
            <a:spAutoFit/>
          </a:bodyPr>
          <a:lstStyle/>
          <a:p>
            <a:pPr>
              <a:lnSpc>
                <a:spcPts val="700"/>
              </a:lnSpc>
            </a:pPr>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４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7</a:t>
            </a:r>
            <a:endParaRPr kumimoji="1" lang="ja-JP" altLang="en-US" sz="2000" b="1" dirty="0">
              <a:solidFill>
                <a:schemeClr val="bg1"/>
              </a:solidFill>
            </a:endParaRPr>
          </a:p>
        </p:txBody>
      </p:sp>
      <p:sp>
        <p:nvSpPr>
          <p:cNvPr id="22" name="角丸四角形 8">
            <a:extLst>
              <a:ext uri="{FF2B5EF4-FFF2-40B4-BE49-F238E27FC236}">
                <a16:creationId xmlns:a16="http://schemas.microsoft.com/office/drawing/2014/main" id="{44429632-7B51-432D-ADF7-F0F86B0D0EE9}"/>
              </a:ext>
            </a:extLst>
          </p:cNvPr>
          <p:cNvSpPr/>
          <p:nvPr/>
        </p:nvSpPr>
        <p:spPr>
          <a:xfrm>
            <a:off x="195946" y="908284"/>
            <a:ext cx="12489274" cy="539209"/>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（２）　環境・社会・経済の統合的向上</a:t>
            </a:r>
          </a:p>
        </p:txBody>
      </p:sp>
      <p:sp>
        <p:nvSpPr>
          <p:cNvPr id="3" name="テキスト ボックス 2">
            <a:extLst>
              <a:ext uri="{FF2B5EF4-FFF2-40B4-BE49-F238E27FC236}">
                <a16:creationId xmlns:a16="http://schemas.microsoft.com/office/drawing/2014/main" id="{FEA5121C-45DD-46BC-84C7-8B4723482A9D}"/>
              </a:ext>
            </a:extLst>
          </p:cNvPr>
          <p:cNvSpPr txBox="1"/>
          <p:nvPr/>
        </p:nvSpPr>
        <p:spPr>
          <a:xfrm>
            <a:off x="431111" y="6515661"/>
            <a:ext cx="5719954" cy="2359620"/>
          </a:xfrm>
          <a:prstGeom prst="rect">
            <a:avLst/>
          </a:prstGeom>
          <a:noFill/>
        </p:spPr>
        <p:txBody>
          <a:bodyPr wrap="square">
            <a:spAutoFit/>
          </a:bodyPr>
          <a:lstStyle/>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kumimoji="1" lang="en-US" altLang="ja-JP" sz="1600" dirty="0">
                <a:latin typeface="Yu Gothic UI" panose="020B0500000000000000" pitchFamily="50" charset="-128"/>
                <a:ea typeface="Yu Gothic UI" panose="020B0500000000000000" pitchFamily="50" charset="-128"/>
              </a:rPr>
              <a:t>2015</a:t>
            </a:r>
            <a:r>
              <a:rPr kumimoji="1" lang="ja-JP" altLang="en-US" sz="1600" dirty="0">
                <a:latin typeface="Yu Gothic UI" panose="020B0500000000000000" pitchFamily="50" charset="-128"/>
                <a:ea typeface="Yu Gothic UI" panose="020B0500000000000000" pitchFamily="50" charset="-128"/>
              </a:rPr>
              <a:t>年に、国連総会において「我々の世界を変革する：持続可能な開発のための</a:t>
            </a:r>
            <a:r>
              <a:rPr kumimoji="1" lang="en-US" altLang="ja-JP" sz="1600" dirty="0">
                <a:latin typeface="Yu Gothic UI" panose="020B0500000000000000" pitchFamily="50" charset="-128"/>
                <a:ea typeface="Yu Gothic UI" panose="020B0500000000000000" pitchFamily="50" charset="-128"/>
              </a:rPr>
              <a:t>2030</a:t>
            </a:r>
            <a:r>
              <a:rPr kumimoji="1" lang="ja-JP" altLang="en-US" sz="1600" dirty="0">
                <a:latin typeface="Yu Gothic UI" panose="020B0500000000000000" pitchFamily="50" charset="-128"/>
                <a:ea typeface="Yu Gothic UI" panose="020B0500000000000000" pitchFamily="50" charset="-128"/>
              </a:rPr>
              <a:t>アジェンダ」が採択されました。</a:t>
            </a:r>
            <a:endParaRPr kumimoji="1" lang="en-US" altLang="ja-JP" sz="1600" dirty="0">
              <a:latin typeface="Yu Gothic UI" panose="020B0500000000000000" pitchFamily="50" charset="-128"/>
              <a:ea typeface="Yu Gothic UI" panose="020B0500000000000000" pitchFamily="50" charset="-128"/>
            </a:endParaRPr>
          </a:p>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先進国と開発途上国が共に取り組むべき国際社会全体の普遍的な目標として採択され、その中に、「持続可能な開発目標（</a:t>
            </a:r>
            <a:r>
              <a:rPr lang="en-US" altLang="ja-JP" sz="1600" dirty="0">
                <a:latin typeface="Yu Gothic UI" panose="020B0500000000000000" pitchFamily="50" charset="-128"/>
                <a:ea typeface="Yu Gothic UI" panose="020B0500000000000000" pitchFamily="50" charset="-128"/>
              </a:rPr>
              <a:t>SDGs</a:t>
            </a:r>
            <a:r>
              <a:rPr lang="ja-JP" altLang="en-US" sz="1600" dirty="0">
                <a:latin typeface="Yu Gothic UI" panose="020B0500000000000000" pitchFamily="50" charset="-128"/>
                <a:ea typeface="Yu Gothic UI" panose="020B0500000000000000" pitchFamily="50" charset="-128"/>
              </a:rPr>
              <a:t>）」として、</a:t>
            </a:r>
            <a:r>
              <a:rPr lang="en-US" altLang="ja-JP" sz="1600" dirty="0">
                <a:latin typeface="Yu Gothic UI" panose="020B0500000000000000" pitchFamily="50" charset="-128"/>
                <a:ea typeface="Yu Gothic UI" panose="020B0500000000000000" pitchFamily="50" charset="-128"/>
              </a:rPr>
              <a:t>17</a:t>
            </a:r>
            <a:r>
              <a:rPr lang="ja-JP" altLang="en-US" sz="1600" dirty="0">
                <a:latin typeface="Yu Gothic UI" panose="020B0500000000000000" pitchFamily="50" charset="-128"/>
                <a:ea typeface="Yu Gothic UI" panose="020B0500000000000000" pitchFamily="50" charset="-128"/>
              </a:rPr>
              <a:t>のゴールと</a:t>
            </a:r>
            <a:r>
              <a:rPr lang="en-US" altLang="ja-JP" sz="1600" dirty="0">
                <a:latin typeface="Yu Gothic UI" panose="020B0500000000000000" pitchFamily="50" charset="-128"/>
                <a:ea typeface="Yu Gothic UI" panose="020B0500000000000000" pitchFamily="50" charset="-128"/>
              </a:rPr>
              <a:t>169</a:t>
            </a:r>
            <a:r>
              <a:rPr lang="ja-JP" altLang="en-US" sz="1600" dirty="0">
                <a:latin typeface="Yu Gothic UI" panose="020B0500000000000000" pitchFamily="50" charset="-128"/>
                <a:ea typeface="Yu Gothic UI" panose="020B0500000000000000" pitchFamily="50" charset="-128"/>
              </a:rPr>
              <a:t>のターゲットが設定されています</a:t>
            </a:r>
            <a:r>
              <a:rPr lang="ja-JP" altLang="ja-JP" sz="1600" dirty="0">
                <a:latin typeface="Yu Gothic UI" panose="020B0500000000000000" pitchFamily="50" charset="-128"/>
                <a:ea typeface="Yu Gothic UI" panose="020B0500000000000000" pitchFamily="50" charset="-128"/>
              </a:rPr>
              <a:t>。</a:t>
            </a:r>
          </a:p>
          <a:p>
            <a:pPr algn="just">
              <a:spcBef>
                <a:spcPts val="200"/>
              </a:spcBef>
            </a:pPr>
            <a:r>
              <a:rPr kumimoji="1" lang="ja-JP" altLang="en-US" sz="1600" dirty="0">
                <a:latin typeface="Yu Gothic UI" panose="020B0500000000000000" pitchFamily="50" charset="-128"/>
                <a:ea typeface="Yu Gothic UI" panose="020B0500000000000000" pitchFamily="50" charset="-128"/>
              </a:rPr>
              <a:t>　また、アジェンダでは、「環境」・「社会」・「経済」の３つの側面の諸課題を統合的に解決することの重要性が示されるとともに、</a:t>
            </a:r>
            <a:r>
              <a:rPr lang="ja-JP" altLang="en-US" sz="1600" dirty="0">
                <a:solidFill>
                  <a:srgbClr val="000000"/>
                </a:solidFill>
                <a:latin typeface="Yu Gothic UI" panose="020B0500000000000000" pitchFamily="50" charset="-128"/>
                <a:ea typeface="Yu Gothic UI" panose="020B0500000000000000" pitchFamily="50" charset="-128"/>
              </a:rPr>
              <a:t>一つの行動によって複数の側面における利益（マルチベネフィット）を生み出すことをめざしています。</a:t>
            </a:r>
            <a:endParaRPr lang="en-US" altLang="ja-JP" sz="1600" dirty="0">
              <a:solidFill>
                <a:srgbClr val="000000"/>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3323790B-0631-4AA3-B4C9-4D6B24589442}"/>
              </a:ext>
            </a:extLst>
          </p:cNvPr>
          <p:cNvSpPr txBox="1"/>
          <p:nvPr/>
        </p:nvSpPr>
        <p:spPr>
          <a:xfrm>
            <a:off x="289508" y="5905160"/>
            <a:ext cx="249780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a:t>
            </a:r>
            <a:r>
              <a:rPr kumimoji="1" lang="en-US" altLang="ja-JP" b="1" dirty="0">
                <a:latin typeface="Yu Gothic UI" panose="020B0500000000000000" pitchFamily="50" charset="-128"/>
                <a:ea typeface="Yu Gothic UI" panose="020B0500000000000000" pitchFamily="50" charset="-128"/>
              </a:rPr>
              <a:t>SDGs</a:t>
            </a:r>
            <a:r>
              <a:rPr kumimoji="1" lang="ja-JP" altLang="en-US" b="1" dirty="0">
                <a:latin typeface="Yu Gothic UI" panose="020B0500000000000000" pitchFamily="50" charset="-128"/>
                <a:ea typeface="Yu Gothic UI" panose="020B0500000000000000" pitchFamily="50" charset="-128"/>
              </a:rPr>
              <a:t>の考え方</a:t>
            </a:r>
          </a:p>
        </p:txBody>
      </p:sp>
      <p:sp>
        <p:nvSpPr>
          <p:cNvPr id="15" name="正方形/長方形 14">
            <a:extLst>
              <a:ext uri="{FF2B5EF4-FFF2-40B4-BE49-F238E27FC236}">
                <a16:creationId xmlns:a16="http://schemas.microsoft.com/office/drawing/2014/main" id="{6BFA68C6-E171-443E-AF3A-E7475B910649}"/>
              </a:ext>
            </a:extLst>
          </p:cNvPr>
          <p:cNvSpPr/>
          <p:nvPr/>
        </p:nvSpPr>
        <p:spPr>
          <a:xfrm>
            <a:off x="206503" y="5769698"/>
            <a:ext cx="12461170" cy="37743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grpSp>
        <p:nvGrpSpPr>
          <p:cNvPr id="62" name="グループ化 61">
            <a:extLst>
              <a:ext uri="{FF2B5EF4-FFF2-40B4-BE49-F238E27FC236}">
                <a16:creationId xmlns:a16="http://schemas.microsoft.com/office/drawing/2014/main" id="{4262A8EE-16AE-458F-BACF-4308A577678B}"/>
              </a:ext>
            </a:extLst>
          </p:cNvPr>
          <p:cNvGrpSpPr/>
          <p:nvPr/>
        </p:nvGrpSpPr>
        <p:grpSpPr>
          <a:xfrm>
            <a:off x="6324600" y="6550981"/>
            <a:ext cx="6002461" cy="2921790"/>
            <a:chOff x="8369245" y="5964696"/>
            <a:chExt cx="4028407" cy="1960889"/>
          </a:xfrm>
        </p:grpSpPr>
        <p:pic>
          <p:nvPicPr>
            <p:cNvPr id="16" name="図 15">
              <a:extLst>
                <a:ext uri="{FF2B5EF4-FFF2-40B4-BE49-F238E27FC236}">
                  <a16:creationId xmlns:a16="http://schemas.microsoft.com/office/drawing/2014/main" id="{BC346412-57DD-4A37-99F4-90555406EA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245" y="5964696"/>
              <a:ext cx="630000" cy="630000"/>
            </a:xfrm>
            <a:prstGeom prst="rect">
              <a:avLst/>
            </a:prstGeom>
          </p:spPr>
        </p:pic>
        <p:pic>
          <p:nvPicPr>
            <p:cNvPr id="17" name="図 16">
              <a:extLst>
                <a:ext uri="{FF2B5EF4-FFF2-40B4-BE49-F238E27FC236}">
                  <a16:creationId xmlns:a16="http://schemas.microsoft.com/office/drawing/2014/main" id="{5BC3EB29-BE3E-42CF-8393-0747C8597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8926" y="5964696"/>
              <a:ext cx="630000" cy="630000"/>
            </a:xfrm>
            <a:prstGeom prst="rect">
              <a:avLst/>
            </a:prstGeom>
          </p:spPr>
        </p:pic>
        <p:pic>
          <p:nvPicPr>
            <p:cNvPr id="18" name="図 17">
              <a:extLst>
                <a:ext uri="{FF2B5EF4-FFF2-40B4-BE49-F238E27FC236}">
                  <a16:creationId xmlns:a16="http://schemas.microsoft.com/office/drawing/2014/main" id="{01A666B5-B143-48EB-A712-FCA5D98F63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607" y="5964696"/>
              <a:ext cx="630000" cy="630000"/>
            </a:xfrm>
            <a:prstGeom prst="rect">
              <a:avLst/>
            </a:prstGeom>
          </p:spPr>
        </p:pic>
        <p:pic>
          <p:nvPicPr>
            <p:cNvPr id="19" name="図 18">
              <a:extLst>
                <a:ext uri="{FF2B5EF4-FFF2-40B4-BE49-F238E27FC236}">
                  <a16:creationId xmlns:a16="http://schemas.microsoft.com/office/drawing/2014/main" id="{DAC996C8-DD04-4F75-AB3E-752790E7EC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8288" y="5964696"/>
              <a:ext cx="630000" cy="630000"/>
            </a:xfrm>
            <a:prstGeom prst="rect">
              <a:avLst/>
            </a:prstGeom>
          </p:spPr>
        </p:pic>
        <p:pic>
          <p:nvPicPr>
            <p:cNvPr id="20" name="図 19">
              <a:extLst>
                <a:ext uri="{FF2B5EF4-FFF2-40B4-BE49-F238E27FC236}">
                  <a16:creationId xmlns:a16="http://schemas.microsoft.com/office/drawing/2014/main" id="{522A4654-3A36-43A4-9E0D-FC68DB64EC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7969" y="5964696"/>
              <a:ext cx="630000" cy="630000"/>
            </a:xfrm>
            <a:prstGeom prst="rect">
              <a:avLst/>
            </a:prstGeom>
          </p:spPr>
        </p:pic>
        <p:pic>
          <p:nvPicPr>
            <p:cNvPr id="21" name="図 20">
              <a:extLst>
                <a:ext uri="{FF2B5EF4-FFF2-40B4-BE49-F238E27FC236}">
                  <a16:creationId xmlns:a16="http://schemas.microsoft.com/office/drawing/2014/main" id="{3C935E51-472E-4778-A57F-0AFDA8DECD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67652" y="5964696"/>
              <a:ext cx="630000" cy="630000"/>
            </a:xfrm>
            <a:prstGeom prst="rect">
              <a:avLst/>
            </a:prstGeom>
          </p:spPr>
        </p:pic>
        <p:pic>
          <p:nvPicPr>
            <p:cNvPr id="23" name="図 22">
              <a:extLst>
                <a:ext uri="{FF2B5EF4-FFF2-40B4-BE49-F238E27FC236}">
                  <a16:creationId xmlns:a16="http://schemas.microsoft.com/office/drawing/2014/main" id="{D51C2771-1422-4875-9E62-BDEDFD4099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9245" y="6626718"/>
              <a:ext cx="630000" cy="630000"/>
            </a:xfrm>
            <a:prstGeom prst="rect">
              <a:avLst/>
            </a:prstGeom>
          </p:spPr>
        </p:pic>
        <p:pic>
          <p:nvPicPr>
            <p:cNvPr id="40" name="図 39">
              <a:extLst>
                <a:ext uri="{FF2B5EF4-FFF2-40B4-BE49-F238E27FC236}">
                  <a16:creationId xmlns:a16="http://schemas.microsoft.com/office/drawing/2014/main" id="{EE0A3C1A-E87D-4D04-890D-373CEF20E5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4468" y="6626718"/>
              <a:ext cx="630000" cy="630000"/>
            </a:xfrm>
            <a:prstGeom prst="rect">
              <a:avLst/>
            </a:prstGeom>
          </p:spPr>
        </p:pic>
        <p:pic>
          <p:nvPicPr>
            <p:cNvPr id="42" name="図 41">
              <a:extLst>
                <a:ext uri="{FF2B5EF4-FFF2-40B4-BE49-F238E27FC236}">
                  <a16:creationId xmlns:a16="http://schemas.microsoft.com/office/drawing/2014/main" id="{7429BC72-CFB6-43DA-9A25-E0A59869DE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19691" y="6626718"/>
              <a:ext cx="630000" cy="630000"/>
            </a:xfrm>
            <a:prstGeom prst="rect">
              <a:avLst/>
            </a:prstGeom>
          </p:spPr>
        </p:pic>
        <p:pic>
          <p:nvPicPr>
            <p:cNvPr id="44" name="図 43">
              <a:extLst>
                <a:ext uri="{FF2B5EF4-FFF2-40B4-BE49-F238E27FC236}">
                  <a16:creationId xmlns:a16="http://schemas.microsoft.com/office/drawing/2014/main" id="{5B264EEA-4E7E-449F-B267-CD042705C5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94914" y="6626718"/>
              <a:ext cx="630000" cy="630000"/>
            </a:xfrm>
            <a:prstGeom prst="rect">
              <a:avLst/>
            </a:prstGeom>
          </p:spPr>
        </p:pic>
        <p:pic>
          <p:nvPicPr>
            <p:cNvPr id="46" name="図 45">
              <a:extLst>
                <a:ext uri="{FF2B5EF4-FFF2-40B4-BE49-F238E27FC236}">
                  <a16:creationId xmlns:a16="http://schemas.microsoft.com/office/drawing/2014/main" id="{11DA5DC1-68C0-4913-A1AD-775F7B212F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70137" y="6626718"/>
              <a:ext cx="630000" cy="630000"/>
            </a:xfrm>
            <a:prstGeom prst="rect">
              <a:avLst/>
            </a:prstGeom>
          </p:spPr>
        </p:pic>
        <p:pic>
          <p:nvPicPr>
            <p:cNvPr id="48" name="図 47">
              <a:extLst>
                <a:ext uri="{FF2B5EF4-FFF2-40B4-BE49-F238E27FC236}">
                  <a16:creationId xmlns:a16="http://schemas.microsoft.com/office/drawing/2014/main" id="{6D8FA8E3-6586-49BC-B1E3-3805094958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745360" y="6626718"/>
              <a:ext cx="630000" cy="630000"/>
            </a:xfrm>
            <a:prstGeom prst="rect">
              <a:avLst/>
            </a:prstGeom>
          </p:spPr>
        </p:pic>
        <p:pic>
          <p:nvPicPr>
            <p:cNvPr id="50" name="図 49">
              <a:extLst>
                <a:ext uri="{FF2B5EF4-FFF2-40B4-BE49-F238E27FC236}">
                  <a16:creationId xmlns:a16="http://schemas.microsoft.com/office/drawing/2014/main" id="{3DE58625-1647-428B-94F9-F758AB10258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72844" y="7295585"/>
              <a:ext cx="626401" cy="626401"/>
            </a:xfrm>
            <a:prstGeom prst="rect">
              <a:avLst/>
            </a:prstGeom>
          </p:spPr>
        </p:pic>
        <p:pic>
          <p:nvPicPr>
            <p:cNvPr id="52" name="図 51">
              <a:extLst>
                <a:ext uri="{FF2B5EF4-FFF2-40B4-BE49-F238E27FC236}">
                  <a16:creationId xmlns:a16="http://schemas.microsoft.com/office/drawing/2014/main" id="{38610395-7C80-447B-AFCC-E2249D3B7AB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97614" y="7295585"/>
              <a:ext cx="626401" cy="626401"/>
            </a:xfrm>
            <a:prstGeom prst="rect">
              <a:avLst/>
            </a:prstGeom>
          </p:spPr>
        </p:pic>
        <p:pic>
          <p:nvPicPr>
            <p:cNvPr id="54" name="図 53">
              <a:extLst>
                <a:ext uri="{FF2B5EF4-FFF2-40B4-BE49-F238E27FC236}">
                  <a16:creationId xmlns:a16="http://schemas.microsoft.com/office/drawing/2014/main" id="{DAD838BE-7CE7-4823-ABBE-C7A0BD686D4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70137" y="7295585"/>
              <a:ext cx="630000" cy="630000"/>
            </a:xfrm>
            <a:prstGeom prst="rect">
              <a:avLst/>
            </a:prstGeom>
          </p:spPr>
        </p:pic>
        <p:pic>
          <p:nvPicPr>
            <p:cNvPr id="56" name="図 55">
              <a:extLst>
                <a:ext uri="{FF2B5EF4-FFF2-40B4-BE49-F238E27FC236}">
                  <a16:creationId xmlns:a16="http://schemas.microsoft.com/office/drawing/2014/main" id="{297D4627-9D4F-49AB-B547-6BC6EE7876D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45368" y="7295585"/>
              <a:ext cx="630000" cy="630000"/>
            </a:xfrm>
            <a:prstGeom prst="rect">
              <a:avLst/>
            </a:prstGeom>
          </p:spPr>
        </p:pic>
        <p:pic>
          <p:nvPicPr>
            <p:cNvPr id="58" name="図 57">
              <a:extLst>
                <a:ext uri="{FF2B5EF4-FFF2-40B4-BE49-F238E27FC236}">
                  <a16:creationId xmlns:a16="http://schemas.microsoft.com/office/drawing/2014/main" id="{576F39FB-DCAC-41E9-9882-309C4B7B85A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21491" y="7295585"/>
              <a:ext cx="630000" cy="630000"/>
            </a:xfrm>
            <a:prstGeom prst="rect">
              <a:avLst/>
            </a:prstGeom>
          </p:spPr>
        </p:pic>
      </p:grpSp>
      <p:sp>
        <p:nvSpPr>
          <p:cNvPr id="43" name="テキスト ボックス 42">
            <a:extLst>
              <a:ext uri="{FF2B5EF4-FFF2-40B4-BE49-F238E27FC236}">
                <a16:creationId xmlns:a16="http://schemas.microsoft.com/office/drawing/2014/main" id="{1E6CC5A2-418A-4680-9BAC-1BFF3309B243}"/>
              </a:ext>
            </a:extLst>
          </p:cNvPr>
          <p:cNvSpPr txBox="1"/>
          <p:nvPr/>
        </p:nvSpPr>
        <p:spPr>
          <a:xfrm>
            <a:off x="776022" y="4956305"/>
            <a:ext cx="5899841" cy="276999"/>
          </a:xfrm>
          <a:prstGeom prst="rect">
            <a:avLst/>
          </a:prstGeom>
          <a:noFill/>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誰一人取り残されない、すなわち誰もが不平等な扱いや理不尽な不利益を受けないこと。</a:t>
            </a:r>
            <a:endParaRPr kumimoji="1" lang="en-US" altLang="ja-JP" sz="1200" dirty="0">
              <a:latin typeface="Yu Gothic UI" panose="020B0500000000000000" pitchFamily="50" charset="-128"/>
              <a:ea typeface="Yu Gothic UI" panose="020B0500000000000000" pitchFamily="50" charset="-128"/>
            </a:endParaRPr>
          </a:p>
        </p:txBody>
      </p:sp>
      <p:pic>
        <p:nvPicPr>
          <p:cNvPr id="45" name="図 44"/>
          <p:cNvPicPr>
            <a:picLocks noChangeAspect="1"/>
          </p:cNvPicPr>
          <p:nvPr/>
        </p:nvPicPr>
        <p:blipFill rotWithShape="1">
          <a:blip r:embed="rId20"/>
          <a:srcRect l="38446" t="32684" r="39885" b="58536"/>
          <a:stretch/>
        </p:blipFill>
        <p:spPr>
          <a:xfrm>
            <a:off x="7915443" y="5835093"/>
            <a:ext cx="2987852" cy="680568"/>
          </a:xfrm>
          <a:prstGeom prst="rect">
            <a:avLst/>
          </a:prstGeom>
        </p:spPr>
      </p:pic>
      <p:sp>
        <p:nvSpPr>
          <p:cNvPr id="47" name="角丸四角形 46"/>
          <p:cNvSpPr/>
          <p:nvPr/>
        </p:nvSpPr>
        <p:spPr>
          <a:xfrm>
            <a:off x="670885" y="5266190"/>
            <a:ext cx="7021455" cy="414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nSpc>
                <a:spcPts val="2500"/>
              </a:lnSpc>
            </a:pPr>
            <a:r>
              <a:rPr kumimoji="1" lang="ja-JP" altLang="en-US" b="1" dirty="0">
                <a:solidFill>
                  <a:schemeClr val="tx1"/>
                </a:solidFill>
                <a:latin typeface="Yu Gothic UI" panose="020B0500000000000000" pitchFamily="50" charset="-128"/>
                <a:ea typeface="Yu Gothic UI" panose="020B0500000000000000" pitchFamily="50" charset="-128"/>
              </a:rPr>
              <a:t>環境・社会・経済の課題の同時解決と統合的向上の視点が必要</a:t>
            </a:r>
            <a:endParaRPr kumimoji="1" lang="ja-JP" altLang="en-US" dirty="0">
              <a:solidFill>
                <a:schemeClr val="tx1"/>
              </a:solidFill>
            </a:endParaRPr>
          </a:p>
        </p:txBody>
      </p:sp>
      <p:sp>
        <p:nvSpPr>
          <p:cNvPr id="49" name="楕円 48"/>
          <p:cNvSpPr/>
          <p:nvPr/>
        </p:nvSpPr>
        <p:spPr>
          <a:xfrm>
            <a:off x="818341" y="5597624"/>
            <a:ext cx="6539082" cy="58723"/>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51" name="右矢印 50"/>
          <p:cNvSpPr/>
          <p:nvPr/>
        </p:nvSpPr>
        <p:spPr>
          <a:xfrm>
            <a:off x="266612" y="5249075"/>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43562" y="1578190"/>
            <a:ext cx="9076118" cy="3493264"/>
          </a:xfrm>
          <a:prstGeom prst="rect">
            <a:avLst/>
          </a:prstGeom>
        </p:spPr>
        <p:txBody>
          <a:bodyPr wrap="square">
            <a:spAutoFit/>
          </a:bodyPr>
          <a:lstStyle/>
          <a:p>
            <a:pPr marL="285750" lvl="0" indent="-285750" algn="just">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環境課題と社会・経済課題は相互に密接に関連していることから、従来のような特定の環境課題の解決に</a:t>
            </a:r>
            <a:r>
              <a:rPr lang="ja-JP" altLang="en-US" sz="1700" dirty="0">
                <a:latin typeface="Yu Gothic UI" panose="020B0500000000000000" pitchFamily="50" charset="-128"/>
                <a:ea typeface="Yu Gothic UI" panose="020B0500000000000000" pitchFamily="50" charset="-128"/>
              </a:rPr>
              <a:t>のみ着目した直接的</a:t>
            </a:r>
            <a:r>
              <a:rPr lang="ja-JP" altLang="ja-JP" sz="1700" dirty="0">
                <a:latin typeface="Yu Gothic UI" panose="020B0500000000000000" pitchFamily="50" charset="-128"/>
                <a:ea typeface="Yu Gothic UI" panose="020B0500000000000000" pitchFamily="50" charset="-128"/>
              </a:rPr>
              <a:t>手法では</a:t>
            </a:r>
            <a:r>
              <a:rPr lang="ja-JP" altLang="en-US" sz="1700" dirty="0">
                <a:latin typeface="Yu Gothic UI" panose="020B0500000000000000" pitchFamily="50" charset="-128"/>
                <a:ea typeface="Yu Gothic UI" panose="020B0500000000000000" pitchFamily="50" charset="-128"/>
              </a:rPr>
              <a:t>、課題の解決に限界があります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ja-JP" sz="1700" dirty="0">
                <a:latin typeface="Yu Gothic UI" panose="020B0500000000000000" pitchFamily="50" charset="-128"/>
                <a:ea typeface="Yu Gothic UI" panose="020B0500000000000000" pitchFamily="50" charset="-128"/>
              </a:rPr>
              <a:t>　従来は環境保全と経済成長はトレードオフの関係にありましたが、</a:t>
            </a:r>
            <a:r>
              <a:rPr lang="ja-JP" altLang="en-US" sz="1700" dirty="0">
                <a:latin typeface="Yu Gothic UI" panose="020B0500000000000000" pitchFamily="50" charset="-128"/>
                <a:ea typeface="Yu Gothic UI" panose="020B0500000000000000" pitchFamily="50" charset="-128"/>
              </a:rPr>
              <a:t>環境ビジネスなど、</a:t>
            </a:r>
            <a:r>
              <a:rPr lang="ja-JP" altLang="ja-JP" sz="1700" dirty="0">
                <a:latin typeface="Yu Gothic UI" panose="020B0500000000000000" pitchFamily="50" charset="-128"/>
                <a:ea typeface="Yu Gothic UI" panose="020B0500000000000000" pitchFamily="50" charset="-128"/>
              </a:rPr>
              <a:t>環境と経済の好循環の重要性が</a:t>
            </a:r>
            <a:r>
              <a:rPr lang="ja-JP" altLang="en-US" sz="1700" dirty="0">
                <a:latin typeface="Yu Gothic UI" panose="020B0500000000000000" pitchFamily="50" charset="-128"/>
                <a:ea typeface="Yu Gothic UI" panose="020B0500000000000000" pitchFamily="50" charset="-128"/>
              </a:rPr>
              <a:t>広まっています。また</a:t>
            </a:r>
            <a:r>
              <a:rPr lang="ja-JP" altLang="ja-JP" sz="1700" dirty="0">
                <a:latin typeface="Yu Gothic UI" panose="020B0500000000000000" pitchFamily="50" charset="-128"/>
                <a:ea typeface="Yu Gothic UI" panose="020B0500000000000000" pitchFamily="50" charset="-128"/>
              </a:rPr>
              <a:t>、</a:t>
            </a:r>
            <a:r>
              <a:rPr lang="ja-JP" altLang="en-US" sz="1700" dirty="0">
                <a:latin typeface="Yu Gothic UI" panose="020B0500000000000000" pitchFamily="50" charset="-128"/>
                <a:ea typeface="Yu Gothic UI" panose="020B0500000000000000" pitchFamily="50" charset="-128"/>
              </a:rPr>
              <a:t>フードバンクを通じた食ロスの削減と貧困の解決など、</a:t>
            </a:r>
            <a:r>
              <a:rPr lang="ja-JP" altLang="ja-JP" sz="1700" dirty="0">
                <a:latin typeface="Yu Gothic UI" panose="020B0500000000000000" pitchFamily="50" charset="-128"/>
                <a:ea typeface="Yu Gothic UI" panose="020B0500000000000000" pitchFamily="50" charset="-128"/>
              </a:rPr>
              <a:t>環境と社会の</a:t>
            </a:r>
            <a:r>
              <a:rPr lang="ja-JP" altLang="en-US" sz="1700" dirty="0">
                <a:latin typeface="Yu Gothic UI" panose="020B0500000000000000" pitchFamily="50" charset="-128"/>
                <a:ea typeface="Yu Gothic UI" panose="020B0500000000000000" pitchFamily="50" charset="-128"/>
              </a:rPr>
              <a:t>同時解決を図る取組みも広まっています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このような背景を踏まえて、持続可能な社会の構築のために</a:t>
            </a:r>
            <a:r>
              <a:rPr lang="ja-JP" altLang="en-US" sz="1700" dirty="0">
                <a:latin typeface="Yu Gothic UI" panose="020B0500000000000000" pitchFamily="50" charset="-128"/>
                <a:ea typeface="Yu Gothic UI" panose="020B0500000000000000" pitchFamily="50" charset="-128"/>
              </a:rPr>
              <a:t>は</a:t>
            </a:r>
            <a:r>
              <a:rPr lang="ja-JP" altLang="ja-JP" sz="1700" dirty="0">
                <a:latin typeface="Yu Gothic UI" panose="020B0500000000000000" pitchFamily="50" charset="-128"/>
                <a:ea typeface="Yu Gothic UI" panose="020B0500000000000000" pitchFamily="50" charset="-128"/>
              </a:rPr>
              <a:t>、環境課題の解決方策を検討する際には社会・経済課題の解決にも寄与する取組みと</a:t>
            </a:r>
            <a:r>
              <a:rPr lang="ja-JP" altLang="en-US" sz="1700" dirty="0">
                <a:latin typeface="Yu Gothic UI" panose="020B0500000000000000" pitchFamily="50" charset="-128"/>
                <a:ea typeface="Yu Gothic UI" panose="020B0500000000000000" pitchFamily="50" charset="-128"/>
              </a:rPr>
              <a:t>し、</a:t>
            </a:r>
            <a:r>
              <a:rPr lang="ja-JP" altLang="ja-JP" sz="1700" dirty="0">
                <a:latin typeface="Yu Gothic UI" panose="020B0500000000000000" pitchFamily="50" charset="-128"/>
                <a:ea typeface="Yu Gothic UI" panose="020B0500000000000000" pitchFamily="50" charset="-128"/>
              </a:rPr>
              <a:t>経済成長や社会の発展に向けて経済・社会課題の解決方策を検討する際には、環境課題の解決にも寄与</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取組みとする</a:t>
            </a:r>
            <a:r>
              <a:rPr lang="ja-JP" altLang="en-US" sz="1700" dirty="0">
                <a:latin typeface="Yu Gothic UI" panose="020B0500000000000000" pitchFamily="50" charset="-128"/>
                <a:ea typeface="Yu Gothic UI" panose="020B0500000000000000" pitchFamily="50" charset="-128"/>
              </a:rPr>
              <a:t>ことが求められます。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なお、</a:t>
            </a:r>
            <a:r>
              <a:rPr lang="en-US" altLang="ja-JP" sz="1700" dirty="0">
                <a:latin typeface="Yu Gothic UI" panose="020B0500000000000000" pitchFamily="50" charset="-128"/>
                <a:ea typeface="Yu Gothic UI" panose="020B0500000000000000" pitchFamily="50" charset="-128"/>
              </a:rPr>
              <a:t>SDGs</a:t>
            </a:r>
            <a:r>
              <a:rPr lang="ja-JP" altLang="ja-JP" sz="1700" dirty="0">
                <a:latin typeface="Yu Gothic UI" panose="020B0500000000000000" pitchFamily="50" charset="-128"/>
                <a:ea typeface="Yu Gothic UI" panose="020B0500000000000000" pitchFamily="50" charset="-128"/>
              </a:rPr>
              <a:t>においても、</a:t>
            </a:r>
            <a:r>
              <a:rPr lang="ja-JP" altLang="en-US" sz="17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誰一人取り残さない</a:t>
            </a:r>
            <a:r>
              <a:rPr lang="ja-JP" altLang="en-US" sz="1700" dirty="0">
                <a:latin typeface="Yu Gothic UI" panose="020B0500000000000000" pitchFamily="50" charset="-128"/>
                <a:ea typeface="Yu Gothic UI" panose="020B0500000000000000" pitchFamily="50" charset="-128"/>
              </a:rPr>
              <a:t>」との</a:t>
            </a:r>
            <a:r>
              <a:rPr lang="ja-JP" altLang="ja-JP" sz="1700" dirty="0">
                <a:latin typeface="Yu Gothic UI" panose="020B0500000000000000" pitchFamily="50" charset="-128"/>
                <a:ea typeface="Yu Gothic UI" panose="020B0500000000000000" pitchFamily="50" charset="-128"/>
              </a:rPr>
              <a:t>理念のもと、１つの行動によって複数の側面にも良い影響を及ぼすような 「環境」・「社会」・「経済」の３つの側面の諸課題を統合的に向上させる取組みが重要とされています。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そこで、今後は</a:t>
            </a:r>
            <a:r>
              <a:rPr lang="ja-JP" altLang="ja-JP" sz="1700" dirty="0">
                <a:latin typeface="Yu Gothic UI" panose="020B0500000000000000" pitchFamily="50" charset="-128"/>
                <a:ea typeface="Yu Gothic UI" panose="020B0500000000000000" pitchFamily="50" charset="-128"/>
              </a:rPr>
              <a:t>、環境施策を通じて、環境保全の効果を最大限発揮</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取組みを行うとともに、社会の公正性・包摂性</a:t>
            </a:r>
            <a:r>
              <a:rPr lang="ja-JP"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 ・強靭性を向上させ、持続的な経済成長を図ります。</a:t>
            </a:r>
          </a:p>
        </p:txBody>
      </p:sp>
      <p:sp>
        <p:nvSpPr>
          <p:cNvPr id="34" name="角丸四角形 21">
            <a:extLst>
              <a:ext uri="{FF2B5EF4-FFF2-40B4-BE49-F238E27FC236}">
                <a16:creationId xmlns:a16="http://schemas.microsoft.com/office/drawing/2014/main" id="{31659373-A947-4630-B997-DDD6AEF1E758}"/>
              </a:ext>
            </a:extLst>
          </p:cNvPr>
          <p:cNvSpPr/>
          <p:nvPr/>
        </p:nvSpPr>
        <p:spPr>
          <a:xfrm>
            <a:off x="9409369" y="4619391"/>
            <a:ext cx="3201154" cy="660786"/>
          </a:xfrm>
          <a:prstGeom prst="roundRect">
            <a:avLst/>
          </a:prstGeom>
          <a:solidFill>
            <a:srgbClr val="00AC4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latin typeface="Yu Gothic UI" panose="020B0500000000000000" pitchFamily="50" charset="-128"/>
              <a:ea typeface="Yu Gothic UI" panose="020B0500000000000000" pitchFamily="50" charset="-128"/>
            </a:endParaRPr>
          </a:p>
        </p:txBody>
      </p:sp>
      <p:sp>
        <p:nvSpPr>
          <p:cNvPr id="35" name="四角形: 角を丸くする 24">
            <a:extLst>
              <a:ext uri="{FF2B5EF4-FFF2-40B4-BE49-F238E27FC236}">
                <a16:creationId xmlns:a16="http://schemas.microsoft.com/office/drawing/2014/main" id="{ED829D1F-BA88-4423-B1AC-FACD0FE3770E}"/>
              </a:ext>
            </a:extLst>
          </p:cNvPr>
          <p:cNvSpPr/>
          <p:nvPr/>
        </p:nvSpPr>
        <p:spPr>
          <a:xfrm>
            <a:off x="10565815" y="1594967"/>
            <a:ext cx="911217" cy="7198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b="1" dirty="0"/>
              <a:t>環境課題</a:t>
            </a:r>
          </a:p>
        </p:txBody>
      </p:sp>
      <p:sp>
        <p:nvSpPr>
          <p:cNvPr id="36" name="四角形: 角を丸くする 26">
            <a:extLst>
              <a:ext uri="{FF2B5EF4-FFF2-40B4-BE49-F238E27FC236}">
                <a16:creationId xmlns:a16="http://schemas.microsoft.com/office/drawing/2014/main" id="{E01F98F3-1B5A-4D0C-A49B-D7F001917268}"/>
              </a:ext>
            </a:extLst>
          </p:cNvPr>
          <p:cNvSpPr/>
          <p:nvPr/>
        </p:nvSpPr>
        <p:spPr>
          <a:xfrm>
            <a:off x="11756103" y="3251073"/>
            <a:ext cx="854419" cy="719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社会課題</a:t>
            </a:r>
          </a:p>
        </p:txBody>
      </p:sp>
      <p:sp>
        <p:nvSpPr>
          <p:cNvPr id="38" name="四角形: 角を丸くする 28">
            <a:extLst>
              <a:ext uri="{FF2B5EF4-FFF2-40B4-BE49-F238E27FC236}">
                <a16:creationId xmlns:a16="http://schemas.microsoft.com/office/drawing/2014/main" id="{20EA08EB-FBD5-4B88-8293-B705E2075A4D}"/>
              </a:ext>
            </a:extLst>
          </p:cNvPr>
          <p:cNvSpPr/>
          <p:nvPr/>
        </p:nvSpPr>
        <p:spPr>
          <a:xfrm>
            <a:off x="9346686" y="3242875"/>
            <a:ext cx="911217" cy="7198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経済課題</a:t>
            </a:r>
          </a:p>
        </p:txBody>
      </p:sp>
      <p:sp>
        <p:nvSpPr>
          <p:cNvPr id="39" name="正方形/長方形 38"/>
          <p:cNvSpPr/>
          <p:nvPr/>
        </p:nvSpPr>
        <p:spPr>
          <a:xfrm>
            <a:off x="10179355" y="2804836"/>
            <a:ext cx="1725640" cy="708143"/>
          </a:xfrm>
          <a:prstGeom prst="rect">
            <a:avLst/>
          </a:prstGeom>
        </p:spPr>
        <p:txBody>
          <a:bodyPr wrap="square">
            <a:spAutoFit/>
          </a:bodyPr>
          <a:lstStyle/>
          <a:p>
            <a:pPr algn="ctr"/>
            <a:r>
              <a:rPr kumimoji="1" lang="ja-JP" altLang="en-US" sz="2001" b="1" dirty="0">
                <a:solidFill>
                  <a:srgbClr val="C00000"/>
                </a:solidFill>
              </a:rPr>
              <a:t>相互に密接に</a:t>
            </a:r>
            <a:endParaRPr kumimoji="1" lang="en-US" altLang="ja-JP" sz="2001" b="1" dirty="0">
              <a:solidFill>
                <a:srgbClr val="C00000"/>
              </a:solidFill>
            </a:endParaRPr>
          </a:p>
          <a:p>
            <a:pPr algn="ctr"/>
            <a:r>
              <a:rPr kumimoji="1" lang="ja-JP" altLang="en-US" sz="2001" b="1" dirty="0">
                <a:solidFill>
                  <a:srgbClr val="C00000"/>
                </a:solidFill>
              </a:rPr>
              <a:t>関係</a:t>
            </a:r>
            <a:endParaRPr kumimoji="1" lang="en-US" altLang="ja-JP" sz="2001" b="1" dirty="0">
              <a:solidFill>
                <a:srgbClr val="C00000"/>
              </a:solidFill>
            </a:endParaRPr>
          </a:p>
        </p:txBody>
      </p:sp>
      <p:sp>
        <p:nvSpPr>
          <p:cNvPr id="41" name="正方形/長方形 40"/>
          <p:cNvSpPr/>
          <p:nvPr/>
        </p:nvSpPr>
        <p:spPr>
          <a:xfrm>
            <a:off x="9147910" y="4773113"/>
            <a:ext cx="3747026" cy="369332"/>
          </a:xfrm>
          <a:prstGeom prst="rect">
            <a:avLst/>
          </a:prstGeom>
        </p:spPr>
        <p:txBody>
          <a:bodyPr wrap="square">
            <a:spAutoFit/>
          </a:bodyPr>
          <a:lstStyle/>
          <a:p>
            <a:pPr algn="ctr"/>
            <a:r>
              <a:rPr kumimoji="1" lang="ja-JP" altLang="en-US" b="1" dirty="0">
                <a:solidFill>
                  <a:schemeClr val="bg1"/>
                </a:solidFill>
              </a:rPr>
              <a:t>同時解決・統合的向上が必要</a:t>
            </a:r>
          </a:p>
        </p:txBody>
      </p:sp>
      <p:sp>
        <p:nvSpPr>
          <p:cNvPr id="53" name="下矢印 52"/>
          <p:cNvSpPr/>
          <p:nvPr/>
        </p:nvSpPr>
        <p:spPr>
          <a:xfrm>
            <a:off x="9634791"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下矢印 54"/>
          <p:cNvSpPr/>
          <p:nvPr/>
        </p:nvSpPr>
        <p:spPr>
          <a:xfrm>
            <a:off x="11590195"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下矢印 56"/>
          <p:cNvSpPr/>
          <p:nvPr/>
        </p:nvSpPr>
        <p:spPr>
          <a:xfrm>
            <a:off x="10612493"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9" name="左右矢印 58"/>
          <p:cNvSpPr/>
          <p:nvPr/>
        </p:nvSpPr>
        <p:spPr>
          <a:xfrm rot="18626425">
            <a:off x="9603692" y="2660632"/>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0" name="左右矢印 59"/>
          <p:cNvSpPr/>
          <p:nvPr/>
        </p:nvSpPr>
        <p:spPr>
          <a:xfrm rot="2704744">
            <a:off x="11303958" y="2670725"/>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1" name="左右矢印 60"/>
          <p:cNvSpPr/>
          <p:nvPr/>
        </p:nvSpPr>
        <p:spPr>
          <a:xfrm>
            <a:off x="10465891" y="3532765"/>
            <a:ext cx="1161333" cy="257343"/>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正方形/長方形 5"/>
          <p:cNvSpPr/>
          <p:nvPr/>
        </p:nvSpPr>
        <p:spPr>
          <a:xfrm>
            <a:off x="9425900" y="5304290"/>
            <a:ext cx="3274312" cy="377667"/>
          </a:xfrm>
          <a:prstGeom prst="rect">
            <a:avLst/>
          </a:prstGeom>
        </p:spPr>
        <p:txBody>
          <a:bodyPr wrap="square">
            <a:spAutoFit/>
          </a:bodyPr>
          <a:lstStyle/>
          <a:p>
            <a:pPr>
              <a:lnSpc>
                <a:spcPts val="1100"/>
              </a:lnSpc>
            </a:pPr>
            <a:r>
              <a:rPr kumimoji="1" lang="ja-JP" altLang="en-US" sz="1000" dirty="0">
                <a:latin typeface="Yu Gothic UI" panose="020B0500000000000000" pitchFamily="50" charset="-128"/>
                <a:ea typeface="Yu Gothic UI" panose="020B0500000000000000" pitchFamily="50" charset="-128"/>
              </a:rPr>
              <a:t>巻末資料（（参考）環境・社会・経済の統合的向上の</a:t>
            </a:r>
            <a:endParaRPr kumimoji="1" lang="en-US" altLang="ja-JP" sz="1000" dirty="0">
              <a:latin typeface="Yu Gothic UI" panose="020B0500000000000000" pitchFamily="50" charset="-128"/>
              <a:ea typeface="Yu Gothic UI" panose="020B0500000000000000" pitchFamily="50" charset="-128"/>
            </a:endParaRPr>
          </a:p>
          <a:p>
            <a:pPr>
              <a:lnSpc>
                <a:spcPts val="1100"/>
              </a:lnSpc>
            </a:pPr>
            <a:r>
              <a:rPr kumimoji="1" lang="ja-JP" altLang="en-US" sz="1000" dirty="0">
                <a:latin typeface="Yu Gothic UI" panose="020B0500000000000000" pitchFamily="50" charset="-128"/>
                <a:ea typeface="Yu Gothic UI" panose="020B0500000000000000" pitchFamily="50" charset="-128"/>
              </a:rPr>
              <a:t>取組みの例（プラスチックごみ対策）参照）</a:t>
            </a:r>
            <a:endParaRPr kumimoji="1" lang="en-US" altLang="ja-JP" sz="1000" dirty="0">
              <a:latin typeface="Yu Gothic UI" panose="020B0500000000000000" pitchFamily="50" charset="-128"/>
              <a:ea typeface="Yu Gothic UI" panose="020B0500000000000000" pitchFamily="50" charset="-128"/>
            </a:endParaRPr>
          </a:p>
        </p:txBody>
      </p:sp>
      <p:pic>
        <p:nvPicPr>
          <p:cNvPr id="8" name="図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353724" y="8509542"/>
            <a:ext cx="936000" cy="936000"/>
          </a:xfrm>
          <a:prstGeom prst="rect">
            <a:avLst/>
          </a:prstGeom>
        </p:spPr>
      </p:pic>
    </p:spTree>
    <p:extLst>
      <p:ext uri="{BB962C8B-B14F-4D97-AF65-F5344CB8AC3E}">
        <p14:creationId xmlns:p14="http://schemas.microsoft.com/office/powerpoint/2010/main" val="42055993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18387</TotalTime>
  <Words>8453</Words>
  <Application>Microsoft Office PowerPoint</Application>
  <PresentationFormat>A3 297x420 mm</PresentationFormat>
  <Paragraphs>571</Paragraphs>
  <Slides>18</Slides>
  <Notes>12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18</vt:i4>
      </vt:variant>
    </vt:vector>
  </HeadingPairs>
  <TitlesOfParts>
    <vt:vector size="33" baseType="lpstr">
      <vt:lpstr>Meiryo UI</vt:lpstr>
      <vt:lpstr>ＭＳ ゴシック</vt:lpstr>
      <vt:lpstr>ＭＳ 明朝</vt:lpstr>
      <vt:lpstr>ＭＳＰゴシック</vt:lpstr>
      <vt:lpstr>Yu Gothic UI</vt:lpstr>
      <vt:lpstr>メイリオ</vt:lpstr>
      <vt:lpstr>游ゴシック</vt:lpstr>
      <vt:lpstr>游ゴシック Light</vt:lpstr>
      <vt:lpstr>游ゴシック 本文</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1211</cp:revision>
  <cp:lastPrinted>2021-01-28T00:48:09Z</cp:lastPrinted>
  <dcterms:created xsi:type="dcterms:W3CDTF">2019-11-22T00:39:14Z</dcterms:created>
  <dcterms:modified xsi:type="dcterms:W3CDTF">2021-01-28T05:39:53Z</dcterms:modified>
</cp:coreProperties>
</file>