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407" r:id="rId2"/>
    <p:sldId id="351" r:id="rId3"/>
    <p:sldId id="389" r:id="rId4"/>
    <p:sldId id="402" r:id="rId5"/>
    <p:sldId id="403" r:id="rId6"/>
    <p:sldId id="326" r:id="rId7"/>
    <p:sldId id="331" r:id="rId8"/>
    <p:sldId id="385" r:id="rId9"/>
    <p:sldId id="410" r:id="rId10"/>
    <p:sldId id="394" r:id="rId11"/>
    <p:sldId id="412" r:id="rId12"/>
    <p:sldId id="392" r:id="rId13"/>
    <p:sldId id="369" r:id="rId14"/>
    <p:sldId id="370" r:id="rId15"/>
    <p:sldId id="400" r:id="rId16"/>
    <p:sldId id="401" r:id="rId17"/>
    <p:sldId id="411" r:id="rId18"/>
    <p:sldId id="409" r:id="rId19"/>
  </p:sldIdLst>
  <p:sldSz cx="12801600" cy="9601200" type="A3"/>
  <p:notesSz cx="7104063" cy="102346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13" clrIdx="1">
    <p:extLst>
      <p:ext uri="{19B8F6BF-5375-455C-9EA6-DF929625EA0E}">
        <p15:presenceInfo xmlns:p15="http://schemas.microsoft.com/office/powerpoint/2012/main" userId="S-1-5-21-161959346-1900351369-444732941-45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33CC33"/>
    <a:srgbClr val="CCFFCC"/>
    <a:srgbClr val="99FF66"/>
    <a:srgbClr val="99FF99"/>
    <a:srgbClr val="FFEEBD"/>
    <a:srgbClr val="FFE28F"/>
    <a:srgbClr val="FFFFFF"/>
    <a:srgbClr val="007E39"/>
    <a:srgbClr val="E2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434" autoAdjust="0"/>
  </p:normalViewPr>
  <p:slideViewPr>
    <p:cSldViewPr snapToGrid="0">
      <p:cViewPr varScale="1">
        <p:scale>
          <a:sx n="51" d="100"/>
          <a:sy n="51" d="100"/>
        </p:scale>
        <p:origin x="106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205" cy="513285"/>
          </a:xfrm>
          <a:prstGeom prst="rect">
            <a:avLst/>
          </a:prstGeom>
        </p:spPr>
        <p:txBody>
          <a:bodyPr vert="horz" lIns="94625" tIns="47314" rIns="94625" bIns="4731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203" y="2"/>
            <a:ext cx="3078205" cy="513285"/>
          </a:xfrm>
          <a:prstGeom prst="rect">
            <a:avLst/>
          </a:prstGeom>
        </p:spPr>
        <p:txBody>
          <a:bodyPr vert="horz" lIns="94625" tIns="47314" rIns="94625" bIns="47314" rtlCol="0"/>
          <a:lstStyle>
            <a:lvl1pPr algn="r">
              <a:defRPr sz="1100"/>
            </a:lvl1pPr>
          </a:lstStyle>
          <a:p>
            <a:fld id="{1BFA5588-ADFD-4748-B8CB-5A6C01508FD9}" type="datetimeFigureOut">
              <a:rPr kumimoji="1" lang="ja-JP" altLang="en-US" smtClean="0"/>
              <a:t>2021/5/10</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25" tIns="47314" rIns="94625" bIns="47314" rtlCol="0" anchor="ctr"/>
          <a:lstStyle/>
          <a:p>
            <a:endParaRPr lang="ja-JP" altLang="en-US"/>
          </a:p>
        </p:txBody>
      </p:sp>
      <p:sp>
        <p:nvSpPr>
          <p:cNvPr id="5" name="ノート プレースホルダー 4"/>
          <p:cNvSpPr>
            <a:spLocks noGrp="1"/>
          </p:cNvSpPr>
          <p:nvPr>
            <p:ph type="body" sz="quarter" idx="3"/>
          </p:nvPr>
        </p:nvSpPr>
        <p:spPr>
          <a:xfrm>
            <a:off x="710741" y="4925239"/>
            <a:ext cx="5682589" cy="4029439"/>
          </a:xfrm>
          <a:prstGeom prst="rect">
            <a:avLst/>
          </a:prstGeom>
        </p:spPr>
        <p:txBody>
          <a:bodyPr vert="horz" lIns="94625" tIns="47314" rIns="94625"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2"/>
            <a:ext cx="3078205" cy="513285"/>
          </a:xfrm>
          <a:prstGeom prst="rect">
            <a:avLst/>
          </a:prstGeom>
        </p:spPr>
        <p:txBody>
          <a:bodyPr vert="horz" lIns="94625" tIns="47314" rIns="94625" bIns="473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203" y="9721332"/>
            <a:ext cx="3078205" cy="513285"/>
          </a:xfrm>
          <a:prstGeom prst="rect">
            <a:avLst/>
          </a:prstGeom>
        </p:spPr>
        <p:txBody>
          <a:bodyPr vert="horz" lIns="94625" tIns="47314" rIns="94625" bIns="47314"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14</a:t>
            </a:fld>
            <a:endParaRPr kumimoji="1" lang="ja-JP" altLang="en-US"/>
          </a:p>
        </p:txBody>
      </p:sp>
    </p:spTree>
    <p:extLst>
      <p:ext uri="{BB962C8B-B14F-4D97-AF65-F5344CB8AC3E}">
        <p14:creationId xmlns:p14="http://schemas.microsoft.com/office/powerpoint/2010/main" val="17551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243135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03325" y="1258888"/>
            <a:ext cx="4530725" cy="33988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3875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20783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16699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42062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7</a:t>
            </a:fld>
            <a:endParaRPr kumimoji="1" lang="ja-JP" altLang="en-US"/>
          </a:p>
        </p:txBody>
      </p:sp>
    </p:spTree>
    <p:extLst>
      <p:ext uri="{BB962C8B-B14F-4D97-AF65-F5344CB8AC3E}">
        <p14:creationId xmlns:p14="http://schemas.microsoft.com/office/powerpoint/2010/main" val="19372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9381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404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1614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12</a:t>
            </a:fld>
            <a:endParaRPr kumimoji="1" lang="ja-JP" altLang="en-US"/>
          </a:p>
        </p:txBody>
      </p:sp>
    </p:spTree>
    <p:extLst>
      <p:ext uri="{BB962C8B-B14F-4D97-AF65-F5344CB8AC3E}">
        <p14:creationId xmlns:p14="http://schemas.microsoft.com/office/powerpoint/2010/main" val="1831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2021/5/10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2021/5/10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2021/5/10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2021/5/10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2021/5/10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2021/5/10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4F9A9AB-13F5-465A-8332-54386A2B2594}" type="datetime1">
              <a:rPr kumimoji="1" lang="ja-JP" altLang="en-US" smtClean="0"/>
              <a:t>2021/5/10</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18" Type="http://schemas.microsoft.com/office/2007/relationships/hdphoto" Target="../media/hdphoto8.wdp"/><Relationship Id="rId26" Type="http://schemas.microsoft.com/office/2007/relationships/hdphoto" Target="../media/hdphoto11.wdp"/><Relationship Id="rId3" Type="http://schemas.openxmlformats.org/officeDocument/2006/relationships/image" Target="../media/image51.png"/><Relationship Id="rId21" Type="http://schemas.openxmlformats.org/officeDocument/2006/relationships/image" Target="../media/image60.png"/><Relationship Id="rId7" Type="http://schemas.openxmlformats.org/officeDocument/2006/relationships/image" Target="../media/image53.png"/><Relationship Id="rId12" Type="http://schemas.microsoft.com/office/2007/relationships/hdphoto" Target="../media/hdphoto5.wdp"/><Relationship Id="rId17" Type="http://schemas.openxmlformats.org/officeDocument/2006/relationships/image" Target="../media/image58.png"/><Relationship Id="rId25" Type="http://schemas.openxmlformats.org/officeDocument/2006/relationships/image" Target="../media/image63.png"/><Relationship Id="rId2" Type="http://schemas.openxmlformats.org/officeDocument/2006/relationships/hyperlink" Target="https://illustimage.com/?id=1228" TargetMode="Externa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5.png"/><Relationship Id="rId24" Type="http://schemas.microsoft.com/office/2007/relationships/hdphoto" Target="../media/hdphoto10.wdp"/><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2.png"/><Relationship Id="rId10" Type="http://schemas.microsoft.com/office/2007/relationships/hdphoto" Target="../media/hdphoto4.wdp"/><Relationship Id="rId19" Type="http://schemas.openxmlformats.org/officeDocument/2006/relationships/image" Target="../media/image59.png"/><Relationship Id="rId4" Type="http://schemas.microsoft.com/office/2007/relationships/hdphoto" Target="../media/hdphoto1.wdp"/><Relationship Id="rId9" Type="http://schemas.openxmlformats.org/officeDocument/2006/relationships/image" Target="../media/image54.png"/><Relationship Id="rId14" Type="http://schemas.microsoft.com/office/2007/relationships/hdphoto" Target="../media/hdphoto6.wdp"/><Relationship Id="rId22"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7.emf"/><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809" y="3509646"/>
            <a:ext cx="5809467" cy="3863296"/>
          </a:xfrm>
          <a:prstGeom prst="ellipse">
            <a:avLst/>
          </a:prstGeom>
          <a:ln>
            <a:noFill/>
          </a:ln>
          <a:effectLst>
            <a:softEdge rad="112500"/>
          </a:effec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561" y="651758"/>
            <a:ext cx="5366937" cy="4025203"/>
          </a:xfrm>
          <a:prstGeom prst="ellipse">
            <a:avLst/>
          </a:prstGeom>
          <a:ln>
            <a:noFill/>
          </a:ln>
          <a:effectLst>
            <a:softEdge rad="112500"/>
          </a:effectLst>
        </p:spPr>
      </p:pic>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3" y="7714772"/>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smtClean="0">
                <a:solidFill>
                  <a:schemeClr val="tx1"/>
                </a:solidFill>
                <a:latin typeface="メイリオ" panose="020B0604030504040204" pitchFamily="50" charset="-128"/>
                <a:ea typeface="メイリオ" panose="020B0604030504040204" pitchFamily="50" charset="-128"/>
              </a:rPr>
              <a:t>2021</a:t>
            </a:r>
            <a:r>
              <a:rPr kumimoji="1" lang="ja-JP" altLang="en-US" sz="3600" b="1" dirty="0" smtClean="0">
                <a:solidFill>
                  <a:schemeClr val="tx1"/>
                </a:solidFill>
                <a:latin typeface="メイリオ" panose="020B0604030504040204" pitchFamily="50" charset="-128"/>
                <a:ea typeface="メイリオ" panose="020B0604030504040204" pitchFamily="50" charset="-128"/>
              </a:rPr>
              <a:t>年３月</a:t>
            </a:r>
            <a:endParaRPr kumimoji="1" lang="en-US" altLang="ja-JP" sz="36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97" y="4887608"/>
            <a:ext cx="5791564" cy="3692122"/>
          </a:xfrm>
          <a:prstGeom prst="ellipse">
            <a:avLst/>
          </a:prstGeom>
          <a:ln>
            <a:noFill/>
          </a:ln>
          <a:effectLst>
            <a:softEdge rad="112500"/>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773" y="2118587"/>
            <a:ext cx="5349057" cy="4021847"/>
          </a:xfrm>
          <a:prstGeom prst="ellipse">
            <a:avLst/>
          </a:prstGeom>
          <a:ln>
            <a:noFill/>
          </a:ln>
          <a:effectLst>
            <a:softEdge rad="112500"/>
          </a:effectLst>
        </p:spPr>
      </p:pic>
      <p:sp>
        <p:nvSpPr>
          <p:cNvPr id="2" name="正方形/長方形 1">
            <a:extLst>
              <a:ext uri="{FF2B5EF4-FFF2-40B4-BE49-F238E27FC236}">
                <a16:creationId xmlns:a16="http://schemas.microsoft.com/office/drawing/2014/main" id="{AE4CA40D-C8F5-4874-BA29-C44165C6BC19}"/>
              </a:ext>
            </a:extLst>
          </p:cNvPr>
          <p:cNvSpPr/>
          <p:nvPr/>
        </p:nvSpPr>
        <p:spPr>
          <a:xfrm>
            <a:off x="460257" y="3750743"/>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2030</a:t>
            </a:r>
            <a:r>
              <a:rPr kumimoji="1" lang="ja-JP" altLang="en-US"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大阪府環境総合</a:t>
            </a:r>
            <a:r>
              <a:rPr kumimoji="1" lang="ja-JP" altLang="en-US"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計画</a:t>
            </a:r>
            <a:endParaRPr kumimoji="1" lang="en-US" altLang="ja-JP"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～いのち輝く</a:t>
            </a:r>
            <a:r>
              <a:rPr kumimoji="1" lang="en-US" altLang="ja-JP"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SDGs</a:t>
            </a: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未来都市・大阪をめざして～</a:t>
            </a:r>
            <a:endParaRPr kumimoji="1" lang="en-US" altLang="ja-JP" sz="4000"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FCFB327-7222-4892-B4F0-2EFC2A3E169C}"/>
              </a:ext>
            </a:extLst>
          </p:cNvPr>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36297" y="3087595"/>
            <a:ext cx="12548924" cy="6188943"/>
          </a:xfrm>
          <a:prstGeom prst="roundRect">
            <a:avLst>
              <a:gd name="adj" fmla="val 2130"/>
            </a:avLst>
          </a:prstGeom>
          <a:solidFill>
            <a:srgbClr val="FF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500"/>
              </a:lnSpc>
            </a:pPr>
            <a:endParaRPr kumimoji="1" lang="en-US" altLang="ja-JP" sz="2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2200" b="1" dirty="0">
                <a:solidFill>
                  <a:schemeClr val="tx1"/>
                </a:solidFill>
                <a:latin typeface="Yu Gothic UI" panose="020B0500000000000000" pitchFamily="50" charset="-128"/>
                <a:ea typeface="Yu Gothic UI" panose="020B0500000000000000" pitchFamily="50" charset="-128"/>
              </a:rPr>
              <a:t>４つの観点の必要性と、環境・社会・経済の統合的向上への寄与</a:t>
            </a: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24" name="角丸四角形 3">
            <a:extLst>
              <a:ext uri="{FF2B5EF4-FFF2-40B4-BE49-F238E27FC236}">
                <a16:creationId xmlns:a16="http://schemas.microsoft.com/office/drawing/2014/main" id="{870496E5-0FC5-48D1-AEC7-C99A1474F37E}"/>
              </a:ext>
            </a:extLst>
          </p:cNvPr>
          <p:cNvSpPr/>
          <p:nvPr/>
        </p:nvSpPr>
        <p:spPr>
          <a:xfrm>
            <a:off x="136298" y="1273249"/>
            <a:ext cx="12538964" cy="1556866"/>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環境・社会・経済の課題の同時解決にも寄与し、統合的な向上を図るために今後の環境施策を講じていく上で、以下の４つの観点（</a:t>
            </a:r>
            <a:r>
              <a:rPr kumimoji="1" lang="ja-JP" altLang="en-US" sz="1700" b="1" dirty="0">
                <a:solidFill>
                  <a:schemeClr val="tx1"/>
                </a:solidFill>
                <a:latin typeface="Yu Gothic UI" panose="020B0500000000000000" pitchFamily="50" charset="-128"/>
                <a:ea typeface="Yu Gothic UI" panose="020B0500000000000000" pitchFamily="50" charset="-128"/>
              </a:rPr>
              <a:t>外部性の内部化</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環境効率性の向上</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環境リスク・移行リスクへの対応</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自然資本の強化</a:t>
            </a:r>
            <a:r>
              <a:rPr kumimoji="1" lang="ja-JP" altLang="en-US" sz="1700" dirty="0">
                <a:solidFill>
                  <a:schemeClr val="tx1"/>
                </a:solidFill>
                <a:latin typeface="Yu Gothic UI" panose="020B0500000000000000" pitchFamily="50" charset="-128"/>
                <a:ea typeface="Yu Gothic UI" panose="020B0500000000000000" pitchFamily="50" charset="-128"/>
              </a:rPr>
              <a:t>）が必要となります。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今後は、４つの観点を踏まえて各分野における環境施策を展開することにより、持続可能な社会の実現をめざします。</a:t>
            </a:r>
          </a:p>
        </p:txBody>
      </p:sp>
      <p:sp>
        <p:nvSpPr>
          <p:cNvPr id="11" name="正方形/長方形 10">
            <a:extLst>
              <a:ext uri="{FF2B5EF4-FFF2-40B4-BE49-F238E27FC236}">
                <a16:creationId xmlns:a16="http://schemas.microsoft.com/office/drawing/2014/main" id="{9D8CF6B8-2704-4BB0-80A7-7FFD4D814C71}"/>
              </a:ext>
            </a:extLst>
          </p:cNvPr>
          <p:cNvSpPr/>
          <p:nvPr/>
        </p:nvSpPr>
        <p:spPr>
          <a:xfrm>
            <a:off x="1040131" y="6572728"/>
            <a:ext cx="5436000" cy="1172086"/>
          </a:xfrm>
          <a:prstGeom prst="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dirty="0">
                <a:latin typeface="Yu Gothic UI" panose="020B0500000000000000" pitchFamily="50" charset="-128"/>
                <a:ea typeface="Yu Gothic UI" panose="020B0500000000000000" pitchFamily="50" charset="-128"/>
              </a:rPr>
              <a:t>　最新の科学的知見や世界の潮流を踏まえて、</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リスクや脱炭素社会への転換などの</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が大きく変化する移行</a:t>
            </a:r>
            <a:r>
              <a:rPr kumimoji="1" lang="ja-JP" altLang="en-US" dirty="0">
                <a:latin typeface="Yu Gothic UI" panose="020B0500000000000000" pitchFamily="50" charset="-128"/>
                <a:ea typeface="Yu Gothic UI" panose="020B0500000000000000" pitchFamily="50" charset="-128"/>
              </a:rPr>
              <a:t>リスクに迅速に対応する必要があります。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7D35BA57-7D08-4E79-8FC5-3D43B55F3C98}"/>
              </a:ext>
            </a:extLst>
          </p:cNvPr>
          <p:cNvSpPr/>
          <p:nvPr/>
        </p:nvSpPr>
        <p:spPr>
          <a:xfrm>
            <a:off x="1040130" y="7948713"/>
            <a:ext cx="5436000" cy="1167475"/>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システムの土台であり、全ての人にとって生存の基盤である</a:t>
            </a:r>
            <a:r>
              <a:rPr kumimoji="1" lang="ja-JP" altLang="en-US" dirty="0">
                <a:latin typeface="Yu Gothic UI" panose="020B0500000000000000" pitchFamily="50" charset="-128"/>
                <a:ea typeface="Yu Gothic UI" panose="020B0500000000000000" pitchFamily="50" charset="-128"/>
              </a:rPr>
              <a:t>自然</a:t>
            </a:r>
            <a:r>
              <a:rPr kumimoji="1" lang="ja-JP" altLang="en-US" dirty="0">
                <a:solidFill>
                  <a:schemeClr val="tx1"/>
                </a:solidFill>
                <a:latin typeface="Yu Gothic UI" panose="020B0500000000000000" pitchFamily="50" charset="-128"/>
                <a:ea typeface="Yu Gothic UI" panose="020B0500000000000000" pitchFamily="50" charset="-128"/>
              </a:rPr>
              <a:t>資本</a:t>
            </a:r>
            <a:r>
              <a:rPr kumimoji="1" lang="en-US" altLang="ja-JP" baseline="30000" dirty="0">
                <a:solidFill>
                  <a:schemeClr val="tx1"/>
                </a:solidFill>
                <a:latin typeface="Yu Gothic UI" panose="020B0500000000000000" pitchFamily="50" charset="-128"/>
                <a:ea typeface="Yu Gothic UI" panose="020B0500000000000000" pitchFamily="50" charset="-128"/>
              </a:rPr>
              <a:t>※</a:t>
            </a:r>
            <a:r>
              <a:rPr kumimoji="1" lang="ja-JP" altLang="en-US" dirty="0">
                <a:solidFill>
                  <a:schemeClr val="tx1"/>
                </a:solidFill>
                <a:latin typeface="Yu Gothic UI" panose="020B0500000000000000" pitchFamily="50" charset="-128"/>
                <a:ea typeface="Yu Gothic UI" panose="020B0500000000000000" pitchFamily="50" charset="-128"/>
              </a:rPr>
              <a:t>を充実させる必要があります。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buFont typeface="Wingdings" panose="05000000000000000000" pitchFamily="2" charset="2"/>
              <a:buChar char="Ø"/>
            </a:pP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13" name="角丸四角形 8">
            <a:extLst>
              <a:ext uri="{FF2B5EF4-FFF2-40B4-BE49-F238E27FC236}">
                <a16:creationId xmlns:a16="http://schemas.microsoft.com/office/drawing/2014/main" id="{8A91FF9B-C484-4842-A4D8-F4AE993D1080}"/>
              </a:ext>
            </a:extLst>
          </p:cNvPr>
          <p:cNvSpPr/>
          <p:nvPr/>
        </p:nvSpPr>
        <p:spPr>
          <a:xfrm>
            <a:off x="126338" y="917467"/>
            <a:ext cx="7998922"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　環境・社会・経済の統合的向上に向けた環境施策の４つの観点</a:t>
            </a:r>
          </a:p>
        </p:txBody>
      </p:sp>
      <p:sp>
        <p:nvSpPr>
          <p:cNvPr id="2" name="楕円 1"/>
          <p:cNvSpPr/>
          <p:nvPr/>
        </p:nvSpPr>
        <p:spPr>
          <a:xfrm>
            <a:off x="231446" y="4062564"/>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１</a:t>
            </a:r>
          </a:p>
        </p:txBody>
      </p:sp>
      <p:sp>
        <p:nvSpPr>
          <p:cNvPr id="49" name="楕円 48"/>
          <p:cNvSpPr/>
          <p:nvPr/>
        </p:nvSpPr>
        <p:spPr>
          <a:xfrm>
            <a:off x="231446" y="5418287"/>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２</a:t>
            </a:r>
          </a:p>
        </p:txBody>
      </p:sp>
      <p:sp>
        <p:nvSpPr>
          <p:cNvPr id="51" name="楕円 50"/>
          <p:cNvSpPr/>
          <p:nvPr/>
        </p:nvSpPr>
        <p:spPr>
          <a:xfrm>
            <a:off x="231446" y="6804256"/>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３</a:t>
            </a:r>
          </a:p>
        </p:txBody>
      </p:sp>
      <p:sp>
        <p:nvSpPr>
          <p:cNvPr id="55" name="楕円 54"/>
          <p:cNvSpPr/>
          <p:nvPr/>
        </p:nvSpPr>
        <p:spPr>
          <a:xfrm>
            <a:off x="231446" y="8115191"/>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４</a:t>
            </a:r>
          </a:p>
        </p:txBody>
      </p:sp>
      <p:sp>
        <p:nvSpPr>
          <p:cNvPr id="3" name="フローチャート: 抜出し 2"/>
          <p:cNvSpPr/>
          <p:nvPr/>
        </p:nvSpPr>
        <p:spPr>
          <a:xfrm rot="5400000">
            <a:off x="6282284" y="4177253"/>
            <a:ext cx="918389"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6" name="フローチャート: 抜出し 55"/>
          <p:cNvSpPr/>
          <p:nvPr/>
        </p:nvSpPr>
        <p:spPr>
          <a:xfrm rot="5400000">
            <a:off x="6282287" y="692976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フローチャート: 抜出し 56"/>
          <p:cNvSpPr/>
          <p:nvPr/>
        </p:nvSpPr>
        <p:spPr>
          <a:xfrm rot="5400000">
            <a:off x="6282287" y="552683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8" name="フローチャート: 抜出し 57"/>
          <p:cNvSpPr/>
          <p:nvPr/>
        </p:nvSpPr>
        <p:spPr>
          <a:xfrm rot="5400000">
            <a:off x="6282287" y="8328673"/>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8" name="正方形/長方形 27">
            <a:extLst>
              <a:ext uri="{FF2B5EF4-FFF2-40B4-BE49-F238E27FC236}">
                <a16:creationId xmlns:a16="http://schemas.microsoft.com/office/drawing/2014/main" id="{AB9708F1-698A-41B7-A2E2-919FD3A679F5}"/>
              </a:ext>
            </a:extLst>
          </p:cNvPr>
          <p:cNvSpPr/>
          <p:nvPr/>
        </p:nvSpPr>
        <p:spPr>
          <a:xfrm>
            <a:off x="1040131" y="3837976"/>
            <a:ext cx="5436000" cy="118018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に負荷を与えている主体が適正にその費用を負担し、</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活動において環境汚染の防止対策やその費用を織り込む必要があります。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ACC057D7-9259-41B6-9452-FC8DFBEB60F7}"/>
              </a:ext>
            </a:extLst>
          </p:cNvPr>
          <p:cNvSpPr/>
          <p:nvPr/>
        </p:nvSpPr>
        <p:spPr>
          <a:xfrm>
            <a:off x="1040131" y="5207570"/>
            <a:ext cx="5436000" cy="1172086"/>
          </a:xfrm>
          <a:prstGeom prst="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marL="285755" indent="-285755">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消費や生産</a:t>
            </a:r>
            <a:r>
              <a:rPr lang="ja-JP" altLang="en-US" dirty="0">
                <a:solidFill>
                  <a:schemeClr val="tx1"/>
                </a:solidFill>
                <a:latin typeface="Yu Gothic UI" panose="020B0500000000000000" pitchFamily="50" charset="-128"/>
                <a:ea typeface="Yu Gothic UI" panose="020B0500000000000000" pitchFamily="50" charset="-128"/>
              </a:rPr>
              <a:t>にあたり、できる限り</a:t>
            </a:r>
            <a:r>
              <a:rPr lang="ja-JP" altLang="ja-JP" b="1" u="sng" dirty="0">
                <a:solidFill>
                  <a:schemeClr val="tx1"/>
                </a:solidFill>
                <a:latin typeface="Yu Gothic UI" panose="020B0500000000000000" pitchFamily="50" charset="-128"/>
                <a:ea typeface="Yu Gothic UI" panose="020B0500000000000000" pitchFamily="50" charset="-128"/>
              </a:rPr>
              <a:t>環境</a:t>
            </a:r>
            <a:r>
              <a:rPr lang="ja-JP" altLang="ja-JP" dirty="0">
                <a:solidFill>
                  <a:schemeClr val="tx1"/>
                </a:solidFill>
                <a:latin typeface="Yu Gothic UI" panose="020B0500000000000000" pitchFamily="50" charset="-128"/>
                <a:ea typeface="Yu Gothic UI" panose="020B0500000000000000" pitchFamily="50" charset="-128"/>
              </a:rPr>
              <a:t>への負荷</a:t>
            </a:r>
            <a:r>
              <a:rPr lang="ja-JP" altLang="en-US" dirty="0">
                <a:solidFill>
                  <a:schemeClr val="tx1"/>
                </a:solidFill>
                <a:latin typeface="Yu Gothic UI" panose="020B0500000000000000" pitchFamily="50" charset="-128"/>
                <a:ea typeface="Yu Gothic UI" panose="020B0500000000000000" pitchFamily="50" charset="-128"/>
              </a:rPr>
              <a:t>が少ない手法や製品を選択するなど</a:t>
            </a:r>
            <a:r>
              <a:rPr lang="ja-JP" altLang="en-US" dirty="0">
                <a:latin typeface="Yu Gothic UI" panose="020B0500000000000000" pitchFamily="50" charset="-128"/>
                <a:ea typeface="Yu Gothic UI" panose="020B0500000000000000" pitchFamily="50" charset="-128"/>
              </a:rPr>
              <a:t>、</a:t>
            </a:r>
            <a:r>
              <a:rPr kumimoji="1" lang="ja-JP" altLang="en-US" dirty="0">
                <a:latin typeface="Yu Gothic UI" panose="020B0500000000000000" pitchFamily="50" charset="-128"/>
                <a:ea typeface="Yu Gothic UI" panose="020B0500000000000000" pitchFamily="50" charset="-128"/>
              </a:rPr>
              <a:t> </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活動あたりの</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負荷を減らす必要があります。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36" name="四角形: 角を丸くする 51">
            <a:extLst>
              <a:ext uri="{FF2B5EF4-FFF2-40B4-BE49-F238E27FC236}">
                <a16:creationId xmlns:a16="http://schemas.microsoft.com/office/drawing/2014/main" id="{0579D66F-BFBC-42E6-B7BF-708CDE202191}"/>
              </a:ext>
            </a:extLst>
          </p:cNvPr>
          <p:cNvSpPr/>
          <p:nvPr/>
        </p:nvSpPr>
        <p:spPr>
          <a:xfrm>
            <a:off x="7024128" y="5201913"/>
            <a:ext cx="5586023" cy="1165847"/>
          </a:xfrm>
          <a:prstGeom prst="roundRect">
            <a:avLst>
              <a:gd name="adj" fmla="val 1293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r>
              <a:rPr kumimoji="1" lang="ja-JP" altLang="en-US" sz="2200" b="1" dirty="0">
                <a:latin typeface="Yu Gothic UI" panose="020B0500000000000000" pitchFamily="50" charset="-128"/>
                <a:ea typeface="Yu Gothic UI" panose="020B0500000000000000" pitchFamily="50" charset="-128"/>
              </a:rPr>
              <a:t>　環境効率性の向上</a:t>
            </a:r>
            <a:endParaRPr kumimoji="1" lang="en-US" altLang="ja-JP" sz="2200" b="1" dirty="0">
              <a:latin typeface="Yu Gothic UI" panose="020B0500000000000000" pitchFamily="50" charset="-128"/>
              <a:ea typeface="Yu Gothic UI" panose="020B0500000000000000" pitchFamily="50" charset="-128"/>
            </a:endParaRPr>
          </a:p>
          <a:p>
            <a:pPr>
              <a:lnSpc>
                <a:spcPts val="400"/>
              </a:lnSpc>
            </a:pPr>
            <a:r>
              <a:rPr kumimoji="1" lang="ja-JP" altLang="en-US" dirty="0">
                <a:latin typeface="Yu Gothic UI" panose="020B0500000000000000" pitchFamily="50" charset="-128"/>
                <a:ea typeface="Yu Gothic UI" panose="020B0500000000000000" pitchFamily="50" charset="-128"/>
              </a:rPr>
              <a:t>　</a:t>
            </a:r>
            <a:endParaRPr kumimoji="1" lang="en-US" altLang="ja-JP" dirty="0">
              <a:latin typeface="Yu Gothic UI" panose="020B0500000000000000" pitchFamily="50" charset="-128"/>
              <a:ea typeface="Yu Gothic UI" panose="020B0500000000000000" pitchFamily="50" charset="-128"/>
            </a:endParaRPr>
          </a:p>
          <a:p>
            <a:r>
              <a:rPr kumimoji="1" lang="ja-JP" altLang="en-US" dirty="0">
                <a:latin typeface="Yu Gothic UI" panose="020B0500000000000000" pitchFamily="50" charset="-128"/>
                <a:ea typeface="Yu Gothic UI" panose="020B0500000000000000" pitchFamily="50" charset="-128"/>
              </a:rPr>
              <a:t>　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成長を図るとともに、 </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en-US" altLang="ja-JP" dirty="0">
              <a:latin typeface="Yu Gothic UI" panose="020B0500000000000000" pitchFamily="50" charset="-128"/>
              <a:ea typeface="Yu Gothic UI" panose="020B0500000000000000" pitchFamily="50" charset="-128"/>
            </a:endParaRPr>
          </a:p>
        </p:txBody>
      </p:sp>
      <p:sp>
        <p:nvSpPr>
          <p:cNvPr id="38" name="四角形: 角を丸くする 52">
            <a:extLst>
              <a:ext uri="{FF2B5EF4-FFF2-40B4-BE49-F238E27FC236}">
                <a16:creationId xmlns:a16="http://schemas.microsoft.com/office/drawing/2014/main" id="{499EE8C7-B9DF-4026-9D93-16A126773F35}"/>
              </a:ext>
            </a:extLst>
          </p:cNvPr>
          <p:cNvSpPr/>
          <p:nvPr/>
        </p:nvSpPr>
        <p:spPr>
          <a:xfrm>
            <a:off x="7014947" y="6525230"/>
            <a:ext cx="5586023" cy="1229067"/>
          </a:xfrm>
          <a:prstGeom prst="roundRect">
            <a:avLst>
              <a:gd name="adj" fmla="val 131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r>
              <a:rPr kumimoji="1" lang="ja-JP" altLang="en-US" sz="2001" b="1" dirty="0">
                <a:latin typeface="Yu Gothic UI" panose="020B0500000000000000" pitchFamily="50" charset="-128"/>
                <a:ea typeface="Yu Gothic UI" panose="020B0500000000000000" pitchFamily="50" charset="-128"/>
              </a:rPr>
              <a:t> 　</a:t>
            </a:r>
            <a:r>
              <a:rPr kumimoji="1" lang="ja-JP" altLang="en-US" sz="2200" b="1" dirty="0">
                <a:latin typeface="Yu Gothic UI" panose="020B0500000000000000" pitchFamily="50" charset="-128"/>
                <a:ea typeface="Yu Gothic UI" panose="020B0500000000000000" pitchFamily="50" charset="-128"/>
              </a:rPr>
              <a:t>環境リスク・ 移行リスクへの対応</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リスクをチャンスと捉えて</a:t>
            </a:r>
            <a:r>
              <a:rPr kumimoji="1" lang="ja-JP" altLang="en-US" b="1" u="sng" dirty="0">
                <a:latin typeface="Yu Gothic UI" panose="020B0500000000000000" pitchFamily="50" charset="-128"/>
                <a:ea typeface="Yu Gothic UI" panose="020B0500000000000000" pitchFamily="50" charset="-128"/>
              </a:rPr>
              <a:t>社会</a:t>
            </a:r>
            <a:r>
              <a:rPr kumimoji="1" lang="ja-JP" altLang="en-US" dirty="0">
                <a:latin typeface="Yu Gothic UI" panose="020B0500000000000000" pitchFamily="50" charset="-128"/>
                <a:ea typeface="Yu Gothic UI" panose="020B0500000000000000" pitchFamily="50" charset="-128"/>
              </a:rPr>
              <a:t>の強靭性を向上させるとともに</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ja-JP" altLang="en-US" b="1" dirty="0">
              <a:latin typeface="Yu Gothic UI" panose="020B0500000000000000" pitchFamily="50" charset="-128"/>
              <a:ea typeface="Yu Gothic UI" panose="020B0500000000000000" pitchFamily="50" charset="-128"/>
            </a:endParaRPr>
          </a:p>
        </p:txBody>
      </p:sp>
      <p:sp>
        <p:nvSpPr>
          <p:cNvPr id="39" name="四角形: 角を丸くする 53">
            <a:extLst>
              <a:ext uri="{FF2B5EF4-FFF2-40B4-BE49-F238E27FC236}">
                <a16:creationId xmlns:a16="http://schemas.microsoft.com/office/drawing/2014/main" id="{0C9127E7-0C68-417B-8389-7B3A2DDFAA19}"/>
              </a:ext>
            </a:extLst>
          </p:cNvPr>
          <p:cNvSpPr/>
          <p:nvPr/>
        </p:nvSpPr>
        <p:spPr>
          <a:xfrm>
            <a:off x="7024128" y="7938719"/>
            <a:ext cx="5586023" cy="1177471"/>
          </a:xfrm>
          <a:prstGeom prst="roundRect">
            <a:avLst>
              <a:gd name="adj" fmla="val 116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36000" rIns="36000" rtlCol="0" anchor="ctr"/>
          <a:lstStyle/>
          <a:p>
            <a:r>
              <a:rPr kumimoji="1" lang="ja-JP" altLang="en-US" sz="2200" b="1" dirty="0">
                <a:latin typeface="Yu Gothic UI" panose="020B0500000000000000" pitchFamily="50" charset="-128"/>
                <a:ea typeface="Yu Gothic UI" panose="020B0500000000000000" pitchFamily="50" charset="-128"/>
              </a:rPr>
              <a:t>　自然資本の強化</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の保全を確保するとともに、あらゆる人にその恩恵が届く公正な</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を創り、持続可能な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成長を図ります。</a:t>
            </a:r>
            <a:endParaRPr kumimoji="1" lang="en-US" altLang="ja-JP" dirty="0">
              <a:latin typeface="Yu Gothic UI" panose="020B0500000000000000" pitchFamily="50" charset="-128"/>
              <a:ea typeface="Yu Gothic UI" panose="020B0500000000000000" pitchFamily="50" charset="-128"/>
            </a:endParaRPr>
          </a:p>
        </p:txBody>
      </p:sp>
      <p:sp>
        <p:nvSpPr>
          <p:cNvPr id="41" name="四角形: 角を丸くする 51">
            <a:extLst>
              <a:ext uri="{FF2B5EF4-FFF2-40B4-BE49-F238E27FC236}">
                <a16:creationId xmlns:a16="http://schemas.microsoft.com/office/drawing/2014/main" id="{0579D66F-BFBC-42E6-B7BF-708CDE202191}"/>
              </a:ext>
            </a:extLst>
          </p:cNvPr>
          <p:cNvSpPr/>
          <p:nvPr/>
        </p:nvSpPr>
        <p:spPr>
          <a:xfrm>
            <a:off x="9629591" y="5358195"/>
            <a:ext cx="1044000" cy="252000"/>
          </a:xfrm>
          <a:prstGeom prst="roundRect">
            <a:avLst>
              <a:gd name="adj" fmla="val 129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P.10</a:t>
            </a:r>
            <a:r>
              <a:rPr kumimoji="1" lang="ja-JP" altLang="en-US" sz="1500" dirty="0">
                <a:latin typeface="Yu Gothic UI" panose="020B0500000000000000" pitchFamily="50" charset="-128"/>
                <a:ea typeface="Yu Gothic UI" panose="020B0500000000000000" pitchFamily="50" charset="-128"/>
              </a:rPr>
              <a:t>参照</a:t>
            </a:r>
          </a:p>
        </p:txBody>
      </p:sp>
      <p:sp>
        <p:nvSpPr>
          <p:cNvPr id="42" name="四角形: 角を丸くする 52">
            <a:extLst>
              <a:ext uri="{FF2B5EF4-FFF2-40B4-BE49-F238E27FC236}">
                <a16:creationId xmlns:a16="http://schemas.microsoft.com/office/drawing/2014/main" id="{499EE8C7-B9DF-4026-9D93-16A126773F35}"/>
              </a:ext>
            </a:extLst>
          </p:cNvPr>
          <p:cNvSpPr/>
          <p:nvPr/>
        </p:nvSpPr>
        <p:spPr>
          <a:xfrm>
            <a:off x="11189249" y="6736767"/>
            <a:ext cx="1044000" cy="252000"/>
          </a:xfrm>
          <a:prstGeom prst="roundRect">
            <a:avLst>
              <a:gd name="adj" fmla="val 13124"/>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kumimoji="1" lang="ja-JP" altLang="en-US" sz="1500" dirty="0">
                <a:latin typeface="Yu Gothic UI" panose="020B0500000000000000" pitchFamily="50" charset="-128"/>
                <a:ea typeface="Yu Gothic UI" panose="020B0500000000000000" pitchFamily="50" charset="-128"/>
              </a:rPr>
              <a:t>  </a:t>
            </a:r>
            <a:r>
              <a:rPr kumimoji="1" lang="en-US" altLang="ja-JP" sz="1500" dirty="0">
                <a:latin typeface="Yu Gothic UI" panose="020B0500000000000000" pitchFamily="50" charset="-128"/>
                <a:ea typeface="Yu Gothic UI" panose="020B0500000000000000" pitchFamily="50" charset="-128"/>
              </a:rPr>
              <a:t>P.11</a:t>
            </a:r>
            <a:r>
              <a:rPr kumimoji="1" lang="ja-JP" altLang="en-US" sz="1500" dirty="0">
                <a:latin typeface="Yu Gothic UI" panose="020B0500000000000000" pitchFamily="50" charset="-128"/>
                <a:ea typeface="Yu Gothic UI" panose="020B0500000000000000" pitchFamily="50" charset="-128"/>
              </a:rPr>
              <a:t>参照</a:t>
            </a:r>
          </a:p>
        </p:txBody>
      </p:sp>
      <p:sp>
        <p:nvSpPr>
          <p:cNvPr id="43" name="四角形: 角を丸くする 53">
            <a:extLst>
              <a:ext uri="{FF2B5EF4-FFF2-40B4-BE49-F238E27FC236}">
                <a16:creationId xmlns:a16="http://schemas.microsoft.com/office/drawing/2014/main" id="{0C9127E7-0C68-417B-8389-7B3A2DDFAA19}"/>
              </a:ext>
            </a:extLst>
          </p:cNvPr>
          <p:cNvSpPr/>
          <p:nvPr/>
        </p:nvSpPr>
        <p:spPr>
          <a:xfrm>
            <a:off x="9392885" y="8093737"/>
            <a:ext cx="1044000" cy="252000"/>
          </a:xfrm>
          <a:prstGeom prst="roundRect">
            <a:avLst>
              <a:gd name="adj" fmla="val 11683"/>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kumimoji="1" lang="en-US" altLang="ja-JP" sz="1500" dirty="0">
                <a:latin typeface="Yu Gothic UI" panose="020B0500000000000000" pitchFamily="50" charset="-128"/>
                <a:ea typeface="Yu Gothic UI" panose="020B0500000000000000" pitchFamily="50" charset="-128"/>
              </a:rPr>
              <a:t>P.12</a:t>
            </a:r>
            <a:r>
              <a:rPr kumimoji="1" lang="ja-JP" altLang="en-US" sz="1500" dirty="0">
                <a:latin typeface="Yu Gothic UI" panose="020B0500000000000000" pitchFamily="50" charset="-128"/>
                <a:ea typeface="Yu Gothic UI" panose="020B0500000000000000" pitchFamily="50" charset="-128"/>
              </a:rPr>
              <a:t>参照</a:t>
            </a:r>
          </a:p>
        </p:txBody>
      </p:sp>
      <p:sp>
        <p:nvSpPr>
          <p:cNvPr id="53" name="四角形: 角を丸くする 49">
            <a:extLst>
              <a:ext uri="{FF2B5EF4-FFF2-40B4-BE49-F238E27FC236}">
                <a16:creationId xmlns:a16="http://schemas.microsoft.com/office/drawing/2014/main" id="{A9B9AEF6-C264-45CC-8DEC-2D2C37CAC10E}"/>
              </a:ext>
            </a:extLst>
          </p:cNvPr>
          <p:cNvSpPr/>
          <p:nvPr/>
        </p:nvSpPr>
        <p:spPr>
          <a:xfrm>
            <a:off x="7008686" y="3828395"/>
            <a:ext cx="5601466" cy="1180186"/>
          </a:xfrm>
          <a:prstGeom prst="roundRect">
            <a:avLst>
              <a:gd name="adj" fmla="val 129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sp3d extrusionH="57150">
              <a:bevelT w="38100" h="38100" prst="slope"/>
            </a:sp3d>
          </a:bodyPr>
          <a:lstStyle/>
          <a:p>
            <a:r>
              <a:rPr kumimoji="1" lang="ja-JP" altLang="en-US" sz="2200" b="1" dirty="0">
                <a:latin typeface="Yu Gothic UI" panose="020B0500000000000000" pitchFamily="50" charset="-128"/>
                <a:ea typeface="Yu Gothic UI" panose="020B0500000000000000" pitchFamily="50" charset="-128"/>
              </a:rPr>
              <a:t>　外部性の内部化</a:t>
            </a:r>
            <a:endParaRPr kumimoji="1" lang="en-US" altLang="ja-JP" sz="2200" b="1" dirty="0">
              <a:solidFill>
                <a:schemeClr val="tx1"/>
              </a:solidFill>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の包摂性を高めるとともに、持続可能な</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成長を図り、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の保全を確保します。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54" name="四角形: 角を丸くする 49">
            <a:extLst>
              <a:ext uri="{FF2B5EF4-FFF2-40B4-BE49-F238E27FC236}">
                <a16:creationId xmlns:a16="http://schemas.microsoft.com/office/drawing/2014/main" id="{A9B9AEF6-C264-45CC-8DEC-2D2C37CAC10E}"/>
              </a:ext>
            </a:extLst>
          </p:cNvPr>
          <p:cNvSpPr/>
          <p:nvPr/>
        </p:nvSpPr>
        <p:spPr>
          <a:xfrm>
            <a:off x="9619612" y="3993136"/>
            <a:ext cx="1044000" cy="252000"/>
          </a:xfrm>
          <a:prstGeom prst="roundRect">
            <a:avLst>
              <a:gd name="adj" fmla="val 129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a:t>
            </a:r>
            <a:r>
              <a:rPr kumimoji="1" lang="ja-JP" altLang="en-US" sz="1500" dirty="0">
                <a:latin typeface="Yu Gothic UI" panose="020B0500000000000000" pitchFamily="50" charset="-128"/>
                <a:ea typeface="Yu Gothic UI" panose="020B0500000000000000" pitchFamily="50" charset="-128"/>
              </a:rPr>
              <a:t>９参照</a:t>
            </a:r>
          </a:p>
        </p:txBody>
      </p:sp>
      <p:sp>
        <p:nvSpPr>
          <p:cNvPr id="59" name="楕円 58"/>
          <p:cNvSpPr/>
          <p:nvPr/>
        </p:nvSpPr>
        <p:spPr>
          <a:xfrm>
            <a:off x="7091266" y="424112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61" name="楕円 60"/>
          <p:cNvSpPr/>
          <p:nvPr/>
        </p:nvSpPr>
        <p:spPr>
          <a:xfrm>
            <a:off x="7091266" y="561689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2" name="楕円 61"/>
          <p:cNvSpPr/>
          <p:nvPr/>
        </p:nvSpPr>
        <p:spPr>
          <a:xfrm>
            <a:off x="7091266" y="6965907"/>
            <a:ext cx="4867538"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6" name="楕円 65"/>
          <p:cNvSpPr/>
          <p:nvPr/>
        </p:nvSpPr>
        <p:spPr>
          <a:xfrm>
            <a:off x="7091266" y="8349731"/>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1352000" y="8738499"/>
            <a:ext cx="5155926" cy="427675"/>
          </a:xfrm>
          <a:prstGeom prst="rect">
            <a:avLst/>
          </a:prstGeom>
        </p:spPr>
        <p:txBody>
          <a:bodyPr wrap="square" lIns="36000" rIns="36000">
            <a:spAutoFit/>
          </a:bodyPr>
          <a:lstStyle/>
          <a:p>
            <a:pPr>
              <a:lnSpc>
                <a:spcPts val="13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森林、土壌、水、大気、生物資源など、自然によって形成される資本（ストック）</a:t>
            </a:r>
            <a:endParaRPr lang="en-US" altLang="ja-JP" sz="1200" dirty="0">
              <a:latin typeface="Yu Gothic UI" panose="020B0500000000000000" pitchFamily="50" charset="-128"/>
              <a:ea typeface="Yu Gothic UI" panose="020B0500000000000000" pitchFamily="50" charset="-128"/>
            </a:endParaRPr>
          </a:p>
          <a:p>
            <a:pPr>
              <a:lnSpc>
                <a:spcPts val="1300"/>
              </a:lnSpc>
            </a:pPr>
            <a:r>
              <a:rPr lang="ja-JP" altLang="en-US" sz="1200" dirty="0">
                <a:latin typeface="Yu Gothic UI" panose="020B0500000000000000" pitchFamily="50" charset="-128"/>
                <a:ea typeface="Yu Gothic UI" panose="020B0500000000000000" pitchFamily="50" charset="-128"/>
              </a:rPr>
              <a:t>　のこと。</a:t>
            </a:r>
          </a:p>
        </p:txBody>
      </p:sp>
    </p:spTree>
    <p:extLst>
      <p:ext uri="{BB962C8B-B14F-4D97-AF65-F5344CB8AC3E}">
        <p14:creationId xmlns:p14="http://schemas.microsoft.com/office/powerpoint/2010/main" val="9561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143700" y="1084523"/>
            <a:ext cx="12486108" cy="2225790"/>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1" name="角丸四角形 50"/>
          <p:cNvSpPr/>
          <p:nvPr/>
        </p:nvSpPr>
        <p:spPr>
          <a:xfrm>
            <a:off x="135858" y="3637603"/>
            <a:ext cx="9787117" cy="582286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2" name="角丸四角形 51"/>
          <p:cNvSpPr/>
          <p:nvPr/>
        </p:nvSpPr>
        <p:spPr>
          <a:xfrm>
            <a:off x="368880" y="7381187"/>
            <a:ext cx="5558393"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①</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336759" y="5062149"/>
            <a:ext cx="5590514"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4" name="角丸四角形 33"/>
          <p:cNvSpPr/>
          <p:nvPr/>
        </p:nvSpPr>
        <p:spPr>
          <a:xfrm>
            <a:off x="336758" y="8357425"/>
            <a:ext cx="5590515"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角丸四角形 25"/>
          <p:cNvSpPr/>
          <p:nvPr/>
        </p:nvSpPr>
        <p:spPr>
          <a:xfrm>
            <a:off x="336760" y="4068546"/>
            <a:ext cx="5590513"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9</a:t>
            </a:r>
            <a:endParaRPr kumimoji="1" lang="ja-JP" altLang="en-US" sz="2000" b="1" dirty="0">
              <a:solidFill>
                <a:schemeClr val="bg1"/>
              </a:solidFill>
            </a:endParaRPr>
          </a:p>
        </p:txBody>
      </p:sp>
      <p:sp>
        <p:nvSpPr>
          <p:cNvPr id="46" name="テキスト ボックス 45">
            <a:extLst>
              <a:ext uri="{FF2B5EF4-FFF2-40B4-BE49-F238E27FC236}">
                <a16:creationId xmlns:a16="http://schemas.microsoft.com/office/drawing/2014/main" id="{AA789F95-7DDC-40D7-8181-315DDAF28B1F}"/>
              </a:ext>
            </a:extLst>
          </p:cNvPr>
          <p:cNvSpPr txBox="1"/>
          <p:nvPr/>
        </p:nvSpPr>
        <p:spPr>
          <a:xfrm>
            <a:off x="370862" y="4033340"/>
            <a:ext cx="9215690" cy="5427127"/>
          </a:xfrm>
          <a:prstGeom prst="rect">
            <a:avLst/>
          </a:prstGeom>
          <a:noFill/>
        </p:spPr>
        <p:txBody>
          <a:bodyPr wrap="square" rtlCol="0">
            <a:spAutoFit/>
          </a:bodyPr>
          <a:lstStyle/>
          <a:p>
            <a:pPr algn="just">
              <a:lnSpc>
                <a:spcPts val="2600"/>
              </a:lnSpc>
            </a:pPr>
            <a:r>
              <a:rPr kumimoji="1" lang="ja-JP" altLang="en-US" sz="1700" dirty="0">
                <a:solidFill>
                  <a:schemeClr val="bg1"/>
                </a:solidFill>
                <a:latin typeface="Yu Gothic UI" panose="020B0500000000000000" pitchFamily="50" charset="-128"/>
                <a:ea typeface="Yu Gothic UI" panose="020B0500000000000000" pitchFamily="50" charset="-128"/>
              </a:rPr>
              <a:t>〇</a:t>
            </a:r>
            <a:r>
              <a:rPr kumimoji="1" lang="ja-JP" altLang="en-US" sz="1700" b="1" dirty="0">
                <a:solidFill>
                  <a:schemeClr val="bg1"/>
                </a:solidFill>
                <a:latin typeface="Yu Gothic UI" panose="020B0500000000000000" pitchFamily="50" charset="-128"/>
                <a:ea typeface="Yu Gothic UI" panose="020B0500000000000000" pitchFamily="50" charset="-128"/>
              </a:rPr>
              <a:t>汚染者負担の原則に則った環境規制等</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○環境に配慮した消費活動を通じた地球環境への関与</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○優れた取組みや事業者や府民の模範となる取組みの顕彰</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環境負荷が低い取組みのうち特に優れた取組みや事業者や府民の模範となる取組みに対して顕彰を行うことにより、地域への取組みの浸透・水平展開を図ります。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2600"/>
              </a:lnSpc>
              <a:tabLst>
                <a:tab pos="2609850" algn="l"/>
              </a:tabLst>
            </a:pPr>
            <a:r>
              <a:rPr kumimoji="1" lang="ja-JP" altLang="en-US" sz="1700" b="1" dirty="0">
                <a:solidFill>
                  <a:schemeClr val="bg1"/>
                </a:solidFill>
                <a:latin typeface="Yu Gothic UI" panose="020B0500000000000000" pitchFamily="50" charset="-128"/>
                <a:ea typeface="Yu Gothic UI" panose="020B0500000000000000" pitchFamily="50" charset="-128"/>
              </a:rPr>
              <a:t>○豊かな環境の保全や創造につながる活動の支援</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kumimoji="1" lang="en-US" altLang="ja-JP" sz="1700" dirty="0">
                <a:latin typeface="Yu Gothic UI" panose="020B0500000000000000" pitchFamily="50" charset="-128"/>
                <a:ea typeface="Yu Gothic UI" panose="020B0500000000000000" pitchFamily="50" charset="-128"/>
              </a:rPr>
              <a:t>NPO</a:t>
            </a:r>
            <a:r>
              <a:rPr kumimoji="1" lang="ja-JP" altLang="en-US" sz="1700" dirty="0" err="1">
                <a:latin typeface="Yu Gothic UI" panose="020B0500000000000000" pitchFamily="50" charset="-128"/>
                <a:ea typeface="Yu Gothic UI" panose="020B0500000000000000" pitchFamily="50" charset="-128"/>
              </a:rPr>
              <a:t>、</a:t>
            </a:r>
            <a:r>
              <a:rPr kumimoji="1" lang="ja-JP" altLang="en-US" sz="1700" dirty="0">
                <a:latin typeface="Yu Gothic UI" panose="020B0500000000000000" pitchFamily="50" charset="-128"/>
                <a:ea typeface="Yu Gothic UI" panose="020B0500000000000000" pitchFamily="50" charset="-128"/>
              </a:rPr>
              <a:t>教育機関等による環境保全活動などの取組み費用に対する補助や、事業者と活動団体の連携等による環境保全活動を支える枠組みの構築を図ります。</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D7096AB2-7DAF-44EE-9697-2D1D1627E311}"/>
              </a:ext>
            </a:extLst>
          </p:cNvPr>
          <p:cNvSpPr/>
          <p:nvPr/>
        </p:nvSpPr>
        <p:spPr>
          <a:xfrm>
            <a:off x="135858" y="913662"/>
            <a:ext cx="12529884"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①　外部性</a:t>
            </a:r>
            <a:r>
              <a:rPr kumimoji="1" lang="ja-JP" altLang="en-US" sz="2200" b="1" dirty="0">
                <a:solidFill>
                  <a:schemeClr val="bg1"/>
                </a:solidFill>
                <a:latin typeface="Yu Gothic UI" panose="020B0500000000000000" pitchFamily="50" charset="-128"/>
                <a:ea typeface="Yu Gothic UI" panose="020B0500000000000000" pitchFamily="50" charset="-128"/>
              </a:rPr>
              <a:t>の内部化</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負担も評価も公正に</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2" name="正方形/長方形 1"/>
          <p:cNvSpPr/>
          <p:nvPr/>
        </p:nvSpPr>
        <p:spPr>
          <a:xfrm>
            <a:off x="593661" y="2779874"/>
            <a:ext cx="11925504" cy="461665"/>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ある経済活動がその目的（利益や便益）の他（例えば環境）に影響を与えることを「外部性」といい、公害などの損失を与える「負の外部性（外部不経済）」や、自然資本の保全・創造な</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どの利益を与える「正の外部性（外部経済）」を考慮して生産や消費を決める仕組みを「外部性の内部化」といいます。</a:t>
            </a:r>
            <a:endParaRPr kumimoji="1" lang="en-US" altLang="ja-JP" sz="1200" dirty="0">
              <a:latin typeface="Yu Gothic UI" panose="020B0500000000000000" pitchFamily="50" charset="-128"/>
              <a:ea typeface="Yu Gothic UI" panose="020B0500000000000000" pitchFamily="50" charset="-128"/>
            </a:endParaRPr>
          </a:p>
        </p:txBody>
      </p:sp>
      <p:sp>
        <p:nvSpPr>
          <p:cNvPr id="4" name="正方形/長方形 3"/>
          <p:cNvSpPr/>
          <p:nvPr/>
        </p:nvSpPr>
        <p:spPr>
          <a:xfrm>
            <a:off x="282436" y="1447254"/>
            <a:ext cx="12236728" cy="1695336"/>
          </a:xfrm>
          <a:prstGeom prst="rect">
            <a:avLst/>
          </a:prstGeom>
        </p:spPr>
        <p:txBody>
          <a:bodyPr wrap="square">
            <a:spAutoFit/>
          </a:bodyPr>
          <a:lstStyle/>
          <a:p>
            <a:pPr marL="285750" indent="-285750" algn="just">
              <a:lnSpc>
                <a:spcPts val="2500"/>
              </a:lnSpc>
              <a:buFont typeface="Wingdings" panose="05000000000000000000" pitchFamily="2" charset="2"/>
              <a:buChar char="l"/>
            </a:pPr>
            <a:r>
              <a:rPr lang="ja-JP" altLang="en-US" sz="1700" dirty="0">
                <a:latin typeface="Yu Gothic UI" panose="020B0500000000000000" pitchFamily="50" charset="-128"/>
                <a:ea typeface="Yu Gothic UI" panose="020B0500000000000000" pitchFamily="50" charset="-128"/>
              </a:rPr>
              <a:t>　環境に負荷を与える行為に対して、その対策費用や原状回復にかかる費用の負担を原因者に直接負担を求めたり、製品やサービス等の価格に反映させることにより受益者に負担を求めます。</a:t>
            </a:r>
            <a:r>
              <a:rPr kumimoji="1" lang="ja-JP" altLang="en-US" sz="1700" dirty="0">
                <a:latin typeface="Yu Gothic UI" panose="020B0500000000000000" pitchFamily="50" charset="-128"/>
                <a:ea typeface="Yu Gothic UI" panose="020B0500000000000000" pitchFamily="50" charset="-128"/>
              </a:rPr>
              <a:t>具体的には、環境に負荷を与える行為を規制する手法、課税や損失の回復費用の補填などの経済的手法が挙げられます。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また、模範となる取組みに対する顕彰制度など</a:t>
            </a:r>
            <a:r>
              <a:rPr lang="ja-JP" altLang="en-US" sz="1700" dirty="0">
                <a:latin typeface="Yu Gothic UI" panose="020B0500000000000000" pitchFamily="50" charset="-128"/>
                <a:ea typeface="Yu Gothic UI" panose="020B0500000000000000" pitchFamily="50" charset="-128"/>
              </a:rPr>
              <a:t>、豊かな環境の保全や創造につながる取組みに対して評価・支援していきます。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endParaRPr kumimoji="1" lang="en-US" altLang="ja-JP" sz="1700" dirty="0">
              <a:latin typeface="Yu Gothic UI" panose="020B0500000000000000" pitchFamily="50" charset="-128"/>
              <a:ea typeface="Yu Gothic UI" panose="020B0500000000000000" pitchFamily="50" charset="-128"/>
            </a:endParaRPr>
          </a:p>
        </p:txBody>
      </p:sp>
      <p:sp>
        <p:nvSpPr>
          <p:cNvPr id="40" name="角丸四角形 33">
            <a:extLst>
              <a:ext uri="{FF2B5EF4-FFF2-40B4-BE49-F238E27FC236}">
                <a16:creationId xmlns:a16="http://schemas.microsoft.com/office/drawing/2014/main" id="{C564DFA2-7492-4917-BF7A-7BE1B9FC8A8E}"/>
              </a:ext>
            </a:extLst>
          </p:cNvPr>
          <p:cNvSpPr/>
          <p:nvPr/>
        </p:nvSpPr>
        <p:spPr>
          <a:xfrm>
            <a:off x="9985164" y="3637603"/>
            <a:ext cx="2700057" cy="5825082"/>
          </a:xfrm>
          <a:prstGeom prst="roundRect">
            <a:avLst>
              <a:gd name="adj" fmla="val 2269"/>
            </a:avLst>
          </a:prstGeom>
          <a:solidFill>
            <a:srgbClr val="FFEEBD"/>
          </a:solidFill>
          <a:ln w="28575">
            <a:solidFill>
              <a:srgbClr val="FFE393"/>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8" name="正方形/長方形 47"/>
          <p:cNvSpPr/>
          <p:nvPr/>
        </p:nvSpPr>
        <p:spPr>
          <a:xfrm>
            <a:off x="9985164" y="3759578"/>
            <a:ext cx="2698075" cy="2585323"/>
          </a:xfrm>
          <a:prstGeom prst="rect">
            <a:avLst/>
          </a:prstGeom>
          <a:noFill/>
        </p:spPr>
        <p:txBody>
          <a:bodyPr wrap="square">
            <a:spAutoFit/>
          </a:bodyPr>
          <a:lstStyle/>
          <a:p>
            <a:r>
              <a:rPr lang="ja-JP" altLang="en-US" sz="1600" dirty="0">
                <a:latin typeface="Yu Gothic UI" panose="020B0500000000000000" pitchFamily="50" charset="-128"/>
                <a:ea typeface="Yu Gothic UI" panose="020B0500000000000000" pitchFamily="50" charset="-128"/>
              </a:rPr>
              <a:t>（参考）森林環境税及び</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　　　　森林環境譲与税</a:t>
            </a:r>
            <a:endParaRPr lang="en-US" altLang="ja-JP" sz="1600" dirty="0">
              <a:latin typeface="Yu Gothic UI" panose="020B0500000000000000" pitchFamily="50" charset="-128"/>
              <a:ea typeface="Yu Gothic UI" panose="020B0500000000000000" pitchFamily="50" charset="-128"/>
            </a:endParaRPr>
          </a:p>
          <a:p>
            <a:pPr algn="just"/>
            <a:endParaRPr lang="en-US" altLang="ja-JP" sz="1400" dirty="0">
              <a:latin typeface="Yu Gothic UI" panose="020B0500000000000000" pitchFamily="50" charset="-128"/>
              <a:ea typeface="Yu Gothic UI" panose="020B0500000000000000" pitchFamily="50" charset="-128"/>
            </a:endParaRPr>
          </a:p>
          <a:p>
            <a:pPr algn="just"/>
            <a:r>
              <a:rPr lang="ja-JP" altLang="en-US" sz="1600" dirty="0">
                <a:latin typeface="Yu Gothic UI" panose="020B0500000000000000" pitchFamily="50" charset="-128"/>
                <a:ea typeface="Yu Gothic UI" panose="020B0500000000000000" pitchFamily="50" charset="-128"/>
              </a:rPr>
              <a:t>　</a:t>
            </a:r>
            <a:r>
              <a:rPr lang="ja-JP" altLang="en-US" sz="1400" dirty="0">
                <a:latin typeface="Yu Gothic UI" panose="020B0500000000000000" pitchFamily="50" charset="-128"/>
                <a:ea typeface="Yu Gothic UI" panose="020B0500000000000000" pitchFamily="50" charset="-128"/>
              </a:rPr>
              <a:t>地球温暖化抑制や災害防止など森林が有する公益的機能の維持・増進を目的として、令和元年度から取組みが開始されました。</a:t>
            </a:r>
            <a:endParaRPr lang="en-US" altLang="ja-JP" sz="1400" dirty="0">
              <a:latin typeface="Yu Gothic UI" panose="020B0500000000000000" pitchFamily="50" charset="-128"/>
              <a:ea typeface="Yu Gothic UI" panose="020B0500000000000000" pitchFamily="50" charset="-128"/>
            </a:endParaRPr>
          </a:p>
          <a:p>
            <a:pPr algn="just"/>
            <a:r>
              <a:rPr lang="ja-JP" altLang="en-US" sz="1400" dirty="0">
                <a:latin typeface="Yu Gothic UI" panose="020B0500000000000000" pitchFamily="50" charset="-128"/>
                <a:ea typeface="Yu Gothic UI" panose="020B0500000000000000" pitchFamily="50" charset="-128"/>
              </a:rPr>
              <a:t>　府内の市町村では、この税を活用して、間伐などの森林整備や木材利用の促進など健全な森林を次世代につなぐ取組みを進めています。</a:t>
            </a:r>
            <a:endParaRPr lang="en-US" altLang="ja-JP" sz="1400" dirty="0">
              <a:latin typeface="Yu Gothic UI" panose="020B0500000000000000" pitchFamily="50" charset="-128"/>
              <a:ea typeface="Yu Gothic UI" panose="020B0500000000000000" pitchFamily="50" charset="-128"/>
            </a:endParaRPr>
          </a:p>
        </p:txBody>
      </p:sp>
      <p:sp>
        <p:nvSpPr>
          <p:cNvPr id="49" name="正方形/長方形 48"/>
          <p:cNvSpPr/>
          <p:nvPr/>
        </p:nvSpPr>
        <p:spPr>
          <a:xfrm>
            <a:off x="10962734" y="9194764"/>
            <a:ext cx="1443494"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木材利用</a:t>
            </a:r>
            <a:endParaRPr lang="en-US" altLang="ja-JP" sz="1200" dirty="0">
              <a:latin typeface="Yu Gothic UI" panose="020B0500000000000000" pitchFamily="50" charset="-128"/>
              <a:ea typeface="Yu Gothic UI" panose="020B0500000000000000" pitchFamily="50" charset="-128"/>
            </a:endParaRPr>
          </a:p>
        </p:txBody>
      </p:sp>
      <p:sp>
        <p:nvSpPr>
          <p:cNvPr id="50" name="正方形/長方形 49"/>
          <p:cNvSpPr/>
          <p:nvPr/>
        </p:nvSpPr>
        <p:spPr>
          <a:xfrm>
            <a:off x="10924870" y="7578092"/>
            <a:ext cx="1255168"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森林整備</a:t>
            </a:r>
            <a:endParaRPr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336759" y="5442196"/>
            <a:ext cx="6105053" cy="1759456"/>
          </a:xfrm>
          <a:prstGeom prst="rect">
            <a:avLst/>
          </a:prstGeom>
        </p:spPr>
        <p:txBody>
          <a:bodyPr wrap="square">
            <a:spAutoFit/>
          </a:bodyPr>
          <a:lstStyle/>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r>
              <a:rPr kumimoji="1" lang="ja-JP" altLang="en-US" sz="1700" dirty="0">
                <a:latin typeface="Yu Gothic UI" panose="020B0500000000000000" pitchFamily="50" charset="-128"/>
                <a:ea typeface="Yu Gothic UI" panose="020B0500000000000000" pitchFamily="50" charset="-128"/>
              </a:rPr>
              <a:t>大阪が大消費地である特徴を活かして、環境負荷の低い製品・サービス</a:t>
            </a:r>
            <a:r>
              <a:rPr kumimoji="1" lang="ja-JP" altLang="en-US" sz="1600" dirty="0">
                <a:latin typeface="Yu Gothic UI" panose="020B0500000000000000" pitchFamily="50" charset="-128"/>
                <a:ea typeface="Yu Gothic UI" panose="020B0500000000000000" pitchFamily="50" charset="-128"/>
              </a:rPr>
              <a:t>（再生可能エネルギー由来の電気やゼロエネルギーとなる住宅・建築物・自動車、ライフサイクル全体での</a:t>
            </a:r>
            <a:r>
              <a:rPr kumimoji="1" lang="en-US" altLang="ja-JP" sz="1600" dirty="0">
                <a:latin typeface="Yu Gothic UI" panose="020B0500000000000000" pitchFamily="50" charset="-128"/>
                <a:ea typeface="Yu Gothic UI" panose="020B0500000000000000" pitchFamily="50" charset="-128"/>
              </a:rPr>
              <a:t>CO</a:t>
            </a:r>
            <a:r>
              <a:rPr kumimoji="1" lang="en-US" altLang="ja-JP" sz="1600" baseline="-25000" dirty="0">
                <a:latin typeface="Yu Gothic UI" panose="020B0500000000000000" pitchFamily="50" charset="-128"/>
                <a:ea typeface="Yu Gothic UI" panose="020B0500000000000000" pitchFamily="50" charset="-128"/>
              </a:rPr>
              <a:t>2</a:t>
            </a:r>
            <a:r>
              <a:rPr kumimoji="1" lang="ja-JP" altLang="en-US" sz="1600" dirty="0">
                <a:latin typeface="Yu Gothic UI" panose="020B0500000000000000" pitchFamily="50" charset="-128"/>
                <a:ea typeface="Yu Gothic UI" panose="020B0500000000000000" pitchFamily="50" charset="-128"/>
              </a:rPr>
              <a:t>排出の少ない商品など）</a:t>
            </a:r>
            <a:r>
              <a:rPr kumimoji="1" lang="ja-JP" altLang="en-US" sz="1700" dirty="0">
                <a:latin typeface="Yu Gothic UI" panose="020B0500000000000000" pitchFamily="50" charset="-128"/>
                <a:ea typeface="Yu Gothic UI" panose="020B0500000000000000" pitchFamily="50" charset="-128"/>
              </a:rPr>
              <a:t>の普及、環境に配慮した消費・経済活動の普及を通じて、世界の環境課題の改善に寄与します。</a:t>
            </a:r>
            <a:endParaRPr kumimoji="1" lang="en-US" altLang="ja-JP" sz="1400" dirty="0">
              <a:latin typeface="Yu Gothic UI" panose="020B0500000000000000" pitchFamily="50" charset="-128"/>
              <a:ea typeface="Yu Gothic UI" panose="020B0500000000000000" pitchFamily="50" charset="-128"/>
            </a:endParaRPr>
          </a:p>
        </p:txBody>
      </p:sp>
      <p:sp>
        <p:nvSpPr>
          <p:cNvPr id="10" name="正方形/長方形 9"/>
          <p:cNvSpPr/>
          <p:nvPr/>
        </p:nvSpPr>
        <p:spPr>
          <a:xfrm>
            <a:off x="339602" y="4362953"/>
            <a:ext cx="9246950" cy="759182"/>
          </a:xfrm>
          <a:prstGeom prst="rect">
            <a:avLst/>
          </a:prstGeom>
        </p:spPr>
        <p:txBody>
          <a:bodyPr wrap="square">
            <a:spAutoFit/>
          </a:bodyPr>
          <a:lstStyle/>
          <a:p>
            <a:pPr algn="just">
              <a:lnSpc>
                <a:spcPts val="2600"/>
              </a:lnSpc>
            </a:pPr>
            <a:r>
              <a:rPr kumimoji="1" lang="ja-JP" altLang="en-US" sz="1700" dirty="0">
                <a:latin typeface="Yu Gothic UI" panose="020B0500000000000000" pitchFamily="50" charset="-128"/>
                <a:ea typeface="Yu Gothic UI" panose="020B0500000000000000" pitchFamily="50" charset="-128"/>
              </a:rPr>
              <a:t>　環境保全目標の達成に向けて、大気汚染、水質汚濁、土壌汚染等の改善に向けた規制など必要な対策を実施します。</a:t>
            </a:r>
            <a:endParaRPr kumimoji="1" lang="en-US" altLang="ja-JP" sz="1700" b="1"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530108" y="6946624"/>
            <a:ext cx="3198930" cy="615553"/>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太陽光発電、電気自動車、蓄電池等を活用したゼロエネルギー住宅（例</a:t>
            </a:r>
            <a:r>
              <a:rPr lang="ja-JP" altLang="en-US" sz="1200" dirty="0" smtClean="0">
                <a:latin typeface="Yu Gothic UI" panose="020B0500000000000000" pitchFamily="50" charset="-128"/>
                <a:ea typeface="Yu Gothic UI" panose="020B0500000000000000" pitchFamily="50" charset="-128"/>
              </a:rPr>
              <a:t>）</a:t>
            </a:r>
            <a:endParaRPr lang="en-US" altLang="ja-JP" sz="1200" dirty="0" smtClean="0">
              <a:latin typeface="Yu Gothic UI" panose="020B0500000000000000" pitchFamily="50" charset="-128"/>
              <a:ea typeface="Yu Gothic UI" panose="020B0500000000000000" pitchFamily="50" charset="-128"/>
            </a:endParaRPr>
          </a:p>
          <a:p>
            <a:r>
              <a:rPr lang="ja-JP" altLang="en-US" sz="900" dirty="0" smtClean="0">
                <a:latin typeface="Yu Gothic UI" panose="020B0500000000000000" pitchFamily="50" charset="-128"/>
                <a:ea typeface="Yu Gothic UI" panose="020B0500000000000000" pitchFamily="50" charset="-128"/>
              </a:rPr>
              <a:t>　　　　　　　出典：経済産業省</a:t>
            </a:r>
            <a:endParaRPr lang="en-US" altLang="ja-JP" sz="900" dirty="0">
              <a:latin typeface="Yu Gothic UI" panose="020B0500000000000000" pitchFamily="50" charset="-128"/>
              <a:ea typeface="Yu Gothic UI" panose="020B0500000000000000" pitchFamily="50" charset="-128"/>
            </a:endParaRPr>
          </a:p>
        </p:txBody>
      </p:sp>
      <p:grpSp>
        <p:nvGrpSpPr>
          <p:cNvPr id="54" name="グループ化 53">
            <a:extLst>
              <a:ext uri="{FF2B5EF4-FFF2-40B4-BE49-F238E27FC236}">
                <a16:creationId xmlns:a16="http://schemas.microsoft.com/office/drawing/2014/main" id="{CE1090C4-1029-40D8-864D-9BE0084331F8}"/>
              </a:ext>
            </a:extLst>
          </p:cNvPr>
          <p:cNvGrpSpPr/>
          <p:nvPr/>
        </p:nvGrpSpPr>
        <p:grpSpPr>
          <a:xfrm>
            <a:off x="73669" y="335355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55" name="グループ化 54">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60" name="楕円 59">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61" name="楕円 60">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56" name="グループ化 5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58" name="楕円 57">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59" name="楕円 58">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7" name="楕円 56">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62" name="正方形/長方形 61">
            <a:extLst>
              <a:ext uri="{FF2B5EF4-FFF2-40B4-BE49-F238E27FC236}">
                <a16:creationId xmlns:a16="http://schemas.microsoft.com/office/drawing/2014/main" id="{7335D227-A208-40F1-8777-8B0320339768}"/>
              </a:ext>
            </a:extLst>
          </p:cNvPr>
          <p:cNvSpPr/>
          <p:nvPr/>
        </p:nvSpPr>
        <p:spPr>
          <a:xfrm>
            <a:off x="340292" y="346611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pic>
        <p:nvPicPr>
          <p:cNvPr id="13" name="図 12" descr="天井, 屋内, 建物, 床 が含まれている画像&#10;&#10;自動的に生成された説明">
            <a:extLst>
              <a:ext uri="{FF2B5EF4-FFF2-40B4-BE49-F238E27FC236}">
                <a16:creationId xmlns:a16="http://schemas.microsoft.com/office/drawing/2014/main" id="{A58871E2-E67F-4ED5-8059-1026614E5E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17" b="10053"/>
          <a:stretch/>
        </p:blipFill>
        <p:spPr>
          <a:xfrm>
            <a:off x="10452245" y="7902233"/>
            <a:ext cx="1777493" cy="1290986"/>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図 14" descr="屋外, トラック, 草, 座る が含まれている画像&#10;&#10;自動的に生成された説明">
            <a:extLst>
              <a:ext uri="{FF2B5EF4-FFF2-40B4-BE49-F238E27FC236}">
                <a16:creationId xmlns:a16="http://schemas.microsoft.com/office/drawing/2014/main" id="{CFE0593C-D52C-4AD8-A78D-A4A418584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791" b="11911"/>
          <a:stretch/>
        </p:blipFill>
        <p:spPr>
          <a:xfrm>
            <a:off x="10464799" y="6297058"/>
            <a:ext cx="1777493" cy="1265119"/>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a:picLocks noChangeAspect="1"/>
          </p:cNvPicPr>
          <p:nvPr/>
        </p:nvPicPr>
        <p:blipFill>
          <a:blip r:embed="rId4"/>
          <a:stretch>
            <a:fillRect/>
          </a:stretch>
        </p:blipFill>
        <p:spPr>
          <a:xfrm>
            <a:off x="6439071" y="5117523"/>
            <a:ext cx="3432453" cy="1844466"/>
          </a:xfrm>
          <a:prstGeom prst="rect">
            <a:avLst/>
          </a:prstGeom>
        </p:spPr>
      </p:pic>
    </p:spTree>
    <p:extLst>
      <p:ext uri="{BB962C8B-B14F-4D97-AF65-F5344CB8AC3E}">
        <p14:creationId xmlns:p14="http://schemas.microsoft.com/office/powerpoint/2010/main" val="3325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9113" y="4020456"/>
            <a:ext cx="12486108" cy="5486401"/>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8" name="角丸四角形 7"/>
          <p:cNvSpPr/>
          <p:nvPr/>
        </p:nvSpPr>
        <p:spPr>
          <a:xfrm>
            <a:off x="521803" y="4406520"/>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34" name="角丸四角形 33"/>
          <p:cNvSpPr/>
          <p:nvPr/>
        </p:nvSpPr>
        <p:spPr>
          <a:xfrm>
            <a:off x="521801" y="8175958"/>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1" name="角丸四角形 50"/>
          <p:cNvSpPr/>
          <p:nvPr/>
        </p:nvSpPr>
        <p:spPr>
          <a:xfrm>
            <a:off x="521803" y="5553332"/>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2" name="角丸四角形 51"/>
          <p:cNvSpPr/>
          <p:nvPr/>
        </p:nvSpPr>
        <p:spPr>
          <a:xfrm>
            <a:off x="521803" y="7019833"/>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38955" y="4358240"/>
            <a:ext cx="11928816" cy="5427127"/>
          </a:xfrm>
          <a:prstGeom prst="rect">
            <a:avLst/>
          </a:prstGeom>
          <a:noFill/>
        </p:spPr>
        <p:txBody>
          <a:bodyPr wrap="square" rtlCol="0">
            <a:spAutoFit/>
          </a:bodyPr>
          <a:lstStyle/>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サーキュラーエコノミーへの移行に向けた取組み</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シェアリングエコノミー（フリマアプリやカーシェアリング等、物や移動手段等をシェアし、物の製造にかかる資源やエネルギー消費等を抑制）や、製品使用後にリユースやリサイクルをしやすくなる環境配慮設計等を促進し、ライフスタイルやビジネスモデルの転換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smtClean="0">
              <a:latin typeface="Yu Gothic UI" panose="020B0500000000000000" pitchFamily="50" charset="-128"/>
              <a:ea typeface="Yu Gothic UI" panose="020B0500000000000000" pitchFamily="50" charset="-128"/>
            </a:endParaRPr>
          </a:p>
          <a:p>
            <a:pPr algn="just">
              <a:lnSpc>
                <a:spcPts val="1300"/>
              </a:lnSpc>
            </a:pP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「大阪ブルー・オーシャン・ビジョン」の実現</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使い捨てプラスチックに代表される使用期間が短いプラスチック製品を削減するなど３</a:t>
            </a:r>
            <a:r>
              <a:rPr kumimoji="1" lang="en-US" altLang="ja-JP" sz="1700" dirty="0">
                <a:latin typeface="Yu Gothic UI" panose="020B0500000000000000" pitchFamily="50" charset="-128"/>
                <a:ea typeface="Yu Gothic UI" panose="020B0500000000000000" pitchFamily="50" charset="-128"/>
              </a:rPr>
              <a:t>R</a:t>
            </a:r>
            <a:r>
              <a:rPr kumimoji="1" lang="ja-JP" altLang="en-US" sz="1700" dirty="0">
                <a:latin typeface="Yu Gothic UI" panose="020B0500000000000000" pitchFamily="50" charset="-128"/>
                <a:ea typeface="Yu Gothic UI" panose="020B0500000000000000" pitchFamily="50" charset="-128"/>
              </a:rPr>
              <a:t>に取り組むとともに、エネルギー消費量の削減にも留意した代替素材や代替プラスチックを普及させることにより、海洋プラスチックごみによる新たな汚染ゼロをめざす「大阪ブルー・オーシャン・ビジョン」の実現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○環境技術のイノベーション・海外展開</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大阪の公害に対処してきた経験や多種多様な中小企業が持つ優れた環境技術を活かし、今後、一層の環境技術のイノベーションを図るととともに、環境技術の海外展開を促進します。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lang="ja-JP" altLang="en-US" sz="1700" b="1" dirty="0">
                <a:solidFill>
                  <a:schemeClr val="bg1"/>
                </a:solidFill>
                <a:latin typeface="Yu Gothic UI" panose="020B0500000000000000" pitchFamily="50" charset="-128"/>
                <a:ea typeface="Yu Gothic UI" panose="020B0500000000000000" pitchFamily="50" charset="-128"/>
              </a:rPr>
              <a:t>○スマートシティの実現を通した資源・エネルギー消費の削減</a:t>
            </a:r>
            <a:endParaRPr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lang="en-US" altLang="ja-JP" sz="1700" dirty="0">
                <a:latin typeface="Yu Gothic UI" panose="020B0500000000000000" pitchFamily="50" charset="-128"/>
                <a:ea typeface="Yu Gothic UI" panose="020B0500000000000000" pitchFamily="50" charset="-128"/>
              </a:rPr>
              <a:t> ICT</a:t>
            </a:r>
            <a:r>
              <a:rPr lang="ja-JP" altLang="ja-JP" sz="1700" dirty="0">
                <a:latin typeface="Yu Gothic UI" panose="020B0500000000000000" pitchFamily="50" charset="-128"/>
                <a:ea typeface="Yu Gothic UI" panose="020B0500000000000000" pitchFamily="50" charset="-128"/>
              </a:rPr>
              <a:t>等の先端技術を取り入れ、生活の質</a:t>
            </a:r>
            <a:r>
              <a:rPr lang="ja-JP" altLang="en-US" sz="1700" dirty="0">
                <a:latin typeface="Yu Gothic UI" panose="020B0500000000000000" pitchFamily="50" charset="-128"/>
                <a:ea typeface="Yu Gothic UI" panose="020B0500000000000000" pitchFamily="50" charset="-128"/>
              </a:rPr>
              <a:t>を</a:t>
            </a:r>
            <a:r>
              <a:rPr lang="ja-JP" altLang="ja-JP" sz="1700" dirty="0">
                <a:latin typeface="Yu Gothic UI" panose="020B0500000000000000" pitchFamily="50" charset="-128"/>
                <a:ea typeface="Yu Gothic UI" panose="020B0500000000000000" pitchFamily="50" charset="-128"/>
              </a:rPr>
              <a:t>向上</a:t>
            </a:r>
            <a:r>
              <a:rPr lang="ja-JP" altLang="en-US" sz="1700" dirty="0">
                <a:latin typeface="Yu Gothic UI" panose="020B0500000000000000" pitchFamily="50" charset="-128"/>
                <a:ea typeface="Yu Gothic UI" panose="020B0500000000000000" pitchFamily="50" charset="-128"/>
              </a:rPr>
              <a:t>させる</a:t>
            </a:r>
            <a:r>
              <a:rPr lang="ja-JP" altLang="ja-JP" sz="1700" dirty="0">
                <a:latin typeface="Yu Gothic UI" panose="020B0500000000000000" pitchFamily="50" charset="-128"/>
                <a:ea typeface="Yu Gothic UI" panose="020B0500000000000000" pitchFamily="50" charset="-128"/>
              </a:rPr>
              <a:t>スマートシティ</a:t>
            </a:r>
            <a:r>
              <a:rPr lang="ja-JP" altLang="en-US" sz="1700" dirty="0">
                <a:latin typeface="Yu Gothic UI" panose="020B0500000000000000" pitchFamily="50" charset="-128"/>
                <a:ea typeface="Yu Gothic UI" panose="020B0500000000000000" pitchFamily="50" charset="-128"/>
              </a:rPr>
              <a:t>の</a:t>
            </a:r>
            <a:r>
              <a:rPr lang="ja-JP" altLang="ja-JP" sz="1700" dirty="0">
                <a:latin typeface="Yu Gothic UI" panose="020B0500000000000000" pitchFamily="50" charset="-128"/>
                <a:ea typeface="Yu Gothic UI" panose="020B0500000000000000" pitchFamily="50" charset="-128"/>
              </a:rPr>
              <a:t>実現</a:t>
            </a:r>
            <a:r>
              <a:rPr lang="ja-JP" altLang="en-US" sz="1700" dirty="0">
                <a:latin typeface="Yu Gothic UI" panose="020B0500000000000000" pitchFamily="50" charset="-128"/>
                <a:ea typeface="Yu Gothic UI" panose="020B0500000000000000" pitchFamily="50" charset="-128"/>
              </a:rPr>
              <a:t>を図り</a:t>
            </a:r>
            <a:r>
              <a:rPr lang="ja-JP" altLang="ja-JP" sz="1700" dirty="0">
                <a:latin typeface="Yu Gothic UI" panose="020B0500000000000000" pitchFamily="50" charset="-128"/>
                <a:ea typeface="Yu Gothic UI" panose="020B0500000000000000" pitchFamily="50" charset="-128"/>
              </a:rPr>
              <a:t>、「</a:t>
            </a:r>
            <a:r>
              <a:rPr lang="en-US" altLang="ja-JP" sz="1700" dirty="0">
                <a:latin typeface="Yu Gothic UI" panose="020B0500000000000000" pitchFamily="50" charset="-128"/>
                <a:ea typeface="Yu Gothic UI" panose="020B0500000000000000" pitchFamily="50" charset="-128"/>
              </a:rPr>
              <a:t>2025</a:t>
            </a:r>
            <a:r>
              <a:rPr lang="ja-JP" altLang="ja-JP" sz="1700" dirty="0">
                <a:latin typeface="Yu Gothic UI" panose="020B0500000000000000" pitchFamily="50" charset="-128"/>
                <a:ea typeface="Yu Gothic UI" panose="020B0500000000000000" pitchFamily="50" charset="-128"/>
              </a:rPr>
              <a:t>年大阪・関西万博」を契機とし</a:t>
            </a:r>
            <a:r>
              <a:rPr lang="ja-JP" altLang="en-US" sz="1700" dirty="0">
                <a:latin typeface="Yu Gothic UI" panose="020B0500000000000000" pitchFamily="50" charset="-128"/>
                <a:ea typeface="Yu Gothic UI" panose="020B0500000000000000" pitchFamily="50" charset="-128"/>
              </a:rPr>
              <a:t>て</a:t>
            </a:r>
            <a:r>
              <a:rPr lang="ja-JP" altLang="ja-JP" sz="1700" dirty="0">
                <a:latin typeface="Yu Gothic UI" panose="020B0500000000000000" pitchFamily="50" charset="-128"/>
                <a:ea typeface="Yu Gothic UI" panose="020B0500000000000000" pitchFamily="50" charset="-128"/>
              </a:rPr>
              <a:t>、世界に先駆けた最先端技術の都市への実装をめざ</a:t>
            </a:r>
            <a:r>
              <a:rPr lang="ja-JP" altLang="en-US" sz="1700" dirty="0">
                <a:latin typeface="Yu Gothic UI" panose="020B0500000000000000" pitchFamily="50" charset="-128"/>
                <a:ea typeface="Yu Gothic UI" panose="020B0500000000000000" pitchFamily="50" charset="-128"/>
              </a:rPr>
              <a:t>すなかで</a:t>
            </a:r>
            <a:r>
              <a:rPr lang="ja-JP" altLang="ja-JP" sz="1700" dirty="0">
                <a:latin typeface="Yu Gothic UI" panose="020B0500000000000000" pitchFamily="50" charset="-128"/>
                <a:ea typeface="Yu Gothic UI" panose="020B0500000000000000" pitchFamily="50" charset="-128"/>
              </a:rPr>
              <a:t>、大阪が持つエネルギー関連産業のポテンシャルを活かして、</a:t>
            </a:r>
            <a:r>
              <a:rPr kumimoji="1" lang="ja-JP" altLang="en-US" sz="1700" dirty="0">
                <a:latin typeface="Yu Gothic UI" panose="020B0500000000000000" pitchFamily="50" charset="-128"/>
                <a:ea typeface="Yu Gothic UI" panose="020B0500000000000000" pitchFamily="50" charset="-128"/>
              </a:rPr>
              <a:t>資源・エネルギー消費の削減を促進します。</a:t>
            </a:r>
            <a:endParaRPr lang="en-US" altLang="ja-JP" sz="1700" dirty="0">
              <a:latin typeface="Yu Gothic UI" panose="020B0500000000000000" pitchFamily="50" charset="-128"/>
              <a:ea typeface="Yu Gothic UI" panose="020B0500000000000000" pitchFamily="50" charset="-128"/>
            </a:endParaRPr>
          </a:p>
        </p:txBody>
      </p:sp>
      <p:sp>
        <p:nvSpPr>
          <p:cNvPr id="31" name="角丸四角形 30"/>
          <p:cNvSpPr/>
          <p:nvPr/>
        </p:nvSpPr>
        <p:spPr>
          <a:xfrm>
            <a:off x="199113" y="1176217"/>
            <a:ext cx="12486108" cy="2402797"/>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81165" y="1520095"/>
            <a:ext cx="12404056" cy="2064668"/>
          </a:xfrm>
          <a:prstGeom prst="rect">
            <a:avLst/>
          </a:prstGeom>
          <a:noFill/>
        </p:spPr>
        <p:txBody>
          <a:bodyPr wrap="square" lIns="72000" rIns="180000" rtlCol="0">
            <a:spAutoFit/>
          </a:bodyPr>
          <a:lstStyle/>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必要な物の生産やサービスの提供、消費を行うにあたり、それに伴うエネルギーの使用や廃棄物の発生など環境負荷をできる限り小さくし、製品やサービスの価値や環境性能の向上を図ります。また、製品の生産段階から廃棄段階に至るまでのライフサイクルあるいはサプライチェーン全体における環境効率性の向上をめざします。</a:t>
            </a:r>
            <a:endParaRPr kumimoji="1" lang="en-US" altLang="ja-JP"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大阪の特徴の１つである中小企業が支える高い技術力とバランスの良い産業構造を活かし、また産学官が連携して環境効率性を高める取組みを促進していくことにより、大阪のビジネスチャンスの拡大を図ります。</a:t>
            </a: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「製品・サービスの価値」</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「製品・サービスを生み出すための環境負荷」として示されます。</a:t>
            </a:r>
            <a:endParaRPr kumimoji="1" lang="en-US" altLang="ja-JP" sz="1600" dirty="0">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CE1090C4-1029-40D8-864D-9BE0084331F8}"/>
              </a:ext>
            </a:extLst>
          </p:cNvPr>
          <p:cNvGrpSpPr/>
          <p:nvPr/>
        </p:nvGrpSpPr>
        <p:grpSpPr>
          <a:xfrm>
            <a:off x="81153" y="370254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43" name="グループ化 42">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8" name="楕円 47">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9" name="楕円 48">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44" name="グループ化 43">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46" name="楕円 45">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45" name="楕円 44">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0" name="正方形/長方形 49">
            <a:extLst>
              <a:ext uri="{FF2B5EF4-FFF2-40B4-BE49-F238E27FC236}">
                <a16:creationId xmlns:a16="http://schemas.microsoft.com/office/drawing/2014/main" id="{7335D227-A208-40F1-8777-8B0320339768}"/>
              </a:ext>
            </a:extLst>
          </p:cNvPr>
          <p:cNvSpPr/>
          <p:nvPr/>
        </p:nvSpPr>
        <p:spPr>
          <a:xfrm>
            <a:off x="347776" y="381510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
        <p:nvSpPr>
          <p:cNvPr id="2" name="角丸四角形 44">
            <a:extLst>
              <a:ext uri="{FF2B5EF4-FFF2-40B4-BE49-F238E27FC236}">
                <a16:creationId xmlns:a16="http://schemas.microsoft.com/office/drawing/2014/main" id="{93884875-7F80-4B42-B0F3-86636D6138DA}"/>
              </a:ext>
            </a:extLst>
          </p:cNvPr>
          <p:cNvSpPr/>
          <p:nvPr/>
        </p:nvSpPr>
        <p:spPr>
          <a:xfrm>
            <a:off x="199113" y="94433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②　環境</a:t>
            </a:r>
            <a:r>
              <a:rPr kumimoji="1" lang="ja-JP" altLang="en-US" sz="2200" b="1" dirty="0">
                <a:solidFill>
                  <a:schemeClr val="bg1"/>
                </a:solidFill>
                <a:latin typeface="Yu Gothic UI" panose="020B0500000000000000" pitchFamily="50" charset="-128"/>
                <a:ea typeface="Yu Gothic UI" panose="020B0500000000000000" pitchFamily="50" charset="-128"/>
              </a:rPr>
              <a:t>効率性</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の向上（よい環境を効率よく）</a:t>
            </a:r>
            <a:endParaRPr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10</a:t>
            </a:r>
            <a:endParaRPr kumimoji="1" lang="ja-JP" altLang="en-US" sz="2000" b="1" dirty="0">
              <a:solidFill>
                <a:schemeClr val="bg1"/>
              </a:solidFill>
            </a:endParaRPr>
          </a:p>
        </p:txBody>
      </p:sp>
    </p:spTree>
    <p:extLst>
      <p:ext uri="{BB962C8B-B14F-4D97-AF65-F5344CB8AC3E}">
        <p14:creationId xmlns:p14="http://schemas.microsoft.com/office/powerpoint/2010/main" val="414695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99113" y="1176217"/>
            <a:ext cx="12486108" cy="2832168"/>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5" name="角丸四角形 24"/>
          <p:cNvSpPr/>
          <p:nvPr/>
        </p:nvSpPr>
        <p:spPr>
          <a:xfrm>
            <a:off x="199113" y="4517137"/>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③</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11</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54688" y="1598680"/>
            <a:ext cx="12256778" cy="229806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人為活動によって生じる環境リスクに対して、最新の知見を取り入れ予防的な考えに基づき取組みを促進します。また、社会変革や技術革新等により、従来の社会・経済の仕組み（価値体系）が変化するリスクに迅速かつ柔軟に対応します。</a:t>
            </a:r>
            <a:endParaRPr kumimoji="1" lang="en-US" altLang="ja-JP" dirty="0">
              <a:latin typeface="Yu Gothic UI" panose="020B0500000000000000" pitchFamily="50" charset="-128"/>
              <a:ea typeface="Yu Gothic UI" panose="020B0500000000000000" pitchFamily="50" charset="-128"/>
            </a:endParaRPr>
          </a:p>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正確な情報を府民、事業者、行政、専門家等の関係主体間で共有し、相互理解を深めるとともに、将来を見越した対策を検討していきます。</a:t>
            </a:r>
            <a:endParaRPr kumimoji="1" lang="en-US" altLang="ja-JP"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１　化学物質の使用や温室効果ガスの排出など、人為活動によって生じた環境の汚染や変化といった環境負荷が、人体や自然生態系に影響を及ぼす可能性を「環境リスク」といいます。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２　価値体系が変化するリスクを「移行リスク」といい、ここでは将来に向けた技術革新や政策・規制の変更、消費行動の変化等により、資産価値等が大きな変動にさらされる可能性をいいます。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例えば、近年、</a:t>
            </a:r>
            <a:r>
              <a:rPr kumimoji="1" lang="ja-JP" altLang="en-US" sz="1200" dirty="0">
                <a:solidFill>
                  <a:schemeClr val="tx1"/>
                </a:solidFill>
                <a:latin typeface="Yu Gothic UI" panose="020B0500000000000000" pitchFamily="50" charset="-128"/>
                <a:ea typeface="Yu Gothic UI" panose="020B0500000000000000" pitchFamily="50" charset="-128"/>
              </a:rPr>
              <a:t>金融面では企業における気候変動対策等も考慮して投資を行う</a:t>
            </a:r>
            <a:r>
              <a:rPr kumimoji="1" lang="en-US" altLang="ja-JP" sz="1200" dirty="0">
                <a:solidFill>
                  <a:schemeClr val="tx1"/>
                </a:solidFill>
                <a:latin typeface="Yu Gothic UI" panose="020B0500000000000000" pitchFamily="50" charset="-128"/>
                <a:ea typeface="Yu Gothic UI" panose="020B0500000000000000" pitchFamily="50" charset="-128"/>
              </a:rPr>
              <a:t>ESG</a:t>
            </a:r>
            <a:r>
              <a:rPr kumimoji="1" lang="ja-JP" altLang="en-US" sz="1200" dirty="0">
                <a:latin typeface="Yu Gothic UI" panose="020B0500000000000000" pitchFamily="50" charset="-128"/>
                <a:ea typeface="Yu Gothic UI" panose="020B0500000000000000" pitchFamily="50" charset="-128"/>
              </a:rPr>
              <a:t>金融が広まってきており、</a:t>
            </a:r>
            <a:r>
              <a:rPr lang="ja-JP" altLang="en-US" sz="1200" dirty="0">
                <a:solidFill>
                  <a:schemeClr val="tx1"/>
                </a:solidFill>
                <a:latin typeface="Yu Gothic UI" panose="020B0500000000000000" pitchFamily="50" charset="-128"/>
                <a:ea typeface="Yu Gothic UI" panose="020B0500000000000000" pitchFamily="50" charset="-128"/>
              </a:rPr>
              <a:t>今後、 気候変動対策に取り組まない企業は世界での資金調達が徐々に困難に</a:t>
            </a:r>
            <a:endParaRPr lang="en-US" altLang="ja-JP" sz="1200" dirty="0">
              <a:solidFill>
                <a:schemeClr val="tx1"/>
              </a:solidFill>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　　　　</a:t>
            </a:r>
            <a:r>
              <a:rPr lang="ja-JP" altLang="en-US" sz="1200" dirty="0">
                <a:solidFill>
                  <a:schemeClr val="tx1"/>
                </a:solidFill>
                <a:latin typeface="Yu Gothic UI" panose="020B0500000000000000" pitchFamily="50" charset="-128"/>
                <a:ea typeface="Yu Gothic UI" panose="020B0500000000000000" pitchFamily="50" charset="-128"/>
              </a:rPr>
              <a:t>なるおそれが指摘されています。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48" name="角丸四角形 47"/>
          <p:cNvSpPr/>
          <p:nvPr/>
        </p:nvSpPr>
        <p:spPr>
          <a:xfrm>
            <a:off x="420464" y="5080338"/>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416625" y="638175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角丸四角形 52"/>
          <p:cNvSpPr/>
          <p:nvPr/>
        </p:nvSpPr>
        <p:spPr>
          <a:xfrm>
            <a:off x="421476" y="768916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68479" y="5042262"/>
            <a:ext cx="11681578" cy="3452227"/>
          </a:xfrm>
          <a:prstGeom prst="rect">
            <a:avLst/>
          </a:prstGeom>
          <a:noFill/>
        </p:spPr>
        <p:txBody>
          <a:bodyPr wrap="square" rtlCol="0">
            <a:spAutoFit/>
          </a:bodyPr>
          <a:lstStyle/>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〇化学物質等のリスクコミュニケーションの促進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〇暑さ対策をはじめとする、気候変動影響への適応策の推進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暑さ、自然災害、農業・漁業被害等の気候変動リスクの予測と、その適応策について情報提供し、関係主体の理解や取組みの促進により、リスク影響の最小化を図ります。</a:t>
            </a:r>
            <a:endParaRPr kumimoji="1" lang="en-US" altLang="ja-JP" sz="1700" dirty="0">
              <a:latin typeface="Yu Gothic UI" panose="020B0500000000000000" pitchFamily="50" charset="-128"/>
              <a:ea typeface="Yu Gothic UI" panose="020B0500000000000000" pitchFamily="50" charset="-128"/>
            </a:endParaRPr>
          </a:p>
          <a:p>
            <a:pPr>
              <a:lnSpc>
                <a:spcPts val="11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〇脱炭素社会への移行リスクに向けた対応</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A1A52C59-2AF9-47D2-943F-7650FBD72DE2}"/>
              </a:ext>
            </a:extLst>
          </p:cNvPr>
          <p:cNvSpPr/>
          <p:nvPr/>
        </p:nvSpPr>
        <p:spPr>
          <a:xfrm>
            <a:off x="198257" y="951070"/>
            <a:ext cx="12486963"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③</a:t>
            </a:r>
            <a:r>
              <a:rPr kumimoji="1" lang="ja-JP" altLang="en-US" sz="2200" b="1" dirty="0">
                <a:solidFill>
                  <a:schemeClr val="bg1"/>
                </a:solidFill>
                <a:latin typeface="Yu Gothic UI" panose="020B0500000000000000" pitchFamily="50" charset="-128"/>
                <a:ea typeface="Yu Gothic UI" panose="020B0500000000000000" pitchFamily="50" charset="-128"/>
              </a:rPr>
              <a:t>　環境リスク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１</a:t>
            </a:r>
            <a:r>
              <a:rPr kumimoji="1" lang="ja-JP" altLang="en-US" sz="2200" b="1" dirty="0">
                <a:solidFill>
                  <a:schemeClr val="bg1"/>
                </a:solidFill>
                <a:latin typeface="Yu Gothic UI" panose="020B0500000000000000" pitchFamily="50" charset="-128"/>
                <a:ea typeface="Yu Gothic UI" panose="020B0500000000000000" pitchFamily="50" charset="-128"/>
              </a:rPr>
              <a:t>・移行リスク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２</a:t>
            </a:r>
            <a:r>
              <a:rPr kumimoji="1" lang="ja-JP" altLang="en-US" sz="2200" b="1" dirty="0">
                <a:solidFill>
                  <a:schemeClr val="bg1"/>
                </a:solidFill>
                <a:latin typeface="Yu Gothic UI" panose="020B0500000000000000" pitchFamily="50" charset="-128"/>
                <a:ea typeface="Yu Gothic UI" panose="020B0500000000000000" pitchFamily="50" charset="-128"/>
              </a:rPr>
              <a:t>への対応</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リスクをチャンスに捉えた行動を</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4" name="正方形/長方形 3"/>
          <p:cNvSpPr/>
          <p:nvPr/>
        </p:nvSpPr>
        <p:spPr>
          <a:xfrm>
            <a:off x="568477" y="5405132"/>
            <a:ext cx="11942989" cy="779701"/>
          </a:xfrm>
          <a:prstGeom prst="rect">
            <a:avLst/>
          </a:prstGeom>
        </p:spPr>
        <p:txBody>
          <a:bodyPr wrap="square">
            <a:spAutoFit/>
          </a:bodyPr>
          <a:lstStyle/>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事業者や行政からの環境リスクに関するわかりやすい情報開示を進め、府民や事業者等の意見交換の機会を確保することなどにより、</a:t>
            </a: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府民の環境リスクについての理解を促進します。また、環境リスクを踏まえた事業者による予防的措置の検討・実施を促進します。</a:t>
            </a:r>
            <a:endParaRPr kumimoji="1" lang="en-US" altLang="ja-JP" sz="17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619484" y="8075843"/>
            <a:ext cx="11686396" cy="836126"/>
          </a:xfrm>
          <a:prstGeom prst="rect">
            <a:avLst/>
          </a:prstGeom>
        </p:spPr>
        <p:txBody>
          <a:bodyPr wrap="square">
            <a:spAutoFit/>
          </a:bodyPr>
          <a:lstStyle/>
          <a:p>
            <a:pPr>
              <a:lnSpc>
                <a:spcPts val="2900"/>
              </a:lnSpc>
            </a:pPr>
            <a:r>
              <a:rPr kumimoji="1" lang="ja-JP" altLang="en-US" sz="1700" dirty="0">
                <a:latin typeface="Yu Gothic UI" panose="020B0500000000000000" pitchFamily="50" charset="-128"/>
                <a:ea typeface="Yu Gothic UI" panose="020B0500000000000000" pitchFamily="50" charset="-128"/>
              </a:rPr>
              <a:t>　脱炭素社会への移行に向けて、社会・経済システムの転換や</a:t>
            </a:r>
            <a:r>
              <a:rPr lang="ja-JP" altLang="en-US" sz="1700" dirty="0">
                <a:latin typeface="Yu Gothic UI" panose="020B0500000000000000" pitchFamily="50" charset="-128"/>
                <a:ea typeface="Yu Gothic UI" panose="020B0500000000000000" pitchFamily="50" charset="-128"/>
              </a:rPr>
              <a:t>消費者の価値観の変化に対応するため</a:t>
            </a:r>
            <a:r>
              <a:rPr kumimoji="1" lang="ja-JP" altLang="en-US" sz="1700" dirty="0">
                <a:latin typeface="Yu Gothic UI" panose="020B0500000000000000" pitchFamily="50" charset="-128"/>
                <a:ea typeface="Yu Gothic UI" panose="020B0500000000000000" pitchFamily="50" charset="-128"/>
              </a:rPr>
              <a:t>、事業の改善や転換、意識喚起、</a:t>
            </a:r>
            <a:r>
              <a:rPr kumimoji="1" lang="en-US" altLang="ja-JP" sz="1700" dirty="0">
                <a:latin typeface="Yu Gothic UI" panose="020B0500000000000000" pitchFamily="50" charset="-128"/>
                <a:ea typeface="Yu Gothic UI" panose="020B0500000000000000" pitchFamily="50" charset="-128"/>
              </a:rPr>
              <a:t>ESG</a:t>
            </a:r>
            <a:r>
              <a:rPr kumimoji="1" lang="ja-JP" altLang="en-US" sz="1700" dirty="0">
                <a:latin typeface="Yu Gothic UI" panose="020B0500000000000000" pitchFamily="50" charset="-128"/>
                <a:ea typeface="Yu Gothic UI" panose="020B0500000000000000" pitchFamily="50" charset="-128"/>
              </a:rPr>
              <a:t>金融の普及など事業者の対応力の向上を促進します。</a:t>
            </a:r>
          </a:p>
        </p:txBody>
      </p:sp>
      <p:grpSp>
        <p:nvGrpSpPr>
          <p:cNvPr id="29" name="グループ化 28">
            <a:extLst>
              <a:ext uri="{FF2B5EF4-FFF2-40B4-BE49-F238E27FC236}">
                <a16:creationId xmlns:a16="http://schemas.microsoft.com/office/drawing/2014/main" id="{CE1090C4-1029-40D8-864D-9BE0084331F8}"/>
              </a:ext>
            </a:extLst>
          </p:cNvPr>
          <p:cNvGrpSpPr/>
          <p:nvPr/>
        </p:nvGrpSpPr>
        <p:grpSpPr>
          <a:xfrm>
            <a:off x="91440" y="4235602"/>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31" name="グループ化 30">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6" name="楕円 45">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32" name="グループ化 31">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34" name="楕円 33">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0" name="楕円 39">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3" name="楕円 32">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1" name="正方形/長方形 50">
            <a:extLst>
              <a:ext uri="{FF2B5EF4-FFF2-40B4-BE49-F238E27FC236}">
                <a16:creationId xmlns:a16="http://schemas.microsoft.com/office/drawing/2014/main" id="{7335D227-A208-40F1-8777-8B0320339768}"/>
              </a:ext>
            </a:extLst>
          </p:cNvPr>
          <p:cNvSpPr/>
          <p:nvPr/>
        </p:nvSpPr>
        <p:spPr>
          <a:xfrm>
            <a:off x="358063" y="4348159"/>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68658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99113" y="1176217"/>
            <a:ext cx="12486108" cy="2364455"/>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1" name="角丸四角形 20"/>
          <p:cNvSpPr/>
          <p:nvPr/>
        </p:nvSpPr>
        <p:spPr>
          <a:xfrm>
            <a:off x="199113" y="4160451"/>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④</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3837"/>
            <a:ext cx="1038246" cy="400110"/>
          </a:xfrm>
          <a:prstGeom prst="rect">
            <a:avLst/>
          </a:prstGeom>
          <a:noFill/>
        </p:spPr>
        <p:txBody>
          <a:bodyPr wrap="square" rtlCol="0">
            <a:spAutoFit/>
          </a:bodyPr>
          <a:lstStyle/>
          <a:p>
            <a:pPr algn="r"/>
            <a:r>
              <a:rPr kumimoji="1" lang="en-US" altLang="ja-JP" sz="2000" b="1" dirty="0">
                <a:solidFill>
                  <a:schemeClr val="bg1"/>
                </a:solidFill>
              </a:rPr>
              <a:t>12</a:t>
            </a:r>
            <a:endParaRPr kumimoji="1" lang="ja-JP" altLang="en-US" sz="2000" b="1" dirty="0">
              <a:solidFill>
                <a:schemeClr val="bg1"/>
              </a:solidFill>
            </a:endParaRPr>
          </a:p>
        </p:txBody>
      </p:sp>
      <p:sp>
        <p:nvSpPr>
          <p:cNvPr id="40" name="テキスト ボックス 39">
            <a:extLst>
              <a:ext uri="{FF2B5EF4-FFF2-40B4-BE49-F238E27FC236}">
                <a16:creationId xmlns:a16="http://schemas.microsoft.com/office/drawing/2014/main" id="{4C433D4F-B5C1-460E-A591-A21080302762}"/>
              </a:ext>
            </a:extLst>
          </p:cNvPr>
          <p:cNvSpPr txBox="1"/>
          <p:nvPr/>
        </p:nvSpPr>
        <p:spPr>
          <a:xfrm>
            <a:off x="360724" y="1618547"/>
            <a:ext cx="12123613" cy="1759456"/>
          </a:xfrm>
          <a:prstGeom prst="rect">
            <a:avLst/>
          </a:prstGeom>
          <a:noFill/>
          <a:ln>
            <a:noFill/>
            <a:prstDash val="sys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lnSpc>
                <a:spcPts val="26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自然から得られる資源や生物多様性などの様々な恵みを、将来世代も含めた全ての人が受けられるように維持・充実を図ります。</a:t>
            </a: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大阪は、金剛生駒山系の森林をはじめ身近な農空間や、大阪湾の豊かな自然に囲まれていますが、近年、森林の手入れが行き届いておらず、森林の荒廃は、土砂災害防止、貯水機能、</a:t>
            </a:r>
            <a:r>
              <a:rPr kumimoji="1" lang="en-US" altLang="ja-JP" sz="1700" dirty="0">
                <a:solidFill>
                  <a:schemeClr val="tx1"/>
                </a:solidFill>
                <a:latin typeface="Yu Gothic UI" panose="020B0500000000000000" pitchFamily="50" charset="-128"/>
                <a:ea typeface="Yu Gothic UI" panose="020B0500000000000000" pitchFamily="50" charset="-128"/>
              </a:rPr>
              <a:t>CO</a:t>
            </a:r>
            <a:r>
              <a:rPr kumimoji="1" lang="en-US" altLang="ja-JP" sz="1700" baseline="-25000" dirty="0">
                <a:solidFill>
                  <a:schemeClr val="tx1"/>
                </a:solidFill>
                <a:latin typeface="Yu Gothic UI" panose="020B0500000000000000" pitchFamily="50" charset="-128"/>
                <a:ea typeface="Yu Gothic UI" panose="020B0500000000000000" pitchFamily="50" charset="-128"/>
              </a:rPr>
              <a:t>2</a:t>
            </a:r>
            <a:r>
              <a:rPr kumimoji="1" lang="ja-JP" altLang="en-US" sz="1700" dirty="0">
                <a:solidFill>
                  <a:schemeClr val="tx1"/>
                </a:solidFill>
                <a:latin typeface="Yu Gothic UI" panose="020B0500000000000000" pitchFamily="50" charset="-128"/>
                <a:ea typeface="Yu Gothic UI" panose="020B0500000000000000" pitchFamily="50" charset="-128"/>
              </a:rPr>
              <a:t>の吸収、生物多様性の保全など様々な公益的機能の低下を招きます。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自然資本はすべての人にとって生存の基盤であるため、希少な野生動植物の保護、生物多様性の保全、環境の保全・創造等を通して自然資本を強化していきます。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48" name="角丸四角形 47"/>
          <p:cNvSpPr/>
          <p:nvPr/>
        </p:nvSpPr>
        <p:spPr>
          <a:xfrm>
            <a:off x="299741" y="4629356"/>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293334" y="6390723"/>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1" name="テキスト ボックス 40">
            <a:extLst>
              <a:ext uri="{FF2B5EF4-FFF2-40B4-BE49-F238E27FC236}">
                <a16:creationId xmlns:a16="http://schemas.microsoft.com/office/drawing/2014/main" id="{5420D8B0-C9C4-42FD-8F06-76B55D5EE16F}"/>
              </a:ext>
            </a:extLst>
          </p:cNvPr>
          <p:cNvSpPr txBox="1"/>
          <p:nvPr/>
        </p:nvSpPr>
        <p:spPr>
          <a:xfrm>
            <a:off x="360723" y="4606111"/>
            <a:ext cx="12123613" cy="4255011"/>
          </a:xfrm>
          <a:prstGeom prst="rect">
            <a:avLst/>
          </a:prstGeom>
          <a:noFill/>
        </p:spPr>
        <p:txBody>
          <a:bodyPr wrap="square" rtlCol="0">
            <a:spAutoFit/>
          </a:bodyPr>
          <a:lstStyle/>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〇生物多様性の理解と行動の促進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森・里・川・海のつながりに関する教育や啓発を促進するとともに、地域の社会・経済活動において、自然環境に関する様々な体験活動を通じて、生物多様性の保全や理解を促進します。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また、今後、既に侵入している、もしくは侵入する恐れのある特定外来生物に対して、関係者が連携して防除に取り組みます。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〇自然資本の持続可能な利用、維持・充実</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都市部におけるヒートアイランド現象の緩和や、生物多様性の</a:t>
            </a:r>
            <a:r>
              <a:rPr lang="ja-JP" altLang="en-US" sz="1700" dirty="0">
                <a:latin typeface="Yu Gothic UI" panose="020B0500000000000000" pitchFamily="50" charset="-128"/>
                <a:ea typeface="Yu Gothic UI" panose="020B0500000000000000" pitchFamily="50" charset="-128"/>
              </a:rPr>
              <a:t>保全</a:t>
            </a:r>
            <a:r>
              <a:rPr lang="ja-JP" altLang="ja-JP" sz="1700" dirty="0">
                <a:latin typeface="Yu Gothic UI" panose="020B0500000000000000" pitchFamily="50" charset="-128"/>
                <a:ea typeface="Yu Gothic UI" panose="020B0500000000000000" pitchFamily="50" charset="-128"/>
              </a:rPr>
              <a:t>に寄与する取組みとして、海から山までを繋ぐ「みどりのネットワーク」の形成を図ります。また、快適で安全な都市空間の形成を図るため、公共施設や民間施設等</a:t>
            </a:r>
            <a:r>
              <a:rPr lang="ja-JP" altLang="en-US" sz="1700" dirty="0">
                <a:latin typeface="Yu Gothic UI" panose="020B0500000000000000" pitchFamily="50" charset="-128"/>
                <a:ea typeface="Yu Gothic UI" panose="020B0500000000000000" pitchFamily="50" charset="-128"/>
              </a:rPr>
              <a:t>において、</a:t>
            </a:r>
            <a:r>
              <a:rPr lang="ja-JP" altLang="ja-JP" sz="1700" dirty="0">
                <a:latin typeface="Yu Gothic UI" panose="020B0500000000000000" pitchFamily="50" charset="-128"/>
                <a:ea typeface="Yu Gothic UI" panose="020B0500000000000000" pitchFamily="50" charset="-128"/>
              </a:rPr>
              <a:t>自然が持つ多様な機能を利用したグリーンインフラ</a:t>
            </a:r>
            <a:r>
              <a:rPr lang="en-US"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の導入・普及に取り組みます。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さらに、稚魚が育つ場でもある豊かな大阪湾、その他の水環境の維持・創出のため、水質保全やごみ問題への対応、自然豊かな水辺環境の保全や再生に取り組みます。</a:t>
            </a:r>
            <a:endParaRPr kumimoji="1" lang="en-US" altLang="ja-JP" sz="1700" dirty="0">
              <a:latin typeface="Yu Gothic UI" panose="020B0500000000000000" pitchFamily="50" charset="-128"/>
              <a:ea typeface="Yu Gothic UI" panose="020B0500000000000000" pitchFamily="50" charset="-128"/>
            </a:endParaRPr>
          </a:p>
          <a:p>
            <a:pPr algn="just"/>
            <a:endParaRPr kumimoji="1" lang="en-US" altLang="ja-JP" sz="1150" dirty="0">
              <a:latin typeface="Yu Gothic UI" panose="020B0500000000000000" pitchFamily="50" charset="-128"/>
              <a:ea typeface="Yu Gothic UI" panose="020B0500000000000000" pitchFamily="50" charset="-128"/>
            </a:endParaRPr>
          </a:p>
          <a:p>
            <a:pPr algn="just"/>
            <a:r>
              <a:rPr kumimoji="1" lang="ja-JP" altLang="en-US" sz="1150" dirty="0">
                <a:latin typeface="Yu Gothic UI" panose="020B0500000000000000" pitchFamily="50" charset="-128"/>
                <a:ea typeface="Yu Gothic UI" panose="020B0500000000000000" pitchFamily="50" charset="-128"/>
              </a:rPr>
              <a:t>　</a:t>
            </a:r>
            <a:r>
              <a:rPr kumimoji="1" lang="en-US" altLang="ja-JP" sz="1150" dirty="0">
                <a:latin typeface="Yu Gothic UI" panose="020B0500000000000000" pitchFamily="50" charset="-128"/>
                <a:ea typeface="Yu Gothic UI" panose="020B0500000000000000" pitchFamily="50" charset="-128"/>
              </a:rPr>
              <a:t>※</a:t>
            </a:r>
            <a:r>
              <a:rPr lang="ja-JP" altLang="en-US" sz="1150" dirty="0">
                <a:latin typeface="Yu Gothic UI" panose="020B0500000000000000" pitchFamily="50" charset="-128"/>
                <a:ea typeface="Yu Gothic UI" panose="020B0500000000000000" pitchFamily="50" charset="-128"/>
              </a:rPr>
              <a:t> 社会資本整備や土地利用等のハード・ソフト両面において、自然環境が有する多様な機能を活用し、持続可能で魅力ある国土・都市・地域づくりを進める取組み。</a:t>
            </a:r>
            <a:endParaRPr kumimoji="1" lang="en-US" altLang="ja-JP" sz="1150" dirty="0">
              <a:latin typeface="Yu Gothic UI" panose="020B0500000000000000" pitchFamily="50" charset="-128"/>
              <a:ea typeface="Yu Gothic UI" panose="020B0500000000000000" pitchFamily="50" charset="-128"/>
            </a:endParaRPr>
          </a:p>
        </p:txBody>
      </p:sp>
      <p:sp>
        <p:nvSpPr>
          <p:cNvPr id="2" name="角丸四角形 44">
            <a:extLst>
              <a:ext uri="{FF2B5EF4-FFF2-40B4-BE49-F238E27FC236}">
                <a16:creationId xmlns:a16="http://schemas.microsoft.com/office/drawing/2014/main" id="{51529C21-AFB8-4E9A-94C0-CE8595D2FD07}"/>
              </a:ext>
            </a:extLst>
          </p:cNvPr>
          <p:cNvSpPr/>
          <p:nvPr/>
        </p:nvSpPr>
        <p:spPr>
          <a:xfrm>
            <a:off x="199113" y="98145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lang="ja-JP" altLang="en-US" sz="2200" b="1" dirty="0" smtClean="0">
                <a:solidFill>
                  <a:schemeClr val="bg1"/>
                </a:solidFill>
                <a:latin typeface="Yu Gothic UI" panose="020B0500000000000000" pitchFamily="50" charset="-128"/>
                <a:ea typeface="Yu Gothic UI" panose="020B0500000000000000" pitchFamily="50" charset="-128"/>
              </a:rPr>
              <a:t>④</a:t>
            </a:r>
            <a:r>
              <a:rPr lang="ja-JP" altLang="en-US" sz="2200" b="1" dirty="0">
                <a:solidFill>
                  <a:schemeClr val="bg1"/>
                </a:solidFill>
                <a:latin typeface="Yu Gothic UI" panose="020B0500000000000000" pitchFamily="50" charset="-128"/>
                <a:ea typeface="Yu Gothic UI" panose="020B0500000000000000" pitchFamily="50" charset="-128"/>
              </a:rPr>
              <a:t>　自然資本の強化（自然をめぐみ豊かに）</a:t>
            </a:r>
          </a:p>
        </p:txBody>
      </p:sp>
      <p:grpSp>
        <p:nvGrpSpPr>
          <p:cNvPr id="23" name="グループ化 22">
            <a:extLst>
              <a:ext uri="{FF2B5EF4-FFF2-40B4-BE49-F238E27FC236}">
                <a16:creationId xmlns:a16="http://schemas.microsoft.com/office/drawing/2014/main" id="{CE1090C4-1029-40D8-864D-9BE0084331F8}"/>
              </a:ext>
            </a:extLst>
          </p:cNvPr>
          <p:cNvGrpSpPr/>
          <p:nvPr/>
        </p:nvGrpSpPr>
        <p:grpSpPr>
          <a:xfrm>
            <a:off x="89385" y="3771474"/>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24" name="グループ化 23">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32" name="楕円 31">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3" name="楕円 32">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26" name="グループ化 2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29" name="楕円 28">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1" name="楕円 30">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28" name="楕円 27">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4" name="正方形/長方形 33">
            <a:extLst>
              <a:ext uri="{FF2B5EF4-FFF2-40B4-BE49-F238E27FC236}">
                <a16:creationId xmlns:a16="http://schemas.microsoft.com/office/drawing/2014/main" id="{7335D227-A208-40F1-8777-8B0320339768}"/>
              </a:ext>
            </a:extLst>
          </p:cNvPr>
          <p:cNvSpPr/>
          <p:nvPr/>
        </p:nvSpPr>
        <p:spPr>
          <a:xfrm>
            <a:off x="356008" y="3884031"/>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929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algn="ct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６　ポストコロナを見据えた対応</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13</a:t>
            </a:r>
            <a:endParaRPr kumimoji="1" lang="ja-JP" altLang="en-US" sz="2000" b="1" dirty="0">
              <a:solidFill>
                <a:schemeClr val="bg1"/>
              </a:solidFill>
            </a:endParaRPr>
          </a:p>
        </p:txBody>
      </p:sp>
      <p:sp>
        <p:nvSpPr>
          <p:cNvPr id="11" name="二等辺三角形 10">
            <a:extLst>
              <a:ext uri="{FF2B5EF4-FFF2-40B4-BE49-F238E27FC236}">
                <a16:creationId xmlns:a16="http://schemas.microsoft.com/office/drawing/2014/main" id="{C1E3CCBC-F9D8-4CF5-A186-E3344E3342D7}"/>
              </a:ext>
            </a:extLst>
          </p:cNvPr>
          <p:cNvSpPr/>
          <p:nvPr/>
        </p:nvSpPr>
        <p:spPr>
          <a:xfrm rot="10800000">
            <a:off x="4583636" y="3682861"/>
            <a:ext cx="3296294" cy="472813"/>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4">
            <a:extLst>
              <a:ext uri="{FF2B5EF4-FFF2-40B4-BE49-F238E27FC236}">
                <a16:creationId xmlns:a16="http://schemas.microsoft.com/office/drawing/2014/main" id="{8923D3F2-26B6-43F2-A736-983717833B5D}"/>
              </a:ext>
            </a:extLst>
          </p:cNvPr>
          <p:cNvSpPr/>
          <p:nvPr/>
        </p:nvSpPr>
        <p:spPr>
          <a:xfrm>
            <a:off x="152443" y="4592685"/>
            <a:ext cx="12495943" cy="4494165"/>
          </a:xfrm>
          <a:prstGeom prst="roundRect">
            <a:avLst>
              <a:gd name="adj" fmla="val 3912"/>
            </a:avLst>
          </a:prstGeom>
          <a:solidFill>
            <a:srgbClr val="FFE393"/>
          </a:solidFill>
          <a:ln>
            <a:solidFill>
              <a:srgbClr val="E26714"/>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tIns="108000" rIns="144000" rtlCol="0" anchor="ctr"/>
          <a:lstStyle/>
          <a:p>
            <a:pPr marL="285750" indent="-285750" algn="just">
              <a:lnSpc>
                <a:spcPts val="2600"/>
              </a:lnSpc>
              <a:buFont typeface="Wingdings" panose="05000000000000000000" pitchFamily="2" charset="2"/>
              <a:buChar char="u"/>
            </a:pPr>
            <a:endParaRPr lang="en-US" altLang="ja-JP" kern="0" dirty="0" smtClean="0">
              <a:solidFill>
                <a:srgbClr val="000000"/>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「グリーンリカバリー」</a:t>
            </a: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の考え方を踏まえ、</a:t>
            </a:r>
            <a:r>
              <a:rPr lang="ja-JP" altLang="en-US" kern="0" dirty="0">
                <a:latin typeface="Yu Gothic UI" panose="020B0500000000000000" pitchFamily="50" charset="-128"/>
                <a:ea typeface="Yu Gothic UI" panose="020B0500000000000000" pitchFamily="50" charset="-128"/>
              </a:rPr>
              <a:t>経済復興と環境・社会との両立はもとより、より持続可能で、</a:t>
            </a:r>
            <a:r>
              <a:rPr lang="ja-JP" altLang="en-US" kern="0" dirty="0">
                <a:solidFill>
                  <a:schemeClr val="tx1"/>
                </a:solidFill>
                <a:latin typeface="Yu Gothic UI" panose="020B0500000000000000" pitchFamily="50" charset="-128"/>
                <a:ea typeface="Yu Gothic UI" panose="020B0500000000000000" pitchFamily="50" charset="-128"/>
              </a:rPr>
              <a:t>生物多様性の保全や気候変動への適応などを通じて、災害や感染症などに対して強靭な社会・経済モデルへの移行を大胆に進めていきます</a:t>
            </a:r>
            <a:r>
              <a:rPr lang="ja-JP" altLang="en-US" kern="0" dirty="0" smtClean="0">
                <a:solidFill>
                  <a:schemeClr val="tx1"/>
                </a:solidFill>
                <a:latin typeface="Yu Gothic UI" panose="020B0500000000000000" pitchFamily="50" charset="-128"/>
                <a:ea typeface="Yu Gothic UI" panose="020B0500000000000000" pitchFamily="50" charset="-128"/>
              </a:rPr>
              <a:t>。</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en-US"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対応の例）感染症防止対策にも寄与する省エネ機器の普及促進</a:t>
            </a:r>
            <a:endParaRPr lang="en-US" altLang="ja-JP"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algn="just">
              <a:lnSpc>
                <a:spcPts val="18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endParaRPr lang="en-US" altLang="ja-JP"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　府域での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2050</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年の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CO</a:t>
            </a:r>
            <a:r>
              <a:rPr kumimoji="1" lang="en-US" altLang="ja-JP" kern="0" baseline="-25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排出量実質ゼロや「大阪ブルー・オーシャン・ビジョン」の実現を見通しつつ、</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ESG</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投資の加速などの意識・行動変化や、分散・ネットワーク型社会への変化、</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デジタルトランスフォーメーション</a:t>
            </a:r>
            <a:r>
              <a:rPr kumimoji="1" lang="en-US" altLang="ja-JP" kern="0" baseline="3000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kern="0" baseline="3000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１</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の</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加速なども踏まえ、脱炭素化と循環経済への移行に向けた環境・社会・経済の諸課題の同時解決と統合的向上を図る取組みを推進していきます</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endParaRPr kumimoji="1" lang="en-US" altLang="ja-JP"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endParaRPr>
          </a:p>
          <a:p>
            <a:pPr>
              <a:lnSpc>
                <a:spcPts val="2400"/>
              </a:lnSpc>
            </a:pPr>
            <a:r>
              <a:rPr kumimoji="1" lang="ja-JP" altLang="en-US" kern="0" dirty="0" smtClean="0">
                <a:solidFill>
                  <a:schemeClr val="tx1"/>
                </a:solidFill>
                <a:latin typeface="Yu Gothic UI" panose="020B0500000000000000" pitchFamily="50" charset="-128"/>
                <a:ea typeface="Yu Gothic UI" panose="020B0500000000000000" pitchFamily="50" charset="-128"/>
              </a:rPr>
              <a:t>　　　</a:t>
            </a:r>
            <a:r>
              <a:rPr kumimoji="1" lang="ja-JP" altLang="en-US" sz="1600" kern="0" dirty="0" smtClean="0">
                <a:solidFill>
                  <a:schemeClr val="tx1"/>
                </a:solidFill>
                <a:latin typeface="Yu Gothic UI" panose="020B0500000000000000" pitchFamily="50" charset="-128"/>
                <a:ea typeface="Yu Gothic UI" panose="020B0500000000000000" pitchFamily="50" charset="-128"/>
              </a:rPr>
              <a:t>対応の例）多様な自立・分散型電源</a:t>
            </a:r>
            <a:r>
              <a:rPr kumimoji="1" lang="ja-JP" altLang="en-US" sz="1600" kern="0" dirty="0">
                <a:solidFill>
                  <a:schemeClr val="tx1"/>
                </a:solidFill>
                <a:latin typeface="Yu Gothic UI" panose="020B0500000000000000" pitchFamily="50" charset="-128"/>
                <a:ea typeface="Yu Gothic UI" panose="020B0500000000000000" pitchFamily="50" charset="-128"/>
              </a:rPr>
              <a:t>（</a:t>
            </a:r>
            <a:r>
              <a:rPr kumimoji="1" lang="ja-JP" altLang="en-US" sz="1600" kern="0" dirty="0" smtClean="0">
                <a:solidFill>
                  <a:schemeClr val="tx1"/>
                </a:solidFill>
                <a:latin typeface="Yu Gothic UI" panose="020B0500000000000000" pitchFamily="50" charset="-128"/>
                <a:ea typeface="Yu Gothic UI" panose="020B0500000000000000" pitchFamily="50" charset="-128"/>
              </a:rPr>
              <a:t>再生可能エネルギー、蓄電池など）のネットワーク化など柔軟</a:t>
            </a:r>
            <a:r>
              <a:rPr kumimoji="1" lang="ja-JP" altLang="en-US" sz="1600" kern="0" smtClean="0">
                <a:solidFill>
                  <a:schemeClr val="tx1"/>
                </a:solidFill>
                <a:latin typeface="Yu Gothic UI" panose="020B0500000000000000" pitchFamily="50" charset="-128"/>
                <a:ea typeface="Yu Gothic UI" panose="020B0500000000000000" pitchFamily="50" charset="-128"/>
              </a:rPr>
              <a:t>なエネルギーシステム</a:t>
            </a:r>
            <a:r>
              <a:rPr kumimoji="1" lang="ja-JP" altLang="en-US" sz="1600" kern="0" dirty="0" smtClean="0">
                <a:solidFill>
                  <a:schemeClr val="tx1"/>
                </a:solidFill>
                <a:latin typeface="Yu Gothic UI" panose="020B0500000000000000" pitchFamily="50" charset="-128"/>
                <a:ea typeface="Yu Gothic UI" panose="020B0500000000000000" pitchFamily="50" charset="-128"/>
              </a:rPr>
              <a:t>の構築の促進</a:t>
            </a:r>
            <a:endParaRPr kumimoji="1" lang="en-US" altLang="ja-JP" sz="1600" kern="0" dirty="0" smtClean="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600" kern="0" dirty="0">
                <a:solidFill>
                  <a:schemeClr val="tx1"/>
                </a:solidFill>
                <a:latin typeface="Yu Gothic UI" panose="020B0500000000000000" pitchFamily="50" charset="-128"/>
                <a:ea typeface="Yu Gothic UI" panose="020B0500000000000000" pitchFamily="50" charset="-128"/>
              </a:rPr>
              <a:t>　</a:t>
            </a:r>
            <a:r>
              <a:rPr kumimoji="1" lang="ja-JP" altLang="en-US" sz="1600" kern="0" dirty="0" smtClean="0">
                <a:solidFill>
                  <a:schemeClr val="tx1"/>
                </a:solidFill>
                <a:latin typeface="Yu Gothic UI" panose="020B0500000000000000" pitchFamily="50" charset="-128"/>
                <a:ea typeface="Yu Gothic UI" panose="020B0500000000000000" pitchFamily="50" charset="-128"/>
              </a:rPr>
              <a:t>　　　　　　　 　　　　　　</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u"/>
            </a:pPr>
            <a:r>
              <a:rPr lang="ja-JP" altLang="en-US" kern="0" dirty="0">
                <a:solidFill>
                  <a:schemeClr val="tx1"/>
                </a:solidFill>
                <a:latin typeface="Yu Gothic UI" panose="020B0500000000000000" pitchFamily="50" charset="-128"/>
                <a:ea typeface="Yu Gothic UI" panose="020B0500000000000000" pitchFamily="50" charset="-128"/>
              </a:rPr>
              <a:t>　</a:t>
            </a:r>
            <a:r>
              <a:rPr lang="en-US" altLang="ja-JP" kern="0" dirty="0">
                <a:solidFill>
                  <a:schemeClr val="tx1"/>
                </a:solidFill>
                <a:latin typeface="Yu Gothic UI" panose="020B0500000000000000" pitchFamily="50" charset="-128"/>
                <a:ea typeface="Yu Gothic UI" panose="020B0500000000000000" pitchFamily="50" charset="-128"/>
              </a:rPr>
              <a:t>2025</a:t>
            </a:r>
            <a:r>
              <a:rPr lang="ja-JP" altLang="ja-JP" kern="0" dirty="0">
                <a:solidFill>
                  <a:schemeClr val="tx1"/>
                </a:solidFill>
                <a:latin typeface="Yu Gothic UI" panose="020B0500000000000000" pitchFamily="50" charset="-128"/>
                <a:ea typeface="Yu Gothic UI" panose="020B0500000000000000" pitchFamily="50" charset="-128"/>
              </a:rPr>
              <a:t>年大阪・関西万博は</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en-US" kern="0" dirty="0">
                <a:solidFill>
                  <a:schemeClr val="tx1"/>
                </a:solidFill>
                <a:latin typeface="Yu Gothic UI" panose="020B0500000000000000" pitchFamily="50" charset="-128"/>
                <a:ea typeface="Yu Gothic UI" panose="020B0500000000000000" pitchFamily="50" charset="-128"/>
              </a:rPr>
              <a:t>の</a:t>
            </a:r>
            <a:r>
              <a:rPr lang="ja-JP" altLang="ja-JP" kern="0" dirty="0">
                <a:solidFill>
                  <a:schemeClr val="tx1"/>
                </a:solidFill>
                <a:latin typeface="Yu Gothic UI" panose="020B0500000000000000" pitchFamily="50" charset="-128"/>
                <a:ea typeface="Yu Gothic UI" panose="020B0500000000000000" pitchFamily="50" charset="-128"/>
              </a:rPr>
              <a:t>達成に貢献する「</a:t>
            </a:r>
            <a:r>
              <a:rPr lang="ja-JP" altLang="en-US" kern="0" dirty="0">
                <a:solidFill>
                  <a:schemeClr val="tx1"/>
                </a:solidFill>
                <a:latin typeface="Yu Gothic UI" panose="020B0500000000000000" pitchFamily="50" charset="-128"/>
                <a:ea typeface="Yu Gothic UI" panose="020B0500000000000000" pitchFamily="50" charset="-128"/>
              </a:rPr>
              <a:t>未来社会の</a:t>
            </a:r>
            <a:r>
              <a:rPr lang="ja-JP" altLang="ja-JP" kern="0" dirty="0">
                <a:solidFill>
                  <a:schemeClr val="tx1"/>
                </a:solidFill>
                <a:latin typeface="Yu Gothic UI" panose="020B0500000000000000" pitchFamily="50" charset="-128"/>
                <a:ea typeface="Yu Gothic UI" panose="020B0500000000000000" pitchFamily="50" charset="-128"/>
              </a:rPr>
              <a:t>実験場」</a:t>
            </a:r>
            <a:r>
              <a:rPr lang="ja-JP" altLang="en-US" kern="0" dirty="0">
                <a:solidFill>
                  <a:schemeClr val="tx1"/>
                </a:solidFill>
                <a:latin typeface="Yu Gothic UI" panose="020B0500000000000000" pitchFamily="50" charset="-128"/>
                <a:ea typeface="Yu Gothic UI" panose="020B0500000000000000" pitchFamily="50" charset="-128"/>
              </a:rPr>
              <a:t>とされており、コロナで生じた社会・経済活動の変化に対応しつつ、</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ja-JP" kern="0" dirty="0">
                <a:solidFill>
                  <a:schemeClr val="tx1"/>
                </a:solidFill>
                <a:latin typeface="Yu Gothic UI" panose="020B0500000000000000" pitchFamily="50" charset="-128"/>
                <a:ea typeface="Yu Gothic UI" panose="020B0500000000000000" pitchFamily="50" charset="-128"/>
              </a:rPr>
              <a:t>目標年（</a:t>
            </a:r>
            <a:r>
              <a:rPr lang="en-US" altLang="ja-JP" kern="0" dirty="0">
                <a:solidFill>
                  <a:schemeClr val="tx1"/>
                </a:solidFill>
                <a:latin typeface="Yu Gothic UI" panose="020B0500000000000000" pitchFamily="50" charset="-128"/>
                <a:ea typeface="Yu Gothic UI" panose="020B0500000000000000" pitchFamily="50" charset="-128"/>
              </a:rPr>
              <a:t>2030</a:t>
            </a:r>
            <a:r>
              <a:rPr lang="ja-JP" altLang="ja-JP" kern="0" dirty="0">
                <a:solidFill>
                  <a:schemeClr val="tx1"/>
                </a:solidFill>
                <a:latin typeface="Yu Gothic UI" panose="020B0500000000000000" pitchFamily="50" charset="-128"/>
                <a:ea typeface="Yu Gothic UI" panose="020B0500000000000000" pitchFamily="50" charset="-128"/>
              </a:rPr>
              <a:t>年）及び</a:t>
            </a:r>
            <a:r>
              <a:rPr lang="ja-JP" altLang="en-US" kern="0" dirty="0">
                <a:solidFill>
                  <a:schemeClr val="tx1"/>
                </a:solidFill>
                <a:latin typeface="Yu Gothic UI" panose="020B0500000000000000" pitchFamily="50" charset="-128"/>
                <a:ea typeface="Yu Gothic UI" panose="020B0500000000000000" pitchFamily="50" charset="-128"/>
              </a:rPr>
              <a:t>その先を見据えて、環境関連技術の</a:t>
            </a:r>
            <a:r>
              <a:rPr lang="ja-JP" altLang="ja-JP" kern="0" dirty="0">
                <a:solidFill>
                  <a:schemeClr val="tx1"/>
                </a:solidFill>
                <a:latin typeface="Yu Gothic UI" panose="020B0500000000000000" pitchFamily="50" charset="-128"/>
                <a:ea typeface="Yu Gothic UI" panose="020B0500000000000000" pitchFamily="50" charset="-128"/>
              </a:rPr>
              <a:t>イノベーション</a:t>
            </a:r>
            <a:r>
              <a:rPr lang="ja-JP" altLang="en-US" kern="0" dirty="0">
                <a:solidFill>
                  <a:schemeClr val="tx1"/>
                </a:solidFill>
                <a:latin typeface="Yu Gothic UI" panose="020B0500000000000000" pitchFamily="50" charset="-128"/>
                <a:ea typeface="Yu Gothic UI" panose="020B0500000000000000" pitchFamily="50" charset="-128"/>
              </a:rPr>
              <a:t>を加速させていきます</a:t>
            </a:r>
            <a:r>
              <a:rPr lang="ja-JP" altLang="en-US" kern="0" dirty="0" smtClean="0">
                <a:solidFill>
                  <a:schemeClr val="tx1"/>
                </a:solidFill>
                <a:latin typeface="Yu Gothic UI" panose="020B0500000000000000" pitchFamily="50" charset="-128"/>
                <a:ea typeface="Yu Gothic UI" panose="020B0500000000000000" pitchFamily="50" charset="-128"/>
              </a:rPr>
              <a:t>。</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sz="1600" kern="0" dirty="0" smtClean="0">
                <a:solidFill>
                  <a:schemeClr val="tx1"/>
                </a:solidFill>
                <a:latin typeface="Yu Gothic UI" panose="020B0500000000000000" pitchFamily="50" charset="-128"/>
                <a:ea typeface="Yu Gothic UI" panose="020B0500000000000000" pitchFamily="50" charset="-128"/>
              </a:rPr>
              <a:t>            対応</a:t>
            </a:r>
            <a:r>
              <a:rPr lang="ja-JP" altLang="en-US" sz="1600" kern="0" dirty="0">
                <a:solidFill>
                  <a:schemeClr val="tx1"/>
                </a:solidFill>
                <a:latin typeface="Yu Gothic UI" panose="020B0500000000000000" pitchFamily="50" charset="-128"/>
                <a:ea typeface="Yu Gothic UI" panose="020B0500000000000000" pitchFamily="50" charset="-128"/>
              </a:rPr>
              <a:t>の例）技術普及ロードマップの検討、商工等施策との連携による社会実装の</a:t>
            </a:r>
            <a:r>
              <a:rPr lang="ja-JP" altLang="en-US" sz="1600" kern="0" dirty="0" smtClean="0">
                <a:solidFill>
                  <a:schemeClr val="tx1"/>
                </a:solidFill>
                <a:latin typeface="Yu Gothic UI" panose="020B0500000000000000" pitchFamily="50" charset="-128"/>
                <a:ea typeface="Yu Gothic UI" panose="020B0500000000000000" pitchFamily="50" charset="-128"/>
              </a:rPr>
              <a:t>促進</a:t>
            </a:r>
            <a:endParaRPr lang="en-US" altLang="ja-JP" sz="1600" kern="0" dirty="0">
              <a:solidFill>
                <a:schemeClr val="tx1"/>
              </a:solidFill>
              <a:latin typeface="Yu Gothic UI" panose="020B0500000000000000" pitchFamily="50" charset="-128"/>
              <a:ea typeface="Yu Gothic UI" panose="020B0500000000000000" pitchFamily="50" charset="-128"/>
            </a:endParaRPr>
          </a:p>
        </p:txBody>
      </p:sp>
      <p:sp>
        <p:nvSpPr>
          <p:cNvPr id="16" name="角丸四角形 3">
            <a:extLst>
              <a:ext uri="{FF2B5EF4-FFF2-40B4-BE49-F238E27FC236}">
                <a16:creationId xmlns:a16="http://schemas.microsoft.com/office/drawing/2014/main" id="{870496E5-0FC5-48D1-AEC7-C99A1474F37E}"/>
              </a:ext>
            </a:extLst>
          </p:cNvPr>
          <p:cNvSpPr/>
          <p:nvPr/>
        </p:nvSpPr>
        <p:spPr>
          <a:xfrm>
            <a:off x="149940" y="1295260"/>
            <a:ext cx="12538964" cy="2287593"/>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経済活動が大幅に縮小し、感染</a:t>
            </a:r>
            <a:r>
              <a:rPr lang="ja-JP" altLang="en-US" dirty="0">
                <a:solidFill>
                  <a:schemeClr val="tx1"/>
                </a:solidFill>
                <a:latin typeface="Yu Gothic UI" panose="020B0500000000000000" pitchFamily="50" charset="-128"/>
                <a:ea typeface="Yu Gothic UI" panose="020B0500000000000000" pitchFamily="50" charset="-128"/>
              </a:rPr>
              <a:t>症拡大の防止</a:t>
            </a:r>
            <a:r>
              <a:rPr lang="ja-JP" altLang="ja-JP" dirty="0">
                <a:solidFill>
                  <a:schemeClr val="tx1"/>
                </a:solidFill>
                <a:latin typeface="Yu Gothic UI" panose="020B0500000000000000" pitchFamily="50" charset="-128"/>
                <a:ea typeface="Yu Gothic UI" panose="020B0500000000000000" pitchFamily="50" charset="-128"/>
              </a:rPr>
              <a:t>に</a:t>
            </a:r>
            <a:r>
              <a:rPr lang="ja-JP" altLang="en-US" dirty="0">
                <a:solidFill>
                  <a:schemeClr val="tx1"/>
                </a:solidFill>
                <a:latin typeface="Yu Gothic UI" panose="020B0500000000000000" pitchFamily="50" charset="-128"/>
                <a:ea typeface="Yu Gothic UI" panose="020B0500000000000000" pitchFamily="50" charset="-128"/>
              </a:rPr>
              <a:t>向けて、</a:t>
            </a:r>
            <a:r>
              <a:rPr lang="ja-JP" altLang="ja-JP" dirty="0">
                <a:solidFill>
                  <a:schemeClr val="tx1"/>
                </a:solidFill>
                <a:latin typeface="Yu Gothic UI" panose="020B0500000000000000" pitchFamily="50" charset="-128"/>
                <a:ea typeface="Yu Gothic UI" panose="020B0500000000000000" pitchFamily="50" charset="-128"/>
              </a:rPr>
              <a:t>テレワークや</a:t>
            </a:r>
            <a:r>
              <a:rPr lang="en-US" altLang="ja-JP" dirty="0">
                <a:solidFill>
                  <a:schemeClr val="tx1"/>
                </a:solidFill>
                <a:latin typeface="Yu Gothic UI" panose="020B0500000000000000" pitchFamily="50" charset="-128"/>
                <a:ea typeface="Yu Gothic UI" panose="020B0500000000000000" pitchFamily="50" charset="-128"/>
              </a:rPr>
              <a:t>WEB</a:t>
            </a:r>
            <a:r>
              <a:rPr lang="ja-JP" altLang="en-US" dirty="0">
                <a:solidFill>
                  <a:schemeClr val="tx1"/>
                </a:solidFill>
                <a:latin typeface="Yu Gothic UI" panose="020B0500000000000000" pitchFamily="50" charset="-128"/>
                <a:ea typeface="Yu Gothic UI" panose="020B0500000000000000" pitchFamily="50" charset="-128"/>
              </a:rPr>
              <a:t>会議などの働き方の変化、電子取引の進展やテイクアウトやデリバリーの増加といった生活面での変化など、様々な</a:t>
            </a:r>
            <a:r>
              <a:rPr lang="ja-JP" altLang="ja-JP" dirty="0">
                <a:solidFill>
                  <a:schemeClr val="tx1"/>
                </a:solidFill>
                <a:latin typeface="Yu Gothic UI" panose="020B0500000000000000" pitchFamily="50" charset="-128"/>
                <a:ea typeface="Yu Gothic UI" panose="020B0500000000000000" pitchFamily="50" charset="-128"/>
              </a:rPr>
              <a:t>行動変容が起きて</a:t>
            </a:r>
            <a:r>
              <a:rPr lang="ja-JP" altLang="en-US" dirty="0">
                <a:solidFill>
                  <a:schemeClr val="tx1"/>
                </a:solidFill>
                <a:latin typeface="Yu Gothic UI" panose="020B0500000000000000" pitchFamily="50" charset="-128"/>
                <a:ea typeface="Yu Gothic UI" panose="020B0500000000000000" pitchFamily="50" charset="-128"/>
              </a:rPr>
              <a:t>います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これらの変化は環境に好ましい影響を与える場合もあれば、好ましくない影響を及ぼす場合もあるため、適宜、必要な改善対策を講じつつ、より環境に配慮した</a:t>
            </a:r>
            <a:r>
              <a:rPr lang="ja-JP" altLang="en-US" dirty="0">
                <a:solidFill>
                  <a:schemeClr val="tx1"/>
                </a:solidFill>
                <a:latin typeface="Yu Gothic UI" panose="020B0500000000000000" pitchFamily="50" charset="-128"/>
                <a:ea typeface="Yu Gothic UI" panose="020B0500000000000000" pitchFamily="50" charset="-128"/>
              </a:rPr>
              <a:t>生活様式</a:t>
            </a:r>
            <a:r>
              <a:rPr lang="ja-JP" altLang="ja-JP" dirty="0">
                <a:solidFill>
                  <a:schemeClr val="tx1"/>
                </a:solidFill>
                <a:latin typeface="Yu Gothic UI" panose="020B0500000000000000" pitchFamily="50" charset="-128"/>
                <a:ea typeface="Yu Gothic UI" panose="020B0500000000000000" pitchFamily="50" charset="-128"/>
              </a:rPr>
              <a:t>を定着させていく</a:t>
            </a:r>
            <a:r>
              <a:rPr lang="ja-JP" altLang="en-US" dirty="0">
                <a:solidFill>
                  <a:schemeClr val="tx1"/>
                </a:solidFill>
                <a:latin typeface="Yu Gothic UI" panose="020B0500000000000000" pitchFamily="50" charset="-128"/>
                <a:ea typeface="Yu Gothic UI" panose="020B0500000000000000" pitchFamily="50" charset="-128"/>
              </a:rPr>
              <a:t>必要があります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個人、組織、社会の関係性に様々な変化が生じているこの機に、より強靭で持続可能な社会・経済活動への変革と、中・長期的かつ世界的な視野をもって今後の社会の在り様を考える対応が求められています</a:t>
            </a:r>
            <a:r>
              <a:rPr lang="ja-JP" altLang="ja-JP" dirty="0">
                <a:solidFill>
                  <a:schemeClr val="tx1"/>
                </a:solidFill>
                <a:latin typeface="Yu Gothic UI" panose="020B0500000000000000" pitchFamily="50" charset="-128"/>
                <a:ea typeface="Yu Gothic UI" panose="020B0500000000000000" pitchFamily="50" charset="-128"/>
              </a:rPr>
              <a:t>。</a:t>
            </a:r>
            <a:endParaRPr kumimoji="1" lang="ja-JP" altLang="en-US" u="sng" dirty="0">
              <a:solidFill>
                <a:schemeClr val="tx1"/>
              </a:solidFill>
              <a:latin typeface="Yu Gothic UI" panose="020B0500000000000000" pitchFamily="50" charset="-128"/>
              <a:ea typeface="Yu Gothic UI" panose="020B0500000000000000" pitchFamily="50" charset="-128"/>
            </a:endParaRPr>
          </a:p>
        </p:txBody>
      </p:sp>
      <p:sp>
        <p:nvSpPr>
          <p:cNvPr id="9" name="角丸四角形 8">
            <a:extLst>
              <a:ext uri="{FF2B5EF4-FFF2-40B4-BE49-F238E27FC236}">
                <a16:creationId xmlns:a16="http://schemas.microsoft.com/office/drawing/2014/main" id="{8F455C42-DE6D-4A5E-AF06-905F156ECD6A}"/>
              </a:ext>
            </a:extLst>
          </p:cNvPr>
          <p:cNvSpPr/>
          <p:nvPr/>
        </p:nvSpPr>
        <p:spPr>
          <a:xfrm>
            <a:off x="133393" y="750493"/>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bg1"/>
                </a:solidFill>
                <a:latin typeface="Yu Gothic UI" panose="020B0500000000000000" pitchFamily="50" charset="-128"/>
                <a:ea typeface="Yu Gothic UI" panose="020B0500000000000000" pitchFamily="50" charset="-128"/>
              </a:rPr>
              <a:t>コロナ禍を契機とした変化</a:t>
            </a:r>
            <a:endParaRPr kumimoji="1"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14">
            <a:extLst>
              <a:ext uri="{FF2B5EF4-FFF2-40B4-BE49-F238E27FC236}">
                <a16:creationId xmlns:a16="http://schemas.microsoft.com/office/drawing/2014/main" id="{C3F809FF-DDAD-4061-8F48-EB67F45F0CE7}"/>
              </a:ext>
            </a:extLst>
          </p:cNvPr>
          <p:cNvSpPr/>
          <p:nvPr/>
        </p:nvSpPr>
        <p:spPr>
          <a:xfrm>
            <a:off x="171451" y="4255389"/>
            <a:ext cx="12495943" cy="630506"/>
          </a:xfrm>
          <a:prstGeom prst="roundRect">
            <a:avLst>
              <a:gd name="adj" fmla="val 1987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marL="178435" indent="-178435"/>
            <a:r>
              <a:rPr lang="ja-JP" altLang="ja-JP"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ポストコロナを見据えた対応</a:t>
            </a:r>
            <a:r>
              <a:rPr lang="ja-JP" altLang="en-US"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の考え方</a:t>
            </a:r>
            <a:endParaRPr lang="ja-JP" altLang="ja-JP" sz="2200"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 name="正方形/長方形 1"/>
          <p:cNvSpPr/>
          <p:nvPr/>
        </p:nvSpPr>
        <p:spPr>
          <a:xfrm>
            <a:off x="171451" y="9105900"/>
            <a:ext cx="12513770" cy="461665"/>
          </a:xfrm>
          <a:prstGeom prst="rect">
            <a:avLst/>
          </a:prstGeom>
        </p:spPr>
        <p:txBody>
          <a:bodyPr wrap="square">
            <a:spAutoFit/>
          </a:bodyPr>
          <a:lstStyle/>
          <a:p>
            <a:r>
              <a:rPr lang="en-US" altLang="ja-JP" sz="1200" dirty="0" smtClean="0">
                <a:latin typeface="Yu Gothic UI" panose="020B0500000000000000" pitchFamily="50" charset="-128"/>
                <a:ea typeface="Yu Gothic UI" panose="020B0500000000000000" pitchFamily="50" charset="-128"/>
              </a:rPr>
              <a:t>※</a:t>
            </a:r>
            <a:r>
              <a:rPr lang="ja-JP" altLang="en-US" sz="1200" dirty="0" smtClean="0">
                <a:latin typeface="Yu Gothic UI" panose="020B0500000000000000" pitchFamily="50" charset="-128"/>
                <a:ea typeface="Yu Gothic UI" panose="020B0500000000000000" pitchFamily="50" charset="-128"/>
              </a:rPr>
              <a:t>１　</a:t>
            </a:r>
            <a:r>
              <a:rPr lang="en-US" altLang="ja-JP" sz="1200" dirty="0" smtClean="0">
                <a:latin typeface="Yu Gothic UI" panose="020B0500000000000000" pitchFamily="50" charset="-128"/>
                <a:ea typeface="Yu Gothic UI" panose="020B0500000000000000" pitchFamily="50" charset="-128"/>
              </a:rPr>
              <a:t>IT</a:t>
            </a:r>
            <a:r>
              <a:rPr lang="ja-JP" altLang="en-US" sz="1200" dirty="0">
                <a:latin typeface="Yu Gothic UI" panose="020B0500000000000000" pitchFamily="50" charset="-128"/>
                <a:ea typeface="Yu Gothic UI" panose="020B0500000000000000" pitchFamily="50" charset="-128"/>
              </a:rPr>
              <a:t>の浸透が、人々の生活をあらゆる面でより良い方向に変化</a:t>
            </a:r>
            <a:r>
              <a:rPr lang="ja-JP" altLang="en-US" sz="1200" dirty="0" smtClean="0">
                <a:latin typeface="Yu Gothic UI" panose="020B0500000000000000" pitchFamily="50" charset="-128"/>
                <a:ea typeface="Yu Gothic UI" panose="020B0500000000000000" pitchFamily="50" charset="-128"/>
              </a:rPr>
              <a:t>させる概念</a:t>
            </a:r>
            <a:r>
              <a:rPr lang="ja-JP" altLang="en-US" sz="1200" dirty="0">
                <a:latin typeface="Yu Gothic UI" panose="020B0500000000000000" pitchFamily="50" charset="-128"/>
                <a:ea typeface="Yu Gothic UI" panose="020B0500000000000000" pitchFamily="50" charset="-128"/>
              </a:rPr>
              <a:t>の</a:t>
            </a:r>
            <a:r>
              <a:rPr lang="ja-JP" altLang="en-US" sz="1200" dirty="0" smtClean="0">
                <a:latin typeface="Yu Gothic UI" panose="020B0500000000000000" pitchFamily="50" charset="-128"/>
                <a:ea typeface="Yu Gothic UI" panose="020B0500000000000000" pitchFamily="50" charset="-128"/>
              </a:rPr>
              <a:t>こと。デジタルトランスフォーメーション</a:t>
            </a:r>
            <a:r>
              <a:rPr lang="ja-JP" altLang="en-US" sz="1200" dirty="0">
                <a:latin typeface="Yu Gothic UI" panose="020B0500000000000000" pitchFamily="50" charset="-128"/>
                <a:ea typeface="Yu Gothic UI" panose="020B0500000000000000" pitchFamily="50" charset="-128"/>
              </a:rPr>
              <a:t>が進展することによって、特定の分野、組織内に閉じて部分的に最適化されていた</a:t>
            </a:r>
            <a:r>
              <a:rPr lang="ja-JP" altLang="en-US" sz="1200" dirty="0" smtClean="0">
                <a:latin typeface="Yu Gothic UI" panose="020B0500000000000000" pitchFamily="50" charset="-128"/>
                <a:ea typeface="Yu Gothic UI" panose="020B0500000000000000" pitchFamily="50" charset="-128"/>
              </a:rPr>
              <a:t>システム</a:t>
            </a:r>
            <a:endParaRPr lang="en-US" altLang="ja-JP" sz="1200" dirty="0" smtClean="0">
              <a:latin typeface="Yu Gothic UI" panose="020B0500000000000000" pitchFamily="50" charset="-128"/>
              <a:ea typeface="Yu Gothic UI" panose="020B0500000000000000" pitchFamily="50" charset="-128"/>
            </a:endParaRPr>
          </a:p>
          <a:p>
            <a:r>
              <a:rPr lang="en-US" altLang="ja-JP" sz="1200" dirty="0">
                <a:latin typeface="Yu Gothic UI" panose="020B0500000000000000" pitchFamily="50" charset="-128"/>
                <a:ea typeface="Yu Gothic UI" panose="020B0500000000000000" pitchFamily="50" charset="-128"/>
              </a:rPr>
              <a:t> </a:t>
            </a:r>
            <a:r>
              <a:rPr lang="en-US" altLang="ja-JP" sz="1200" dirty="0" smtClean="0">
                <a:latin typeface="Yu Gothic UI" panose="020B0500000000000000" pitchFamily="50" charset="-128"/>
                <a:ea typeface="Yu Gothic UI" panose="020B0500000000000000" pitchFamily="50" charset="-128"/>
              </a:rPr>
              <a:t>         </a:t>
            </a:r>
            <a:r>
              <a:rPr lang="ja-JP" altLang="en-US" sz="1200" dirty="0" smtClean="0">
                <a:latin typeface="Yu Gothic UI" panose="020B0500000000000000" pitchFamily="50" charset="-128"/>
                <a:ea typeface="Yu Gothic UI" panose="020B0500000000000000" pitchFamily="50" charset="-128"/>
              </a:rPr>
              <a:t>や</a:t>
            </a:r>
            <a:r>
              <a:rPr lang="ja-JP" altLang="en-US" sz="1200" dirty="0">
                <a:latin typeface="Yu Gothic UI" panose="020B0500000000000000" pitchFamily="50" charset="-128"/>
                <a:ea typeface="Yu Gothic UI" panose="020B0500000000000000" pitchFamily="50" charset="-128"/>
              </a:rPr>
              <a:t>制度等が社会全体にとって最適なものへと変貌すると予想</a:t>
            </a:r>
            <a:r>
              <a:rPr lang="ja-JP" altLang="en-US" sz="1200" dirty="0" smtClean="0">
                <a:latin typeface="Yu Gothic UI" panose="020B0500000000000000" pitchFamily="50" charset="-128"/>
                <a:ea typeface="Yu Gothic UI" panose="020B0500000000000000" pitchFamily="50" charset="-128"/>
              </a:rPr>
              <a:t>されています。</a:t>
            </a:r>
            <a:endParaRPr lang="ja-JP" altLang="en-US"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13711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996156" y="7652143"/>
            <a:ext cx="292385" cy="504825"/>
          </a:xfrm>
          <a:prstGeom prst="rect">
            <a:avLst/>
          </a:prstGeom>
          <a:noFill/>
          <a:ln>
            <a:noFill/>
          </a:ln>
        </p:spPr>
      </p:pic>
      <p:sp>
        <p:nvSpPr>
          <p:cNvPr id="93" name="雲 92"/>
          <p:cNvSpPr/>
          <p:nvPr/>
        </p:nvSpPr>
        <p:spPr>
          <a:xfrm rot="19823338">
            <a:off x="628848" y="3902588"/>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雲 90"/>
          <p:cNvSpPr/>
          <p:nvPr/>
        </p:nvSpPr>
        <p:spPr>
          <a:xfrm rot="21244162" flipH="1">
            <a:off x="1691930" y="2312768"/>
            <a:ext cx="9716704" cy="50636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0" name="雲 89"/>
          <p:cNvSpPr/>
          <p:nvPr/>
        </p:nvSpPr>
        <p:spPr>
          <a:xfrm rot="2296619">
            <a:off x="9089186" y="3729977"/>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9" name="雲 78"/>
          <p:cNvSpPr/>
          <p:nvPr/>
        </p:nvSpPr>
        <p:spPr>
          <a:xfrm>
            <a:off x="7451821" y="5930133"/>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雲 5"/>
          <p:cNvSpPr/>
          <p:nvPr/>
        </p:nvSpPr>
        <p:spPr>
          <a:xfrm>
            <a:off x="1837914" y="6054820"/>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8" name="雲 77"/>
          <p:cNvSpPr/>
          <p:nvPr/>
        </p:nvSpPr>
        <p:spPr>
          <a:xfrm>
            <a:off x="580236" y="4320252"/>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6" name="雲 75"/>
          <p:cNvSpPr/>
          <p:nvPr/>
        </p:nvSpPr>
        <p:spPr>
          <a:xfrm flipH="1">
            <a:off x="9076955" y="4247850"/>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7" name="雲 76"/>
          <p:cNvSpPr/>
          <p:nvPr/>
        </p:nvSpPr>
        <p:spPr>
          <a:xfrm flipH="1">
            <a:off x="7207199" y="3310001"/>
            <a:ext cx="3492286" cy="349228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5" name="雲 74"/>
          <p:cNvSpPr/>
          <p:nvPr/>
        </p:nvSpPr>
        <p:spPr>
          <a:xfrm flipV="1">
            <a:off x="5424419" y="3347316"/>
            <a:ext cx="3172218" cy="307190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4" name="雲 73"/>
          <p:cNvSpPr/>
          <p:nvPr/>
        </p:nvSpPr>
        <p:spPr>
          <a:xfrm>
            <a:off x="3073475" y="3368549"/>
            <a:ext cx="3051014" cy="3326751"/>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defTabSz="914418">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７　施策の基本的な方向性に基づいた個別計画の実行</a:t>
            </a:r>
            <a:endParaRPr kumimoji="1"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p:cNvSpPr txBox="1"/>
          <p:nvPr/>
        </p:nvSpPr>
        <p:spPr>
          <a:xfrm>
            <a:off x="4397352" y="2520797"/>
            <a:ext cx="4807053" cy="708143"/>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2030</a:t>
            </a:r>
            <a:r>
              <a:rPr kumimoji="1" lang="ja-JP" altLang="en-US" sz="2001" b="1" dirty="0">
                <a:latin typeface="Meiryo UI" panose="020B0604030504040204" pitchFamily="50" charset="-128"/>
                <a:ea typeface="Meiryo UI" panose="020B0604030504040204" pitchFamily="50" charset="-128"/>
              </a:rPr>
              <a:t>年</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2001" b="1" dirty="0">
                <a:latin typeface="Meiryo UI" panose="020B0604030504040204" pitchFamily="50" charset="-128"/>
                <a:ea typeface="Meiryo UI" panose="020B0604030504040204" pitchFamily="50" charset="-128"/>
              </a:rPr>
              <a:t>「いのち輝く</a:t>
            </a:r>
            <a:r>
              <a:rPr kumimoji="1" lang="en-US" altLang="ja-JP" sz="2001" b="1" dirty="0">
                <a:latin typeface="Meiryo UI" panose="020B0604030504040204" pitchFamily="50" charset="-128"/>
                <a:ea typeface="Meiryo UI" panose="020B0604030504040204" pitchFamily="50" charset="-128"/>
              </a:rPr>
              <a:t>SDGs</a:t>
            </a:r>
            <a:r>
              <a:rPr kumimoji="1" lang="ja-JP" altLang="en-US" sz="2001" b="1" dirty="0">
                <a:latin typeface="Meiryo UI" panose="020B0604030504040204" pitchFamily="50" charset="-128"/>
                <a:ea typeface="Meiryo UI" panose="020B0604030504040204" pitchFamily="50" charset="-128"/>
              </a:rPr>
              <a:t>未来都市・大阪」の実現</a:t>
            </a:r>
            <a:endParaRPr kumimoji="1" lang="en-US" altLang="ja-JP" sz="2001"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14</a:t>
            </a:r>
          </a:p>
        </p:txBody>
      </p:sp>
      <p:sp>
        <p:nvSpPr>
          <p:cNvPr id="28" name="テキスト ボックス 27"/>
          <p:cNvSpPr txBox="1"/>
          <p:nvPr/>
        </p:nvSpPr>
        <p:spPr>
          <a:xfrm>
            <a:off x="11028742" y="4733607"/>
            <a:ext cx="1015663" cy="1593685"/>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魅力と活力</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ある快適な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地域づくり</a:t>
            </a:r>
          </a:p>
        </p:txBody>
      </p:sp>
      <p:sp>
        <p:nvSpPr>
          <p:cNvPr id="30" name="テキスト ボックス 29"/>
          <p:cNvSpPr txBox="1"/>
          <p:nvPr/>
        </p:nvSpPr>
        <p:spPr>
          <a:xfrm>
            <a:off x="9032540" y="3684082"/>
            <a:ext cx="738664"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健康で安心な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暮らし</a:t>
            </a:r>
          </a:p>
        </p:txBody>
      </p:sp>
      <p:sp>
        <p:nvSpPr>
          <p:cNvPr id="32" name="テキスト ボックス 31"/>
          <p:cNvSpPr txBox="1"/>
          <p:nvPr/>
        </p:nvSpPr>
        <p:spPr>
          <a:xfrm>
            <a:off x="4464453" y="3734094"/>
            <a:ext cx="461665"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資源循環</a:t>
            </a:r>
          </a:p>
        </p:txBody>
      </p:sp>
      <p:sp>
        <p:nvSpPr>
          <p:cNvPr id="14" name="吹き出し: 角を丸めた四角形 13">
            <a:extLst>
              <a:ext uri="{FF2B5EF4-FFF2-40B4-BE49-F238E27FC236}">
                <a16:creationId xmlns:a16="http://schemas.microsoft.com/office/drawing/2014/main" id="{AB9910D2-781F-475E-B2E3-671DD70507E6}"/>
              </a:ext>
            </a:extLst>
          </p:cNvPr>
          <p:cNvSpPr/>
          <p:nvPr/>
        </p:nvSpPr>
        <p:spPr>
          <a:xfrm>
            <a:off x="109148" y="2370411"/>
            <a:ext cx="4397760" cy="1612141"/>
          </a:xfrm>
          <a:prstGeom prst="wedgeRoundRectCallout">
            <a:avLst>
              <a:gd name="adj1" fmla="val -1481"/>
              <a:gd name="adj2" fmla="val 56892"/>
              <a:gd name="adj3" fmla="val 166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（図のイメージ）</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just">
              <a:lnSpc>
                <a:spcPts val="1500"/>
              </a:lnSpc>
            </a:pPr>
            <a:r>
              <a:rPr kumimoji="1" lang="ja-JP" altLang="en-US" sz="1400" dirty="0" smtClean="0">
                <a:solidFill>
                  <a:schemeClr val="tx1"/>
                </a:solidFill>
                <a:latin typeface="Yu Gothic UI" panose="020B0500000000000000" pitchFamily="50" charset="-128"/>
                <a:ea typeface="Yu Gothic UI" panose="020B0500000000000000" pitchFamily="50" charset="-128"/>
              </a:rPr>
              <a:t>　施策</a:t>
            </a:r>
            <a:r>
              <a:rPr kumimoji="1" lang="ja-JP" altLang="en-US" sz="1400" dirty="0">
                <a:solidFill>
                  <a:schemeClr val="tx1"/>
                </a:solidFill>
                <a:latin typeface="Yu Gothic UI" panose="020B0500000000000000" pitchFamily="50" charset="-128"/>
                <a:ea typeface="Yu Gothic UI" panose="020B0500000000000000" pitchFamily="50" charset="-128"/>
              </a:rPr>
              <a:t>の基本的な方向性を「幹」として、各個別計画が「枝」として取組みを実行することにより、樹木が成長し、各分野ごとにその成果が「果実」として</a:t>
            </a:r>
            <a:r>
              <a:rPr kumimoji="1" lang="ja-JP" altLang="en-US" sz="1400" dirty="0" smtClean="0">
                <a:solidFill>
                  <a:schemeClr val="tx1"/>
                </a:solidFill>
                <a:latin typeface="Yu Gothic UI" panose="020B0500000000000000" pitchFamily="50" charset="-128"/>
                <a:ea typeface="Yu Gothic UI" panose="020B0500000000000000" pitchFamily="50" charset="-128"/>
              </a:rPr>
              <a:t>実り、</a:t>
            </a:r>
            <a:r>
              <a:rPr lang="ja-JP" altLang="en-US" sz="1400" dirty="0">
                <a:solidFill>
                  <a:schemeClr val="tx1"/>
                </a:solidFill>
                <a:latin typeface="Yu Gothic UI" panose="020B0500000000000000" pitchFamily="50" charset="-128"/>
                <a:ea typeface="Yu Gothic UI" panose="020B0500000000000000" pitchFamily="50" charset="-128"/>
              </a:rPr>
              <a:t>環境</a:t>
            </a:r>
            <a:r>
              <a:rPr lang="ja-JP" altLang="en-US" sz="1400" dirty="0" smtClean="0">
                <a:solidFill>
                  <a:schemeClr val="tx1"/>
                </a:solidFill>
                <a:latin typeface="Yu Gothic UI" panose="020B0500000000000000" pitchFamily="50" charset="-128"/>
                <a:ea typeface="Yu Gothic UI" panose="020B0500000000000000" pitchFamily="50" charset="-128"/>
              </a:rPr>
              <a:t>・社会</a:t>
            </a:r>
            <a:r>
              <a:rPr lang="ja-JP" altLang="en-US" sz="1400" dirty="0">
                <a:solidFill>
                  <a:schemeClr val="tx1"/>
                </a:solidFill>
                <a:latin typeface="Yu Gothic UI" panose="020B0500000000000000" pitchFamily="50" charset="-128"/>
                <a:ea typeface="Yu Gothic UI" panose="020B0500000000000000" pitchFamily="50" charset="-128"/>
              </a:rPr>
              <a:t>・経済に恩恵を及ぼすことを</a:t>
            </a:r>
            <a:r>
              <a:rPr lang="ja-JP" altLang="en-US" sz="1400" dirty="0" smtClean="0">
                <a:solidFill>
                  <a:schemeClr val="tx1"/>
                </a:solidFill>
                <a:latin typeface="Yu Gothic UI" panose="020B0500000000000000" pitchFamily="50" charset="-128"/>
                <a:ea typeface="Yu Gothic UI" panose="020B0500000000000000" pitchFamily="50" charset="-128"/>
              </a:rPr>
              <a:t>通して</a:t>
            </a:r>
            <a:r>
              <a:rPr kumimoji="1" lang="ja-JP" altLang="en-US" sz="1400" dirty="0" smtClean="0">
                <a:solidFill>
                  <a:schemeClr val="tx1"/>
                </a:solidFill>
                <a:latin typeface="Yu Gothic UI" panose="020B0500000000000000" pitchFamily="50" charset="-128"/>
                <a:ea typeface="Yu Gothic UI" panose="020B0500000000000000" pitchFamily="50" charset="-128"/>
              </a:rPr>
              <a:t>、</a:t>
            </a:r>
            <a:r>
              <a:rPr kumimoji="1" lang="en-US" altLang="ja-JP" sz="1400" dirty="0">
                <a:solidFill>
                  <a:schemeClr val="tx1"/>
                </a:solidFill>
                <a:latin typeface="Yu Gothic UI" panose="020B0500000000000000" pitchFamily="50" charset="-128"/>
                <a:ea typeface="Yu Gothic UI" panose="020B0500000000000000" pitchFamily="50" charset="-128"/>
              </a:rPr>
              <a:t>2030</a:t>
            </a:r>
            <a:r>
              <a:rPr kumimoji="1" lang="ja-JP" altLang="en-US" sz="1400" dirty="0">
                <a:solidFill>
                  <a:schemeClr val="tx1"/>
                </a:solidFill>
                <a:latin typeface="Yu Gothic UI" panose="020B0500000000000000" pitchFamily="50" charset="-128"/>
                <a:ea typeface="Yu Gothic UI" panose="020B0500000000000000" pitchFamily="50" charset="-128"/>
              </a:rPr>
              <a:t>年に「いのち輝く</a:t>
            </a:r>
            <a:r>
              <a:rPr kumimoji="1" lang="en-US" altLang="ja-JP" sz="1400" dirty="0">
                <a:solidFill>
                  <a:schemeClr val="tx1"/>
                </a:solidFill>
                <a:latin typeface="Yu Gothic UI" panose="020B0500000000000000" pitchFamily="50" charset="-128"/>
                <a:ea typeface="Yu Gothic UI" panose="020B0500000000000000" pitchFamily="50" charset="-128"/>
              </a:rPr>
              <a:t>SDG</a:t>
            </a:r>
            <a:r>
              <a:rPr kumimoji="1" lang="ja-JP" altLang="en-US" sz="1400" dirty="0">
                <a:solidFill>
                  <a:schemeClr val="tx1"/>
                </a:solidFill>
                <a:latin typeface="Yu Gothic UI" panose="020B0500000000000000" pitchFamily="50" charset="-128"/>
                <a:ea typeface="Yu Gothic UI" panose="020B0500000000000000" pitchFamily="50" charset="-128"/>
              </a:rPr>
              <a:t>ｓ未来都市・大阪」を実現し、</a:t>
            </a:r>
            <a:r>
              <a:rPr kumimoji="1" lang="en-US" altLang="ja-JP" sz="1400" dirty="0">
                <a:solidFill>
                  <a:schemeClr val="tx1"/>
                </a:solidFill>
                <a:latin typeface="Yu Gothic UI" panose="020B0500000000000000" pitchFamily="50" charset="-128"/>
                <a:ea typeface="Yu Gothic UI" panose="020B0500000000000000" pitchFamily="50" charset="-128"/>
              </a:rPr>
              <a:t>2050</a:t>
            </a:r>
            <a:r>
              <a:rPr kumimoji="1" lang="ja-JP" altLang="en-US" sz="1400" dirty="0" smtClean="0">
                <a:solidFill>
                  <a:schemeClr val="tx1"/>
                </a:solidFill>
                <a:latin typeface="Yu Gothic UI" panose="020B0500000000000000" pitchFamily="50" charset="-128"/>
                <a:ea typeface="Yu Gothic UI" panose="020B0500000000000000" pitchFamily="50" charset="-128"/>
              </a:rPr>
              <a:t>年のめざすべき将来像</a:t>
            </a:r>
            <a:r>
              <a:rPr kumimoji="1" lang="ja-JP" altLang="en-US" sz="1400" dirty="0">
                <a:solidFill>
                  <a:schemeClr val="tx1"/>
                </a:solidFill>
                <a:latin typeface="Yu Gothic UI" panose="020B0500000000000000" pitchFamily="50" charset="-128"/>
                <a:ea typeface="Yu Gothic UI" panose="020B0500000000000000" pitchFamily="50" charset="-128"/>
              </a:rPr>
              <a:t>の実現に</a:t>
            </a:r>
            <a:r>
              <a:rPr kumimoji="1" lang="ja-JP" altLang="en-US" sz="1400" dirty="0" smtClean="0">
                <a:solidFill>
                  <a:schemeClr val="tx1"/>
                </a:solidFill>
                <a:latin typeface="Yu Gothic UI" panose="020B0500000000000000" pitchFamily="50" charset="-128"/>
                <a:ea typeface="Yu Gothic UI" panose="020B0500000000000000" pitchFamily="50" charset="-128"/>
              </a:rPr>
              <a:t>つなげていきます</a:t>
            </a:r>
            <a:r>
              <a:rPr kumimoji="1" lang="ja-JP" altLang="en-US" sz="1400" dirty="0">
                <a:solidFill>
                  <a:schemeClr val="tx1"/>
                </a:solidFill>
                <a:latin typeface="Yu Gothic UI" panose="020B0500000000000000" pitchFamily="50" charset="-128"/>
                <a:ea typeface="Yu Gothic UI" panose="020B0500000000000000" pitchFamily="50" charset="-128"/>
              </a:rPr>
              <a:t>。</a:t>
            </a:r>
            <a:endParaRPr kumimoji="1" lang="ja-JP" altLang="en-US" sz="1400" dirty="0">
              <a:solidFill>
                <a:schemeClr val="tx1"/>
              </a:solidFill>
            </a:endParaRPr>
          </a:p>
        </p:txBody>
      </p:sp>
      <p:sp>
        <p:nvSpPr>
          <p:cNvPr id="15" name="角丸四角形 3">
            <a:extLst>
              <a:ext uri="{FF2B5EF4-FFF2-40B4-BE49-F238E27FC236}">
                <a16:creationId xmlns:a16="http://schemas.microsoft.com/office/drawing/2014/main" id="{78D236E8-3C80-4818-8D19-9A7F3F55C599}"/>
              </a:ext>
            </a:extLst>
          </p:cNvPr>
          <p:cNvSpPr/>
          <p:nvPr/>
        </p:nvSpPr>
        <p:spPr>
          <a:xfrm>
            <a:off x="143893" y="732835"/>
            <a:ext cx="12513817" cy="155150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a:t>
            </a:r>
            <a:r>
              <a:rPr kumimoji="1" lang="en-US" altLang="ja-JP" sz="1700" dirty="0">
                <a:solidFill>
                  <a:schemeClr val="tx1"/>
                </a:solidFill>
                <a:latin typeface="Yu Gothic UI" panose="020B0500000000000000" pitchFamily="50" charset="-128"/>
                <a:ea typeface="Yu Gothic UI" panose="020B0500000000000000" pitchFamily="50" charset="-128"/>
              </a:rPr>
              <a:t>2050</a:t>
            </a:r>
            <a:r>
              <a:rPr kumimoji="1" lang="ja-JP" altLang="en-US" sz="1700" dirty="0">
                <a:solidFill>
                  <a:schemeClr val="tx1"/>
                </a:solidFill>
                <a:latin typeface="Yu Gothic UI" panose="020B0500000000000000" pitchFamily="50" charset="-128"/>
                <a:ea typeface="Yu Gothic UI" panose="020B0500000000000000" pitchFamily="50" charset="-128"/>
              </a:rPr>
              <a:t>年の将来像を見通して</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年の「いのち輝く</a:t>
            </a:r>
            <a:r>
              <a:rPr kumimoji="1" lang="en-US" altLang="ja-JP" sz="1700" dirty="0">
                <a:solidFill>
                  <a:schemeClr val="tx1"/>
                </a:solidFill>
                <a:latin typeface="Yu Gothic UI" panose="020B0500000000000000" pitchFamily="50" charset="-128"/>
                <a:ea typeface="Yu Gothic UI" panose="020B0500000000000000" pitchFamily="50" charset="-128"/>
              </a:rPr>
              <a:t>SDGs</a:t>
            </a:r>
            <a:r>
              <a:rPr kumimoji="1" lang="ja-JP" altLang="en-US" sz="1700" dirty="0">
                <a:solidFill>
                  <a:schemeClr val="tx1"/>
                </a:solidFill>
                <a:latin typeface="Yu Gothic UI" panose="020B0500000000000000" pitchFamily="50" charset="-128"/>
                <a:ea typeface="Yu Gothic UI" panose="020B0500000000000000" pitchFamily="50" charset="-128"/>
              </a:rPr>
              <a:t>未来都市・大阪」を実現するため、「施策の基本的な方向性」（「中・長期的かつ世界的な視野」及び「環境・社会・経済の統合的向上」 ）に基づき、各分野ごとの個別計画を策定し取組みを推進します。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個別計画は、「施策の基本的な方向性」に基づき、各分野ごとに背景・現状・課題等を詳細に整理・解析するとともに、適宜、有識者等に意見聴取を行い、具体的な目標や施策を定めることにより、各分野が同じ方向性をめざし、整合性を保ちながら、計画的かつ実効性のある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32" name="フリーフォーム 131"/>
          <p:cNvSpPr/>
          <p:nvPr/>
        </p:nvSpPr>
        <p:spPr>
          <a:xfrm>
            <a:off x="2141725" y="5218744"/>
            <a:ext cx="8437048" cy="4248530"/>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108259 w 8437049"/>
              <a:gd name="connsiteY30" fmla="*/ 2042409 h 4953851"/>
              <a:gd name="connsiteX31" fmla="*/ 6857409 w 8437049"/>
              <a:gd name="connsiteY31" fmla="*/ 2160154 h 4953851"/>
              <a:gd name="connsiteX32" fmla="*/ 6290733 w 8437049"/>
              <a:gd name="connsiteY32" fmla="*/ 2212530 h 4953851"/>
              <a:gd name="connsiteX33" fmla="*/ 5952067 w 8437049"/>
              <a:gd name="connsiteY33" fmla="*/ 2263330 h 4953851"/>
              <a:gd name="connsiteX34" fmla="*/ 6426200 w 8437049"/>
              <a:gd name="connsiteY34" fmla="*/ 1890796 h 4953851"/>
              <a:gd name="connsiteX35" fmla="*/ 7533956 w 8437049"/>
              <a:gd name="connsiteY35" fmla="*/ 1187873 h 4953851"/>
              <a:gd name="connsiteX36" fmla="*/ 7059427 w 8437049"/>
              <a:gd name="connsiteY36" fmla="*/ 1360743 h 4953851"/>
              <a:gd name="connsiteX37" fmla="*/ 6688863 w 8437049"/>
              <a:gd name="connsiteY37" fmla="*/ 1541103 h 4953851"/>
              <a:gd name="connsiteX38" fmla="*/ 6063218 w 8437049"/>
              <a:gd name="connsiteY38" fmla="*/ 1734302 h 4953851"/>
              <a:gd name="connsiteX39" fmla="*/ 6279315 w 8437049"/>
              <a:gd name="connsiteY39" fmla="*/ 1438314 h 4953851"/>
              <a:gd name="connsiteX40" fmla="*/ 6694795 w 8437049"/>
              <a:gd name="connsiteY40" fmla="*/ 927558 h 4953851"/>
              <a:gd name="connsiteX41" fmla="*/ 6791547 w 8437049"/>
              <a:gd name="connsiteY41" fmla="*/ 760627 h 4953851"/>
              <a:gd name="connsiteX42" fmla="*/ 6115199 w 8437049"/>
              <a:gd name="connsiteY42" fmla="*/ 1383518 h 4953851"/>
              <a:gd name="connsiteX43" fmla="*/ 6433267 w 8437049"/>
              <a:gd name="connsiteY43" fmla="*/ 25182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960833 w 8437049"/>
              <a:gd name="connsiteY29" fmla="*/ 1326251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338017 w 8437049"/>
              <a:gd name="connsiteY44" fmla="*/ 518379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34397 w 8437049"/>
              <a:gd name="connsiteY42" fmla="*/ 605139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37049" h="4953851">
                <a:moveTo>
                  <a:pt x="3429000" y="4159863"/>
                </a:moveTo>
                <a:cubicBezTo>
                  <a:pt x="3399245" y="4224489"/>
                  <a:pt x="3443192" y="4281454"/>
                  <a:pt x="3341831" y="4389012"/>
                </a:cubicBezTo>
                <a:cubicBezTo>
                  <a:pt x="3240470" y="4496570"/>
                  <a:pt x="2787166" y="4758141"/>
                  <a:pt x="2820836" y="4805211"/>
                </a:cubicBezTo>
                <a:cubicBezTo>
                  <a:pt x="2854506" y="4852281"/>
                  <a:pt x="3276264" y="4668954"/>
                  <a:pt x="3469422" y="4626839"/>
                </a:cubicBezTo>
                <a:cubicBezTo>
                  <a:pt x="3662580" y="4584724"/>
                  <a:pt x="3343605" y="4847327"/>
                  <a:pt x="3426893" y="4849804"/>
                </a:cubicBezTo>
                <a:lnTo>
                  <a:pt x="3915989" y="4641702"/>
                </a:lnTo>
                <a:lnTo>
                  <a:pt x="4341293" y="4864665"/>
                </a:lnTo>
                <a:lnTo>
                  <a:pt x="4883553" y="4552520"/>
                </a:lnTo>
                <a:lnTo>
                  <a:pt x="5542773" y="4953851"/>
                </a:lnTo>
                <a:lnTo>
                  <a:pt x="5308855" y="4641705"/>
                </a:lnTo>
                <a:cubicBezTo>
                  <a:pt x="5565982" y="4704241"/>
                  <a:pt x="6069841" y="4876762"/>
                  <a:pt x="6107337" y="4838552"/>
                </a:cubicBezTo>
                <a:cubicBezTo>
                  <a:pt x="5932211" y="4668483"/>
                  <a:pt x="5708957" y="4582513"/>
                  <a:pt x="5533831" y="4412444"/>
                </a:cubicBezTo>
                <a:lnTo>
                  <a:pt x="5432985" y="4198782"/>
                </a:lnTo>
                <a:cubicBezTo>
                  <a:pt x="5430506" y="4107410"/>
                  <a:pt x="5367868" y="3982397"/>
                  <a:pt x="5365389" y="3891025"/>
                </a:cubicBezTo>
                <a:lnTo>
                  <a:pt x="5444067" y="3668796"/>
                </a:lnTo>
                <a:lnTo>
                  <a:pt x="5393267" y="3330130"/>
                </a:lnTo>
                <a:cubicBezTo>
                  <a:pt x="5398911" y="3234174"/>
                  <a:pt x="5401498" y="3137990"/>
                  <a:pt x="5410200" y="3042263"/>
                </a:cubicBezTo>
                <a:cubicBezTo>
                  <a:pt x="5432668" y="2795113"/>
                  <a:pt x="5427133" y="3118567"/>
                  <a:pt x="5427133" y="2872930"/>
                </a:cubicBezTo>
                <a:lnTo>
                  <a:pt x="5427133" y="2872930"/>
                </a:lnTo>
                <a:lnTo>
                  <a:pt x="6019800" y="2737463"/>
                </a:lnTo>
                <a:lnTo>
                  <a:pt x="7056209" y="2692176"/>
                </a:lnTo>
                <a:lnTo>
                  <a:pt x="6450153" y="2522056"/>
                </a:lnTo>
                <a:lnTo>
                  <a:pt x="7052733" y="2347996"/>
                </a:lnTo>
                <a:cubicBezTo>
                  <a:pt x="7109178" y="2291552"/>
                  <a:pt x="8257722" y="2393530"/>
                  <a:pt x="8343570" y="2368983"/>
                </a:cubicBezTo>
                <a:cubicBezTo>
                  <a:pt x="8429418" y="2344436"/>
                  <a:pt x="7659937" y="2249464"/>
                  <a:pt x="7567822" y="2200716"/>
                </a:cubicBezTo>
                <a:cubicBezTo>
                  <a:pt x="7475708" y="2151969"/>
                  <a:pt x="7716252" y="2117015"/>
                  <a:pt x="7790883" y="2076498"/>
                </a:cubicBezTo>
                <a:cubicBezTo>
                  <a:pt x="7865514" y="2035981"/>
                  <a:pt x="7907915" y="2004821"/>
                  <a:pt x="8015609" y="1957613"/>
                </a:cubicBezTo>
                <a:cubicBezTo>
                  <a:pt x="8123303" y="1910405"/>
                  <a:pt x="8437049" y="1738683"/>
                  <a:pt x="8437049" y="1793248"/>
                </a:cubicBezTo>
                <a:lnTo>
                  <a:pt x="7732430" y="1911668"/>
                </a:lnTo>
                <a:lnTo>
                  <a:pt x="8151333" y="1437314"/>
                </a:lnTo>
                <a:lnTo>
                  <a:pt x="7459476" y="1955823"/>
                </a:lnTo>
                <a:lnTo>
                  <a:pt x="7108259" y="2042409"/>
                </a:lnTo>
                <a:lnTo>
                  <a:pt x="6857409" y="2160154"/>
                </a:lnTo>
                <a:lnTo>
                  <a:pt x="6290733" y="2212530"/>
                </a:lnTo>
                <a:lnTo>
                  <a:pt x="5952067" y="2263330"/>
                </a:lnTo>
                <a:lnTo>
                  <a:pt x="6426200" y="1890796"/>
                </a:lnTo>
                <a:lnTo>
                  <a:pt x="7533956" y="1187873"/>
                </a:lnTo>
                <a:lnTo>
                  <a:pt x="7059427" y="1360743"/>
                </a:lnTo>
                <a:lnTo>
                  <a:pt x="6688863" y="1541103"/>
                </a:lnTo>
                <a:lnTo>
                  <a:pt x="6063218" y="1734302"/>
                </a:lnTo>
                <a:cubicBezTo>
                  <a:pt x="6071750" y="1665256"/>
                  <a:pt x="6270783" y="1507360"/>
                  <a:pt x="6279315" y="1438314"/>
                </a:cubicBezTo>
                <a:cubicBezTo>
                  <a:pt x="6372719" y="1237427"/>
                  <a:pt x="6601391" y="1128445"/>
                  <a:pt x="6694795" y="927558"/>
                </a:cubicBezTo>
                <a:lnTo>
                  <a:pt x="6734397" y="605139"/>
                </a:lnTo>
                <a:lnTo>
                  <a:pt x="6115199" y="1383518"/>
                </a:lnTo>
                <a:lnTo>
                  <a:pt x="5885910" y="1469432"/>
                </a:lnTo>
                <a:lnTo>
                  <a:pt x="5721301" y="1799042"/>
                </a:lnTo>
                <a:lnTo>
                  <a:pt x="5567651" y="2022325"/>
                </a:lnTo>
                <a:lnTo>
                  <a:pt x="5401983" y="2016007"/>
                </a:lnTo>
                <a:lnTo>
                  <a:pt x="5259307" y="2192446"/>
                </a:lnTo>
                <a:lnTo>
                  <a:pt x="4940970" y="1976823"/>
                </a:lnTo>
                <a:lnTo>
                  <a:pt x="4955697" y="1583553"/>
                </a:lnTo>
                <a:lnTo>
                  <a:pt x="4972359" y="938198"/>
                </a:lnTo>
                <a:lnTo>
                  <a:pt x="4901019" y="202976"/>
                </a:lnTo>
                <a:lnTo>
                  <a:pt x="4757822" y="992169"/>
                </a:lnTo>
                <a:lnTo>
                  <a:pt x="4612717" y="1308782"/>
                </a:lnTo>
                <a:lnTo>
                  <a:pt x="4519678" y="1569811"/>
                </a:lnTo>
                <a:lnTo>
                  <a:pt x="4227623" y="1946716"/>
                </a:lnTo>
                <a:cubicBezTo>
                  <a:pt x="4188608" y="1970475"/>
                  <a:pt x="4013905" y="1788803"/>
                  <a:pt x="3996829" y="1689940"/>
                </a:cubicBezTo>
                <a:cubicBezTo>
                  <a:pt x="3979753" y="1591077"/>
                  <a:pt x="4203019" y="1428194"/>
                  <a:pt x="4125166" y="1353540"/>
                </a:cubicBezTo>
                <a:cubicBezTo>
                  <a:pt x="3846469" y="1645287"/>
                  <a:pt x="3773647" y="1071728"/>
                  <a:pt x="3623287" y="1027076"/>
                </a:cubicBezTo>
                <a:lnTo>
                  <a:pt x="3711707" y="1753205"/>
                </a:lnTo>
                <a:lnTo>
                  <a:pt x="3383959" y="1604283"/>
                </a:lnTo>
                <a:lnTo>
                  <a:pt x="2596928" y="0"/>
                </a:lnTo>
                <a:cubicBezTo>
                  <a:pt x="2579289" y="509058"/>
                  <a:pt x="2937933" y="1181183"/>
                  <a:pt x="3054350" y="1897146"/>
                </a:cubicBezTo>
                <a:cubicBezTo>
                  <a:pt x="2734733" y="1853225"/>
                  <a:pt x="2393690" y="1677064"/>
                  <a:pt x="2134046" y="1575464"/>
                </a:cubicBezTo>
                <a:lnTo>
                  <a:pt x="1572126" y="1267641"/>
                </a:lnTo>
                <a:lnTo>
                  <a:pt x="2059183" y="1790557"/>
                </a:lnTo>
                <a:lnTo>
                  <a:pt x="2599267" y="2161730"/>
                </a:lnTo>
                <a:lnTo>
                  <a:pt x="1430867" y="2144796"/>
                </a:lnTo>
                <a:lnTo>
                  <a:pt x="194733" y="1704530"/>
                </a:lnTo>
                <a:lnTo>
                  <a:pt x="0" y="1632480"/>
                </a:lnTo>
                <a:lnTo>
                  <a:pt x="381000" y="1992396"/>
                </a:lnTo>
                <a:lnTo>
                  <a:pt x="1380067" y="2398796"/>
                </a:lnTo>
                <a:lnTo>
                  <a:pt x="2133334" y="2511422"/>
                </a:lnTo>
                <a:lnTo>
                  <a:pt x="1648636" y="2617355"/>
                </a:lnTo>
                <a:lnTo>
                  <a:pt x="2462944" y="2628381"/>
                </a:lnTo>
                <a:lnTo>
                  <a:pt x="2819400" y="2737463"/>
                </a:lnTo>
                <a:lnTo>
                  <a:pt x="3225800" y="2940663"/>
                </a:lnTo>
                <a:lnTo>
                  <a:pt x="3429000" y="3380930"/>
                </a:lnTo>
                <a:lnTo>
                  <a:pt x="3479800" y="3787330"/>
                </a:lnTo>
                <a:lnTo>
                  <a:pt x="3445933" y="3956663"/>
                </a:lnTo>
                <a:lnTo>
                  <a:pt x="3429000" y="4159863"/>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8" name="テキスト ボックス 17"/>
          <p:cNvSpPr txBox="1"/>
          <p:nvPr/>
        </p:nvSpPr>
        <p:spPr>
          <a:xfrm>
            <a:off x="1005311" y="6195100"/>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地球温暖化対策</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実行計画</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06586" y="4884719"/>
            <a:ext cx="1830921" cy="682238"/>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循環型社会</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推進計画</a:t>
            </a:r>
          </a:p>
        </p:txBody>
      </p:sp>
      <p:sp>
        <p:nvSpPr>
          <p:cNvPr id="20" name="テキスト ボックス 19"/>
          <p:cNvSpPr txBox="1"/>
          <p:nvPr/>
        </p:nvSpPr>
        <p:spPr>
          <a:xfrm>
            <a:off x="6191382" y="4763602"/>
            <a:ext cx="1546269" cy="857029"/>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生物多様性</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地域戦略</a:t>
            </a:r>
            <a:endParaRPr kumimoji="1" lang="en-US" altLang="zh-TW" b="1" dirty="0">
              <a:latin typeface="Meiryo UI" panose="020B0604030504040204" pitchFamily="50" charset="-128"/>
              <a:ea typeface="Meiryo UI" panose="020B0604030504040204" pitchFamily="50" charset="-128"/>
            </a:endParaRPr>
          </a:p>
          <a:p>
            <a:pPr algn="ctr">
              <a:lnSpc>
                <a:spcPts val="1500"/>
              </a:lnSpc>
            </a:pPr>
            <a:r>
              <a:rPr kumimoji="1" lang="zh-TW" altLang="en-US" sz="1200" dirty="0">
                <a:latin typeface="Meiryo UI" panose="020B0604030504040204" pitchFamily="50" charset="-128"/>
                <a:ea typeface="Meiryo UI" panose="020B0604030504040204" pitchFamily="50" charset="-128"/>
              </a:rPr>
              <a:t>（策定予定）</a:t>
            </a:r>
          </a:p>
        </p:txBody>
      </p:sp>
      <p:sp>
        <p:nvSpPr>
          <p:cNvPr id="21" name="テキスト ボックス 20"/>
          <p:cNvSpPr txBox="1"/>
          <p:nvPr/>
        </p:nvSpPr>
        <p:spPr>
          <a:xfrm>
            <a:off x="10114171" y="6515919"/>
            <a:ext cx="2766462" cy="359329"/>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みどりの大阪推進計画</a:t>
            </a:r>
          </a:p>
        </p:txBody>
      </p:sp>
      <p:sp>
        <p:nvSpPr>
          <p:cNvPr id="22" name="テキスト ボックス 21"/>
          <p:cNvSpPr txBox="1"/>
          <p:nvPr/>
        </p:nvSpPr>
        <p:spPr>
          <a:xfrm>
            <a:off x="9755570" y="6168756"/>
            <a:ext cx="2971370" cy="369332"/>
          </a:xfrm>
          <a:prstGeom prst="rect">
            <a:avLst/>
          </a:prstGeom>
          <a:noFill/>
        </p:spPr>
        <p:txBody>
          <a:bodyPr wrap="square" rtlCol="0">
            <a:spAutoFit/>
          </a:bodyPr>
          <a:lstStyle/>
          <a:p>
            <a:pPr algn="ctr"/>
            <a:r>
              <a:rPr kumimoji="1" lang="zh-TW" altLang="en-US" b="1" dirty="0">
                <a:latin typeface="Meiryo UI" panose="020B0604030504040204" pitchFamily="50" charset="-128"/>
                <a:ea typeface="Meiryo UI" panose="020B0604030504040204" pitchFamily="50" charset="-128"/>
              </a:rPr>
              <a:t>環境</a:t>
            </a:r>
            <a:r>
              <a:rPr kumimoji="1" lang="zh-TW" altLang="en-US" b="1" dirty="0" smtClean="0">
                <a:latin typeface="Meiryo UI" panose="020B0604030504040204" pitchFamily="50" charset="-128"/>
                <a:ea typeface="Meiryo UI" panose="020B0604030504040204" pitchFamily="50" charset="-128"/>
              </a:rPr>
              <a:t>教育</a:t>
            </a:r>
            <a:r>
              <a:rPr kumimoji="1" lang="ja-JP" altLang="en-US" b="1" dirty="0" smtClean="0">
                <a:latin typeface="Meiryo UI" panose="020B0604030504040204" pitchFamily="50" charset="-128"/>
                <a:ea typeface="Meiryo UI" panose="020B0604030504040204" pitchFamily="50" charset="-128"/>
              </a:rPr>
              <a:t>等</a:t>
            </a:r>
            <a:r>
              <a:rPr kumimoji="1" lang="zh-TW" altLang="en-US" b="1" dirty="0" smtClean="0">
                <a:latin typeface="Meiryo UI" panose="020B0604030504040204" pitchFamily="50" charset="-128"/>
                <a:ea typeface="Meiryo UI" panose="020B0604030504040204" pitchFamily="50" charset="-128"/>
              </a:rPr>
              <a:t>行動</a:t>
            </a:r>
            <a:r>
              <a:rPr kumimoji="1" lang="zh-TW" altLang="en-US" b="1" dirty="0">
                <a:latin typeface="Meiryo UI" panose="020B0604030504040204" pitchFamily="50" charset="-128"/>
                <a:ea typeface="Meiryo UI" panose="020B0604030504040204" pitchFamily="50" charset="-128"/>
              </a:rPr>
              <a:t>計画</a:t>
            </a:r>
          </a:p>
        </p:txBody>
      </p:sp>
      <p:sp>
        <p:nvSpPr>
          <p:cNvPr id="23" name="テキスト ボックス 22"/>
          <p:cNvSpPr txBox="1"/>
          <p:nvPr/>
        </p:nvSpPr>
        <p:spPr>
          <a:xfrm>
            <a:off x="10194889" y="6832878"/>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ヒートアイランド</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対策推進計画</a:t>
            </a:r>
          </a:p>
        </p:txBody>
      </p:sp>
      <p:sp>
        <p:nvSpPr>
          <p:cNvPr id="24" name="テキスト ボックス 23"/>
          <p:cNvSpPr txBox="1"/>
          <p:nvPr/>
        </p:nvSpPr>
        <p:spPr>
          <a:xfrm>
            <a:off x="8982852" y="5794527"/>
            <a:ext cx="247783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生活</a:t>
            </a:r>
            <a:r>
              <a:rPr kumimoji="1" lang="zh-TW" altLang="en-US" b="1" dirty="0">
                <a:latin typeface="Meiryo UI" panose="020B0604030504040204" pitchFamily="50" charset="-128"/>
                <a:ea typeface="Meiryo UI" panose="020B0604030504040204" pitchFamily="50" charset="-128"/>
              </a:rPr>
              <a:t>環境</a:t>
            </a:r>
            <a:r>
              <a:rPr kumimoji="1" lang="ja-JP" altLang="en-US" b="1" dirty="0">
                <a:latin typeface="Meiryo UI" panose="020B0604030504040204" pitchFamily="50" charset="-128"/>
                <a:ea typeface="Meiryo UI" panose="020B0604030504040204" pitchFamily="50" charset="-128"/>
              </a:rPr>
              <a:t>保全目標</a:t>
            </a:r>
            <a:endParaRPr kumimoji="1" lang="zh-TW" altLang="en-US"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548766" y="4755301"/>
            <a:ext cx="738664" cy="1804474"/>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smtClean="0">
                <a:latin typeface="Meiryo UI" panose="020B0604030504040204" pitchFamily="50" charset="-128"/>
                <a:ea typeface="Meiryo UI" panose="020B0604030504040204" pitchFamily="50" charset="-128"/>
              </a:rPr>
              <a:t>脱炭素・</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省エネルギー</a:t>
            </a:r>
            <a:endParaRPr kumimoji="1" lang="ja-JP" altLang="en-US"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443499" y="3730528"/>
            <a:ext cx="1015663" cy="1363937"/>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全ての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いのち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の共生</a:t>
            </a:r>
          </a:p>
        </p:txBody>
      </p:sp>
      <p:sp>
        <p:nvSpPr>
          <p:cNvPr id="2" name="フリーフォーム 1"/>
          <p:cNvSpPr/>
          <p:nvPr/>
        </p:nvSpPr>
        <p:spPr>
          <a:xfrm>
            <a:off x="9536372" y="8221928"/>
            <a:ext cx="699926" cy="7442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 name="フリーフォーム 3"/>
          <p:cNvSpPr/>
          <p:nvPr/>
        </p:nvSpPr>
        <p:spPr>
          <a:xfrm>
            <a:off x="734945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8" name="フリーフォーム 47"/>
          <p:cNvSpPr/>
          <p:nvPr/>
        </p:nvSpPr>
        <p:spPr>
          <a:xfrm>
            <a:off x="564803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フリーフォーム 48"/>
          <p:cNvSpPr/>
          <p:nvPr/>
        </p:nvSpPr>
        <p:spPr>
          <a:xfrm>
            <a:off x="897136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0" name="フリーフォーム 49"/>
          <p:cNvSpPr/>
          <p:nvPr/>
        </p:nvSpPr>
        <p:spPr>
          <a:xfrm>
            <a:off x="10248606"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1" name="フリーフォーム 50"/>
          <p:cNvSpPr/>
          <p:nvPr/>
        </p:nvSpPr>
        <p:spPr>
          <a:xfrm>
            <a:off x="231374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2" name="フリーフォーム 51"/>
          <p:cNvSpPr/>
          <p:nvPr/>
        </p:nvSpPr>
        <p:spPr>
          <a:xfrm>
            <a:off x="396983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フリーフォーム 52"/>
          <p:cNvSpPr/>
          <p:nvPr/>
        </p:nvSpPr>
        <p:spPr>
          <a:xfrm>
            <a:off x="103808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 name="正方形/長方形 6"/>
          <p:cNvSpPr/>
          <p:nvPr/>
        </p:nvSpPr>
        <p:spPr>
          <a:xfrm flipV="1">
            <a:off x="1038080" y="9250026"/>
            <a:ext cx="10951044" cy="310899"/>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テキスト ボックス 54"/>
          <p:cNvSpPr txBox="1"/>
          <p:nvPr/>
        </p:nvSpPr>
        <p:spPr>
          <a:xfrm>
            <a:off x="2719462" y="5749086"/>
            <a:ext cx="1830921" cy="654282"/>
          </a:xfrm>
          <a:prstGeom prst="rect">
            <a:avLst/>
          </a:prstGeom>
          <a:noFill/>
        </p:spPr>
        <p:txBody>
          <a:bodyPr wrap="square" rtlCol="0">
            <a:spAutoFit/>
          </a:bodyPr>
          <a:lstStyle/>
          <a:p>
            <a:pPr algn="ctr">
              <a:lnSpc>
                <a:spcPts val="2300"/>
              </a:lnSpc>
            </a:pPr>
            <a:r>
              <a:rPr lang="ja-JP" altLang="ja-JP" b="1" dirty="0">
                <a:latin typeface="Meiryo UI" panose="020B0604030504040204" pitchFamily="50" charset="-128"/>
                <a:ea typeface="Meiryo UI" panose="020B0604030504040204" pitchFamily="50" charset="-128"/>
              </a:rPr>
              <a:t>食品ロス削減</a:t>
            </a:r>
            <a:endParaRPr lang="en-US" altLang="ja-JP" b="1" dirty="0">
              <a:latin typeface="Meiryo UI" panose="020B0604030504040204" pitchFamily="50" charset="-128"/>
              <a:ea typeface="Meiryo UI" panose="020B0604030504040204" pitchFamily="50" charset="-128"/>
            </a:endParaRPr>
          </a:p>
          <a:p>
            <a:pPr algn="ctr">
              <a:lnSpc>
                <a:spcPts val="2300"/>
              </a:lnSpc>
            </a:pPr>
            <a:r>
              <a:rPr lang="ja-JP" altLang="ja-JP" b="1" dirty="0">
                <a:latin typeface="Meiryo UI" panose="020B0604030504040204" pitchFamily="50" charset="-128"/>
                <a:ea typeface="Meiryo UI" panose="020B0604030504040204" pitchFamily="50" charset="-128"/>
              </a:rPr>
              <a:t>推進計画</a:t>
            </a:r>
            <a:endParaRPr lang="en-US" altLang="ja-JP" b="1" dirty="0">
              <a:latin typeface="Meiryo UI" panose="020B0604030504040204" pitchFamily="50" charset="-128"/>
              <a:ea typeface="Meiryo UI" panose="020B0604030504040204" pitchFamily="50" charset="-128"/>
            </a:endParaRPr>
          </a:p>
        </p:txBody>
      </p:sp>
      <p:pic>
        <p:nvPicPr>
          <p:cNvPr id="65" name="図 64" descr="栗">
            <a:hlinkClick r:id="rId2"/>
          </p:cNvPr>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501577" y="7902101"/>
            <a:ext cx="273993" cy="346059"/>
          </a:xfrm>
          <a:prstGeom prst="rect">
            <a:avLst/>
          </a:prstGeom>
          <a:noFill/>
          <a:ln>
            <a:noFill/>
          </a:ln>
        </p:spPr>
      </p:pic>
      <p:pic>
        <p:nvPicPr>
          <p:cNvPr id="66" name="図 65" descr="栗">
            <a:hlinkClick r:id="rId2"/>
          </p:cNvPr>
          <p:cNvPicPr/>
          <p:nvPr/>
        </p:nvPicPr>
        <p:blipFill>
          <a:blip r:embed="rId7" cstate="print">
            <a:extLst>
              <a:ext uri="{BEBA8EAE-BF5A-486C-A8C5-ECC9F3942E4B}">
                <a14:imgProps xmlns:a14="http://schemas.microsoft.com/office/drawing/2010/main">
                  <a14:imgLayer r:embed="rId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6206" y="7803203"/>
            <a:ext cx="272653" cy="508240"/>
          </a:xfrm>
          <a:prstGeom prst="rect">
            <a:avLst/>
          </a:prstGeom>
          <a:noFill/>
          <a:ln>
            <a:noFill/>
          </a:ln>
        </p:spPr>
      </p:pic>
      <p:pic>
        <p:nvPicPr>
          <p:cNvPr id="67" name="図 66" descr="栗">
            <a:hlinkClick r:id="rId2"/>
          </p:cNvPr>
          <p:cNvPicPr/>
          <p:nvPr/>
        </p:nvPicPr>
        <p:blipFill>
          <a:blip r:embed="rId9" cstate="print">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3453831">
            <a:off x="2065460" y="7796717"/>
            <a:ext cx="231344" cy="540274"/>
          </a:xfrm>
          <a:prstGeom prst="rect">
            <a:avLst/>
          </a:prstGeom>
          <a:noFill/>
          <a:ln>
            <a:noFill/>
          </a:ln>
        </p:spPr>
      </p:pic>
      <p:pic>
        <p:nvPicPr>
          <p:cNvPr id="69" name="図 6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773885" y="7825512"/>
            <a:ext cx="341357" cy="456162"/>
          </a:xfrm>
          <a:prstGeom prst="rect">
            <a:avLst/>
          </a:prstGeom>
          <a:noFill/>
          <a:ln>
            <a:noFill/>
          </a:ln>
        </p:spPr>
      </p:pic>
      <p:pic>
        <p:nvPicPr>
          <p:cNvPr id="70" name="図 69" descr="栗">
            <a:hlinkClick r:id="rId2"/>
          </p:cNvPr>
          <p:cNvPicPr/>
          <p:nvPr/>
        </p:nvPicPr>
        <p:blipFill>
          <a:blip r:embed="rId11" cstate="print">
            <a:extLst>
              <a:ext uri="{BEBA8EAE-BF5A-486C-A8C5-ECC9F3942E4B}">
                <a14:imgProps xmlns:a14="http://schemas.microsoft.com/office/drawing/2010/main">
                  <a14:imgLayer r:embed="rId12">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375477" y="7768131"/>
            <a:ext cx="244381" cy="504825"/>
          </a:xfrm>
          <a:prstGeom prst="rect">
            <a:avLst/>
          </a:prstGeom>
          <a:noFill/>
          <a:ln>
            <a:noFill/>
          </a:ln>
        </p:spPr>
      </p:pic>
      <p:sp>
        <p:nvSpPr>
          <p:cNvPr id="8" name="弦 7"/>
          <p:cNvSpPr/>
          <p:nvPr/>
        </p:nvSpPr>
        <p:spPr>
          <a:xfrm rot="17446314">
            <a:off x="1763159" y="7745283"/>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4513" y="7595197"/>
            <a:ext cx="235633" cy="504825"/>
          </a:xfrm>
          <a:prstGeom prst="rect">
            <a:avLst/>
          </a:prstGeom>
          <a:noFill/>
          <a:ln>
            <a:noFill/>
          </a:ln>
        </p:spPr>
      </p:pic>
      <p:sp>
        <p:nvSpPr>
          <p:cNvPr id="9" name="テキスト ボックス 8"/>
          <p:cNvSpPr txBox="1"/>
          <p:nvPr/>
        </p:nvSpPr>
        <p:spPr>
          <a:xfrm>
            <a:off x="1942503" y="8227250"/>
            <a:ext cx="677355" cy="366809"/>
          </a:xfrm>
          <a:prstGeom prst="rect">
            <a:avLst/>
          </a:prstGeom>
          <a:noFill/>
        </p:spPr>
        <p:txBody>
          <a:bodyPr wrap="square" rtlCol="0">
            <a:spAutoFit/>
          </a:bodyPr>
          <a:lstStyle/>
          <a:p>
            <a:r>
              <a:rPr kumimoji="1" lang="ja-JP" altLang="en-US" b="1" dirty="0"/>
              <a:t>環境</a:t>
            </a:r>
          </a:p>
        </p:txBody>
      </p:sp>
      <p:pic>
        <p:nvPicPr>
          <p:cNvPr id="88" name="図 87" descr="人・人物のイラスト無料ダウンロード"/>
          <p:cNvPicPr/>
          <p:nvPr/>
        </p:nvPicPr>
        <p:blipFill>
          <a:blip r:embed="rId15">
            <a:extLst>
              <a:ext uri="{BEBA8EAE-BF5A-486C-A8C5-ECC9F3942E4B}">
                <a14:imgProps xmlns:a14="http://schemas.microsoft.com/office/drawing/2010/main">
                  <a14:imgLayer r:embed="rId16">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val="0"/>
              </a:ext>
            </a:extLst>
          </a:blip>
          <a:srcRect/>
          <a:stretch>
            <a:fillRect/>
          </a:stretch>
        </p:blipFill>
        <p:spPr bwMode="auto">
          <a:xfrm>
            <a:off x="496883" y="7401617"/>
            <a:ext cx="4010025" cy="2190750"/>
          </a:xfrm>
          <a:prstGeom prst="rect">
            <a:avLst/>
          </a:prstGeom>
          <a:noFill/>
          <a:ln>
            <a:noFill/>
          </a:ln>
        </p:spPr>
      </p:pic>
      <p:pic>
        <p:nvPicPr>
          <p:cNvPr id="94" name="図 9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567552" y="7671397"/>
            <a:ext cx="292385" cy="504825"/>
          </a:xfrm>
          <a:prstGeom prst="rect">
            <a:avLst/>
          </a:prstGeom>
          <a:noFill/>
          <a:ln>
            <a:noFill/>
          </a:ln>
        </p:spPr>
      </p:pic>
      <p:pic>
        <p:nvPicPr>
          <p:cNvPr id="95" name="図 94"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833540" y="7690099"/>
            <a:ext cx="292385" cy="504825"/>
          </a:xfrm>
          <a:prstGeom prst="rect">
            <a:avLst/>
          </a:prstGeom>
          <a:noFill/>
          <a:ln>
            <a:noFill/>
          </a:ln>
        </p:spPr>
      </p:pic>
      <p:pic>
        <p:nvPicPr>
          <p:cNvPr id="96" name="図 95" descr="栗">
            <a:hlinkClick r:id="rId2"/>
          </p:cNvPr>
          <p:cNvPicPr/>
          <p:nvPr/>
        </p:nvPicPr>
        <p:blipFill>
          <a:blip r:embed="rId17" cstate="print">
            <a:extLst>
              <a:ext uri="{BEBA8EAE-BF5A-486C-A8C5-ECC9F3942E4B}">
                <a14:imgProps xmlns:a14="http://schemas.microsoft.com/office/drawing/2010/main">
                  <a14:imgLayer r:embed="rId1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068050" y="7753350"/>
            <a:ext cx="212147" cy="422945"/>
          </a:xfrm>
          <a:prstGeom prst="rect">
            <a:avLst/>
          </a:prstGeom>
          <a:noFill/>
          <a:ln>
            <a:noFill/>
          </a:ln>
        </p:spPr>
      </p:pic>
      <p:pic>
        <p:nvPicPr>
          <p:cNvPr id="98" name="図 9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362588" y="7727003"/>
            <a:ext cx="292385" cy="504825"/>
          </a:xfrm>
          <a:prstGeom prst="rect">
            <a:avLst/>
          </a:prstGeom>
          <a:noFill/>
          <a:ln>
            <a:noFill/>
          </a:ln>
        </p:spPr>
      </p:pic>
      <p:pic>
        <p:nvPicPr>
          <p:cNvPr id="99" name="図 9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626022" y="7807003"/>
            <a:ext cx="305764" cy="504825"/>
          </a:xfrm>
          <a:prstGeom prst="rect">
            <a:avLst/>
          </a:prstGeom>
          <a:noFill/>
          <a:ln>
            <a:noFill/>
          </a:ln>
        </p:spPr>
      </p:pic>
      <p:pic>
        <p:nvPicPr>
          <p:cNvPr id="104" name="図 10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091801" y="7746736"/>
            <a:ext cx="477228" cy="504825"/>
          </a:xfrm>
          <a:prstGeom prst="rect">
            <a:avLst/>
          </a:prstGeom>
          <a:noFill/>
          <a:ln>
            <a:noFill/>
          </a:ln>
        </p:spPr>
      </p:pic>
      <p:pic>
        <p:nvPicPr>
          <p:cNvPr id="105" name="図 104"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501003" y="7823924"/>
            <a:ext cx="235633" cy="504825"/>
          </a:xfrm>
          <a:prstGeom prst="rect">
            <a:avLst/>
          </a:prstGeom>
          <a:noFill/>
          <a:ln>
            <a:noFill/>
          </a:ln>
        </p:spPr>
      </p:pic>
      <p:pic>
        <p:nvPicPr>
          <p:cNvPr id="106" name="図 105"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flipH="1">
            <a:off x="4213276" y="7823869"/>
            <a:ext cx="332395" cy="504825"/>
          </a:xfrm>
          <a:prstGeom prst="rect">
            <a:avLst/>
          </a:prstGeom>
          <a:noFill/>
          <a:ln>
            <a:noFill/>
          </a:ln>
        </p:spPr>
      </p:pic>
      <p:pic>
        <p:nvPicPr>
          <p:cNvPr id="107" name="図 106" descr="栗">
            <a:hlinkClick r:id="rId2"/>
          </p:cNvPr>
          <p:cNvPicPr/>
          <p:nvPr/>
        </p:nvPicPr>
        <p:blipFill>
          <a:blip r:embed="rId19" cstate="print">
            <a:extLst>
              <a:ext uri="{BEBA8EAE-BF5A-486C-A8C5-ECC9F3942E4B}">
                <a14:imgProps xmlns:a14="http://schemas.microsoft.com/office/drawing/2010/main">
                  <a14:imgLayer r:embed="rId2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04971" y="7823797"/>
            <a:ext cx="268393" cy="504825"/>
          </a:xfrm>
          <a:prstGeom prst="rect">
            <a:avLst/>
          </a:prstGeom>
          <a:noFill/>
          <a:ln>
            <a:noFill/>
          </a:ln>
        </p:spPr>
      </p:pic>
      <p:pic>
        <p:nvPicPr>
          <p:cNvPr id="108" name="図 10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673842" y="7823923"/>
            <a:ext cx="311121" cy="504825"/>
          </a:xfrm>
          <a:prstGeom prst="rect">
            <a:avLst/>
          </a:prstGeom>
          <a:noFill/>
          <a:ln>
            <a:noFill/>
          </a:ln>
        </p:spPr>
      </p:pic>
      <p:sp>
        <p:nvSpPr>
          <p:cNvPr id="102" name="弦 101"/>
          <p:cNvSpPr/>
          <p:nvPr/>
        </p:nvSpPr>
        <p:spPr>
          <a:xfrm rot="17446314">
            <a:off x="3495282" y="7828155"/>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75042" y="8303485"/>
            <a:ext cx="677355" cy="369332"/>
          </a:xfrm>
          <a:prstGeom prst="rect">
            <a:avLst/>
          </a:prstGeom>
          <a:noFill/>
        </p:spPr>
        <p:txBody>
          <a:bodyPr wrap="square" rtlCol="0">
            <a:spAutoFit/>
          </a:bodyPr>
          <a:lstStyle/>
          <a:p>
            <a:r>
              <a:rPr kumimoji="1" lang="ja-JP" altLang="en-US" b="1" dirty="0"/>
              <a:t>社会</a:t>
            </a:r>
          </a:p>
        </p:txBody>
      </p:sp>
      <p:sp>
        <p:nvSpPr>
          <p:cNvPr id="114" name="テキスト ボックス 113">
            <a:extLst>
              <a:ext uri="{FF2B5EF4-FFF2-40B4-BE49-F238E27FC236}">
                <a16:creationId xmlns:a16="http://schemas.microsoft.com/office/drawing/2014/main" id="{118874F2-7BA4-4015-AE31-D80122DE77AB}"/>
              </a:ext>
            </a:extLst>
          </p:cNvPr>
          <p:cNvSpPr txBox="1"/>
          <p:nvPr/>
        </p:nvSpPr>
        <p:spPr>
          <a:xfrm>
            <a:off x="4352598" y="7332916"/>
            <a:ext cx="4605064" cy="1754326"/>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施策の基本的な方向性</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（１）中・長期的かつ世界的な視野</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（２）環境</a:t>
            </a:r>
            <a:r>
              <a:rPr kumimoji="1" lang="ja-JP" altLang="en-US" sz="2000" b="1" dirty="0">
                <a:latin typeface="Meiryo UI" panose="020B0604030504040204" pitchFamily="50" charset="-128"/>
                <a:ea typeface="Meiryo UI" panose="020B0604030504040204" pitchFamily="50" charset="-128"/>
              </a:rPr>
              <a:t>・社会・経済の統合的向上</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800" b="1" dirty="0">
              <a:latin typeface="Meiryo UI" panose="020B0604030504040204" pitchFamily="50" charset="-128"/>
              <a:ea typeface="Meiryo UI" panose="020B0604030504040204" pitchFamily="50" charset="-128"/>
            </a:endParaRPr>
          </a:p>
        </p:txBody>
      </p:sp>
      <p:sp>
        <p:nvSpPr>
          <p:cNvPr id="119" name="四角形: 角を丸くする 71">
            <a:extLst>
              <a:ext uri="{FF2B5EF4-FFF2-40B4-BE49-F238E27FC236}">
                <a16:creationId xmlns:a16="http://schemas.microsoft.com/office/drawing/2014/main" id="{31F05E56-5F61-41E6-93E4-841F2B019C0B}"/>
              </a:ext>
            </a:extLst>
          </p:cNvPr>
          <p:cNvSpPr/>
          <p:nvPr/>
        </p:nvSpPr>
        <p:spPr>
          <a:xfrm>
            <a:off x="4686293" y="7225465"/>
            <a:ext cx="3981596" cy="1254550"/>
          </a:xfrm>
          <a:prstGeom prst="roundRect">
            <a:avLst>
              <a:gd name="adj" fmla="val 533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400" dirty="0">
              <a:solidFill>
                <a:schemeClr val="tx1"/>
              </a:solidFill>
            </a:endParaRPr>
          </a:p>
        </p:txBody>
      </p:sp>
      <p:pic>
        <p:nvPicPr>
          <p:cNvPr id="101" name="図 100" descr="人・人物のイラスト無料ダウンロード"/>
          <p:cNvPicPr/>
          <p:nvPr/>
        </p:nvPicPr>
        <p:blipFill>
          <a:blip r:embed="rId21">
            <a:extLst>
              <a:ext uri="{BEBA8EAE-BF5A-486C-A8C5-ECC9F3942E4B}">
                <a14:imgProps xmlns:a14="http://schemas.microsoft.com/office/drawing/2010/main">
                  <a14:imgLayer r:embed="rId16">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val="0"/>
              </a:ext>
            </a:extLst>
          </a:blip>
          <a:srcRect/>
          <a:stretch>
            <a:fillRect/>
          </a:stretch>
        </p:blipFill>
        <p:spPr bwMode="auto">
          <a:xfrm>
            <a:off x="1487018" y="6846778"/>
            <a:ext cx="5108057" cy="2532023"/>
          </a:xfrm>
          <a:prstGeom prst="rect">
            <a:avLst/>
          </a:prstGeom>
          <a:noFill/>
          <a:ln>
            <a:noFill/>
          </a:ln>
        </p:spPr>
      </p:pic>
      <p:pic>
        <p:nvPicPr>
          <p:cNvPr id="109" name="図 108" descr="人・人物のイラスト無料ダウンロード"/>
          <p:cNvPicPr/>
          <p:nvPr/>
        </p:nvPicPr>
        <p:blipFill>
          <a:blip r:embed="rId22">
            <a:extLst>
              <a:ext uri="{BEBA8EAE-BF5A-486C-A8C5-ECC9F3942E4B}">
                <a14:imgProps xmlns:a14="http://schemas.microsoft.com/office/drawing/2010/main">
                  <a14:imgLayer r:embed="rId16">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val="0"/>
              </a:ext>
            </a:extLst>
          </a:blip>
          <a:srcRect/>
          <a:stretch>
            <a:fillRect/>
          </a:stretch>
        </p:blipFill>
        <p:spPr bwMode="auto">
          <a:xfrm>
            <a:off x="9029016" y="7397130"/>
            <a:ext cx="3962400" cy="2190750"/>
          </a:xfrm>
          <a:prstGeom prst="rect">
            <a:avLst/>
          </a:prstGeom>
          <a:noFill/>
          <a:ln>
            <a:noFill/>
          </a:ln>
        </p:spPr>
      </p:pic>
      <p:pic>
        <p:nvPicPr>
          <p:cNvPr id="97" name="図 96" descr="栗">
            <a:hlinkClick r:id="rId2"/>
          </p:cNvPr>
          <p:cNvPicPr/>
          <p:nvPr/>
        </p:nvPicPr>
        <p:blipFill>
          <a:blip r:embed="rId23" cstate="print">
            <a:extLst>
              <a:ext uri="{BEBA8EAE-BF5A-486C-A8C5-ECC9F3942E4B}">
                <a14:imgProps xmlns:a14="http://schemas.microsoft.com/office/drawing/2010/main">
                  <a14:imgLayer r:embed="rId2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199719" y="7652777"/>
            <a:ext cx="230245" cy="504825"/>
          </a:xfrm>
          <a:prstGeom prst="rect">
            <a:avLst/>
          </a:prstGeom>
          <a:noFill/>
          <a:ln>
            <a:noFill/>
          </a:ln>
        </p:spPr>
      </p:pic>
      <p:sp>
        <p:nvSpPr>
          <p:cNvPr id="89" name="弦 88"/>
          <p:cNvSpPr/>
          <p:nvPr/>
        </p:nvSpPr>
        <p:spPr>
          <a:xfrm rot="17446314">
            <a:off x="10414747" y="7710039"/>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0575994" y="8146785"/>
            <a:ext cx="677355" cy="369332"/>
          </a:xfrm>
          <a:prstGeom prst="rect">
            <a:avLst/>
          </a:prstGeom>
          <a:noFill/>
        </p:spPr>
        <p:txBody>
          <a:bodyPr wrap="square" rtlCol="0">
            <a:spAutoFit/>
          </a:bodyPr>
          <a:lstStyle/>
          <a:p>
            <a:r>
              <a:rPr kumimoji="1" lang="ja-JP" altLang="en-US" b="1" dirty="0"/>
              <a:t>経済</a:t>
            </a:r>
          </a:p>
        </p:txBody>
      </p:sp>
      <p:grpSp>
        <p:nvGrpSpPr>
          <p:cNvPr id="110" name="グループ化 109">
            <a:extLst>
              <a:ext uri="{FF2B5EF4-FFF2-40B4-BE49-F238E27FC236}">
                <a16:creationId xmlns:a16="http://schemas.microsoft.com/office/drawing/2014/main" id="{EA817569-7CB4-4B6E-B558-D4E0300F1A41}"/>
              </a:ext>
            </a:extLst>
          </p:cNvPr>
          <p:cNvGrpSpPr/>
          <p:nvPr/>
        </p:nvGrpSpPr>
        <p:grpSpPr>
          <a:xfrm>
            <a:off x="10223851" y="4962900"/>
            <a:ext cx="863216" cy="551054"/>
            <a:chOff x="11212812" y="6506926"/>
            <a:chExt cx="863216" cy="551054"/>
          </a:xfrm>
        </p:grpSpPr>
        <p:pic>
          <p:nvPicPr>
            <p:cNvPr id="111" name="図 110">
              <a:extLst>
                <a:ext uri="{FF2B5EF4-FFF2-40B4-BE49-F238E27FC236}">
                  <a16:creationId xmlns:a16="http://schemas.microsoft.com/office/drawing/2014/main" id="{F4D9AFAA-F298-46A1-A1A4-ECF9E436AD9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12" name="図 111">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13" name="グループ化 112">
            <a:extLst>
              <a:ext uri="{FF2B5EF4-FFF2-40B4-BE49-F238E27FC236}">
                <a16:creationId xmlns:a16="http://schemas.microsoft.com/office/drawing/2014/main" id="{2A5F5657-A13A-4246-84CA-ACC43EEE3014}"/>
              </a:ext>
            </a:extLst>
          </p:cNvPr>
          <p:cNvGrpSpPr/>
          <p:nvPr/>
        </p:nvGrpSpPr>
        <p:grpSpPr>
          <a:xfrm flipH="1">
            <a:off x="7935729" y="4252157"/>
            <a:ext cx="863216" cy="551054"/>
            <a:chOff x="11212812" y="6506926"/>
            <a:chExt cx="863216" cy="551054"/>
          </a:xfrm>
        </p:grpSpPr>
        <p:pic>
          <p:nvPicPr>
            <p:cNvPr id="120" name="図 119">
              <a:extLst>
                <a:ext uri="{FF2B5EF4-FFF2-40B4-BE49-F238E27FC236}">
                  <a16:creationId xmlns:a16="http://schemas.microsoft.com/office/drawing/2014/main" id="{B2E1B4DC-7A4D-4634-880D-31514A0E016D}"/>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1" name="図 120">
              <a:extLst>
                <a:ext uri="{FF2B5EF4-FFF2-40B4-BE49-F238E27FC236}">
                  <a16:creationId xmlns:a16="http://schemas.microsoft.com/office/drawing/2014/main" id="{099F9280-87F7-4B3A-B7AF-57425F06473F}"/>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2" name="グループ化 121">
            <a:extLst>
              <a:ext uri="{FF2B5EF4-FFF2-40B4-BE49-F238E27FC236}">
                <a16:creationId xmlns:a16="http://schemas.microsoft.com/office/drawing/2014/main" id="{FF37DD0E-D4BF-46ED-B2EB-022A45F8372C}"/>
              </a:ext>
            </a:extLst>
          </p:cNvPr>
          <p:cNvGrpSpPr/>
          <p:nvPr/>
        </p:nvGrpSpPr>
        <p:grpSpPr>
          <a:xfrm flipH="1">
            <a:off x="5395832" y="4519083"/>
            <a:ext cx="863216" cy="551054"/>
            <a:chOff x="11212812" y="6506926"/>
            <a:chExt cx="863216" cy="551054"/>
          </a:xfrm>
        </p:grpSpPr>
        <p:pic>
          <p:nvPicPr>
            <p:cNvPr id="123" name="図 122">
              <a:extLst>
                <a:ext uri="{FF2B5EF4-FFF2-40B4-BE49-F238E27FC236}">
                  <a16:creationId xmlns:a16="http://schemas.microsoft.com/office/drawing/2014/main" id="{1B1F464A-B598-4142-83A6-187FAEC8FC1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4" name="図 123">
              <a:extLst>
                <a:ext uri="{FF2B5EF4-FFF2-40B4-BE49-F238E27FC236}">
                  <a16:creationId xmlns:a16="http://schemas.microsoft.com/office/drawing/2014/main" id="{9897A515-B7F5-411A-829F-2BB15258BF6B}"/>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5" name="グループ化 124">
            <a:extLst>
              <a:ext uri="{FF2B5EF4-FFF2-40B4-BE49-F238E27FC236}">
                <a16:creationId xmlns:a16="http://schemas.microsoft.com/office/drawing/2014/main" id="{047AF879-F935-417B-BE57-14E38C4B8DAA}"/>
              </a:ext>
            </a:extLst>
          </p:cNvPr>
          <p:cNvGrpSpPr/>
          <p:nvPr/>
        </p:nvGrpSpPr>
        <p:grpSpPr>
          <a:xfrm>
            <a:off x="3218946" y="4904985"/>
            <a:ext cx="863216" cy="551054"/>
            <a:chOff x="11212812" y="6506926"/>
            <a:chExt cx="863216" cy="551054"/>
          </a:xfrm>
        </p:grpSpPr>
        <p:pic>
          <p:nvPicPr>
            <p:cNvPr id="126" name="図 125">
              <a:extLst>
                <a:ext uri="{FF2B5EF4-FFF2-40B4-BE49-F238E27FC236}">
                  <a16:creationId xmlns:a16="http://schemas.microsoft.com/office/drawing/2014/main" id="{2870A918-4C52-475E-B7A9-F84221CD7661}"/>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7" name="図 126">
              <a:extLst>
                <a:ext uri="{FF2B5EF4-FFF2-40B4-BE49-F238E27FC236}">
                  <a16:creationId xmlns:a16="http://schemas.microsoft.com/office/drawing/2014/main" id="{EB238014-C279-4A2A-A9F3-766F991448B8}"/>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8" name="グループ化 127">
            <a:extLst>
              <a:ext uri="{FF2B5EF4-FFF2-40B4-BE49-F238E27FC236}">
                <a16:creationId xmlns:a16="http://schemas.microsoft.com/office/drawing/2014/main" id="{C8F68359-B333-4484-A6B5-FBD901CCE052}"/>
              </a:ext>
            </a:extLst>
          </p:cNvPr>
          <p:cNvGrpSpPr/>
          <p:nvPr/>
        </p:nvGrpSpPr>
        <p:grpSpPr>
          <a:xfrm flipH="1">
            <a:off x="2131484" y="5448945"/>
            <a:ext cx="863216" cy="551054"/>
            <a:chOff x="11212812" y="6506926"/>
            <a:chExt cx="863216" cy="551054"/>
          </a:xfrm>
        </p:grpSpPr>
        <p:pic>
          <p:nvPicPr>
            <p:cNvPr id="129" name="図 128">
              <a:extLst>
                <a:ext uri="{FF2B5EF4-FFF2-40B4-BE49-F238E27FC236}">
                  <a16:creationId xmlns:a16="http://schemas.microsoft.com/office/drawing/2014/main" id="{DECE4850-9DF0-46A1-8933-E3F6C930BEE5}"/>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30" name="図 129">
              <a:extLst>
                <a:ext uri="{FF2B5EF4-FFF2-40B4-BE49-F238E27FC236}">
                  <a16:creationId xmlns:a16="http://schemas.microsoft.com/office/drawing/2014/main" id="{86F7BFA0-1AEF-4066-93D2-CB12824D2B8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sp>
        <p:nvSpPr>
          <p:cNvPr id="131" name="テキスト ボックス 130"/>
          <p:cNvSpPr txBox="1"/>
          <p:nvPr/>
        </p:nvSpPr>
        <p:spPr>
          <a:xfrm>
            <a:off x="8438224" y="5122206"/>
            <a:ext cx="2477837" cy="682238"/>
          </a:xfrm>
          <a:prstGeom prst="rect">
            <a:avLst/>
          </a:prstGeom>
          <a:noFill/>
        </p:spPr>
        <p:txBody>
          <a:bodyPr wrap="square" rtlCol="0">
            <a:spAutoFit/>
          </a:bodyPr>
          <a:lstStyle/>
          <a:p>
            <a:pPr>
              <a:lnSpc>
                <a:spcPts val="2300"/>
              </a:lnSpc>
            </a:pPr>
            <a:r>
              <a:rPr kumimoji="1" lang="ja-JP" altLang="en-US" b="1" dirty="0">
                <a:latin typeface="Meiryo UI" panose="020B0604030504040204" pitchFamily="50" charset="-128"/>
                <a:ea typeface="Meiryo UI" panose="020B0604030504040204" pitchFamily="50" charset="-128"/>
              </a:rPr>
              <a:t>海岸漂着物等</a:t>
            </a:r>
            <a:endParaRPr kumimoji="1" lang="en-US" altLang="ja-JP" b="1" dirty="0">
              <a:latin typeface="Meiryo UI" panose="020B0604030504040204" pitchFamily="50" charset="-128"/>
              <a:ea typeface="Meiryo UI" panose="020B0604030504040204" pitchFamily="50" charset="-128"/>
            </a:endParaRPr>
          </a:p>
          <a:p>
            <a:pPr>
              <a:lnSpc>
                <a:spcPts val="2300"/>
              </a:lnSpc>
            </a:pPr>
            <a:r>
              <a:rPr kumimoji="1" lang="ja-JP" altLang="en-US" b="1" dirty="0">
                <a:latin typeface="Meiryo UI" panose="020B0604030504040204" pitchFamily="50" charset="-128"/>
                <a:ea typeface="Meiryo UI" panose="020B0604030504040204" pitchFamily="50" charset="-128"/>
              </a:rPr>
              <a:t>対策推進地域計画</a:t>
            </a:r>
            <a:endParaRPr kumimoji="1" lang="zh-TW" altLang="en-US" b="1" dirty="0">
              <a:latin typeface="Meiryo UI" panose="020B0604030504040204" pitchFamily="50" charset="-128"/>
              <a:ea typeface="Meiryo UI" panose="020B0604030504040204" pitchFamily="50" charset="-128"/>
            </a:endParaRPr>
          </a:p>
        </p:txBody>
      </p:sp>
      <p:sp>
        <p:nvSpPr>
          <p:cNvPr id="92" name="雲 91">
            <a:extLst>
              <a:ext uri="{FF2B5EF4-FFF2-40B4-BE49-F238E27FC236}">
                <a16:creationId xmlns:a16="http://schemas.microsoft.com/office/drawing/2014/main" id="{808B65B7-85EF-459C-B39F-76C6F11C3A95}"/>
              </a:ext>
            </a:extLst>
          </p:cNvPr>
          <p:cNvSpPr/>
          <p:nvPr/>
        </p:nvSpPr>
        <p:spPr>
          <a:xfrm rot="307068">
            <a:off x="8615156" y="1954763"/>
            <a:ext cx="4079633" cy="1331469"/>
          </a:xfrm>
          <a:prstGeom prst="cloud">
            <a:avLst/>
          </a:prstGeom>
          <a:solidFill>
            <a:schemeClr val="accent1">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p:cNvSpPr txBox="1"/>
          <p:nvPr/>
        </p:nvSpPr>
        <p:spPr>
          <a:xfrm>
            <a:off x="8832915" y="2214804"/>
            <a:ext cx="3685751" cy="831125"/>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2050</a:t>
            </a:r>
            <a:r>
              <a:rPr kumimoji="1" lang="ja-JP" altLang="en-US" sz="2001" b="1" dirty="0">
                <a:latin typeface="Meiryo UI" panose="020B0604030504040204" pitchFamily="50" charset="-128"/>
                <a:ea typeface="Meiryo UI" panose="020B0604030504040204" pitchFamily="50" charset="-128"/>
              </a:rPr>
              <a:t>年めざすべき将来像の実現</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大阪から世界へ、現在から未来へ</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府民がつくる暮らしやすい持続可能な社会</a:t>
            </a:r>
            <a:endParaRPr kumimoji="1" lang="en-US" altLang="ja-JP" sz="1400" dirty="0">
              <a:latin typeface="Meiryo UI" panose="020B0604030504040204" pitchFamily="50" charset="-128"/>
              <a:ea typeface="Meiryo UI" panose="020B0604030504040204" pitchFamily="50" charset="-128"/>
            </a:endParaRPr>
          </a:p>
        </p:txBody>
      </p:sp>
      <p:pic>
        <p:nvPicPr>
          <p:cNvPr id="117" name="図 116">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3720000">
            <a:off x="9474700" y="8811406"/>
            <a:ext cx="324442" cy="506344"/>
          </a:xfrm>
          <a:prstGeom prst="rect">
            <a:avLst/>
          </a:prstGeom>
        </p:spPr>
      </p:pic>
    </p:spTree>
    <p:extLst>
      <p:ext uri="{BB962C8B-B14F-4D97-AF65-F5344CB8AC3E}">
        <p14:creationId xmlns:p14="http://schemas.microsoft.com/office/powerpoint/2010/main" val="22332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46" y="1549191"/>
            <a:ext cx="9601200" cy="6788048"/>
          </a:xfrm>
          <a:prstGeom prst="rect">
            <a:avLst/>
          </a:prstGeom>
        </p:spPr>
      </p:pic>
      <p:sp>
        <p:nvSpPr>
          <p:cNvPr id="35" name="楕円 34"/>
          <p:cNvSpPr/>
          <p:nvPr/>
        </p:nvSpPr>
        <p:spPr>
          <a:xfrm>
            <a:off x="4316358" y="5323200"/>
            <a:ext cx="3761834" cy="2472087"/>
          </a:xfrm>
          <a:prstGeom prst="ellipse">
            <a:avLst/>
          </a:prstGeom>
          <a:solidFill>
            <a:srgbClr val="F7CCAF">
              <a:alpha val="73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 name="楕円 2"/>
          <p:cNvSpPr/>
          <p:nvPr/>
        </p:nvSpPr>
        <p:spPr>
          <a:xfrm>
            <a:off x="4370860" y="4967579"/>
            <a:ext cx="3409840" cy="3119082"/>
          </a:xfrm>
          <a:prstGeom prst="ellipse">
            <a:avLst/>
          </a:prstGeom>
          <a:solidFill>
            <a:srgbClr val="FF8E1D"/>
          </a:solid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dirty="0"/>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游ゴシック 本文"/>
                <a:ea typeface="メイリオ" panose="020B0604030504040204" pitchFamily="50" charset="-128"/>
              </a:rPr>
              <a:t>８　各主体の役割・連携及び計画の進行管理</a:t>
            </a:r>
          </a:p>
        </p:txBody>
      </p:sp>
      <p:sp>
        <p:nvSpPr>
          <p:cNvPr id="51" name="角丸四角形 3">
            <a:extLst>
              <a:ext uri="{FF2B5EF4-FFF2-40B4-BE49-F238E27FC236}">
                <a16:creationId xmlns:a16="http://schemas.microsoft.com/office/drawing/2014/main" id="{870496E5-0FC5-48D1-AEC7-C99A1474F37E}"/>
              </a:ext>
            </a:extLst>
          </p:cNvPr>
          <p:cNvSpPr/>
          <p:nvPr/>
        </p:nvSpPr>
        <p:spPr>
          <a:xfrm>
            <a:off x="127188" y="979801"/>
            <a:ext cx="12585797" cy="1647615"/>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just"/>
            <a:r>
              <a:rPr kumimoji="1"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府民、事業者、民間団体、行政がそれぞれの役割を認識</a:t>
            </a:r>
            <a:r>
              <a:rPr kumimoji="1" lang="ja-JP" altLang="en-US">
                <a:solidFill>
                  <a:schemeClr val="tx1"/>
                </a:solidFill>
                <a:latin typeface="Yu Gothic UI" panose="020B0500000000000000" pitchFamily="50" charset="-128"/>
                <a:ea typeface="Yu Gothic UI" panose="020B0500000000000000" pitchFamily="50" charset="-128"/>
              </a:rPr>
              <a:t>して、</a:t>
            </a:r>
            <a:r>
              <a:rPr lang="ja-JP" altLang="en-US">
                <a:solidFill>
                  <a:schemeClr val="tx1"/>
                </a:solidFill>
                <a:latin typeface="Yu Gothic UI" panose="020B0500000000000000" pitchFamily="50" charset="-128"/>
                <a:ea typeface="Yu Gothic UI" panose="020B0500000000000000" pitchFamily="50" charset="-128"/>
              </a:rPr>
              <a:t>適切</a:t>
            </a:r>
            <a:r>
              <a:rPr lang="ja-JP" altLang="en-US" dirty="0">
                <a:solidFill>
                  <a:schemeClr val="tx1"/>
                </a:solidFill>
                <a:latin typeface="Yu Gothic UI" panose="020B0500000000000000" pitchFamily="50" charset="-128"/>
                <a:ea typeface="Yu Gothic UI" panose="020B0500000000000000" pitchFamily="50" charset="-128"/>
              </a:rPr>
              <a:t>な</a:t>
            </a:r>
            <a:r>
              <a:rPr lang="ja-JP" altLang="en-US">
                <a:solidFill>
                  <a:schemeClr val="tx1"/>
                </a:solidFill>
                <a:latin typeface="Yu Gothic UI" panose="020B0500000000000000" pitchFamily="50" charset="-128"/>
                <a:ea typeface="Yu Gothic UI" panose="020B0500000000000000" pitchFamily="50" charset="-128"/>
              </a:rPr>
              <a:t>連携・協働</a:t>
            </a:r>
            <a:r>
              <a:rPr lang="ja-JP" altLang="en-US" dirty="0">
                <a:solidFill>
                  <a:schemeClr val="tx1"/>
                </a:solidFill>
                <a:latin typeface="Yu Gothic UI" panose="020B0500000000000000" pitchFamily="50" charset="-128"/>
                <a:ea typeface="Yu Gothic UI" panose="020B0500000000000000" pitchFamily="50" charset="-128"/>
              </a:rPr>
              <a:t>（パートナーシップ）を図りながら</a:t>
            </a:r>
            <a:r>
              <a:rPr kumimoji="1" lang="ja-JP" altLang="en-US" dirty="0">
                <a:solidFill>
                  <a:schemeClr val="tx1"/>
                </a:solidFill>
                <a:latin typeface="Yu Gothic UI" panose="020B0500000000000000" pitchFamily="50" charset="-128"/>
                <a:ea typeface="Yu Gothic UI" panose="020B0500000000000000" pitchFamily="50" charset="-128"/>
              </a:rPr>
              <a:t>取組みを推進していきます</a:t>
            </a:r>
            <a:r>
              <a:rPr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を中心とした各主体から生まれる一つ一つの取組みが、相乗効果を生みながら新たな価値を創造する「共創」の考え方のもと、日本、世界に対してその効果を波及させ、大阪から世界全体の「持続可能な社会」の実現に寄与していきます。</a:t>
            </a:r>
          </a:p>
        </p:txBody>
      </p:sp>
      <p:sp>
        <p:nvSpPr>
          <p:cNvPr id="54" name="テキスト ボックス 5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15</a:t>
            </a:r>
            <a:endParaRPr kumimoji="1" lang="ja-JP" altLang="en-US" sz="2000" b="1" dirty="0">
              <a:solidFill>
                <a:schemeClr val="bg1"/>
              </a:solidFill>
            </a:endParaRPr>
          </a:p>
        </p:txBody>
      </p:sp>
      <p:grpSp>
        <p:nvGrpSpPr>
          <p:cNvPr id="32" name="グループ化 6"/>
          <p:cNvGrpSpPr>
            <a:grpSpLocks/>
          </p:cNvGrpSpPr>
          <p:nvPr/>
        </p:nvGrpSpPr>
        <p:grpSpPr bwMode="auto">
          <a:xfrm>
            <a:off x="4847326" y="4919442"/>
            <a:ext cx="1776692" cy="2694594"/>
            <a:chOff x="5049838" y="447675"/>
            <a:chExt cx="3340100" cy="5065713"/>
          </a:xfrm>
          <a:solidFill>
            <a:srgbClr val="FFFFCC"/>
          </a:solidFill>
        </p:grpSpPr>
        <p:sp>
          <p:nvSpPr>
            <p:cNvPr id="34" name="Freeform 11"/>
            <p:cNvSpPr>
              <a:spLocks/>
            </p:cNvSpPr>
            <p:nvPr/>
          </p:nvSpPr>
          <p:spPr bwMode="auto">
            <a:xfrm>
              <a:off x="5049838" y="447675"/>
              <a:ext cx="3340100" cy="5065713"/>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008000"/>
              </a:solidFill>
              <a:prstDash val="solid"/>
              <a:round/>
              <a:headEnd/>
              <a:tailEnd/>
            </a:ln>
          </p:spPr>
          <p:txBody>
            <a:bodyPr/>
            <a:lstStyle/>
            <a:p>
              <a:endParaRPr lang="ja-JP" altLang="en-US"/>
            </a:p>
          </p:txBody>
        </p:sp>
        <p:sp>
          <p:nvSpPr>
            <p:cNvPr id="36" name="Freeform 12"/>
            <p:cNvSpPr>
              <a:spLocks/>
            </p:cNvSpPr>
            <p:nvPr/>
          </p:nvSpPr>
          <p:spPr bwMode="auto">
            <a:xfrm>
              <a:off x="5893653" y="4425198"/>
              <a:ext cx="140636" cy="26266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008000"/>
              </a:solidFill>
              <a:prstDash val="solid"/>
              <a:round/>
              <a:headEnd type="none" w="med" len="med"/>
              <a:tailEnd type="none" w="med" len="med"/>
            </a:ln>
          </p:spPr>
          <p:txBody>
            <a:bodyPr/>
            <a:lstStyle/>
            <a:p>
              <a:endParaRPr lang="ja-JP" altLang="en-US"/>
            </a:p>
          </p:txBody>
        </p:sp>
        <p:grpSp>
          <p:nvGrpSpPr>
            <p:cNvPr id="37" name="Group 13"/>
            <p:cNvGrpSpPr>
              <a:grpSpLocks/>
            </p:cNvGrpSpPr>
            <p:nvPr/>
          </p:nvGrpSpPr>
          <p:grpSpPr bwMode="auto">
            <a:xfrm rot="-2280940">
              <a:off x="5577222" y="4350150"/>
              <a:ext cx="316431" cy="187619"/>
              <a:chOff x="290" y="78"/>
              <a:chExt cx="356" cy="181"/>
            </a:xfrm>
            <a:grpFill/>
          </p:grpSpPr>
          <p:sp>
            <p:nvSpPr>
              <p:cNvPr id="38"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008000"/>
                </a:solidFill>
                <a:prstDash val="solid"/>
                <a:round/>
                <a:headEnd/>
                <a:tailEnd/>
              </a:ln>
            </p:spPr>
            <p:txBody>
              <a:bodyPr/>
              <a:lstStyle/>
              <a:p>
                <a:endParaRPr lang="ja-JP" altLang="en-US"/>
              </a:p>
            </p:txBody>
          </p:sp>
          <p:sp>
            <p:nvSpPr>
              <p:cNvPr id="39"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008000"/>
                </a:solidFill>
                <a:prstDash val="solid"/>
                <a:round/>
                <a:headEnd/>
                <a:tailEnd/>
              </a:ln>
            </p:spPr>
            <p:txBody>
              <a:bodyPr/>
              <a:lstStyle/>
              <a:p>
                <a:endParaRPr lang="ja-JP" altLang="en-US"/>
              </a:p>
            </p:txBody>
          </p:sp>
        </p:grpSp>
      </p:grpSp>
      <p:sp>
        <p:nvSpPr>
          <p:cNvPr id="90" name="角丸四角形 89"/>
          <p:cNvSpPr/>
          <p:nvPr/>
        </p:nvSpPr>
        <p:spPr>
          <a:xfrm>
            <a:off x="8254048" y="3736560"/>
            <a:ext cx="4176000" cy="1760703"/>
          </a:xfrm>
          <a:prstGeom prst="roundRect">
            <a:avLst>
              <a:gd name="adj" fmla="val 10067"/>
            </a:avLst>
          </a:prstGeom>
          <a:solidFill>
            <a:srgbClr val="FF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民間団体（</a:t>
            </a:r>
            <a:r>
              <a:rPr kumimoji="1" lang="en-US" altLang="ja-JP" sz="1600" b="1" dirty="0">
                <a:solidFill>
                  <a:schemeClr val="tx1"/>
                </a:solidFill>
                <a:latin typeface="Yu Gothic UI" panose="020B0500000000000000" pitchFamily="50" charset="-128"/>
                <a:ea typeface="Yu Gothic UI" panose="020B0500000000000000" pitchFamily="50" charset="-128"/>
              </a:rPr>
              <a:t>NPO</a:t>
            </a:r>
            <a:r>
              <a:rPr kumimoji="1" lang="ja-JP" altLang="en-US" sz="1600" b="1" dirty="0">
                <a:solidFill>
                  <a:schemeClr val="tx1"/>
                </a:solidFill>
                <a:latin typeface="Yu Gothic UI" panose="020B0500000000000000" pitchFamily="50" charset="-128"/>
                <a:ea typeface="Yu Gothic UI" panose="020B0500000000000000" pitchFamily="50" charset="-128"/>
              </a:rPr>
              <a:t>・</a:t>
            </a:r>
            <a:r>
              <a:rPr kumimoji="1" lang="en-US" altLang="ja-JP" sz="1600" b="1" dirty="0">
                <a:solidFill>
                  <a:schemeClr val="tx1"/>
                </a:solidFill>
                <a:latin typeface="Yu Gothic UI" panose="020B0500000000000000" pitchFamily="50" charset="-128"/>
                <a:ea typeface="Yu Gothic UI" panose="020B0500000000000000" pitchFamily="50" charset="-128"/>
              </a:rPr>
              <a:t>NGO</a:t>
            </a:r>
            <a:r>
              <a:rPr kumimoji="1" lang="ja-JP" altLang="en-US" sz="1600" b="1" dirty="0" err="1" smtClean="0">
                <a:solidFill>
                  <a:schemeClr val="tx1"/>
                </a:solidFill>
                <a:latin typeface="Yu Gothic UI" panose="020B0500000000000000" pitchFamily="50" charset="-128"/>
                <a:ea typeface="Yu Gothic UI" panose="020B0500000000000000" pitchFamily="50" charset="-128"/>
              </a:rPr>
              <a:t>、</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r>
              <a:rPr kumimoji="1" lang="ja-JP" altLang="en-US" sz="1600" b="1" dirty="0" smtClean="0">
                <a:solidFill>
                  <a:schemeClr val="tx1"/>
                </a:solidFill>
                <a:latin typeface="Yu Gothic UI" panose="020B0500000000000000" pitchFamily="50" charset="-128"/>
                <a:ea typeface="Yu Gothic UI" panose="020B0500000000000000" pitchFamily="50" charset="-128"/>
              </a:rPr>
              <a:t>教育・研究機関等）の役割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smtClean="0">
                <a:solidFill>
                  <a:schemeClr val="tx1"/>
                </a:solidFill>
                <a:latin typeface="Yu Gothic UI" panose="020B0500000000000000" pitchFamily="50" charset="-128"/>
                <a:ea typeface="Yu Gothic UI" panose="020B0500000000000000" pitchFamily="50" charset="-128"/>
              </a:rPr>
              <a:t>知</a:t>
            </a:r>
            <a:r>
              <a:rPr kumimoji="1" lang="ja-JP" altLang="en-US" sz="1600" dirty="0">
                <a:solidFill>
                  <a:schemeClr val="tx1"/>
                </a:solidFill>
                <a:latin typeface="Yu Gothic UI" panose="020B0500000000000000" pitchFamily="50" charset="-128"/>
                <a:ea typeface="Yu Gothic UI" panose="020B0500000000000000" pitchFamily="50" charset="-128"/>
              </a:rPr>
              <a:t>の拠点としての役割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（科学的知見の拡充・提言、環境の</a:t>
            </a:r>
            <a:r>
              <a:rPr kumimoji="1" lang="ja-JP" altLang="en-US" sz="1600" dirty="0" smtClean="0">
                <a:solidFill>
                  <a:schemeClr val="tx1"/>
                </a:solidFill>
                <a:latin typeface="Yu Gothic UI" panose="020B0500000000000000" pitchFamily="50" charset="-128"/>
                <a:ea typeface="Yu Gothic UI" panose="020B0500000000000000" pitchFamily="50" charset="-128"/>
              </a:rPr>
              <a:t>技術革新</a:t>
            </a:r>
            <a:r>
              <a:rPr kumimoji="1" lang="ja-JP" altLang="en-US" sz="1600" dirty="0">
                <a:solidFill>
                  <a:schemeClr val="tx1"/>
                </a:solidFill>
                <a:latin typeface="Yu Gothic UI" panose="020B0500000000000000" pitchFamily="50" charset="-128"/>
                <a:ea typeface="Yu Gothic UI" panose="020B0500000000000000" pitchFamily="50" charset="-128"/>
              </a:rPr>
              <a:t>にかかる研究）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府民に対して環境行動を促進</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9" name="角丸四角形 48"/>
          <p:cNvSpPr/>
          <p:nvPr/>
        </p:nvSpPr>
        <p:spPr>
          <a:xfrm>
            <a:off x="7612038" y="5670395"/>
            <a:ext cx="4212000" cy="1728000"/>
          </a:xfrm>
          <a:prstGeom prst="roundRect">
            <a:avLst>
              <a:gd name="adj" fmla="val 8151"/>
            </a:avLst>
          </a:prstGeom>
          <a:solidFill>
            <a:srgbClr val="FFAB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行政の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環境に関する新しい知見等の収集・発信</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各主体の取組みを支援・促進する仕組みづくり</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各主体の模範となる環境配慮製品の購入や契約など取組みの率先的な実施</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4" name="角丸四角形 83"/>
          <p:cNvSpPr/>
          <p:nvPr/>
        </p:nvSpPr>
        <p:spPr>
          <a:xfrm>
            <a:off x="758031" y="5671807"/>
            <a:ext cx="4104000" cy="1728000"/>
          </a:xfrm>
          <a:prstGeom prst="roundRect">
            <a:avLst>
              <a:gd name="adj" fmla="val 8081"/>
            </a:avLst>
          </a:prstGeom>
          <a:solidFill>
            <a:srgbClr val="00D66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事業者の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環境課題解決型のビジネスモデルの構築</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サプライチェーン全体での環境効率性の向上、持続可能性に配慮した経営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環境技術の開発と普及</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6" name="角丸四角形 85"/>
          <p:cNvSpPr/>
          <p:nvPr/>
        </p:nvSpPr>
        <p:spPr>
          <a:xfrm>
            <a:off x="235690" y="3709261"/>
            <a:ext cx="4104000" cy="1764000"/>
          </a:xfrm>
          <a:prstGeom prst="roundRect">
            <a:avLst>
              <a:gd name="adj" fmla="val 10301"/>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府民の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持続可能な社会に向けて、主体的に考え、行動</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消費者としての購買行動による環境行動の実践（持続可能な方法で供給された商品の選択など）</a:t>
            </a:r>
          </a:p>
        </p:txBody>
      </p:sp>
      <p:sp>
        <p:nvSpPr>
          <p:cNvPr id="50" name="テキスト ボックス 49"/>
          <p:cNvSpPr txBox="1"/>
          <p:nvPr/>
        </p:nvSpPr>
        <p:spPr>
          <a:xfrm>
            <a:off x="4790175" y="3179899"/>
            <a:ext cx="2914325"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世　</a:t>
            </a:r>
            <a:r>
              <a:rPr kumimoji="1" lang="ja-JP" altLang="en-US" sz="2800" b="1" dirty="0" smtClean="0">
                <a:latin typeface="Yu Gothic UI" panose="020B0500000000000000" pitchFamily="50" charset="-128"/>
                <a:ea typeface="Yu Gothic UI" panose="020B0500000000000000" pitchFamily="50" charset="-128"/>
              </a:rPr>
              <a:t>界</a:t>
            </a:r>
            <a:endParaRPr kumimoji="1" lang="ja-JP" altLang="en-US" sz="2800" b="1" dirty="0">
              <a:latin typeface="Yu Gothic UI" panose="020B0500000000000000" pitchFamily="50" charset="-128"/>
              <a:ea typeface="Yu Gothic UI" panose="020B0500000000000000" pitchFamily="50" charset="-128"/>
            </a:endParaRPr>
          </a:p>
        </p:txBody>
      </p:sp>
      <p:sp>
        <p:nvSpPr>
          <p:cNvPr id="56" name="テキスト ボックス 55"/>
          <p:cNvSpPr txBox="1"/>
          <p:nvPr/>
        </p:nvSpPr>
        <p:spPr>
          <a:xfrm>
            <a:off x="4216915" y="4310701"/>
            <a:ext cx="2507971"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日　本</a:t>
            </a:r>
            <a:endParaRPr kumimoji="1" lang="en-US" altLang="ja-JP" sz="2800" b="1" dirty="0">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A245476B-625F-484B-A826-855C8DD776B0}"/>
              </a:ext>
            </a:extLst>
          </p:cNvPr>
          <p:cNvSpPr txBox="1"/>
          <p:nvPr/>
        </p:nvSpPr>
        <p:spPr>
          <a:xfrm>
            <a:off x="5593379" y="5373921"/>
            <a:ext cx="1120946" cy="461665"/>
          </a:xfrm>
          <a:prstGeom prst="rect">
            <a:avLst/>
          </a:prstGeom>
          <a:noFill/>
        </p:spPr>
        <p:txBody>
          <a:bodyPr wrap="square" rtlCol="0">
            <a:spAutoFit/>
          </a:bodyPr>
          <a:lstStyle/>
          <a:p>
            <a:pPr algn="ctr"/>
            <a:r>
              <a:rPr kumimoji="1" lang="ja-JP" altLang="en-US" sz="2400" b="1" dirty="0">
                <a:latin typeface="Yu Gothic UI" panose="020B0500000000000000" pitchFamily="50" charset="-128"/>
                <a:ea typeface="Yu Gothic UI" panose="020B0500000000000000" pitchFamily="50" charset="-128"/>
              </a:rPr>
              <a:t>大阪府</a:t>
            </a:r>
            <a:endParaRPr kumimoji="1" lang="en-US" altLang="ja-JP" sz="2400" b="1" dirty="0">
              <a:latin typeface="Yu Gothic UI" panose="020B0500000000000000" pitchFamily="50" charset="-128"/>
              <a:ea typeface="Yu Gothic UI" panose="020B0500000000000000" pitchFamily="50" charset="-128"/>
            </a:endParaRPr>
          </a:p>
        </p:txBody>
      </p:sp>
      <p:sp>
        <p:nvSpPr>
          <p:cNvPr id="85" name="ドーナツ 84"/>
          <p:cNvSpPr/>
          <p:nvPr/>
        </p:nvSpPr>
        <p:spPr>
          <a:xfrm>
            <a:off x="5282574" y="5893120"/>
            <a:ext cx="1563785" cy="1298401"/>
          </a:xfrm>
          <a:prstGeom prst="donut">
            <a:avLst>
              <a:gd name="adj" fmla="val 14419"/>
            </a:avLst>
          </a:prstGeom>
          <a:solidFill>
            <a:srgbClr val="99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tx1"/>
              </a:solidFill>
            </a:endParaRPr>
          </a:p>
        </p:txBody>
      </p:sp>
      <p:sp>
        <p:nvSpPr>
          <p:cNvPr id="87" name="楕円 86"/>
          <p:cNvSpPr/>
          <p:nvPr/>
        </p:nvSpPr>
        <p:spPr>
          <a:xfrm>
            <a:off x="5046425" y="5805329"/>
            <a:ext cx="927143" cy="59549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8" name="楕円 87"/>
          <p:cNvSpPr/>
          <p:nvPr/>
        </p:nvSpPr>
        <p:spPr>
          <a:xfrm>
            <a:off x="6183603" y="6609667"/>
            <a:ext cx="927143" cy="595491"/>
          </a:xfrm>
          <a:prstGeom prst="ellipse">
            <a:avLst/>
          </a:prstGeom>
          <a:solidFill>
            <a:srgbClr val="FF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9" name="楕円 88"/>
          <p:cNvSpPr/>
          <p:nvPr/>
        </p:nvSpPr>
        <p:spPr>
          <a:xfrm>
            <a:off x="6220402" y="5814600"/>
            <a:ext cx="927143" cy="59549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楕円 90"/>
          <p:cNvSpPr/>
          <p:nvPr/>
        </p:nvSpPr>
        <p:spPr>
          <a:xfrm>
            <a:off x="5024423" y="6603660"/>
            <a:ext cx="927143" cy="595491"/>
          </a:xfrm>
          <a:prstGeom prst="ellipse">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2" name="テキスト ボックス 91">
            <a:extLst>
              <a:ext uri="{FF2B5EF4-FFF2-40B4-BE49-F238E27FC236}">
                <a16:creationId xmlns:a16="http://schemas.microsoft.com/office/drawing/2014/main" id="{A245476B-625F-484B-A826-855C8DD776B0}"/>
              </a:ext>
            </a:extLst>
          </p:cNvPr>
          <p:cNvSpPr txBox="1"/>
          <p:nvPr/>
        </p:nvSpPr>
        <p:spPr>
          <a:xfrm>
            <a:off x="4784898" y="6714217"/>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事業者</a:t>
            </a:r>
            <a:endParaRPr kumimoji="1" lang="en-US" altLang="ja-JP" b="1" dirty="0">
              <a:latin typeface="Yu Gothic UI" panose="020B0500000000000000" pitchFamily="50" charset="-128"/>
              <a:ea typeface="Yu Gothic UI" panose="020B0500000000000000" pitchFamily="50" charset="-128"/>
            </a:endParaRPr>
          </a:p>
        </p:txBody>
      </p:sp>
      <p:sp>
        <p:nvSpPr>
          <p:cNvPr id="93" name="テキスト ボックス 92">
            <a:extLst>
              <a:ext uri="{FF2B5EF4-FFF2-40B4-BE49-F238E27FC236}">
                <a16:creationId xmlns:a16="http://schemas.microsoft.com/office/drawing/2014/main" id="{A245476B-625F-484B-A826-855C8DD776B0}"/>
              </a:ext>
            </a:extLst>
          </p:cNvPr>
          <p:cNvSpPr txBox="1"/>
          <p:nvPr/>
        </p:nvSpPr>
        <p:spPr>
          <a:xfrm>
            <a:off x="4766263" y="5931793"/>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府民</a:t>
            </a:r>
            <a:endParaRPr kumimoji="1" lang="en-US" altLang="ja-JP" b="1" dirty="0">
              <a:latin typeface="Yu Gothic UI" panose="020B0500000000000000" pitchFamily="50" charset="-128"/>
              <a:ea typeface="Yu Gothic UI" panose="020B0500000000000000" pitchFamily="50" charset="-128"/>
            </a:endParaRPr>
          </a:p>
        </p:txBody>
      </p:sp>
      <p:sp>
        <p:nvSpPr>
          <p:cNvPr id="94" name="テキスト ボックス 93">
            <a:extLst>
              <a:ext uri="{FF2B5EF4-FFF2-40B4-BE49-F238E27FC236}">
                <a16:creationId xmlns:a16="http://schemas.microsoft.com/office/drawing/2014/main" id="{A245476B-625F-484B-A826-855C8DD776B0}"/>
              </a:ext>
            </a:extLst>
          </p:cNvPr>
          <p:cNvSpPr txBox="1"/>
          <p:nvPr/>
        </p:nvSpPr>
        <p:spPr>
          <a:xfrm>
            <a:off x="5940646" y="6720729"/>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行政</a:t>
            </a:r>
            <a:endParaRPr kumimoji="1" lang="en-US" altLang="ja-JP" b="1" dirty="0">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A245476B-625F-484B-A826-855C8DD776B0}"/>
              </a:ext>
            </a:extLst>
          </p:cNvPr>
          <p:cNvSpPr txBox="1"/>
          <p:nvPr/>
        </p:nvSpPr>
        <p:spPr>
          <a:xfrm>
            <a:off x="5982889" y="5928628"/>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民間団体</a:t>
            </a:r>
            <a:endParaRPr kumimoji="1" lang="en-US" altLang="ja-JP" b="1" dirty="0">
              <a:latin typeface="Yu Gothic UI" panose="020B0500000000000000" pitchFamily="50" charset="-128"/>
              <a:ea typeface="Yu Gothic UI" panose="020B0500000000000000" pitchFamily="50" charset="-128"/>
            </a:endParaRPr>
          </a:p>
        </p:txBody>
      </p:sp>
      <p:sp>
        <p:nvSpPr>
          <p:cNvPr id="24" name="角丸四角形 3">
            <a:extLst>
              <a:ext uri="{FF2B5EF4-FFF2-40B4-BE49-F238E27FC236}">
                <a16:creationId xmlns:a16="http://schemas.microsoft.com/office/drawing/2014/main" id="{206EC1A8-B33F-4D39-9DBF-1BE49318ADD5}"/>
              </a:ext>
            </a:extLst>
          </p:cNvPr>
          <p:cNvSpPr/>
          <p:nvPr/>
        </p:nvSpPr>
        <p:spPr>
          <a:xfrm>
            <a:off x="127189" y="7792348"/>
            <a:ext cx="12585797" cy="177075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400"/>
              </a:lnSpc>
              <a:buFont typeface="Wingdings" panose="05000000000000000000" pitchFamily="2" charset="2"/>
              <a:buChar char="Ø"/>
            </a:pPr>
            <a:endParaRPr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200"/>
              </a:lnSpc>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計画期間の中間年である</a:t>
            </a:r>
            <a:r>
              <a:rPr lang="en-US" altLang="ja-JP" dirty="0">
                <a:solidFill>
                  <a:schemeClr val="tx1"/>
                </a:solidFill>
                <a:latin typeface="Yu Gothic UI" panose="020B0500000000000000" pitchFamily="50" charset="-128"/>
                <a:ea typeface="Yu Gothic UI" panose="020B0500000000000000" pitchFamily="50" charset="-128"/>
              </a:rPr>
              <a:t>2025</a:t>
            </a:r>
            <a:r>
              <a:rPr lang="ja-JP" altLang="ja-JP" dirty="0">
                <a:solidFill>
                  <a:schemeClr val="tx1"/>
                </a:solidFill>
                <a:latin typeface="Yu Gothic UI" panose="020B0500000000000000" pitchFamily="50" charset="-128"/>
                <a:ea typeface="Yu Gothic UI" panose="020B0500000000000000" pitchFamily="50" charset="-128"/>
              </a:rPr>
              <a:t>年頃を目途に、</a:t>
            </a:r>
            <a:r>
              <a:rPr lang="ja-JP" altLang="en-US" dirty="0">
                <a:solidFill>
                  <a:schemeClr val="tx1"/>
                </a:solidFill>
                <a:latin typeface="Yu Gothic UI" panose="020B0500000000000000" pitchFamily="50" charset="-128"/>
                <a:ea typeface="Yu Gothic UI" panose="020B0500000000000000" pitchFamily="50" charset="-128"/>
              </a:rPr>
              <a:t>「施策の</a:t>
            </a:r>
            <a:r>
              <a:rPr lang="ja-JP" altLang="ja-JP" dirty="0">
                <a:solidFill>
                  <a:schemeClr val="tx1"/>
                </a:solidFill>
                <a:latin typeface="Yu Gothic UI" panose="020B0500000000000000" pitchFamily="50" charset="-128"/>
                <a:ea typeface="Yu Gothic UI" panose="020B0500000000000000" pitchFamily="50" charset="-128"/>
              </a:rPr>
              <a:t>基本的な方向性</a:t>
            </a:r>
            <a:r>
              <a:rPr lang="ja-JP" altLang="en-US" dirty="0">
                <a:solidFill>
                  <a:schemeClr val="tx1"/>
                </a:solidFill>
                <a:latin typeface="Yu Gothic UI" panose="020B0500000000000000" pitchFamily="50" charset="-128"/>
                <a:ea typeface="Yu Gothic UI" panose="020B0500000000000000" pitchFamily="50" charset="-128"/>
              </a:rPr>
              <a:t>」</a:t>
            </a:r>
            <a:r>
              <a:rPr lang="ja-JP" altLang="ja-JP" dirty="0">
                <a:solidFill>
                  <a:schemeClr val="tx1"/>
                </a:solidFill>
                <a:latin typeface="Yu Gothic UI" panose="020B0500000000000000" pitchFamily="50" charset="-128"/>
                <a:ea typeface="Yu Gothic UI" panose="020B0500000000000000" pitchFamily="50" charset="-128"/>
              </a:rPr>
              <a:t>が各分野の</a:t>
            </a:r>
            <a:r>
              <a:rPr lang="ja-JP" altLang="en-US" dirty="0">
                <a:solidFill>
                  <a:schemeClr val="tx1"/>
                </a:solidFill>
                <a:latin typeface="Yu Gothic UI" panose="020B0500000000000000" pitchFamily="50" charset="-128"/>
                <a:ea typeface="Yu Gothic UI" panose="020B0500000000000000" pitchFamily="50" charset="-128"/>
              </a:rPr>
              <a:t>個別</a:t>
            </a:r>
            <a:r>
              <a:rPr lang="ja-JP" altLang="ja-JP" dirty="0">
                <a:solidFill>
                  <a:schemeClr val="tx1"/>
                </a:solidFill>
                <a:latin typeface="Yu Gothic UI" panose="020B0500000000000000" pitchFamily="50" charset="-128"/>
                <a:ea typeface="Yu Gothic UI" panose="020B0500000000000000" pitchFamily="50" charset="-128"/>
              </a:rPr>
              <a:t>計画にどのように反映されたのか</a:t>
            </a:r>
            <a:r>
              <a:rPr lang="ja-JP" altLang="en-US" dirty="0">
                <a:solidFill>
                  <a:schemeClr val="tx1"/>
                </a:solidFill>
                <a:latin typeface="Yu Gothic UI" panose="020B0500000000000000" pitchFamily="50" charset="-128"/>
                <a:ea typeface="Yu Gothic UI" panose="020B0500000000000000" pitchFamily="50" charset="-128"/>
              </a:rPr>
              <a:t>についてレビューを行い、</a:t>
            </a:r>
            <a:r>
              <a:rPr lang="ja-JP" altLang="ja-JP" dirty="0">
                <a:solidFill>
                  <a:schemeClr val="tx1"/>
                </a:solidFill>
                <a:latin typeface="Yu Gothic UI" panose="020B0500000000000000" pitchFamily="50" charset="-128"/>
                <a:ea typeface="Yu Gothic UI" panose="020B0500000000000000" pitchFamily="50" charset="-128"/>
              </a:rPr>
              <a:t>中間見直しを行</a:t>
            </a:r>
            <a:r>
              <a:rPr lang="ja-JP" altLang="en-US" dirty="0">
                <a:solidFill>
                  <a:schemeClr val="tx1"/>
                </a:solidFill>
                <a:latin typeface="Yu Gothic UI" panose="020B0500000000000000" pitchFamily="50" charset="-128"/>
                <a:ea typeface="Yu Gothic UI" panose="020B0500000000000000" pitchFamily="50" charset="-128"/>
              </a:rPr>
              <a:t>います。</a:t>
            </a:r>
            <a:endParaRPr lang="en-US"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b="1"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毎年度、各分野の個別計画の進捗状況について確認を行うため、</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環境の保全等に関して講じようとする施策</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講じた施策をとりまとめ、</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府議会に報告します。</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また、</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環境の状況及び講じた施策については、</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大阪府</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環境審議会にも報告</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して意見聴取する</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とともに、その結果</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公表します。</a:t>
            </a:r>
          </a:p>
        </p:txBody>
      </p:sp>
      <p:sp>
        <p:nvSpPr>
          <p:cNvPr id="44" name="角丸四角形 43"/>
          <p:cNvSpPr/>
          <p:nvPr/>
        </p:nvSpPr>
        <p:spPr>
          <a:xfrm>
            <a:off x="96196" y="7532646"/>
            <a:ext cx="2453831" cy="504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メイリオ" panose="020B0604030504040204" pitchFamily="50" charset="-128"/>
                <a:ea typeface="メイリオ" panose="020B0604030504040204" pitchFamily="50" charset="-128"/>
              </a:rPr>
              <a:t>計画の進行管理</a:t>
            </a:r>
          </a:p>
        </p:txBody>
      </p:sp>
      <p:sp>
        <p:nvSpPr>
          <p:cNvPr id="6" name="角丸四角形 44">
            <a:extLst>
              <a:ext uri="{FF2B5EF4-FFF2-40B4-BE49-F238E27FC236}">
                <a16:creationId xmlns:a16="http://schemas.microsoft.com/office/drawing/2014/main" id="{7BB598B6-B95D-40CC-BFD0-B97E0572CCA7}"/>
              </a:ext>
            </a:extLst>
          </p:cNvPr>
          <p:cNvSpPr/>
          <p:nvPr/>
        </p:nvSpPr>
        <p:spPr>
          <a:xfrm>
            <a:off x="96197" y="761071"/>
            <a:ext cx="3185440"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各主体の役割・連携</a:t>
            </a:r>
          </a:p>
        </p:txBody>
      </p:sp>
    </p:spTree>
    <p:extLst>
      <p:ext uri="{BB962C8B-B14F-4D97-AF65-F5344CB8AC3E}">
        <p14:creationId xmlns:p14="http://schemas.microsoft.com/office/powerpoint/2010/main" val="67731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732DB626-0E5B-487A-8821-31F522219AB8}"/>
              </a:ext>
            </a:extLst>
          </p:cNvPr>
          <p:cNvSpPr/>
          <p:nvPr/>
        </p:nvSpPr>
        <p:spPr>
          <a:xfrm>
            <a:off x="132499" y="2145218"/>
            <a:ext cx="12585797" cy="7379781"/>
          </a:xfrm>
          <a:prstGeom prst="roundRect">
            <a:avLst>
              <a:gd name="adj" fmla="val 887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30" name="角丸四角形 3">
            <a:extLst>
              <a:ext uri="{FF2B5EF4-FFF2-40B4-BE49-F238E27FC236}">
                <a16:creationId xmlns:a16="http://schemas.microsoft.com/office/drawing/2014/main" id="{732DB626-0E5B-487A-8821-31F522219AB8}"/>
              </a:ext>
            </a:extLst>
          </p:cNvPr>
          <p:cNvSpPr/>
          <p:nvPr/>
        </p:nvSpPr>
        <p:spPr>
          <a:xfrm>
            <a:off x="107901" y="954320"/>
            <a:ext cx="12585797" cy="1079632"/>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r>
              <a:rPr kumimoji="1" lang="ja-JP" altLang="en-US" sz="1600" dirty="0">
                <a:solidFill>
                  <a:schemeClr val="tx1"/>
                </a:solidFill>
                <a:latin typeface="Yu Gothic UI" panose="020B0500000000000000" pitchFamily="50" charset="-128"/>
                <a:ea typeface="Yu Gothic UI" panose="020B0500000000000000" pitchFamily="50" charset="-128"/>
              </a:rPr>
              <a:t>　プラスチックごみは環境の課題ですが、その取組みを通じて</a:t>
            </a:r>
            <a:r>
              <a:rPr kumimoji="1" lang="ja-JP" altLang="en-US" sz="1600" dirty="0" smtClean="0">
                <a:solidFill>
                  <a:schemeClr val="tx1"/>
                </a:solidFill>
                <a:latin typeface="Yu Gothic UI" panose="020B0500000000000000" pitchFamily="50" charset="-128"/>
                <a:ea typeface="Yu Gothic UI" panose="020B0500000000000000" pitchFamily="50" charset="-128"/>
              </a:rPr>
              <a:t>、社会あるいは経済の</a:t>
            </a:r>
            <a:r>
              <a:rPr kumimoji="1" lang="ja-JP" altLang="en-US" sz="1600" dirty="0">
                <a:solidFill>
                  <a:schemeClr val="tx1"/>
                </a:solidFill>
                <a:latin typeface="Yu Gothic UI" panose="020B0500000000000000" pitchFamily="50" charset="-128"/>
                <a:ea typeface="Yu Gothic UI" panose="020B0500000000000000" pitchFamily="50" charset="-128"/>
              </a:rPr>
              <a:t>側面にも良い効果を及ぼすことができます。大阪府・大阪市は</a:t>
            </a:r>
            <a:r>
              <a:rPr kumimoji="1" lang="en-US" altLang="ja-JP" sz="1600" dirty="0">
                <a:solidFill>
                  <a:schemeClr val="tx1"/>
                </a:solidFill>
                <a:latin typeface="Yu Gothic UI" panose="020B0500000000000000" pitchFamily="50" charset="-128"/>
                <a:ea typeface="Yu Gothic UI" panose="020B0500000000000000" pitchFamily="50" charset="-128"/>
              </a:rPr>
              <a:t>2020</a:t>
            </a:r>
            <a:r>
              <a:rPr kumimoji="1" lang="ja-JP" altLang="en-US" sz="1600" dirty="0">
                <a:solidFill>
                  <a:schemeClr val="tx1"/>
                </a:solidFill>
                <a:latin typeface="Yu Gothic UI" panose="020B0500000000000000" pitchFamily="50" charset="-128"/>
                <a:ea typeface="Yu Gothic UI" panose="020B0500000000000000" pitchFamily="50" charset="-128"/>
              </a:rPr>
              <a:t>年に内閣府より「</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未来都市」に選定されましたが、その中で実施する「自治体モデル事業」では、プラスチックごみ対策を通じて３側面の課題の同時解決を図る取組みを展開することにより、持続可能な地域の形成を促すとともに、世界の課題解決にも貢献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2" name="左右矢印 41"/>
          <p:cNvSpPr/>
          <p:nvPr/>
        </p:nvSpPr>
        <p:spPr>
          <a:xfrm rot="2118137" flipH="1">
            <a:off x="7582980" y="5194268"/>
            <a:ext cx="1661126"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19481863">
            <a:off x="3452671" y="5177282"/>
            <a:ext cx="1673955"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右矢印 45"/>
          <p:cNvSpPr/>
          <p:nvPr/>
        </p:nvSpPr>
        <p:spPr>
          <a:xfrm>
            <a:off x="4151470" y="6453365"/>
            <a:ext cx="4417742" cy="73570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38" name="楕円 37"/>
          <p:cNvSpPr/>
          <p:nvPr/>
        </p:nvSpPr>
        <p:spPr>
          <a:xfrm>
            <a:off x="8569211" y="5609091"/>
            <a:ext cx="3473929" cy="3358804"/>
          </a:xfrm>
          <a:prstGeom prst="ellipse">
            <a:avLst/>
          </a:prstGeom>
          <a:gradFill>
            <a:gsLst>
              <a:gs pos="0">
                <a:srgbClr val="CCFFFF"/>
              </a:gs>
              <a:gs pos="50000">
                <a:srgbClr val="CCFFFF"/>
              </a:gs>
              <a:gs pos="100000">
                <a:srgbClr val="CCFF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677540" y="5552921"/>
            <a:ext cx="3473929" cy="3358804"/>
          </a:xfrm>
          <a:prstGeom prst="ellipse">
            <a:avLst/>
          </a:prstGeom>
          <a:gradFill>
            <a:gsLst>
              <a:gs pos="0">
                <a:srgbClr val="FFCCFF"/>
              </a:gs>
              <a:gs pos="50000">
                <a:srgbClr val="FFCCFF"/>
              </a:gs>
              <a:gs pos="100000">
                <a:srgbClr val="FFCC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4635967" y="2248042"/>
            <a:ext cx="3473929" cy="3358804"/>
          </a:xfrm>
          <a:prstGeom prst="ellipse">
            <a:avLst/>
          </a:prstGeom>
          <a:gradFill flip="none" rotWithShape="1">
            <a:gsLst>
              <a:gs pos="0">
                <a:srgbClr val="99FF66">
                  <a:tint val="66000"/>
                  <a:satMod val="160000"/>
                </a:srgbClr>
              </a:gs>
              <a:gs pos="50000">
                <a:srgbClr val="99FF66">
                  <a:tint val="44500"/>
                  <a:satMod val="160000"/>
                </a:srgbClr>
              </a:gs>
              <a:gs pos="100000">
                <a:schemeClr val="bg1"/>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02033" y="2414184"/>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環　境</a:t>
            </a:r>
          </a:p>
        </p:txBody>
      </p:sp>
      <p:sp>
        <p:nvSpPr>
          <p:cNvPr id="44" name="正方形/長方形 43"/>
          <p:cNvSpPr/>
          <p:nvPr/>
        </p:nvSpPr>
        <p:spPr>
          <a:xfrm>
            <a:off x="4904288" y="2650968"/>
            <a:ext cx="391737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Yu Gothic UI" panose="020B0500000000000000" pitchFamily="50" charset="-128"/>
                <a:ea typeface="Yu Gothic UI" panose="020B0500000000000000" pitchFamily="50" charset="-128"/>
              </a:rPr>
              <a:t>・大阪湾の海ごみの回収</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・ﾏｲｸﾛﾌﾟﾗｽﾁｯｸ</a:t>
            </a:r>
            <a:r>
              <a:rPr kumimoji="1" lang="en-US" altLang="ja-JP" sz="16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漂着ごみ実態調査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・環境先進技術調査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・小中学校の環境教育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・ごみ減量と３Ｒの啓発　　等</a:t>
            </a:r>
          </a:p>
        </p:txBody>
      </p:sp>
      <p:sp>
        <p:nvSpPr>
          <p:cNvPr id="45" name="正方形/長方形 44"/>
          <p:cNvSpPr/>
          <p:nvPr/>
        </p:nvSpPr>
        <p:spPr>
          <a:xfrm>
            <a:off x="1061846" y="5988817"/>
            <a:ext cx="3630405"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・プラスチック代替素材開発や</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資源循環システムなど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環境ビジネスの促進</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・環境ビジネスの海外プロモーション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pic>
        <p:nvPicPr>
          <p:cNvPr id="47" name="図 46"/>
          <p:cNvPicPr>
            <a:picLocks noChangeAspect="1"/>
          </p:cNvPicPr>
          <p:nvPr/>
        </p:nvPicPr>
        <p:blipFill>
          <a:blip r:embed="rId3"/>
          <a:stretch>
            <a:fillRect/>
          </a:stretch>
        </p:blipFill>
        <p:spPr>
          <a:xfrm>
            <a:off x="5608807" y="4251910"/>
            <a:ext cx="1622716" cy="1085134"/>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193" y="7660097"/>
            <a:ext cx="1681626" cy="1263967"/>
          </a:xfrm>
          <a:prstGeom prst="rect">
            <a:avLst/>
          </a:prstGeom>
        </p:spPr>
      </p:pic>
      <p:sp>
        <p:nvSpPr>
          <p:cNvPr id="49" name="正方形/長方形 48"/>
          <p:cNvSpPr/>
          <p:nvPr/>
        </p:nvSpPr>
        <p:spPr>
          <a:xfrm>
            <a:off x="5778514" y="5269284"/>
            <a:ext cx="1305734"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00" dirty="0">
                <a:solidFill>
                  <a:schemeClr val="tx1"/>
                </a:solidFill>
              </a:rPr>
              <a:t>大阪湾のマイクロ</a:t>
            </a:r>
            <a:endParaRPr kumimoji="1" lang="en-US" altLang="ja-JP" sz="1100" spc="-100" dirty="0">
              <a:solidFill>
                <a:schemeClr val="tx1"/>
              </a:solidFill>
            </a:endParaRPr>
          </a:p>
          <a:p>
            <a:r>
              <a:rPr kumimoji="1" lang="ja-JP" altLang="en-US" sz="1100" spc="-100" dirty="0">
                <a:solidFill>
                  <a:schemeClr val="tx1"/>
                </a:solidFill>
              </a:rPr>
              <a:t>プラスチック調査</a:t>
            </a:r>
          </a:p>
        </p:txBody>
      </p:sp>
      <p:sp>
        <p:nvSpPr>
          <p:cNvPr id="50" name="正方形/長方形 49"/>
          <p:cNvSpPr/>
          <p:nvPr/>
        </p:nvSpPr>
        <p:spPr>
          <a:xfrm>
            <a:off x="1790612" y="8892966"/>
            <a:ext cx="1601421"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spc="-100" dirty="0">
                <a:solidFill>
                  <a:schemeClr val="tx1"/>
                </a:solidFill>
              </a:rPr>
              <a:t>UNEP-IETC</a:t>
            </a:r>
            <a:r>
              <a:rPr kumimoji="1" lang="ja-JP" altLang="en-US" sz="1100" spc="-100" dirty="0">
                <a:solidFill>
                  <a:schemeClr val="tx1"/>
                </a:solidFill>
              </a:rPr>
              <a:t>による国連</a:t>
            </a:r>
            <a:endParaRPr kumimoji="1" lang="en-US" altLang="ja-JP" sz="1100" spc="-100" dirty="0">
              <a:solidFill>
                <a:schemeClr val="tx1"/>
              </a:solidFill>
            </a:endParaRPr>
          </a:p>
          <a:p>
            <a:r>
              <a:rPr kumimoji="1" lang="ja-JP" altLang="en-US" sz="1100" spc="-100" dirty="0">
                <a:solidFill>
                  <a:schemeClr val="tx1"/>
                </a:solidFill>
              </a:rPr>
              <a:t>環境計画シンポジウム</a:t>
            </a:r>
            <a:endParaRPr kumimoji="1" lang="en-US" altLang="ja-JP" sz="1100" spc="-100" dirty="0">
              <a:solidFill>
                <a:schemeClr val="tx1"/>
              </a:solidFill>
            </a:endParaRPr>
          </a:p>
          <a:p>
            <a:endParaRPr kumimoji="1" lang="ja-JP" altLang="en-US" sz="1100" spc="-100" dirty="0">
              <a:solidFill>
                <a:schemeClr val="tx1"/>
              </a:solidFill>
            </a:endParaRPr>
          </a:p>
        </p:txBody>
      </p:sp>
      <p:sp>
        <p:nvSpPr>
          <p:cNvPr id="51" name="正方形/長方形 50"/>
          <p:cNvSpPr/>
          <p:nvPr/>
        </p:nvSpPr>
        <p:spPr>
          <a:xfrm>
            <a:off x="9315455" y="8860843"/>
            <a:ext cx="2229606"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50" dirty="0">
                <a:solidFill>
                  <a:schemeClr val="tx1"/>
                </a:solidFill>
              </a:rPr>
              <a:t>地域における環境保全・学習活動</a:t>
            </a:r>
            <a:endParaRPr kumimoji="1" lang="en-US" altLang="ja-JP" sz="1100" spc="-150" dirty="0">
              <a:solidFill>
                <a:schemeClr val="tx1"/>
              </a:solidFill>
            </a:endParaRPr>
          </a:p>
        </p:txBody>
      </p:sp>
      <p:sp>
        <p:nvSpPr>
          <p:cNvPr id="52" name="正方形/長方形 51"/>
          <p:cNvSpPr/>
          <p:nvPr/>
        </p:nvSpPr>
        <p:spPr>
          <a:xfrm>
            <a:off x="1481096" y="5749381"/>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　済</a:t>
            </a:r>
          </a:p>
        </p:txBody>
      </p:sp>
      <p:sp>
        <p:nvSpPr>
          <p:cNvPr id="53" name="正方形/長方形 52"/>
          <p:cNvSpPr/>
          <p:nvPr/>
        </p:nvSpPr>
        <p:spPr>
          <a:xfrm>
            <a:off x="9272922" y="5788539"/>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　会</a:t>
            </a:r>
          </a:p>
        </p:txBody>
      </p:sp>
      <p:sp>
        <p:nvSpPr>
          <p:cNvPr id="54" name="正方形/長方形 53"/>
          <p:cNvSpPr/>
          <p:nvPr/>
        </p:nvSpPr>
        <p:spPr>
          <a:xfrm>
            <a:off x="9077726" y="6079378"/>
            <a:ext cx="296541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・ごみ拾い、啓発などの</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地域活動促進と人材育成</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・給水スポットの増加など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環境に配慮したまちづくり</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・資源集団回収活動による</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コミュニティビジネスの振興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4357621" y="6924558"/>
            <a:ext cx="4073006" cy="2286620"/>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資源循環ビジネスの振興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地域コミュニティ活動の活性化、人材活用、雇用創出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企業の環境意識の向上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により、海外など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環境課題解決に寄与する事業の創出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都市魅力の向上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交流人口の増加</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ja-JP" altLang="en-US" sz="1500" dirty="0">
              <a:latin typeface="Yu Gothic UI" panose="020B0500000000000000" pitchFamily="50" charset="-128"/>
              <a:ea typeface="Yu Gothic UI" panose="020B0500000000000000" pitchFamily="50" charset="-128"/>
            </a:endParaRPr>
          </a:p>
        </p:txBody>
      </p:sp>
      <p:sp>
        <p:nvSpPr>
          <p:cNvPr id="57" name="正方形/長方形 56"/>
          <p:cNvSpPr/>
          <p:nvPr/>
        </p:nvSpPr>
        <p:spPr>
          <a:xfrm>
            <a:off x="8355780" y="2763968"/>
            <a:ext cx="3669637" cy="2632927"/>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環境情報の共有、環境意識の向上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住民の地域への愛着の醸成や、次世代の人材育成、コミュニティの活性化</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環境</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地域の取組みの担い手の増加や、事業者・住民等の連携の促進</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自律的な環境行動が拡大し、環境負荷の削減に寄与</a:t>
            </a:r>
            <a:r>
              <a:rPr kumimoji="1" lang="ja-JP" altLang="en-US" sz="1500" spc="-80" dirty="0">
                <a:solidFill>
                  <a:schemeClr val="tx1"/>
                </a:solidFill>
                <a:latin typeface="Yu Gothic UI" panose="020B0500000000000000" pitchFamily="50" charset="-128"/>
                <a:ea typeface="Yu Gothic UI" panose="020B0500000000000000" pitchFamily="50" charset="-128"/>
              </a:rPr>
              <a:t>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351357" y="2763969"/>
            <a:ext cx="4005549" cy="2687136"/>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環境課題の明確化、廃プラスチックの資源循環の拡大、環境意識の向上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環境技術のイノベーションの促進、</a:t>
            </a:r>
            <a:r>
              <a:rPr kumimoji="1" lang="en-US" altLang="ja-JP" sz="1500" u="sng" spc="-80" dirty="0">
                <a:solidFill>
                  <a:schemeClr val="tx1"/>
                </a:solidFill>
                <a:latin typeface="Yu Gothic UI" panose="020B0500000000000000" pitchFamily="50" charset="-128"/>
                <a:ea typeface="Yu Gothic UI" panose="020B0500000000000000" pitchFamily="50" charset="-128"/>
              </a:rPr>
              <a:t>ESG</a:t>
            </a:r>
            <a:r>
              <a:rPr kumimoji="1" lang="ja-JP" altLang="en-US" sz="1500" u="sng" spc="-80" dirty="0">
                <a:solidFill>
                  <a:schemeClr val="tx1"/>
                </a:solidFill>
                <a:latin typeface="Yu Gothic UI" panose="020B0500000000000000" pitchFamily="50" charset="-128"/>
                <a:ea typeface="Yu Gothic UI" panose="020B0500000000000000" pitchFamily="50" charset="-128"/>
              </a:rPr>
              <a:t>投資の拡大や環境産業の振興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環境</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プラスチックの代替素材など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環境に配慮した製品・サービスの開発・普及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環境負荷の削減</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環境ビジネスの国際展開</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発展途上国の環境問題の解決</a:t>
            </a:r>
            <a:r>
              <a:rPr kumimoji="1" lang="ja-JP" altLang="en-US" sz="1500" spc="-80" dirty="0">
                <a:solidFill>
                  <a:schemeClr val="tx1"/>
                </a:solidFill>
                <a:latin typeface="Yu Gothic UI" panose="020B0500000000000000" pitchFamily="50" charset="-128"/>
                <a:ea typeface="Yu Gothic UI" panose="020B0500000000000000" pitchFamily="50" charset="-128"/>
              </a:rPr>
              <a:t>に貢献します。</a:t>
            </a:r>
            <a:endParaRPr kumimoji="1" lang="ja-JP" altLang="en-US" sz="1500" dirty="0">
              <a:latin typeface="Yu Gothic UI" panose="020B0500000000000000" pitchFamily="50" charset="-128"/>
              <a:ea typeface="Yu Gothic UI" panose="020B0500000000000000" pitchFamily="50" charset="-128"/>
            </a:endParaRPr>
          </a:p>
        </p:txBody>
      </p:sp>
      <p:pic>
        <p:nvPicPr>
          <p:cNvPr id="63" name="図 62"/>
          <p:cNvPicPr>
            <a:picLocks noChangeAspect="1"/>
          </p:cNvPicPr>
          <p:nvPr/>
        </p:nvPicPr>
        <p:blipFill>
          <a:blip r:embed="rId5"/>
          <a:stretch>
            <a:fillRect/>
          </a:stretch>
        </p:blipFill>
        <p:spPr>
          <a:xfrm>
            <a:off x="9474388" y="7767042"/>
            <a:ext cx="1683924" cy="1262285"/>
          </a:xfrm>
          <a:prstGeom prst="rect">
            <a:avLst/>
          </a:prstGeom>
        </p:spPr>
      </p:pic>
      <p:sp>
        <p:nvSpPr>
          <p:cNvPr id="32" name="正方形/長方形 31"/>
          <p:cNvSpPr/>
          <p:nvPr/>
        </p:nvSpPr>
        <p:spPr>
          <a:xfrm>
            <a:off x="1" y="10854"/>
            <a:ext cx="12801599" cy="756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r>
              <a:rPr kumimoji="1" lang="ja-JP" altLang="en-US" sz="2700" b="1" dirty="0">
                <a:solidFill>
                  <a:schemeClr val="bg1"/>
                </a:solidFill>
                <a:latin typeface="メイリオ" panose="020B0604030504040204" pitchFamily="50" charset="-128"/>
                <a:ea typeface="メイリオ" panose="020B0604030504040204" pitchFamily="50" charset="-128"/>
              </a:rPr>
              <a:t>（参考）環境・社会・経済の統合的向上の取組みの例（プラスチックごみ対策）</a:t>
            </a:r>
            <a:endParaRPr kumimoji="1" lang="en-US" altLang="ja-JP" sz="2700" b="1"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48015" y="72352"/>
            <a:ext cx="1038246" cy="400110"/>
          </a:xfrm>
          <a:prstGeom prst="rect">
            <a:avLst/>
          </a:prstGeom>
          <a:noFill/>
        </p:spPr>
        <p:txBody>
          <a:bodyPr wrap="square" rtlCol="0">
            <a:spAutoFit/>
          </a:bodyPr>
          <a:lstStyle/>
          <a:p>
            <a:pPr algn="r"/>
            <a:r>
              <a:rPr kumimoji="1" lang="en-US" altLang="ja-JP" sz="2000" b="1" dirty="0" smtClean="0">
                <a:solidFill>
                  <a:schemeClr val="bg1"/>
                </a:solidFill>
              </a:rPr>
              <a:t>16</a:t>
            </a:r>
            <a:endParaRPr kumimoji="1" lang="ja-JP" altLang="en-US" sz="2000" b="1" dirty="0">
              <a:solidFill>
                <a:schemeClr val="bg1"/>
              </a:solidFill>
            </a:endParaRPr>
          </a:p>
        </p:txBody>
      </p:sp>
    </p:spTree>
    <p:extLst>
      <p:ext uri="{BB962C8B-B14F-4D97-AF65-F5344CB8AC3E}">
        <p14:creationId xmlns:p14="http://schemas.microsoft.com/office/powerpoint/2010/main" val="15515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4CA40D-C8F5-4874-BA29-C44165C6BC19}"/>
              </a:ext>
            </a:extLst>
          </p:cNvPr>
          <p:cNvSpPr/>
          <p:nvPr/>
        </p:nvSpPr>
        <p:spPr>
          <a:xfrm>
            <a:off x="1291170" y="338264"/>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599" dirty="0">
                <a:solidFill>
                  <a:schemeClr val="tx1"/>
                </a:solidFill>
                <a:latin typeface="ＭＳ ゴシック" panose="020B0609070205080204" pitchFamily="49" charset="-128"/>
                <a:ea typeface="ＭＳ ゴシック" panose="020B0609070205080204" pitchFamily="49" charset="-128"/>
              </a:rPr>
              <a:t>目　次</a:t>
            </a: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35177" y="1754569"/>
            <a:ext cx="11073108" cy="6196568"/>
          </a:xfrm>
          <a:prstGeom prst="rect">
            <a:avLst/>
          </a:prstGeom>
        </p:spPr>
        <p:txBody>
          <a:bodyPr wrap="square">
            <a:spAutoFit/>
          </a:bodyPr>
          <a:lstStyle/>
          <a:p>
            <a:pPr>
              <a:lnSpc>
                <a:spcPts val="3400"/>
              </a:lnSpc>
            </a:pPr>
            <a:r>
              <a:rPr kumimoji="1" lang="ja-JP" altLang="en-US" sz="2600" b="1" dirty="0">
                <a:latin typeface="メイリオ" panose="020B0604030504040204" pitchFamily="50" charset="-128"/>
                <a:ea typeface="メイリオ" panose="020B0604030504040204" pitchFamily="50" charset="-128"/>
              </a:rPr>
              <a:t>１　環境総合計画の枠組み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２　環境総合計画策定の背景</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３　</a:t>
            </a:r>
            <a:r>
              <a:rPr kumimoji="1" lang="en-US" altLang="ja-JP" sz="2600" b="1" dirty="0" smtClean="0">
                <a:latin typeface="メイリオ" panose="020B0604030504040204" pitchFamily="50" charset="-128"/>
                <a:ea typeface="メイリオ" panose="020B0604030504040204" pitchFamily="50" charset="-128"/>
              </a:rPr>
              <a:t>2050</a:t>
            </a:r>
            <a:r>
              <a:rPr kumimoji="1" lang="ja-JP" altLang="en-US" sz="2600" b="1" dirty="0" smtClean="0">
                <a:latin typeface="メイリオ" panose="020B0604030504040204" pitchFamily="50" charset="-128"/>
                <a:ea typeface="メイリオ" panose="020B0604030504040204" pitchFamily="50" charset="-128"/>
              </a:rPr>
              <a:t>年のめざすべき将来像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smtClean="0">
                <a:latin typeface="メイリオ" panose="020B0604030504040204" pitchFamily="50" charset="-128"/>
                <a:ea typeface="メイリオ" panose="020B0604030504040204" pitchFamily="50" charset="-128"/>
              </a:rPr>
              <a:t>４　</a:t>
            </a:r>
            <a:r>
              <a:rPr kumimoji="1" lang="en-US" altLang="ja-JP" sz="2600" b="1" dirty="0" smtClean="0">
                <a:latin typeface="メイリオ" panose="020B0604030504040204" pitchFamily="50" charset="-128"/>
                <a:ea typeface="メイリオ" panose="020B0604030504040204" pitchFamily="50" charset="-128"/>
              </a:rPr>
              <a:t>2030</a:t>
            </a:r>
            <a:r>
              <a:rPr kumimoji="1" lang="ja-JP" altLang="en-US" sz="2600" b="1" dirty="0">
                <a:latin typeface="メイリオ" panose="020B0604030504040204" pitchFamily="50" charset="-128"/>
                <a:ea typeface="メイリオ" panose="020B0604030504040204" pitchFamily="50" charset="-128"/>
              </a:rPr>
              <a:t>年の実現すべき姿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smtClean="0">
                <a:latin typeface="メイリオ" panose="020B0604030504040204" pitchFamily="50" charset="-128"/>
                <a:ea typeface="メイリオ" panose="020B0604030504040204" pitchFamily="50" charset="-128"/>
              </a:rPr>
              <a:t>５</a:t>
            </a:r>
            <a:r>
              <a:rPr kumimoji="1" lang="ja-JP" altLang="en-US" sz="2600" b="1" dirty="0">
                <a:latin typeface="メイリオ" panose="020B0604030504040204" pitchFamily="50" charset="-128"/>
                <a:ea typeface="メイリオ" panose="020B0604030504040204" pitchFamily="50" charset="-128"/>
              </a:rPr>
              <a:t>　施策の基本的な方向性</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（１）中・長期的かつ世界的な視野</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（２）環境・社会・経済の統合的向上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①外部性</a:t>
            </a:r>
            <a:r>
              <a:rPr kumimoji="1" lang="ja-JP" altLang="en-US" sz="2600" b="1" dirty="0">
                <a:latin typeface="メイリオ" panose="020B0604030504040204" pitchFamily="50" charset="-128"/>
                <a:ea typeface="メイリオ" panose="020B0604030504040204" pitchFamily="50" charset="-128"/>
              </a:rPr>
              <a:t>の内部化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②環境</a:t>
            </a:r>
            <a:r>
              <a:rPr kumimoji="1" lang="ja-JP" altLang="en-US" sz="2600" b="1" dirty="0">
                <a:latin typeface="メイリオ" panose="020B0604030504040204" pitchFamily="50" charset="-128"/>
                <a:ea typeface="メイリオ" panose="020B0604030504040204" pitchFamily="50" charset="-128"/>
              </a:rPr>
              <a:t>効率性の向上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③環境</a:t>
            </a:r>
            <a:r>
              <a:rPr kumimoji="1" lang="ja-JP" altLang="en-US" sz="2600" b="1" dirty="0">
                <a:latin typeface="メイリオ" panose="020B0604030504040204" pitchFamily="50" charset="-128"/>
                <a:ea typeface="メイリオ" panose="020B0604030504040204" pitchFamily="50" charset="-128"/>
              </a:rPr>
              <a:t>リスク・移行リスクへの対応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④自然</a:t>
            </a:r>
            <a:r>
              <a:rPr kumimoji="1" lang="ja-JP" altLang="en-US" sz="2600" b="1" dirty="0">
                <a:latin typeface="メイリオ" panose="020B0604030504040204" pitchFamily="50" charset="-128"/>
                <a:ea typeface="メイリオ" panose="020B0604030504040204" pitchFamily="50" charset="-128"/>
              </a:rPr>
              <a:t>資本の強化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６　ポストコロナを見据えた対応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７　施策の基本的な方向性に基づいた個別計画の実行</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８　各主体の役割・連携及び計画の進行管理</a:t>
            </a:r>
            <a:endParaRPr kumimoji="1" lang="en-US" altLang="ja-JP" sz="26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srcRect l="38446" t="32684" r="39885" b="58536"/>
          <a:stretch/>
        </p:blipFill>
        <p:spPr>
          <a:xfrm>
            <a:off x="6005031" y="8548567"/>
            <a:ext cx="4198512" cy="956330"/>
          </a:xfrm>
          <a:prstGeom prst="rect">
            <a:avLst/>
          </a:prstGeom>
        </p:spPr>
      </p:pic>
      <p:sp>
        <p:nvSpPr>
          <p:cNvPr id="3" name="正方形/長方形 2"/>
          <p:cNvSpPr/>
          <p:nvPr/>
        </p:nvSpPr>
        <p:spPr>
          <a:xfrm>
            <a:off x="1428866" y="8579514"/>
            <a:ext cx="5065571" cy="276999"/>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本計画は</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rPr>
              <a:t>に掲げる</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ゴールの</a:t>
            </a:r>
            <a:r>
              <a:rPr lang="ja-JP" altLang="en-US" sz="1200" dirty="0">
                <a:latin typeface="メイリオ" panose="020B0604030504040204" pitchFamily="50" charset="-128"/>
                <a:ea typeface="メイリオ" panose="020B0604030504040204" pitchFamily="50" charset="-128"/>
              </a:rPr>
              <a:t>達成に寄与するものです。</a:t>
            </a:r>
          </a:p>
        </p:txBody>
      </p:sp>
    </p:spTree>
    <p:extLst>
      <p:ext uri="{BB962C8B-B14F-4D97-AF65-F5344CB8AC3E}">
        <p14:creationId xmlns:p14="http://schemas.microsoft.com/office/powerpoint/2010/main" val="13922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5"/>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　環境総合計画の枠組み</a:t>
            </a:r>
          </a:p>
        </p:txBody>
      </p:sp>
      <p:sp>
        <p:nvSpPr>
          <p:cNvPr id="37" name="正方形/長方形 36">
            <a:extLst>
              <a:ext uri="{FF2B5EF4-FFF2-40B4-BE49-F238E27FC236}">
                <a16:creationId xmlns:a16="http://schemas.microsoft.com/office/drawing/2014/main" id="{648BA109-C8E6-414A-BA3F-0CE7ED4E775C}"/>
              </a:ext>
            </a:extLst>
          </p:cNvPr>
          <p:cNvSpPr/>
          <p:nvPr/>
        </p:nvSpPr>
        <p:spPr>
          <a:xfrm>
            <a:off x="211721" y="4321836"/>
            <a:ext cx="12447391" cy="3970710"/>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211723" y="8526544"/>
            <a:ext cx="12447389" cy="1010316"/>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ｚｚｚｚ</a:t>
            </a:r>
          </a:p>
        </p:txBody>
      </p:sp>
      <p:sp>
        <p:nvSpPr>
          <p:cNvPr id="2" name="正方形/長方形 1"/>
          <p:cNvSpPr/>
          <p:nvPr/>
        </p:nvSpPr>
        <p:spPr>
          <a:xfrm>
            <a:off x="188358" y="1059853"/>
            <a:ext cx="12496863" cy="3015191"/>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テキスト ボックス 1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a:t>
            </a:r>
            <a:endParaRPr kumimoji="1" lang="ja-JP" altLang="en-US" sz="2000" b="1" dirty="0">
              <a:solidFill>
                <a:schemeClr val="bg1"/>
              </a:solidFill>
            </a:endParaRPr>
          </a:p>
        </p:txBody>
      </p:sp>
      <p:sp>
        <p:nvSpPr>
          <p:cNvPr id="16" name="角丸四角形 15"/>
          <p:cNvSpPr/>
          <p:nvPr/>
        </p:nvSpPr>
        <p:spPr>
          <a:xfrm>
            <a:off x="93678" y="726990"/>
            <a:ext cx="3068622"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計画の位置づけ・役割</a:t>
            </a:r>
          </a:p>
        </p:txBody>
      </p:sp>
      <p:sp>
        <p:nvSpPr>
          <p:cNvPr id="17" name="角丸四角形 16"/>
          <p:cNvSpPr/>
          <p:nvPr/>
        </p:nvSpPr>
        <p:spPr>
          <a:xfrm>
            <a:off x="117040" y="8315654"/>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117041" y="4121115"/>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274760" y="8765952"/>
            <a:ext cx="12087288" cy="810478"/>
          </a:xfrm>
          <a:prstGeom prst="rect">
            <a:avLst/>
          </a:prstGeom>
          <a:noFill/>
        </p:spPr>
        <p:txBody>
          <a:bodyPr wrap="square">
            <a:spAutoFit/>
          </a:bodyPr>
          <a:lstStyle/>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計画期間は、</a:t>
            </a:r>
            <a:r>
              <a:rPr lang="en-US" altLang="ja-JP" sz="1600" dirty="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600" b="1" dirty="0">
                <a:latin typeface="Yu Gothic UI" panose="020B0500000000000000" pitchFamily="50" charset="-128"/>
                <a:ea typeface="Yu Gothic UI" panose="020B0500000000000000" pitchFamily="50" charset="-128"/>
              </a:rPr>
              <a:t>2021</a:t>
            </a:r>
            <a:r>
              <a:rPr lang="ja-JP" altLang="en-US" sz="1600" b="1" dirty="0">
                <a:latin typeface="Yu Gothic UI" panose="020B0500000000000000" pitchFamily="50" charset="-128"/>
                <a:ea typeface="Yu Gothic UI" panose="020B0500000000000000" pitchFamily="50" charset="-128"/>
              </a:rPr>
              <a:t>年度から</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年度の</a:t>
            </a:r>
            <a:r>
              <a:rPr lang="en-US" altLang="ja-JP" sz="1600" b="1" dirty="0">
                <a:latin typeface="Yu Gothic UI" panose="020B0500000000000000" pitchFamily="50" charset="-128"/>
                <a:ea typeface="Yu Gothic UI" panose="020B0500000000000000" pitchFamily="50" charset="-128"/>
              </a:rPr>
              <a:t>10</a:t>
            </a:r>
            <a:r>
              <a:rPr lang="ja-JP" altLang="en-US" sz="1600" b="1" dirty="0">
                <a:latin typeface="Yu Gothic UI" panose="020B0500000000000000" pitchFamily="50" charset="-128"/>
                <a:ea typeface="Yu Gothic UI" panose="020B0500000000000000" pitchFamily="50" charset="-128"/>
              </a:rPr>
              <a:t>年間</a:t>
            </a:r>
            <a:r>
              <a:rPr lang="ja-JP" altLang="en-US" sz="1600" dirty="0">
                <a:latin typeface="Yu Gothic UI" panose="020B0500000000000000" pitchFamily="50" charset="-128"/>
                <a:ea typeface="Yu Gothic UI" panose="020B0500000000000000" pitchFamily="50" charset="-128"/>
              </a:rPr>
              <a:t>とします。</a:t>
            </a:r>
            <a:endParaRPr lang="en-US" altLang="ja-JP" sz="1600" dirty="0">
              <a:latin typeface="Yu Gothic UI" panose="020B0500000000000000" pitchFamily="50" charset="-128"/>
              <a:ea typeface="Yu Gothic UI" panose="020B0500000000000000" pitchFamily="50" charset="-128"/>
            </a:endParaRPr>
          </a:p>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600"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201432" y="4707723"/>
            <a:ext cx="8353589" cy="3606115"/>
          </a:xfrm>
          <a:prstGeom prst="rect">
            <a:avLst/>
          </a:prstGeom>
          <a:noFill/>
        </p:spPr>
        <p:txBody>
          <a:bodyPr wrap="square">
            <a:spAutoFit/>
          </a:bodyPr>
          <a:lstStyle/>
          <a:p>
            <a:pPr>
              <a:lnSpc>
                <a:spcPts val="2400"/>
              </a:lnSpc>
            </a:pPr>
            <a:r>
              <a:rPr lang="ja-JP" altLang="en-US" sz="1600" dirty="0">
                <a:latin typeface="Yu Gothic UI" panose="020B0500000000000000" pitchFamily="50" charset="-128"/>
                <a:ea typeface="Yu Gothic UI" panose="020B0500000000000000" pitchFamily="50" charset="-128"/>
              </a:rPr>
              <a:t>　本計画は、</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と、それに基づき策定される</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から構成します。</a:t>
            </a: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b="1" dirty="0" smtClean="0">
              <a:latin typeface="Yu Gothic UI" panose="020B0500000000000000" pitchFamily="50" charset="-128"/>
              <a:ea typeface="Yu Gothic UI" panose="020B0500000000000000" pitchFamily="50" charset="-128"/>
            </a:endParaRPr>
          </a:p>
          <a:p>
            <a:pPr>
              <a:lnSpc>
                <a:spcPts val="2400"/>
              </a:lnSpc>
            </a:pPr>
            <a:r>
              <a:rPr lang="en-US" altLang="ja-JP" sz="1600" b="1" dirty="0" smtClean="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smtClean="0">
                <a:latin typeface="Yu Gothic UI" panose="020B0500000000000000" pitchFamily="50" charset="-128"/>
                <a:ea typeface="Yu Gothic UI" panose="020B0500000000000000" pitchFamily="50" charset="-128"/>
              </a:rPr>
              <a:t>】</a:t>
            </a: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本編では、主に</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各分野に共通する基本的事項</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について記述することとし、</a:t>
            </a:r>
            <a:r>
              <a:rPr lang="ja-JP" altLang="en-US" sz="1200" dirty="0" smtClean="0">
                <a:latin typeface="Yu Gothic UI" panose="020B0500000000000000" pitchFamily="50" charset="-128"/>
                <a:ea typeface="Yu Gothic UI" panose="020B0500000000000000" pitchFamily="50" charset="-128"/>
              </a:rPr>
              <a:t>各分野に位置づけられる個別計画の概要は府環境</a:t>
            </a:r>
            <a:endParaRPr lang="en-US" altLang="ja-JP" sz="1200" dirty="0" smtClean="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ja-JP" altLang="en-US" sz="1200" dirty="0" smtClean="0">
                <a:latin typeface="Yu Gothic UI" panose="020B0500000000000000" pitchFamily="50" charset="-128"/>
                <a:ea typeface="Yu Gothic UI" panose="020B0500000000000000" pitchFamily="50" charset="-128"/>
              </a:rPr>
              <a:t>　基本条例に基づく各年度の「</a:t>
            </a:r>
            <a:r>
              <a:rPr lang="ja-JP" altLang="ja-JP" sz="1200" kern="100" dirty="0">
                <a:latin typeface="Yu Gothic UI" panose="020B0500000000000000" pitchFamily="50" charset="-128"/>
                <a:ea typeface="Yu Gothic UI" panose="020B0500000000000000" pitchFamily="50" charset="-128"/>
                <a:cs typeface="Times New Roman" panose="02020603050405020304" pitchFamily="18" charset="0"/>
              </a:rPr>
              <a:t>環境の保全等に関して</a:t>
            </a:r>
            <a:r>
              <a:rPr lang="ja-JP" altLang="en-US" sz="1200" dirty="0" smtClean="0">
                <a:latin typeface="Yu Gothic UI" panose="020B0500000000000000" pitchFamily="50" charset="-128"/>
                <a:ea typeface="Yu Gothic UI" panose="020B0500000000000000" pitchFamily="50" charset="-128"/>
              </a:rPr>
              <a:t>講じようとする施策」報告に記載します</a:t>
            </a:r>
            <a:r>
              <a:rPr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211722" y="1251371"/>
            <a:ext cx="12447390" cy="3170099"/>
          </a:xfrm>
          <a:prstGeom prst="rect">
            <a:avLst/>
          </a:prstGeom>
          <a:noFill/>
        </p:spPr>
        <p:txBody>
          <a:bodyPr wrap="square">
            <a:spAutoFit/>
          </a:bodyPr>
          <a:lstStyle/>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本計画は、</a:t>
            </a:r>
            <a:r>
              <a:rPr lang="ja-JP" altLang="ja-JP" sz="1600" b="1" dirty="0">
                <a:latin typeface="Yu Gothic UI" panose="020B0500000000000000" pitchFamily="50" charset="-128"/>
                <a:ea typeface="Yu Gothic UI" panose="020B0500000000000000" pitchFamily="50" charset="-128"/>
              </a:rPr>
              <a:t>大阪府環境基本条例</a:t>
            </a:r>
            <a:r>
              <a:rPr lang="ja-JP" altLang="en-US" sz="1600" b="1" dirty="0">
                <a:latin typeface="Yu Gothic UI" panose="020B0500000000000000" pitchFamily="50" charset="-128"/>
                <a:ea typeface="Yu Gothic UI" panose="020B0500000000000000" pitchFamily="50" charset="-128"/>
              </a:rPr>
              <a:t>に基づき</a:t>
            </a:r>
            <a:r>
              <a:rPr lang="ja-JP" altLang="ja-JP" sz="1600" dirty="0">
                <a:latin typeface="Yu Gothic UI" panose="020B0500000000000000" pitchFamily="50" charset="-128"/>
                <a:ea typeface="Yu Gothic UI" panose="020B0500000000000000" pitchFamily="50" charset="-128"/>
              </a:rPr>
              <a:t>、現在及び将来</a:t>
            </a:r>
            <a:r>
              <a:rPr lang="ja-JP" altLang="en-US" sz="1600" dirty="0">
                <a:latin typeface="Yu Gothic UI" panose="020B0500000000000000" pitchFamily="50" charset="-128"/>
                <a:ea typeface="Yu Gothic UI" panose="020B0500000000000000" pitchFamily="50" charset="-128"/>
              </a:rPr>
              <a:t>にわたり府民の</a:t>
            </a:r>
            <a:r>
              <a:rPr lang="ja-JP" altLang="ja-JP" sz="1600" dirty="0">
                <a:latin typeface="Yu Gothic UI" panose="020B0500000000000000" pitchFamily="50" charset="-128"/>
                <a:ea typeface="Yu Gothic UI" panose="020B0500000000000000" pitchFamily="50" charset="-128"/>
              </a:rPr>
              <a:t>健康で文化的な生活</a:t>
            </a:r>
            <a:r>
              <a:rPr lang="ja-JP" altLang="en-US" sz="1600" dirty="0">
                <a:latin typeface="Yu Gothic UI" panose="020B0500000000000000" pitchFamily="50" charset="-128"/>
                <a:ea typeface="Yu Gothic UI" panose="020B0500000000000000" pitchFamily="50" charset="-128"/>
              </a:rPr>
              <a:t>を</a:t>
            </a:r>
            <a:r>
              <a:rPr lang="ja-JP" altLang="ja-JP" sz="1600" dirty="0">
                <a:latin typeface="Yu Gothic UI" panose="020B0500000000000000" pitchFamily="50" charset="-128"/>
                <a:ea typeface="Yu Gothic UI" panose="020B0500000000000000" pitchFamily="50" charset="-128"/>
              </a:rPr>
              <a:t>確保</a:t>
            </a:r>
            <a:r>
              <a:rPr lang="ja-JP" altLang="en-US" sz="1600" dirty="0">
                <a:latin typeface="Yu Gothic UI" panose="020B0500000000000000" pitchFamily="50" charset="-128"/>
                <a:ea typeface="Yu Gothic UI" panose="020B0500000000000000" pitchFamily="50" charset="-128"/>
              </a:rPr>
              <a:t>することを目的として、</a:t>
            </a:r>
            <a:r>
              <a:rPr lang="ja-JP" altLang="ja-JP" sz="1600"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600" dirty="0">
                <a:latin typeface="Yu Gothic UI" panose="020B0500000000000000" pitchFamily="50" charset="-128"/>
                <a:ea typeface="Yu Gothic UI" panose="020B0500000000000000" pitchFamily="50" charset="-128"/>
              </a:rPr>
              <a:t>に</a:t>
            </a:r>
            <a:r>
              <a:rPr lang="ja-JP" altLang="ja-JP" sz="1600" dirty="0">
                <a:latin typeface="Yu Gothic UI" panose="020B0500000000000000" pitchFamily="50" charset="-128"/>
                <a:ea typeface="Yu Gothic UI" panose="020B0500000000000000" pitchFamily="50" charset="-128"/>
              </a:rPr>
              <a:t>策定</a:t>
            </a:r>
            <a:r>
              <a:rPr lang="ja-JP" altLang="en-US" sz="1600" dirty="0">
                <a:latin typeface="Yu Gothic UI" panose="020B0500000000000000" pitchFamily="50" charset="-128"/>
                <a:ea typeface="Yu Gothic UI" panose="020B0500000000000000" pitchFamily="50" charset="-128"/>
              </a:rPr>
              <a:t>するものです。</a:t>
            </a:r>
            <a:endParaRPr lang="en-US" altLang="ja-JP" sz="160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これまで大阪府では、</a:t>
            </a:r>
            <a:r>
              <a:rPr lang="en-US" altLang="ja-JP" sz="1600" dirty="0">
                <a:latin typeface="Yu Gothic UI" panose="020B0500000000000000" pitchFamily="50" charset="-128"/>
                <a:ea typeface="Yu Gothic UI" panose="020B0500000000000000" pitchFamily="50" charset="-128"/>
              </a:rPr>
              <a:t> 2020</a:t>
            </a:r>
            <a:r>
              <a:rPr lang="ja-JP" altLang="en-US" sz="1600" dirty="0">
                <a:latin typeface="Yu Gothic UI" panose="020B0500000000000000" pitchFamily="50" charset="-128"/>
                <a:ea typeface="Yu Gothic UI" panose="020B0500000000000000" pitchFamily="50" charset="-128"/>
              </a:rPr>
              <a:t>年度を年限とする「大阪</a:t>
            </a:r>
            <a:r>
              <a:rPr lang="en-US" altLang="ja-JP" sz="1600" dirty="0">
                <a:latin typeface="Yu Gothic UI" panose="020B0500000000000000" pitchFamily="50" charset="-128"/>
                <a:ea typeface="Yu Gothic UI" panose="020B0500000000000000" pitchFamily="50" charset="-128"/>
              </a:rPr>
              <a:t>21</a:t>
            </a:r>
            <a:r>
              <a:rPr lang="ja-JP" altLang="en-US" sz="1600" dirty="0">
                <a:latin typeface="Yu Gothic UI" panose="020B0500000000000000" pitchFamily="50" charset="-128"/>
                <a:ea typeface="Yu Gothic UI" panose="020B0500000000000000" pitchFamily="50" charset="-128"/>
              </a:rPr>
              <a:t>世紀の新環境総合計画」に基づき、持続可能な社会の構築に</a:t>
            </a:r>
            <a:r>
              <a:rPr lang="ja-JP" altLang="en-US" sz="1600" dirty="0" smtClean="0">
                <a:latin typeface="Yu Gothic UI" panose="020B0500000000000000" pitchFamily="50" charset="-128"/>
                <a:ea typeface="Yu Gothic UI" panose="020B0500000000000000" pitchFamily="50" charset="-128"/>
              </a:rPr>
              <a:t>向けて低炭素・省エネルギーや</a:t>
            </a:r>
            <a:r>
              <a:rPr lang="ja-JP" altLang="en-US" sz="1600" dirty="0">
                <a:latin typeface="Yu Gothic UI" panose="020B0500000000000000" pitchFamily="50" charset="-128"/>
                <a:ea typeface="Yu Gothic UI" panose="020B0500000000000000" pitchFamily="50" charset="-128"/>
              </a:rPr>
              <a:t>資源循環等の各分野ごとに個別計画</a:t>
            </a:r>
            <a:r>
              <a:rPr lang="en-US" altLang="ja-JP" sz="1600" baseline="300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600"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6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a:t>
            </a:r>
            <a:r>
              <a:rPr lang="ja-JP" altLang="en-US" sz="1100" dirty="0">
                <a:latin typeface="Yu Gothic UI" panose="020B0500000000000000" pitchFamily="50" charset="-128"/>
                <a:ea typeface="Yu Gothic UI" panose="020B0500000000000000" pitchFamily="50" charset="-128"/>
              </a:rPr>
              <a:t>いわゆる行政計画の体裁をなしているものに限らず、施策の方向性やそれを実現するための具体的な手法、手段、目標を示すものを含みます。</a:t>
            </a:r>
            <a:endParaRPr lang="en-US" altLang="ja-JP" sz="115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そこ</a:t>
            </a:r>
            <a:r>
              <a:rPr lang="ja-JP" altLang="en-US" sz="1600" dirty="0" smtClean="0">
                <a:latin typeface="Yu Gothic UI" panose="020B0500000000000000" pitchFamily="50" charset="-128"/>
                <a:ea typeface="Yu Gothic UI" panose="020B0500000000000000" pitchFamily="50" charset="-128"/>
              </a:rPr>
              <a:t>で本計画</a:t>
            </a:r>
            <a:r>
              <a:rPr lang="ja-JP" altLang="en-US" sz="1600" dirty="0">
                <a:latin typeface="Yu Gothic UI" panose="020B0500000000000000" pitchFamily="50" charset="-128"/>
                <a:ea typeface="Yu Gothic UI" panose="020B0500000000000000" pitchFamily="50" charset="-128"/>
              </a:rPr>
              <a:t>では、</a:t>
            </a:r>
            <a:r>
              <a:rPr lang="ja-JP" altLang="en-US" sz="1600" dirty="0" smtClean="0">
                <a:latin typeface="Yu Gothic UI" panose="020B0500000000000000" pitchFamily="50" charset="-128"/>
                <a:ea typeface="Yu Gothic UI" panose="020B0500000000000000" pitchFamily="50" charset="-128"/>
              </a:rPr>
              <a:t>環境だけ</a:t>
            </a:r>
            <a:r>
              <a:rPr lang="ja-JP" altLang="en-US" sz="1600" dirty="0">
                <a:latin typeface="Yu Gothic UI" panose="020B0500000000000000" pitchFamily="50" charset="-128"/>
                <a:ea typeface="Yu Gothic UI" panose="020B0500000000000000" pitchFamily="50" charset="-128"/>
              </a:rPr>
              <a:t>でなく社会・経済課題の同時解決と統合的向上をめざすため、大阪府域における</a:t>
            </a:r>
            <a:r>
              <a:rPr lang="en-US" altLang="ja-JP" sz="1600" b="1" dirty="0">
                <a:latin typeface="Yu Gothic UI" panose="020B0500000000000000" pitchFamily="50" charset="-128"/>
                <a:ea typeface="Yu Gothic UI" panose="020B0500000000000000" pitchFamily="50" charset="-128"/>
              </a:rPr>
              <a:t>2050</a:t>
            </a:r>
            <a:r>
              <a:rPr lang="ja-JP" altLang="en-US" sz="1600" b="1" dirty="0">
                <a:latin typeface="Yu Gothic UI" panose="020B0500000000000000" pitchFamily="50" charset="-128"/>
                <a:ea typeface="Yu Gothic UI" panose="020B0500000000000000" pitchFamily="50" charset="-128"/>
              </a:rPr>
              <a:t>年の環境分野全体としての「めざすべき将来像</a:t>
            </a:r>
            <a:r>
              <a:rPr lang="ja-JP" altLang="en-US" sz="1600" b="1" dirty="0" smtClean="0">
                <a:latin typeface="Yu Gothic UI" panose="020B0500000000000000" pitchFamily="50" charset="-128"/>
                <a:ea typeface="Yu Gothic UI" panose="020B0500000000000000" pitchFamily="50" charset="-128"/>
              </a:rPr>
              <a:t>」</a:t>
            </a:r>
            <a:r>
              <a:rPr lang="ja-JP" altLang="en-US" sz="1600" dirty="0" smtClean="0">
                <a:latin typeface="Yu Gothic UI" panose="020B0500000000000000" pitchFamily="50" charset="-128"/>
                <a:ea typeface="Yu Gothic UI" panose="020B0500000000000000" pitchFamily="50" charset="-128"/>
              </a:rPr>
              <a:t>とそれを見据えた</a:t>
            </a:r>
            <a:r>
              <a:rPr lang="en-US" altLang="ja-JP" sz="1600" b="1" dirty="0" smtClean="0">
                <a:latin typeface="Yu Gothic UI" panose="020B0500000000000000" pitchFamily="50" charset="-128"/>
                <a:ea typeface="Yu Gothic UI" panose="020B0500000000000000" pitchFamily="50" charset="-128"/>
              </a:rPr>
              <a:t>2030</a:t>
            </a:r>
            <a:r>
              <a:rPr lang="ja-JP" altLang="en-US" sz="1600" b="1" dirty="0" smtClean="0">
                <a:latin typeface="Yu Gothic UI" panose="020B0500000000000000" pitchFamily="50" charset="-128"/>
                <a:ea typeface="Yu Gothic UI" panose="020B0500000000000000" pitchFamily="50" charset="-128"/>
              </a:rPr>
              <a:t>年の実現すべき姿</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定めて、その実現</a:t>
            </a:r>
            <a:r>
              <a:rPr lang="ja-JP" altLang="en-US" sz="1600" dirty="0" smtClean="0">
                <a:latin typeface="Yu Gothic UI" panose="020B0500000000000000" pitchFamily="50" charset="-128"/>
                <a:ea typeface="Yu Gothic UI" panose="020B0500000000000000" pitchFamily="50" charset="-128"/>
              </a:rPr>
              <a:t>に向けた</a:t>
            </a:r>
            <a:r>
              <a:rPr lang="ja-JP" altLang="en-US" sz="1600" b="1" dirty="0" smtClean="0">
                <a:latin typeface="Yu Gothic UI" panose="020B0500000000000000" pitchFamily="50" charset="-128"/>
                <a:ea typeface="Yu Gothic UI" panose="020B0500000000000000" pitchFamily="50" charset="-128"/>
              </a:rPr>
              <a:t>施策</a:t>
            </a:r>
            <a:r>
              <a:rPr lang="ja-JP" altLang="en-US" sz="1600" b="1" dirty="0">
                <a:latin typeface="Yu Gothic UI" panose="020B0500000000000000" pitchFamily="50" charset="-128"/>
                <a:ea typeface="Yu Gothic UI" panose="020B0500000000000000" pitchFamily="50" charset="-128"/>
              </a:rPr>
              <a:t>の基本的な</a:t>
            </a:r>
            <a:r>
              <a:rPr lang="ja-JP" altLang="en-US" sz="1600" b="1" dirty="0" smtClean="0">
                <a:latin typeface="Yu Gothic UI" panose="020B0500000000000000" pitchFamily="50" charset="-128"/>
                <a:ea typeface="Yu Gothic UI" panose="020B0500000000000000" pitchFamily="50" charset="-128"/>
              </a:rPr>
              <a:t>方向性</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明確にします。この方向性に基づき各分野の個別計画を策定し</a:t>
            </a:r>
            <a:r>
              <a:rPr lang="ja-JP" altLang="en-US" sz="1600" dirty="0" smtClean="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これらを一体として環境総合計画とすることにより、</a:t>
            </a:r>
            <a:r>
              <a:rPr lang="ja-JP" altLang="en-US" sz="1600" dirty="0" smtClean="0">
                <a:latin typeface="Yu Gothic UI" panose="020B0500000000000000" pitchFamily="50" charset="-128"/>
                <a:ea typeface="Yu Gothic UI" panose="020B0500000000000000" pitchFamily="50" charset="-128"/>
              </a:rPr>
              <a:t>環境</a:t>
            </a:r>
            <a:r>
              <a:rPr lang="ja-JP" altLang="en-US" sz="1600" dirty="0">
                <a:latin typeface="Yu Gothic UI" panose="020B0500000000000000" pitchFamily="50" charset="-128"/>
                <a:ea typeface="Yu Gothic UI" panose="020B0500000000000000" pitchFamily="50" charset="-128"/>
              </a:rPr>
              <a:t>施策を展開していきます。</a:t>
            </a:r>
            <a:endParaRPr lang="en-US" altLang="ja-JP" sz="1600" dirty="0">
              <a:latin typeface="Yu Gothic UI" panose="020B0500000000000000" pitchFamily="50" charset="-128"/>
              <a:ea typeface="Yu Gothic UI" panose="020B0500000000000000" pitchFamily="50" charset="-128"/>
            </a:endParaRPr>
          </a:p>
          <a:p>
            <a:pPr algn="just">
              <a:lnSpc>
                <a:spcPts val="2400"/>
              </a:lnSpc>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336584" y="5677717"/>
            <a:ext cx="8006068" cy="1077218"/>
          </a:xfrm>
          <a:prstGeom prst="rect">
            <a:avLst/>
          </a:prstGeom>
          <a:solidFill>
            <a:srgbClr val="FFCCCC"/>
          </a:solidFill>
          <a:ln>
            <a:solidFill>
              <a:schemeClr val="tx1"/>
            </a:solidFill>
          </a:ln>
        </p:spPr>
        <p:txBody>
          <a:bodyPr wrap="square">
            <a:spAutoFit/>
          </a:bodyPr>
          <a:lstStyle/>
          <a:p>
            <a:r>
              <a:rPr lang="ja-JP" altLang="en-US" sz="1600" dirty="0">
                <a:latin typeface="ＭＳＰゴシック"/>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a:t>
            </a:r>
            <a:r>
              <a:rPr lang="ja-JP" altLang="en-US" sz="1600" smtClean="0">
                <a:latin typeface="Yu Gothic UI" panose="020B0500000000000000" pitchFamily="50" charset="-128"/>
                <a:ea typeface="Yu Gothic UI" panose="020B0500000000000000" pitchFamily="50" charset="-128"/>
              </a:rPr>
              <a:t>して</a:t>
            </a:r>
            <a:r>
              <a:rPr lang="ja-JP" altLang="en-US" sz="1600" smtClean="0">
                <a:latin typeface="Yu Gothic UI" panose="020B0500000000000000" pitchFamily="50" charset="-128"/>
                <a:ea typeface="Yu Gothic UI" panose="020B0500000000000000" pitchFamily="50" charset="-128"/>
              </a:rPr>
              <a:t>、「</a:t>
            </a:r>
            <a:r>
              <a:rPr lang="en-US" altLang="ja-JP" sz="1600" smtClean="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a:t>
            </a:r>
            <a:r>
              <a:rPr lang="ja-JP" altLang="en-US" sz="1600" dirty="0" smtClean="0">
                <a:latin typeface="Yu Gothic UI" panose="020B0500000000000000" pitchFamily="50" charset="-128"/>
                <a:ea typeface="Yu Gothic UI" panose="020B0500000000000000" pitchFamily="50" charset="-128"/>
              </a:rPr>
              <a:t>のめざす</a:t>
            </a:r>
            <a:r>
              <a:rPr lang="ja-JP" altLang="en-US" sz="1600" dirty="0">
                <a:latin typeface="Yu Gothic UI" panose="020B0500000000000000" pitchFamily="50" charset="-128"/>
                <a:ea typeface="Yu Gothic UI" panose="020B0500000000000000" pitchFamily="50" charset="-128"/>
              </a:rPr>
              <a:t>べき将来像」とそれを</a:t>
            </a:r>
            <a:r>
              <a:rPr lang="ja-JP" altLang="en-US" sz="1600" dirty="0" smtClean="0">
                <a:latin typeface="Yu Gothic UI" panose="020B0500000000000000" pitchFamily="50" charset="-128"/>
                <a:ea typeface="Yu Gothic UI" panose="020B0500000000000000" pitchFamily="50" charset="-128"/>
              </a:rPr>
              <a:t>見据えた「</a:t>
            </a:r>
            <a:r>
              <a:rPr lang="en-US" altLang="ja-JP" sz="1600" dirty="0" smtClean="0">
                <a:latin typeface="Yu Gothic UI" panose="020B0500000000000000" pitchFamily="50" charset="-128"/>
                <a:ea typeface="Yu Gothic UI" panose="020B0500000000000000" pitchFamily="50" charset="-128"/>
              </a:rPr>
              <a:t>2030</a:t>
            </a:r>
            <a:r>
              <a:rPr lang="ja-JP" altLang="en-US" sz="1600" dirty="0">
                <a:latin typeface="Yu Gothic UI" panose="020B0500000000000000" pitchFamily="50" charset="-128"/>
                <a:ea typeface="Yu Gothic UI" panose="020B0500000000000000" pitchFamily="50" charset="-128"/>
              </a:rPr>
              <a:t>年の実現すべき</a:t>
            </a:r>
            <a:r>
              <a:rPr lang="ja-JP" altLang="en-US" sz="1600" dirty="0" smtClean="0">
                <a:latin typeface="Yu Gothic UI" panose="020B0500000000000000" pitchFamily="50" charset="-128"/>
                <a:ea typeface="Yu Gothic UI" panose="020B0500000000000000" pitchFamily="50" charset="-128"/>
              </a:rPr>
              <a:t>姿」、</a:t>
            </a:r>
            <a:r>
              <a:rPr lang="ja-JP" altLang="en-US" sz="1600" dirty="0">
                <a:latin typeface="Yu Gothic UI" panose="020B0500000000000000" pitchFamily="50" charset="-128"/>
                <a:ea typeface="Yu Gothic UI" panose="020B0500000000000000" pitchFamily="50" charset="-128"/>
              </a:rPr>
              <a:t>その実現に</a:t>
            </a:r>
            <a:r>
              <a:rPr lang="ja-JP" altLang="en-US" sz="1600" dirty="0" smtClean="0">
                <a:latin typeface="Yu Gothic UI" panose="020B0500000000000000" pitchFamily="50" charset="-128"/>
                <a:ea typeface="Yu Gothic UI" panose="020B0500000000000000" pitchFamily="50" charset="-128"/>
              </a:rPr>
              <a:t>向けた「施策</a:t>
            </a:r>
            <a:r>
              <a:rPr lang="ja-JP" altLang="en-US" sz="1600" dirty="0">
                <a:latin typeface="Yu Gothic UI" panose="020B0500000000000000" pitchFamily="50" charset="-128"/>
                <a:ea typeface="Yu Gothic UI" panose="020B0500000000000000" pitchFamily="50" charset="-128"/>
              </a:rPr>
              <a:t>の基本的な</a:t>
            </a:r>
            <a:r>
              <a:rPr lang="ja-JP" altLang="en-US" sz="1600" dirty="0" smtClean="0">
                <a:latin typeface="Yu Gothic UI" panose="020B0500000000000000" pitchFamily="50" charset="-128"/>
                <a:ea typeface="Yu Gothic UI" panose="020B0500000000000000" pitchFamily="50" charset="-128"/>
              </a:rPr>
              <a:t>方向性」を</a:t>
            </a:r>
            <a:r>
              <a:rPr lang="ja-JP" altLang="en-US" sz="1600" dirty="0">
                <a:latin typeface="Yu Gothic UI" panose="020B0500000000000000" pitchFamily="50" charset="-128"/>
                <a:ea typeface="Yu Gothic UI" panose="020B0500000000000000" pitchFamily="50" charset="-128"/>
              </a:rPr>
              <a:t>定めます。　</a:t>
            </a:r>
            <a:endParaRPr lang="en-US" altLang="ja-JP" sz="1600"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336584" y="7186005"/>
            <a:ext cx="8006068" cy="584775"/>
          </a:xfrm>
          <a:prstGeom prst="rect">
            <a:avLst/>
          </a:prstGeom>
          <a:solidFill>
            <a:schemeClr val="accent1">
              <a:lumMod val="40000"/>
              <a:lumOff val="60000"/>
            </a:schemeClr>
          </a:solidFill>
          <a:ln>
            <a:solidFill>
              <a:schemeClr val="tx1"/>
            </a:solidFill>
          </a:ln>
        </p:spPr>
        <p:txBody>
          <a:bodyPr wrap="square">
            <a:spAutoFit/>
          </a:bodyPr>
          <a:lstStyle/>
          <a:p>
            <a:r>
              <a:rPr lang="ja-JP" altLang="en-US" sz="1600" dirty="0">
                <a:latin typeface="Yu Gothic UI" panose="020B0500000000000000" pitchFamily="50" charset="-128"/>
                <a:ea typeface="Yu Gothic UI" panose="020B0500000000000000" pitchFamily="50" charset="-128"/>
              </a:rPr>
              <a:t>　上記の基本的</a:t>
            </a:r>
            <a:r>
              <a:rPr lang="ja-JP" altLang="en-US" sz="1600" dirty="0" smtClean="0">
                <a:latin typeface="Yu Gothic UI" panose="020B0500000000000000" pitchFamily="50" charset="-128"/>
                <a:ea typeface="Yu Gothic UI" panose="020B0500000000000000" pitchFamily="50" charset="-128"/>
              </a:rPr>
              <a:t>事項を</a:t>
            </a:r>
            <a:r>
              <a:rPr lang="ja-JP" altLang="en-US" sz="1600" dirty="0">
                <a:latin typeface="Yu Gothic UI" panose="020B0500000000000000" pitchFamily="50" charset="-128"/>
                <a:ea typeface="Yu Gothic UI" panose="020B0500000000000000" pitchFamily="50" charset="-128"/>
              </a:rPr>
              <a:t>踏まえて 、具体的な施策を推進していくため、各分野ごとに個別計画を策定し、具体的な目標や取り組む施策等を定めます。</a:t>
            </a:r>
          </a:p>
        </p:txBody>
      </p:sp>
      <p:sp>
        <p:nvSpPr>
          <p:cNvPr id="47" name="角丸四角形 46"/>
          <p:cNvSpPr/>
          <p:nvPr/>
        </p:nvSpPr>
        <p:spPr>
          <a:xfrm>
            <a:off x="8517586" y="4536353"/>
            <a:ext cx="3977700" cy="3551879"/>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347"/>
          </a:p>
        </p:txBody>
      </p:sp>
      <p:sp>
        <p:nvSpPr>
          <p:cNvPr id="48" name="角丸四角形 437"/>
          <p:cNvSpPr>
            <a:spLocks noChangeArrowheads="1"/>
          </p:cNvSpPr>
          <p:nvPr/>
        </p:nvSpPr>
        <p:spPr bwMode="auto">
          <a:xfrm>
            <a:off x="10059447" y="4401168"/>
            <a:ext cx="994036" cy="442537"/>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36000" rIns="0" bIns="36000" numCol="1" anchor="t" anchorCtr="0" compatLnSpc="1">
            <a:prstTxWarp prst="textNoShape">
              <a:avLst/>
            </a:prstTxWarp>
          </a:bodyPr>
          <a:lstStyle/>
          <a:p>
            <a:pPr algn="ctr" defTabSz="914418" eaLnBrk="0" fontAlgn="base" hangingPunct="0">
              <a:spcBef>
                <a:spcPct val="0"/>
              </a:spcBef>
              <a:spcAft>
                <a:spcPct val="0"/>
              </a:spcAft>
            </a:pPr>
            <a:r>
              <a:rPr lang="ja-JP" altLang="en-US" b="1" dirty="0">
                <a:solidFill>
                  <a:schemeClr val="bg1"/>
                </a:solidFill>
                <a:latin typeface="Yu Gothic UI" panose="020B0500000000000000" pitchFamily="50" charset="-128"/>
                <a:ea typeface="Yu Gothic UI" panose="020B0500000000000000" pitchFamily="50" charset="-128"/>
              </a:rPr>
              <a:t>体系</a:t>
            </a:r>
            <a:endParaRPr lang="ja-JP" altLang="ja-JP"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9302552" y="7396034"/>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9230476" y="7298556"/>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9161502" y="7184256"/>
            <a:ext cx="3029888"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600" dirty="0">
              <a:latin typeface="Yu Gothic UI" panose="020B0500000000000000" pitchFamily="50" charset="-128"/>
              <a:ea typeface="Yu Gothic UI" panose="020B0500000000000000" pitchFamily="50" charset="-128"/>
              <a:cs typeface="Times New Roman" panose="02020603050405020304" pitchFamily="18" charset="0"/>
            </a:endParaRPr>
          </a:p>
          <a:p>
            <a:pPr algn="ctr" defTabSz="914418" eaLnBrk="0" fontAlgn="base" hangingPunct="0">
              <a:spcBef>
                <a:spcPct val="0"/>
              </a:spcBef>
              <a:spcAft>
                <a:spcPct val="0"/>
              </a:spcAft>
            </a:pP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200" dirty="0">
                <a:latin typeface="Yu Gothic UI" panose="020B0500000000000000" pitchFamily="50" charset="-128"/>
                <a:ea typeface="Yu Gothic UI" panose="020B0500000000000000" pitchFamily="50" charset="-128"/>
                <a:cs typeface="Times New Roman" panose="02020603050405020304" pitchFamily="18" charset="0"/>
              </a:rPr>
              <a:t>P14</a:t>
            </a: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参照）</a:t>
            </a:r>
            <a:endParaRPr lang="ja-JP" altLang="en-US" sz="1600" dirty="0">
              <a:latin typeface="Yu Gothic UI" panose="020B0500000000000000" pitchFamily="50" charset="-128"/>
              <a:ea typeface="Yu Gothic UI" panose="020B0500000000000000" pitchFamily="50" charset="-128"/>
            </a:endParaRPr>
          </a:p>
        </p:txBody>
      </p:sp>
      <p:sp>
        <p:nvSpPr>
          <p:cNvPr id="54" name="角丸四角形 53"/>
          <p:cNvSpPr/>
          <p:nvPr/>
        </p:nvSpPr>
        <p:spPr>
          <a:xfrm>
            <a:off x="8682101" y="4918270"/>
            <a:ext cx="354679" cy="18667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8682350" y="6985712"/>
            <a:ext cx="354430" cy="1011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個別計画</a:t>
            </a:r>
          </a:p>
        </p:txBody>
      </p:sp>
      <p:sp>
        <p:nvSpPr>
          <p:cNvPr id="4" name="二等辺三角形 3"/>
          <p:cNvSpPr/>
          <p:nvPr/>
        </p:nvSpPr>
        <p:spPr>
          <a:xfrm rot="10800000">
            <a:off x="10059447" y="6887821"/>
            <a:ext cx="1156758" cy="209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036780" y="4923037"/>
            <a:ext cx="3393179" cy="1866721"/>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38"/>
          <p:cNvSpPr>
            <a:spLocks noChangeArrowheads="1"/>
          </p:cNvSpPr>
          <p:nvPr/>
        </p:nvSpPr>
        <p:spPr bwMode="auto">
          <a:xfrm>
            <a:off x="9161501" y="503223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smtClean="0">
                <a:latin typeface="Yu Gothic UI" panose="020B0500000000000000" pitchFamily="50" charset="-128"/>
                <a:ea typeface="Yu Gothic UI" panose="020B0500000000000000" pitchFamily="50" charset="-128"/>
                <a:cs typeface="Times New Roman" panose="02020603050405020304" pitchFamily="18" charset="0"/>
              </a:rPr>
              <a:t>2050</a:t>
            </a:r>
            <a:r>
              <a:rPr lang="ja-JP" altLang="en-US" sz="1600" dirty="0" smtClean="0">
                <a:latin typeface="Yu Gothic UI" panose="020B0500000000000000" pitchFamily="50" charset="-128"/>
                <a:ea typeface="Yu Gothic UI" panose="020B0500000000000000" pitchFamily="50" charset="-128"/>
                <a:cs typeface="Times New Roman" panose="02020603050405020304" pitchFamily="18" charset="0"/>
              </a:rPr>
              <a:t>年の</a:t>
            </a:r>
            <a:r>
              <a:rPr lang="ja-JP" altLang="ja-JP" sz="1600" dirty="0" smtClean="0">
                <a:latin typeface="Yu Gothic UI" panose="020B0500000000000000" pitchFamily="50" charset="-128"/>
                <a:ea typeface="Yu Gothic UI" panose="020B0500000000000000" pitchFamily="50" charset="-128"/>
                <a:cs typeface="Times New Roman" panose="02020603050405020304" pitchFamily="18" charset="0"/>
              </a:rPr>
              <a:t>めざす</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べき将来像</a:t>
            </a:r>
            <a:endParaRPr lang="ja-JP" altLang="ja-JP" sz="1600"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9161501" y="616098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600" dirty="0">
              <a:latin typeface="Yu Gothic UI" panose="020B0500000000000000" pitchFamily="50" charset="-128"/>
              <a:ea typeface="Yu Gothic UI" panose="020B0500000000000000" pitchFamily="50" charset="-128"/>
            </a:endParaRPr>
          </a:p>
        </p:txBody>
      </p:sp>
      <p:sp>
        <p:nvSpPr>
          <p:cNvPr id="34" name="角丸四角形 438"/>
          <p:cNvSpPr>
            <a:spLocks noChangeArrowheads="1"/>
          </p:cNvSpPr>
          <p:nvPr/>
        </p:nvSpPr>
        <p:spPr bwMode="auto">
          <a:xfrm>
            <a:off x="9149624" y="5596605"/>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smtClean="0">
                <a:latin typeface="Yu Gothic UI" panose="020B0500000000000000" pitchFamily="50" charset="-128"/>
                <a:ea typeface="Yu Gothic UI" panose="020B0500000000000000" pitchFamily="50" charset="-128"/>
                <a:cs typeface="Times New Roman" panose="02020603050405020304" pitchFamily="18" charset="0"/>
              </a:rPr>
              <a:t>2030</a:t>
            </a:r>
            <a:r>
              <a:rPr lang="ja-JP" altLang="en-US" sz="1600" dirty="0" smtClean="0">
                <a:latin typeface="Yu Gothic UI" panose="020B0500000000000000" pitchFamily="50" charset="-128"/>
                <a:ea typeface="Yu Gothic UI" panose="020B0500000000000000" pitchFamily="50" charset="-128"/>
                <a:cs typeface="Times New Roman" panose="02020603050405020304" pitchFamily="18" charset="0"/>
              </a:rPr>
              <a:t>年の実現すべき姿</a:t>
            </a:r>
            <a:endParaRPr lang="ja-JP" altLang="ja-JP" sz="16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51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ED0285-86AF-4372-8312-550FA94A720C}"/>
              </a:ext>
            </a:extLst>
          </p:cNvPr>
          <p:cNvSpPr/>
          <p:nvPr/>
        </p:nvSpPr>
        <p:spPr>
          <a:xfrm>
            <a:off x="180841" y="964966"/>
            <a:ext cx="12478382" cy="3633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2</a:t>
            </a:r>
          </a:p>
        </p:txBody>
      </p:sp>
      <p:sp>
        <p:nvSpPr>
          <p:cNvPr id="45" name="角丸四角形 44"/>
          <p:cNvSpPr/>
          <p:nvPr/>
        </p:nvSpPr>
        <p:spPr>
          <a:xfrm>
            <a:off x="180841" y="779302"/>
            <a:ext cx="8343055"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大阪の環境を取り巻く現状と課題</a:t>
            </a:r>
            <a:r>
              <a:rPr kumimoji="1" lang="ja-JP" altLang="en-US" sz="1200" dirty="0">
                <a:solidFill>
                  <a:schemeClr val="bg1"/>
                </a:solidFill>
                <a:latin typeface="Yu Gothic UI" panose="020B0500000000000000" pitchFamily="50" charset="-128"/>
                <a:ea typeface="Yu Gothic UI" panose="020B0500000000000000" pitchFamily="50" charset="-128"/>
              </a:rPr>
              <a:t>　～府域の環境は改善傾向の一方、地球規模の環境課題が深刻化～</a:t>
            </a:r>
            <a:endParaRPr kumimoji="1" lang="ja-JP" altLang="en-US" sz="2001" dirty="0">
              <a:solidFill>
                <a:schemeClr val="bg1"/>
              </a:solidFill>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256" y="2994351"/>
            <a:ext cx="1565917" cy="1171306"/>
          </a:xfrm>
          <a:prstGeom prst="roundRect">
            <a:avLst>
              <a:gd name="adj" fmla="val 114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正方形/長方形 7"/>
          <p:cNvSpPr/>
          <p:nvPr/>
        </p:nvSpPr>
        <p:spPr>
          <a:xfrm>
            <a:off x="169330" y="3199330"/>
            <a:ext cx="7311617" cy="1066959"/>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一方、</a:t>
            </a:r>
            <a:r>
              <a:rPr lang="ja-JP" altLang="en-US" sz="1600" b="1" dirty="0">
                <a:latin typeface="Yu Gothic UI" panose="020B0500000000000000" pitchFamily="50" charset="-128"/>
                <a:ea typeface="Yu Gothic UI" panose="020B0500000000000000" pitchFamily="50" charset="-128"/>
              </a:rPr>
              <a:t>地球規模で見ると、資源消費の増大、気候変動によるリスクの増大、生物多様性の損失、プラスチックごみによる海洋汚染などは危機的な状況</a:t>
            </a:r>
            <a:r>
              <a:rPr lang="ja-JP" altLang="en-US" sz="1600" dirty="0">
                <a:latin typeface="Yu Gothic UI" panose="020B0500000000000000" pitchFamily="50" charset="-128"/>
                <a:ea typeface="Yu Gothic UI" panose="020B0500000000000000" pitchFamily="50" charset="-128"/>
              </a:rPr>
              <a:t>であり、世界全体で取り組んで解決していくことが必要です。また、大阪の環境は世界と密接に関わり合っており、</a:t>
            </a:r>
            <a:r>
              <a:rPr lang="ja-JP" altLang="en-US" sz="1600" b="1" dirty="0">
                <a:latin typeface="Yu Gothic UI" panose="020B0500000000000000" pitchFamily="50" charset="-128"/>
                <a:ea typeface="Yu Gothic UI" panose="020B0500000000000000" pitchFamily="50" charset="-128"/>
              </a:rPr>
              <a:t>その関わりは今後もさらに密接</a:t>
            </a:r>
            <a:r>
              <a:rPr lang="ja-JP" altLang="en-US" sz="1600" dirty="0">
                <a:latin typeface="Yu Gothic UI" panose="020B0500000000000000" pitchFamily="50" charset="-128"/>
                <a:ea typeface="Yu Gothic UI" panose="020B0500000000000000" pitchFamily="50" charset="-128"/>
              </a:rPr>
              <a:t>になっていくものと考えられます。</a:t>
            </a:r>
            <a:endParaRPr lang="en-US" altLang="ja-JP" sz="16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511CC4E5-1941-4762-9CE6-68F194611121}"/>
              </a:ext>
            </a:extLst>
          </p:cNvPr>
          <p:cNvSpPr txBox="1"/>
          <p:nvPr/>
        </p:nvSpPr>
        <p:spPr>
          <a:xfrm>
            <a:off x="11017390" y="4214295"/>
            <a:ext cx="1627111"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大阪湾におけるプラスチックごみ</a:t>
            </a:r>
            <a:endParaRPr kumimoji="1" lang="en-US" altLang="ja-JP" sz="700" b="1" dirty="0">
              <a:latin typeface="Yu Gothic UI" panose="020B0500000000000000" pitchFamily="50" charset="-128"/>
              <a:ea typeface="Yu Gothic UI" panose="020B0500000000000000" pitchFamily="50" charset="-128"/>
            </a:endParaRPr>
          </a:p>
        </p:txBody>
      </p:sp>
      <p:pic>
        <p:nvPicPr>
          <p:cNvPr id="28" name="図 27" descr="\\10.247.108.33\lib\04_温暖化対策G\14_環境審議会関係\01温暖化対策部会（H25.1委員会から審議会に移行）\R2部会\参考資料・図\0803・0915用\浸水被害min.png"/>
          <p:cNvPicPr/>
          <p:nvPr/>
        </p:nvPicPr>
        <p:blipFill>
          <a:blip r:embed="rId4">
            <a:extLst>
              <a:ext uri="{28A0092B-C50C-407E-A947-70E740481C1C}">
                <a14:useLocalDpi xmlns:a14="http://schemas.microsoft.com/office/drawing/2010/main" val="0"/>
              </a:ext>
            </a:extLst>
          </a:blip>
          <a:srcRect/>
          <a:stretch>
            <a:fillRect/>
          </a:stretch>
        </p:blipFill>
        <p:spPr bwMode="auto">
          <a:xfrm>
            <a:off x="9230495" y="2994741"/>
            <a:ext cx="1685223" cy="1171306"/>
          </a:xfrm>
          <a:prstGeom prst="roundRect">
            <a:avLst>
              <a:gd name="adj" fmla="val 98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テキスト ボックス 29">
            <a:extLst>
              <a:ext uri="{FF2B5EF4-FFF2-40B4-BE49-F238E27FC236}">
                <a16:creationId xmlns:a16="http://schemas.microsoft.com/office/drawing/2014/main" id="{511CC4E5-1941-4762-9CE6-68F194611121}"/>
              </a:ext>
            </a:extLst>
          </p:cNvPr>
          <p:cNvSpPr txBox="1"/>
          <p:nvPr/>
        </p:nvSpPr>
        <p:spPr>
          <a:xfrm>
            <a:off x="9238924" y="4200754"/>
            <a:ext cx="1840798"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気候変動による浸水被害の甚大化</a:t>
            </a:r>
            <a:endParaRPr kumimoji="1" lang="en-US" altLang="ja-JP" sz="700" b="1" dirty="0">
              <a:latin typeface="Yu Gothic UI" panose="020B0500000000000000" pitchFamily="50" charset="-128"/>
              <a:ea typeface="Yu Gothic UI" panose="020B05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485" y="2995115"/>
            <a:ext cx="1568277" cy="1173915"/>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a:picLocks noChangeAspect="1"/>
          </p:cNvPicPr>
          <p:nvPr/>
        </p:nvPicPr>
        <p:blipFill rotWithShape="1">
          <a:blip r:embed="rId6">
            <a:extLst>
              <a:ext uri="{28A0092B-C50C-407E-A947-70E740481C1C}">
                <a14:useLocalDpi xmlns:a14="http://schemas.microsoft.com/office/drawing/2010/main" val="0"/>
              </a:ext>
            </a:extLst>
          </a:blip>
          <a:srcRect b="15929"/>
          <a:stretch/>
        </p:blipFill>
        <p:spPr>
          <a:xfrm>
            <a:off x="8712705" y="1235403"/>
            <a:ext cx="3785692" cy="1268773"/>
          </a:xfrm>
          <a:prstGeom prst="roundRect">
            <a:avLst>
              <a:gd name="adj" fmla="val 8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テキスト ボックス 30">
            <a:extLst>
              <a:ext uri="{FF2B5EF4-FFF2-40B4-BE49-F238E27FC236}">
                <a16:creationId xmlns:a16="http://schemas.microsoft.com/office/drawing/2014/main" id="{511CC4E5-1941-4762-9CE6-68F194611121}"/>
              </a:ext>
            </a:extLst>
          </p:cNvPr>
          <p:cNvSpPr txBox="1"/>
          <p:nvPr/>
        </p:nvSpPr>
        <p:spPr>
          <a:xfrm>
            <a:off x="7814332" y="4219123"/>
            <a:ext cx="1380507"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アスベストの適正処理</a:t>
            </a:r>
            <a:endParaRPr kumimoji="1" lang="en-US" altLang="ja-JP" sz="700" b="1" dirty="0">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11CC4E5-1941-4762-9CE6-68F194611121}"/>
              </a:ext>
            </a:extLst>
          </p:cNvPr>
          <p:cNvSpPr txBox="1"/>
          <p:nvPr/>
        </p:nvSpPr>
        <p:spPr>
          <a:xfrm>
            <a:off x="8779286" y="2573824"/>
            <a:ext cx="3812039"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大阪府庁から見た大阪城周辺の大気の状況（左）１９６６年（右）現在</a:t>
            </a:r>
            <a:endParaRPr kumimoji="1" lang="en-US" altLang="ja-JP" sz="700" b="1" dirty="0">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25" name="正方形/長方形 24">
            <a:extLst>
              <a:ext uri="{FF2B5EF4-FFF2-40B4-BE49-F238E27FC236}">
                <a16:creationId xmlns:a16="http://schemas.microsoft.com/office/drawing/2014/main" id="{CFB2EFAB-5EED-43F4-9FA9-3762298BA2C9}"/>
              </a:ext>
            </a:extLst>
          </p:cNvPr>
          <p:cNvSpPr/>
          <p:nvPr/>
        </p:nvSpPr>
        <p:spPr>
          <a:xfrm>
            <a:off x="176977" y="4915865"/>
            <a:ext cx="12482246" cy="45900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000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大阪の強み・機会を活かして、環境・社会・経済の諸課題の解決を図ることで、暮らしやすく、持続可能な社会を創っていくことが必要です。</a:t>
            </a: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1" name="角丸四角形 40"/>
          <p:cNvSpPr/>
          <p:nvPr/>
        </p:nvSpPr>
        <p:spPr>
          <a:xfrm>
            <a:off x="176977" y="4704647"/>
            <a:ext cx="8346919"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課題の解決に資する大阪の強み・機会</a:t>
            </a:r>
            <a:r>
              <a:rPr kumimoji="1" lang="ja-JP" altLang="en-US" sz="1200" dirty="0">
                <a:solidFill>
                  <a:schemeClr val="bg1"/>
                </a:solidFill>
                <a:latin typeface="Yu Gothic UI" panose="020B0500000000000000" pitchFamily="50" charset="-128"/>
                <a:ea typeface="Yu Gothic UI" panose="020B0500000000000000" pitchFamily="50" charset="-128"/>
              </a:rPr>
              <a:t>　～</a:t>
            </a:r>
            <a:r>
              <a:rPr kumimoji="1" lang="en-US" altLang="ja-JP" sz="1200" dirty="0">
                <a:solidFill>
                  <a:schemeClr val="bg1"/>
                </a:solidFill>
                <a:latin typeface="Yu Gothic UI" panose="020B0500000000000000" pitchFamily="50" charset="-128"/>
                <a:ea typeface="Yu Gothic UI" panose="020B0500000000000000" pitchFamily="50" charset="-128"/>
              </a:rPr>
              <a:t>SDGs</a:t>
            </a:r>
            <a:r>
              <a:rPr kumimoji="1" lang="ja-JP" altLang="en-US" sz="1200" dirty="0">
                <a:solidFill>
                  <a:schemeClr val="bg1"/>
                </a:solidFill>
                <a:latin typeface="Yu Gothic UI" panose="020B0500000000000000" pitchFamily="50" charset="-128"/>
                <a:ea typeface="Yu Gothic UI" panose="020B0500000000000000" pitchFamily="50" charset="-128"/>
              </a:rPr>
              <a:t>の達成をめざして～</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1421" y="7926971"/>
            <a:ext cx="3244554" cy="1088723"/>
          </a:xfrm>
          <a:prstGeom prst="rect">
            <a:avLst/>
          </a:prstGeom>
        </p:spPr>
      </p:pic>
      <p:pic>
        <p:nvPicPr>
          <p:cNvPr id="43" name="図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832" y="7573739"/>
            <a:ext cx="1178446" cy="1667500"/>
          </a:xfrm>
          <a:prstGeom prst="rect">
            <a:avLst/>
          </a:prstGeom>
        </p:spPr>
      </p:pic>
      <p:pic>
        <p:nvPicPr>
          <p:cNvPr id="47" name="図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5625" y="7569680"/>
            <a:ext cx="2301875" cy="1531793"/>
          </a:xfrm>
          <a:prstGeom prst="roundRect">
            <a:avLst>
              <a:gd name="adj" fmla="val 10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テキスト ボックス 47">
            <a:extLst>
              <a:ext uri="{FF2B5EF4-FFF2-40B4-BE49-F238E27FC236}">
                <a16:creationId xmlns:a16="http://schemas.microsoft.com/office/drawing/2014/main" id="{511CC4E5-1941-4762-9CE6-68F194611121}"/>
              </a:ext>
            </a:extLst>
          </p:cNvPr>
          <p:cNvSpPr txBox="1"/>
          <p:nvPr/>
        </p:nvSpPr>
        <p:spPr>
          <a:xfrm>
            <a:off x="4820450" y="9104938"/>
            <a:ext cx="2285098" cy="265650"/>
          </a:xfrm>
          <a:prstGeom prst="rect">
            <a:avLst/>
          </a:prstGeom>
          <a:noFill/>
        </p:spPr>
        <p:txBody>
          <a:bodyPr wrap="square" rtlCol="0">
            <a:spAutoFit/>
          </a:bodyPr>
          <a:lstStyle/>
          <a:p>
            <a:pPr>
              <a:lnSpc>
                <a:spcPts val="1500"/>
              </a:lnSpc>
            </a:pPr>
            <a:r>
              <a:rPr lang="ja-JP" altLang="en-US" sz="1000" b="1" dirty="0">
                <a:solidFill>
                  <a:srgbClr val="333333"/>
                </a:solidFill>
                <a:latin typeface="Yu Gothic UI" panose="020B0500000000000000" pitchFamily="50" charset="-128"/>
                <a:ea typeface="Yu Gothic UI" panose="020B0500000000000000" pitchFamily="50" charset="-128"/>
              </a:rPr>
              <a:t>大阪ブルー・オーシャン・ビジョンの採択</a:t>
            </a:r>
            <a:endParaRPr kumimoji="1" lang="en-US" altLang="ja-JP" sz="800" b="1" dirty="0">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511CC4E5-1941-4762-9CE6-68F194611121}"/>
              </a:ext>
            </a:extLst>
          </p:cNvPr>
          <p:cNvSpPr txBox="1"/>
          <p:nvPr/>
        </p:nvSpPr>
        <p:spPr>
          <a:xfrm>
            <a:off x="1536437" y="9179015"/>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SDGs</a:t>
            </a:r>
            <a:r>
              <a:rPr kumimoji="1" lang="ja-JP" altLang="en-US" sz="1000" b="1" dirty="0">
                <a:latin typeface="Yu Gothic UI" panose="020B0500000000000000" pitchFamily="50" charset="-128"/>
                <a:ea typeface="Yu Gothic UI" panose="020B0500000000000000" pitchFamily="50" charset="-128"/>
              </a:rPr>
              <a:t>未来都市に選定</a:t>
            </a:r>
            <a:endParaRPr kumimoji="1" lang="en-US" altLang="ja-JP" sz="1000" b="1" dirty="0">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11CC4E5-1941-4762-9CE6-68F194611121}"/>
              </a:ext>
            </a:extLst>
          </p:cNvPr>
          <p:cNvSpPr txBox="1"/>
          <p:nvPr/>
        </p:nvSpPr>
        <p:spPr>
          <a:xfrm>
            <a:off x="9060027" y="9189979"/>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2025</a:t>
            </a:r>
            <a:r>
              <a:rPr kumimoji="1" lang="ja-JP" altLang="en-US" sz="1000" b="1" dirty="0">
                <a:latin typeface="Yu Gothic UI" panose="020B0500000000000000" pitchFamily="50" charset="-128"/>
                <a:ea typeface="Yu Gothic UI" panose="020B0500000000000000" pitchFamily="50" charset="-128"/>
              </a:rPr>
              <a:t>年大阪・関西万博のロゴ</a:t>
            </a:r>
            <a:endParaRPr kumimoji="1" lang="en-US" altLang="ja-JP" sz="1000" b="1" dirty="0">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163156368"/>
              </p:ext>
            </p:extLst>
          </p:nvPr>
        </p:nvGraphicFramePr>
        <p:xfrm>
          <a:off x="538144" y="5553449"/>
          <a:ext cx="11311734" cy="1979644"/>
        </p:xfrm>
        <a:graphic>
          <a:graphicData uri="http://schemas.openxmlformats.org/drawingml/2006/table">
            <a:tbl>
              <a:tblPr firstRow="1" bandRow="1">
                <a:tableStyleId>{93296810-A885-4BE3-A3E7-6D5BEEA58F35}</a:tableStyleId>
              </a:tblPr>
              <a:tblGrid>
                <a:gridCol w="4873611">
                  <a:extLst>
                    <a:ext uri="{9D8B030D-6E8A-4147-A177-3AD203B41FA5}">
                      <a16:colId xmlns:a16="http://schemas.microsoft.com/office/drawing/2014/main" val="4275334763"/>
                    </a:ext>
                  </a:extLst>
                </a:gridCol>
                <a:gridCol w="6438123">
                  <a:extLst>
                    <a:ext uri="{9D8B030D-6E8A-4147-A177-3AD203B41FA5}">
                      <a16:colId xmlns:a16="http://schemas.microsoft.com/office/drawing/2014/main" val="1392052170"/>
                    </a:ext>
                  </a:extLst>
                </a:gridCol>
              </a:tblGrid>
              <a:tr h="370403">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強み（内部環境）</a:t>
                      </a:r>
                    </a:p>
                  </a:txBody>
                  <a:tcPr marL="144000" marR="144000" marT="72001" marB="72001" anchor="ctr"/>
                </a:tc>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機会（外部環境）</a:t>
                      </a:r>
                    </a:p>
                  </a:txBody>
                  <a:tcPr marL="144000" marR="144000" marT="72001" marB="72001" anchor="ctr"/>
                </a:tc>
                <a:extLst>
                  <a:ext uri="{0D108BD9-81ED-4DB2-BD59-A6C34878D82A}">
                    <a16:rowId xmlns:a16="http://schemas.microsoft.com/office/drawing/2014/main" val="2836556123"/>
                  </a:ext>
                </a:extLst>
              </a:tr>
              <a:tr h="1533374">
                <a:tc>
                  <a:txBody>
                    <a:bodyPr/>
                    <a:lstStyle/>
                    <a:p>
                      <a:pPr marL="285750" indent="-285750">
                        <a:lnSpc>
                          <a:spcPct val="100000"/>
                        </a:lnSpc>
                        <a:buFont typeface="Wingdings" panose="05000000000000000000" pitchFamily="2" charset="2"/>
                        <a:buChar char="p"/>
                      </a:pPr>
                      <a:r>
                        <a:rPr kumimoji="1" lang="ja-JP" altLang="en-US" sz="1600" b="0" dirty="0">
                          <a:solidFill>
                            <a:schemeClr val="tx1"/>
                          </a:solidFill>
                          <a:latin typeface="Yu Gothic UI" panose="020B0500000000000000" pitchFamily="50" charset="-128"/>
                          <a:ea typeface="Yu Gothic UI" panose="020B0500000000000000" pitchFamily="50" charset="-128"/>
                        </a:rPr>
                        <a:t>大規模な人口と経済を抱える</a:t>
                      </a:r>
                      <a:r>
                        <a:rPr kumimoji="1" lang="ja-JP" altLang="en-US" sz="1600" b="1" u="none" dirty="0">
                          <a:solidFill>
                            <a:schemeClr val="tx1"/>
                          </a:solidFill>
                          <a:latin typeface="Yu Gothic UI" panose="020B0500000000000000" pitchFamily="50" charset="-128"/>
                          <a:ea typeface="Yu Gothic UI" panose="020B0500000000000000" pitchFamily="50" charset="-128"/>
                        </a:rPr>
                        <a:t>大都市圏の中核</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製品・サービスの</a:t>
                      </a:r>
                      <a:r>
                        <a:rPr kumimoji="1" lang="ja-JP" altLang="en-US" sz="1600" b="1" u="none" dirty="0">
                          <a:solidFill>
                            <a:schemeClr val="tx1"/>
                          </a:solidFill>
                          <a:latin typeface="Yu Gothic UI" panose="020B0500000000000000" pitchFamily="50" charset="-128"/>
                          <a:ea typeface="Yu Gothic UI" panose="020B0500000000000000" pitchFamily="50" charset="-128"/>
                        </a:rPr>
                        <a:t>大消費地としての影響力</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都市部を囲む山や海、貫く川などの</a:t>
                      </a:r>
                      <a:r>
                        <a:rPr kumimoji="1" lang="ja-JP" altLang="en-US" sz="1600" b="1" u="none" dirty="0">
                          <a:solidFill>
                            <a:schemeClr val="tx1"/>
                          </a:solidFill>
                          <a:latin typeface="Yu Gothic UI" panose="020B0500000000000000" pitchFamily="50" charset="-128"/>
                          <a:ea typeface="Yu Gothic UI" panose="020B0500000000000000" pitchFamily="50" charset="-128"/>
                        </a:rPr>
                        <a:t>豊かな自然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自然環境と都市部が近接する</a:t>
                      </a:r>
                      <a:r>
                        <a:rPr kumimoji="1" lang="ja-JP" altLang="en-US" sz="1600" b="1" u="none" dirty="0">
                          <a:solidFill>
                            <a:schemeClr val="tx1"/>
                          </a:solidFill>
                          <a:latin typeface="Yu Gothic UI" panose="020B0500000000000000" pitchFamily="50" charset="-128"/>
                          <a:ea typeface="Yu Gothic UI" panose="020B0500000000000000" pitchFamily="50" charset="-128"/>
                        </a:rPr>
                        <a:t>地理的条件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600" u="none" dirty="0">
                          <a:latin typeface="Yu Gothic UI" panose="020B0500000000000000" pitchFamily="50" charset="-128"/>
                          <a:ea typeface="Yu Gothic UI" panose="020B0500000000000000" pitchFamily="50" charset="-128"/>
                        </a:rPr>
                        <a:t>優れた技術を有する多種多様な</a:t>
                      </a:r>
                      <a:r>
                        <a:rPr lang="ja-JP" altLang="en-US" sz="1600" b="1" u="none" dirty="0">
                          <a:latin typeface="Yu Gothic UI" panose="020B0500000000000000" pitchFamily="50" charset="-128"/>
                          <a:ea typeface="Yu Gothic UI" panose="020B0500000000000000" pitchFamily="50" charset="-128"/>
                        </a:rPr>
                        <a:t>中小企業の集積</a:t>
                      </a:r>
                      <a:endParaRPr lang="en-US" altLang="ja-JP" sz="1600" b="1" u="none" dirty="0">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u="none" dirty="0">
                          <a:solidFill>
                            <a:schemeClr val="tx1"/>
                          </a:solidFill>
                          <a:latin typeface="Yu Gothic UI" panose="020B0500000000000000" pitchFamily="50" charset="-128"/>
                          <a:ea typeface="Yu Gothic UI" panose="020B0500000000000000" pitchFamily="50" charset="-128"/>
                        </a:rPr>
                        <a:t>環境・新エネルギー産業</a:t>
                      </a:r>
                      <a:r>
                        <a:rPr kumimoji="1" lang="ja-JP" altLang="en-US" sz="1600" b="0" u="none" dirty="0">
                          <a:solidFill>
                            <a:schemeClr val="tx1"/>
                          </a:solidFill>
                          <a:latin typeface="Yu Gothic UI" panose="020B0500000000000000" pitchFamily="50" charset="-128"/>
                          <a:ea typeface="Yu Gothic UI" panose="020B0500000000000000" pitchFamily="50" charset="-128"/>
                        </a:rPr>
                        <a:t>で強みを有する企業の立地</a:t>
                      </a:r>
                    </a:p>
                  </a:txBody>
                  <a:tcPr marL="144000" marR="144000" marT="72001" marB="72001"/>
                </a:tc>
                <a:tc>
                  <a:txBody>
                    <a:bodyPr/>
                    <a:lstStyle/>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大阪府・大阪市の共同提案が</a:t>
                      </a:r>
                      <a:r>
                        <a:rPr kumimoji="1" lang="en-US" altLang="ja-JP" sz="1600" b="1" u="none" dirty="0">
                          <a:solidFill>
                            <a:schemeClr val="tx1"/>
                          </a:solidFill>
                          <a:latin typeface="Yu Gothic UI" panose="020B0500000000000000" pitchFamily="50" charset="-128"/>
                          <a:ea typeface="Yu Gothic UI" panose="020B0500000000000000" pitchFamily="50" charset="-128"/>
                        </a:rPr>
                        <a:t>SDGs</a:t>
                      </a:r>
                      <a:r>
                        <a:rPr kumimoji="1" lang="ja-JP" altLang="en-US" sz="1600" b="1" u="none" dirty="0">
                          <a:solidFill>
                            <a:schemeClr val="tx1"/>
                          </a:solidFill>
                          <a:latin typeface="Yu Gothic UI" panose="020B0500000000000000" pitchFamily="50" charset="-128"/>
                          <a:ea typeface="Yu Gothic UI" panose="020B0500000000000000" pitchFamily="50" charset="-128"/>
                        </a:rPr>
                        <a:t>未来都市に選定（</a:t>
                      </a:r>
                      <a:r>
                        <a:rPr kumimoji="1" lang="en-US" altLang="ja-JP" sz="1600" b="1" u="none" dirty="0">
                          <a:solidFill>
                            <a:schemeClr val="tx1"/>
                          </a:solidFill>
                          <a:latin typeface="Yu Gothic UI" panose="020B0500000000000000" pitchFamily="50" charset="-128"/>
                          <a:ea typeface="Yu Gothic UI" panose="020B0500000000000000" pitchFamily="50" charset="-128"/>
                        </a:rPr>
                        <a:t>2020</a:t>
                      </a:r>
                      <a:r>
                        <a:rPr kumimoji="1" lang="ja-JP" altLang="en-US" sz="1600" b="1" u="none" dirty="0">
                          <a:solidFill>
                            <a:schemeClr val="tx1"/>
                          </a:solidFill>
                          <a:latin typeface="Yu Gothic UI" panose="020B0500000000000000" pitchFamily="50" charset="-128"/>
                          <a:ea typeface="Yu Gothic UI" panose="020B0500000000000000" pitchFamily="50" charset="-128"/>
                        </a:rPr>
                        <a:t>年７月）</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コロナ禍による社会の変容</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1" u="none" dirty="0">
                          <a:solidFill>
                            <a:schemeClr val="tx1"/>
                          </a:solidFill>
                          <a:latin typeface="Yu Gothic UI" panose="020B0500000000000000" pitchFamily="50" charset="-128"/>
                          <a:ea typeface="Yu Gothic UI" panose="020B0500000000000000" pitchFamily="50" charset="-128"/>
                        </a:rPr>
                        <a:t>2025</a:t>
                      </a:r>
                      <a:r>
                        <a:rPr kumimoji="1" lang="ja-JP" altLang="en-US" sz="1600" b="1" u="none" dirty="0">
                          <a:solidFill>
                            <a:schemeClr val="tx1"/>
                          </a:solidFill>
                          <a:latin typeface="Yu Gothic UI" panose="020B0500000000000000" pitchFamily="50" charset="-128"/>
                          <a:ea typeface="Yu Gothic UI" panose="020B0500000000000000" pitchFamily="50" charset="-128"/>
                        </a:rPr>
                        <a:t>年大阪・関西万博</a:t>
                      </a:r>
                      <a:r>
                        <a:rPr kumimoji="1" lang="ja-JP" altLang="en-US" sz="1600" b="0" u="none" dirty="0">
                          <a:solidFill>
                            <a:schemeClr val="tx1"/>
                          </a:solidFill>
                          <a:latin typeface="Yu Gothic UI" panose="020B0500000000000000" pitchFamily="50" charset="-128"/>
                          <a:ea typeface="Yu Gothic UI" panose="020B0500000000000000" pitchFamily="50" charset="-128"/>
                        </a:rPr>
                        <a:t>の開催</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「大阪ブルー・オーシャン・ビジョン」（</a:t>
                      </a:r>
                      <a:r>
                        <a:rPr kumimoji="1" lang="en-US" altLang="ja-JP" sz="1600" b="1" u="none" dirty="0">
                          <a:solidFill>
                            <a:schemeClr val="tx1"/>
                          </a:solidFill>
                          <a:latin typeface="Yu Gothic UI" panose="020B0500000000000000" pitchFamily="50" charset="-128"/>
                          <a:ea typeface="Yu Gothic UI" panose="020B0500000000000000" pitchFamily="50" charset="-128"/>
                        </a:rPr>
                        <a:t>G20</a:t>
                      </a:r>
                      <a:r>
                        <a:rPr kumimoji="1" lang="ja-JP" altLang="en-US" sz="1600" b="1" u="none" dirty="0">
                          <a:solidFill>
                            <a:schemeClr val="tx1"/>
                          </a:solidFill>
                          <a:latin typeface="Yu Gothic UI" panose="020B0500000000000000" pitchFamily="50" charset="-128"/>
                          <a:ea typeface="Yu Gothic UI" panose="020B0500000000000000" pitchFamily="50" charset="-128"/>
                        </a:rPr>
                        <a:t>大阪サミットのレガシー）の実現に向けた先導</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百舌鳥・古市古墳群の</a:t>
                      </a:r>
                      <a:r>
                        <a:rPr kumimoji="1" lang="ja-JP" altLang="en-US" sz="1600" b="1" u="none" dirty="0">
                          <a:solidFill>
                            <a:schemeClr val="tx1"/>
                          </a:solidFill>
                          <a:latin typeface="Yu Gothic UI" panose="020B0500000000000000" pitchFamily="50" charset="-128"/>
                          <a:ea typeface="Yu Gothic UI" panose="020B0500000000000000" pitchFamily="50" charset="-128"/>
                        </a:rPr>
                        <a:t>世界文化遺産の登録</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txBody>
                  <a:tcPr marL="144000" marR="144000" marT="72001" marB="72001"/>
                </a:tc>
                <a:extLst>
                  <a:ext uri="{0D108BD9-81ED-4DB2-BD59-A6C34878D82A}">
                    <a16:rowId xmlns:a16="http://schemas.microsoft.com/office/drawing/2014/main" val="1903520781"/>
                  </a:ext>
                </a:extLst>
              </a:tr>
            </a:tbl>
          </a:graphicData>
        </a:graphic>
      </p:graphicFrame>
      <p:sp>
        <p:nvSpPr>
          <p:cNvPr id="3" name="正方形/長方形 2"/>
          <p:cNvSpPr/>
          <p:nvPr/>
        </p:nvSpPr>
        <p:spPr>
          <a:xfrm>
            <a:off x="176977" y="1362309"/>
            <a:ext cx="8253690" cy="1874872"/>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tabLst>
                <a:tab pos="3238565" algn="l"/>
              </a:tabLst>
            </a:pPr>
            <a:r>
              <a:rPr lang="ja-JP" altLang="en-US" sz="1600" dirty="0">
                <a:latin typeface="Yu Gothic UI" panose="020B0500000000000000" pitchFamily="50" charset="-128"/>
                <a:ea typeface="Yu Gothic UI" panose="020B0500000000000000" pitchFamily="50" charset="-128"/>
              </a:rPr>
              <a:t>　都市域である大阪において、産業活動及び日常生活を営む中で生じる環境課題への対応を進めてきた結果、大気汚染や水質汚濁の改善、廃棄物の最終処分量の削減などが進み、</a:t>
            </a:r>
            <a:r>
              <a:rPr lang="ja-JP" altLang="en-US" sz="1600" b="1" dirty="0">
                <a:latin typeface="Yu Gothic UI" panose="020B0500000000000000" pitchFamily="50" charset="-128"/>
                <a:ea typeface="Yu Gothic UI" panose="020B0500000000000000" pitchFamily="50" charset="-128"/>
              </a:rPr>
              <a:t>府域の環境の状況は概ね改善傾向</a:t>
            </a:r>
            <a:r>
              <a:rPr lang="ja-JP" altLang="en-US" sz="1600" dirty="0">
                <a:latin typeface="Yu Gothic UI" panose="020B0500000000000000" pitchFamily="50" charset="-128"/>
                <a:ea typeface="Yu Gothic UI" panose="020B0500000000000000" pitchFamily="50" charset="-128"/>
              </a:rPr>
              <a:t>となっています。</a:t>
            </a:r>
            <a:endParaRPr lang="en-US" altLang="ja-JP" sz="1600" dirty="0">
              <a:latin typeface="Yu Gothic UI" panose="020B0500000000000000" pitchFamily="50" charset="-128"/>
              <a:ea typeface="Yu Gothic UI" panose="020B0500000000000000" pitchFamily="50" charset="-128"/>
            </a:endParaRPr>
          </a:p>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しかしながら、</a:t>
            </a:r>
            <a:r>
              <a:rPr lang="ja-JP" altLang="en-US" sz="1600" b="1" dirty="0">
                <a:latin typeface="Yu Gothic UI" panose="020B0500000000000000" pitchFamily="50" charset="-128"/>
                <a:ea typeface="Yu Gothic UI" panose="020B0500000000000000" pitchFamily="50" charset="-128"/>
              </a:rPr>
              <a:t>光化学オキシダントなど環境保全目標未達成の項目への対応、資源・エネルギー消費のさらなる削減、増加が見込まれる建設廃棄物の適正処理、里地里山の生態系機能の低下への対応など課題は依然として残存しています</a:t>
            </a:r>
            <a:r>
              <a:rPr lang="ja-JP" altLang="en-US" sz="1600" dirty="0">
                <a:latin typeface="Yu Gothic UI" panose="020B0500000000000000" pitchFamily="50" charset="-128"/>
                <a:ea typeface="Yu Gothic UI" panose="020B0500000000000000" pitchFamily="50" charset="-128"/>
              </a:rPr>
              <a:t>。また、災害時のアスベストの飛散や化学物質の漏洩・流出といった潜在的な環境リスクのさらなる低減が必要です。</a:t>
            </a:r>
          </a:p>
        </p:txBody>
      </p:sp>
      <p:sp>
        <p:nvSpPr>
          <p:cNvPr id="26" name="正方形/長方形 25"/>
          <p:cNvSpPr/>
          <p:nvPr/>
        </p:nvSpPr>
        <p:spPr>
          <a:xfrm>
            <a:off x="5428544" y="9269852"/>
            <a:ext cx="943085" cy="246221"/>
          </a:xfrm>
          <a:prstGeom prst="rect">
            <a:avLst/>
          </a:prstGeom>
        </p:spPr>
        <p:txBody>
          <a:bodyPr wrap="square">
            <a:spAutoFit/>
          </a:bodyPr>
          <a:lstStyle/>
          <a:p>
            <a:pPr>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1920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3</a:t>
            </a:r>
          </a:p>
        </p:txBody>
      </p:sp>
      <p:sp>
        <p:nvSpPr>
          <p:cNvPr id="27" name="正方形/長方形 26">
            <a:extLst>
              <a:ext uri="{FF2B5EF4-FFF2-40B4-BE49-F238E27FC236}">
                <a16:creationId xmlns:a16="http://schemas.microsoft.com/office/drawing/2014/main" id="{765D8A20-E155-4F88-AD43-47BCFFAF5D04}"/>
              </a:ext>
            </a:extLst>
          </p:cNvPr>
          <p:cNvSpPr/>
          <p:nvPr/>
        </p:nvSpPr>
        <p:spPr>
          <a:xfrm>
            <a:off x="237575" y="1211424"/>
            <a:ext cx="12447646" cy="64615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100"/>
              </a:lnSpc>
              <a:spcBef>
                <a:spcPts val="601"/>
              </a:spcBef>
              <a:buFont typeface="Wingdings" panose="05000000000000000000" pitchFamily="2" charset="2"/>
              <a:buChar char="Ø"/>
            </a:pPr>
            <a:r>
              <a:rPr lang="ja-JP" altLang="en-US" sz="1600" b="1" dirty="0">
                <a:solidFill>
                  <a:schemeClr val="tx1"/>
                </a:solidFill>
                <a:latin typeface="Yu Gothic UI" panose="020B0500000000000000" pitchFamily="50" charset="-128"/>
                <a:ea typeface="Yu Gothic UI" panose="020B0500000000000000" pitchFamily="50" charset="-128"/>
              </a:rPr>
              <a:t>　</a:t>
            </a:r>
            <a:r>
              <a:rPr lang="en-US" altLang="ja-JP" sz="1600" b="1" dirty="0">
                <a:solidFill>
                  <a:schemeClr val="tx1"/>
                </a:solidFill>
                <a:latin typeface="Yu Gothic UI" panose="020B0500000000000000" pitchFamily="50" charset="-128"/>
                <a:ea typeface="Yu Gothic UI" panose="020B0500000000000000" pitchFamily="50" charset="-128"/>
              </a:rPr>
              <a:t>SDGs</a:t>
            </a:r>
            <a:r>
              <a:rPr lang="ja-JP" altLang="en-US" sz="1600" b="1" dirty="0" err="1">
                <a:solidFill>
                  <a:schemeClr val="tx1"/>
                </a:solidFill>
                <a:latin typeface="Yu Gothic UI" panose="020B0500000000000000" pitchFamily="50" charset="-128"/>
                <a:ea typeface="Yu Gothic UI" panose="020B0500000000000000" pitchFamily="50" charset="-128"/>
              </a:rPr>
              <a:t>、</a:t>
            </a:r>
            <a:r>
              <a:rPr lang="ja-JP" altLang="en-US" sz="1600" b="1" dirty="0">
                <a:solidFill>
                  <a:schemeClr val="tx1"/>
                </a:solidFill>
                <a:latin typeface="Yu Gothic UI" panose="020B0500000000000000" pitchFamily="50" charset="-128"/>
                <a:ea typeface="Yu Gothic UI" panose="020B0500000000000000" pitchFamily="50" charset="-128"/>
              </a:rPr>
              <a:t>パリ協定、大阪ブルー・オーシャン・ビジョンなど時代の転換点ともいえる国際的な合意・共有</a:t>
            </a:r>
            <a:r>
              <a:rPr lang="ja-JP" altLang="en-US" sz="1600" dirty="0">
                <a:solidFill>
                  <a:schemeClr val="tx1"/>
                </a:solidFill>
                <a:latin typeface="Yu Gothic UI" panose="020B0500000000000000" pitchFamily="50" charset="-128"/>
                <a:ea typeface="Yu Gothic UI" panose="020B0500000000000000" pitchFamily="50" charset="-128"/>
              </a:rPr>
              <a:t>がされるとともに、</a:t>
            </a:r>
            <a:r>
              <a:rPr lang="en-US" altLang="ja-JP" sz="1600" b="1" dirty="0">
                <a:solidFill>
                  <a:schemeClr val="tx1"/>
                </a:solidFill>
                <a:latin typeface="Yu Gothic UI" panose="020B0500000000000000" pitchFamily="50" charset="-128"/>
                <a:ea typeface="Yu Gothic UI" panose="020B0500000000000000" pitchFamily="50" charset="-128"/>
              </a:rPr>
              <a:t>RE100</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１</a:t>
            </a:r>
            <a:r>
              <a:rPr lang="ja-JP" altLang="en-US" sz="1600" b="1" dirty="0">
                <a:solidFill>
                  <a:schemeClr val="tx1"/>
                </a:solidFill>
                <a:latin typeface="Yu Gothic UI" panose="020B0500000000000000" pitchFamily="50" charset="-128"/>
                <a:ea typeface="Yu Gothic UI" panose="020B0500000000000000" pitchFamily="50" charset="-128"/>
              </a:rPr>
              <a:t>や</a:t>
            </a:r>
            <a:r>
              <a:rPr lang="en-US" altLang="ja-JP" sz="1600" b="1" dirty="0">
                <a:solidFill>
                  <a:schemeClr val="tx1"/>
                </a:solidFill>
                <a:latin typeface="Yu Gothic UI" panose="020B0500000000000000" pitchFamily="50" charset="-128"/>
                <a:ea typeface="Yu Gothic UI" panose="020B0500000000000000" pitchFamily="50" charset="-128"/>
              </a:rPr>
              <a:t>SBT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２</a:t>
            </a:r>
            <a:r>
              <a:rPr lang="ja-JP" altLang="en-US" sz="1600" b="1" dirty="0">
                <a:solidFill>
                  <a:schemeClr val="tx1"/>
                </a:solidFill>
                <a:latin typeface="Yu Gothic UI" panose="020B0500000000000000" pitchFamily="50" charset="-128"/>
                <a:ea typeface="Yu Gothic UI" panose="020B0500000000000000" pitchFamily="50" charset="-128"/>
              </a:rPr>
              <a:t>をはじめとした国際イニシアティブが発足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するなど、</a:t>
            </a:r>
            <a:r>
              <a:rPr lang="ja-JP" altLang="en-US" sz="1600" b="1" dirty="0">
                <a:solidFill>
                  <a:schemeClr val="tx1"/>
                </a:solidFill>
                <a:latin typeface="Yu Gothic UI" panose="020B0500000000000000" pitchFamily="50" charset="-128"/>
                <a:ea typeface="Yu Gothic UI" panose="020B0500000000000000" pitchFamily="50" charset="-128"/>
              </a:rPr>
              <a:t>官民を挙げた取組みが拡大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サプライチェーン全体での持続可能性を追求する企業の自主的な取組みが加速しています。金融面においても、</a:t>
            </a:r>
            <a:r>
              <a:rPr lang="ja-JP" altLang="en-US" sz="1600" b="1" dirty="0">
                <a:solidFill>
                  <a:schemeClr val="tx1"/>
                </a:solidFill>
                <a:latin typeface="Yu Gothic UI" panose="020B0500000000000000" pitchFamily="50" charset="-128"/>
                <a:ea typeface="Yu Gothic UI" panose="020B0500000000000000" pitchFamily="50" charset="-128"/>
              </a:rPr>
              <a:t>責任投資原則（</a:t>
            </a:r>
            <a:r>
              <a:rPr lang="en-US" altLang="ja-JP" sz="1600" b="1" dirty="0">
                <a:solidFill>
                  <a:schemeClr val="tx1"/>
                </a:solidFill>
                <a:latin typeface="Yu Gothic UI" panose="020B0500000000000000" pitchFamily="50" charset="-128"/>
                <a:ea typeface="Yu Gothic UI" panose="020B0500000000000000" pitchFamily="50" charset="-128"/>
              </a:rPr>
              <a:t>PRI</a:t>
            </a:r>
            <a:r>
              <a:rPr lang="ja-JP" altLang="en-US" sz="1600" b="1" dirty="0">
                <a:solidFill>
                  <a:schemeClr val="tx1"/>
                </a:solidFill>
                <a:latin typeface="Yu Gothic UI" panose="020B0500000000000000" pitchFamily="50" charset="-128"/>
                <a:ea typeface="Yu Gothic UI" panose="020B0500000000000000" pitchFamily="50" charset="-128"/>
              </a:rPr>
              <a: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３</a:t>
            </a:r>
            <a:r>
              <a:rPr lang="en-US" altLang="ja-JP" sz="1600" b="1" baseline="30000" dirty="0">
                <a:solidFill>
                  <a:schemeClr val="tx1"/>
                </a:solidFill>
                <a:latin typeface="Yu Gothic UI" panose="020B0500000000000000" pitchFamily="50" charset="-128"/>
                <a:ea typeface="Yu Gothic UI" panose="020B0500000000000000" pitchFamily="50" charset="-128"/>
              </a:rPr>
              <a:t> </a:t>
            </a:r>
            <a:r>
              <a:rPr lang="ja-JP" altLang="en-US" sz="1600" b="1" dirty="0">
                <a:solidFill>
                  <a:schemeClr val="tx1"/>
                </a:solidFill>
                <a:latin typeface="Yu Gothic UI" panose="020B0500000000000000" pitchFamily="50" charset="-128"/>
                <a:ea typeface="Yu Gothic UI" panose="020B0500000000000000" pitchFamily="50" charset="-128"/>
              </a:rPr>
              <a:t>などの国際イニシアティブが発足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し、いわゆる</a:t>
            </a:r>
            <a:r>
              <a:rPr lang="en-US" altLang="ja-JP" sz="1600" b="1" dirty="0">
                <a:solidFill>
                  <a:schemeClr val="tx1"/>
                </a:solidFill>
                <a:latin typeface="Yu Gothic UI" panose="020B0500000000000000" pitchFamily="50" charset="-128"/>
                <a:ea typeface="Yu Gothic UI" panose="020B0500000000000000" pitchFamily="50" charset="-128"/>
              </a:rPr>
              <a:t>ESG</a:t>
            </a:r>
            <a:r>
              <a:rPr lang="ja-JP" altLang="en-US" sz="1600" b="1" dirty="0">
                <a:solidFill>
                  <a:schemeClr val="tx1"/>
                </a:solidFill>
                <a:latin typeface="Yu Gothic UI" panose="020B0500000000000000" pitchFamily="50" charset="-128"/>
                <a:ea typeface="Yu Gothic UI" panose="020B0500000000000000" pitchFamily="50" charset="-128"/>
              </a:rPr>
              <a:t>金融</a:t>
            </a:r>
            <a:r>
              <a:rPr lang="en-US" altLang="ja-JP" sz="1600" b="1" baseline="30000" dirty="0">
                <a:solidFill>
                  <a:schemeClr val="tx1"/>
                </a:solidFill>
                <a:latin typeface="Yu Gothic UI" panose="020B0500000000000000" pitchFamily="50" charset="-128"/>
                <a:ea typeface="Yu Gothic UI" panose="020B0500000000000000" pitchFamily="50" charset="-128"/>
              </a:rPr>
              <a:t>※4</a:t>
            </a:r>
            <a:r>
              <a:rPr lang="ja-JP" altLang="en-US" sz="1600" b="1" dirty="0">
                <a:solidFill>
                  <a:schemeClr val="tx1"/>
                </a:solidFill>
                <a:latin typeface="Yu Gothic UI" panose="020B0500000000000000" pitchFamily="50" charset="-128"/>
                <a:ea typeface="Yu Gothic UI" panose="020B0500000000000000" pitchFamily="50" charset="-128"/>
              </a:rPr>
              <a:t>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人工知能（</a:t>
            </a:r>
            <a:r>
              <a:rPr lang="en-US" altLang="ja-JP" sz="1600" dirty="0">
                <a:solidFill>
                  <a:schemeClr val="tx1"/>
                </a:solidFill>
                <a:latin typeface="Yu Gothic UI" panose="020B0500000000000000" pitchFamily="50" charset="-128"/>
                <a:ea typeface="Yu Gothic UI" panose="020B0500000000000000" pitchFamily="50" charset="-128"/>
              </a:rPr>
              <a:t>AI</a:t>
            </a:r>
            <a:r>
              <a:rPr lang="ja-JP" altLang="en-US" sz="1600" dirty="0">
                <a:solidFill>
                  <a:schemeClr val="tx1"/>
                </a:solidFill>
                <a:latin typeface="Yu Gothic UI" panose="020B0500000000000000" pitchFamily="50" charset="-128"/>
                <a:ea typeface="Yu Gothic UI" panose="020B0500000000000000" pitchFamily="50" charset="-128"/>
              </a:rPr>
              <a:t>）等の情報通信技術（</a:t>
            </a:r>
            <a:r>
              <a:rPr lang="en-US" altLang="ja-JP" sz="1600" dirty="0">
                <a:solidFill>
                  <a:schemeClr val="tx1"/>
                </a:solidFill>
                <a:latin typeface="Yu Gothic UI" panose="020B0500000000000000" pitchFamily="50" charset="-128"/>
                <a:ea typeface="Yu Gothic UI" panose="020B0500000000000000" pitchFamily="50" charset="-128"/>
              </a:rPr>
              <a:t>ICT</a:t>
            </a:r>
            <a:r>
              <a:rPr lang="ja-JP" altLang="en-US" sz="1600" dirty="0">
                <a:solidFill>
                  <a:schemeClr val="tx1"/>
                </a:solidFill>
                <a:latin typeface="Yu Gothic UI" panose="020B0500000000000000" pitchFamily="50" charset="-128"/>
                <a:ea typeface="Yu Gothic UI" panose="020B0500000000000000" pitchFamily="50" charset="-128"/>
              </a:rPr>
              <a:t>）の発展、</a:t>
            </a:r>
            <a:r>
              <a:rPr lang="en-US" altLang="ja-JP" sz="1600" dirty="0">
                <a:solidFill>
                  <a:schemeClr val="tx1"/>
                </a:solidFill>
                <a:latin typeface="Yu Gothic UI" panose="020B0500000000000000" pitchFamily="50" charset="-128"/>
                <a:ea typeface="Yu Gothic UI" panose="020B0500000000000000" pitchFamily="50" charset="-128"/>
              </a:rPr>
              <a:t> ICT </a:t>
            </a:r>
            <a:r>
              <a:rPr lang="ja-JP" altLang="en-US" sz="1600" dirty="0">
                <a:solidFill>
                  <a:schemeClr val="tx1"/>
                </a:solidFill>
                <a:latin typeface="Yu Gothic UI" panose="020B0500000000000000" pitchFamily="50" charset="-128"/>
                <a:ea typeface="Yu Gothic UI" panose="020B0500000000000000" pitchFamily="50" charset="-128"/>
              </a:rPr>
              <a:t>の進展によるシェアリング・エコノミーの拡大など社会構造・産業構造そのものを覆す革新的な技術・サービスが発達・拡大しています。これらを活用して、省資源・省エネルギーによる環境課題の改善、労働生産性の向上による社会課題の改善、サーキュラーエコノミーの拡大等による経済発展など</a:t>
            </a:r>
            <a:r>
              <a:rPr lang="ja-JP" altLang="en-US" sz="1600" b="1" dirty="0">
                <a:solidFill>
                  <a:schemeClr val="tx1"/>
                </a:solidFill>
                <a:latin typeface="Yu Gothic UI" panose="020B0500000000000000" pitchFamily="50" charset="-128"/>
                <a:ea typeface="Yu Gothic UI" panose="020B0500000000000000" pitchFamily="50" charset="-128"/>
              </a:rPr>
              <a:t>環境・社会・経済の統合的向上を図る取組みが期待</a:t>
            </a:r>
            <a:r>
              <a:rPr lang="ja-JP" altLang="en-US" sz="1600" dirty="0">
                <a:solidFill>
                  <a:schemeClr val="tx1"/>
                </a:solidFill>
                <a:latin typeface="Yu Gothic UI" panose="020B0500000000000000" pitchFamily="50" charset="-128"/>
                <a:ea typeface="Yu Gothic UI" panose="020B0500000000000000" pitchFamily="50" charset="-128"/>
              </a:rPr>
              <a:t>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コロナ禍を踏まえて、今後の経済復興にあたっては、これまでの経済システムに戻るのではなく、持続可能な社会の実現に資する環境施策も含めて取組みを進める</a:t>
            </a:r>
            <a:r>
              <a:rPr lang="ja-JP" altLang="en-US" sz="1600" b="1" dirty="0">
                <a:solidFill>
                  <a:schemeClr val="tx1"/>
                </a:solidFill>
                <a:latin typeface="Yu Gothic UI" panose="020B0500000000000000" pitchFamily="50" charset="-128"/>
                <a:ea typeface="Yu Gothic UI" panose="020B0500000000000000" pitchFamily="50" charset="-128"/>
              </a:rPr>
              <a:t>「グリーンリカバリー」</a:t>
            </a:r>
            <a:r>
              <a:rPr lang="ja-JP" altLang="en-US" sz="1600" dirty="0">
                <a:solidFill>
                  <a:schemeClr val="tx1"/>
                </a:solidFill>
                <a:latin typeface="Yu Gothic UI" panose="020B0500000000000000" pitchFamily="50" charset="-128"/>
                <a:ea typeface="Yu Gothic UI" panose="020B0500000000000000" pitchFamily="50" charset="-128"/>
              </a:rPr>
              <a:t>の考え方が重要視されています。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33" name="角丸四角形 32"/>
          <p:cNvSpPr/>
          <p:nvPr/>
        </p:nvSpPr>
        <p:spPr>
          <a:xfrm>
            <a:off x="150895" y="968838"/>
            <a:ext cx="5958282"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持続可能な社会へ向けた動き</a:t>
            </a:r>
            <a:r>
              <a:rPr kumimoji="1" lang="ja-JP" altLang="en-US" sz="1200" dirty="0">
                <a:solidFill>
                  <a:schemeClr val="bg1"/>
                </a:solidFill>
                <a:latin typeface="Yu Gothic UI" panose="020B0500000000000000" pitchFamily="50" charset="-128"/>
                <a:ea typeface="Yu Gothic UI" panose="020B0500000000000000" pitchFamily="50" charset="-128"/>
              </a:rPr>
              <a:t>　～大阪を取り巻く世界的な潮流～</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290260" y="7810080"/>
            <a:ext cx="12511340" cy="830997"/>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Renewable Energy 100</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企業が自らの事業の使用電力を</a:t>
            </a:r>
            <a:r>
              <a:rPr kumimoji="1" lang="en-US" altLang="ja-JP" sz="1200" dirty="0">
                <a:solidFill>
                  <a:schemeClr val="dk1"/>
                </a:solidFill>
                <a:latin typeface="Yu Gothic UI" panose="020B0500000000000000" pitchFamily="50" charset="-128"/>
                <a:ea typeface="Yu Gothic UI" panose="020B0500000000000000" pitchFamily="50" charset="-128"/>
              </a:rPr>
              <a:t>100</a:t>
            </a:r>
            <a:r>
              <a:rPr kumimoji="1" lang="ja-JP" altLang="ja-JP" sz="1200" dirty="0">
                <a:solidFill>
                  <a:schemeClr val="dk1"/>
                </a:solidFill>
                <a:latin typeface="Yu Gothic UI" panose="020B0500000000000000" pitchFamily="50" charset="-128"/>
                <a:ea typeface="Yu Gothic UI" panose="020B0500000000000000" pitchFamily="50" charset="-128"/>
              </a:rPr>
              <a:t>％再生可能エネルギーで賄うことをめざす国際的なイニシアティブ</a:t>
            </a:r>
            <a:r>
              <a:rPr kumimoji="1" lang="ja-JP" altLang="en-US" sz="1200" dirty="0">
                <a:solidFill>
                  <a:schemeClr val="dk1"/>
                </a:solidFill>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２　「</a:t>
            </a:r>
            <a:r>
              <a:rPr lang="en-US" altLang="ja-JP" sz="1200" dirty="0">
                <a:latin typeface="Yu Gothic UI" panose="020B0500000000000000" pitchFamily="50" charset="-128"/>
                <a:ea typeface="Yu Gothic UI" panose="020B0500000000000000" pitchFamily="50" charset="-128"/>
              </a:rPr>
              <a:t>Science Based Targets</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平均気温上昇を産業革命前から２℃未満に維持するために、企業が自らの気候科学の知見に沿って、２℃目標と整合した削減目標を設定するプロジェクト。</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３　</a:t>
            </a:r>
            <a:r>
              <a:rPr kumimoji="1" lang="ja-JP" altLang="ja-JP" sz="1200" dirty="0">
                <a:solidFill>
                  <a:schemeClr val="dk1"/>
                </a:solidFill>
                <a:latin typeface="Yu Gothic UI" panose="020B0500000000000000" pitchFamily="50" charset="-128"/>
                <a:ea typeface="Yu Gothic UI" panose="020B0500000000000000" pitchFamily="50" charset="-128"/>
              </a:rPr>
              <a:t>「</a:t>
            </a:r>
            <a:r>
              <a:rPr kumimoji="1" lang="en-US" altLang="ja-JP" sz="1200" dirty="0">
                <a:solidFill>
                  <a:schemeClr val="dk1"/>
                </a:solidFill>
                <a:latin typeface="Yu Gothic UI" panose="020B0500000000000000" pitchFamily="50" charset="-128"/>
                <a:ea typeface="Yu Gothic UI" panose="020B0500000000000000" pitchFamily="50" charset="-128"/>
              </a:rPr>
              <a:t>Principles for Responsible Investment</a:t>
            </a:r>
            <a:r>
              <a:rPr kumimoji="1" lang="ja-JP" altLang="ja-JP" sz="1200" dirty="0">
                <a:solidFill>
                  <a:schemeClr val="dk1"/>
                </a:solidFill>
                <a:latin typeface="Yu Gothic UI" panose="020B0500000000000000" pitchFamily="50" charset="-128"/>
                <a:ea typeface="Yu Gothic UI" panose="020B0500000000000000" pitchFamily="50" charset="-128"/>
              </a:rPr>
              <a:t>」の略</a:t>
            </a:r>
            <a:r>
              <a:rPr kumimoji="1" lang="ja-JP" altLang="en-US" sz="1200" dirty="0">
                <a:solidFill>
                  <a:schemeClr val="dk1"/>
                </a:solidFill>
                <a:latin typeface="Yu Gothic UI" panose="020B0500000000000000" pitchFamily="50" charset="-128"/>
                <a:ea typeface="Yu Gothic UI" panose="020B0500000000000000" pitchFamily="50" charset="-128"/>
              </a:rPr>
              <a:t>。</a:t>
            </a:r>
            <a:r>
              <a:rPr kumimoji="1" lang="ja-JP" altLang="ja-JP" sz="1200" dirty="0">
                <a:solidFill>
                  <a:schemeClr val="dk1"/>
                </a:solidFill>
                <a:latin typeface="Yu Gothic UI" panose="020B0500000000000000" pitchFamily="50" charset="-128"/>
                <a:ea typeface="Yu Gothic UI" panose="020B0500000000000000" pitchFamily="50" charset="-128"/>
              </a:rPr>
              <a:t>投資家に対し、企業分析・評価を行う上で長期的な視点を重視し、</a:t>
            </a:r>
            <a:r>
              <a:rPr kumimoji="1" lang="en-US" altLang="ja-JP" sz="1200" dirty="0">
                <a:solidFill>
                  <a:schemeClr val="dk1"/>
                </a:solidFill>
                <a:latin typeface="Yu Gothic UI" panose="020B0500000000000000" pitchFamily="50" charset="-128"/>
                <a:ea typeface="Yu Gothic UI" panose="020B0500000000000000" pitchFamily="50" charset="-128"/>
              </a:rPr>
              <a:t>ESG</a:t>
            </a:r>
            <a:r>
              <a:rPr kumimoji="1" lang="ja-JP" altLang="ja-JP" sz="1200" dirty="0">
                <a:solidFill>
                  <a:schemeClr val="dk1"/>
                </a:solidFill>
                <a:latin typeface="Yu Gothic UI" panose="020B0500000000000000" pitchFamily="50" charset="-128"/>
                <a:ea typeface="Yu Gothic UI" panose="020B0500000000000000" pitchFamily="50" charset="-128"/>
              </a:rPr>
              <a:t>情報を考慮した投資行動をとることを求めるイニシアティブ。</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４　</a:t>
            </a:r>
            <a:r>
              <a:rPr lang="ja-JP" altLang="en-US" sz="1200" dirty="0">
                <a:latin typeface="Yu Gothic UI" panose="020B0500000000000000" pitchFamily="50" charset="-128"/>
                <a:ea typeface="Yu Gothic UI" panose="020B0500000000000000" pitchFamily="50" charset="-128"/>
              </a:rPr>
              <a:t>企業分析・評価を行ううえで長期的な視点を重視 し、環境（</a:t>
            </a:r>
            <a:r>
              <a:rPr lang="en-US" altLang="ja-JP" sz="1200" dirty="0">
                <a:latin typeface="Yu Gothic UI" panose="020B0500000000000000" pitchFamily="50" charset="-128"/>
                <a:ea typeface="Yu Gothic UI" panose="020B0500000000000000" pitchFamily="50" charset="-128"/>
              </a:rPr>
              <a:t>Environment</a:t>
            </a:r>
            <a:r>
              <a:rPr lang="ja-JP" altLang="en-US" sz="1200" dirty="0">
                <a:latin typeface="Yu Gothic UI" panose="020B0500000000000000" pitchFamily="50" charset="-128"/>
                <a:ea typeface="Yu Gothic UI" panose="020B0500000000000000" pitchFamily="50" charset="-128"/>
              </a:rPr>
              <a:t>）、社会（</a:t>
            </a:r>
            <a:r>
              <a:rPr lang="en-US" altLang="ja-JP" sz="1200" dirty="0">
                <a:latin typeface="Yu Gothic UI" panose="020B0500000000000000" pitchFamily="50" charset="-128"/>
                <a:ea typeface="Yu Gothic UI" panose="020B0500000000000000" pitchFamily="50" charset="-128"/>
              </a:rPr>
              <a:t>Social</a:t>
            </a:r>
            <a:r>
              <a:rPr lang="ja-JP" altLang="en-US" sz="1200" dirty="0">
                <a:latin typeface="Yu Gothic UI" panose="020B0500000000000000" pitchFamily="50" charset="-128"/>
                <a:ea typeface="Yu Gothic UI" panose="020B0500000000000000" pitchFamily="50" charset="-128"/>
              </a:rPr>
              <a:t>）、ガバナンス（</a:t>
            </a:r>
            <a:r>
              <a:rPr lang="en-US" altLang="ja-JP" sz="1200" dirty="0">
                <a:latin typeface="Yu Gothic UI" panose="020B0500000000000000" pitchFamily="50" charset="-128"/>
                <a:ea typeface="Yu Gothic UI" panose="020B0500000000000000" pitchFamily="50" charset="-128"/>
              </a:rPr>
              <a:t>Governance</a:t>
            </a:r>
            <a:r>
              <a:rPr lang="ja-JP" altLang="en-US" sz="1200" dirty="0">
                <a:latin typeface="Yu Gothic UI" panose="020B0500000000000000" pitchFamily="50" charset="-128"/>
                <a:ea typeface="Yu Gothic UI" panose="020B0500000000000000" pitchFamily="50" charset="-128"/>
              </a:rPr>
              <a:t>）情報を考慮した投融資</a:t>
            </a:r>
            <a:r>
              <a:rPr lang="ja-JP" altLang="en-US" sz="1200" dirty="0" smtClean="0">
                <a:latin typeface="Yu Gothic UI" panose="020B0500000000000000" pitchFamily="50" charset="-128"/>
                <a:ea typeface="Yu Gothic UI" panose="020B0500000000000000" pitchFamily="50" charset="-128"/>
              </a:rPr>
              <a:t>行動を</a:t>
            </a:r>
            <a:r>
              <a:rPr lang="ja-JP" altLang="en-US" sz="1200" dirty="0">
                <a:latin typeface="Yu Gothic UI" panose="020B0500000000000000" pitchFamily="50" charset="-128"/>
                <a:ea typeface="Yu Gothic UI" panose="020B0500000000000000" pitchFamily="50" charset="-128"/>
              </a:rPr>
              <a:t>とることを求める取組み。</a:t>
            </a:r>
            <a:endParaRPr kumimoji="1" lang="ja-JP" altLang="en-US" sz="1200" dirty="0">
              <a:latin typeface="Yu Gothic UI" panose="020B0500000000000000" pitchFamily="50" charset="-128"/>
              <a:ea typeface="Yu Gothic UI" panose="020B0500000000000000" pitchFamily="50" charset="-128"/>
            </a:endParaRPr>
          </a:p>
        </p:txBody>
      </p:sp>
      <p:pic>
        <p:nvPicPr>
          <p:cNvPr id="35" name="図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810" y="4156346"/>
            <a:ext cx="3122440" cy="2617251"/>
          </a:xfrm>
          <a:prstGeom prst="rect">
            <a:avLst/>
          </a:prstGeom>
          <a:noFill/>
          <a:ln>
            <a:noFill/>
          </a:ln>
        </p:spPr>
      </p:pic>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589" y="4533258"/>
            <a:ext cx="3060377" cy="2040251"/>
          </a:xfrm>
          <a:prstGeom prst="roundRect">
            <a:avLst>
              <a:gd name="adj" fmla="val 97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テキスト ボックス 37">
            <a:extLst>
              <a:ext uri="{FF2B5EF4-FFF2-40B4-BE49-F238E27FC236}">
                <a16:creationId xmlns:a16="http://schemas.microsoft.com/office/drawing/2014/main" id="{511CC4E5-1941-4762-9CE6-68F194611121}"/>
              </a:ext>
            </a:extLst>
          </p:cNvPr>
          <p:cNvSpPr txBox="1"/>
          <p:nvPr/>
        </p:nvSpPr>
        <p:spPr>
          <a:xfrm>
            <a:off x="6166326" y="6739969"/>
            <a:ext cx="2285098" cy="284693"/>
          </a:xfrm>
          <a:prstGeom prst="rect">
            <a:avLst/>
          </a:prstGeom>
          <a:noFill/>
        </p:spPr>
        <p:txBody>
          <a:bodyPr wrap="square" rtlCol="0">
            <a:spAutoFit/>
          </a:bodyPr>
          <a:lstStyle/>
          <a:p>
            <a:pP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日本における</a:t>
            </a:r>
            <a:r>
              <a:rPr lang="en-US" altLang="ja-JP" sz="1050" b="1" i="0" dirty="0">
                <a:solidFill>
                  <a:srgbClr val="333333"/>
                </a:solidFill>
                <a:effectLst/>
                <a:latin typeface="Yu Gothic UI" panose="020B0500000000000000" pitchFamily="50" charset="-128"/>
                <a:ea typeface="Yu Gothic UI" panose="020B0500000000000000" pitchFamily="50" charset="-128"/>
              </a:rPr>
              <a:t>ESG</a:t>
            </a:r>
            <a:r>
              <a:rPr lang="ja-JP" altLang="en-US" sz="1050" b="1" dirty="0">
                <a:solidFill>
                  <a:srgbClr val="333333"/>
                </a:solidFill>
                <a:latin typeface="Yu Gothic UI" panose="020B0500000000000000" pitchFamily="50" charset="-128"/>
                <a:ea typeface="Yu Gothic UI" panose="020B0500000000000000" pitchFamily="50" charset="-128"/>
              </a:rPr>
              <a:t>投資残高</a:t>
            </a:r>
            <a:endParaRPr kumimoji="1" lang="en-US" altLang="ja-JP" sz="900" b="1"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103A22C6-7B21-479E-A385-DB35A653F132}"/>
              </a:ext>
            </a:extLst>
          </p:cNvPr>
          <p:cNvSpPr txBox="1"/>
          <p:nvPr/>
        </p:nvSpPr>
        <p:spPr>
          <a:xfrm>
            <a:off x="2553868" y="6782761"/>
            <a:ext cx="228509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パリ協定採択の風景</a:t>
            </a:r>
            <a:endParaRPr kumimoji="1" lang="en-US" altLang="ja-JP" sz="1050" b="1"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88619CD6-B991-48FE-95B0-C0589EB25CC6}"/>
              </a:ext>
            </a:extLst>
          </p:cNvPr>
          <p:cNvSpPr txBox="1"/>
          <p:nvPr/>
        </p:nvSpPr>
        <p:spPr>
          <a:xfrm>
            <a:off x="9291541" y="6739969"/>
            <a:ext cx="3387795" cy="477054"/>
          </a:xfrm>
          <a:prstGeom prst="rect">
            <a:avLst/>
          </a:prstGeom>
          <a:noFill/>
        </p:spPr>
        <p:txBody>
          <a:bodyPr wrap="square" rtlCol="0">
            <a:spAutoFit/>
          </a:bodyPr>
          <a:lstStyle/>
          <a:p>
            <a:pPr algn="ctr">
              <a:lnSpc>
                <a:spcPts val="1500"/>
              </a:lnSpc>
            </a:pPr>
            <a:r>
              <a:rPr lang="ja-JP" altLang="en-US" sz="1050" b="1" i="0" dirty="0" smtClean="0">
                <a:solidFill>
                  <a:srgbClr val="333333"/>
                </a:solidFill>
                <a:effectLst/>
                <a:latin typeface="Yu Gothic UI" panose="020B0500000000000000" pitchFamily="50" charset="-128"/>
                <a:ea typeface="Yu Gothic UI" panose="020B0500000000000000" pitchFamily="50" charset="-128"/>
              </a:rPr>
              <a:t>コロナ禍からの経済のグリーンリカバリーに対する各国の支持（</a:t>
            </a:r>
            <a:r>
              <a:rPr lang="ja-JP" altLang="en-US" sz="1050" b="1" i="0" dirty="0">
                <a:solidFill>
                  <a:srgbClr val="333333"/>
                </a:solidFill>
                <a:effectLst/>
                <a:latin typeface="Yu Gothic UI" panose="020B0500000000000000" pitchFamily="50" charset="-128"/>
                <a:ea typeface="Yu Gothic UI" panose="020B0500000000000000" pitchFamily="50" charset="-128"/>
              </a:rPr>
              <a:t>左が支持する割合）</a:t>
            </a:r>
            <a:endParaRPr kumimoji="1" lang="en-US" altLang="ja-JP" sz="900" b="1" dirty="0">
              <a:latin typeface="Yu Gothic UI" panose="020B0500000000000000" pitchFamily="50" charset="-128"/>
              <a:ea typeface="Yu Gothic UI" panose="020B0500000000000000" pitchFamily="50" charset="-128"/>
            </a:endParaRPr>
          </a:p>
        </p:txBody>
      </p:sp>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05448" y="4247402"/>
            <a:ext cx="3992880" cy="2583815"/>
          </a:xfrm>
          <a:prstGeom prst="rect">
            <a:avLst/>
          </a:prstGeom>
          <a:noFill/>
          <a:ln>
            <a:noFill/>
          </a:ln>
        </p:spPr>
      </p:pic>
      <p:sp>
        <p:nvSpPr>
          <p:cNvPr id="2" name="正方形/長方形 1"/>
          <p:cNvSpPr/>
          <p:nvPr/>
        </p:nvSpPr>
        <p:spPr>
          <a:xfrm>
            <a:off x="4731832" y="6999172"/>
            <a:ext cx="4266496" cy="400110"/>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出典：サステナブル投資残高調査（</a:t>
            </a: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NPO</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法人日本サステナブル投資</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フォーラム</a:t>
            </a:r>
            <a:endParaRPr lang="en-US"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endParaRPr>
          </a:p>
          <a:p>
            <a:pPr indent="508000">
              <a:lnSpc>
                <a:spcPts val="1200"/>
              </a:lnSpc>
              <a:tabLst>
                <a:tab pos="180340" algn="l"/>
              </a:tabLst>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公表</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資料</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5" name="正方形/長方形 14"/>
          <p:cNvSpPr/>
          <p:nvPr/>
        </p:nvSpPr>
        <p:spPr>
          <a:xfrm>
            <a:off x="2291582" y="7002968"/>
            <a:ext cx="1570950" cy="246221"/>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7" name="正方形/長方形 16"/>
          <p:cNvSpPr/>
          <p:nvPr/>
        </p:nvSpPr>
        <p:spPr>
          <a:xfrm>
            <a:off x="9291232" y="7144313"/>
            <a:ext cx="3510368" cy="369332"/>
          </a:xfrm>
          <a:prstGeom prst="rect">
            <a:avLst/>
          </a:prstGeom>
        </p:spPr>
        <p:txBody>
          <a:bodyPr wrap="square">
            <a:spAutoFit/>
          </a:bodyPr>
          <a:lstStyle/>
          <a:p>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dirty="0" smtClean="0">
                <a:latin typeface="Yu Gothic UI" panose="020B0500000000000000" pitchFamily="50" charset="-128"/>
                <a:ea typeface="Yu Gothic UI" panose="020B0500000000000000" pitchFamily="50" charset="-128"/>
              </a:rPr>
              <a:t>市場</a:t>
            </a:r>
            <a:r>
              <a:rPr lang="ja-JP" altLang="en-US" sz="900" dirty="0">
                <a:latin typeface="Yu Gothic UI" panose="020B0500000000000000" pitchFamily="50" charset="-128"/>
                <a:ea typeface="Yu Gothic UI" panose="020B0500000000000000" pitchFamily="50" charset="-128"/>
              </a:rPr>
              <a:t>調査</a:t>
            </a:r>
            <a:r>
              <a:rPr lang="ja-JP" altLang="en-US" sz="900" dirty="0" smtClean="0">
                <a:latin typeface="Yu Gothic UI" panose="020B0500000000000000" pitchFamily="50" charset="-128"/>
                <a:ea typeface="Yu Gothic UI" panose="020B0500000000000000" pitchFamily="50" charset="-128"/>
              </a:rPr>
              <a:t>会社</a:t>
            </a:r>
            <a:r>
              <a:rPr lang="en-US" altLang="ja-JP" sz="900" dirty="0" err="1" smtClean="0">
                <a:latin typeface="Yu Gothic UI" panose="020B0500000000000000" pitchFamily="50" charset="-128"/>
                <a:ea typeface="Yu Gothic UI" panose="020B0500000000000000" pitchFamily="50" charset="-128"/>
              </a:rPr>
              <a:t>Ipsos</a:t>
            </a:r>
            <a:r>
              <a:rPr lang="ja-JP" altLang="en-US" sz="900" dirty="0" smtClean="0">
                <a:latin typeface="Yu Gothic UI" panose="020B0500000000000000" pitchFamily="50" charset="-128"/>
                <a:ea typeface="Yu Gothic UI" panose="020B0500000000000000" pitchFamily="50" charset="-128"/>
              </a:rPr>
              <a:t>による</a:t>
            </a:r>
            <a:r>
              <a:rPr lang="ja-JP" altLang="en-US" sz="900" dirty="0">
                <a:latin typeface="Yu Gothic UI" panose="020B0500000000000000" pitchFamily="50" charset="-128"/>
                <a:ea typeface="Yu Gothic UI" panose="020B0500000000000000" pitchFamily="50" charset="-128"/>
              </a:rPr>
              <a:t>気候変動に対する危機意識等</a:t>
            </a:r>
            <a:r>
              <a:rPr lang="ja-JP" altLang="en-US" sz="900" dirty="0" smtClean="0">
                <a:latin typeface="Yu Gothic UI" panose="020B0500000000000000" pitchFamily="50" charset="-128"/>
                <a:ea typeface="Yu Gothic UI" panose="020B0500000000000000" pitchFamily="50" charset="-128"/>
              </a:rPr>
              <a:t>に</a:t>
            </a:r>
            <a:endParaRPr lang="en-US" altLang="ja-JP" sz="900" dirty="0" smtClean="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a:t>
            </a:r>
            <a:r>
              <a:rPr lang="ja-JP" altLang="en-US" sz="900" dirty="0" smtClean="0">
                <a:latin typeface="Yu Gothic UI" panose="020B0500000000000000" pitchFamily="50" charset="-128"/>
                <a:ea typeface="Yu Gothic UI" panose="020B0500000000000000" pitchFamily="50" charset="-128"/>
              </a:rPr>
              <a:t>　　関する調査結果をもとに大阪府作成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7112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651" y="3380825"/>
            <a:ext cx="12634528" cy="6029875"/>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ja-JP" altLang="en-US" sz="1600" dirty="0">
              <a:solidFill>
                <a:schemeClr val="tx1"/>
              </a:solidFill>
            </a:endParaRPr>
          </a:p>
        </p:txBody>
      </p:sp>
      <p:sp>
        <p:nvSpPr>
          <p:cNvPr id="24" name="正方形/長方形 23"/>
          <p:cNvSpPr/>
          <p:nvPr/>
        </p:nvSpPr>
        <p:spPr>
          <a:xfrm>
            <a:off x="103651" y="834407"/>
            <a:ext cx="12654406" cy="2313584"/>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smtClean="0">
                <a:solidFill>
                  <a:schemeClr val="bg1"/>
                </a:solidFill>
                <a:latin typeface="メイリオ" panose="020B0604030504040204" pitchFamily="50" charset="-128"/>
                <a:ea typeface="メイリオ" panose="020B0604030504040204" pitchFamily="50" charset="-128"/>
              </a:rPr>
              <a:t>３</a:t>
            </a: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smtClean="0">
                <a:solidFill>
                  <a:schemeClr val="bg1"/>
                </a:solidFill>
                <a:latin typeface="メイリオ" panose="020B0604030504040204" pitchFamily="50" charset="-128"/>
                <a:ea typeface="メイリオ" panose="020B0604030504040204" pitchFamily="50" charset="-128"/>
              </a:rPr>
              <a:t>2050</a:t>
            </a:r>
            <a:r>
              <a:rPr lang="ja-JP" altLang="en-US" sz="2800" b="1" dirty="0" smtClean="0">
                <a:solidFill>
                  <a:schemeClr val="bg1"/>
                </a:solidFill>
                <a:latin typeface="メイリオ" panose="020B0604030504040204" pitchFamily="50" charset="-128"/>
                <a:ea typeface="メイリオ" panose="020B0604030504040204" pitchFamily="50" charset="-128"/>
              </a:rPr>
              <a:t>年のめざす</a:t>
            </a:r>
            <a:r>
              <a:rPr lang="ja-JP" altLang="en-US" sz="2800" b="1" dirty="0">
                <a:solidFill>
                  <a:schemeClr val="bg1"/>
                </a:solidFill>
                <a:latin typeface="メイリオ" panose="020B0604030504040204" pitchFamily="50" charset="-128"/>
                <a:ea typeface="メイリオ" panose="020B0604030504040204" pitchFamily="50" charset="-128"/>
              </a:rPr>
              <a:t>べき</a:t>
            </a:r>
            <a:r>
              <a:rPr lang="ja-JP" altLang="en-US" sz="2800" b="1" dirty="0" smtClean="0">
                <a:solidFill>
                  <a:schemeClr val="bg1"/>
                </a:solidFill>
                <a:latin typeface="メイリオ" panose="020B0604030504040204" pitchFamily="50" charset="-128"/>
                <a:ea typeface="メイリオ" panose="020B0604030504040204" pitchFamily="50" charset="-128"/>
              </a:rPr>
              <a:t>将来像</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F17871D-3754-40D2-A1E0-B5EC5E30F262}"/>
              </a:ext>
            </a:extLst>
          </p:cNvPr>
          <p:cNvSpPr/>
          <p:nvPr/>
        </p:nvSpPr>
        <p:spPr>
          <a:xfrm>
            <a:off x="352950" y="4903648"/>
            <a:ext cx="12161002" cy="4208724"/>
          </a:xfrm>
          <a:prstGeom prst="roundRect">
            <a:avLst>
              <a:gd name="adj" fmla="val 6481"/>
            </a:avLst>
          </a:prstGeom>
          <a:solidFill>
            <a:schemeClr val="accent1">
              <a:lumMod val="40000"/>
              <a:lumOff val="60000"/>
            </a:schemeClr>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107" name="縦書きテキスト プレースホルダ 106"/>
          <p:cNvSpPr>
            <a:spLocks noGrp="1"/>
          </p:cNvSpPr>
          <p:nvPr>
            <p:ph type="body" orient="vert" idx="1"/>
          </p:nvPr>
        </p:nvSpPr>
        <p:spPr>
          <a:xfrm>
            <a:off x="474593" y="5020270"/>
            <a:ext cx="11771218" cy="4092102"/>
          </a:xfrm>
        </p:spPr>
        <p:txBody>
          <a:bodyPr vert="horz">
            <a:noAutofit/>
          </a:bodyPr>
          <a:lstStyle/>
          <a:p>
            <a:pPr algn="just">
              <a:buFont typeface="Wingdings" panose="05000000000000000000" pitchFamily="2" charset="2"/>
              <a:buChar char="u"/>
            </a:pPr>
            <a:endParaRPr lang="en-US" altLang="ja-JP" sz="1800" b="1"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a:t>
            </a:r>
            <a:r>
              <a:rPr lang="ja-JP" altLang="en-US" sz="1800" b="1" dirty="0">
                <a:latin typeface="Yu Gothic UI" panose="020B0500000000000000" pitchFamily="50" charset="-128"/>
                <a:ea typeface="Yu Gothic UI" panose="020B0500000000000000" pitchFamily="50" charset="-128"/>
              </a:rPr>
              <a:t>日本を代表する大都市・大消費地</a:t>
            </a:r>
            <a:r>
              <a:rPr lang="ja-JP" altLang="en-US" sz="1800" dirty="0">
                <a:latin typeface="Yu Gothic UI" panose="020B0500000000000000" pitchFamily="50" charset="-128"/>
                <a:ea typeface="Yu Gothic UI" panose="020B0500000000000000" pitchFamily="50" charset="-128"/>
              </a:rPr>
              <a:t>として、現在だけでなく将来にわたって、限りある資源や自然の恵み、良好な環境を保全しつつ、社会・経済が安定して繁栄し、社会構造・産業構造を転換させる革新的な技術・サービスが発達することにより、</a:t>
            </a:r>
            <a:r>
              <a:rPr lang="ja-JP" altLang="en-US" sz="1800" b="1" dirty="0">
                <a:latin typeface="Yu Gothic UI" panose="020B0500000000000000" pitchFamily="50" charset="-128"/>
                <a:ea typeface="Yu Gothic UI" panose="020B0500000000000000" pitchFamily="50" charset="-128"/>
              </a:rPr>
              <a:t>府域における</a:t>
            </a:r>
            <a:r>
              <a:rPr lang="en-US" altLang="ja-JP" sz="1800" b="1" dirty="0">
                <a:latin typeface="Yu Gothic UI" panose="020B0500000000000000" pitchFamily="50" charset="-128"/>
                <a:ea typeface="Yu Gothic UI" panose="020B0500000000000000" pitchFamily="50" charset="-128"/>
              </a:rPr>
              <a:t>CO</a:t>
            </a:r>
            <a:r>
              <a:rPr lang="en-US" altLang="ja-JP" sz="1800" b="1" baseline="-25000" dirty="0">
                <a:latin typeface="Yu Gothic UI" panose="020B0500000000000000" pitchFamily="50" charset="-128"/>
                <a:ea typeface="Yu Gothic UI" panose="020B0500000000000000" pitchFamily="50" charset="-128"/>
              </a:rPr>
              <a:t>2</a:t>
            </a:r>
            <a:r>
              <a:rPr lang="ja-JP" altLang="en-US" sz="1800" b="1" dirty="0">
                <a:latin typeface="Yu Gothic UI" panose="020B0500000000000000" pitchFamily="50" charset="-128"/>
                <a:ea typeface="Yu Gothic UI" panose="020B0500000000000000" pitchFamily="50" charset="-128"/>
              </a:rPr>
              <a:t>排出量の実質ゼロ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大阪湾における海洋プラスチックごみによる追加的な汚染ゼロ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資源循環型の社会が実現</a:t>
            </a:r>
            <a:r>
              <a:rPr lang="ja-JP" altLang="en-US" sz="1800" dirty="0">
                <a:latin typeface="Yu Gothic UI" panose="020B0500000000000000" pitchFamily="50" charset="-128"/>
                <a:ea typeface="Yu Gothic UI" panose="020B0500000000000000" pitchFamily="50" charset="-128"/>
              </a:rPr>
              <a:t>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府民、事業者、研究機関や</a:t>
            </a:r>
            <a:r>
              <a:rPr lang="en-US" altLang="ja-JP" sz="1800" dirty="0">
                <a:latin typeface="Yu Gothic UI" panose="020B0500000000000000" pitchFamily="50" charset="-128"/>
                <a:ea typeface="Yu Gothic UI" panose="020B0500000000000000" pitchFamily="50" charset="-128"/>
              </a:rPr>
              <a:t>NPO</a:t>
            </a:r>
            <a:r>
              <a:rPr lang="ja-JP" altLang="en-US" sz="1800" dirty="0">
                <a:latin typeface="Yu Gothic UI" panose="020B0500000000000000" pitchFamily="50" charset="-128"/>
                <a:ea typeface="Yu Gothic UI" panose="020B0500000000000000" pitchFamily="50" charset="-128"/>
              </a:rPr>
              <a:t>等の民間団体、行政など</a:t>
            </a:r>
            <a:r>
              <a:rPr lang="ja-JP" altLang="en-US" sz="1800" b="1" dirty="0">
                <a:latin typeface="Yu Gothic UI" panose="020B0500000000000000" pitchFamily="50" charset="-128"/>
                <a:ea typeface="Yu Gothic UI" panose="020B0500000000000000" pitchFamily="50" charset="-128"/>
              </a:rPr>
              <a:t>各主体における１つ１つの取組みが大きな力</a:t>
            </a:r>
            <a:r>
              <a:rPr lang="ja-JP" altLang="en-US" sz="1800" dirty="0">
                <a:latin typeface="Yu Gothic UI" panose="020B0500000000000000" pitchFamily="50" charset="-128"/>
                <a:ea typeface="Yu Gothic UI" panose="020B0500000000000000" pitchFamily="50" charset="-128"/>
              </a:rPr>
              <a:t>となって、快適で文化的な生活や健全で豊かな環境を創り出している。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「いのち輝く未来社会」を世界に発信する</a:t>
            </a:r>
            <a:r>
              <a:rPr lang="en-US" altLang="ja-JP" sz="1800" b="1" dirty="0">
                <a:latin typeface="Yu Gothic UI" panose="020B0500000000000000" pitchFamily="50" charset="-128"/>
                <a:ea typeface="Yu Gothic UI" panose="020B0500000000000000" pitchFamily="50" charset="-128"/>
              </a:rPr>
              <a:t>2025</a:t>
            </a:r>
            <a:r>
              <a:rPr lang="ja-JP" altLang="en-US" sz="1800" b="1" dirty="0">
                <a:latin typeface="Yu Gothic UI" panose="020B0500000000000000" pitchFamily="50" charset="-128"/>
                <a:ea typeface="Yu Gothic UI" panose="020B0500000000000000" pitchFamily="50" charset="-128"/>
              </a:rPr>
              <a:t>年大阪・関西万博の開催を跳躍台として</a:t>
            </a:r>
            <a:r>
              <a:rPr lang="ja-JP" altLang="en-US" sz="1800" dirty="0">
                <a:latin typeface="Yu Gothic UI" panose="020B0500000000000000" pitchFamily="50" charset="-128"/>
                <a:ea typeface="Yu Gothic UI" panose="020B0500000000000000" pitchFamily="50" charset="-128"/>
              </a:rPr>
              <a:t>、環境はもとより経済・社会・文化など様々な面で、世界と積極的につながるなど</a:t>
            </a:r>
            <a:r>
              <a:rPr lang="ja-JP" altLang="en-US" sz="1800" b="1" dirty="0">
                <a:latin typeface="Yu Gothic UI" panose="020B0500000000000000" pitchFamily="50" charset="-128"/>
                <a:ea typeface="Yu Gothic UI" panose="020B0500000000000000" pitchFamily="50" charset="-128"/>
              </a:rPr>
              <a:t>国際的な影響力を発揮</a:t>
            </a:r>
            <a:r>
              <a:rPr lang="ja-JP" altLang="en-US" sz="1800" dirty="0">
                <a:latin typeface="Yu Gothic UI" panose="020B0500000000000000" pitchFamily="50" charset="-128"/>
                <a:ea typeface="Yu Gothic UI" panose="020B0500000000000000" pitchFamily="50" charset="-128"/>
              </a:rPr>
              <a:t>している。また、</a:t>
            </a:r>
            <a:r>
              <a:rPr lang="ja-JP" altLang="en-US" sz="1800" b="1" dirty="0">
                <a:latin typeface="Yu Gothic UI" panose="020B0500000000000000" pitchFamily="50" charset="-128"/>
                <a:ea typeface="Yu Gothic UI" panose="020B0500000000000000" pitchFamily="50" charset="-128"/>
              </a:rPr>
              <a:t>現在、そして、これからの府民の営みは、次世代とつながり、その影響は将来に波及し、持続可能な社会が構築</a:t>
            </a:r>
            <a:r>
              <a:rPr lang="ja-JP" altLang="en-US" sz="1800" dirty="0">
                <a:latin typeface="Yu Gothic UI" panose="020B0500000000000000" pitchFamily="50" charset="-128"/>
                <a:ea typeface="Yu Gothic UI" panose="020B0500000000000000" pitchFamily="50" charset="-128"/>
              </a:rPr>
              <a:t>されている。</a:t>
            </a:r>
            <a:endParaRPr lang="en-US" altLang="ja-JP" sz="18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11646975" y="65446"/>
            <a:ext cx="1038246" cy="707886"/>
          </a:xfrm>
          <a:prstGeom prst="rect">
            <a:avLst/>
          </a:prstGeom>
          <a:noFill/>
        </p:spPr>
        <p:txBody>
          <a:bodyPr wrap="square" rtlCol="0">
            <a:spAutoFit/>
          </a:bodyPr>
          <a:lstStyle/>
          <a:p>
            <a:pPr algn="r"/>
            <a:r>
              <a:rPr kumimoji="1" lang="en-US" altLang="ja-JP" sz="2000" b="1" dirty="0">
                <a:solidFill>
                  <a:schemeClr val="bg1"/>
                </a:solidFill>
              </a:rPr>
              <a:t>4 </a:t>
            </a:r>
          </a:p>
          <a:p>
            <a:pPr algn="r"/>
            <a:endParaRPr kumimoji="1" lang="ja-JP" altLang="en-US" sz="2000" b="1" dirty="0">
              <a:solidFill>
                <a:schemeClr val="bg1"/>
              </a:solidFill>
            </a:endParaRPr>
          </a:p>
        </p:txBody>
      </p:sp>
      <p:sp>
        <p:nvSpPr>
          <p:cNvPr id="10" name="角丸四角形 43">
            <a:extLst>
              <a:ext uri="{FF2B5EF4-FFF2-40B4-BE49-F238E27FC236}">
                <a16:creationId xmlns:a16="http://schemas.microsoft.com/office/drawing/2014/main" id="{73B987F4-CB1A-42B5-B28B-6A8B75CB5DC0}"/>
              </a:ext>
            </a:extLst>
          </p:cNvPr>
          <p:cNvSpPr/>
          <p:nvPr/>
        </p:nvSpPr>
        <p:spPr>
          <a:xfrm>
            <a:off x="237448" y="4689991"/>
            <a:ext cx="12349764" cy="576000"/>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400" b="1"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123529" y="870895"/>
            <a:ext cx="7390338" cy="20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大阪の環境を取り巻く現状や昨今の持続可能な社会へ向けた世界の動き等も踏まえて、大阪の強み等を活かして大阪から世界への波及効果も意識した計画を策定します。</a:t>
            </a:r>
            <a:endParaRPr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計画の策定にあたり、</a:t>
            </a:r>
            <a:r>
              <a:rPr lang="en-US" altLang="ja-JP" sz="1700" dirty="0">
                <a:solidFill>
                  <a:schemeClr val="tx1"/>
                </a:solidFill>
                <a:latin typeface="Yu Gothic UI" panose="020B0500000000000000" pitchFamily="50" charset="-128"/>
                <a:ea typeface="Yu Gothic UI" panose="020B0500000000000000" pitchFamily="50" charset="-128"/>
              </a:rPr>
              <a:t>2050</a:t>
            </a:r>
            <a:r>
              <a:rPr lang="ja-JP" altLang="en-US" sz="1700" dirty="0">
                <a:solidFill>
                  <a:schemeClr val="tx1"/>
                </a:solidFill>
                <a:latin typeface="Yu Gothic UI" panose="020B0500000000000000" pitchFamily="50" charset="-128"/>
                <a:ea typeface="Yu Gothic UI" panose="020B0500000000000000" pitchFamily="50" charset="-128"/>
              </a:rPr>
              <a:t>年に「めざすべき将来像」を示すとともに、その将来像</a:t>
            </a:r>
            <a:r>
              <a:rPr kumimoji="1" lang="ja-JP" altLang="en-US" sz="1700" dirty="0">
                <a:solidFill>
                  <a:schemeClr val="tx1"/>
                </a:solidFill>
                <a:latin typeface="Yu Gothic UI" panose="020B0500000000000000" pitchFamily="50" charset="-128"/>
                <a:ea typeface="Yu Gothic UI" panose="020B0500000000000000" pitchFamily="50" charset="-128"/>
              </a:rPr>
              <a:t>の実現に向けて速やかに取組みに着手し、足掛かりを確実にするための</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年に「実現すべき姿」を示すことにより、今後の取組みを進めていきます。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712202" y="798774"/>
            <a:ext cx="1604963" cy="70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2025</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a:t>
            </a:r>
            <a:r>
              <a:rPr kumimoji="1" lang="ja-JP" altLang="en-US" sz="1050" dirty="0">
                <a:solidFill>
                  <a:schemeClr val="tx1"/>
                </a:solidFill>
                <a:latin typeface="Yu Gothic UI" panose="020B0500000000000000" pitchFamily="50" charset="-128"/>
                <a:ea typeface="Yu Gothic UI" panose="020B0500000000000000" pitchFamily="50" charset="-128"/>
              </a:rPr>
              <a:t>大阪・関西万博</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8795376" y="867006"/>
            <a:ext cx="1758366" cy="55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【SDGs</a:t>
            </a:r>
            <a:r>
              <a:rPr kumimoji="1" lang="ja-JP" altLang="en-US" sz="1050" dirty="0">
                <a:solidFill>
                  <a:schemeClr val="tx1"/>
                </a:solidFill>
                <a:latin typeface="Yu Gothic UI" panose="020B0500000000000000" pitchFamily="50" charset="-128"/>
                <a:ea typeface="Yu Gothic UI" panose="020B0500000000000000" pitchFamily="50" charset="-128"/>
              </a:rPr>
              <a:t>目標年</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1647715" y="890305"/>
            <a:ext cx="955101" cy="360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2050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 name="二等辺三角形 6"/>
          <p:cNvSpPr/>
          <p:nvPr/>
        </p:nvSpPr>
        <p:spPr>
          <a:xfrm rot="10800000">
            <a:off x="8465707" y="1414397"/>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9609315" y="1431439"/>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2034992" y="1431440"/>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9727652" y="1037059"/>
            <a:ext cx="1277799" cy="2503865"/>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Yu Gothic UI" panose="020B0500000000000000" pitchFamily="50" charset="-128"/>
              <a:ea typeface="Yu Gothic UI" panose="020B0500000000000000" pitchFamily="50" charset="-128"/>
            </a:endParaRPr>
          </a:p>
        </p:txBody>
      </p:sp>
      <p:sp>
        <p:nvSpPr>
          <p:cNvPr id="25" name="正方形/長方形 24"/>
          <p:cNvSpPr/>
          <p:nvPr/>
        </p:nvSpPr>
        <p:spPr>
          <a:xfrm>
            <a:off x="11618481" y="1540013"/>
            <a:ext cx="1083358" cy="1387882"/>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2050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めざすべき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将来像</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a:xfrm>
            <a:off x="9153408" y="1542064"/>
            <a:ext cx="1106382" cy="138583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2030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実現すべき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姿</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7" name="正方形/長方形 26"/>
          <p:cNvSpPr/>
          <p:nvPr/>
        </p:nvSpPr>
        <p:spPr>
          <a:xfrm>
            <a:off x="10219280" y="1881723"/>
            <a:ext cx="1558979"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Yu Gothic UI" panose="020B0500000000000000" pitchFamily="50" charset="-128"/>
                <a:ea typeface="Yu Gothic UI" panose="020B0500000000000000" pitchFamily="50" charset="-128"/>
              </a:rPr>
              <a:t>産業・社会の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大きな転換</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世界・未来への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波及</a:t>
            </a:r>
            <a:endParaRPr kumimoji="1" lang="en-US" altLang="ja-JP" sz="1400" b="1" dirty="0">
              <a:solidFill>
                <a:schemeClr val="tx1"/>
              </a:solidFill>
              <a:latin typeface="Yu Gothic UI" panose="020B0500000000000000" pitchFamily="50" charset="-128"/>
              <a:ea typeface="Yu Gothic UI" panose="020B0500000000000000" pitchFamily="50" charset="-128"/>
            </a:endParaRPr>
          </a:p>
        </p:txBody>
      </p:sp>
      <p:sp>
        <p:nvSpPr>
          <p:cNvPr id="28" name="ホームベース 27"/>
          <p:cNvSpPr/>
          <p:nvPr/>
        </p:nvSpPr>
        <p:spPr>
          <a:xfrm>
            <a:off x="7513983" y="1601018"/>
            <a:ext cx="1600635" cy="1212452"/>
          </a:xfrm>
          <a:prstGeom prst="homePlate">
            <a:avLst>
              <a:gd name="adj" fmla="val 13651"/>
            </a:avLst>
          </a:prstGeom>
          <a:solidFill>
            <a:schemeClr val="accent2">
              <a:lumMod val="60000"/>
              <a:lumOff val="40000"/>
            </a:schemeClr>
          </a:solidFill>
          <a:ln>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300" b="1" dirty="0">
                <a:solidFill>
                  <a:schemeClr val="tx1"/>
                </a:solidFill>
                <a:latin typeface="Yu Gothic UI" panose="020B0500000000000000" pitchFamily="50" charset="-128"/>
                <a:ea typeface="Yu Gothic UI" panose="020B0500000000000000" pitchFamily="50" charset="-128"/>
              </a:rPr>
              <a:t>環境施策の実施を通して、将来像の実現に向けて速やかに着手し、足掛かりを確実にする</a:t>
            </a:r>
          </a:p>
        </p:txBody>
      </p:sp>
      <p:sp>
        <p:nvSpPr>
          <p:cNvPr id="4" name="正方形/長方形 3"/>
          <p:cNvSpPr/>
          <p:nvPr/>
        </p:nvSpPr>
        <p:spPr>
          <a:xfrm>
            <a:off x="199348" y="3479516"/>
            <a:ext cx="12403469" cy="1092607"/>
          </a:xfrm>
          <a:prstGeom prst="rect">
            <a:avLst/>
          </a:prstGeom>
        </p:spPr>
        <p:txBody>
          <a:bodyPr wrap="square">
            <a:spAutoFit/>
          </a:bodyPr>
          <a:lstStyle/>
          <a:p>
            <a:pPr marL="285755" indent="-285755" algn="just">
              <a:lnSpc>
                <a:spcPts val="2600"/>
              </a:lnSpc>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産業構造や都市構造等が大きく転換していると考えられる</a:t>
            </a:r>
            <a:r>
              <a:rPr lang="en-US" altLang="ja-JP" sz="1700" dirty="0">
                <a:latin typeface="Yu Gothic UI" panose="020B0500000000000000" pitchFamily="50" charset="-128"/>
                <a:ea typeface="Yu Gothic UI" panose="020B0500000000000000" pitchFamily="50" charset="-128"/>
              </a:rPr>
              <a:t>2050</a:t>
            </a:r>
            <a:r>
              <a:rPr lang="ja-JP" altLang="en-US" sz="1700" dirty="0">
                <a:latin typeface="Yu Gothic UI" panose="020B0500000000000000" pitchFamily="50" charset="-128"/>
                <a:ea typeface="Yu Gothic UI" panose="020B0500000000000000" pitchFamily="50" charset="-128"/>
              </a:rPr>
              <a:t>年を見通して、「</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世界」及び「次世代」とのつながりを意識し、府民を中心とし様々な主体の取組みが大阪のみならず世界及び未来の社会に波及</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し</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「持続可能な社会</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」が構築されている姿として、</a:t>
            </a:r>
            <a:r>
              <a:rPr lang="ja-JP" altLang="en-US" sz="1700" dirty="0">
                <a:latin typeface="Yu Gothic UI" panose="020B0500000000000000" pitchFamily="50" charset="-128"/>
                <a:ea typeface="Yu Gothic UI" panose="020B0500000000000000" pitchFamily="50" charset="-128"/>
              </a:rPr>
              <a:t>めざすべき将来像を以下のとおり設定します。</a:t>
            </a:r>
            <a:endParaRPr kumimoji="1" lang="ja-JP" altLang="en-US" sz="1700" dirty="0"/>
          </a:p>
        </p:txBody>
      </p:sp>
    </p:spTree>
    <p:extLst>
      <p:ext uri="{BB962C8B-B14F-4D97-AF65-F5344CB8AC3E}">
        <p14:creationId xmlns:p14="http://schemas.microsoft.com/office/powerpoint/2010/main" val="10805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1">
            <a:extLst>
              <a:ext uri="{FF2B5EF4-FFF2-40B4-BE49-F238E27FC236}">
                <a16:creationId xmlns:a16="http://schemas.microsoft.com/office/drawing/2014/main" id="{2F17871D-3754-40D2-A1E0-B5EC5E30F262}"/>
              </a:ext>
            </a:extLst>
          </p:cNvPr>
          <p:cNvSpPr/>
          <p:nvPr/>
        </p:nvSpPr>
        <p:spPr>
          <a:xfrm>
            <a:off x="169348" y="2957896"/>
            <a:ext cx="12499809" cy="6443862"/>
          </a:xfrm>
          <a:prstGeom prst="roundRect">
            <a:avLst>
              <a:gd name="adj" fmla="val 2057"/>
            </a:avLst>
          </a:prstGeom>
          <a:solidFill>
            <a:srgbClr val="FFEEBD"/>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56" name="角丸四角形 55"/>
          <p:cNvSpPr/>
          <p:nvPr/>
        </p:nvSpPr>
        <p:spPr>
          <a:xfrm>
            <a:off x="224824" y="5679393"/>
            <a:ext cx="6124056" cy="214700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生物多様性の保全や</a:t>
            </a:r>
            <a:r>
              <a:rPr lang="ja-JP" altLang="en-US" sz="1600" dirty="0">
                <a:solidFill>
                  <a:schemeClr val="tx1"/>
                </a:solidFill>
                <a:latin typeface="Yu Gothic UI" panose="020B0500000000000000" pitchFamily="50" charset="-128"/>
                <a:ea typeface="Yu Gothic UI" panose="020B0500000000000000" pitchFamily="50" charset="-128"/>
              </a:rPr>
              <a:t>自然資本の持続可能な</a:t>
            </a:r>
            <a:r>
              <a:rPr lang="ja-JP" altLang="ja-JP" sz="1600" dirty="0">
                <a:solidFill>
                  <a:schemeClr val="tx1"/>
                </a:solidFill>
                <a:latin typeface="Yu Gothic UI" panose="020B0500000000000000" pitchFamily="50" charset="-128"/>
                <a:ea typeface="Yu Gothic UI" panose="020B0500000000000000" pitchFamily="50" charset="-128"/>
              </a:rPr>
              <a:t>利用の機運が醸成され、</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多様な主体が連携し、府域の自然環境の保全及び回復活動が進んで</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いる。</a:t>
            </a: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府民、</a:t>
            </a:r>
            <a:r>
              <a:rPr lang="ja-JP" altLang="en-US" sz="1600" dirty="0">
                <a:solidFill>
                  <a:schemeClr val="tx1"/>
                </a:solidFill>
                <a:latin typeface="Yu Gothic UI" panose="020B0500000000000000" pitchFamily="50" charset="-128"/>
                <a:ea typeface="Yu Gothic UI" panose="020B0500000000000000" pitchFamily="50" charset="-128"/>
              </a:rPr>
              <a:t>事業者</a:t>
            </a:r>
            <a:r>
              <a:rPr lang="ja-JP" altLang="ja-JP" sz="1600" dirty="0">
                <a:solidFill>
                  <a:schemeClr val="tx1"/>
                </a:solidFill>
                <a:latin typeface="Yu Gothic UI" panose="020B0500000000000000" pitchFamily="50" charset="-128"/>
                <a:ea typeface="Yu Gothic UI" panose="020B0500000000000000" pitchFamily="50" charset="-128"/>
              </a:rPr>
              <a:t>、</a:t>
            </a:r>
            <a:r>
              <a:rPr lang="ja-JP" altLang="en-US" sz="1600" dirty="0">
                <a:solidFill>
                  <a:schemeClr val="tx1"/>
                </a:solidFill>
                <a:latin typeface="Yu Gothic UI" panose="020B0500000000000000" pitchFamily="50" charset="-128"/>
                <a:ea typeface="Yu Gothic UI" panose="020B0500000000000000" pitchFamily="50" charset="-128"/>
              </a:rPr>
              <a:t>民間</a:t>
            </a:r>
            <a:r>
              <a:rPr lang="ja-JP" altLang="ja-JP" sz="1600" dirty="0">
                <a:solidFill>
                  <a:schemeClr val="tx1"/>
                </a:solidFill>
                <a:latin typeface="Yu Gothic UI" panose="020B0500000000000000" pitchFamily="50" charset="-128"/>
                <a:ea typeface="Yu Gothic UI" panose="020B0500000000000000" pitchFamily="50" charset="-128"/>
              </a:rPr>
              <a:t>団体などあらゆる主体が生物多様性の重要性を</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理解し、日常生活の中でも自然環境に配慮した行動を</a:t>
            </a:r>
            <a:r>
              <a:rPr lang="ja-JP" altLang="en-US" sz="1600" dirty="0">
                <a:solidFill>
                  <a:schemeClr val="tx1"/>
                </a:solidFill>
                <a:latin typeface="Yu Gothic UI" panose="020B0500000000000000" pitchFamily="50" charset="-128"/>
                <a:ea typeface="Yu Gothic UI" panose="020B0500000000000000" pitchFamily="50" charset="-128"/>
              </a:rPr>
              <a:t>し</a:t>
            </a:r>
            <a:r>
              <a:rPr lang="ja-JP" altLang="ja-JP" sz="1600" dirty="0">
                <a:solidFill>
                  <a:schemeClr val="tx1"/>
                </a:solidFill>
                <a:latin typeface="Yu Gothic UI" panose="020B0500000000000000" pitchFamily="50" charset="-128"/>
                <a:ea typeface="Yu Gothic UI" panose="020B0500000000000000" pitchFamily="50" charset="-128"/>
              </a:rPr>
              <a:t>ている。</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〇希少な野生生物について生息状況のモニタリングが進むとともに、関係</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者が連携して特定外来生物の防除対策が進んでいる。</a:t>
            </a:r>
            <a:endParaRPr lang="ja-JP"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31" name="角丸四角形 30"/>
          <p:cNvSpPr/>
          <p:nvPr/>
        </p:nvSpPr>
        <p:spPr>
          <a:xfrm>
            <a:off x="6473658" y="3335176"/>
            <a:ext cx="6108824" cy="2272221"/>
          </a:xfrm>
          <a:prstGeom prst="roundRect">
            <a:avLst>
              <a:gd name="adj" fmla="val 6873"/>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tIns="216000" rIns="0" rtlCol="0" anchor="ctr"/>
          <a:lstStyle/>
          <a:p>
            <a:pPr algn="just"/>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○サーキュラーエコノミーへの移行を見据え、少ない資源で</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必要な</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物が生産</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されるとともに</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３</a:t>
            </a:r>
            <a:r>
              <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R</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の取組みが一層進み、</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廃棄物はほぼ全量が再生素材</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やエネルギーとして使用され、最終処分量が必要最小限となっている。</a:t>
            </a: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○府民誰もが食品ロス削減のための具体的な行動をとっている。</a:t>
            </a:r>
          </a:p>
          <a:p>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○海洋プラスチックごみの削減に向けて、使い捨てプラスチックの削減・適正</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処理、プラスチック代替素材（紙、バイオプラスチック等）への切替等が</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一層進み、大阪湾へ流れ込むプラスチックごみが減っている。</a:t>
            </a:r>
            <a:endParaRPr kumimoji="1" lang="ja-JP" altLang="en-US" sz="1600" dirty="0">
              <a:solidFill>
                <a:schemeClr val="tx1"/>
              </a:solidFill>
              <a:latin typeface="Yu Gothic UI" panose="020B0500000000000000" pitchFamily="50" charset="-128"/>
              <a:ea typeface="Yu Gothic UI" panose="020B0500000000000000" pitchFamily="50" charset="-128"/>
            </a:endParaRPr>
          </a:p>
        </p:txBody>
      </p:sp>
      <p:sp>
        <p:nvSpPr>
          <p:cNvPr id="8" name="角丸四角形 7"/>
          <p:cNvSpPr/>
          <p:nvPr/>
        </p:nvSpPr>
        <p:spPr>
          <a:xfrm>
            <a:off x="243808" y="3335176"/>
            <a:ext cx="6124056" cy="227222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700"/>
              </a:lnSpc>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〇脱炭素社会の将来像を見通しつつ、</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実現に向けて温暖化対策（緩和策・適応策）が加速している。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〇気候危機</a:t>
            </a:r>
            <a:r>
              <a:rPr kumimoji="1" lang="en-US" altLang="ja-JP" sz="1600" baseline="300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であるという意識や脱炭素化に向けた意識が社会で共有され、あらゆる主体がその意識のもと行動している。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〇再生可能エネルギー由来の電気など</a:t>
            </a:r>
            <a:r>
              <a:rPr kumimoji="1" lang="en-US" altLang="ja-JP" sz="1600" dirty="0">
                <a:solidFill>
                  <a:schemeClr val="tx1"/>
                </a:solidFill>
                <a:latin typeface="Yu Gothic UI" panose="020B0500000000000000" pitchFamily="50" charset="-128"/>
                <a:ea typeface="Yu Gothic UI" panose="020B0500000000000000" pitchFamily="50" charset="-128"/>
              </a:rPr>
              <a:t>CO</a:t>
            </a:r>
            <a:r>
              <a:rPr kumimoji="1" lang="en-US" altLang="ja-JP" sz="1600" baseline="-25000" dirty="0">
                <a:solidFill>
                  <a:schemeClr val="tx1"/>
                </a:solidFill>
                <a:latin typeface="Yu Gothic UI" panose="020B0500000000000000" pitchFamily="50" charset="-128"/>
                <a:ea typeface="Yu Gothic UI" panose="020B0500000000000000" pitchFamily="50" charset="-128"/>
              </a:rPr>
              <a:t>2</a:t>
            </a:r>
            <a:r>
              <a:rPr kumimoji="1" lang="ja-JP" altLang="en-US" sz="1600" dirty="0">
                <a:solidFill>
                  <a:schemeClr val="tx1"/>
                </a:solidFill>
                <a:latin typeface="Yu Gothic UI" panose="020B0500000000000000" pitchFamily="50" charset="-128"/>
                <a:ea typeface="Yu Gothic UI" panose="020B0500000000000000" pitchFamily="50" charset="-128"/>
              </a:rPr>
              <a:t>排出が少ないエネルギーの選択等が拡大している。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300"/>
              </a:lnSpc>
            </a:pPr>
            <a:r>
              <a:rPr kumimoji="1" lang="ja-JP" altLang="en-US" sz="2000" dirty="0">
                <a:solidFill>
                  <a:schemeClr val="tx1"/>
                </a:solidFill>
                <a:latin typeface="Yu Gothic UI" panose="020B0500000000000000" pitchFamily="50" charset="-128"/>
                <a:ea typeface="Yu Gothic UI" panose="020B0500000000000000" pitchFamily="50" charset="-128"/>
              </a:rPr>
              <a:t>   </a:t>
            </a:r>
            <a:r>
              <a:rPr kumimoji="1"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単なる「気候変動」ではなく、私たち人類や全ての生き物にとっての生存基盤を揺るがす状態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smtClean="0">
                <a:solidFill>
                  <a:schemeClr val="bg1"/>
                </a:solidFill>
                <a:latin typeface="メイリオ" panose="020B0604030504040204" pitchFamily="50" charset="-128"/>
                <a:ea typeface="メイリオ" panose="020B0604030504040204" pitchFamily="50" charset="-128"/>
              </a:rPr>
              <a:t>４</a:t>
            </a: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smtClean="0">
                <a:solidFill>
                  <a:schemeClr val="bg1"/>
                </a:solidFill>
                <a:latin typeface="メイリオ" panose="020B0604030504040204" pitchFamily="50" charset="-128"/>
                <a:ea typeface="メイリオ" panose="020B0604030504040204" pitchFamily="50" charset="-128"/>
              </a:rPr>
              <a:t>2030</a:t>
            </a:r>
            <a:r>
              <a:rPr lang="ja-JP" altLang="en-US" sz="2800" b="1" dirty="0" smtClean="0">
                <a:solidFill>
                  <a:schemeClr val="bg1"/>
                </a:solidFill>
                <a:latin typeface="メイリオ" panose="020B0604030504040204" pitchFamily="50" charset="-128"/>
                <a:ea typeface="メイリオ" panose="020B0604030504040204" pitchFamily="50" charset="-128"/>
              </a:rPr>
              <a:t>年の実現すべき姿</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325293" y="3431021"/>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脱炭素・省エネルギー</a:t>
            </a:r>
            <a:endParaRPr lang="en-US" altLang="ja-JP" b="1" dirty="0">
              <a:solidFill>
                <a:schemeClr val="bg1"/>
              </a:solidFill>
              <a:latin typeface="+mn-ea"/>
            </a:endParaRPr>
          </a:p>
        </p:txBody>
      </p:sp>
      <p:sp>
        <p:nvSpPr>
          <p:cNvPr id="20" name="角丸四角形 19"/>
          <p:cNvSpPr/>
          <p:nvPr/>
        </p:nvSpPr>
        <p:spPr>
          <a:xfrm>
            <a:off x="6570781" y="3427891"/>
            <a:ext cx="2166955"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資源循環</a:t>
            </a:r>
            <a:endParaRPr lang="en-US" altLang="ja-JP" b="1" dirty="0">
              <a:solidFill>
                <a:schemeClr val="bg1"/>
              </a:solidFill>
              <a:latin typeface="+mn-ea"/>
            </a:endParaRPr>
          </a:p>
        </p:txBody>
      </p:sp>
      <p:sp>
        <p:nvSpPr>
          <p:cNvPr id="39" name="テキスト ボックス 38"/>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5</a:t>
            </a:r>
            <a:endParaRPr kumimoji="1" lang="ja-JP" altLang="en-US" sz="2000" b="1" dirty="0">
              <a:solidFill>
                <a:schemeClr val="bg1"/>
              </a:solidFill>
            </a:endParaRPr>
          </a:p>
        </p:txBody>
      </p:sp>
      <p:sp>
        <p:nvSpPr>
          <p:cNvPr id="44" name="角丸四角形 43"/>
          <p:cNvSpPr/>
          <p:nvPr/>
        </p:nvSpPr>
        <p:spPr>
          <a:xfrm>
            <a:off x="83361" y="2629482"/>
            <a:ext cx="12585796" cy="576000"/>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Yu Gothic UI" panose="020B0500000000000000" pitchFamily="50" charset="-128"/>
                <a:ea typeface="Yu Gothic UI" panose="020B0500000000000000" pitchFamily="50" charset="-128"/>
              </a:rPr>
              <a:t>いのち輝く</a:t>
            </a:r>
            <a:r>
              <a:rPr kumimoji="1" lang="en-US" altLang="ja-JP" sz="2400" b="1" dirty="0">
                <a:solidFill>
                  <a:schemeClr val="bg1"/>
                </a:solidFill>
                <a:latin typeface="Yu Gothic UI" panose="020B0500000000000000" pitchFamily="50" charset="-128"/>
                <a:ea typeface="Yu Gothic UI" panose="020B0500000000000000" pitchFamily="50" charset="-128"/>
              </a:rPr>
              <a:t>SDGs</a:t>
            </a:r>
            <a:r>
              <a:rPr kumimoji="1" lang="ja-JP" altLang="en-US" sz="2400" b="1" dirty="0">
                <a:solidFill>
                  <a:schemeClr val="bg1"/>
                </a:solidFill>
                <a:latin typeface="Yu Gothic UI" panose="020B0500000000000000" pitchFamily="50" charset="-128"/>
                <a:ea typeface="Yu Gothic UI" panose="020B0500000000000000" pitchFamily="50" charset="-128"/>
              </a:rPr>
              <a:t>未来都市・大阪　</a:t>
            </a:r>
            <a:r>
              <a:rPr kumimoji="1" lang="ja-JP" altLang="en-US" sz="2400" b="1" dirty="0" err="1">
                <a:solidFill>
                  <a:schemeClr val="bg1"/>
                </a:solidFill>
                <a:latin typeface="Yu Gothic UI" panose="020B0500000000000000" pitchFamily="50" charset="-128"/>
                <a:ea typeface="Yu Gothic UI" panose="020B0500000000000000" pitchFamily="50" charset="-128"/>
              </a:rPr>
              <a:t>ー</a:t>
            </a:r>
            <a:r>
              <a:rPr kumimoji="1" lang="ja-JP" altLang="en-US" sz="24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角丸四角形 6"/>
          <p:cNvSpPr/>
          <p:nvPr/>
        </p:nvSpPr>
        <p:spPr>
          <a:xfrm>
            <a:off x="322373" y="5766905"/>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全てのいのちの共生</a:t>
            </a:r>
            <a:endParaRPr lang="en-US" altLang="ja-JP" b="1" dirty="0">
              <a:solidFill>
                <a:schemeClr val="bg1"/>
              </a:solidFill>
              <a:latin typeface="+mn-ea"/>
            </a:endParaRPr>
          </a:p>
        </p:txBody>
      </p:sp>
      <p:sp>
        <p:nvSpPr>
          <p:cNvPr id="35" name="角丸四角形 34"/>
          <p:cNvSpPr/>
          <p:nvPr/>
        </p:nvSpPr>
        <p:spPr>
          <a:xfrm>
            <a:off x="6473658" y="5679393"/>
            <a:ext cx="6108824" cy="2147001"/>
          </a:xfrm>
          <a:prstGeom prst="roundRect">
            <a:avLst>
              <a:gd name="adj" fmla="val 601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〇澄みわたる空や澄んだ川、豊かな海や里山がある大阪が実現している。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〇環境リスクが最小化され、良好で安心して暮らせる生活環境が確保され</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〇環境に関するリスクコミュニケーションの普及により、府民、事業者、行政</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機関等が信頼しあい安心できる暮らしが確立されている。</a:t>
            </a:r>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6570782" y="5760113"/>
            <a:ext cx="2556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健康で安心な暮らし</a:t>
            </a:r>
            <a:endParaRPr lang="en-US" altLang="ja-JP" b="1" dirty="0">
              <a:solidFill>
                <a:schemeClr val="bg1"/>
              </a:solidFill>
              <a:latin typeface="+mn-ea"/>
            </a:endParaRPr>
          </a:p>
        </p:txBody>
      </p:sp>
      <p:sp>
        <p:nvSpPr>
          <p:cNvPr id="41" name="角丸四角形 3">
            <a:extLst>
              <a:ext uri="{FF2B5EF4-FFF2-40B4-BE49-F238E27FC236}">
                <a16:creationId xmlns:a16="http://schemas.microsoft.com/office/drawing/2014/main" id="{870496E5-0FC5-48D1-AEC7-C99A1474F37E}"/>
              </a:ext>
            </a:extLst>
          </p:cNvPr>
          <p:cNvSpPr/>
          <p:nvPr/>
        </p:nvSpPr>
        <p:spPr>
          <a:xfrm>
            <a:off x="83361" y="776363"/>
            <a:ext cx="12585797" cy="1695509"/>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5" indent="-285755" algn="just">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2025</a:t>
            </a:r>
            <a:r>
              <a:rPr kumimoji="1" lang="ja-JP" altLang="en-US" sz="1600" dirty="0">
                <a:solidFill>
                  <a:schemeClr val="tx1"/>
                </a:solidFill>
                <a:latin typeface="Yu Gothic UI" panose="020B0500000000000000" pitchFamily="50" charset="-128"/>
                <a:ea typeface="Yu Gothic UI" panose="020B0500000000000000" pitchFamily="50" charset="-128"/>
              </a:rPr>
              <a:t>年の大阪・関西万博では、そのテーマである「いのち輝く未来社会」に関する先進的なアイデアが示される見通しです。</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年には、そのアイデアが社会実装されていること、また</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実現の目標年が</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年であることもを鑑みて、</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年に実現すべき姿を以下のとおり設定し、誰一人としてとり残されることなく、活力に満ち溢れた社会の実現をめざします。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5" indent="-285755">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その実現に向けた環境施策として、</a:t>
            </a:r>
            <a:r>
              <a:rPr kumimoji="1" lang="ja-JP" altLang="en-US" sz="1600" b="1" dirty="0">
                <a:solidFill>
                  <a:schemeClr val="tx1"/>
                </a:solidFill>
                <a:latin typeface="Yu Gothic UI" panose="020B0500000000000000" pitchFamily="50" charset="-128"/>
                <a:ea typeface="Yu Gothic UI" panose="020B0500000000000000" pitchFamily="50" charset="-128"/>
              </a:rPr>
              <a:t>「脱炭素・省エネルギー」</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「資源循環」</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「全てのいのちの共生」</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「健康で安心な暮らし」</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「魅力と活力ある快適な地域づくり」</a:t>
            </a:r>
            <a:r>
              <a:rPr kumimoji="1" lang="ja-JP" altLang="en-US" sz="1600" dirty="0">
                <a:solidFill>
                  <a:schemeClr val="tx1"/>
                </a:solidFill>
                <a:latin typeface="Yu Gothic UI" panose="020B0500000000000000" pitchFamily="50" charset="-128"/>
                <a:ea typeface="Yu Gothic UI" panose="020B0500000000000000" pitchFamily="50" charset="-128"/>
              </a:rPr>
              <a:t>の５つの分野を設定し、</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年の各分野において実現すべき大阪の姿を以下のとおりとして、取組みを推進します。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2235202" y="7906341"/>
            <a:ext cx="8330253" cy="1441248"/>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○府民、事業者、民間団体、行政など各主体が積極的に参加し、自ら行動する社会となっている。 </a:t>
            </a:r>
            <a:endPar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○み</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持続可能な</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3" name="角丸四角形 22"/>
          <p:cNvSpPr/>
          <p:nvPr/>
        </p:nvSpPr>
        <p:spPr>
          <a:xfrm>
            <a:off x="2362082" y="8015743"/>
            <a:ext cx="3974156"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魅力と活力ある快適な地域づくり</a:t>
            </a:r>
            <a:endParaRPr lang="en-US" altLang="ja-JP" b="1" dirty="0">
              <a:solidFill>
                <a:schemeClr val="bg1"/>
              </a:solidFill>
              <a:latin typeface="+mn-ea"/>
            </a:endParaRPr>
          </a:p>
        </p:txBody>
      </p:sp>
      <p:pic>
        <p:nvPicPr>
          <p:cNvPr id="1032" name="図 14">
            <a:extLst>
              <a:ext uri="{FF2B5EF4-FFF2-40B4-BE49-F238E27FC236}">
                <a16:creationId xmlns:a16="http://schemas.microsoft.com/office/drawing/2014/main" id="{685B3A15-749C-4F0C-90E6-12C72FBB1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645"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7">
            <a:extLst>
              <a:ext uri="{FF2B5EF4-FFF2-40B4-BE49-F238E27FC236}">
                <a16:creationId xmlns:a16="http://schemas.microsoft.com/office/drawing/2014/main" id="{172B8EC3-5C74-450F-BEB8-9CD75E4BF1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95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24">
            <a:extLst>
              <a:ext uri="{FF2B5EF4-FFF2-40B4-BE49-F238E27FC236}">
                <a16:creationId xmlns:a16="http://schemas.microsoft.com/office/drawing/2014/main" id="{6913C9F0-4594-48FC-92BF-B27971FFB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3271"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25">
            <a:extLst>
              <a:ext uri="{FF2B5EF4-FFF2-40B4-BE49-F238E27FC236}">
                <a16:creationId xmlns:a16="http://schemas.microsoft.com/office/drawing/2014/main" id="{8A72D6C2-F05F-4451-A696-27EC562F1E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9996"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図 1">
            <a:extLst>
              <a:ext uri="{FF2B5EF4-FFF2-40B4-BE49-F238E27FC236}">
                <a16:creationId xmlns:a16="http://schemas.microsoft.com/office/drawing/2014/main" id="{F773EAA2-76E2-42F0-970A-50769C146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830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32">
            <a:extLst>
              <a:ext uri="{FF2B5EF4-FFF2-40B4-BE49-F238E27FC236}">
                <a16:creationId xmlns:a16="http://schemas.microsoft.com/office/drawing/2014/main" id="{E7184151-7150-44CD-A98A-549DE64E40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11843" y="5656336"/>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3">
            <a:extLst>
              <a:ext uri="{FF2B5EF4-FFF2-40B4-BE49-F238E27FC236}">
                <a16:creationId xmlns:a16="http://schemas.microsoft.com/office/drawing/2014/main" id="{98A6A371-2498-44CE-B57A-404C82F545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80156" y="5656336"/>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7">
            <a:extLst>
              <a:ext uri="{FF2B5EF4-FFF2-40B4-BE49-F238E27FC236}">
                <a16:creationId xmlns:a16="http://schemas.microsoft.com/office/drawing/2014/main" id="{A4E53AE8-FE17-4D46-BFFA-6B46B8F10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479"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25">
            <a:extLst>
              <a:ext uri="{FF2B5EF4-FFF2-40B4-BE49-F238E27FC236}">
                <a16:creationId xmlns:a16="http://schemas.microsoft.com/office/drawing/2014/main" id="{505BDF02-9CD4-4984-A675-47FE62AD2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04" y="56597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図 13">
            <a:extLst>
              <a:ext uri="{FF2B5EF4-FFF2-40B4-BE49-F238E27FC236}">
                <a16:creationId xmlns:a16="http://schemas.microsoft.com/office/drawing/2014/main" id="{6685FC07-6AEE-4981-805C-77F109A262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3523" y="565651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図 32">
            <a:extLst>
              <a:ext uri="{FF2B5EF4-FFF2-40B4-BE49-F238E27FC236}">
                <a16:creationId xmlns:a16="http://schemas.microsoft.com/office/drawing/2014/main" id="{26DEB2D4-FBF3-4A92-8BB5-8BC9B388A4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6800" y="56581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図 14">
            <a:extLst>
              <a:ext uri="{FF2B5EF4-FFF2-40B4-BE49-F238E27FC236}">
                <a16:creationId xmlns:a16="http://schemas.microsoft.com/office/drawing/2014/main" id="{51722BF4-52B3-4463-ADB3-BAFB0B720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411" y="3304431"/>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図 11" descr="http://www.unic.or.jp/files/sdg_icon_08_ja-290x290.png">
            <a:extLst>
              <a:ext uri="{FF2B5EF4-FFF2-40B4-BE49-F238E27FC236}">
                <a16:creationId xmlns:a16="http://schemas.microsoft.com/office/drawing/2014/main" id="{A8C3A54C-D1C5-46DC-B65F-0A733FD678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511"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図 17">
            <a:extLst>
              <a:ext uri="{FF2B5EF4-FFF2-40B4-BE49-F238E27FC236}">
                <a16:creationId xmlns:a16="http://schemas.microsoft.com/office/drawing/2014/main" id="{71382C49-730B-481E-9240-2620F819A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3198"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図 24">
            <a:extLst>
              <a:ext uri="{FF2B5EF4-FFF2-40B4-BE49-F238E27FC236}">
                <a16:creationId xmlns:a16="http://schemas.microsoft.com/office/drawing/2014/main" id="{21D9424E-5CB3-4593-9DF8-6231AF8A6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9823"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図 25">
            <a:extLst>
              <a:ext uri="{FF2B5EF4-FFF2-40B4-BE49-F238E27FC236}">
                <a16:creationId xmlns:a16="http://schemas.microsoft.com/office/drawing/2014/main" id="{42D25568-1C18-400D-8B2B-3DAD80A38B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1483" y="330443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図 1">
            <a:extLst>
              <a:ext uri="{FF2B5EF4-FFF2-40B4-BE49-F238E27FC236}">
                <a16:creationId xmlns:a16="http://schemas.microsoft.com/office/drawing/2014/main" id="{F4816142-C8DD-457E-B09E-9C7EC95756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8208"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図 32">
            <a:extLst>
              <a:ext uri="{FF2B5EF4-FFF2-40B4-BE49-F238E27FC236}">
                <a16:creationId xmlns:a16="http://schemas.microsoft.com/office/drawing/2014/main" id="{3EE2D0BD-0E7D-4866-BF6D-0C22AC4CA5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83245"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図 5">
            <a:extLst>
              <a:ext uri="{FF2B5EF4-FFF2-40B4-BE49-F238E27FC236}">
                <a16:creationId xmlns:a16="http://schemas.microsoft.com/office/drawing/2014/main" id="{FE039A80-84C8-47BE-ADC2-83C5DDFE2E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8283"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図 14">
            <a:extLst>
              <a:ext uri="{FF2B5EF4-FFF2-40B4-BE49-F238E27FC236}">
                <a16:creationId xmlns:a16="http://schemas.microsoft.com/office/drawing/2014/main" id="{143A60CF-BE7E-4A67-BE93-B4A2A864A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94"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図 17">
            <a:extLst>
              <a:ext uri="{FF2B5EF4-FFF2-40B4-BE49-F238E27FC236}">
                <a16:creationId xmlns:a16="http://schemas.microsoft.com/office/drawing/2014/main" id="{051E9838-DAED-482E-AB23-143BDAAEC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970"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図 34">
            <a:extLst>
              <a:ext uri="{FF2B5EF4-FFF2-40B4-BE49-F238E27FC236}">
                <a16:creationId xmlns:a16="http://schemas.microsoft.com/office/drawing/2014/main" id="{3F46D2E3-99A4-471C-921A-CB1910B96D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5283" y="328245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図 24">
            <a:extLst>
              <a:ext uri="{FF2B5EF4-FFF2-40B4-BE49-F238E27FC236}">
                <a16:creationId xmlns:a16="http://schemas.microsoft.com/office/drawing/2014/main" id="{FEC15839-0491-481C-9A01-BFC218B2A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008"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図 25">
            <a:extLst>
              <a:ext uri="{FF2B5EF4-FFF2-40B4-BE49-F238E27FC236}">
                <a16:creationId xmlns:a16="http://schemas.microsoft.com/office/drawing/2014/main" id="{AA9F5EAA-2973-448B-9F07-54EAC64830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8283"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図 1">
            <a:extLst>
              <a:ext uri="{FF2B5EF4-FFF2-40B4-BE49-F238E27FC236}">
                <a16:creationId xmlns:a16="http://schemas.microsoft.com/office/drawing/2014/main" id="{037E6E37-4167-419E-86ED-4B10ED8B05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6594"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4908"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図 32">
            <a:extLst>
              <a:ext uri="{FF2B5EF4-FFF2-40B4-BE49-F238E27FC236}">
                <a16:creationId xmlns:a16="http://schemas.microsoft.com/office/drawing/2014/main" id="{3C9305CD-D9C1-4B42-B072-7192FE1071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757" y="3750764"/>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図 13">
            <a:extLst>
              <a:ext uri="{FF2B5EF4-FFF2-40B4-BE49-F238E27FC236}">
                <a16:creationId xmlns:a16="http://schemas.microsoft.com/office/drawing/2014/main" id="{B652B826-FC5E-4710-BB98-BCA9143FB9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482"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8256"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図 24">
            <a:extLst>
              <a:ext uri="{FF2B5EF4-FFF2-40B4-BE49-F238E27FC236}">
                <a16:creationId xmlns:a16="http://schemas.microsoft.com/office/drawing/2014/main" id="{906342EC-59F2-442D-A5B1-3A7405D228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910"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5">
            <a:extLst>
              <a:ext uri="{FF2B5EF4-FFF2-40B4-BE49-F238E27FC236}">
                <a16:creationId xmlns:a16="http://schemas.microsoft.com/office/drawing/2014/main" id="{5C53302C-D1BE-417B-A036-277A35D444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522" y="78719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5D038F96-AF61-4803-9F7F-0D396701C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2834"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8">
            <a:extLst>
              <a:ext uri="{FF2B5EF4-FFF2-40B4-BE49-F238E27FC236}">
                <a16:creationId xmlns:a16="http://schemas.microsoft.com/office/drawing/2014/main" id="{A43DDE18-841C-4929-BC37-44635336ED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7343"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32">
            <a:extLst>
              <a:ext uri="{FF2B5EF4-FFF2-40B4-BE49-F238E27FC236}">
                <a16:creationId xmlns:a16="http://schemas.microsoft.com/office/drawing/2014/main" id="{59AAB282-6D55-4E59-9E70-658DD4738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5656"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3">
            <a:extLst>
              <a:ext uri="{FF2B5EF4-FFF2-40B4-BE49-F238E27FC236}">
                <a16:creationId xmlns:a16="http://schemas.microsoft.com/office/drawing/2014/main" id="{6B23AC0D-6D82-4414-8B82-11F9CA30EF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1267"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4241" y="330594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56">
            <a:extLst>
              <a:ext uri="{FF2B5EF4-FFF2-40B4-BE49-F238E27FC236}">
                <a16:creationId xmlns:a16="http://schemas.microsoft.com/office/drawing/2014/main" id="{DAD838BE-7CE7-4823-ABBE-C7A0BD686D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7364" y="7875401"/>
            <a:ext cx="468000" cy="468000"/>
          </a:xfrm>
          <a:prstGeom prst="rect">
            <a:avLst/>
          </a:prstGeom>
        </p:spPr>
      </p:pic>
      <p:pic>
        <p:nvPicPr>
          <p:cNvPr id="2" name="図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8611" y="7871913"/>
            <a:ext cx="468000" cy="468000"/>
          </a:xfrm>
          <a:prstGeom prst="rect">
            <a:avLst/>
          </a:prstGeom>
        </p:spPr>
      </p:pic>
    </p:spTree>
    <p:extLst>
      <p:ext uri="{BB962C8B-B14F-4D97-AF65-F5344CB8AC3E}">
        <p14:creationId xmlns:p14="http://schemas.microsoft.com/office/powerpoint/2010/main" val="23204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8EE404DF-0BD9-4FBD-B37F-CA01D973EA20}"/>
              </a:ext>
            </a:extLst>
          </p:cNvPr>
          <p:cNvSpPr txBox="1"/>
          <p:nvPr/>
        </p:nvSpPr>
        <p:spPr>
          <a:xfrm>
            <a:off x="150407" y="2455176"/>
            <a:ext cx="12534814" cy="7017306"/>
          </a:xfrm>
          <a:prstGeom prst="rect">
            <a:avLst/>
          </a:prstGeom>
          <a:solidFill>
            <a:srgbClr val="FFFFCC"/>
          </a:solidFill>
        </p:spPr>
        <p:txBody>
          <a:bodyPr wrap="square">
            <a:spAutoFit/>
          </a:bodyPr>
          <a:lstStyle/>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r>
              <a:rPr kumimoji="1" lang="ja-JP" altLang="en-US" b="1" dirty="0">
                <a:solidFill>
                  <a:srgbClr val="FF0000"/>
                </a:solidFill>
                <a:latin typeface="Yu Gothic UI" panose="020B0500000000000000" pitchFamily="50" charset="-128"/>
                <a:ea typeface="Yu Gothic UI" panose="020B0500000000000000" pitchFamily="50" charset="-128"/>
              </a:rPr>
              <a:t>　　</a:t>
            </a: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（１）</a:t>
            </a:r>
            <a:r>
              <a:rPr kumimoji="1" lang="ja-JP" altLang="en-US" sz="1600" b="1" dirty="0">
                <a:solidFill>
                  <a:schemeClr val="bg1"/>
                </a:solidFill>
                <a:latin typeface="メイリオ" panose="020B0604030504040204" pitchFamily="50" charset="-128"/>
                <a:ea typeface="メイリオ" panose="020B0604030504040204" pitchFamily="50" charset="-128"/>
              </a:rPr>
              <a:t>中・長期的かつ世界的な視野</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6</a:t>
            </a:r>
            <a:endParaRPr kumimoji="1" lang="ja-JP" altLang="en-US" sz="2000" b="1" dirty="0">
              <a:solidFill>
                <a:schemeClr val="bg1"/>
              </a:solidFill>
            </a:endParaRPr>
          </a:p>
        </p:txBody>
      </p:sp>
      <p:sp>
        <p:nvSpPr>
          <p:cNvPr id="91" name="角丸四角形 8">
            <a:extLst>
              <a:ext uri="{FF2B5EF4-FFF2-40B4-BE49-F238E27FC236}">
                <a16:creationId xmlns:a16="http://schemas.microsoft.com/office/drawing/2014/main" id="{8F455C42-DE6D-4A5E-AF06-905F156ECD6A}"/>
              </a:ext>
            </a:extLst>
          </p:cNvPr>
          <p:cNvSpPr/>
          <p:nvPr/>
        </p:nvSpPr>
        <p:spPr>
          <a:xfrm>
            <a:off x="150407" y="2185176"/>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（１）中・長期的かつ世界的な視野</a:t>
            </a:r>
          </a:p>
        </p:txBody>
      </p:sp>
      <p:sp>
        <p:nvSpPr>
          <p:cNvPr id="13" name="角丸四角形 3">
            <a:extLst>
              <a:ext uri="{FF2B5EF4-FFF2-40B4-BE49-F238E27FC236}">
                <a16:creationId xmlns:a16="http://schemas.microsoft.com/office/drawing/2014/main" id="{732DB626-0E5B-487A-8821-31F522219AB8}"/>
              </a:ext>
            </a:extLst>
          </p:cNvPr>
          <p:cNvSpPr/>
          <p:nvPr/>
        </p:nvSpPr>
        <p:spPr>
          <a:xfrm>
            <a:off x="122271" y="932276"/>
            <a:ext cx="12585797" cy="1175936"/>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700" dirty="0">
                <a:solidFill>
                  <a:schemeClr val="tx1"/>
                </a:solidFill>
                <a:latin typeface="Yu Gothic UI" panose="020B0500000000000000" pitchFamily="50" charset="-128"/>
                <a:ea typeface="Yu Gothic UI" panose="020B0500000000000000" pitchFamily="50" charset="-128"/>
              </a:rPr>
              <a:t>　「めざすべき将来像」の実現に向けて、</a:t>
            </a:r>
            <a:r>
              <a:rPr lang="ja-JP" altLang="en-US" sz="1700" dirty="0">
                <a:solidFill>
                  <a:schemeClr val="tx1"/>
                </a:solidFill>
                <a:latin typeface="Yu Gothic UI" panose="020B0500000000000000" pitchFamily="50" charset="-128"/>
                <a:ea typeface="Yu Gothic UI" panose="020B0500000000000000" pitchFamily="50" charset="-128"/>
              </a:rPr>
              <a:t>各分野の個別計画に共通する「施策の基本的な方向性」を定めます。</a:t>
            </a:r>
            <a:endParaRPr lang="en-US" altLang="ja-JP" sz="1700" dirty="0">
              <a:solidFill>
                <a:schemeClr val="tx1"/>
              </a:solidFill>
              <a:latin typeface="Yu Gothic UI" panose="020B0500000000000000" pitchFamily="50" charset="-128"/>
              <a:ea typeface="Yu Gothic UI" panose="020B0500000000000000" pitchFamily="50" charset="-128"/>
            </a:endParaRPr>
          </a:p>
          <a:p>
            <a:pPr>
              <a:lnSpc>
                <a:spcPts val="2500"/>
              </a:lnSpc>
            </a:pPr>
            <a:r>
              <a:rPr lang="ja-JP" altLang="en-US" sz="1700" dirty="0">
                <a:solidFill>
                  <a:schemeClr val="tx1"/>
                </a:solidFill>
                <a:latin typeface="Yu Gothic UI" panose="020B0500000000000000" pitchFamily="50" charset="-128"/>
                <a:ea typeface="Yu Gothic UI" panose="020B0500000000000000" pitchFamily="50" charset="-128"/>
              </a:rPr>
              <a:t>　施策の基本的な方向性は、以下のとおり</a:t>
            </a:r>
            <a:r>
              <a:rPr lang="ja-JP" altLang="en-US" sz="1700" b="1" dirty="0">
                <a:solidFill>
                  <a:schemeClr val="tx1"/>
                </a:solidFill>
                <a:latin typeface="Yu Gothic UI" panose="020B0500000000000000" pitchFamily="50" charset="-128"/>
                <a:ea typeface="Yu Gothic UI" panose="020B0500000000000000" pitchFamily="50" charset="-128"/>
              </a:rPr>
              <a:t>（１）「中・長期的かつ世界的な視野」</a:t>
            </a:r>
            <a:r>
              <a:rPr lang="ja-JP" altLang="en-US" sz="1700" dirty="0">
                <a:solidFill>
                  <a:schemeClr val="tx1"/>
                </a:solidFill>
                <a:latin typeface="Yu Gothic UI" panose="020B0500000000000000" pitchFamily="50" charset="-128"/>
                <a:ea typeface="Yu Gothic UI" panose="020B0500000000000000" pitchFamily="50" charset="-128"/>
              </a:rPr>
              <a:t>及び</a:t>
            </a:r>
            <a:r>
              <a:rPr lang="ja-JP" altLang="en-US" sz="1700" b="1" dirty="0">
                <a:solidFill>
                  <a:schemeClr val="tx1"/>
                </a:solidFill>
                <a:latin typeface="Yu Gothic UI" panose="020B0500000000000000" pitchFamily="50" charset="-128"/>
                <a:ea typeface="Yu Gothic UI" panose="020B0500000000000000" pitchFamily="50" charset="-128"/>
              </a:rPr>
              <a:t>（２）「環境・社会・経済の統合的向上」</a:t>
            </a:r>
            <a:r>
              <a:rPr lang="ja-JP" altLang="en-US" sz="1700" dirty="0">
                <a:solidFill>
                  <a:schemeClr val="tx1"/>
                </a:solidFill>
                <a:latin typeface="Yu Gothic UI" panose="020B0500000000000000" pitchFamily="50" charset="-128"/>
                <a:ea typeface="Yu Gothic UI" panose="020B0500000000000000" pitchFamily="50" charset="-128"/>
              </a:rPr>
              <a:t>とします。さらに、施策の実施にあたっては、昨今のコロナ禍を契機として今後想定される社会変革や人々の行動変容を踏まえて取組みを推進していきます。</a:t>
            </a:r>
            <a:endParaRPr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01DD35-D4FC-418C-9677-4F8F7459955C}"/>
              </a:ext>
            </a:extLst>
          </p:cNvPr>
          <p:cNvSpPr txBox="1"/>
          <p:nvPr/>
        </p:nvSpPr>
        <p:spPr>
          <a:xfrm>
            <a:off x="7714761" y="7214687"/>
            <a:ext cx="4920159" cy="2062103"/>
          </a:xfrm>
          <a:prstGeom prst="rect">
            <a:avLst/>
          </a:prstGeom>
          <a:noFill/>
        </p:spPr>
        <p:txBody>
          <a:bodyPr wrap="square">
            <a:spAutoFit/>
          </a:bodyPr>
          <a:lstStyle/>
          <a:p>
            <a:pPr algn="just"/>
            <a:r>
              <a:rPr lang="ja-JP" altLang="en-US" sz="1600" dirty="0">
                <a:latin typeface="Yu Gothic UI" panose="020B0500000000000000" pitchFamily="50" charset="-128"/>
                <a:ea typeface="Yu Gothic UI" panose="020B0500000000000000" pitchFamily="50" charset="-128"/>
              </a:rPr>
              <a:t>　人間活動による地球への影響を客観的に評価する方法の一例として、地球の限界（プラネタリー・バウンダリー）という考え方があります。経済発展や技術開発により、人間の生活は物質的には豊かで便利なものとなった一方で、人類が豊かに生存し続けるための基盤となる地球環境は限界に達しつつあります。</a:t>
            </a:r>
            <a:endParaRPr lang="en-US" altLang="ja-JP" sz="1600" dirty="0">
              <a:latin typeface="Yu Gothic UI" panose="020B0500000000000000" pitchFamily="50" charset="-128"/>
              <a:ea typeface="Yu Gothic UI" panose="020B0500000000000000" pitchFamily="50" charset="-128"/>
            </a:endParaRPr>
          </a:p>
          <a:p>
            <a:pPr algn="just"/>
            <a:r>
              <a:rPr lang="ja-JP" altLang="en-US" sz="1600" i="0" dirty="0">
                <a:effectLst/>
                <a:latin typeface="Yu Gothic UI" panose="020B0500000000000000" pitchFamily="50" charset="-128"/>
                <a:ea typeface="Yu Gothic UI" panose="020B0500000000000000" pitchFamily="50" charset="-128"/>
              </a:rPr>
              <a:t>　既に、「気候変動」</a:t>
            </a:r>
            <a:r>
              <a:rPr lang="ja-JP" altLang="en-US" sz="1600" dirty="0">
                <a:latin typeface="Yu Gothic UI" panose="020B0500000000000000" pitchFamily="50" charset="-128"/>
                <a:ea typeface="Yu Gothic UI" panose="020B0500000000000000" pitchFamily="50" charset="-128"/>
              </a:rPr>
              <a:t>や「生物多様性」など</a:t>
            </a:r>
            <a:r>
              <a:rPr lang="ja-JP" altLang="en-US" sz="1600" i="0" dirty="0">
                <a:effectLst/>
                <a:latin typeface="Yu Gothic UI" panose="020B0500000000000000" pitchFamily="50" charset="-128"/>
                <a:ea typeface="Yu Gothic UI" panose="020B0500000000000000" pitchFamily="50" charset="-128"/>
              </a:rPr>
              <a:t>は人間が安全に活動できる限界を越えていると指摘されています。</a:t>
            </a:r>
            <a:endParaRPr kumimoji="1" lang="ja-JP" altLang="en-US" sz="16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6BFA68C6-E171-443E-AF3A-E7475B910649}"/>
              </a:ext>
            </a:extLst>
          </p:cNvPr>
          <p:cNvSpPr/>
          <p:nvPr/>
        </p:nvSpPr>
        <p:spPr>
          <a:xfrm>
            <a:off x="7591472" y="2888323"/>
            <a:ext cx="5043448" cy="638846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4" name="テキスト ボックス 13">
            <a:extLst>
              <a:ext uri="{FF2B5EF4-FFF2-40B4-BE49-F238E27FC236}">
                <a16:creationId xmlns:a16="http://schemas.microsoft.com/office/drawing/2014/main" id="{3323790B-0631-4AA3-B4C9-4D6B24589442}"/>
              </a:ext>
            </a:extLst>
          </p:cNvPr>
          <p:cNvSpPr txBox="1"/>
          <p:nvPr/>
        </p:nvSpPr>
        <p:spPr>
          <a:xfrm>
            <a:off x="7480221" y="2979858"/>
            <a:ext cx="488948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（参考）地球の限界（プラネタリー・バウンダリー）</a:t>
            </a:r>
          </a:p>
        </p:txBody>
      </p:sp>
      <p:sp>
        <p:nvSpPr>
          <p:cNvPr id="15" name="テキスト ボックス 14">
            <a:extLst>
              <a:ext uri="{FF2B5EF4-FFF2-40B4-BE49-F238E27FC236}">
                <a16:creationId xmlns:a16="http://schemas.microsoft.com/office/drawing/2014/main" id="{3323790B-0631-4AA3-B4C9-4D6B24589442}"/>
              </a:ext>
            </a:extLst>
          </p:cNvPr>
          <p:cNvSpPr txBox="1"/>
          <p:nvPr/>
        </p:nvSpPr>
        <p:spPr>
          <a:xfrm>
            <a:off x="8287481" y="6763228"/>
            <a:ext cx="3743332" cy="338554"/>
          </a:xfrm>
          <a:prstGeom prst="rect">
            <a:avLst/>
          </a:prstGeom>
          <a:noFill/>
        </p:spPr>
        <p:txBody>
          <a:bodyPr wrap="none" rtlCol="0">
            <a:spAutoFit/>
          </a:bodyPr>
          <a:lstStyle/>
          <a:p>
            <a:r>
              <a:rPr kumimoji="1" lang="ja-JP" altLang="en-US" sz="1600" b="1" dirty="0">
                <a:latin typeface="Yu Gothic UI" panose="020B0500000000000000" pitchFamily="50" charset="-128"/>
                <a:ea typeface="Yu Gothic UI" panose="020B0500000000000000" pitchFamily="50" charset="-128"/>
              </a:rPr>
              <a:t>環境課題別の「地球の限界」の超過の状況</a:t>
            </a:r>
          </a:p>
        </p:txBody>
      </p:sp>
      <p:pic>
        <p:nvPicPr>
          <p:cNvPr id="3" name="図 2"/>
          <p:cNvPicPr>
            <a:picLocks noChangeAspect="1"/>
          </p:cNvPicPr>
          <p:nvPr/>
        </p:nvPicPr>
        <p:blipFill rotWithShape="1">
          <a:blip r:embed="rId3"/>
          <a:srcRect l="27020" t="28621" r="28136" b="6361"/>
          <a:stretch/>
        </p:blipFill>
        <p:spPr>
          <a:xfrm>
            <a:off x="8078074" y="3318412"/>
            <a:ext cx="4162146" cy="3392766"/>
          </a:xfrm>
          <a:prstGeom prst="rect">
            <a:avLst/>
          </a:prstGeom>
        </p:spPr>
      </p:pic>
      <p:sp>
        <p:nvSpPr>
          <p:cNvPr id="4" name="正方形/長方形 3"/>
          <p:cNvSpPr/>
          <p:nvPr/>
        </p:nvSpPr>
        <p:spPr>
          <a:xfrm>
            <a:off x="283509" y="2899350"/>
            <a:ext cx="6993513" cy="3863878"/>
          </a:xfrm>
          <a:prstGeom prst="rect">
            <a:avLst/>
          </a:prstGeom>
        </p:spPr>
        <p:txBody>
          <a:bodyPr wrap="square">
            <a:spAutoFit/>
          </a:bodyPr>
          <a:lstStyle/>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経済のグローバル化等による世界の相互依存の高まりや</a:t>
            </a:r>
            <a:r>
              <a:rPr lang="ja-JP" altLang="en-US" sz="1700" dirty="0">
                <a:latin typeface="Yu Gothic UI" panose="020B0500000000000000" pitchFamily="50" charset="-128"/>
                <a:ea typeface="Yu Gothic UI" panose="020B0500000000000000" pitchFamily="50" charset="-128"/>
              </a:rPr>
              <a:t>アフリカ、アジア諸国を中心とした世界人口、とりわけ都市人口の増加により、世界的に天然資源・エネルギー、水、食料等の需要が増大しています。その結果、人間活動に伴う地球環境の悪化はますます深刻化し、地球は限界（（参考）地球の限界（プラネタリー・バウンダリー）参照））に達しつつあり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これは</a:t>
            </a:r>
            <a:r>
              <a:rPr lang="ja-JP" altLang="en-US" sz="1700" dirty="0">
                <a:latin typeface="Yu Gothic UI" panose="020B0500000000000000" pitchFamily="50" charset="-128"/>
                <a:ea typeface="Yu Gothic UI" panose="020B0500000000000000" pitchFamily="50" charset="-128"/>
              </a:rPr>
              <a:t>今後、大阪の社会・経済活動にも大きな影響を及ぼしつつあり、</a:t>
            </a:r>
            <a:r>
              <a:rPr kumimoji="1" lang="ja-JP" altLang="en-US" sz="1700" dirty="0">
                <a:latin typeface="Yu Gothic UI" panose="020B0500000000000000" pitchFamily="50" charset="-128"/>
                <a:ea typeface="Yu Gothic UI" panose="020B0500000000000000" pitchFamily="50" charset="-128"/>
              </a:rPr>
              <a:t>大阪が将来にわたって成長・発展していくためには、府域のみならず世界全体の健全な環境と安定した社会・経済が必要不可欠となります。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また、大阪は「大阪ブルー・オーシャン・ビジョン」の実現に向けてリードしていく立場であるとともに、「</a:t>
            </a:r>
            <a:r>
              <a:rPr kumimoji="1" lang="en-US" altLang="ja-JP" sz="1700" dirty="0">
                <a:latin typeface="Yu Gothic UI" panose="020B0500000000000000" pitchFamily="50" charset="-128"/>
                <a:ea typeface="Yu Gothic UI" panose="020B0500000000000000" pitchFamily="50" charset="-128"/>
              </a:rPr>
              <a:t>2025</a:t>
            </a:r>
            <a:r>
              <a:rPr kumimoji="1" lang="ja-JP" altLang="en-US" sz="1700" dirty="0">
                <a:latin typeface="Yu Gothic UI" panose="020B0500000000000000" pitchFamily="50" charset="-128"/>
                <a:ea typeface="Yu Gothic UI" panose="020B0500000000000000" pitchFamily="50" charset="-128"/>
              </a:rPr>
              <a:t>年大阪・関西万博」の開催地でもあり世界的に注目が集まっており、世界に向けた発信力も有しています。</a:t>
            </a:r>
            <a:endParaRPr kumimoji="1" lang="en-US" altLang="ja-JP" sz="1700" dirty="0">
              <a:latin typeface="Yu Gothic UI" panose="020B0500000000000000" pitchFamily="50" charset="-128"/>
              <a:ea typeface="Yu Gothic UI" panose="020B0500000000000000" pitchFamily="50" charset="-128"/>
            </a:endParaRPr>
          </a:p>
        </p:txBody>
      </p:sp>
      <p:sp>
        <p:nvSpPr>
          <p:cNvPr id="18" name="角丸四角形 17"/>
          <p:cNvSpPr/>
          <p:nvPr/>
        </p:nvSpPr>
        <p:spPr>
          <a:xfrm>
            <a:off x="807050" y="7214687"/>
            <a:ext cx="6673171" cy="41413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b="1" dirty="0">
                <a:solidFill>
                  <a:schemeClr val="tx1"/>
                </a:solidFill>
                <a:latin typeface="Yu Gothic UI" panose="020B0500000000000000" pitchFamily="50" charset="-128"/>
                <a:ea typeface="Yu Gothic UI" panose="020B0500000000000000" pitchFamily="50" charset="-128"/>
              </a:rPr>
              <a:t>中・長期的かつ世界的な視野を持ち、課題解決を考えることが必要</a:t>
            </a:r>
          </a:p>
          <a:p>
            <a:pPr algn="ctr"/>
            <a:endParaRPr kumimoji="1" lang="ja-JP" altLang="en-US" dirty="0">
              <a:solidFill>
                <a:schemeClr val="tx1"/>
              </a:solidFill>
            </a:endParaRPr>
          </a:p>
        </p:txBody>
      </p:sp>
      <p:sp>
        <p:nvSpPr>
          <p:cNvPr id="19" name="楕円 18"/>
          <p:cNvSpPr/>
          <p:nvPr/>
        </p:nvSpPr>
        <p:spPr>
          <a:xfrm>
            <a:off x="1041590" y="7529733"/>
            <a:ext cx="6235432" cy="70238"/>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20" name="右矢印 19"/>
          <p:cNvSpPr/>
          <p:nvPr/>
        </p:nvSpPr>
        <p:spPr>
          <a:xfrm>
            <a:off x="283509" y="7168248"/>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01995" y="7031532"/>
            <a:ext cx="4745662" cy="233397"/>
          </a:xfrm>
          <a:prstGeom prst="rect">
            <a:avLst/>
          </a:prstGeom>
        </p:spPr>
        <p:txBody>
          <a:bodyPr wrap="square">
            <a:spAutoFit/>
          </a:bodyPr>
          <a:lstStyle/>
          <a:p>
            <a:pPr>
              <a:lnSpc>
                <a:spcPts val="1100"/>
              </a:lnSpc>
            </a:pPr>
            <a:r>
              <a:rPr kumimoji="1" lang="ja-JP" altLang="en-US" sz="900" dirty="0" smtClean="0">
                <a:latin typeface="Yu Gothic UI" panose="020B0500000000000000" pitchFamily="50" charset="-128"/>
                <a:ea typeface="Yu Gothic UI" panose="020B0500000000000000" pitchFamily="50" charset="-128"/>
              </a:rPr>
              <a:t>出典：</a:t>
            </a:r>
            <a:r>
              <a:rPr lang="en-US" altLang="ja-JP" sz="900" dirty="0" smtClean="0">
                <a:latin typeface="Yu Gothic UI" panose="020B0500000000000000" pitchFamily="50" charset="-128"/>
                <a:ea typeface="Yu Gothic UI" panose="020B0500000000000000" pitchFamily="50" charset="-128"/>
              </a:rPr>
              <a:t>Will </a:t>
            </a:r>
            <a:r>
              <a:rPr lang="en-US" altLang="ja-JP" sz="900" dirty="0">
                <a:latin typeface="Yu Gothic UI" panose="020B0500000000000000" pitchFamily="50" charset="-128"/>
                <a:ea typeface="Yu Gothic UI" panose="020B0500000000000000" pitchFamily="50" charset="-128"/>
              </a:rPr>
              <a:t>Steffen et al.</a:t>
            </a:r>
            <a:r>
              <a:rPr lang="ja-JP" altLang="en-US" sz="900" dirty="0">
                <a:latin typeface="Yu Gothic UI" panose="020B0500000000000000" pitchFamily="50" charset="-128"/>
                <a:ea typeface="Yu Gothic UI" panose="020B0500000000000000" pitchFamily="50" charset="-128"/>
              </a:rPr>
              <a:t>「 </a:t>
            </a:r>
            <a:r>
              <a:rPr lang="en-US" altLang="ja-JP" sz="900" dirty="0">
                <a:latin typeface="Yu Gothic UI" panose="020B0500000000000000" pitchFamily="50" charset="-128"/>
                <a:ea typeface="Yu Gothic UI" panose="020B0500000000000000" pitchFamily="50" charset="-128"/>
              </a:rPr>
              <a:t>Guiding human development on a changing planet</a:t>
            </a:r>
            <a:r>
              <a:rPr lang="ja-JP" altLang="en-US" sz="900" dirty="0">
                <a:latin typeface="Yu Gothic UI" panose="020B0500000000000000" pitchFamily="50" charset="-128"/>
                <a:ea typeface="Yu Gothic UI" panose="020B0500000000000000" pitchFamily="50" charset="-128"/>
              </a:rPr>
              <a:t>」</a:t>
            </a:r>
            <a:endParaRPr kumimoji="1" lang="en-US" altLang="ja-JP"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94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C1A3730-3E85-43B8-AAA2-7DF2BC87D2DA}"/>
              </a:ext>
            </a:extLst>
          </p:cNvPr>
          <p:cNvSpPr txBox="1"/>
          <p:nvPr/>
        </p:nvSpPr>
        <p:spPr>
          <a:xfrm flipH="1">
            <a:off x="172070" y="1454648"/>
            <a:ext cx="12495602" cy="4259140"/>
          </a:xfrm>
          <a:prstGeom prst="rect">
            <a:avLst/>
          </a:prstGeom>
          <a:solidFill>
            <a:srgbClr val="FFFFCC"/>
          </a:solidFill>
        </p:spPr>
        <p:txBody>
          <a:bodyPr wrap="square" rtlCol="0">
            <a:spAutoFit/>
          </a:bodyPr>
          <a:lstStyle/>
          <a:p>
            <a:pPr>
              <a:lnSpc>
                <a:spcPts val="700"/>
              </a:lnSpc>
            </a:pPr>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7</a:t>
            </a:r>
            <a:endParaRPr kumimoji="1" lang="ja-JP" altLang="en-US" sz="2000" b="1" dirty="0">
              <a:solidFill>
                <a:schemeClr val="bg1"/>
              </a:solidFill>
            </a:endParaRPr>
          </a:p>
        </p:txBody>
      </p:sp>
      <p:sp>
        <p:nvSpPr>
          <p:cNvPr id="22" name="角丸四角形 8">
            <a:extLst>
              <a:ext uri="{FF2B5EF4-FFF2-40B4-BE49-F238E27FC236}">
                <a16:creationId xmlns:a16="http://schemas.microsoft.com/office/drawing/2014/main" id="{44429632-7B51-432D-ADF7-F0F86B0D0EE9}"/>
              </a:ext>
            </a:extLst>
          </p:cNvPr>
          <p:cNvSpPr/>
          <p:nvPr/>
        </p:nvSpPr>
        <p:spPr>
          <a:xfrm>
            <a:off x="195946" y="908284"/>
            <a:ext cx="12489274" cy="539209"/>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（２）　環境・社会・経済の統合的向上</a:t>
            </a:r>
          </a:p>
        </p:txBody>
      </p:sp>
      <p:sp>
        <p:nvSpPr>
          <p:cNvPr id="3" name="テキスト ボックス 2">
            <a:extLst>
              <a:ext uri="{FF2B5EF4-FFF2-40B4-BE49-F238E27FC236}">
                <a16:creationId xmlns:a16="http://schemas.microsoft.com/office/drawing/2014/main" id="{FEA5121C-45DD-46BC-84C7-8B4723482A9D}"/>
              </a:ext>
            </a:extLst>
          </p:cNvPr>
          <p:cNvSpPr txBox="1"/>
          <p:nvPr/>
        </p:nvSpPr>
        <p:spPr>
          <a:xfrm>
            <a:off x="431111" y="6515661"/>
            <a:ext cx="5719954" cy="2359620"/>
          </a:xfrm>
          <a:prstGeom prst="rect">
            <a:avLst/>
          </a:prstGeom>
          <a:noFill/>
        </p:spPr>
        <p:txBody>
          <a:bodyPr wrap="square">
            <a:spAutoFit/>
          </a:bodyPr>
          <a:lstStyle/>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2015</a:t>
            </a:r>
            <a:r>
              <a:rPr kumimoji="1" lang="ja-JP" altLang="en-US" sz="1600" dirty="0">
                <a:latin typeface="Yu Gothic UI" panose="020B0500000000000000" pitchFamily="50" charset="-128"/>
                <a:ea typeface="Yu Gothic UI" panose="020B0500000000000000" pitchFamily="50" charset="-128"/>
              </a:rPr>
              <a:t>年に、国連総会において「我々の世界を変革する：持続可能な開発のための</a:t>
            </a:r>
            <a:r>
              <a:rPr kumimoji="1" lang="en-US" altLang="ja-JP" sz="1600" dirty="0">
                <a:latin typeface="Yu Gothic UI" panose="020B0500000000000000" pitchFamily="50" charset="-128"/>
                <a:ea typeface="Yu Gothic UI" panose="020B0500000000000000" pitchFamily="50" charset="-128"/>
              </a:rPr>
              <a:t>2030</a:t>
            </a:r>
            <a:r>
              <a:rPr kumimoji="1" lang="ja-JP" altLang="en-US" sz="1600" dirty="0">
                <a:latin typeface="Yu Gothic UI" panose="020B0500000000000000" pitchFamily="50" charset="-128"/>
                <a:ea typeface="Yu Gothic UI" panose="020B0500000000000000" pitchFamily="50" charset="-128"/>
              </a:rPr>
              <a:t>アジェンダ」が採択されました。</a:t>
            </a:r>
            <a:endParaRPr kumimoji="1" lang="en-US" altLang="ja-JP" sz="1600" dirty="0">
              <a:latin typeface="Yu Gothic UI" panose="020B0500000000000000" pitchFamily="50" charset="-128"/>
              <a:ea typeface="Yu Gothic UI" panose="020B0500000000000000" pitchFamily="50" charset="-128"/>
            </a:endParaRPr>
          </a:p>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先進国と開発途上国が共に取り組むべき国際社会全体の普遍的な目標として採択され、その中に、「持続可能な開発目標（</a:t>
            </a:r>
            <a:r>
              <a:rPr lang="en-US" altLang="ja-JP" sz="1600" dirty="0">
                <a:latin typeface="Yu Gothic UI" panose="020B0500000000000000" pitchFamily="50" charset="-128"/>
                <a:ea typeface="Yu Gothic UI" panose="020B0500000000000000" pitchFamily="50" charset="-128"/>
              </a:rPr>
              <a:t>SDGs</a:t>
            </a:r>
            <a:r>
              <a:rPr lang="ja-JP" altLang="en-US" sz="1600" dirty="0">
                <a:latin typeface="Yu Gothic UI" panose="020B0500000000000000" pitchFamily="50" charset="-128"/>
                <a:ea typeface="Yu Gothic UI" panose="020B0500000000000000" pitchFamily="50" charset="-128"/>
              </a:rPr>
              <a:t>）」として、</a:t>
            </a:r>
            <a:r>
              <a:rPr lang="en-US" altLang="ja-JP" sz="1600" dirty="0">
                <a:latin typeface="Yu Gothic UI" panose="020B0500000000000000" pitchFamily="50" charset="-128"/>
                <a:ea typeface="Yu Gothic UI" panose="020B0500000000000000" pitchFamily="50" charset="-128"/>
              </a:rPr>
              <a:t>17</a:t>
            </a:r>
            <a:r>
              <a:rPr lang="ja-JP" altLang="en-US" sz="1600" dirty="0">
                <a:latin typeface="Yu Gothic UI" panose="020B0500000000000000" pitchFamily="50" charset="-128"/>
                <a:ea typeface="Yu Gothic UI" panose="020B0500000000000000" pitchFamily="50" charset="-128"/>
              </a:rPr>
              <a:t>のゴールと</a:t>
            </a:r>
            <a:r>
              <a:rPr lang="en-US" altLang="ja-JP" sz="1600" dirty="0">
                <a:latin typeface="Yu Gothic UI" panose="020B0500000000000000" pitchFamily="50" charset="-128"/>
                <a:ea typeface="Yu Gothic UI" panose="020B0500000000000000" pitchFamily="50" charset="-128"/>
              </a:rPr>
              <a:t>169</a:t>
            </a:r>
            <a:r>
              <a:rPr lang="ja-JP" altLang="en-US" sz="1600" dirty="0">
                <a:latin typeface="Yu Gothic UI" panose="020B0500000000000000" pitchFamily="50" charset="-128"/>
                <a:ea typeface="Yu Gothic UI" panose="020B0500000000000000" pitchFamily="50" charset="-128"/>
              </a:rPr>
              <a:t>のターゲットが設定されています</a:t>
            </a:r>
            <a:r>
              <a:rPr lang="ja-JP" altLang="ja-JP" sz="1600" dirty="0">
                <a:latin typeface="Yu Gothic UI" panose="020B0500000000000000" pitchFamily="50" charset="-128"/>
                <a:ea typeface="Yu Gothic UI" panose="020B0500000000000000" pitchFamily="50" charset="-128"/>
              </a:rPr>
              <a:t>。</a:t>
            </a:r>
          </a:p>
          <a:p>
            <a:pPr algn="just">
              <a:spcBef>
                <a:spcPts val="200"/>
              </a:spcBef>
            </a:pPr>
            <a:r>
              <a:rPr kumimoji="1" lang="ja-JP" altLang="en-US" sz="1600" dirty="0">
                <a:latin typeface="Yu Gothic UI" panose="020B0500000000000000" pitchFamily="50" charset="-128"/>
                <a:ea typeface="Yu Gothic UI" panose="020B0500000000000000" pitchFamily="50" charset="-128"/>
              </a:rPr>
              <a:t>　また、アジェンダでは、「環境」・「社会」・「経済」の３つの側面の諸課題を統合的に解決することの重要性が示されるとともに、</a:t>
            </a:r>
            <a:r>
              <a:rPr lang="ja-JP" altLang="en-US" sz="1600" dirty="0">
                <a:solidFill>
                  <a:srgbClr val="000000"/>
                </a:solidFill>
                <a:latin typeface="Yu Gothic UI" panose="020B0500000000000000" pitchFamily="50" charset="-128"/>
                <a:ea typeface="Yu Gothic UI" panose="020B0500000000000000" pitchFamily="50" charset="-128"/>
              </a:rPr>
              <a:t>一つの行動によって複数の側面における利益（マルチベネフィット）を生み出すことをめざしています。</a:t>
            </a:r>
            <a:endParaRPr lang="en-US" altLang="ja-JP"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323790B-0631-4AA3-B4C9-4D6B24589442}"/>
              </a:ext>
            </a:extLst>
          </p:cNvPr>
          <p:cNvSpPr txBox="1"/>
          <p:nvPr/>
        </p:nvSpPr>
        <p:spPr>
          <a:xfrm>
            <a:off x="289508" y="5905160"/>
            <a:ext cx="249780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a:t>
            </a:r>
            <a:r>
              <a:rPr kumimoji="1" lang="en-US" altLang="ja-JP" b="1" dirty="0">
                <a:latin typeface="Yu Gothic UI" panose="020B0500000000000000" pitchFamily="50" charset="-128"/>
                <a:ea typeface="Yu Gothic UI" panose="020B0500000000000000" pitchFamily="50" charset="-128"/>
              </a:rPr>
              <a:t>SDGs</a:t>
            </a:r>
            <a:r>
              <a:rPr kumimoji="1" lang="ja-JP" altLang="en-US" b="1" dirty="0">
                <a:latin typeface="Yu Gothic UI" panose="020B0500000000000000" pitchFamily="50" charset="-128"/>
                <a:ea typeface="Yu Gothic UI" panose="020B0500000000000000" pitchFamily="50" charset="-128"/>
              </a:rPr>
              <a:t>の考え方</a:t>
            </a:r>
          </a:p>
        </p:txBody>
      </p:sp>
      <p:sp>
        <p:nvSpPr>
          <p:cNvPr id="15" name="正方形/長方形 14">
            <a:extLst>
              <a:ext uri="{FF2B5EF4-FFF2-40B4-BE49-F238E27FC236}">
                <a16:creationId xmlns:a16="http://schemas.microsoft.com/office/drawing/2014/main" id="{6BFA68C6-E171-443E-AF3A-E7475B910649}"/>
              </a:ext>
            </a:extLst>
          </p:cNvPr>
          <p:cNvSpPr/>
          <p:nvPr/>
        </p:nvSpPr>
        <p:spPr>
          <a:xfrm>
            <a:off x="206503" y="5769698"/>
            <a:ext cx="12461170" cy="3774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grpSp>
        <p:nvGrpSpPr>
          <p:cNvPr id="62" name="グループ化 61">
            <a:extLst>
              <a:ext uri="{FF2B5EF4-FFF2-40B4-BE49-F238E27FC236}">
                <a16:creationId xmlns:a16="http://schemas.microsoft.com/office/drawing/2014/main" id="{4262A8EE-16AE-458F-BACF-4308A577678B}"/>
              </a:ext>
            </a:extLst>
          </p:cNvPr>
          <p:cNvGrpSpPr/>
          <p:nvPr/>
        </p:nvGrpSpPr>
        <p:grpSpPr>
          <a:xfrm>
            <a:off x="6324600" y="6550981"/>
            <a:ext cx="6002461" cy="2921790"/>
            <a:chOff x="8369245" y="5964696"/>
            <a:chExt cx="4028407" cy="1960889"/>
          </a:xfrm>
        </p:grpSpPr>
        <p:pic>
          <p:nvPicPr>
            <p:cNvPr id="16" name="図 15">
              <a:extLst>
                <a:ext uri="{FF2B5EF4-FFF2-40B4-BE49-F238E27FC236}">
                  <a16:creationId xmlns:a16="http://schemas.microsoft.com/office/drawing/2014/main" id="{BC346412-57DD-4A37-99F4-90555406E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245" y="5964696"/>
              <a:ext cx="630000" cy="630000"/>
            </a:xfrm>
            <a:prstGeom prst="rect">
              <a:avLst/>
            </a:prstGeom>
          </p:spPr>
        </p:pic>
        <p:pic>
          <p:nvPicPr>
            <p:cNvPr id="17" name="図 16">
              <a:extLst>
                <a:ext uri="{FF2B5EF4-FFF2-40B4-BE49-F238E27FC236}">
                  <a16:creationId xmlns:a16="http://schemas.microsoft.com/office/drawing/2014/main" id="{5BC3EB29-BE3E-42CF-8393-0747C8597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926" y="5964696"/>
              <a:ext cx="630000" cy="630000"/>
            </a:xfrm>
            <a:prstGeom prst="rect">
              <a:avLst/>
            </a:prstGeom>
          </p:spPr>
        </p:pic>
        <p:pic>
          <p:nvPicPr>
            <p:cNvPr id="18" name="図 17">
              <a:extLst>
                <a:ext uri="{FF2B5EF4-FFF2-40B4-BE49-F238E27FC236}">
                  <a16:creationId xmlns:a16="http://schemas.microsoft.com/office/drawing/2014/main" id="{01A666B5-B143-48EB-A712-FCA5D98F6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607" y="5964696"/>
              <a:ext cx="630000" cy="630000"/>
            </a:xfrm>
            <a:prstGeom prst="rect">
              <a:avLst/>
            </a:prstGeom>
          </p:spPr>
        </p:pic>
        <p:pic>
          <p:nvPicPr>
            <p:cNvPr id="19" name="図 18">
              <a:extLst>
                <a:ext uri="{FF2B5EF4-FFF2-40B4-BE49-F238E27FC236}">
                  <a16:creationId xmlns:a16="http://schemas.microsoft.com/office/drawing/2014/main" id="{DAC996C8-DD04-4F75-AB3E-752790E7EC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8288" y="5964696"/>
              <a:ext cx="630000" cy="630000"/>
            </a:xfrm>
            <a:prstGeom prst="rect">
              <a:avLst/>
            </a:prstGeom>
          </p:spPr>
        </p:pic>
        <p:pic>
          <p:nvPicPr>
            <p:cNvPr id="20" name="図 19">
              <a:extLst>
                <a:ext uri="{FF2B5EF4-FFF2-40B4-BE49-F238E27FC236}">
                  <a16:creationId xmlns:a16="http://schemas.microsoft.com/office/drawing/2014/main" id="{522A4654-3A36-43A4-9E0D-FC68DB64EC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7969" y="5964696"/>
              <a:ext cx="630000" cy="630000"/>
            </a:xfrm>
            <a:prstGeom prst="rect">
              <a:avLst/>
            </a:prstGeom>
          </p:spPr>
        </p:pic>
        <p:pic>
          <p:nvPicPr>
            <p:cNvPr id="21" name="図 20">
              <a:extLst>
                <a:ext uri="{FF2B5EF4-FFF2-40B4-BE49-F238E27FC236}">
                  <a16:creationId xmlns:a16="http://schemas.microsoft.com/office/drawing/2014/main" id="{3C935E51-472E-4778-A57F-0AFDA8DEC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7652" y="5964696"/>
              <a:ext cx="630000" cy="630000"/>
            </a:xfrm>
            <a:prstGeom prst="rect">
              <a:avLst/>
            </a:prstGeom>
          </p:spPr>
        </p:pic>
        <p:pic>
          <p:nvPicPr>
            <p:cNvPr id="23" name="図 22">
              <a:extLst>
                <a:ext uri="{FF2B5EF4-FFF2-40B4-BE49-F238E27FC236}">
                  <a16:creationId xmlns:a16="http://schemas.microsoft.com/office/drawing/2014/main" id="{D51C2771-1422-4875-9E62-BDEDFD409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9245" y="6626718"/>
              <a:ext cx="630000" cy="630000"/>
            </a:xfrm>
            <a:prstGeom prst="rect">
              <a:avLst/>
            </a:prstGeom>
          </p:spPr>
        </p:pic>
        <p:pic>
          <p:nvPicPr>
            <p:cNvPr id="40" name="図 39">
              <a:extLst>
                <a:ext uri="{FF2B5EF4-FFF2-40B4-BE49-F238E27FC236}">
                  <a16:creationId xmlns:a16="http://schemas.microsoft.com/office/drawing/2014/main" id="{EE0A3C1A-E87D-4D04-890D-373CEF20E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4468" y="6626718"/>
              <a:ext cx="630000" cy="630000"/>
            </a:xfrm>
            <a:prstGeom prst="rect">
              <a:avLst/>
            </a:prstGeom>
          </p:spPr>
        </p:pic>
        <p:pic>
          <p:nvPicPr>
            <p:cNvPr id="42" name="図 41">
              <a:extLst>
                <a:ext uri="{FF2B5EF4-FFF2-40B4-BE49-F238E27FC236}">
                  <a16:creationId xmlns:a16="http://schemas.microsoft.com/office/drawing/2014/main" id="{7429BC72-CFB6-43DA-9A25-E0A59869DE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9691" y="6626718"/>
              <a:ext cx="630000" cy="630000"/>
            </a:xfrm>
            <a:prstGeom prst="rect">
              <a:avLst/>
            </a:prstGeom>
          </p:spPr>
        </p:pic>
        <p:pic>
          <p:nvPicPr>
            <p:cNvPr id="44" name="図 43">
              <a:extLst>
                <a:ext uri="{FF2B5EF4-FFF2-40B4-BE49-F238E27FC236}">
                  <a16:creationId xmlns:a16="http://schemas.microsoft.com/office/drawing/2014/main" id="{5B264EEA-4E7E-449F-B267-CD042705C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94914" y="6626718"/>
              <a:ext cx="630000" cy="630000"/>
            </a:xfrm>
            <a:prstGeom prst="rect">
              <a:avLst/>
            </a:prstGeom>
          </p:spPr>
        </p:pic>
        <p:pic>
          <p:nvPicPr>
            <p:cNvPr id="46" name="図 45">
              <a:extLst>
                <a:ext uri="{FF2B5EF4-FFF2-40B4-BE49-F238E27FC236}">
                  <a16:creationId xmlns:a16="http://schemas.microsoft.com/office/drawing/2014/main" id="{11DA5DC1-68C0-4913-A1AD-775F7B212F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70137" y="6626718"/>
              <a:ext cx="630000" cy="630000"/>
            </a:xfrm>
            <a:prstGeom prst="rect">
              <a:avLst/>
            </a:prstGeom>
          </p:spPr>
        </p:pic>
        <p:pic>
          <p:nvPicPr>
            <p:cNvPr id="48" name="図 47">
              <a:extLst>
                <a:ext uri="{FF2B5EF4-FFF2-40B4-BE49-F238E27FC236}">
                  <a16:creationId xmlns:a16="http://schemas.microsoft.com/office/drawing/2014/main" id="{6D8FA8E3-6586-49BC-B1E3-380509495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5360" y="6626718"/>
              <a:ext cx="630000" cy="630000"/>
            </a:xfrm>
            <a:prstGeom prst="rect">
              <a:avLst/>
            </a:prstGeom>
          </p:spPr>
        </p:pic>
        <p:pic>
          <p:nvPicPr>
            <p:cNvPr id="50" name="図 49">
              <a:extLst>
                <a:ext uri="{FF2B5EF4-FFF2-40B4-BE49-F238E27FC236}">
                  <a16:creationId xmlns:a16="http://schemas.microsoft.com/office/drawing/2014/main" id="{3DE58625-1647-428B-94F9-F758AB1025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72844" y="7295585"/>
              <a:ext cx="626401" cy="626401"/>
            </a:xfrm>
            <a:prstGeom prst="rect">
              <a:avLst/>
            </a:prstGeom>
          </p:spPr>
        </p:pic>
        <p:pic>
          <p:nvPicPr>
            <p:cNvPr id="52" name="図 51">
              <a:extLst>
                <a:ext uri="{FF2B5EF4-FFF2-40B4-BE49-F238E27FC236}">
                  <a16:creationId xmlns:a16="http://schemas.microsoft.com/office/drawing/2014/main" id="{38610395-7C80-447B-AFCC-E2249D3B7A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97614" y="7295585"/>
              <a:ext cx="626401" cy="626401"/>
            </a:xfrm>
            <a:prstGeom prst="rect">
              <a:avLst/>
            </a:prstGeom>
          </p:spPr>
        </p:pic>
        <p:pic>
          <p:nvPicPr>
            <p:cNvPr id="54" name="図 53">
              <a:extLst>
                <a:ext uri="{FF2B5EF4-FFF2-40B4-BE49-F238E27FC236}">
                  <a16:creationId xmlns:a16="http://schemas.microsoft.com/office/drawing/2014/main" id="{DAD838BE-7CE7-4823-ABBE-C7A0BD686D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70137" y="7295585"/>
              <a:ext cx="630000" cy="630000"/>
            </a:xfrm>
            <a:prstGeom prst="rect">
              <a:avLst/>
            </a:prstGeom>
          </p:spPr>
        </p:pic>
        <p:pic>
          <p:nvPicPr>
            <p:cNvPr id="56" name="図 55">
              <a:extLst>
                <a:ext uri="{FF2B5EF4-FFF2-40B4-BE49-F238E27FC236}">
                  <a16:creationId xmlns:a16="http://schemas.microsoft.com/office/drawing/2014/main" id="{297D4627-9D4F-49AB-B547-6BC6EE7876D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45368" y="7295585"/>
              <a:ext cx="630000" cy="630000"/>
            </a:xfrm>
            <a:prstGeom prst="rect">
              <a:avLst/>
            </a:prstGeom>
          </p:spPr>
        </p:pic>
        <p:pic>
          <p:nvPicPr>
            <p:cNvPr id="58" name="図 57">
              <a:extLst>
                <a:ext uri="{FF2B5EF4-FFF2-40B4-BE49-F238E27FC236}">
                  <a16:creationId xmlns:a16="http://schemas.microsoft.com/office/drawing/2014/main" id="{576F39FB-DCAC-41E9-9882-309C4B7B85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1491" y="7295585"/>
              <a:ext cx="630000" cy="630000"/>
            </a:xfrm>
            <a:prstGeom prst="rect">
              <a:avLst/>
            </a:prstGeom>
          </p:spPr>
        </p:pic>
      </p:grpSp>
      <p:sp>
        <p:nvSpPr>
          <p:cNvPr id="43" name="テキスト ボックス 42">
            <a:extLst>
              <a:ext uri="{FF2B5EF4-FFF2-40B4-BE49-F238E27FC236}">
                <a16:creationId xmlns:a16="http://schemas.microsoft.com/office/drawing/2014/main" id="{1E6CC5A2-418A-4680-9BAC-1BFF3309B243}"/>
              </a:ext>
            </a:extLst>
          </p:cNvPr>
          <p:cNvSpPr txBox="1"/>
          <p:nvPr/>
        </p:nvSpPr>
        <p:spPr>
          <a:xfrm>
            <a:off x="776022" y="4956305"/>
            <a:ext cx="5899841" cy="276999"/>
          </a:xfrm>
          <a:prstGeom prst="rect">
            <a:avLst/>
          </a:prstGeom>
          <a:noFill/>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誰一人取り残されない、すなわち誰もが不平等な扱いや理不尽な不利益を受けないこと。</a:t>
            </a:r>
            <a:endParaRPr kumimoji="1" lang="en-US" altLang="ja-JP"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rotWithShape="1">
          <a:blip r:embed="rId20"/>
          <a:srcRect l="38446" t="32684" r="39885" b="58536"/>
          <a:stretch/>
        </p:blipFill>
        <p:spPr>
          <a:xfrm>
            <a:off x="7915443" y="5835093"/>
            <a:ext cx="2987852" cy="680568"/>
          </a:xfrm>
          <a:prstGeom prst="rect">
            <a:avLst/>
          </a:prstGeom>
        </p:spPr>
      </p:pic>
      <p:sp>
        <p:nvSpPr>
          <p:cNvPr id="47" name="角丸四角形 46"/>
          <p:cNvSpPr/>
          <p:nvPr/>
        </p:nvSpPr>
        <p:spPr>
          <a:xfrm>
            <a:off x="670885" y="5266190"/>
            <a:ext cx="7021455" cy="414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2500"/>
              </a:lnSpc>
            </a:pPr>
            <a:r>
              <a:rPr kumimoji="1" lang="ja-JP" altLang="en-US" b="1" dirty="0">
                <a:solidFill>
                  <a:schemeClr val="tx1"/>
                </a:solidFill>
                <a:latin typeface="Yu Gothic UI" panose="020B0500000000000000" pitchFamily="50" charset="-128"/>
                <a:ea typeface="Yu Gothic UI" panose="020B0500000000000000" pitchFamily="50" charset="-128"/>
              </a:rPr>
              <a:t>環境・社会・経済の課題の同時解決と統合的向上の視点が必要</a:t>
            </a:r>
            <a:endParaRPr kumimoji="1" lang="ja-JP" altLang="en-US" dirty="0">
              <a:solidFill>
                <a:schemeClr val="tx1"/>
              </a:solidFill>
            </a:endParaRPr>
          </a:p>
        </p:txBody>
      </p:sp>
      <p:sp>
        <p:nvSpPr>
          <p:cNvPr id="49" name="楕円 48"/>
          <p:cNvSpPr/>
          <p:nvPr/>
        </p:nvSpPr>
        <p:spPr>
          <a:xfrm>
            <a:off x="818341" y="5597624"/>
            <a:ext cx="6539082" cy="58723"/>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51" name="右矢印 50"/>
          <p:cNvSpPr/>
          <p:nvPr/>
        </p:nvSpPr>
        <p:spPr>
          <a:xfrm>
            <a:off x="266612" y="5249075"/>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3562" y="1578190"/>
            <a:ext cx="9076118" cy="3493264"/>
          </a:xfrm>
          <a:prstGeom prst="rect">
            <a:avLst/>
          </a:prstGeom>
        </p:spPr>
        <p:txBody>
          <a:bodyPr wrap="square">
            <a:spAutoFit/>
          </a:bodyPr>
          <a:lstStyle/>
          <a:p>
            <a:pPr marL="285750" lvl="0" indent="-285750" algn="just">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環境課題と社会・経済課題は相互に密接に関連していることから、従来のような特定の環境課題の解決に</a:t>
            </a:r>
            <a:r>
              <a:rPr lang="ja-JP" altLang="en-US" sz="1700" dirty="0">
                <a:latin typeface="Yu Gothic UI" panose="020B0500000000000000" pitchFamily="50" charset="-128"/>
                <a:ea typeface="Yu Gothic UI" panose="020B0500000000000000" pitchFamily="50" charset="-128"/>
              </a:rPr>
              <a:t>のみ着目した直接的</a:t>
            </a:r>
            <a:r>
              <a:rPr lang="ja-JP" altLang="ja-JP" sz="1700" dirty="0">
                <a:latin typeface="Yu Gothic UI" panose="020B0500000000000000" pitchFamily="50" charset="-128"/>
                <a:ea typeface="Yu Gothic UI" panose="020B0500000000000000" pitchFamily="50" charset="-128"/>
              </a:rPr>
              <a:t>手法では</a:t>
            </a:r>
            <a:r>
              <a:rPr lang="ja-JP" altLang="en-US" sz="1700" dirty="0">
                <a:latin typeface="Yu Gothic UI" panose="020B0500000000000000" pitchFamily="50" charset="-128"/>
                <a:ea typeface="Yu Gothic UI" panose="020B0500000000000000" pitchFamily="50" charset="-128"/>
              </a:rPr>
              <a:t>、課題の解決に限界があります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ja-JP" sz="1700" dirty="0">
                <a:latin typeface="Yu Gothic UI" panose="020B0500000000000000" pitchFamily="50" charset="-128"/>
                <a:ea typeface="Yu Gothic UI" panose="020B0500000000000000" pitchFamily="50" charset="-128"/>
              </a:rPr>
              <a:t>　従来は環境保全と経済成長はトレードオフの関係にありましたが、</a:t>
            </a:r>
            <a:r>
              <a:rPr lang="ja-JP" altLang="en-US" sz="1700" dirty="0">
                <a:latin typeface="Yu Gothic UI" panose="020B0500000000000000" pitchFamily="50" charset="-128"/>
                <a:ea typeface="Yu Gothic UI" panose="020B0500000000000000" pitchFamily="50" charset="-128"/>
              </a:rPr>
              <a:t>環境ビジネスなど、</a:t>
            </a:r>
            <a:r>
              <a:rPr lang="ja-JP" altLang="ja-JP" sz="1700" dirty="0">
                <a:latin typeface="Yu Gothic UI" panose="020B0500000000000000" pitchFamily="50" charset="-128"/>
                <a:ea typeface="Yu Gothic UI" panose="020B0500000000000000" pitchFamily="50" charset="-128"/>
              </a:rPr>
              <a:t>環境と経済の好循環の重要性が</a:t>
            </a:r>
            <a:r>
              <a:rPr lang="ja-JP" altLang="en-US" sz="1700" dirty="0">
                <a:latin typeface="Yu Gothic UI" panose="020B0500000000000000" pitchFamily="50" charset="-128"/>
                <a:ea typeface="Yu Gothic UI" panose="020B0500000000000000" pitchFamily="50" charset="-128"/>
              </a:rPr>
              <a:t>広まっています。また</a:t>
            </a:r>
            <a:r>
              <a:rPr lang="ja-JP" altLang="ja-JP" sz="1700" dirty="0">
                <a:latin typeface="Yu Gothic UI" panose="020B0500000000000000" pitchFamily="50" charset="-128"/>
                <a:ea typeface="Yu Gothic UI" panose="020B0500000000000000" pitchFamily="50" charset="-128"/>
              </a:rPr>
              <a:t>、</a:t>
            </a:r>
            <a:r>
              <a:rPr lang="ja-JP" altLang="en-US" sz="1700" dirty="0">
                <a:latin typeface="Yu Gothic UI" panose="020B0500000000000000" pitchFamily="50" charset="-128"/>
                <a:ea typeface="Yu Gothic UI" panose="020B0500000000000000" pitchFamily="50" charset="-128"/>
              </a:rPr>
              <a:t>フードバンクを通じた食ロスの削減と貧困の解決など、</a:t>
            </a:r>
            <a:r>
              <a:rPr lang="ja-JP" altLang="ja-JP" sz="1700" dirty="0">
                <a:latin typeface="Yu Gothic UI" panose="020B0500000000000000" pitchFamily="50" charset="-128"/>
                <a:ea typeface="Yu Gothic UI" panose="020B0500000000000000" pitchFamily="50" charset="-128"/>
              </a:rPr>
              <a:t>環境と社会の</a:t>
            </a:r>
            <a:r>
              <a:rPr lang="ja-JP" altLang="en-US" sz="1700" dirty="0">
                <a:latin typeface="Yu Gothic UI" panose="020B0500000000000000" pitchFamily="50" charset="-128"/>
                <a:ea typeface="Yu Gothic UI" panose="020B0500000000000000" pitchFamily="50" charset="-128"/>
              </a:rPr>
              <a:t>同時解決を図る取組みも広まっています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このような背景を踏まえて、持続可能な社会の構築のために</a:t>
            </a:r>
            <a:r>
              <a:rPr lang="ja-JP" altLang="en-US" sz="1700" dirty="0">
                <a:latin typeface="Yu Gothic UI" panose="020B0500000000000000" pitchFamily="50" charset="-128"/>
                <a:ea typeface="Yu Gothic UI" panose="020B0500000000000000" pitchFamily="50" charset="-128"/>
              </a:rPr>
              <a:t>は</a:t>
            </a:r>
            <a:r>
              <a:rPr lang="ja-JP" altLang="ja-JP" sz="1700" dirty="0">
                <a:latin typeface="Yu Gothic UI" panose="020B0500000000000000" pitchFamily="50" charset="-128"/>
                <a:ea typeface="Yu Gothic UI" panose="020B0500000000000000" pitchFamily="50" charset="-128"/>
              </a:rPr>
              <a:t>、環境課題の解決方策を検討する際には社会・経済課題の解決にも寄与する取組みと</a:t>
            </a:r>
            <a:r>
              <a:rPr lang="ja-JP" altLang="en-US" sz="1700" dirty="0">
                <a:latin typeface="Yu Gothic UI" panose="020B0500000000000000" pitchFamily="50" charset="-128"/>
                <a:ea typeface="Yu Gothic UI" panose="020B0500000000000000" pitchFamily="50" charset="-128"/>
              </a:rPr>
              <a:t>し、</a:t>
            </a:r>
            <a:r>
              <a:rPr lang="ja-JP" altLang="ja-JP" sz="1700" dirty="0">
                <a:latin typeface="Yu Gothic UI" panose="020B0500000000000000" pitchFamily="50" charset="-128"/>
                <a:ea typeface="Yu Gothic UI" panose="020B0500000000000000" pitchFamily="50" charset="-128"/>
              </a:rPr>
              <a:t>経済成長や社会の発展に向けて経済・社会課題の解決方策を検討する際には、環境課題の解決にも寄与</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取組みとする</a:t>
            </a:r>
            <a:r>
              <a:rPr lang="ja-JP" altLang="en-US" sz="1700" dirty="0">
                <a:latin typeface="Yu Gothic UI" panose="020B0500000000000000" pitchFamily="50" charset="-128"/>
                <a:ea typeface="Yu Gothic UI" panose="020B0500000000000000" pitchFamily="50" charset="-128"/>
              </a:rPr>
              <a:t>ことが求められます。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なお、</a:t>
            </a:r>
            <a:r>
              <a:rPr lang="en-US" altLang="ja-JP" sz="1700" dirty="0">
                <a:latin typeface="Yu Gothic UI" panose="020B0500000000000000" pitchFamily="50" charset="-128"/>
                <a:ea typeface="Yu Gothic UI" panose="020B0500000000000000" pitchFamily="50" charset="-128"/>
              </a:rPr>
              <a:t>SDGs</a:t>
            </a:r>
            <a:r>
              <a:rPr lang="ja-JP" altLang="ja-JP" sz="1700" dirty="0">
                <a:latin typeface="Yu Gothic UI" panose="020B0500000000000000" pitchFamily="50" charset="-128"/>
                <a:ea typeface="Yu Gothic UI" panose="020B0500000000000000" pitchFamily="50" charset="-128"/>
              </a:rPr>
              <a:t>においても、</a:t>
            </a:r>
            <a:r>
              <a:rPr lang="ja-JP" altLang="en-US" sz="17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誰一人取り残さない</a:t>
            </a:r>
            <a:r>
              <a:rPr lang="ja-JP" altLang="en-US" sz="1700" dirty="0">
                <a:latin typeface="Yu Gothic UI" panose="020B0500000000000000" pitchFamily="50" charset="-128"/>
                <a:ea typeface="Yu Gothic UI" panose="020B0500000000000000" pitchFamily="50" charset="-128"/>
              </a:rPr>
              <a:t>」との</a:t>
            </a:r>
            <a:r>
              <a:rPr lang="ja-JP" altLang="ja-JP" sz="1700" dirty="0">
                <a:latin typeface="Yu Gothic UI" panose="020B0500000000000000" pitchFamily="50" charset="-128"/>
                <a:ea typeface="Yu Gothic UI" panose="020B0500000000000000" pitchFamily="50" charset="-128"/>
              </a:rPr>
              <a:t>理念のもと、１つの行動によって複数の側面にも良い影響を及ぼすような 「環境」・「社会」・「経済」の３つの側面の諸課題を統合的に向上させる取組みが重要とされています。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そこで、今後は</a:t>
            </a:r>
            <a:r>
              <a:rPr lang="ja-JP" altLang="ja-JP" sz="1700" dirty="0">
                <a:latin typeface="Yu Gothic UI" panose="020B0500000000000000" pitchFamily="50" charset="-128"/>
                <a:ea typeface="Yu Gothic UI" panose="020B0500000000000000" pitchFamily="50" charset="-128"/>
              </a:rPr>
              <a:t>、環境施策を通じて、環境保全の効果を最大限発揮</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取組みを行うとともに、社会の公正性・包摂性</a:t>
            </a:r>
            <a:r>
              <a:rPr lang="ja-JP"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 ・強靭性を向上させ、持続的な経済成長を図ります。</a:t>
            </a:r>
          </a:p>
        </p:txBody>
      </p:sp>
      <p:sp>
        <p:nvSpPr>
          <p:cNvPr id="34" name="角丸四角形 21">
            <a:extLst>
              <a:ext uri="{FF2B5EF4-FFF2-40B4-BE49-F238E27FC236}">
                <a16:creationId xmlns:a16="http://schemas.microsoft.com/office/drawing/2014/main" id="{31659373-A947-4630-B997-DDD6AEF1E758}"/>
              </a:ext>
            </a:extLst>
          </p:cNvPr>
          <p:cNvSpPr/>
          <p:nvPr/>
        </p:nvSpPr>
        <p:spPr>
          <a:xfrm>
            <a:off x="9409369" y="4619391"/>
            <a:ext cx="3201154" cy="660786"/>
          </a:xfrm>
          <a:prstGeom prst="roundRect">
            <a:avLst/>
          </a:prstGeom>
          <a:solidFill>
            <a:srgbClr val="00AC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5" name="四角形: 角を丸くする 24">
            <a:extLst>
              <a:ext uri="{FF2B5EF4-FFF2-40B4-BE49-F238E27FC236}">
                <a16:creationId xmlns:a16="http://schemas.microsoft.com/office/drawing/2014/main" id="{ED829D1F-BA88-4423-B1AC-FACD0FE3770E}"/>
              </a:ext>
            </a:extLst>
          </p:cNvPr>
          <p:cNvSpPr/>
          <p:nvPr/>
        </p:nvSpPr>
        <p:spPr>
          <a:xfrm>
            <a:off x="10565815" y="1594967"/>
            <a:ext cx="911217" cy="71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環境課題</a:t>
            </a:r>
          </a:p>
        </p:txBody>
      </p:sp>
      <p:sp>
        <p:nvSpPr>
          <p:cNvPr id="36" name="四角形: 角を丸くする 26">
            <a:extLst>
              <a:ext uri="{FF2B5EF4-FFF2-40B4-BE49-F238E27FC236}">
                <a16:creationId xmlns:a16="http://schemas.microsoft.com/office/drawing/2014/main" id="{E01F98F3-1B5A-4D0C-A49B-D7F001917268}"/>
              </a:ext>
            </a:extLst>
          </p:cNvPr>
          <p:cNvSpPr/>
          <p:nvPr/>
        </p:nvSpPr>
        <p:spPr>
          <a:xfrm>
            <a:off x="11756103" y="3251073"/>
            <a:ext cx="854419" cy="71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社会課題</a:t>
            </a:r>
          </a:p>
        </p:txBody>
      </p:sp>
      <p:sp>
        <p:nvSpPr>
          <p:cNvPr id="38" name="四角形: 角を丸くする 28">
            <a:extLst>
              <a:ext uri="{FF2B5EF4-FFF2-40B4-BE49-F238E27FC236}">
                <a16:creationId xmlns:a16="http://schemas.microsoft.com/office/drawing/2014/main" id="{20EA08EB-FBD5-4B88-8293-B705E2075A4D}"/>
              </a:ext>
            </a:extLst>
          </p:cNvPr>
          <p:cNvSpPr/>
          <p:nvPr/>
        </p:nvSpPr>
        <p:spPr>
          <a:xfrm>
            <a:off x="9346686" y="3242875"/>
            <a:ext cx="911217" cy="719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経済課題</a:t>
            </a:r>
          </a:p>
        </p:txBody>
      </p:sp>
      <p:sp>
        <p:nvSpPr>
          <p:cNvPr id="39" name="正方形/長方形 38"/>
          <p:cNvSpPr/>
          <p:nvPr/>
        </p:nvSpPr>
        <p:spPr>
          <a:xfrm>
            <a:off x="10179355" y="2804836"/>
            <a:ext cx="1725640" cy="708143"/>
          </a:xfrm>
          <a:prstGeom prst="rect">
            <a:avLst/>
          </a:prstGeom>
        </p:spPr>
        <p:txBody>
          <a:bodyPr wrap="square">
            <a:spAutoFit/>
          </a:bodyPr>
          <a:lstStyle/>
          <a:p>
            <a:pPr algn="ctr"/>
            <a:r>
              <a:rPr kumimoji="1" lang="ja-JP" altLang="en-US" sz="2001" b="1" dirty="0">
                <a:solidFill>
                  <a:srgbClr val="C00000"/>
                </a:solidFill>
              </a:rPr>
              <a:t>相互に密接に</a:t>
            </a:r>
            <a:endParaRPr kumimoji="1" lang="en-US" altLang="ja-JP" sz="2001" b="1" dirty="0">
              <a:solidFill>
                <a:srgbClr val="C00000"/>
              </a:solidFill>
            </a:endParaRPr>
          </a:p>
          <a:p>
            <a:pPr algn="ctr"/>
            <a:r>
              <a:rPr kumimoji="1" lang="ja-JP" altLang="en-US" sz="2001" b="1" dirty="0">
                <a:solidFill>
                  <a:srgbClr val="C00000"/>
                </a:solidFill>
              </a:rPr>
              <a:t>関係</a:t>
            </a:r>
            <a:endParaRPr kumimoji="1" lang="en-US" altLang="ja-JP" sz="2001" b="1" dirty="0">
              <a:solidFill>
                <a:srgbClr val="C00000"/>
              </a:solidFill>
            </a:endParaRPr>
          </a:p>
        </p:txBody>
      </p:sp>
      <p:sp>
        <p:nvSpPr>
          <p:cNvPr id="41" name="正方形/長方形 40"/>
          <p:cNvSpPr/>
          <p:nvPr/>
        </p:nvSpPr>
        <p:spPr>
          <a:xfrm>
            <a:off x="9147910" y="4773113"/>
            <a:ext cx="3747026" cy="369332"/>
          </a:xfrm>
          <a:prstGeom prst="rect">
            <a:avLst/>
          </a:prstGeom>
        </p:spPr>
        <p:txBody>
          <a:bodyPr wrap="square">
            <a:spAutoFit/>
          </a:bodyPr>
          <a:lstStyle/>
          <a:p>
            <a:pPr algn="ctr"/>
            <a:r>
              <a:rPr kumimoji="1" lang="ja-JP" altLang="en-US" b="1" dirty="0">
                <a:solidFill>
                  <a:schemeClr val="bg1"/>
                </a:solidFill>
              </a:rPr>
              <a:t>同時解決・統合的向上が必要</a:t>
            </a:r>
          </a:p>
        </p:txBody>
      </p:sp>
      <p:sp>
        <p:nvSpPr>
          <p:cNvPr id="53" name="下矢印 52"/>
          <p:cNvSpPr/>
          <p:nvPr/>
        </p:nvSpPr>
        <p:spPr>
          <a:xfrm>
            <a:off x="9634791"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下矢印 54"/>
          <p:cNvSpPr/>
          <p:nvPr/>
        </p:nvSpPr>
        <p:spPr>
          <a:xfrm>
            <a:off x="11590195"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下矢印 56"/>
          <p:cNvSpPr/>
          <p:nvPr/>
        </p:nvSpPr>
        <p:spPr>
          <a:xfrm>
            <a:off x="10612493"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9" name="左右矢印 58"/>
          <p:cNvSpPr/>
          <p:nvPr/>
        </p:nvSpPr>
        <p:spPr>
          <a:xfrm rot="18626425">
            <a:off x="9603692" y="2660632"/>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0" name="左右矢印 59"/>
          <p:cNvSpPr/>
          <p:nvPr/>
        </p:nvSpPr>
        <p:spPr>
          <a:xfrm rot="2704744">
            <a:off x="11303958" y="2670725"/>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1" name="左右矢印 60"/>
          <p:cNvSpPr/>
          <p:nvPr/>
        </p:nvSpPr>
        <p:spPr>
          <a:xfrm>
            <a:off x="10465891" y="3532765"/>
            <a:ext cx="1161333" cy="257343"/>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正方形/長方形 5"/>
          <p:cNvSpPr/>
          <p:nvPr/>
        </p:nvSpPr>
        <p:spPr>
          <a:xfrm>
            <a:off x="9425900" y="5304290"/>
            <a:ext cx="3274312" cy="377667"/>
          </a:xfrm>
          <a:prstGeom prst="rect">
            <a:avLst/>
          </a:prstGeom>
        </p:spPr>
        <p:txBody>
          <a:bodyPr wrap="square">
            <a:spAutoFit/>
          </a:bodyPr>
          <a:lstStyle/>
          <a:p>
            <a:pPr>
              <a:lnSpc>
                <a:spcPts val="1100"/>
              </a:lnSpc>
            </a:pPr>
            <a:r>
              <a:rPr kumimoji="1" lang="ja-JP" altLang="en-US" sz="1000" dirty="0">
                <a:latin typeface="Yu Gothic UI" panose="020B0500000000000000" pitchFamily="50" charset="-128"/>
                <a:ea typeface="Yu Gothic UI" panose="020B0500000000000000" pitchFamily="50" charset="-128"/>
              </a:rPr>
              <a:t>巻末資料（（参考）環境・社会・経済の統合的向上の</a:t>
            </a:r>
            <a:endParaRPr kumimoji="1" lang="en-US" altLang="ja-JP" sz="1000" dirty="0">
              <a:latin typeface="Yu Gothic UI" panose="020B0500000000000000" pitchFamily="50" charset="-128"/>
              <a:ea typeface="Yu Gothic UI" panose="020B0500000000000000" pitchFamily="50" charset="-128"/>
            </a:endParaRPr>
          </a:p>
          <a:p>
            <a:pPr>
              <a:lnSpc>
                <a:spcPts val="1100"/>
              </a:lnSpc>
            </a:pPr>
            <a:r>
              <a:rPr kumimoji="1" lang="ja-JP" altLang="en-US" sz="1000" dirty="0">
                <a:latin typeface="Yu Gothic UI" panose="020B0500000000000000" pitchFamily="50" charset="-128"/>
                <a:ea typeface="Yu Gothic UI" panose="020B0500000000000000" pitchFamily="50" charset="-128"/>
              </a:rPr>
              <a:t>取組みの例（プラスチックごみ対策）参照）</a:t>
            </a:r>
            <a:endParaRPr kumimoji="1" lang="en-US" altLang="ja-JP" sz="1000" dirty="0">
              <a:latin typeface="Yu Gothic UI" panose="020B0500000000000000" pitchFamily="50" charset="-128"/>
              <a:ea typeface="Yu Gothic UI" panose="020B0500000000000000" pitchFamily="50" charset="-128"/>
            </a:endParaRPr>
          </a:p>
        </p:txBody>
      </p:sp>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53724" y="8509542"/>
            <a:ext cx="936000" cy="936000"/>
          </a:xfrm>
          <a:prstGeom prst="rect">
            <a:avLst/>
          </a:prstGeom>
        </p:spPr>
      </p:pic>
    </p:spTree>
    <p:extLst>
      <p:ext uri="{BB962C8B-B14F-4D97-AF65-F5344CB8AC3E}">
        <p14:creationId xmlns:p14="http://schemas.microsoft.com/office/powerpoint/2010/main" val="420559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18595</TotalTime>
  <Words>8565</Words>
  <Application>Microsoft Office PowerPoint</Application>
  <PresentationFormat>A3 297x420 mm</PresentationFormat>
  <Paragraphs>575</Paragraphs>
  <Slides>18</Slides>
  <Notes>12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18</vt:i4>
      </vt:variant>
    </vt:vector>
  </HeadingPairs>
  <TitlesOfParts>
    <vt:vector size="33" baseType="lpstr">
      <vt:lpstr>Meiryo UI</vt:lpstr>
      <vt:lpstr>ＭＳ ゴシック</vt:lpstr>
      <vt:lpstr>ＭＳ 明朝</vt:lpstr>
      <vt:lpstr>ＭＳＰゴシック</vt:lpstr>
      <vt:lpstr>Yu Gothic UI</vt:lpstr>
      <vt:lpstr>メイリオ</vt:lpstr>
      <vt:lpstr>游ゴシック</vt:lpstr>
      <vt:lpstr>游ゴシック Light</vt:lpstr>
      <vt:lpstr>游ゴシック 本文</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吉隆</dc:creator>
  <cp:lastModifiedBy>田中　吉隆</cp:lastModifiedBy>
  <cp:revision>1234</cp:revision>
  <cp:lastPrinted>2021-01-28T00:48:09Z</cp:lastPrinted>
  <dcterms:created xsi:type="dcterms:W3CDTF">2019-11-22T00:39:14Z</dcterms:created>
  <dcterms:modified xsi:type="dcterms:W3CDTF">2021-05-10T01:23:58Z</dcterms:modified>
</cp:coreProperties>
</file>