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1719C"/>
    <a:srgbClr val="FF0000"/>
    <a:srgbClr val="FF66FF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280" autoAdjust="0"/>
  </p:normalViewPr>
  <p:slideViewPr>
    <p:cSldViewPr snapToGrid="0">
      <p:cViewPr>
        <p:scale>
          <a:sx n="98" d="100"/>
          <a:sy n="98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D20DA6F3-9B41-4E23-9B07-FB74B7EC18D1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11222BDA-C726-4DC1-ACA8-8990C6B4DB3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26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6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12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5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23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9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2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10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96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36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1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336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19BB-A8CF-40DB-8478-4430AD4B4F52}" type="datetimeFigureOut">
              <a:rPr kumimoji="1" lang="ja-JP" altLang="en-US" smtClean="0"/>
              <a:t>2021/8/19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F3D1-5792-47C9-838D-C615BC2210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0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D600B1-8BAC-438F-9B24-7EBA6A559DFD}"/>
              </a:ext>
            </a:extLst>
          </p:cNvPr>
          <p:cNvSpPr txBox="1"/>
          <p:nvPr/>
        </p:nvSpPr>
        <p:spPr>
          <a:xfrm>
            <a:off x="1" y="6348002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活動内容１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EA40E3-87D6-4421-B4E7-BF02F0886792}"/>
              </a:ext>
            </a:extLst>
          </p:cNvPr>
          <p:cNvSpPr/>
          <p:nvPr/>
        </p:nvSpPr>
        <p:spPr>
          <a:xfrm>
            <a:off x="787791" y="2825583"/>
            <a:ext cx="2143394" cy="1660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4816" y="1677268"/>
            <a:ext cx="65883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千早赤阪村は、大阪市内から車で約１時間の距離にありながら、</a:t>
            </a:r>
            <a:endParaRPr kumimoji="1" lang="en-US" altLang="ja-JP" sz="1200" dirty="0"/>
          </a:p>
          <a:p>
            <a:r>
              <a:rPr kumimoji="1" lang="ja-JP" altLang="en-US" sz="1200" dirty="0"/>
              <a:t>　田舎の雰囲気あふれる</a:t>
            </a:r>
            <a:r>
              <a:rPr kumimoji="1" lang="ja-JP" altLang="en-US" sz="1200" u="sng" dirty="0"/>
              <a:t>府内唯一の村</a:t>
            </a:r>
            <a:endParaRPr kumimoji="1" lang="en-US" altLang="ja-JP" sz="1200" u="sng" dirty="0"/>
          </a:p>
          <a:p>
            <a:endParaRPr kumimoji="1" lang="en-US" altLang="ja-JP" sz="1200" u="sng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　かつては府内有数のイチゴ</a:t>
            </a:r>
            <a:r>
              <a:rPr kumimoji="1" lang="ja-JP" altLang="en-US" sz="1200" dirty="0">
                <a:latin typeface="+mn-ea"/>
              </a:rPr>
              <a:t>産地</a:t>
            </a:r>
            <a:r>
              <a:rPr kumimoji="1" lang="ja-JP" altLang="en-US" sz="1100" dirty="0">
                <a:latin typeface="+mn-ea"/>
              </a:rPr>
              <a:t>（昭和</a:t>
            </a:r>
            <a:r>
              <a:rPr kumimoji="1" lang="en-US" altLang="ja-JP" sz="1100" dirty="0">
                <a:latin typeface="+mn-ea"/>
              </a:rPr>
              <a:t>40</a:t>
            </a:r>
            <a:r>
              <a:rPr kumimoji="1" lang="ja-JP" altLang="en-US" sz="1100" dirty="0">
                <a:latin typeface="+mn-ea"/>
              </a:rPr>
              <a:t>～</a:t>
            </a:r>
            <a:r>
              <a:rPr kumimoji="1" lang="en-US" altLang="ja-JP" sz="1100" dirty="0">
                <a:latin typeface="+mn-ea"/>
              </a:rPr>
              <a:t>50</a:t>
            </a:r>
            <a:r>
              <a:rPr kumimoji="1" lang="ja-JP" altLang="en-US" sz="1100" dirty="0"/>
              <a:t>年代）</a:t>
            </a:r>
            <a:endParaRPr kumimoji="1" lang="en-US" altLang="ja-JP" sz="1100" dirty="0"/>
          </a:p>
          <a:p>
            <a:r>
              <a:rPr kumimoji="1" lang="ja-JP" altLang="en-US" sz="1200" dirty="0"/>
              <a:t>　　　   一時は、イチゴ栽培者が皆無に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  ３名の若者が相次いで新規参入し</a:t>
            </a:r>
            <a:r>
              <a:rPr kumimoji="1" lang="ja-JP" altLang="en-US" sz="1200" dirty="0" smtClean="0"/>
              <a:t>、イチゴ栽培</a:t>
            </a:r>
            <a:r>
              <a:rPr kumimoji="1" lang="ja-JP" altLang="en-US" sz="1200" dirty="0"/>
              <a:t>を開始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   新規就農者が開設した直売所が</a:t>
            </a:r>
            <a:r>
              <a:rPr kumimoji="1" lang="ja-JP" altLang="en-US" sz="1200" dirty="0">
                <a:latin typeface="+mn-ea"/>
              </a:rPr>
              <a:t>大人気！</a:t>
            </a:r>
            <a:r>
              <a:rPr kumimoji="1" lang="ja-JP" altLang="en-US" sz="1100" dirty="0">
                <a:latin typeface="+mn-ea"/>
              </a:rPr>
              <a:t>（平成</a:t>
            </a:r>
            <a:r>
              <a:rPr kumimoji="1" lang="en-US" altLang="ja-JP" sz="1100" dirty="0">
                <a:latin typeface="+mn-ea"/>
              </a:rPr>
              <a:t>20</a:t>
            </a:r>
            <a:r>
              <a:rPr kumimoji="1" lang="ja-JP" altLang="en-US" sz="1100" dirty="0">
                <a:latin typeface="+mn-ea"/>
              </a:rPr>
              <a:t>年代</a:t>
            </a:r>
            <a:r>
              <a:rPr kumimoji="1" lang="ja-JP" altLang="en-US" sz="1100" dirty="0"/>
              <a:t>）　　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8325" y="19656"/>
            <a:ext cx="6717296" cy="12422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府内唯一の村を再びイチゴ産地に</a:t>
            </a:r>
            <a:endParaRPr kumimoji="1" lang="en-US" altLang="ja-JP" sz="800" dirty="0"/>
          </a:p>
          <a:p>
            <a:r>
              <a:rPr kumimoji="1" lang="ja-JP" altLang="en-US" dirty="0"/>
              <a:t>　　　　　～イチゴの新規就農者と</a:t>
            </a:r>
            <a:endParaRPr kumimoji="1" lang="en-US" altLang="ja-JP" dirty="0"/>
          </a:p>
          <a:p>
            <a:r>
              <a:rPr kumimoji="1" lang="ja-JP" altLang="en-US" dirty="0"/>
              <a:t>　　　　　　 ブランドイチゴ「ちはや姫」の誕生～</a:t>
            </a:r>
            <a:endParaRPr kumimoji="1" lang="en-US" altLang="ja-JP" sz="800" dirty="0"/>
          </a:p>
          <a:p>
            <a:pPr algn="r"/>
            <a:r>
              <a:rPr kumimoji="1" lang="ja-JP" altLang="en-US" sz="1200" dirty="0"/>
              <a:t>大阪府南河内農と緑の総合事務所農の普及課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338408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活動の背景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3005" y="2125639"/>
            <a:ext cx="18639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過疎化・高齢化の進展</a:t>
            </a:r>
            <a:endParaRPr kumimoji="1" lang="en-US" altLang="ja-JP" sz="1200" dirty="0"/>
          </a:p>
          <a:p>
            <a:r>
              <a:rPr kumimoji="1" lang="ja-JP" altLang="en-US" sz="1200" dirty="0"/>
              <a:t>主産業である農業の衰退</a:t>
            </a:r>
          </a:p>
        </p:txBody>
      </p:sp>
      <p:sp>
        <p:nvSpPr>
          <p:cNvPr id="14" name="左右矢印 13"/>
          <p:cNvSpPr/>
          <p:nvPr/>
        </p:nvSpPr>
        <p:spPr>
          <a:xfrm>
            <a:off x="2220503" y="2216748"/>
            <a:ext cx="765065" cy="304522"/>
          </a:xfrm>
          <a:prstGeom prst="leftRightArrow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85568" y="2138176"/>
            <a:ext cx="15772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都市部に近い利便性</a:t>
            </a:r>
            <a:endParaRPr kumimoji="1" lang="en-US" altLang="ja-JP" sz="1200" dirty="0"/>
          </a:p>
          <a:p>
            <a:r>
              <a:rPr kumimoji="1" lang="ja-JP" altLang="en-US" sz="1200" dirty="0"/>
              <a:t>田舎暮らしの魅力</a:t>
            </a:r>
          </a:p>
        </p:txBody>
      </p:sp>
      <p:sp>
        <p:nvSpPr>
          <p:cNvPr id="61" name="右矢印 60"/>
          <p:cNvSpPr/>
          <p:nvPr/>
        </p:nvSpPr>
        <p:spPr>
          <a:xfrm>
            <a:off x="347327" y="2991621"/>
            <a:ext cx="377535" cy="380625"/>
          </a:xfrm>
          <a:prstGeom prst="rightArrow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右矢印 61"/>
          <p:cNvSpPr/>
          <p:nvPr/>
        </p:nvSpPr>
        <p:spPr>
          <a:xfrm>
            <a:off x="341650" y="2809077"/>
            <a:ext cx="388890" cy="1769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81378" y="3072568"/>
            <a:ext cx="1862847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行列ができたイチゴの直売所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4816" y="3888799"/>
            <a:ext cx="6588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1200" dirty="0"/>
              <a:t>①地域に住んでもらい、地域農業の担い手として、イチゴ栽培で生活できる農業者を育成</a:t>
            </a:r>
            <a:r>
              <a:rPr lang="ja-JP" altLang="en-US" sz="1200" dirty="0"/>
              <a:t>する</a:t>
            </a:r>
            <a:r>
              <a:rPr lang="ja-JP" altLang="ja-JP" sz="1200" dirty="0"/>
              <a:t>。</a:t>
            </a:r>
          </a:p>
          <a:p>
            <a:r>
              <a:rPr lang="ja-JP" altLang="ja-JP" sz="1200" dirty="0"/>
              <a:t>②イチゴの産地であることを都市住民に知ってもらい、イチゴを買いに来てもらう。</a:t>
            </a:r>
          </a:p>
        </p:txBody>
      </p:sp>
      <p:sp>
        <p:nvSpPr>
          <p:cNvPr id="18" name="下矢印 17"/>
          <p:cNvSpPr/>
          <p:nvPr/>
        </p:nvSpPr>
        <p:spPr>
          <a:xfrm>
            <a:off x="5205046" y="3461008"/>
            <a:ext cx="1319579" cy="405650"/>
          </a:xfrm>
          <a:prstGeom prst="downArrow">
            <a:avLst>
              <a:gd name="adj1" fmla="val 42040"/>
              <a:gd name="adj2" fmla="val 50000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34816" y="4758463"/>
            <a:ext cx="65883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①「</a:t>
            </a:r>
            <a:r>
              <a:rPr lang="ja-JP" altLang="en-US" sz="1200" dirty="0" smtClean="0"/>
              <a:t>南河内いちごの</a:t>
            </a:r>
            <a:r>
              <a:rPr lang="ja-JP" altLang="en-US" sz="1200" dirty="0"/>
              <a:t>楽園プロジェクト推進会議</a:t>
            </a:r>
            <a:r>
              <a:rPr lang="ja-JP" altLang="en-US" sz="1200" dirty="0">
                <a:latin typeface="+mn-ea"/>
              </a:rPr>
              <a:t>」が発足（平成</a:t>
            </a:r>
            <a:r>
              <a:rPr lang="en-US" altLang="ja-JP" sz="1200" dirty="0">
                <a:latin typeface="+mn-ea"/>
              </a:rPr>
              <a:t>29</a:t>
            </a:r>
            <a:r>
              <a:rPr lang="ja-JP" altLang="en-US" sz="1200" dirty="0">
                <a:latin typeface="+mn-ea"/>
              </a:rPr>
              <a:t>年</a:t>
            </a:r>
            <a:r>
              <a:rPr lang="en-US" altLang="ja-JP" sz="1200" dirty="0">
                <a:latin typeface="+mn-ea"/>
              </a:rPr>
              <a:t>11</a:t>
            </a:r>
            <a:r>
              <a:rPr lang="ja-JP" altLang="en-US" sz="1200" dirty="0">
                <a:latin typeface="+mn-ea"/>
              </a:rPr>
              <a:t>月）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（大阪府、千早赤阪村、河南町、</a:t>
            </a:r>
            <a:r>
              <a:rPr lang="en-US" altLang="ja-JP" sz="1200" dirty="0">
                <a:latin typeface="+mn-ea"/>
              </a:rPr>
              <a:t>JA</a:t>
            </a:r>
            <a:r>
              <a:rPr lang="ja-JP" altLang="en-US" sz="1200" dirty="0">
                <a:latin typeface="+mn-ea"/>
              </a:rPr>
              <a:t>大阪南　が連携と役割分担）</a:t>
            </a:r>
            <a:endParaRPr lang="en-US" altLang="ja-JP" sz="1200" dirty="0">
              <a:latin typeface="+mn-ea"/>
            </a:endParaRPr>
          </a:p>
          <a:p>
            <a:r>
              <a:rPr lang="ja-JP" altLang="ja-JP" sz="1200" dirty="0">
                <a:latin typeface="+mn-ea"/>
              </a:rPr>
              <a:t>②</a:t>
            </a:r>
            <a:r>
              <a:rPr lang="en-US" altLang="ja-JP" sz="1200" dirty="0">
                <a:latin typeface="+mn-ea"/>
              </a:rPr>
              <a:t> </a:t>
            </a:r>
            <a:r>
              <a:rPr lang="ja-JP" altLang="en-US" sz="1200" dirty="0">
                <a:latin typeface="+mn-ea"/>
              </a:rPr>
              <a:t>イチゴ生産者の組織「ちはや姫の里」が発足（平成</a:t>
            </a:r>
            <a:r>
              <a:rPr lang="en-US" altLang="ja-JP" sz="1200" dirty="0">
                <a:latin typeface="+mn-ea"/>
              </a:rPr>
              <a:t>30</a:t>
            </a:r>
            <a:r>
              <a:rPr lang="ja-JP" altLang="en-US" sz="1200" dirty="0">
                <a:latin typeface="+mn-ea"/>
              </a:rPr>
              <a:t>年７月</a:t>
            </a:r>
            <a:r>
              <a:rPr lang="ja-JP" altLang="en-US" sz="1200" dirty="0"/>
              <a:t>）</a:t>
            </a:r>
            <a:endParaRPr lang="ja-JP" altLang="ja-JP" sz="1200" dirty="0"/>
          </a:p>
        </p:txBody>
      </p:sp>
      <p:sp>
        <p:nvSpPr>
          <p:cNvPr id="20" name="角丸四角形 19"/>
          <p:cNvSpPr/>
          <p:nvPr/>
        </p:nvSpPr>
        <p:spPr>
          <a:xfrm>
            <a:off x="58325" y="3495110"/>
            <a:ext cx="4904200" cy="377787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南河内いちごの楽園プロジェクト</a:t>
            </a:r>
            <a:r>
              <a:rPr kumimoji="1" lang="ja-JP" altLang="en-US" sz="1200" dirty="0">
                <a:solidFill>
                  <a:schemeClr val="tx1"/>
                </a:solidFill>
              </a:rPr>
              <a:t>（平成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29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年</a:t>
            </a:r>
            <a:r>
              <a:rPr kumimoji="1" lang="ja-JP" altLang="en-US" sz="1200" dirty="0">
                <a:solidFill>
                  <a:schemeClr val="tx1"/>
                </a:solidFill>
              </a:rPr>
              <a:t>度～令和３年度）</a:t>
            </a:r>
          </a:p>
        </p:txBody>
      </p:sp>
      <p:sp>
        <p:nvSpPr>
          <p:cNvPr id="30" name="フローチャート: 代替処理 29"/>
          <p:cNvSpPr/>
          <p:nvPr/>
        </p:nvSpPr>
        <p:spPr>
          <a:xfrm>
            <a:off x="5495192" y="4851403"/>
            <a:ext cx="1066800" cy="460450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協働活動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連携と支援</a:t>
            </a:r>
          </a:p>
        </p:txBody>
      </p:sp>
      <p:sp>
        <p:nvSpPr>
          <p:cNvPr id="31" name="右中かっこ 30"/>
          <p:cNvSpPr/>
          <p:nvPr/>
        </p:nvSpPr>
        <p:spPr>
          <a:xfrm>
            <a:off x="5205046" y="4804418"/>
            <a:ext cx="128954" cy="577899"/>
          </a:xfrm>
          <a:prstGeom prst="rightBrace">
            <a:avLst>
              <a:gd name="adj1" fmla="val 61953"/>
              <a:gd name="adj2" fmla="val 44150"/>
            </a:avLst>
          </a:prstGeom>
          <a:ln w="381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71354" y="5811138"/>
            <a:ext cx="28367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① </a:t>
            </a:r>
            <a:r>
              <a:rPr lang="ja-JP" altLang="ja-JP" sz="1200" dirty="0"/>
              <a:t>課題：イチゴ新規就農者の育成</a:t>
            </a:r>
            <a:endParaRPr lang="en-US" altLang="ja-JP" sz="1200" dirty="0"/>
          </a:p>
          <a:p>
            <a:r>
              <a:rPr lang="en-US" altLang="ja-JP" sz="1200" dirty="0"/>
              <a:t>     </a:t>
            </a:r>
            <a:r>
              <a:rPr lang="ja-JP" altLang="ja-JP" sz="1200" dirty="0"/>
              <a:t>目標：生産者</a:t>
            </a:r>
            <a:r>
              <a:rPr lang="ja-JP" altLang="ja-JP" sz="1200" dirty="0">
                <a:latin typeface="+mj-ea"/>
                <a:ea typeface="+mj-ea"/>
              </a:rPr>
              <a:t>数</a:t>
            </a:r>
            <a:r>
              <a:rPr lang="en-US" altLang="ja-JP" sz="1200" dirty="0">
                <a:latin typeface="+mj-ea"/>
                <a:ea typeface="+mj-ea"/>
              </a:rPr>
              <a:t>16</a:t>
            </a:r>
            <a:r>
              <a:rPr lang="ja-JP" altLang="ja-JP" sz="1200" dirty="0">
                <a:latin typeface="+mj-ea"/>
                <a:ea typeface="+mj-ea"/>
              </a:rPr>
              <a:t>名増</a:t>
            </a:r>
            <a:endParaRPr lang="en-US" altLang="ja-JP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404739" y="5804128"/>
            <a:ext cx="31819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② 課題：イチゴのブランド確立</a:t>
            </a:r>
          </a:p>
          <a:p>
            <a:r>
              <a:rPr lang="en-US" altLang="ja-JP" sz="1200" dirty="0"/>
              <a:t>     </a:t>
            </a:r>
            <a:r>
              <a:rPr lang="ja-JP" altLang="ja-JP" sz="1200" dirty="0"/>
              <a:t>目標：イチゴ</a:t>
            </a:r>
            <a:r>
              <a:rPr lang="ja-JP" altLang="ja-JP" sz="1200">
                <a:latin typeface="+mn-ea"/>
              </a:rPr>
              <a:t>販売金額</a:t>
            </a:r>
            <a:r>
              <a:rPr lang="ja-JP" altLang="en-US" sz="1200">
                <a:latin typeface="+mn-ea"/>
              </a:rPr>
              <a:t> </a:t>
            </a:r>
            <a:r>
              <a:rPr lang="ja-JP" altLang="ja-JP" sz="1200">
                <a:latin typeface="+mn-ea"/>
              </a:rPr>
              <a:t>計</a:t>
            </a:r>
            <a:r>
              <a:rPr lang="en-US" altLang="ja-JP" sz="1200" dirty="0">
                <a:latin typeface="+mn-ea"/>
              </a:rPr>
              <a:t>3,850</a:t>
            </a:r>
            <a:r>
              <a:rPr lang="ja-JP" altLang="ja-JP" sz="1200" dirty="0">
                <a:latin typeface="+mn-ea"/>
              </a:rPr>
              <a:t>万円</a:t>
            </a:r>
          </a:p>
        </p:txBody>
      </p:sp>
      <p:pic>
        <p:nvPicPr>
          <p:cNvPr id="7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1" y="1852252"/>
            <a:ext cx="1777122" cy="1237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2" b="89538" l="4828" r="92414">
                        <a14:foregroundMark x1="6897" y1="58637" x2="5517" y2="66180"/>
                        <a14:foregroundMark x1="92414" y1="61071" x2="91034" y2="68613"/>
                        <a14:foregroundMark x1="48966" y1="10706" x2="48966" y2="10706"/>
                        <a14:foregroundMark x1="48966" y1="9732" x2="48966" y2="9732"/>
                        <a14:foregroundMark x1="44138" y1="28954" x2="39655" y2="45499"/>
                        <a14:foregroundMark x1="58276" y1="33090" x2="43103" y2="63747"/>
                        <a14:foregroundMark x1="51379" y1="22141" x2="44138" y2="61071"/>
                        <a14:foregroundMark x1="34828" y1="27251" x2="19655" y2="54501"/>
                        <a14:foregroundMark x1="55862" y1="33090" x2="66552" y2="65207"/>
                        <a14:foregroundMark x1="60690" y1="21411" x2="75862" y2="56934"/>
                        <a14:foregroundMark x1="67586" y1="27981" x2="81724" y2="56204"/>
                        <a14:foregroundMark x1="43103" y1="22141" x2="22069" y2="42092"/>
                        <a14:foregroundMark x1="39655" y1="56204" x2="54828" y2="73479"/>
                        <a14:foregroundMark x1="44138" y1="61071" x2="55862" y2="66180"/>
                        <a14:foregroundMark x1="43103" y1="73479" x2="66552" y2="67883"/>
                        <a14:foregroundMark x1="27931" y1="25547" x2="31379" y2="41363"/>
                        <a14:foregroundMark x1="36207" y1="69343" x2="19655" y2="72749"/>
                        <a14:foregroundMark x1="37241" y1="80292" x2="37241" y2="80292"/>
                        <a14:foregroundMark x1="52414" y1="76886" x2="52414" y2="76886"/>
                        <a14:foregroundMark x1="52414" y1="76156" x2="52414" y2="76156"/>
                        <a14:foregroundMark x1="66552" y1="79319" x2="66552" y2="79319"/>
                        <a14:foregroundMark x1="64138" y1="80292" x2="64138" y2="80292"/>
                        <a14:foregroundMark x1="75862" y1="72749" x2="75862" y2="72749"/>
                        <a14:foregroundMark x1="87586" y1="66180" x2="87586" y2="66180"/>
                        <a14:foregroundMark x1="87586" y1="52068" x2="87586" y2="52068"/>
                        <a14:foregroundMark x1="26897" y1="60341" x2="26897" y2="60341"/>
                        <a14:foregroundMark x1="26897" y1="56934" x2="26897" y2="56934"/>
                        <a14:foregroundMark x1="22069" y1="76156" x2="22069" y2="76156"/>
                        <a14:foregroundMark x1="13793" y1="63747" x2="13793" y2="63747"/>
                        <a14:foregroundMark x1="15172" y1="65207" x2="15172" y2="65207"/>
                        <a14:foregroundMark x1="11379" y1="50365" x2="11379" y2="50365"/>
                        <a14:foregroundMark x1="37241" y1="87591" x2="51379" y2="86861"/>
                        <a14:foregroundMark x1="38276" y1="46229" x2="26897" y2="60341"/>
                        <a14:foregroundMark x1="37241" y1="21411" x2="45517" y2="37226"/>
                        <a14:foregroundMark x1="50000" y1="75182" x2="50000" y2="75182"/>
                        <a14:foregroundMark x1="50000" y1="89294" x2="59655" y2="86861"/>
                        <a14:foregroundMark x1="60690" y1="23844" x2="66552" y2="51338"/>
                        <a14:foregroundMark x1="55862" y1="18005" x2="76897" y2="36253"/>
                        <a14:foregroundMark x1="36207" y1="80292" x2="36207" y2="80292"/>
                        <a14:foregroundMark x1="61724" y1="77616" x2="61724" y2="77616"/>
                        <a14:foregroundMark x1="87586" y1="66910" x2="87586" y2="66910"/>
                        <a14:foregroundMark x1="88621" y1="52798" x2="88621" y2="52798"/>
                        <a14:foregroundMark x1="75862" y1="72749" x2="75862" y2="72749"/>
                        <a14:foregroundMark x1="75862" y1="72749" x2="75862" y2="72749"/>
                        <a14:foregroundMark x1="75862" y1="72749" x2="75862" y2="72749"/>
                        <a14:foregroundMark x1="74828" y1="72749" x2="74828" y2="72749"/>
                        <a14:foregroundMark x1="12759" y1="52798" x2="12759" y2="52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16" y="58427"/>
            <a:ext cx="813914" cy="115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F1A1D55-F252-4448-AEFA-EE14002CD749}"/>
              </a:ext>
            </a:extLst>
          </p:cNvPr>
          <p:cNvSpPr txBox="1"/>
          <p:nvPr/>
        </p:nvSpPr>
        <p:spPr>
          <a:xfrm>
            <a:off x="1" y="4426009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活動体制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CA4705D-FA75-4CB0-A901-66F445DBA4A9}"/>
              </a:ext>
            </a:extLst>
          </p:cNvPr>
          <p:cNvSpPr txBox="1"/>
          <p:nvPr/>
        </p:nvSpPr>
        <p:spPr>
          <a:xfrm>
            <a:off x="1" y="5471644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課題と目標</a:t>
            </a:r>
          </a:p>
        </p:txBody>
      </p:sp>
      <p:sp>
        <p:nvSpPr>
          <p:cNvPr id="28" name="フローチャート: 代替処理 27">
            <a:extLst>
              <a:ext uri="{FF2B5EF4-FFF2-40B4-BE49-F238E27FC236}">
                <a16:creationId xmlns:a16="http://schemas.microsoft.com/office/drawing/2014/main" id="{F16200FF-9F20-4547-AB11-48144D2C8DD6}"/>
              </a:ext>
            </a:extLst>
          </p:cNvPr>
          <p:cNvSpPr/>
          <p:nvPr/>
        </p:nvSpPr>
        <p:spPr>
          <a:xfrm>
            <a:off x="58324" y="6709072"/>
            <a:ext cx="3181907" cy="2376501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１年間コースでイチゴ新規就農者を育成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・講座：イチゴの栽培技術・経営（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計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21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回）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・実習：生産者の圃場で栽培管理を経験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〇営農計画の作成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〇農地の確保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〇資金の確保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〇販路の確保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期生：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名、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期生：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5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名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期生：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名、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期生：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名</a:t>
            </a:r>
          </a:p>
        </p:txBody>
      </p:sp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8ABB7EE0-8532-4844-A46E-9C85E0D2E866}"/>
              </a:ext>
            </a:extLst>
          </p:cNvPr>
          <p:cNvSpPr/>
          <p:nvPr/>
        </p:nvSpPr>
        <p:spPr>
          <a:xfrm>
            <a:off x="3617769" y="6712544"/>
            <a:ext cx="3181907" cy="2376501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目標販売金額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　１年目：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250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万円、３年目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万</a:t>
            </a:r>
            <a:r>
              <a:rPr kumimoji="1" lang="ja-JP" altLang="en-US" sz="1200" dirty="0">
                <a:solidFill>
                  <a:schemeClr val="tx1"/>
                </a:solidFill>
              </a:rPr>
              <a:t>円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〇農の普及課・ＪＡによる巡回指導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〇元大阪府「農の匠」</a:t>
            </a:r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指導農業士</a:t>
            </a:r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による指導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〇先輩農家「ちはや姫の里」による指導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１年目に目標金額を達成できなかった者と、原因・対策を検討し、次作に生かす。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+mn-ea"/>
              </a:rPr>
              <a:t> ➡ ２年目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には販売金額が増加</a:t>
            </a:r>
          </a:p>
        </p:txBody>
      </p:sp>
      <p:sp>
        <p:nvSpPr>
          <p:cNvPr id="32" name="右矢印 60">
            <a:extLst>
              <a:ext uri="{FF2B5EF4-FFF2-40B4-BE49-F238E27FC236}">
                <a16:creationId xmlns:a16="http://schemas.microsoft.com/office/drawing/2014/main" id="{D9D4DFEA-297C-4327-8124-026369BCA716}"/>
              </a:ext>
            </a:extLst>
          </p:cNvPr>
          <p:cNvSpPr/>
          <p:nvPr/>
        </p:nvSpPr>
        <p:spPr>
          <a:xfrm>
            <a:off x="3240231" y="7435652"/>
            <a:ext cx="377537" cy="923340"/>
          </a:xfrm>
          <a:prstGeom prst="rightArrow">
            <a:avLst>
              <a:gd name="adj1" fmla="val 50000"/>
              <a:gd name="adj2" fmla="val 47477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角丸四角形 19">
            <a:extLst>
              <a:ext uri="{FF2B5EF4-FFF2-40B4-BE49-F238E27FC236}">
                <a16:creationId xmlns:a16="http://schemas.microsoft.com/office/drawing/2014/main" id="{500601EC-0089-4C73-B993-1CCB5EF307E3}"/>
              </a:ext>
            </a:extLst>
          </p:cNvPr>
          <p:cNvSpPr/>
          <p:nvPr/>
        </p:nvSpPr>
        <p:spPr>
          <a:xfrm>
            <a:off x="426423" y="6776828"/>
            <a:ext cx="2410562" cy="23538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「いちごアカデミー」スタート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20847F91-49C3-4A3C-8970-437A6E5EBB97}"/>
              </a:ext>
            </a:extLst>
          </p:cNvPr>
          <p:cNvSpPr/>
          <p:nvPr/>
        </p:nvSpPr>
        <p:spPr>
          <a:xfrm>
            <a:off x="1350498" y="7723163"/>
            <a:ext cx="54178" cy="633415"/>
          </a:xfrm>
          <a:prstGeom prst="rightBrace">
            <a:avLst>
              <a:gd name="adj1" fmla="val 61953"/>
              <a:gd name="adj2" fmla="val 44150"/>
            </a:avLst>
          </a:prstGeom>
          <a:ln w="127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ローチャート: 代替処理 34">
            <a:extLst>
              <a:ext uri="{FF2B5EF4-FFF2-40B4-BE49-F238E27FC236}">
                <a16:creationId xmlns:a16="http://schemas.microsoft.com/office/drawing/2014/main" id="{1A962EF8-8F65-4EF3-9CB6-AC2A067D2680}"/>
              </a:ext>
            </a:extLst>
          </p:cNvPr>
          <p:cNvSpPr/>
          <p:nvPr/>
        </p:nvSpPr>
        <p:spPr>
          <a:xfrm>
            <a:off x="1456006" y="7823021"/>
            <a:ext cx="1732895" cy="380110"/>
          </a:xfrm>
          <a:prstGeom prst="flowChartAlternate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＜就農相談会を実施＞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関係機関が連携して支援</a:t>
            </a:r>
          </a:p>
        </p:txBody>
      </p:sp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9E0A4235-DC45-48A3-A01B-FABB2085B871}"/>
              </a:ext>
            </a:extLst>
          </p:cNvPr>
          <p:cNvSpPr/>
          <p:nvPr/>
        </p:nvSpPr>
        <p:spPr>
          <a:xfrm>
            <a:off x="1859488" y="8454683"/>
            <a:ext cx="1299349" cy="433757"/>
          </a:xfrm>
          <a:prstGeom prst="flowChartAlternateProcess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+mn-ea"/>
              </a:rPr>
              <a:t>15</a:t>
            </a:r>
            <a:r>
              <a:rPr kumimoji="1" lang="ja-JP" altLang="en-US" sz="1050" b="1" dirty="0">
                <a:solidFill>
                  <a:schemeClr val="tx1"/>
                </a:solidFill>
                <a:latin typeface="+mn-ea"/>
              </a:rPr>
              <a:t>名</a:t>
            </a:r>
            <a:r>
              <a:rPr kumimoji="1" lang="ja-JP" altLang="en-US" sz="1050" b="1" dirty="0">
                <a:solidFill>
                  <a:schemeClr val="tx1"/>
                </a:solidFill>
              </a:rPr>
              <a:t>が新規就農</a:t>
            </a:r>
            <a:endParaRPr kumimoji="1" lang="en-US" altLang="ja-JP" sz="105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６名が就農準備中</a:t>
            </a:r>
          </a:p>
        </p:txBody>
      </p:sp>
      <p:sp>
        <p:nvSpPr>
          <p:cNvPr id="38" name="角丸四角形 19">
            <a:extLst>
              <a:ext uri="{FF2B5EF4-FFF2-40B4-BE49-F238E27FC236}">
                <a16:creationId xmlns:a16="http://schemas.microsoft.com/office/drawing/2014/main" id="{093F1469-551B-4BEE-961E-5F2C94693C06}"/>
              </a:ext>
            </a:extLst>
          </p:cNvPr>
          <p:cNvSpPr/>
          <p:nvPr/>
        </p:nvSpPr>
        <p:spPr>
          <a:xfrm>
            <a:off x="3807713" y="6780707"/>
            <a:ext cx="2794665" cy="23538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新規就農者</a:t>
            </a:r>
            <a:r>
              <a:rPr kumimoji="1" lang="en-US" altLang="ja-JP" sz="1200" b="1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アカデミー修了後</a:t>
            </a:r>
            <a:r>
              <a:rPr kumimoji="1" lang="en-US" altLang="ja-JP" sz="1200" b="1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支援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4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4129DA-20F3-4750-831A-C3623A52E1F3}"/>
              </a:ext>
            </a:extLst>
          </p:cNvPr>
          <p:cNvSpPr/>
          <p:nvPr/>
        </p:nvSpPr>
        <p:spPr>
          <a:xfrm>
            <a:off x="315885" y="4399181"/>
            <a:ext cx="1569865" cy="19927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776889-5638-40D2-B5F5-3062690B09B9}"/>
              </a:ext>
            </a:extLst>
          </p:cNvPr>
          <p:cNvSpPr txBox="1"/>
          <p:nvPr/>
        </p:nvSpPr>
        <p:spPr>
          <a:xfrm>
            <a:off x="71917" y="3154298"/>
            <a:ext cx="6588368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ja-JP" altLang="en-US" sz="1200" dirty="0"/>
              <a:t>①いちごアカデミー講座で「密」を回避する必要　➡ リモート講義を採用</a:t>
            </a:r>
            <a:r>
              <a:rPr lang="ja-JP" altLang="en-US" sz="1050" dirty="0"/>
              <a:t>（会場受講と併用）</a:t>
            </a:r>
            <a:endParaRPr lang="en-US" altLang="ja-JP" sz="1200" dirty="0"/>
          </a:p>
          <a:p>
            <a:r>
              <a:rPr lang="ja-JP" altLang="en-US" sz="1200" dirty="0"/>
              <a:t>　 </a:t>
            </a:r>
            <a:r>
              <a:rPr lang="ja-JP" altLang="en-US" sz="1050" dirty="0"/>
              <a:t>（緊急事態宣言中、パソコン環境の整っていない受講生には、講義の録画映像を流して受講）</a:t>
            </a:r>
            <a:endParaRPr lang="en-US" altLang="ja-JP" sz="1050" dirty="0"/>
          </a:p>
          <a:p>
            <a:endParaRPr lang="en-US" altLang="ja-JP" sz="1200" dirty="0"/>
          </a:p>
          <a:p>
            <a:r>
              <a:rPr lang="ja-JP" altLang="ja-JP" sz="1200" dirty="0"/>
              <a:t>②</a:t>
            </a:r>
            <a:r>
              <a:rPr lang="en-US" altLang="ja-JP" sz="1200" dirty="0"/>
              <a:t> </a:t>
            </a:r>
            <a:r>
              <a:rPr lang="ja-JP" altLang="en-US" sz="1200" dirty="0"/>
              <a:t>集客を</a:t>
            </a:r>
            <a:r>
              <a:rPr lang="ja-JP" altLang="en-US" sz="1200" dirty="0">
                <a:latin typeface="+mn-ea"/>
              </a:rPr>
              <a:t>伴う</a:t>
            </a:r>
            <a:r>
              <a:rPr lang="en-US" altLang="ja-JP" sz="1200" dirty="0">
                <a:latin typeface="+mn-ea"/>
              </a:rPr>
              <a:t>PR</a:t>
            </a:r>
            <a:r>
              <a:rPr lang="ja-JP" altLang="en-US" sz="1200" dirty="0">
                <a:latin typeface="+mn-ea"/>
              </a:rPr>
              <a:t>イベント</a:t>
            </a:r>
            <a:r>
              <a:rPr lang="ja-JP" altLang="en-US" sz="1200" dirty="0"/>
              <a:t>は中止</a:t>
            </a:r>
            <a:endParaRPr lang="en-US" altLang="ja-JP" sz="1200" dirty="0"/>
          </a:p>
          <a:p>
            <a:r>
              <a:rPr lang="ja-JP" altLang="en-US" sz="1200" dirty="0"/>
              <a:t>　➡ </a:t>
            </a:r>
            <a:r>
              <a:rPr lang="en-US" altLang="ja-JP" sz="1200" dirty="0">
                <a:latin typeface="+mn-ea"/>
              </a:rPr>
              <a:t>SNS</a:t>
            </a:r>
            <a:r>
              <a:rPr lang="ja-JP" altLang="en-US" sz="1200" dirty="0">
                <a:latin typeface="+mn-ea"/>
              </a:rPr>
              <a:t>を活用した新たな</a:t>
            </a:r>
            <a:r>
              <a:rPr lang="en-US" altLang="ja-JP" sz="1200" dirty="0">
                <a:latin typeface="+mn-ea"/>
              </a:rPr>
              <a:t>PR</a:t>
            </a:r>
            <a:r>
              <a:rPr lang="ja-JP" altLang="en-US" sz="1200" dirty="0">
                <a:latin typeface="+mn-ea"/>
              </a:rPr>
              <a:t>活動を模索</a:t>
            </a:r>
            <a:endParaRPr lang="en-US" altLang="ja-JP" sz="1200" dirty="0">
              <a:latin typeface="+mn-ea"/>
            </a:endParaRPr>
          </a:p>
          <a:p>
            <a:endParaRPr lang="en-US" altLang="ja-JP" sz="8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・</a:t>
            </a:r>
            <a:r>
              <a:rPr lang="en-US" altLang="ja-JP" sz="1200" dirty="0">
                <a:latin typeface="+mn-ea"/>
              </a:rPr>
              <a:t> </a:t>
            </a:r>
            <a:r>
              <a:rPr lang="en-US" altLang="ja-JP" sz="1200" b="1" dirty="0">
                <a:latin typeface="+mn-ea"/>
              </a:rPr>
              <a:t>Twitter</a:t>
            </a:r>
            <a:r>
              <a:rPr lang="ja-JP" altLang="en-US" sz="1200" b="1" dirty="0">
                <a:latin typeface="+mn-ea"/>
              </a:rPr>
              <a:t> 、</a:t>
            </a:r>
            <a:r>
              <a:rPr lang="en-US" altLang="ja-JP" sz="1200" b="1" dirty="0">
                <a:latin typeface="+mn-ea"/>
              </a:rPr>
              <a:t>Facebook  </a:t>
            </a:r>
            <a:r>
              <a:rPr lang="ja-JP" altLang="en-US" sz="1200" dirty="0">
                <a:latin typeface="+mn-ea"/>
              </a:rPr>
              <a:t>に</a:t>
            </a:r>
            <a:r>
              <a:rPr lang="en-US" altLang="ja-JP" sz="1200" dirty="0">
                <a:latin typeface="+mn-ea"/>
              </a:rPr>
              <a:t>PR</a:t>
            </a:r>
            <a:r>
              <a:rPr lang="ja-JP" altLang="en-US" sz="1200" dirty="0">
                <a:latin typeface="+mn-ea"/>
              </a:rPr>
              <a:t>記事を投稿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（イチゴ出荷シーズン中、クリスマス、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バレンタイン等に合わせて、各５回）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・府のホームページに、いちごアカデミー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修了生の就農後の状況や地域のイチゴ直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売所マップを掲載</a:t>
            </a:r>
            <a:endParaRPr lang="ja-JP" altLang="ja-JP" sz="12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C3030A-7FED-4408-A8D4-1AD6D67A2C1A}"/>
              </a:ext>
            </a:extLst>
          </p:cNvPr>
          <p:cNvSpPr/>
          <p:nvPr/>
        </p:nvSpPr>
        <p:spPr>
          <a:xfrm>
            <a:off x="2286000" y="6914192"/>
            <a:ext cx="1081041" cy="23908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331D3E-A370-4DC0-93BC-3686EE7B82E0}"/>
              </a:ext>
            </a:extLst>
          </p:cNvPr>
          <p:cNvSpPr txBox="1"/>
          <p:nvPr/>
        </p:nvSpPr>
        <p:spPr>
          <a:xfrm>
            <a:off x="115470" y="6058282"/>
            <a:ext cx="6588368" cy="1977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〇</a:t>
            </a:r>
            <a:r>
              <a:rPr lang="en-US" altLang="ja-JP" sz="1200" dirty="0">
                <a:latin typeface="+mn-ea"/>
              </a:rPr>
              <a:t>15</a:t>
            </a:r>
            <a:r>
              <a:rPr lang="ja-JP" altLang="en-US" sz="1200" dirty="0">
                <a:latin typeface="+mn-ea"/>
              </a:rPr>
              <a:t>名</a:t>
            </a:r>
            <a:r>
              <a:rPr lang="ja-JP" altLang="en-US" sz="1200" dirty="0"/>
              <a:t>が新規就農、６名が就農に向けて準備中</a:t>
            </a:r>
            <a:endParaRPr lang="en-US" altLang="ja-JP" sz="1200" dirty="0"/>
          </a:p>
          <a:p>
            <a:r>
              <a:rPr lang="ja-JP" altLang="en-US" sz="1200" dirty="0"/>
              <a:t>　合わせて</a:t>
            </a:r>
            <a:r>
              <a:rPr lang="ja-JP" altLang="en-US" sz="1200" dirty="0">
                <a:latin typeface="+mn-ea"/>
              </a:rPr>
              <a:t>約</a:t>
            </a:r>
            <a:r>
              <a:rPr lang="en-US" altLang="ja-JP" sz="1200" dirty="0">
                <a:latin typeface="+mn-ea"/>
              </a:rPr>
              <a:t>130</a:t>
            </a:r>
            <a:r>
              <a:rPr lang="ja-JP" altLang="en-US" sz="1200" dirty="0">
                <a:latin typeface="+mn-ea"/>
              </a:rPr>
              <a:t>ａ</a:t>
            </a:r>
            <a:r>
              <a:rPr lang="ja-JP" altLang="en-US" sz="1200" dirty="0"/>
              <a:t>のイチゴハウスが誕生</a:t>
            </a:r>
            <a:endParaRPr lang="en-US" altLang="ja-JP" sz="1200" dirty="0"/>
          </a:p>
          <a:p>
            <a:r>
              <a:rPr lang="ja-JP" altLang="en-US" sz="1200" dirty="0"/>
              <a:t>　イチゴ販売金額は、</a:t>
            </a:r>
            <a:r>
              <a:rPr lang="ja-JP" altLang="en-US" sz="1200" dirty="0">
                <a:latin typeface="+mn-ea"/>
              </a:rPr>
              <a:t>計約</a:t>
            </a:r>
            <a:r>
              <a:rPr lang="en-US" altLang="ja-JP" sz="1200" dirty="0">
                <a:latin typeface="+mn-ea"/>
              </a:rPr>
              <a:t>4,800</a:t>
            </a:r>
            <a:r>
              <a:rPr lang="ja-JP" altLang="en-US" sz="1200" dirty="0">
                <a:latin typeface="+mn-ea"/>
              </a:rPr>
              <a:t>万</a:t>
            </a:r>
            <a:r>
              <a:rPr lang="ja-JP" altLang="en-US" sz="1200" dirty="0"/>
              <a:t>円</a:t>
            </a:r>
            <a:endParaRPr lang="en-US" altLang="ja-JP" sz="1200" dirty="0"/>
          </a:p>
          <a:p>
            <a:r>
              <a:rPr lang="ja-JP" altLang="en-US" sz="1200" dirty="0"/>
              <a:t>　➡　目標を達成</a:t>
            </a:r>
            <a:endParaRPr lang="en-US" altLang="ja-JP" sz="1200" dirty="0"/>
          </a:p>
          <a:p>
            <a:endParaRPr lang="en-US" altLang="ja-JP" sz="800" dirty="0"/>
          </a:p>
          <a:p>
            <a:r>
              <a:rPr lang="ja-JP" altLang="en-US" sz="1200" dirty="0"/>
              <a:t>〇ハウス前でイチゴの直売  ➡ </a:t>
            </a:r>
            <a:r>
              <a:rPr lang="ja-JP" altLang="en-US" sz="1200" b="1" dirty="0"/>
              <a:t>地域に人の流れ</a:t>
            </a:r>
            <a:endParaRPr lang="en-US" altLang="ja-JP" sz="1200" b="1" dirty="0"/>
          </a:p>
          <a:p>
            <a:endParaRPr lang="en-US" altLang="ja-JP" sz="800" dirty="0"/>
          </a:p>
          <a:p>
            <a:r>
              <a:rPr lang="ja-JP" altLang="en-US" sz="1200" dirty="0"/>
              <a:t>〇千早赤阪村森屋地区では、５名が新規参入</a:t>
            </a:r>
            <a:endParaRPr lang="en-US" altLang="ja-JP" sz="1200" dirty="0"/>
          </a:p>
          <a:p>
            <a:r>
              <a:rPr lang="ja-JP" altLang="en-US" sz="1200" dirty="0"/>
              <a:t>　農地の遊休化防止にも貢献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ja-JP" altLang="en-US" sz="1050" dirty="0"/>
              <a:t>（プロジェクト開始前と現在の千早赤阪村森屋地区</a:t>
            </a:r>
            <a:endParaRPr lang="en-US" altLang="ja-JP" sz="1050" dirty="0"/>
          </a:p>
          <a:p>
            <a:r>
              <a:rPr lang="ja-JP" altLang="en-US" sz="1050" dirty="0"/>
              <a:t>　　のイチゴハウスの分布（</a:t>
            </a:r>
            <a:r>
              <a:rPr lang="ja-JP" altLang="en-US" sz="1050" b="1" dirty="0"/>
              <a:t>右写真</a:t>
            </a:r>
            <a:r>
              <a:rPr lang="ja-JP" altLang="en-US" sz="1050" dirty="0"/>
              <a:t>））</a:t>
            </a:r>
            <a:endParaRPr lang="ja-JP" altLang="ja-JP" sz="1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C1321E5-6C21-442C-96B8-432D8831B492}"/>
              </a:ext>
            </a:extLst>
          </p:cNvPr>
          <p:cNvSpPr/>
          <p:nvPr/>
        </p:nvSpPr>
        <p:spPr>
          <a:xfrm>
            <a:off x="1562444" y="1141959"/>
            <a:ext cx="854913" cy="22162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代替処理 22">
            <a:extLst>
              <a:ext uri="{FF2B5EF4-FFF2-40B4-BE49-F238E27FC236}">
                <a16:creationId xmlns:a16="http://schemas.microsoft.com/office/drawing/2014/main" id="{D7EE6ECA-7840-4A76-B146-2D2CAE51F30A}"/>
              </a:ext>
            </a:extLst>
          </p:cNvPr>
          <p:cNvSpPr/>
          <p:nvPr/>
        </p:nvSpPr>
        <p:spPr>
          <a:xfrm>
            <a:off x="56687" y="348992"/>
            <a:ext cx="3181907" cy="2376501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地元産イチゴの特徴  ➡「新鮮</a:t>
            </a:r>
            <a:r>
              <a:rPr kumimoji="1" lang="en-US" altLang="ja-JP" sz="1050" dirty="0">
                <a:solidFill>
                  <a:schemeClr val="tx1"/>
                </a:solidFill>
              </a:rPr>
              <a:t>｣ ｢</a:t>
            </a:r>
            <a:r>
              <a:rPr kumimoji="1" lang="ja-JP" altLang="en-US" sz="1050" dirty="0">
                <a:solidFill>
                  <a:schemeClr val="tx1"/>
                </a:solidFill>
              </a:rPr>
              <a:t>完熟」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　「朝採り」「大粒」「完熟」が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 　キーワードの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「ちはや姫」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　 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（愛称</a:t>
            </a:r>
            <a:r>
              <a:rPr kumimoji="1" lang="ja-JP" altLang="en-US" sz="1050" dirty="0">
                <a:solidFill>
                  <a:schemeClr val="tx1"/>
                </a:solidFill>
              </a:rPr>
              <a:t>・ロゴマークを公募）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基準：果実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先端糖度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15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度以上、１個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40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ｇ以</a:t>
            </a:r>
            <a:r>
              <a:rPr kumimoji="1" lang="ja-JP" altLang="en-US" sz="1050" dirty="0">
                <a:solidFill>
                  <a:schemeClr val="tx1"/>
                </a:solidFill>
              </a:rPr>
              <a:t>上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ガクの際まで赤くなるギリギリまで待って出荷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生産者組織「ちはや姫の里」で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目合わせ会を行い、品質を確認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0" y="6067187"/>
            <a:ext cx="1483098" cy="19774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1" y="6068041"/>
            <a:ext cx="1483099" cy="197746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06" y="3868091"/>
            <a:ext cx="1307224" cy="1369154"/>
          </a:xfrm>
          <a:prstGeom prst="rect">
            <a:avLst/>
          </a:prstGeom>
          <a:ln w="19050">
            <a:solidFill>
              <a:srgbClr val="41719C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48" y="3879912"/>
            <a:ext cx="1337379" cy="1357333"/>
          </a:xfrm>
          <a:prstGeom prst="rect">
            <a:avLst/>
          </a:prstGeom>
          <a:ln w="19050">
            <a:solidFill>
              <a:srgbClr val="41719C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E0F110-9AE7-4180-9806-41C9AB007D17}"/>
              </a:ext>
            </a:extLst>
          </p:cNvPr>
          <p:cNvSpPr txBox="1"/>
          <p:nvPr/>
        </p:nvSpPr>
        <p:spPr>
          <a:xfrm>
            <a:off x="0" y="3040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活動内容２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338CCD-1BB2-4E43-8AA2-D879E1966AF1}"/>
              </a:ext>
            </a:extLst>
          </p:cNvPr>
          <p:cNvSpPr txBox="1"/>
          <p:nvPr/>
        </p:nvSpPr>
        <p:spPr>
          <a:xfrm>
            <a:off x="0" y="5719728"/>
            <a:ext cx="12382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活動の成果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3B6DB3-58F3-47E3-A3FE-BB12993C96D1}"/>
              </a:ext>
            </a:extLst>
          </p:cNvPr>
          <p:cNvSpPr txBox="1"/>
          <p:nvPr/>
        </p:nvSpPr>
        <p:spPr>
          <a:xfrm>
            <a:off x="0" y="8101479"/>
            <a:ext cx="1402526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今後に向けて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id="{399EDBDC-CD9C-472E-8AB9-2AD6AC9A0FC5}"/>
              </a:ext>
            </a:extLst>
          </p:cNvPr>
          <p:cNvSpPr/>
          <p:nvPr/>
        </p:nvSpPr>
        <p:spPr>
          <a:xfrm>
            <a:off x="71917" y="2783752"/>
            <a:ext cx="2907476" cy="598957"/>
          </a:xfrm>
          <a:prstGeom prst="irregularSeal1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</a:rPr>
              <a:t>コロナ禍を越えて</a:t>
            </a:r>
          </a:p>
        </p:txBody>
      </p:sp>
      <p:sp>
        <p:nvSpPr>
          <p:cNvPr id="24" name="フローチャート: 代替処理 23">
            <a:extLst>
              <a:ext uri="{FF2B5EF4-FFF2-40B4-BE49-F238E27FC236}">
                <a16:creationId xmlns:a16="http://schemas.microsoft.com/office/drawing/2014/main" id="{152F70BF-7225-44B6-A937-3653D2ABDC61}"/>
              </a:ext>
            </a:extLst>
          </p:cNvPr>
          <p:cNvSpPr/>
          <p:nvPr/>
        </p:nvSpPr>
        <p:spPr>
          <a:xfrm>
            <a:off x="3619406" y="341594"/>
            <a:ext cx="3181907" cy="1161311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大消費地大阪市で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PR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・近鉄百貨店あべのハルカス</a:t>
            </a:r>
            <a:endParaRPr kumimoji="1" lang="en-US" altLang="ja-JP" sz="105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　でクイズ＆トークショー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CB92A6-EFF6-451C-A4E0-18C3C9E417BF}"/>
              </a:ext>
            </a:extLst>
          </p:cNvPr>
          <p:cNvSpPr txBox="1"/>
          <p:nvPr/>
        </p:nvSpPr>
        <p:spPr>
          <a:xfrm>
            <a:off x="4042294" y="1239800"/>
            <a:ext cx="149116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/>
              <a:t>大阪市内で</a:t>
            </a:r>
            <a:r>
              <a:rPr kumimoji="1" lang="ja-JP" altLang="en-US" sz="900" b="1" dirty="0">
                <a:latin typeface="+mn-ea"/>
              </a:rPr>
              <a:t>の</a:t>
            </a:r>
            <a:r>
              <a:rPr kumimoji="1" lang="en-US" altLang="ja-JP" sz="900" b="1" dirty="0">
                <a:latin typeface="+mn-ea"/>
              </a:rPr>
              <a:t>PR</a:t>
            </a:r>
            <a:r>
              <a:rPr kumimoji="1" lang="ja-JP" altLang="en-US" sz="900" b="1" dirty="0">
                <a:latin typeface="+mn-ea"/>
              </a:rPr>
              <a:t>イベント</a:t>
            </a:r>
            <a:endParaRPr kumimoji="1" lang="en-US" altLang="ja-JP" sz="900" b="1" dirty="0">
              <a:latin typeface="+mn-ea"/>
            </a:endParaRPr>
          </a:p>
        </p:txBody>
      </p:sp>
      <p:sp>
        <p:nvSpPr>
          <p:cNvPr id="27" name="右矢印 60">
            <a:extLst>
              <a:ext uri="{FF2B5EF4-FFF2-40B4-BE49-F238E27FC236}">
                <a16:creationId xmlns:a16="http://schemas.microsoft.com/office/drawing/2014/main" id="{3D04FE0F-1A1B-4197-A5BA-A054DC50281A}"/>
              </a:ext>
            </a:extLst>
          </p:cNvPr>
          <p:cNvSpPr/>
          <p:nvPr/>
        </p:nvSpPr>
        <p:spPr>
          <a:xfrm>
            <a:off x="3241869" y="589872"/>
            <a:ext cx="377537" cy="655119"/>
          </a:xfrm>
          <a:prstGeom prst="rightArrow">
            <a:avLst>
              <a:gd name="adj1" fmla="val 50000"/>
              <a:gd name="adj2" fmla="val 47477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右矢印 60">
            <a:extLst>
              <a:ext uri="{FF2B5EF4-FFF2-40B4-BE49-F238E27FC236}">
                <a16:creationId xmlns:a16="http://schemas.microsoft.com/office/drawing/2014/main" id="{3646A9CB-8229-482F-952B-38D0D8E3C787}"/>
              </a:ext>
            </a:extLst>
          </p:cNvPr>
          <p:cNvSpPr/>
          <p:nvPr/>
        </p:nvSpPr>
        <p:spPr>
          <a:xfrm>
            <a:off x="4986414" y="6887555"/>
            <a:ext cx="248827" cy="336728"/>
          </a:xfrm>
          <a:prstGeom prst="rightArrow">
            <a:avLst>
              <a:gd name="adj1" fmla="val 50000"/>
              <a:gd name="adj2" fmla="val 51305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ローチャート: 代替処理 21">
            <a:extLst>
              <a:ext uri="{FF2B5EF4-FFF2-40B4-BE49-F238E27FC236}">
                <a16:creationId xmlns:a16="http://schemas.microsoft.com/office/drawing/2014/main" id="{D8D1B3C2-8749-4209-87A3-AF3CA870ABD0}"/>
              </a:ext>
            </a:extLst>
          </p:cNvPr>
          <p:cNvSpPr/>
          <p:nvPr/>
        </p:nvSpPr>
        <p:spPr>
          <a:xfrm>
            <a:off x="3613092" y="1710087"/>
            <a:ext cx="3181907" cy="1224664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  <a:latin typeface="+mn-ea"/>
              </a:rPr>
              <a:t>JA</a:t>
            </a:r>
            <a:r>
              <a:rPr kumimoji="1" lang="ja-JP" altLang="en-US" sz="1050" dirty="0">
                <a:solidFill>
                  <a:schemeClr val="tx1"/>
                </a:solidFill>
                <a:latin typeface="+mn-ea"/>
              </a:rPr>
              <a:t>大</a:t>
            </a:r>
            <a:r>
              <a:rPr kumimoji="1" lang="ja-JP" altLang="en-US" sz="1050" dirty="0">
                <a:solidFill>
                  <a:schemeClr val="tx1"/>
                </a:solidFill>
              </a:rPr>
              <a:t>阪南の農産物直売所で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初売りフェア・試食会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・生産者自ら想いを伝える</a:t>
            </a:r>
          </a:p>
        </p:txBody>
      </p:sp>
      <p:sp>
        <p:nvSpPr>
          <p:cNvPr id="29" name="角丸四角形 19">
            <a:extLst>
              <a:ext uri="{FF2B5EF4-FFF2-40B4-BE49-F238E27FC236}">
                <a16:creationId xmlns:a16="http://schemas.microsoft.com/office/drawing/2014/main" id="{1884396E-5F5D-45BE-A652-420F12EB1B11}"/>
              </a:ext>
            </a:extLst>
          </p:cNvPr>
          <p:cNvSpPr/>
          <p:nvPr/>
        </p:nvSpPr>
        <p:spPr>
          <a:xfrm>
            <a:off x="315886" y="407251"/>
            <a:ext cx="2663507" cy="23538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ブランドイチゴ「ちはや姫」の誕生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下矢印 17">
            <a:extLst>
              <a:ext uri="{FF2B5EF4-FFF2-40B4-BE49-F238E27FC236}">
                <a16:creationId xmlns:a16="http://schemas.microsoft.com/office/drawing/2014/main" id="{A55116F4-9515-4445-A497-52B62528B31B}"/>
              </a:ext>
            </a:extLst>
          </p:cNvPr>
          <p:cNvSpPr/>
          <p:nvPr/>
        </p:nvSpPr>
        <p:spPr>
          <a:xfrm>
            <a:off x="4728963" y="1526343"/>
            <a:ext cx="640924" cy="161574"/>
          </a:xfrm>
          <a:prstGeom prst="downArrow">
            <a:avLst>
              <a:gd name="adj1" fmla="val 42040"/>
              <a:gd name="adj2" fmla="val 50000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右矢印 60">
            <a:extLst>
              <a:ext uri="{FF2B5EF4-FFF2-40B4-BE49-F238E27FC236}">
                <a16:creationId xmlns:a16="http://schemas.microsoft.com/office/drawing/2014/main" id="{5D1E604D-D865-4DC3-92EB-5B646B9D3846}"/>
              </a:ext>
            </a:extLst>
          </p:cNvPr>
          <p:cNvSpPr/>
          <p:nvPr/>
        </p:nvSpPr>
        <p:spPr>
          <a:xfrm>
            <a:off x="255720" y="1062770"/>
            <a:ext cx="265840" cy="158104"/>
          </a:xfrm>
          <a:prstGeom prst="rightArrow">
            <a:avLst>
              <a:gd name="adj1" fmla="val 50000"/>
              <a:gd name="adj2" fmla="val 47477"/>
            </a:avLst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7FE277E-6A88-4141-AD6E-68DCA92A1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998" y="930770"/>
            <a:ext cx="428305" cy="60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2185B1F-4022-4009-9C1F-F670541EE7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0"/>
          <a:stretch/>
        </p:blipFill>
        <p:spPr>
          <a:xfrm>
            <a:off x="2105710" y="1790905"/>
            <a:ext cx="1312175" cy="99851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F20DCB-F2C1-424F-8348-EBDFBC8FF504}"/>
              </a:ext>
            </a:extLst>
          </p:cNvPr>
          <p:cNvSpPr txBox="1"/>
          <p:nvPr/>
        </p:nvSpPr>
        <p:spPr>
          <a:xfrm>
            <a:off x="690386" y="2430684"/>
            <a:ext cx="141204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/>
              <a:t>｢</a:t>
            </a:r>
            <a:r>
              <a:rPr kumimoji="1" lang="ja-JP" altLang="en-US" sz="900" b="1" dirty="0"/>
              <a:t>ちはや姫」目合わせ会</a:t>
            </a:r>
          </a:p>
        </p:txBody>
      </p:sp>
      <p:sp>
        <p:nvSpPr>
          <p:cNvPr id="36" name="角丸四角形 19">
            <a:extLst>
              <a:ext uri="{FF2B5EF4-FFF2-40B4-BE49-F238E27FC236}">
                <a16:creationId xmlns:a16="http://schemas.microsoft.com/office/drawing/2014/main" id="{F271F60E-EA7C-4895-8116-E8FDEB5D1E78}"/>
              </a:ext>
            </a:extLst>
          </p:cNvPr>
          <p:cNvSpPr/>
          <p:nvPr/>
        </p:nvSpPr>
        <p:spPr>
          <a:xfrm>
            <a:off x="4137277" y="392703"/>
            <a:ext cx="2197959" cy="23538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「ちはや姫」を知ってもらう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7" y="671954"/>
            <a:ext cx="1266355" cy="844237"/>
          </a:xfrm>
          <a:prstGeom prst="rect">
            <a:avLst/>
          </a:prstGeom>
        </p:spPr>
      </p:pic>
      <p:sp>
        <p:nvSpPr>
          <p:cNvPr id="37" name="角丸四角形 19">
            <a:extLst>
              <a:ext uri="{FF2B5EF4-FFF2-40B4-BE49-F238E27FC236}">
                <a16:creationId xmlns:a16="http://schemas.microsoft.com/office/drawing/2014/main" id="{AE480422-3FBE-4A89-9B7C-7962504F3F4A}"/>
              </a:ext>
            </a:extLst>
          </p:cNvPr>
          <p:cNvSpPr/>
          <p:nvPr/>
        </p:nvSpPr>
        <p:spPr>
          <a:xfrm>
            <a:off x="3903095" y="1763164"/>
            <a:ext cx="2534705" cy="23538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「ちはや姫」を買いに来てもらう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2DCC84-E10F-4B6C-853C-27976A359667}"/>
              </a:ext>
            </a:extLst>
          </p:cNvPr>
          <p:cNvSpPr txBox="1"/>
          <p:nvPr/>
        </p:nvSpPr>
        <p:spPr>
          <a:xfrm>
            <a:off x="3604904" y="5264088"/>
            <a:ext cx="132172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+mn-ea"/>
              </a:rPr>
              <a:t>Twitter</a:t>
            </a:r>
            <a:r>
              <a:rPr kumimoji="1" lang="ja-JP" altLang="en-US" sz="1050" b="1" dirty="0">
                <a:latin typeface="+mn-ea"/>
              </a:rPr>
              <a:t>の投稿画面</a:t>
            </a:r>
            <a:endParaRPr kumimoji="1" lang="en-US" altLang="ja-JP" sz="1050" b="1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D767010-E086-4F28-9022-3D1CEEE62E9C}"/>
              </a:ext>
            </a:extLst>
          </p:cNvPr>
          <p:cNvSpPr txBox="1"/>
          <p:nvPr/>
        </p:nvSpPr>
        <p:spPr>
          <a:xfrm>
            <a:off x="5082314" y="5264088"/>
            <a:ext cx="1526819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+mn-ea"/>
              </a:rPr>
              <a:t>Facebook</a:t>
            </a:r>
            <a:r>
              <a:rPr kumimoji="1" lang="ja-JP" altLang="en-US" sz="1050" b="1" dirty="0">
                <a:latin typeface="+mn-ea"/>
              </a:rPr>
              <a:t>の投稿画面</a:t>
            </a:r>
            <a:endParaRPr kumimoji="1" lang="en-US" altLang="ja-JP" sz="1050" b="1" dirty="0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E9EB36F-88CC-439D-BF7E-6BE789A61CDF}"/>
              </a:ext>
            </a:extLst>
          </p:cNvPr>
          <p:cNvSpPr txBox="1"/>
          <p:nvPr/>
        </p:nvSpPr>
        <p:spPr>
          <a:xfrm>
            <a:off x="5367321" y="8051850"/>
            <a:ext cx="1218937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+mn-ea"/>
              </a:rPr>
              <a:t>現在</a:t>
            </a:r>
            <a:endParaRPr kumimoji="1" lang="en-US" altLang="ja-JP" sz="1050" b="1" dirty="0"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05891F-DF93-427E-8EBE-DE5D4A55D651}"/>
              </a:ext>
            </a:extLst>
          </p:cNvPr>
          <p:cNvSpPr txBox="1"/>
          <p:nvPr/>
        </p:nvSpPr>
        <p:spPr>
          <a:xfrm>
            <a:off x="3490960" y="8043055"/>
            <a:ext cx="1495454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+mn-ea"/>
              </a:rPr>
              <a:t>プロジェクト開始前</a:t>
            </a:r>
            <a:endParaRPr kumimoji="1" lang="en-US" altLang="ja-JP" sz="1050" b="1" dirty="0"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D356AFF-D4D5-4D10-ABCD-7A4A30C1EFD0}"/>
              </a:ext>
            </a:extLst>
          </p:cNvPr>
          <p:cNvSpPr txBox="1"/>
          <p:nvPr/>
        </p:nvSpPr>
        <p:spPr>
          <a:xfrm>
            <a:off x="115470" y="8440033"/>
            <a:ext cx="65883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〇新規就農者の栽培技術の向上 ➡ リアルタイム栄養診断技術を活用して追肥・かん水を判断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〇生産者が主体となったブランド化の取組支援 ➡ 販路開拓・加工品開発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〇近隣市町のイチゴ生産者と連携 ➡ 「南河内いちご」の</a:t>
            </a:r>
            <a:r>
              <a:rPr lang="en-US" altLang="ja-JP" sz="1200" dirty="0">
                <a:latin typeface="+mn-ea"/>
              </a:rPr>
              <a:t>PR</a:t>
            </a:r>
            <a:r>
              <a:rPr lang="ja-JP" altLang="en-US" sz="1200" dirty="0">
                <a:latin typeface="+mn-ea"/>
              </a:rPr>
              <a:t>、南河内地域全体での産地復活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76D39BB-D6E6-499E-A6C2-579725EB1EB5}"/>
              </a:ext>
            </a:extLst>
          </p:cNvPr>
          <p:cNvSpPr txBox="1"/>
          <p:nvPr/>
        </p:nvSpPr>
        <p:spPr>
          <a:xfrm>
            <a:off x="3797601" y="2653145"/>
            <a:ext cx="167493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/>
              <a:t>地元直売所で</a:t>
            </a:r>
            <a:r>
              <a:rPr kumimoji="1" lang="ja-JP" altLang="en-US" sz="900" b="1" dirty="0">
                <a:latin typeface="+mn-ea"/>
              </a:rPr>
              <a:t>の初売りフェア</a:t>
            </a:r>
            <a:endParaRPr kumimoji="1" lang="en-US" altLang="ja-JP" sz="900" b="1" dirty="0">
              <a:latin typeface="+mn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95" y="2048726"/>
            <a:ext cx="1391087" cy="9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943</Words>
  <Application>Microsoft Office PowerPoint</Application>
  <PresentationFormat>画面に合わせる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2019-09-09T01:14:56Z</dcterms:created>
  <dcterms:modified xsi:type="dcterms:W3CDTF">2021-08-19T04:30:11Z</dcterms:modified>
</cp:coreProperties>
</file>