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6"/>
          </p14:sldIdLst>
        </p14:section>
        <p14:section name="タイトルなしのセクション" id="{EA605B47-2FFD-4E8F-81B0-CD320E167F7A}">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5936" autoAdjust="0"/>
  </p:normalViewPr>
  <p:slideViewPr>
    <p:cSldViewPr showGuides="1">
      <p:cViewPr>
        <p:scale>
          <a:sx n="70" d="100"/>
          <a:sy n="70" d="100"/>
        </p:scale>
        <p:origin x="42" y="-1482"/>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2021/1/8</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272139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2021/1/8</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4938105" y="2628416"/>
            <a:ext cx="10112412" cy="7650789"/>
          </a:xfrm>
          <a:prstGeom prst="roundRect">
            <a:avLst>
              <a:gd name="adj" fmla="val 4449"/>
            </a:avLst>
          </a:prstGeom>
          <a:blipFill dpi="0" rotWithShape="1">
            <a:blip r:embed="rId3">
              <a:alphaModFix amt="60000"/>
              <a:extLst>
                <a:ext uri="{BEBA8EAE-BF5A-486C-A8C5-ECC9F3942E4B}">
                  <a14:imgProps xmlns:a14="http://schemas.microsoft.com/office/drawing/2010/main">
                    <a14:imgLayer r:embed="rId4">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5106240" y="2974289"/>
            <a:ext cx="9804755" cy="7088891"/>
          </a:xfrm>
          <a:prstGeom prst="roundRect">
            <a:avLst>
              <a:gd name="adj" fmla="val 4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角丸四角形 3"/>
          <p:cNvSpPr/>
          <p:nvPr/>
        </p:nvSpPr>
        <p:spPr>
          <a:xfrm>
            <a:off x="107992" y="1498899"/>
            <a:ext cx="4644000" cy="8780306"/>
          </a:xfrm>
          <a:prstGeom prst="roundRect">
            <a:avLst>
              <a:gd name="adj" fmla="val 5365"/>
            </a:avLst>
          </a:prstGeom>
          <a:blipFill dpi="0" rotWithShape="1">
            <a:blip r:embed="rId5">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107993" y="378148"/>
            <a:ext cx="14942524" cy="58639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（基本対策編、原子力災害対策編）</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の修正概要　</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5051414" y="2430419"/>
            <a:ext cx="2293824"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5087038" y="3026954"/>
            <a:ext cx="9675024" cy="7417238"/>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lvl="0" indent="-278669">
              <a:lnSpc>
                <a:spcPct val="150000"/>
              </a:lnSpc>
              <a:spcBef>
                <a:spcPts val="600"/>
              </a:spcBef>
            </a:pPr>
            <a:r>
              <a:rPr lang="ja-JP" altLang="en-US" sz="1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令和元年東日本台風に係る検証を踏まえた</a:t>
            </a:r>
            <a:r>
              <a:rPr lang="ja-JP" altLang="en-US"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◆災害リスクと取るべき行動の理解促進</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ハザードマップ</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等の配布・回覧時に居住地域の災害リスクやとるべき行動等を</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周知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P128】</a:t>
            </a:r>
            <a:endPar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3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避難</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に関する情報の意味（安全な場所にいる人まで避難場所に行く　必要がない等）の理解</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【P128</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3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豪雨</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時等の事業者によるテレワーク、時差出勤、計画的　休業等の適切な外出抑制の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P97】</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Bef>
                <a:spcPts val="300"/>
              </a:spcBef>
            </a:pP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8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元年房総半島台風に係る検証を踏まえた</a:t>
            </a:r>
            <a:r>
              <a:rPr lang="ja-JP" altLang="en-US"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◆長期停電・通信障害への対応強化</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病院</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等重要施設の非常用電源確保の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P98</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3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重要</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施設の非常用電源設置状況等のリスト化等、電源車等の配備調整の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円滑化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P98,264】</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50000"/>
              </a:lnSpc>
              <a:spcBef>
                <a:spcPts val="300"/>
              </a:spcBef>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50000"/>
              </a:lnSpc>
              <a:spcBef>
                <a:spcPts val="6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◆被災者への物資支援の充実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3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物資</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調達・輸送調整等支援システムを活用した効率的な物資支援の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P206】</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Bef>
                <a:spcPts val="300"/>
              </a:spcBef>
            </a:pPr>
            <a:endPar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災害時の新型コロナウイルス感染症対策を踏まえた修正</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3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避難所</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における新型コロナウイルス感染症を含む感染症対策の平時からの検討、</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P5,62】</a:t>
            </a:r>
            <a:endPar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300"/>
              </a:spcBef>
            </a:pP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最近の施策の進展等を踏まえた修正</a:t>
            </a:r>
            <a:endPar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◆想定し得る最大規模の高潮による浸水</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想定への対応</a:t>
            </a:r>
            <a:endPar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想定</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し得る最大規模の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高潮の発生が予想される場合の災害モード宣言の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発信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P218】</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3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これまで経験したことがない規模の台風が接近している場合の身の安全確保の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呼びかけ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P185】</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50000"/>
              </a:lnSpc>
              <a:spcBef>
                <a:spcPts val="300"/>
              </a:spcBef>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50000"/>
              </a:lnSpc>
              <a:spcBef>
                <a:spcPts val="6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船舶の走錨等による臨港道路の損壊防止のための防衝工</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P124】</a:t>
            </a:r>
            <a:endPar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3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無人航空機を活用した情報</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収集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P213】</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所有者等の責任において</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空き家</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等の適切な管理が行われるよう意識啓発する等、二次災害防止に</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向けた取組みを</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　</a:t>
            </a:r>
            <a:r>
              <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P104】</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300"/>
              </a:spcBef>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201933" y="1216701"/>
            <a:ext cx="1264089"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現行計画</a:t>
            </a:r>
            <a:endParaRPr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347015" y="2386096"/>
            <a:ext cx="4212351" cy="3961134"/>
          </a:xfrm>
          <a:prstGeom prst="roundRect">
            <a:avLst>
              <a:gd name="adj" fmla="val 5603"/>
            </a:avLst>
          </a:prstGeom>
          <a:solidFill>
            <a:schemeClr val="bg1"/>
          </a:solidFill>
          <a:ln w="2540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491031" y="3916622"/>
            <a:ext cx="3916898" cy="584545"/>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a:t>
            </a:r>
            <a:r>
              <a:rPr lang="ja-JP" altLang="en-US" sz="1400" b="1" u="sng" dirty="0">
                <a:solidFill>
                  <a:srgbClr val="FF0000"/>
                </a:solidFill>
                <a:latin typeface="Meiryo UI" pitchFamily="50" charset="-128"/>
                <a:ea typeface="Meiryo UI" pitchFamily="50" charset="-128"/>
                <a:cs typeface="Meiryo UI" pitchFamily="50" charset="-128"/>
              </a:rPr>
              <a:t>理念</a:t>
            </a:r>
            <a:r>
              <a:rPr lang="ja-JP" altLang="en-US" sz="1200" dirty="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防災</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から</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減災</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被害の最小化及び</a:t>
            </a:r>
            <a:r>
              <a:rPr lang="ja-JP" altLang="en-US" sz="1100" dirty="0" smtClean="0">
                <a:latin typeface="Meiryo UI" pitchFamily="50" charset="-128"/>
                <a:ea typeface="Meiryo UI" pitchFamily="50" charset="-128"/>
                <a:cs typeface="Meiryo UI" pitchFamily="50" charset="-128"/>
              </a:rPr>
              <a:t>その迅速</a:t>
            </a:r>
            <a:endParaRPr lang="en-US" altLang="ja-JP" sz="1100" dirty="0" smtClean="0">
              <a:latin typeface="Meiryo UI" pitchFamily="50" charset="-128"/>
              <a:ea typeface="Meiryo UI" pitchFamily="50" charset="-128"/>
              <a:cs typeface="Meiryo UI" pitchFamily="50" charset="-128"/>
            </a:endParaRPr>
          </a:p>
          <a:p>
            <a:pPr marL="703263" lvl="1" indent="-703263">
              <a:lnSpc>
                <a:spcPts val="1800"/>
              </a:lnSpc>
              <a:spcBef>
                <a:spcPct val="0"/>
              </a:spcBef>
              <a:buClrTx/>
              <a:buSzTx/>
              <a:buFontTx/>
              <a:buNone/>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な回復を</a:t>
            </a:r>
            <a:r>
              <a:rPr lang="ja-JP" altLang="en-US" sz="1100" dirty="0">
                <a:latin typeface="Meiryo UI" pitchFamily="50" charset="-128"/>
                <a:ea typeface="Meiryo UI" pitchFamily="50" charset="-128"/>
                <a:cs typeface="Meiryo UI" pitchFamily="50" charset="-128"/>
              </a:rPr>
              <a:t>図る</a:t>
            </a:r>
            <a:r>
              <a:rPr lang="ja-JP" altLang="en-US" sz="11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の考え方へ</a:t>
            </a:r>
            <a:endParaRPr lang="en-US" altLang="ja-JP" sz="12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503927" y="5127974"/>
            <a:ext cx="3916899" cy="1076260"/>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基本方針</a:t>
            </a: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Ⅰ</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守る</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Ⅱ</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つなぐ</a:t>
            </a:r>
            <a:endParaRPr lang="en-US" altLang="ja-JP" sz="12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Ⅲ</a:t>
            </a:r>
            <a:r>
              <a:rPr lang="ja-JP" altLang="en-US" sz="1200" dirty="0">
                <a:latin typeface="Meiryo UI" pitchFamily="50" charset="-128"/>
                <a:ea typeface="Meiryo UI" pitchFamily="50" charset="-128"/>
                <a:cs typeface="Meiryo UI" pitchFamily="50" charset="-128"/>
              </a:rPr>
              <a:t>必要不可欠</a:t>
            </a:r>
            <a:r>
              <a:rPr lang="ja-JP" altLang="en-US" sz="1200" dirty="0" smtClean="0">
                <a:latin typeface="Meiryo UI" pitchFamily="50" charset="-128"/>
                <a:ea typeface="Meiryo UI" pitchFamily="50" charset="-128"/>
                <a:cs typeface="Meiryo UI" pitchFamily="50" charset="-128"/>
              </a:rPr>
              <a:t>な行政</a:t>
            </a:r>
            <a:r>
              <a:rPr lang="ja-JP" altLang="en-US" sz="1200" dirty="0">
                <a:latin typeface="Meiryo UI" pitchFamily="50" charset="-128"/>
                <a:ea typeface="Meiryo UI" pitchFamily="50" charset="-128"/>
                <a:cs typeface="Meiryo UI" pitchFamily="50" charset="-128"/>
              </a:rPr>
              <a:t>機能の</a:t>
            </a:r>
            <a:r>
              <a:rPr lang="ja-JP" altLang="en-US" sz="1200" dirty="0" smtClean="0">
                <a:latin typeface="Meiryo UI" pitchFamily="50" charset="-128"/>
                <a:ea typeface="Meiryo UI" pitchFamily="50" charset="-128"/>
                <a:cs typeface="Meiryo UI" pitchFamily="50" charset="-128"/>
              </a:rPr>
              <a:t>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Ⅳ</a:t>
            </a:r>
            <a:r>
              <a:rPr lang="ja-JP" altLang="en-US" sz="1200" dirty="0">
                <a:latin typeface="Meiryo UI" pitchFamily="50" charset="-128"/>
                <a:ea typeface="Meiryo UI" pitchFamily="50" charset="-128"/>
                <a:cs typeface="Meiryo UI" pitchFamily="50" charset="-128"/>
              </a:rPr>
              <a:t>経済活動</a:t>
            </a:r>
            <a:r>
              <a:rPr lang="ja-JP" altLang="en-US" sz="1200" dirty="0" smtClean="0">
                <a:latin typeface="Meiryo UI" pitchFamily="50" charset="-128"/>
                <a:ea typeface="Meiryo UI" pitchFamily="50" charset="-128"/>
                <a:cs typeface="Meiryo UI" pitchFamily="50" charset="-128"/>
              </a:rPr>
              <a:t>の機能維持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Ⅴ</a:t>
            </a:r>
            <a:r>
              <a:rPr lang="ja-JP" altLang="en-US" sz="1200" dirty="0">
                <a:latin typeface="Meiryo UI" pitchFamily="50" charset="-128"/>
                <a:ea typeface="Meiryo UI" pitchFamily="50" charset="-128"/>
                <a:cs typeface="Meiryo UI" pitchFamily="50" charset="-128"/>
              </a:rPr>
              <a:t>迅速な復旧・復興</a:t>
            </a:r>
            <a:endParaRPr lang="en-US" altLang="ja-JP" sz="1200" dirty="0">
              <a:latin typeface="Meiryo UI" pitchFamily="50" charset="-128"/>
              <a:ea typeface="Meiryo UI" pitchFamily="50" charset="-128"/>
              <a:cs typeface="Meiryo UI" pitchFamily="50" charset="-128"/>
            </a:endParaRPr>
          </a:p>
        </p:txBody>
      </p:sp>
      <p:sp>
        <p:nvSpPr>
          <p:cNvPr id="86" name="メモ 85"/>
          <p:cNvSpPr/>
          <p:nvPr/>
        </p:nvSpPr>
        <p:spPr>
          <a:xfrm>
            <a:off x="317482" y="1841850"/>
            <a:ext cx="4241884" cy="1928610"/>
          </a:xfrm>
          <a:prstGeom prst="foldedCorner">
            <a:avLst>
              <a:gd name="adj" fmla="val 10908"/>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大阪府防災会議では、南海トラフ巨大地震による被害に対応するため、</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の考え方を基本理念とし</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、５つの基本方針を掲げた「大阪府地域防災計画」を平成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月に修正。</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下矢印 86"/>
          <p:cNvSpPr>
            <a:spLocks noChangeArrowheads="1"/>
          </p:cNvSpPr>
          <p:nvPr/>
        </p:nvSpPr>
        <p:spPr bwMode="auto">
          <a:xfrm>
            <a:off x="1659661" y="4577194"/>
            <a:ext cx="1636713" cy="460833"/>
          </a:xfrm>
          <a:prstGeom prst="downArrow">
            <a:avLst>
              <a:gd name="adj1" fmla="val 58868"/>
              <a:gd name="adj2" fmla="val 73049"/>
            </a:avLst>
          </a:prstGeom>
          <a:solidFill>
            <a:srgbClr val="FF0000"/>
          </a:solidFill>
          <a:ln w="9525" algn="ctr">
            <a:solidFill>
              <a:schemeClr val="tx1"/>
            </a:solidFill>
            <a:round/>
            <a:headEnd/>
            <a:tailEnd/>
          </a:ln>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grpSp>
        <p:nvGrpSpPr>
          <p:cNvPr id="3" name="グループ化 2"/>
          <p:cNvGrpSpPr/>
          <p:nvPr/>
        </p:nvGrpSpPr>
        <p:grpSpPr>
          <a:xfrm>
            <a:off x="300578" y="6534788"/>
            <a:ext cx="4254134" cy="3528392"/>
            <a:chOff x="416128" y="6354812"/>
            <a:chExt cx="4254134" cy="3528392"/>
          </a:xfrm>
        </p:grpSpPr>
        <p:sp>
          <p:nvSpPr>
            <p:cNvPr id="89" name="角丸四角形 88"/>
            <p:cNvSpPr>
              <a:spLocks noChangeArrowheads="1"/>
            </p:cNvSpPr>
            <p:nvPr/>
          </p:nvSpPr>
          <p:spPr bwMode="auto">
            <a:xfrm>
              <a:off x="437063" y="6552827"/>
              <a:ext cx="4233199" cy="3330377"/>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0" name="グループ化 89"/>
            <p:cNvGrpSpPr/>
            <p:nvPr/>
          </p:nvGrpSpPr>
          <p:grpSpPr>
            <a:xfrm>
              <a:off x="416128" y="6354812"/>
              <a:ext cx="4156560" cy="3286109"/>
              <a:chOff x="432470" y="7185000"/>
              <a:chExt cx="4156560" cy="3286109"/>
            </a:xfrm>
          </p:grpSpPr>
          <p:sp>
            <p:nvSpPr>
              <p:cNvPr id="91" name="タイトル 2"/>
              <p:cNvSpPr txBox="1">
                <a:spLocks/>
              </p:cNvSpPr>
              <p:nvPr/>
            </p:nvSpPr>
            <p:spPr bwMode="auto">
              <a:xfrm>
                <a:off x="432470" y="7185000"/>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92" name="正方形/長方形 91"/>
              <p:cNvSpPr/>
              <p:nvPr/>
            </p:nvSpPr>
            <p:spPr>
              <a:xfrm>
                <a:off x="1925030" y="7677182"/>
                <a:ext cx="2664000" cy="1855241"/>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612983" y="7677182"/>
                <a:ext cx="1229421" cy="1839525"/>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119"/>
              <p:cNvSpPr txBox="1"/>
              <p:nvPr/>
            </p:nvSpPr>
            <p:spPr>
              <a:xfrm>
                <a:off x="508160" y="9647435"/>
                <a:ext cx="2994396" cy="261610"/>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災害対策の順序に沿って記述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664836" y="10096923"/>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災害予防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2075588" y="10096923"/>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3479860" y="10094752"/>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災害復旧</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・復興</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8" name="直線矢印コネクタ 97"/>
              <p:cNvCxnSpPr>
                <a:stCxn id="95" idx="3"/>
                <a:endCxn id="96" idx="1"/>
              </p:cNvCxnSpPr>
              <p:nvPr/>
            </p:nvCxnSpPr>
            <p:spPr>
              <a:xfrm>
                <a:off x="1708836" y="10284016"/>
                <a:ext cx="36675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6" idx="3"/>
              </p:cNvCxnSpPr>
              <p:nvPr/>
            </p:nvCxnSpPr>
            <p:spPr>
              <a:xfrm flipV="1">
                <a:off x="3119588" y="10281845"/>
                <a:ext cx="360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741437" y="7982757"/>
                <a:ext cx="956315" cy="67462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741437" y="8740221"/>
                <a:ext cx="956315" cy="6669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201125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201125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201125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2011256" y="9108191"/>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327096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327096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327096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10" name="角丸四角形 109"/>
          <p:cNvSpPr/>
          <p:nvPr/>
        </p:nvSpPr>
        <p:spPr>
          <a:xfrm>
            <a:off x="4938105" y="1498900"/>
            <a:ext cx="10112411" cy="674544"/>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111" name="角丸四角形 110"/>
          <p:cNvSpPr/>
          <p:nvPr/>
        </p:nvSpPr>
        <p:spPr>
          <a:xfrm>
            <a:off x="5492061" y="1914593"/>
            <a:ext cx="8235569" cy="2256491"/>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marL="278669" indent="-278669">
              <a:lnSpc>
                <a:spcPts val="14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正方形/長方形 111"/>
          <p:cNvSpPr/>
          <p:nvPr/>
        </p:nvSpPr>
        <p:spPr>
          <a:xfrm>
            <a:off x="5288684" y="1219314"/>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p:cNvSpPr/>
          <p:nvPr/>
        </p:nvSpPr>
        <p:spPr>
          <a:xfrm>
            <a:off x="5119452" y="1621864"/>
            <a:ext cx="9801576" cy="5515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〇国における</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計画の修正</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月）及び、府における</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最新</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の防災</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を踏まえた修正を行う</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53544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11762</TotalTime>
  <Words>736</Words>
  <Application>Microsoft Office PowerPoint</Application>
  <PresentationFormat>ユーザー設定</PresentationFormat>
  <Paragraphs>64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大阪府</cp:lastModifiedBy>
  <cp:revision>1030</cp:revision>
  <cp:lastPrinted>2020-08-19T06:47:59Z</cp:lastPrinted>
  <dcterms:created xsi:type="dcterms:W3CDTF">2016-03-16T16:39:07Z</dcterms:created>
  <dcterms:modified xsi:type="dcterms:W3CDTF">2021-01-08T01:25:35Z</dcterms:modified>
</cp:coreProperties>
</file>