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sldIdLst>
    <p:sldId id="259" r:id="rId2"/>
    <p:sldId id="260" r:id="rId3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5D"/>
    <a:srgbClr val="FF0066"/>
    <a:srgbClr val="B41848"/>
    <a:srgbClr val="CC0066"/>
    <a:srgbClr val="FFFFFF"/>
    <a:srgbClr val="00CC00"/>
    <a:srgbClr val="2F5597"/>
    <a:srgbClr val="FF5050"/>
    <a:srgbClr val="FF2D7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1812" y="-1218"/>
      </p:cViewPr>
      <p:guideLst>
        <p:guide orient="horz" pos="3435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95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3817"/>
            </a:lvl1pPr>
            <a:lvl2pPr marL="727174" indent="0" algn="ctr">
              <a:buNone/>
              <a:defRPr sz="3182"/>
            </a:lvl2pPr>
            <a:lvl3pPr marL="1454349" indent="0" algn="ctr">
              <a:buNone/>
              <a:defRPr sz="2863"/>
            </a:lvl3pPr>
            <a:lvl4pPr marL="2181522" indent="0" algn="ctr">
              <a:buNone/>
              <a:defRPr sz="2545"/>
            </a:lvl4pPr>
            <a:lvl5pPr marL="2908696" indent="0" algn="ctr">
              <a:buNone/>
              <a:defRPr sz="2545"/>
            </a:lvl5pPr>
            <a:lvl6pPr marL="3635871" indent="0" algn="ctr">
              <a:buNone/>
              <a:defRPr sz="2545"/>
            </a:lvl6pPr>
            <a:lvl7pPr marL="4363045" indent="0" algn="ctr">
              <a:buNone/>
              <a:defRPr sz="2545"/>
            </a:lvl7pPr>
            <a:lvl8pPr marL="5090220" indent="0" algn="ctr">
              <a:buNone/>
              <a:defRPr sz="2545"/>
            </a:lvl8pPr>
            <a:lvl9pPr marL="5817393" indent="0" algn="ctr">
              <a:buNone/>
              <a:defRPr sz="254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0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305633" y="1570510"/>
            <a:ext cx="1908000" cy="1315497"/>
          </a:xfrm>
          <a:solidFill>
            <a:schemeClr val="bg1">
              <a:lumMod val="7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27174" indent="0">
              <a:buNone/>
              <a:defRPr sz="4454"/>
            </a:lvl2pPr>
            <a:lvl3pPr marL="1454349" indent="0">
              <a:buNone/>
              <a:defRPr sz="3817"/>
            </a:lvl3pPr>
            <a:lvl4pPr marL="2181522" indent="0">
              <a:buNone/>
              <a:defRPr sz="3182"/>
            </a:lvl4pPr>
            <a:lvl5pPr marL="2908696" indent="0">
              <a:buNone/>
              <a:defRPr sz="3182"/>
            </a:lvl5pPr>
            <a:lvl6pPr marL="3635871" indent="0">
              <a:buNone/>
              <a:defRPr sz="3182"/>
            </a:lvl6pPr>
            <a:lvl7pPr marL="4363045" indent="0">
              <a:buNone/>
              <a:defRPr sz="3182"/>
            </a:lvl7pPr>
            <a:lvl8pPr marL="5090220" indent="0">
              <a:buNone/>
              <a:defRPr sz="3182"/>
            </a:lvl8pPr>
            <a:lvl9pPr marL="5817393" indent="0">
              <a:buNone/>
              <a:defRPr sz="3182"/>
            </a:lvl9pPr>
          </a:lstStyle>
          <a:p>
            <a:r>
              <a:rPr lang="ja-JP" altLang="en-US" dirty="0"/>
              <a:t>写真をいれてください。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305174" y="3271838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4" hasCustomPrompt="1"/>
          </p:nvPr>
        </p:nvSpPr>
        <p:spPr>
          <a:xfrm>
            <a:off x="3305174" y="5067300"/>
            <a:ext cx="1908000" cy="129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5" hasCustomPrompt="1"/>
          </p:nvPr>
        </p:nvSpPr>
        <p:spPr>
          <a:xfrm>
            <a:off x="3305174" y="6724650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6" hasCustomPrompt="1"/>
          </p:nvPr>
        </p:nvSpPr>
        <p:spPr>
          <a:xfrm>
            <a:off x="3305174" y="8420100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274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2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6"/>
            <a:ext cx="1676609" cy="924378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6"/>
            <a:ext cx="4932630" cy="924378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3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95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3817">
                <a:solidFill>
                  <a:schemeClr val="tx1"/>
                </a:solidFill>
              </a:defRPr>
            </a:lvl1pPr>
            <a:lvl2pPr marL="727174" indent="0">
              <a:buNone/>
              <a:defRPr sz="3182">
                <a:solidFill>
                  <a:schemeClr val="tx1">
                    <a:tint val="75000"/>
                  </a:schemeClr>
                </a:solidFill>
              </a:defRPr>
            </a:lvl2pPr>
            <a:lvl3pPr marL="1454349" indent="0">
              <a:buNone/>
              <a:defRPr sz="2863">
                <a:solidFill>
                  <a:schemeClr val="tx1">
                    <a:tint val="75000"/>
                  </a:schemeClr>
                </a:solidFill>
              </a:defRPr>
            </a:lvl3pPr>
            <a:lvl4pPr marL="2181522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290869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3635871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3630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09022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581739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5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4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4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3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5" y="2673906"/>
            <a:ext cx="3289432" cy="1310439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4" indent="0">
              <a:buNone/>
              <a:defRPr sz="3182" b="1"/>
            </a:lvl2pPr>
            <a:lvl3pPr marL="1454349" indent="0">
              <a:buNone/>
              <a:defRPr sz="2863" b="1"/>
            </a:lvl3pPr>
            <a:lvl4pPr marL="2181522" indent="0">
              <a:buNone/>
              <a:defRPr sz="2545" b="1"/>
            </a:lvl4pPr>
            <a:lvl5pPr marL="2908696" indent="0">
              <a:buNone/>
              <a:defRPr sz="2545" b="1"/>
            </a:lvl5pPr>
            <a:lvl6pPr marL="3635871" indent="0">
              <a:buNone/>
              <a:defRPr sz="2545" b="1"/>
            </a:lvl6pPr>
            <a:lvl7pPr marL="4363045" indent="0">
              <a:buNone/>
              <a:defRPr sz="2545" b="1"/>
            </a:lvl7pPr>
            <a:lvl8pPr marL="5090220" indent="0">
              <a:buNone/>
              <a:defRPr sz="2545" b="1"/>
            </a:lvl8pPr>
            <a:lvl9pPr marL="5817393" indent="0">
              <a:buNone/>
              <a:defRPr sz="254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5" y="3984346"/>
            <a:ext cx="3289432" cy="5860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6" y="2673906"/>
            <a:ext cx="3305632" cy="1310439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4" indent="0">
              <a:buNone/>
              <a:defRPr sz="3182" b="1"/>
            </a:lvl2pPr>
            <a:lvl3pPr marL="1454349" indent="0">
              <a:buNone/>
              <a:defRPr sz="2863" b="1"/>
            </a:lvl3pPr>
            <a:lvl4pPr marL="2181522" indent="0">
              <a:buNone/>
              <a:defRPr sz="2545" b="1"/>
            </a:lvl4pPr>
            <a:lvl5pPr marL="2908696" indent="0">
              <a:buNone/>
              <a:defRPr sz="2545" b="1"/>
            </a:lvl5pPr>
            <a:lvl6pPr marL="3635871" indent="0">
              <a:buNone/>
              <a:defRPr sz="2545" b="1"/>
            </a:lvl6pPr>
            <a:lvl7pPr marL="4363045" indent="0">
              <a:buNone/>
              <a:defRPr sz="2545" b="1"/>
            </a:lvl7pPr>
            <a:lvl8pPr marL="5090220" indent="0">
              <a:buNone/>
              <a:defRPr sz="2545" b="1"/>
            </a:lvl8pPr>
            <a:lvl9pPr marL="5817393" indent="0">
              <a:buNone/>
              <a:defRPr sz="254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6" y="3984346"/>
            <a:ext cx="3305632" cy="5860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5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6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0"/>
            <a:ext cx="3936385" cy="7751546"/>
          </a:xfrm>
        </p:spPr>
        <p:txBody>
          <a:bodyPr/>
          <a:lstStyle>
            <a:lvl1pPr>
              <a:defRPr sz="5089"/>
            </a:lvl1pPr>
            <a:lvl2pPr>
              <a:defRPr sz="4454"/>
            </a:lvl2pPr>
            <a:lvl3pPr>
              <a:defRPr sz="3817"/>
            </a:lvl3pPr>
            <a:lvl4pPr>
              <a:defRPr sz="3182"/>
            </a:lvl4pPr>
            <a:lvl5pPr>
              <a:defRPr sz="3182"/>
            </a:lvl5pPr>
            <a:lvl6pPr>
              <a:defRPr sz="3182"/>
            </a:lvl6pPr>
            <a:lvl7pPr>
              <a:defRPr sz="3182"/>
            </a:lvl7pPr>
            <a:lvl8pPr>
              <a:defRPr sz="3182"/>
            </a:lvl8pPr>
            <a:lvl9pPr>
              <a:defRPr sz="318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9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0"/>
            <a:ext cx="3936385" cy="7751546"/>
          </a:xfrm>
        </p:spPr>
        <p:txBody>
          <a:bodyPr anchor="t"/>
          <a:lstStyle>
            <a:lvl1pPr marL="0" indent="0">
              <a:buNone/>
              <a:defRPr sz="5089"/>
            </a:lvl1pPr>
            <a:lvl2pPr marL="727174" indent="0">
              <a:buNone/>
              <a:defRPr sz="4454"/>
            </a:lvl2pPr>
            <a:lvl3pPr marL="1454349" indent="0">
              <a:buNone/>
              <a:defRPr sz="3817"/>
            </a:lvl3pPr>
            <a:lvl4pPr marL="2181522" indent="0">
              <a:buNone/>
              <a:defRPr sz="3182"/>
            </a:lvl4pPr>
            <a:lvl5pPr marL="2908696" indent="0">
              <a:buNone/>
              <a:defRPr sz="3182"/>
            </a:lvl5pPr>
            <a:lvl6pPr marL="3635871" indent="0">
              <a:buNone/>
              <a:defRPr sz="3182"/>
            </a:lvl6pPr>
            <a:lvl7pPr marL="4363045" indent="0">
              <a:buNone/>
              <a:defRPr sz="3182"/>
            </a:lvl7pPr>
            <a:lvl8pPr marL="5090220" indent="0">
              <a:buNone/>
              <a:defRPr sz="3182"/>
            </a:lvl8pPr>
            <a:lvl9pPr marL="5817393" indent="0">
              <a:buNone/>
              <a:defRPr sz="3182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7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4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7"/>
            <a:ext cx="1749504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60" y="10109837"/>
            <a:ext cx="2624256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1" y="10109837"/>
            <a:ext cx="1749504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4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6" r:id="rId10"/>
    <p:sldLayoutId id="2147483673" r:id="rId11"/>
    <p:sldLayoutId id="2147483674" r:id="rId12"/>
  </p:sldLayoutIdLst>
  <p:txStyles>
    <p:titleStyle>
      <a:lvl1pPr algn="l" defTabSz="1454349" rtl="0" eaLnBrk="1" latinLnBrk="0" hangingPunct="1">
        <a:lnSpc>
          <a:spcPct val="90000"/>
        </a:lnSpc>
        <a:spcBef>
          <a:spcPct val="0"/>
        </a:spcBef>
        <a:buNone/>
        <a:defRPr kumimoji="1" sz="6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88" indent="-363588" algn="l" defTabSz="1454349" rtl="0" eaLnBrk="1" latinLnBrk="0" hangingPunct="1">
        <a:lnSpc>
          <a:spcPct val="90000"/>
        </a:lnSpc>
        <a:spcBef>
          <a:spcPts val="1591"/>
        </a:spcBef>
        <a:buFont typeface="Arial" panose="020B0604020202020204" pitchFamily="34" charset="0"/>
        <a:buChar char="•"/>
        <a:defRPr kumimoji="1" sz="4454" kern="1200">
          <a:solidFill>
            <a:schemeClr val="tx1"/>
          </a:solidFill>
          <a:latin typeface="+mn-lt"/>
          <a:ea typeface="+mn-ea"/>
          <a:cs typeface="+mn-cs"/>
        </a:defRPr>
      </a:lvl1pPr>
      <a:lvl2pPr marL="1090761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3817" kern="1200">
          <a:solidFill>
            <a:schemeClr val="tx1"/>
          </a:solidFill>
          <a:latin typeface="+mn-lt"/>
          <a:ea typeface="+mn-ea"/>
          <a:cs typeface="+mn-cs"/>
        </a:defRPr>
      </a:lvl2pPr>
      <a:lvl3pPr marL="1817935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3182" kern="1200">
          <a:solidFill>
            <a:schemeClr val="tx1"/>
          </a:solidFill>
          <a:latin typeface="+mn-lt"/>
          <a:ea typeface="+mn-ea"/>
          <a:cs typeface="+mn-cs"/>
        </a:defRPr>
      </a:lvl3pPr>
      <a:lvl4pPr marL="2545110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3272284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999457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726632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453806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6180981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1pPr>
      <a:lvl2pPr marL="727174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2pPr>
      <a:lvl3pPr marL="1454349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3pPr>
      <a:lvl4pPr marL="2181522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2908696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635871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363045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090220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5817393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280975" y="5573430"/>
            <a:ext cx="7331738" cy="2641272"/>
          </a:xfrm>
          <a:prstGeom prst="roundRect">
            <a:avLst>
              <a:gd name="adj" fmla="val 8974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0" y="8258808"/>
            <a:ext cx="7791450" cy="2648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719" b="5698"/>
          <a:stretch/>
        </p:blipFill>
        <p:spPr>
          <a:xfrm>
            <a:off x="-60657" y="57310"/>
            <a:ext cx="7880682" cy="31335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82000"/>
                </a:schemeClr>
              </a:gs>
              <a:gs pos="41000">
                <a:schemeClr val="bg1">
                  <a:lumMod val="8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88900">
              <a:schemeClr val="bg1">
                <a:alpha val="40000"/>
              </a:schemeClr>
            </a:glow>
            <a:innerShdw blurRad="685800" dist="2133600" dir="5400000">
              <a:schemeClr val="bg1">
                <a:alpha val="57000"/>
              </a:schemeClr>
            </a:innerShdw>
            <a:softEdge rad="127000"/>
          </a:effectLst>
        </p:spPr>
      </p:pic>
      <p:sp>
        <p:nvSpPr>
          <p:cNvPr id="5907" name="正方形/長方形 5906"/>
          <p:cNvSpPr/>
          <p:nvPr/>
        </p:nvSpPr>
        <p:spPr>
          <a:xfrm>
            <a:off x="280975" y="9388248"/>
            <a:ext cx="7256700" cy="953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09" name="正方形/長方形 5908"/>
          <p:cNvSpPr/>
          <p:nvPr/>
        </p:nvSpPr>
        <p:spPr>
          <a:xfrm>
            <a:off x="328635" y="9418622"/>
            <a:ext cx="6418511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大阪府中部農と緑の総合事務所農の普及課　担当：瓜生、山田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072-922-3070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（直通）　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072-991-8281</a:t>
            </a:r>
          </a:p>
          <a:p>
            <a:pPr>
              <a:spcBef>
                <a:spcPts val="600"/>
              </a:spcBef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柏原市産業振興課</a:t>
            </a:r>
            <a:endParaRPr lang="en-US" altLang="ja-JP" sz="13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ja-JP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072-972-1554</a:t>
            </a:r>
          </a:p>
          <a:p>
            <a:endParaRPr lang="en-US" altLang="ja-JP" sz="13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3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097217" y="5717529"/>
            <a:ext cx="538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お客様が来てくれる！喜んでくれる！観光農園・直売所にしたい。品揃えのために加工品を作ったり、ちょっとしたカフェスペースがあれば・・・。そんなあなたにヒントがいっぱい！皆さまの経営のステップアップにつながる、観光農園を発展させるための経営手法、経営者マインド等をお話しいただきます。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792" y="1330718"/>
            <a:ext cx="5656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02452" y="8898521"/>
            <a:ext cx="7035223" cy="39077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64952" y="8952913"/>
            <a:ext cx="6131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裏面</a:t>
            </a: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の参加申込書を参照の上、お申し込みください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参加費　無料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]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54571" y="8375392"/>
            <a:ext cx="7183104" cy="39575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71825" y="8436351"/>
            <a:ext cx="6881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柏原市内ぶどう農家、</a:t>
            </a:r>
            <a:r>
              <a:rPr lang="ja-JP" altLang="en-US" sz="13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大阪府中部地域の</a:t>
            </a: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観光農業に取組む農業者等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先着２０名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]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05937" y="10441252"/>
            <a:ext cx="7422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共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催　大阪府（中部農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と緑の総合事務所、流通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対策室）　柏原市産業振興課　ＪＡ大阪中河内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運営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地独）大阪府立環境農林水産総合研究所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-1771650" y="824712"/>
            <a:ext cx="10477500" cy="1669688"/>
          </a:xfrm>
          <a:prstGeom prst="rect">
            <a:avLst/>
          </a:prstGeom>
          <a:effectLst>
            <a:outerShdw blurRad="368300" dist="533400" sx="56000" sy="56000" algn="ctr" rotWithShape="0">
              <a:schemeClr val="bg1">
                <a:alpha val="83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anose="020B0604030504040204" pitchFamily="50" charset="-128"/>
              </a:rPr>
              <a:t>　</a:t>
            </a:r>
            <a:r>
              <a:rPr lang="ja-JP" altLang="en-US" sz="2400" b="1" dirty="0" smtClean="0">
                <a:effectLst>
                  <a:glow rad="139700">
                    <a:schemeClr val="bg1">
                      <a:alpha val="7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anose="020B0604030504040204" pitchFamily="50" charset="-128"/>
              </a:rPr>
              <a:t>観光農園・直売所経営の農家必見！</a:t>
            </a:r>
            <a:endParaRPr lang="en-US" altLang="ja-JP" sz="2400" b="1" dirty="0" smtClean="0">
              <a:effectLst>
                <a:glow rad="139700">
                  <a:schemeClr val="bg1">
                    <a:alpha val="7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明朝 Demibold" panose="02020600000000000000" pitchFamily="18" charset="-128"/>
              <a:ea typeface="游明朝 Demibold" panose="02020600000000000000" pitchFamily="18" charset="-128"/>
              <a:cs typeface="メイリオ" panose="020B0604030504040204" pitchFamily="50" charset="-128"/>
            </a:endParaRPr>
          </a:p>
          <a:p>
            <a:r>
              <a:rPr lang="ja-JP" altLang="en-US" sz="4800" b="1" dirty="0" smtClean="0">
                <a:effectLst>
                  <a:glow rad="139700">
                    <a:schemeClr val="bg1">
                      <a:alpha val="7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anose="020B0604030504040204" pitchFamily="50" charset="-128"/>
              </a:rPr>
              <a:t>　　　「観光農園経営セミナー」</a:t>
            </a:r>
            <a:endParaRPr lang="en-US" altLang="ja-JP" sz="3200" b="1" dirty="0" smtClean="0">
              <a:effectLst>
                <a:glow rad="139700">
                  <a:schemeClr val="bg1">
                    <a:alpha val="7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明朝 Demibold" panose="02020600000000000000" pitchFamily="18" charset="-128"/>
              <a:ea typeface="游明朝 Demibold" panose="02020600000000000000" pitchFamily="18" charset="-128"/>
              <a:cs typeface="メイリオ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2400" b="1" spc="300" dirty="0" smtClean="0">
                <a:effectLst>
                  <a:glow rad="139700">
                    <a:schemeClr val="bg1">
                      <a:alpha val="7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　　　　 ～多角経営の進め方のヒントを学びます！～</a:t>
            </a:r>
            <a:endParaRPr lang="ja-JP" altLang="en-US" sz="2400" b="1" spc="300" dirty="0">
              <a:effectLst>
                <a:glow rad="139700">
                  <a:schemeClr val="bg1">
                    <a:alpha val="7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-55471"/>
            <a:ext cx="7775575" cy="305461"/>
          </a:xfrm>
          <a:prstGeom prst="rect">
            <a:avLst/>
          </a:prstGeom>
          <a:solidFill>
            <a:srgbClr val="E6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1" y="5616741"/>
            <a:ext cx="1742646" cy="1306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8" t="18464" r="20720" b="18395"/>
          <a:stretch/>
        </p:blipFill>
        <p:spPr>
          <a:xfrm>
            <a:off x="5529942" y="3934138"/>
            <a:ext cx="1688374" cy="1542283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75000"/>
              </a:prstClr>
            </a:outerShdw>
          </a:effectLst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53" y="4572416"/>
            <a:ext cx="638607" cy="84941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369" y="6792426"/>
            <a:ext cx="1857586" cy="139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正方形/長方形 11"/>
          <p:cNvSpPr/>
          <p:nvPr/>
        </p:nvSpPr>
        <p:spPr>
          <a:xfrm>
            <a:off x="1135134" y="3048731"/>
            <a:ext cx="55493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2021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4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木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13:30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16:30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ホームベース 15"/>
          <p:cNvSpPr/>
          <p:nvPr/>
        </p:nvSpPr>
        <p:spPr>
          <a:xfrm>
            <a:off x="240335" y="3984245"/>
            <a:ext cx="894799" cy="395744"/>
          </a:xfrm>
          <a:prstGeom prst="homePlate">
            <a:avLst/>
          </a:prstGeom>
          <a:solidFill>
            <a:srgbClr val="E6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会場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188689" y="4021034"/>
            <a:ext cx="6439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柏原市役所新庁舎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４階 大会議室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ホームベース 35"/>
          <p:cNvSpPr/>
          <p:nvPr/>
        </p:nvSpPr>
        <p:spPr>
          <a:xfrm>
            <a:off x="256129" y="4822789"/>
            <a:ext cx="851089" cy="356230"/>
          </a:xfrm>
          <a:prstGeom prst="homePlate">
            <a:avLst/>
          </a:prstGeom>
          <a:solidFill>
            <a:srgbClr val="E6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講師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075972" y="4525345"/>
            <a:ext cx="3830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 </a:t>
            </a:r>
            <a:r>
              <a:rPr lang="ja-JP" altLang="en-US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おさぜん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農園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代表取締役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長村 善和 氏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ホームベース 41"/>
          <p:cNvSpPr/>
          <p:nvPr/>
        </p:nvSpPr>
        <p:spPr>
          <a:xfrm>
            <a:off x="251437" y="8375391"/>
            <a:ext cx="894799" cy="395744"/>
          </a:xfrm>
          <a:prstGeom prst="homePlate">
            <a:avLst/>
          </a:prstGeom>
          <a:solidFill>
            <a:srgbClr val="E6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</a:t>
            </a:r>
          </a:p>
        </p:txBody>
      </p:sp>
      <p:sp>
        <p:nvSpPr>
          <p:cNvPr id="43" name="ホームベース 42"/>
          <p:cNvSpPr/>
          <p:nvPr/>
        </p:nvSpPr>
        <p:spPr>
          <a:xfrm>
            <a:off x="261597" y="8893551"/>
            <a:ext cx="894799" cy="395744"/>
          </a:xfrm>
          <a:prstGeom prst="homePlate">
            <a:avLst/>
          </a:prstGeom>
          <a:solidFill>
            <a:srgbClr val="E6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申込</a:t>
            </a:r>
          </a:p>
        </p:txBody>
      </p:sp>
      <p:sp>
        <p:nvSpPr>
          <p:cNvPr id="44" name="ホームベース 43"/>
          <p:cNvSpPr/>
          <p:nvPr/>
        </p:nvSpPr>
        <p:spPr>
          <a:xfrm>
            <a:off x="261596" y="9383635"/>
            <a:ext cx="927093" cy="963277"/>
          </a:xfrm>
          <a:prstGeom prst="homePlate">
            <a:avLst>
              <a:gd name="adj" fmla="val 21507"/>
            </a:avLst>
          </a:prstGeom>
          <a:solidFill>
            <a:srgbClr val="E6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問い合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わせ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097217" y="6748204"/>
            <a:ext cx="5440458" cy="1281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講師</a:t>
            </a:r>
            <a:r>
              <a:rPr kumimoji="1"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プロフィール</a:t>
            </a:r>
            <a:r>
              <a:rPr kumimoji="1" lang="en-US" altLang="ja-JP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>
              <a:lnSpc>
                <a:spcPts val="1800"/>
              </a:lnSpc>
            </a:pPr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先代から農業を受け継ぎ、新たにいちご栽培を始める。一代で家族経営から</a:t>
            </a:r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いちご狩りの他、直売所・カフェ・オンラインショップ</a:t>
            </a:r>
            <a:r>
              <a:rPr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等の多角経営、規模拡大を進め、現在、関西</a:t>
            </a:r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最大級の観光いちご狩り園</a:t>
            </a:r>
            <a:r>
              <a:rPr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「㈱</a:t>
            </a:r>
            <a:r>
              <a:rPr lang="ja-JP" altLang="en-US" sz="115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おさぜん</a:t>
            </a:r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農園</a:t>
            </a:r>
            <a:r>
              <a:rPr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」を経営。</a:t>
            </a:r>
            <a:endParaRPr lang="en-US" altLang="ja-JP" sz="11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大阪府南河内地域の「いちごアカデミー」の講師も務める。</a:t>
            </a:r>
            <a:endParaRPr kumimoji="1" lang="en-US" altLang="ja-JP" sz="11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3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55765"/>
              </p:ext>
            </p:extLst>
          </p:nvPr>
        </p:nvGraphicFramePr>
        <p:xfrm>
          <a:off x="438800" y="4189394"/>
          <a:ext cx="6973643" cy="3705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753">
                <a:tc rowSpan="2">
                  <a:txBody>
                    <a:bodyPr/>
                    <a:lstStyle/>
                    <a:p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お名前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グループ・団体で出席される場合は、全員の名前を記入</a:t>
                      </a:r>
                    </a:p>
                  </a:txBody>
                  <a:tcPr marL="91421" marR="91421" marT="45713" marB="45713"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339981"/>
                  </a:ext>
                </a:extLst>
              </a:tr>
              <a:tr h="478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在住の市町名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5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グループ・団体の場合は代表者のみ</a:t>
                      </a:r>
                      <a:endParaRPr kumimoji="1" lang="en-US" altLang="ja-JP" sz="105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電話番号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（＊必須）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5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グループ・団体の場合は代表者のみ</a:t>
                      </a:r>
                      <a:endParaRPr kumimoji="1" lang="en-US" altLang="ja-JP" sz="105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48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FAX</a:t>
                      </a:r>
                      <a:r>
                        <a:rPr kumimoji="1" lang="ja-JP" altLang="en-US" sz="15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番号 </a:t>
                      </a:r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または </a:t>
                      </a: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メールアドレス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7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848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ご職業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いずれかに〇をし、具体的な生産品目、業種も記入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</a:t>
                      </a:r>
                      <a:r>
                        <a:rPr kumimoji="1" lang="ja-JP" altLang="en-US" sz="12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農林漁業　　　　 ・　　　　その他   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　  　　　     　 ）（　</a:t>
                      </a:r>
                      <a:r>
                        <a:rPr kumimoji="1" lang="ja-JP" altLang="en-US" sz="16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         　　）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例）ぶどう狩り園経営　　　  　</a:t>
                      </a:r>
                      <a:r>
                        <a:rPr kumimoji="1" lang="ja-JP" altLang="en-US" sz="11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例）〇〇市役所職員</a:t>
                      </a:r>
                      <a:endParaRPr kumimoji="1" lang="en-US" altLang="ja-JP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その他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講師に聞いてみたいことがある方、</a:t>
                      </a:r>
                      <a:r>
                        <a:rPr kumimoji="1" lang="ja-JP" altLang="en-US" sz="11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障がい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等がある方で配慮が必要な方はご記入ください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806987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466725" y="952519"/>
            <a:ext cx="7144846" cy="304697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以下のいずれかにより、</a:t>
            </a:r>
            <a:r>
              <a:rPr lang="en-US" altLang="ja-JP" sz="28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6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lang="ja-JP" altLang="en-US" sz="16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日（月曜日</a:t>
            </a:r>
            <a:r>
              <a:rPr lang="ja-JP" altLang="en-US" sz="16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4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までに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お申し込みください。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8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en-US" altLang="ja-JP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申込み多数の場合、</a:t>
            </a: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先着順（２</a:t>
            </a:r>
            <a:r>
              <a:rPr lang="ja-JP" altLang="en-US" sz="1400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０</a:t>
            </a: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名）となります</a:t>
            </a:r>
            <a:r>
              <a:rPr lang="ja-JP" altLang="en-US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ので、お早めにお申し込みください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①ＦＡＸ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の場合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下の「研修会申込書」にご記入の上、ＦＡＸを送信してください。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en-US" altLang="ja-JP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072‐991‐8281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ファックスの誤送信にお気を付けください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1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場合　　下の「研修会申込書」の内容を</a:t>
            </a:r>
            <a:r>
              <a:rPr lang="ja-JP" altLang="en-US" sz="1200" spc="-9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、メールで送信してください。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ﾒｰﾙ　  </a:t>
            </a:r>
            <a:r>
              <a:rPr lang="en-US" altLang="ja-JP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chubunotomidori-g04@sbox.pref.osaka.lg.jp</a:t>
            </a:r>
            <a:r>
              <a:rPr lang="ja-JP" altLang="en-US" sz="900" dirty="0" smtClean="0">
                <a:latin typeface="+mn-ea"/>
              </a:rPr>
              <a:t>　　　</a:t>
            </a:r>
            <a:endParaRPr lang="en-US" altLang="ja-JP" sz="300" dirty="0" smtClean="0">
              <a:solidFill>
                <a:prstClr val="black"/>
              </a:solidFill>
            </a:endParaRPr>
          </a:p>
          <a:p>
            <a:pPr lvl="0"/>
            <a:r>
              <a:rPr lang="ja-JP" altLang="en-US" sz="1800" dirty="0" smtClean="0">
                <a:solidFill>
                  <a:prstClr val="black"/>
                </a:solidFill>
              </a:rPr>
              <a:t>　　</a:t>
            </a:r>
            <a:r>
              <a:rPr lang="ja-JP" altLang="en-US" sz="1400" dirty="0" smtClean="0">
                <a:solidFill>
                  <a:prstClr val="black"/>
                </a:solidFill>
              </a:rPr>
              <a:t>　　　　　　　</a:t>
            </a:r>
            <a:r>
              <a:rPr lang="en-US" altLang="ja-JP" sz="1400" dirty="0" smtClean="0">
                <a:solidFill>
                  <a:prstClr val="black"/>
                </a:solidFill>
              </a:rPr>
              <a:t>    </a:t>
            </a:r>
            <a:endParaRPr lang="en-US" altLang="ja-JP" sz="1400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180976" y="394781"/>
            <a:ext cx="63912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【</a:t>
            </a:r>
            <a:r>
              <a:rPr lang="ja-JP" altLang="en-US" sz="24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観光農園経営セミナー参加</a:t>
            </a:r>
            <a:r>
              <a:rPr kumimoji="1" lang="ja-JP" altLang="en-US" sz="24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申込書</a:t>
            </a:r>
            <a:r>
              <a:rPr kumimoji="1" lang="en-US" altLang="ja-JP" sz="24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sz="2400" b="1" dirty="0" smtClean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5722" y="1857829"/>
            <a:ext cx="6973643" cy="1850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4413" y="8806823"/>
            <a:ext cx="392375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＊新型コロナウイルス感染症拡大防止対策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のうえ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、研修会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を開催しますので、ご理解・ご協力お願い致します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。 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5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緊急事態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宣言発令中の場合、研修会を延期または中止する可能性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があります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その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際の連絡のため使用しますので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、 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電話番号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必ずご記入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ください。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当日は、 感染防止のため、マスクの着用、手の消毒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、ソーシャルディスタンス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の確保等にご協力ください。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発熱・咳等の症状がみられる方は、参加をご遠慮ください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5"/>
          <p:cNvSpPr txBox="1"/>
          <p:nvPr/>
        </p:nvSpPr>
        <p:spPr>
          <a:xfrm>
            <a:off x="314414" y="8228002"/>
            <a:ext cx="3923757" cy="63682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marL="0" marR="0" lvl="0" indent="0" algn="l" defTabSz="101854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＊</a:t>
            </a:r>
            <a:r>
              <a:rPr lang="ja-JP" altLang="en-US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ご記入</a:t>
            </a:r>
            <a:r>
              <a:rPr lang="ja-JP" altLang="en-US" sz="1200" spc="-13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いただいた情報は、本研修会の主催団体から</a:t>
            </a:r>
            <a:r>
              <a:rPr lang="ja-JP" altLang="en-US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 各種</a:t>
            </a:r>
            <a:r>
              <a:rPr lang="ja-JP" altLang="en-US" sz="1200" spc="-13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連絡</a:t>
            </a:r>
            <a:r>
              <a:rPr lang="ja-JP" altLang="en-US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、情報</a:t>
            </a:r>
            <a:r>
              <a:rPr lang="ja-JP" altLang="en-US" sz="1200" spc="-13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提供等のため使用することが</a:t>
            </a:r>
            <a:r>
              <a:rPr lang="ja-JP" altLang="en-US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ありますので、予めご了承ください。</a:t>
            </a:r>
            <a:endParaRPr lang="ja-JP" altLang="en-US" sz="1200" spc="-13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8800" y="1966613"/>
            <a:ext cx="3195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↓大阪府中部農と緑の総合事務所 農の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普及課宛</a:t>
            </a:r>
            <a:endParaRPr lang="en-US" altLang="ja-JP" sz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08048" y="8189902"/>
            <a:ext cx="2804604" cy="2263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08047" y="8256744"/>
            <a:ext cx="32657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＜会場＞柏原市役所新庁舎</a:t>
            </a:r>
            <a:endParaRPr lang="en-US" altLang="ja-JP" sz="1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（住所</a:t>
            </a:r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zh-CN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</a:t>
            </a:r>
            <a:r>
              <a:rPr lang="zh-CN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柏原市安堂町</a:t>
            </a:r>
            <a:r>
              <a:rPr lang="en-US" altLang="zh-CN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zh-CN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</a:t>
            </a:r>
            <a:r>
              <a:rPr lang="en-US" altLang="zh-CN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55</a:t>
            </a:r>
            <a:r>
              <a:rPr lang="zh-CN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</a:t>
            </a:r>
            <a:r>
              <a:rPr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1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63531" y="8661947"/>
            <a:ext cx="3265753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柏原市役所へのアクセスはこちら</a:t>
            </a:r>
            <a:endParaRPr kumimoji="1" lang="en-US" altLang="ja-JP" sz="11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35" y="8928550"/>
            <a:ext cx="1400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ユーザー定義 1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F07F00"/>
      </a:accent5>
      <a:accent6>
        <a:srgbClr val="FF3399"/>
      </a:accent6>
      <a:hlink>
        <a:srgbClr val="6B9F25"/>
      </a:hlink>
      <a:folHlink>
        <a:srgbClr val="FF3399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150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2.potx" id="{A2FFFB87-B135-4F6F-93C3-31EBF096B488}" vid="{48EE3F0C-4BC7-4324-B8FB-B9F6BD660F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20ニュースレター</Template>
  <TotalTime>0</TotalTime>
  <Words>777</Words>
  <Application>Microsoft Office PowerPoint</Application>
  <PresentationFormat>ユーザー設定</PresentationFormat>
  <Paragraphs>62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AR丸ゴシック体E</vt:lpstr>
      <vt:lpstr>Meiryo UI</vt:lpstr>
      <vt:lpstr>ＭＳ Ｐゴシック</vt:lpstr>
      <vt:lpstr>メイリオ</vt:lpstr>
      <vt:lpstr>游明朝 Demibold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2015-04-28T11:41:26Z</dcterms:created>
  <dcterms:modified xsi:type="dcterms:W3CDTF">2021-10-29T07:14:00Z</dcterms:modified>
</cp:coreProperties>
</file>