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5575" cy="10907713"/>
  <p:notesSz cx="9939338" cy="680720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E9545D"/>
    <a:srgbClr val="FF99CC"/>
    <a:srgbClr val="99FFCC"/>
    <a:srgbClr val="66FFCC"/>
    <a:srgbClr val="5B9BD5"/>
    <a:srgbClr val="595757"/>
    <a:srgbClr val="FF760B"/>
    <a:srgbClr val="906E30"/>
    <a:srgbClr val="A47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660"/>
  </p:normalViewPr>
  <p:slideViewPr>
    <p:cSldViewPr snapToGrid="0">
      <p:cViewPr>
        <p:scale>
          <a:sx n="125" d="100"/>
          <a:sy n="125" d="100"/>
        </p:scale>
        <p:origin x="516" y="-5334"/>
      </p:cViewPr>
      <p:guideLst>
        <p:guide orient="horz" pos="3413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6737" cy="341393"/>
          </a:xfrm>
          <a:prstGeom prst="rect">
            <a:avLst/>
          </a:prstGeom>
        </p:spPr>
        <p:txBody>
          <a:bodyPr vert="horz" lIns="91419" tIns="45708" rIns="91419" bIns="4570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6" y="3"/>
            <a:ext cx="4306737" cy="341393"/>
          </a:xfrm>
          <a:prstGeom prst="rect">
            <a:avLst/>
          </a:prstGeom>
        </p:spPr>
        <p:txBody>
          <a:bodyPr vert="horz" lIns="91419" tIns="45708" rIns="91419" bIns="45708" rtlCol="0"/>
          <a:lstStyle>
            <a:lvl1pPr algn="r">
              <a:defRPr sz="1100"/>
            </a:lvl1pPr>
          </a:lstStyle>
          <a:p>
            <a:fld id="{312C423B-553C-472B-A1FD-3D4A7EB9424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6465808"/>
            <a:ext cx="4306737" cy="341393"/>
          </a:xfrm>
          <a:prstGeom prst="rect">
            <a:avLst/>
          </a:prstGeom>
        </p:spPr>
        <p:txBody>
          <a:bodyPr vert="horz" lIns="91419" tIns="45708" rIns="91419" bIns="4570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6" y="6465808"/>
            <a:ext cx="4306737" cy="341393"/>
          </a:xfrm>
          <a:prstGeom prst="rect">
            <a:avLst/>
          </a:prstGeom>
        </p:spPr>
        <p:txBody>
          <a:bodyPr vert="horz" lIns="91419" tIns="45708" rIns="91419" bIns="45708" rtlCol="0" anchor="b"/>
          <a:lstStyle>
            <a:lvl1pPr algn="r">
              <a:defRPr sz="1100"/>
            </a:lvl1pPr>
          </a:lstStyle>
          <a:p>
            <a:fld id="{D802B6FB-633B-456C-BAAA-B1EAB629DD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02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7044" cy="341542"/>
          </a:xfrm>
          <a:prstGeom prst="rect">
            <a:avLst/>
          </a:prstGeom>
        </p:spPr>
        <p:txBody>
          <a:bodyPr vert="horz" lIns="91549" tIns="45774" rIns="91549" bIns="4577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00" y="0"/>
            <a:ext cx="4307044" cy="341542"/>
          </a:xfrm>
          <a:prstGeom prst="rect">
            <a:avLst/>
          </a:prstGeom>
        </p:spPr>
        <p:txBody>
          <a:bodyPr vert="horz" lIns="91549" tIns="45774" rIns="91549" bIns="4577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51313" y="850900"/>
            <a:ext cx="16367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9" tIns="45774" rIns="91549" bIns="457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9"/>
            <a:ext cx="7951470" cy="2680335"/>
          </a:xfrm>
          <a:prstGeom prst="rect">
            <a:avLst/>
          </a:prstGeom>
        </p:spPr>
        <p:txBody>
          <a:bodyPr vert="horz" lIns="91549" tIns="45774" rIns="91549" bIns="457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65664"/>
            <a:ext cx="4307044" cy="341541"/>
          </a:xfrm>
          <a:prstGeom prst="rect">
            <a:avLst/>
          </a:prstGeom>
        </p:spPr>
        <p:txBody>
          <a:bodyPr vert="horz" lIns="91549" tIns="45774" rIns="91549" bIns="4577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00" y="6465664"/>
            <a:ext cx="4307044" cy="341541"/>
          </a:xfrm>
          <a:prstGeom prst="rect">
            <a:avLst/>
          </a:prstGeom>
        </p:spPr>
        <p:txBody>
          <a:bodyPr vert="horz" lIns="91549" tIns="45774" rIns="91549" bIns="4577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hubunotomidori-g04@sbox.pref.osaka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92" y="-287"/>
            <a:ext cx="7799694" cy="109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正方形/長方形 37"/>
          <p:cNvSpPr/>
          <p:nvPr/>
        </p:nvSpPr>
        <p:spPr>
          <a:xfrm>
            <a:off x="612654" y="963747"/>
            <a:ext cx="6643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n w="5715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ＨＡＣＣＰの考え方を取り入れた衛生管理研修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349552" y="399782"/>
            <a:ext cx="5303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ln w="38100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農産物を加工・販売しているみなさまへ</a:t>
            </a:r>
          </a:p>
        </p:txBody>
      </p:sp>
      <p:sp>
        <p:nvSpPr>
          <p:cNvPr id="4" name="正方形/長方形 3"/>
          <p:cNvSpPr/>
          <p:nvPr/>
        </p:nvSpPr>
        <p:spPr bwMode="gray">
          <a:xfrm>
            <a:off x="612030" y="970115"/>
            <a:ext cx="6643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n w="3175">
                  <a:noFill/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ＨＡＣＣＰの考え方を取り入れた衛生管理研修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5622936" y="7262303"/>
            <a:ext cx="108220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40412" y="9494482"/>
            <a:ext cx="13920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99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お申込み</a:t>
            </a:r>
          </a:p>
          <a:p>
            <a:r>
              <a:rPr lang="ja-JP" altLang="en-US" sz="1400" dirty="0">
                <a:solidFill>
                  <a:srgbClr val="0099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717427" y="9375964"/>
            <a:ext cx="3886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072-922-3070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直通</a:t>
            </a:r>
            <a:r>
              <a:rPr lang="ja-JP" altLang="en-US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ja-JP" altLang="en-US" sz="1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17427" y="10022460"/>
            <a:ext cx="41264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chubunotomidori-g04@sbox.pref.osaka.lg.jp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717427" y="9705970"/>
            <a:ext cx="3886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072-991-8281</a:t>
            </a:r>
            <a:r>
              <a:rPr lang="ja-JP" altLang="en-US" sz="1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025611" y="9017071"/>
            <a:ext cx="48733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大阪府中部農と緑の総合事務所　農の普及課　瓜生 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3394132" y="2213257"/>
            <a:ext cx="19322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200" b="1" dirty="0">
              <a:ln w="19050">
                <a:solidFill>
                  <a:prstClr val="white"/>
                </a:solidFill>
              </a:ln>
              <a:solidFill>
                <a:srgbClr val="595757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sz="14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 bwMode="gray">
          <a:xfrm>
            <a:off x="1369866" y="407489"/>
            <a:ext cx="5303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ln w="3175">
                  <a:noFill/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農産物を加工・販売しているみなさまへ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623608" y="738765"/>
            <a:ext cx="24366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spc="1000" dirty="0">
                <a:ln w="3175">
                  <a:noFill/>
                  <a:prstDash val="solid"/>
                  <a:miter lim="800000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ハサップ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41634" y="10520226"/>
            <a:ext cx="70917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[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主催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]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大阪府（中部農と緑の総合事務所、流通対策室）　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[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運営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]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（地独）大阪府立環境農林水産総合研究所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857677" y="8623650"/>
            <a:ext cx="60988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裏面の参加申込書にご記入の上、</a:t>
            </a:r>
            <a:r>
              <a:rPr lang="en-US" altLang="ja-JP" sz="1400" b="1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r>
              <a:rPr lang="ja-JP" altLang="en-US" sz="1400" b="1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またはメールでお申し込みください。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858252" y="2304203"/>
            <a:ext cx="8183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時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858252" y="2724298"/>
            <a:ext cx="8183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615893" y="2304203"/>
            <a:ext cx="45151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令和２年８月２５日（火） 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endParaRPr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620707" y="2707980"/>
            <a:ext cx="4515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中河内府民センタービル４階　大会議室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（八尾市荘内町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2-1-36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65954" y="2549061"/>
            <a:ext cx="1353602" cy="1353600"/>
            <a:chOff x="464634" y="1773989"/>
            <a:chExt cx="1353602" cy="1353600"/>
          </a:xfrm>
        </p:grpSpPr>
        <p:pic>
          <p:nvPicPr>
            <p:cNvPr id="45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36" y="1773989"/>
              <a:ext cx="1353600" cy="1353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正方形/長方形 46"/>
            <p:cNvSpPr/>
            <p:nvPr/>
          </p:nvSpPr>
          <p:spPr>
            <a:xfrm>
              <a:off x="464634" y="2098944"/>
              <a:ext cx="1303467" cy="632742"/>
            </a:xfrm>
            <a:prstGeom prst="rect">
              <a:avLst/>
            </a:prstGeom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36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無料</a:t>
              </a: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754731" y="1948780"/>
              <a:ext cx="723275" cy="3107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参加費</a:t>
              </a:r>
            </a:p>
          </p:txBody>
        </p:sp>
      </p:grpSp>
      <p:pic>
        <p:nvPicPr>
          <p:cNvPr id="46" name="図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745" y="517060"/>
            <a:ext cx="613933" cy="509434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42" y="329753"/>
            <a:ext cx="906531" cy="517271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14" y="1513151"/>
            <a:ext cx="514659" cy="470247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642354" y="4298467"/>
            <a:ext cx="6490276" cy="3196001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  <a:spcBef>
                <a:spcPts val="1200"/>
              </a:spcBef>
            </a:pP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744" y="1667587"/>
            <a:ext cx="642671" cy="407547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1005184" y="4484813"/>
            <a:ext cx="6439279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第１部　講義</a:t>
            </a:r>
            <a:endParaRPr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「ＨＡＣＣＰの取組について」　　　　　</a:t>
            </a:r>
            <a:endParaRPr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943882" y="7588542"/>
            <a:ext cx="5966938" cy="10002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+mj-ea"/>
                <a:ea typeface="+mj-ea"/>
              </a:rPr>
              <a:t>HACCP</a:t>
            </a:r>
            <a:r>
              <a:rPr lang="ja-JP" altLang="en-US" sz="1400" dirty="0">
                <a:latin typeface="+mj-ea"/>
                <a:ea typeface="+mj-ea"/>
              </a:rPr>
              <a:t>とは？</a:t>
            </a:r>
            <a:endParaRPr lang="en-US" altLang="ja-JP" sz="1400" dirty="0"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　</a:t>
            </a:r>
            <a:r>
              <a:rPr lang="ja-JP" altLang="en-US" sz="1100" dirty="0">
                <a:latin typeface="+mj-ea"/>
                <a:ea typeface="+mj-ea"/>
              </a:rPr>
              <a:t>これまでにも求められてきた衛生管理を、個々の事業者が使用する原材料、製造・調理の工程等に応じた衛生管理となるよう計画策定、記録保存を行い、「最適化」、「見える化」するものです。</a:t>
            </a:r>
            <a:endParaRPr lang="en-US" altLang="ja-JP" sz="1100" dirty="0">
              <a:latin typeface="+mj-ea"/>
              <a:ea typeface="+mj-ea"/>
            </a:endParaRPr>
          </a:p>
          <a:p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すべて</a:t>
            </a:r>
            <a:r>
              <a:rPr lang="ja-JP" altLang="en-US" sz="1100" dirty="0">
                <a:latin typeface="+mj-ea"/>
                <a:ea typeface="+mj-ea"/>
              </a:rPr>
              <a:t>の食品等事</a:t>
            </a:r>
            <a:r>
              <a:rPr lang="ja-JP" altLang="en-US" sz="1100" dirty="0" smtClean="0">
                <a:latin typeface="+mj-ea"/>
                <a:ea typeface="+mj-ea"/>
              </a:rPr>
              <a:t>業者</a:t>
            </a:r>
            <a:r>
              <a:rPr lang="ja-JP" altLang="en-US" sz="1100" dirty="0">
                <a:latin typeface="+mj-ea"/>
                <a:ea typeface="+mj-ea"/>
              </a:rPr>
              <a:t>が、 </a:t>
            </a:r>
            <a:r>
              <a:rPr lang="ja-JP" altLang="en-US" sz="1100" dirty="0" smtClean="0">
                <a:latin typeface="+mj-ea"/>
                <a:ea typeface="+mj-ea"/>
              </a:rPr>
              <a:t>令和３年</a:t>
            </a:r>
            <a:r>
              <a:rPr lang="ja-JP" altLang="en-US" sz="1100" dirty="0">
                <a:latin typeface="+mj-ea"/>
                <a:ea typeface="+mj-ea"/>
              </a:rPr>
              <a:t>６月までに、ＨＡＣＣＰに沿った衛生</a:t>
            </a:r>
            <a:r>
              <a:rPr lang="ja-JP" altLang="en-US" sz="1100" dirty="0" smtClean="0">
                <a:latin typeface="+mj-ea"/>
                <a:ea typeface="+mj-ea"/>
              </a:rPr>
              <a:t>管理を実施する必要があります。</a:t>
            </a:r>
            <a:endParaRPr lang="en-US" altLang="ja-JP" sz="1100" dirty="0">
              <a:latin typeface="+mj-ea"/>
              <a:ea typeface="+mj-ea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931165" y="6291326"/>
            <a:ext cx="6083792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148981" y="9444844"/>
            <a:ext cx="611885" cy="27699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</a:rPr>
              <a:t>TEL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148981" y="9764846"/>
            <a:ext cx="611886" cy="27699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</a:rPr>
              <a:t>FAX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48981" y="10071685"/>
            <a:ext cx="611885" cy="27699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</a:rPr>
              <a:t>MAIL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647427" y="3334147"/>
            <a:ext cx="51435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海老澤　政之氏</a:t>
            </a: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OFFICE LOB☆STYLE SUPPORT for Food Safety 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室長）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川﨑　貴彦氏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（川﨑農園代表）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858252" y="3347945"/>
            <a:ext cx="8183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 師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018496" y="6404368"/>
            <a:ext cx="6439279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第２部　演習</a:t>
            </a:r>
            <a:endParaRPr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685522" y="4780116"/>
            <a:ext cx="17813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海老澤　政之氏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005184" y="5399406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川﨑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農園の取組事例の紹介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3685522" y="5463116"/>
            <a:ext cx="17813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川﨑　貴彦氏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946357" y="5728376"/>
            <a:ext cx="59525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>
                <a:latin typeface="+mj-ea"/>
                <a:ea typeface="+mj-ea"/>
              </a:rPr>
              <a:t>貝塚市で水なす等を栽培。ＨＡＣＣＰの考え方を取り入れた衛生管理を実践し、「</a:t>
            </a:r>
            <a:r>
              <a:rPr lang="ja-JP" altLang="en-US" sz="1400" dirty="0" smtClean="0">
                <a:latin typeface="+mj-ea"/>
                <a:ea typeface="+mj-ea"/>
              </a:rPr>
              <a:t>大阪版食</a:t>
            </a:r>
            <a:r>
              <a:rPr lang="ja-JP" altLang="en-US" sz="1400" dirty="0">
                <a:latin typeface="+mj-ea"/>
                <a:ea typeface="+mj-ea"/>
              </a:rPr>
              <a:t>の安全安心認証」を取得された川﨑さんのお話しを伺います。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931164" y="5080329"/>
            <a:ext cx="36814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>
                <a:latin typeface="+mj-ea"/>
                <a:ea typeface="+mj-ea"/>
              </a:rPr>
              <a:t>ＨＡＣＣＰの概要についてお話頂きます。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971977" y="6937451"/>
            <a:ext cx="59525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>
                <a:latin typeface="+mn-ea"/>
              </a:rPr>
              <a:t>ＨＡＣＣＰ計画の具体的な進め方と書類作成手順について解説します。</a:t>
            </a:r>
            <a:endParaRPr lang="en-US" altLang="ja-JP" sz="1400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　</a:t>
            </a:r>
            <a:r>
              <a:rPr lang="en-US" altLang="ja-JP" sz="1100" dirty="0">
                <a:latin typeface="+mn-ea"/>
              </a:rPr>
              <a:t>※</a:t>
            </a:r>
            <a:r>
              <a:rPr lang="ja-JP" altLang="en-US" sz="1100" dirty="0">
                <a:latin typeface="+mn-ea"/>
              </a:rPr>
              <a:t>事前に用紙をお渡ししますので、可能な限りご記入ください。</a:t>
            </a:r>
            <a:endParaRPr lang="en-US" altLang="ja-JP" sz="1050" dirty="0"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82601" y="6682184"/>
            <a:ext cx="2255746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  <a:spcBef>
                <a:spcPts val="1200"/>
              </a:spcBef>
            </a:pP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衛生管理計画の作成</a:t>
            </a:r>
            <a:endParaRPr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833369" y="9453454"/>
            <a:ext cx="1117061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46287" y="10117303"/>
            <a:ext cx="1117061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楕円 1"/>
          <p:cNvSpPr/>
          <p:nvPr/>
        </p:nvSpPr>
        <p:spPr>
          <a:xfrm>
            <a:off x="5359300" y="1644775"/>
            <a:ext cx="1244327" cy="4827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実践編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587895" y="3432036"/>
            <a:ext cx="1303467" cy="288147"/>
          </a:xfrm>
          <a:prstGeom prst="rect">
            <a:avLst/>
          </a:prstGeom>
        </p:spPr>
        <p:txBody>
          <a:bodyPr lIns="36000" tIns="36000" rIns="36000" bIns="3600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（定員</a:t>
            </a:r>
            <a:r>
              <a:rPr lang="en-US" altLang="ja-JP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名）</a:t>
            </a:r>
            <a:endParaRPr lang="ja-JP" altLang="en-US" sz="1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65131" y="8958226"/>
            <a:ext cx="44275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ウリュウ</a:t>
            </a:r>
            <a:endParaRPr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29"/>
          <p:cNvSpPr txBox="1"/>
          <p:nvPr/>
        </p:nvSpPr>
        <p:spPr>
          <a:xfrm>
            <a:off x="447580" y="338533"/>
            <a:ext cx="6755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270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175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445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715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620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890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795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65" algn="l" defTabSz="1018540" rtl="0" eaLnBrk="1" latinLnBrk="0" hangingPunct="1">
              <a:defRPr kumimoji="1" sz="20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18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16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ＨＡＣＣＰの考え方を取り入れた衛生管理研修（実践編）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1018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(R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600" b="1" noProof="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6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２５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6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参加申込書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6251" y="150779"/>
            <a:ext cx="6753224" cy="100444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85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200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94281"/>
              </p:ext>
            </p:extLst>
          </p:nvPr>
        </p:nvGraphicFramePr>
        <p:xfrm>
          <a:off x="519112" y="1304302"/>
          <a:ext cx="6705600" cy="5806545"/>
        </p:xfrm>
        <a:graphic>
          <a:graphicData uri="http://schemas.openxmlformats.org/drawingml/2006/table">
            <a:tbl>
              <a:tblPr firstRow="1" firstCol="1" bandRow="1"/>
              <a:tblGrid>
                <a:gridCol w="182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978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ふりがな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762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氏名（代表者）</a:t>
                      </a:r>
                      <a:endParaRPr lang="ja-JP" sz="14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55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参加人数</a:t>
                      </a:r>
                      <a:endParaRPr lang="ja-JP" sz="14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　　　　　　　　　　　　　　　　　　　</a:t>
                      </a:r>
                      <a:r>
                        <a:rPr lang="ja-JP" altLang="en-US" sz="14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名</a:t>
                      </a:r>
                      <a:endParaRPr lang="ja-JP" sz="14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773837"/>
                  </a:ext>
                </a:extLst>
              </a:tr>
              <a:tr h="865039">
                <a:tc rowSpan="2"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住所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〒</a:t>
                      </a:r>
                      <a:endParaRPr 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607">
                <a:tc rowSpan="3"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4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連絡先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　 </a:t>
                      </a:r>
                      <a:r>
                        <a:rPr lang="en-US" alt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TEL</a:t>
                      </a: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1100" kern="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FAX</a:t>
                      </a:r>
                      <a:endParaRPr 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44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en-US" alt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MAIL</a:t>
                      </a:r>
                      <a:endParaRPr 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82">
                <a:tc>
                  <a:txBody>
                    <a:bodyPr/>
                    <a:lstStyle/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駐車場のご利用</a:t>
                      </a:r>
                      <a:endParaRPr kumimoji="1" lang="en-US" altLang="ja-JP" sz="14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・</a:t>
                      </a:r>
                      <a:r>
                        <a:rPr kumimoji="1" lang="ja-JP" altLang="en-US" sz="11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どちらかに○をご記入</a:t>
                      </a:r>
                      <a:endParaRPr kumimoji="1" lang="en-US" altLang="ja-JP" sz="11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ください。</a:t>
                      </a:r>
                      <a:endParaRPr kumimoji="1" lang="en-US" altLang="ja-JP" sz="11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　　　有   （　    　台）　　　　　　　無　</a:t>
                      </a:r>
                      <a:endParaRPr lang="en-US" altLang="ja-JP" sz="14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※</a:t>
                      </a:r>
                      <a:r>
                        <a:rPr kumimoji="1"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満車の場合、近隣駐車場をご案内させて頂く場合がございます。</a:t>
                      </a:r>
                      <a:r>
                        <a:rPr lang="ja-JP" altLang="en-US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　</a:t>
                      </a:r>
                      <a:endParaRPr lang="ja-JP" alt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790745"/>
                  </a:ext>
                </a:extLst>
              </a:tr>
              <a:tr h="599745">
                <a:tc>
                  <a:txBody>
                    <a:bodyPr/>
                    <a:lstStyle/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業種（生産物、加工品）</a:t>
                      </a:r>
                      <a:endParaRPr lang="en-US" alt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記入例：農業</a:t>
                      </a:r>
                      <a:r>
                        <a:rPr lang="en-US" altLang="ja-JP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(</a:t>
                      </a:r>
                      <a:r>
                        <a:rPr lang="ja-JP" altLang="en-US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いちご、</a:t>
                      </a:r>
                      <a:endParaRPr lang="en-US" alt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　　　　　　　いちご加工品</a:t>
                      </a:r>
                      <a:r>
                        <a:rPr lang="en-US" altLang="ja-JP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)</a:t>
                      </a:r>
                      <a:endParaRPr lang="ja-JP" sz="11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3975">
                <a:tc>
                  <a:txBody>
                    <a:bodyPr/>
                    <a:lstStyle/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sz="14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その他</a:t>
                      </a:r>
                      <a:endParaRPr kumimoji="1" lang="ja-JP" altLang="en-US" sz="11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・講師に聞いてみたいこと、　　　　</a:t>
                      </a:r>
                      <a:endParaRPr kumimoji="1" lang="en-US" altLang="ja-JP" sz="11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車いす等の配慮をご希望　　</a:t>
                      </a:r>
                      <a:endParaRPr kumimoji="1" lang="en-US" altLang="ja-JP" sz="11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  <a:p>
                      <a:pPr marL="0" marR="0" lvl="0" indent="13970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/>
                        </a:rPr>
                        <a:t>の方はご記入ください。</a:t>
                      </a:r>
                    </a:p>
                    <a:p>
                      <a:pPr indent="139700" algn="l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endParaRPr lang="ja-JP" sz="105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" name="テキスト ボックス 5"/>
          <p:cNvSpPr txBox="1"/>
          <p:nvPr/>
        </p:nvSpPr>
        <p:spPr>
          <a:xfrm>
            <a:off x="301887" y="7114335"/>
            <a:ext cx="7318708" cy="244408"/>
          </a:xfrm>
          <a:prstGeom prst="rect">
            <a:avLst/>
          </a:prstGeom>
          <a:noFill/>
        </p:spPr>
        <p:txBody>
          <a:bodyPr wrap="square" lIns="82024" tIns="41012" rIns="82024" bIns="41012" rtlCol="0">
            <a:spAutoFit/>
          </a:bodyPr>
          <a:lstStyle/>
          <a:p>
            <a:pPr marL="0" marR="0" lvl="0" indent="0" algn="l" defTabSz="101854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50" b="0" i="0" u="none" strike="noStrike" kern="1200" cap="none" spc="-1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☆ご記入いただいた情報は、本研修会の主催団体からの各種連絡、情報提供等のため使用することがありますので、予めご了承ください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テキスト ボックス 3"/>
          <p:cNvSpPr txBox="1"/>
          <p:nvPr/>
        </p:nvSpPr>
        <p:spPr>
          <a:xfrm>
            <a:off x="469040" y="8770983"/>
            <a:ext cx="7062226" cy="2032077"/>
          </a:xfrm>
          <a:prstGeom prst="rect">
            <a:avLst/>
          </a:prstGeom>
          <a:noFill/>
          <a:ln>
            <a:noFill/>
          </a:ln>
        </p:spPr>
        <p:txBody>
          <a:bodyPr wrap="square" lIns="82024" tIns="41012" rIns="82024" bIns="41012" rtlCol="0">
            <a:spAutoFit/>
          </a:bodyPr>
          <a:lstStyle/>
          <a:p>
            <a:pPr>
              <a:spcAft>
                <a:spcPts val="0"/>
              </a:spcAft>
            </a:pPr>
            <a:r>
              <a:rPr lang="ja-JP" sz="800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</a:t>
            </a:r>
            <a:endParaRPr lang="ja-JP" sz="1050" dirty="0">
              <a:solidFill>
                <a:srgbClr val="00206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/>
            </a:endParaRPr>
          </a:p>
          <a:p>
            <a:pPr>
              <a:spcAft>
                <a:spcPts val="0"/>
              </a:spcAft>
            </a:pPr>
            <a:r>
              <a:rPr lang="ja-JP" altLang="en-US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お申込み　　大阪府中部農と緑の総合事務所　農の普及課　瓜生</a:t>
            </a:r>
            <a:endParaRPr lang="en-US" altLang="ja-JP" sz="16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altLang="ja-JP" sz="18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ja-JP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FAX</a:t>
            </a:r>
            <a:r>
              <a:rPr lang="ja-JP" altLang="en-US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（</a:t>
            </a:r>
            <a:r>
              <a:rPr lang="en-US" altLang="ja-JP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072-991-8281</a:t>
            </a:r>
            <a:r>
              <a:rPr lang="ja-JP" altLang="en-US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）</a:t>
            </a:r>
            <a:r>
              <a:rPr lang="ja-JP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もしくは</a:t>
            </a:r>
            <a:endParaRPr lang="en-US" altLang="ja-JP" sz="18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メール（</a:t>
            </a:r>
            <a:r>
              <a:rPr lang="en-US" altLang="ja-JP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  <a:hlinkClick r:id="rId2"/>
              </a:rPr>
              <a:t>chubunotomidori-g04@sbox.pref.osaka.lg.jp</a:t>
            </a:r>
            <a:r>
              <a:rPr lang="ja-JP" altLang="en-US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）</a:t>
            </a:r>
            <a:endParaRPr lang="en-US" altLang="ja-JP" sz="18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 algn="r">
              <a:spcAft>
                <a:spcPts val="0"/>
              </a:spcAft>
            </a:pPr>
            <a:r>
              <a:rPr lang="ja-JP" altLang="en-US" sz="1400" dirty="0" err="1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まで</a:t>
            </a:r>
            <a:r>
              <a:rPr lang="ja-JP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お申込みください。</a:t>
            </a:r>
            <a:endParaRPr lang="en-US" altLang="ja-JP" sz="14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sz="1600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申込締切</a:t>
            </a:r>
            <a:r>
              <a:rPr lang="en-US" altLang="ja-JP" sz="105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 </a:t>
            </a:r>
            <a:r>
              <a:rPr lang="ja-JP" altLang="en-US" sz="105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</a:t>
            </a:r>
            <a:r>
              <a:rPr lang="en-US" altLang="ja-JP" sz="105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    </a:t>
            </a:r>
            <a:r>
              <a:rPr lang="ja-JP" altLang="en-US" sz="1200" u="sng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令和</a:t>
            </a:r>
            <a:r>
              <a:rPr lang="ja-JP" altLang="en-US" sz="1800" u="sng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２</a:t>
            </a:r>
            <a:r>
              <a:rPr lang="ja-JP" sz="1200" u="sng" kern="1200" dirty="0" smtClean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年</a:t>
            </a:r>
            <a:r>
              <a:rPr lang="ja-JP" altLang="en-US" sz="1800" u="sng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８</a:t>
            </a:r>
            <a:r>
              <a:rPr lang="ja-JP" sz="1200" u="sng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月</a:t>
            </a:r>
            <a:r>
              <a:rPr lang="ja-JP" altLang="en-US" sz="1800" u="sng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２１</a:t>
            </a:r>
            <a:r>
              <a:rPr lang="ja-JP" sz="1200" u="sng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日</a:t>
            </a:r>
            <a:r>
              <a:rPr lang="ja-JP" sz="1400" u="sng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（</a:t>
            </a:r>
            <a:r>
              <a:rPr lang="ja-JP" altLang="en-US" sz="1800" u="sng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金</a:t>
            </a:r>
            <a:r>
              <a:rPr lang="ja-JP" sz="1400" u="sng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）</a:t>
            </a:r>
            <a:r>
              <a:rPr lang="ja-JP" sz="1600" u="sng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まで</a:t>
            </a:r>
            <a:r>
              <a:rPr lang="ja-JP" sz="1600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</a:t>
            </a:r>
            <a:endParaRPr lang="ja-JP" sz="1050" dirty="0">
              <a:solidFill>
                <a:srgbClr val="00206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/>
            </a:endParaRPr>
          </a:p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sz="1100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</a:t>
            </a:r>
            <a:r>
              <a:rPr lang="ja-JP" altLang="en-US" sz="1100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　　　　　　　　　　</a:t>
            </a:r>
            <a:r>
              <a:rPr lang="ja-JP" sz="1050" kern="1200" dirty="0">
                <a:solidFill>
                  <a:srgbClr val="00206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※</a:t>
            </a:r>
            <a:r>
              <a:rPr lang="ja-JP" altLang="en-US" sz="105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申込多数の場合、先着順とさせていただきます。お早めにお申込みください。</a:t>
            </a:r>
            <a:endParaRPr lang="ja-JP" sz="1050" dirty="0">
              <a:solidFill>
                <a:srgbClr val="00206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/>
            </a:endParaRPr>
          </a:p>
        </p:txBody>
      </p:sp>
      <p:sp>
        <p:nvSpPr>
          <p:cNvPr id="17" name="テキスト ボックス 5"/>
          <p:cNvSpPr txBox="1"/>
          <p:nvPr/>
        </p:nvSpPr>
        <p:spPr>
          <a:xfrm>
            <a:off x="410373" y="7645255"/>
            <a:ext cx="7318708" cy="1313931"/>
          </a:xfrm>
          <a:prstGeom prst="rect">
            <a:avLst/>
          </a:prstGeom>
          <a:noFill/>
        </p:spPr>
        <p:txBody>
          <a:bodyPr wrap="square" lIns="82024" tIns="41012" rIns="82024" bIns="41012" rtlCol="0">
            <a:spAutoFit/>
          </a:bodyPr>
          <a:lstStyle/>
          <a:p>
            <a:pPr marL="0" marR="0" lvl="0" indent="0" algn="l" defTabSz="101854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ja-JP" altLang="en-US" sz="1200" spc="-1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新型コロナウイルス感染症拡大防止対策実施のうえ、講習会を開催しますので、ご理解・ご協力お願い致します。</a:t>
            </a:r>
            <a:endParaRPr lang="en-US" altLang="ja-JP" sz="1200" spc="-15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2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・</a:t>
            </a:r>
            <a:r>
              <a:rPr lang="ja-JP" altLang="en-US" sz="8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 </a:t>
            </a:r>
            <a:r>
              <a:rPr lang="ja-JP" altLang="en-US" sz="12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感染防止のため、マスクの着用をお願いします。</a:t>
            </a:r>
            <a:endParaRPr lang="en-US" altLang="ja-JP" sz="1200" spc="-1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/>
            </a:endParaRPr>
          </a:p>
          <a:p>
            <a:pPr>
              <a:spcBef>
                <a:spcPts val="600"/>
              </a:spcBef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発熱・咳等の症状がみられる方は、参加をご遠慮ください。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/>
              </a:rPr>
              <a:t>・当日は、ソーシャルディスタンスの確保、手の消毒等のご協力をよろしくお願いいたします。</a:t>
            </a:r>
            <a:endParaRPr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  <a:p>
            <a:pPr>
              <a:spcBef>
                <a:spcPts val="600"/>
              </a:spcBef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35602" y="10180217"/>
            <a:ext cx="1058424" cy="40957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35601" y="8871871"/>
            <a:ext cx="1058426" cy="40957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5"/>
          <p:cNvSpPr txBox="1"/>
          <p:nvPr/>
        </p:nvSpPr>
        <p:spPr>
          <a:xfrm>
            <a:off x="166063" y="7319511"/>
            <a:ext cx="7318708" cy="329046"/>
          </a:xfrm>
          <a:prstGeom prst="rect">
            <a:avLst/>
          </a:prstGeom>
          <a:noFill/>
        </p:spPr>
        <p:txBody>
          <a:bodyPr wrap="square" lIns="82024" tIns="41012" rIns="82024" bIns="41012" rtlCol="0">
            <a:spAutoFit/>
          </a:bodyPr>
          <a:lstStyle/>
          <a:p>
            <a:pPr marL="0" marR="0" lvl="0" indent="0" algn="l" defTabSz="101854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新型コロナウイルス感染症拡大防止対策を実施します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ＭＳ Ｐゴシック" panose="020B0600070205080204" pitchFamily="50" charset="-128"/>
              </a:rPr>
              <a:t>】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anose="020B060007020508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212557" y="8717947"/>
            <a:ext cx="745534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5986047" y="8837080"/>
            <a:ext cx="49244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ウリュウ</a:t>
            </a:r>
            <a:endParaRPr lang="en-US" altLang="ja-JP" sz="6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2350600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1404</TotalTime>
  <Words>731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HGP創英角ﾎﾟｯﾌﾟ体</vt:lpstr>
      <vt:lpstr>ＭＳ Ｐゴシック</vt:lpstr>
      <vt:lpstr>ＭＳ ゴシック</vt:lpstr>
      <vt:lpstr>游ゴシック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瓜生　恵理子</cp:lastModifiedBy>
  <cp:revision>158</cp:revision>
  <cp:lastPrinted>2020-08-01T07:07:21Z</cp:lastPrinted>
  <dcterms:created xsi:type="dcterms:W3CDTF">2013-08-07T01:16:52Z</dcterms:created>
  <dcterms:modified xsi:type="dcterms:W3CDTF">2020-08-04T00:22:42Z</dcterms:modified>
</cp:coreProperties>
</file>