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60" r:id="rId2"/>
    <p:sldId id="261" r:id="rId3"/>
  </p:sldIdLst>
  <p:sldSz cx="7775575" cy="10907713"/>
  <p:notesSz cx="6797675" cy="9926638"/>
  <p:defaultTextStyle>
    <a:defPPr>
      <a:defRPr lang="ja-JP"/>
    </a:defPPr>
    <a:lvl1pPr marL="0" algn="l" defTabSz="1018818" rtl="0" eaLnBrk="1" latinLnBrk="0" hangingPunct="1">
      <a:defRPr kumimoji="1" sz="2005" kern="1200">
        <a:solidFill>
          <a:schemeClr val="tx1"/>
        </a:solidFill>
        <a:latin typeface="+mn-lt"/>
        <a:ea typeface="+mn-ea"/>
        <a:cs typeface="+mn-cs"/>
      </a:defRPr>
    </a:lvl1pPr>
    <a:lvl2pPr marL="509408" algn="l" defTabSz="1018818" rtl="0" eaLnBrk="1" latinLnBrk="0" hangingPunct="1">
      <a:defRPr kumimoji="1" sz="2005" kern="1200">
        <a:solidFill>
          <a:schemeClr val="tx1"/>
        </a:solidFill>
        <a:latin typeface="+mn-lt"/>
        <a:ea typeface="+mn-ea"/>
        <a:cs typeface="+mn-cs"/>
      </a:defRPr>
    </a:lvl2pPr>
    <a:lvl3pPr marL="1018818" algn="l" defTabSz="1018818" rtl="0" eaLnBrk="1" latinLnBrk="0" hangingPunct="1">
      <a:defRPr kumimoji="1" sz="2005" kern="1200">
        <a:solidFill>
          <a:schemeClr val="tx1"/>
        </a:solidFill>
        <a:latin typeface="+mn-lt"/>
        <a:ea typeface="+mn-ea"/>
        <a:cs typeface="+mn-cs"/>
      </a:defRPr>
    </a:lvl3pPr>
    <a:lvl4pPr marL="1528227" algn="l" defTabSz="1018818" rtl="0" eaLnBrk="1" latinLnBrk="0" hangingPunct="1">
      <a:defRPr kumimoji="1" sz="2005" kern="1200">
        <a:solidFill>
          <a:schemeClr val="tx1"/>
        </a:solidFill>
        <a:latin typeface="+mn-lt"/>
        <a:ea typeface="+mn-ea"/>
        <a:cs typeface="+mn-cs"/>
      </a:defRPr>
    </a:lvl4pPr>
    <a:lvl5pPr marL="2037634" algn="l" defTabSz="1018818" rtl="0" eaLnBrk="1" latinLnBrk="0" hangingPunct="1">
      <a:defRPr kumimoji="1" sz="2005" kern="1200">
        <a:solidFill>
          <a:schemeClr val="tx1"/>
        </a:solidFill>
        <a:latin typeface="+mn-lt"/>
        <a:ea typeface="+mn-ea"/>
        <a:cs typeface="+mn-cs"/>
      </a:defRPr>
    </a:lvl5pPr>
    <a:lvl6pPr marL="2547044" algn="l" defTabSz="1018818" rtl="0" eaLnBrk="1" latinLnBrk="0" hangingPunct="1">
      <a:defRPr kumimoji="1" sz="2005" kern="1200">
        <a:solidFill>
          <a:schemeClr val="tx1"/>
        </a:solidFill>
        <a:latin typeface="+mn-lt"/>
        <a:ea typeface="+mn-ea"/>
        <a:cs typeface="+mn-cs"/>
      </a:defRPr>
    </a:lvl6pPr>
    <a:lvl7pPr marL="3056452" algn="l" defTabSz="1018818" rtl="0" eaLnBrk="1" latinLnBrk="0" hangingPunct="1">
      <a:defRPr kumimoji="1" sz="2005" kern="1200">
        <a:solidFill>
          <a:schemeClr val="tx1"/>
        </a:solidFill>
        <a:latin typeface="+mn-lt"/>
        <a:ea typeface="+mn-ea"/>
        <a:cs typeface="+mn-cs"/>
      </a:defRPr>
    </a:lvl7pPr>
    <a:lvl8pPr marL="3565861" algn="l" defTabSz="1018818" rtl="0" eaLnBrk="1" latinLnBrk="0" hangingPunct="1">
      <a:defRPr kumimoji="1" sz="2005" kern="1200">
        <a:solidFill>
          <a:schemeClr val="tx1"/>
        </a:solidFill>
        <a:latin typeface="+mn-lt"/>
        <a:ea typeface="+mn-ea"/>
        <a:cs typeface="+mn-cs"/>
      </a:defRPr>
    </a:lvl8pPr>
    <a:lvl9pPr marL="4075270" algn="l" defTabSz="1018818" rtl="0" eaLnBrk="1" latinLnBrk="0" hangingPunct="1">
      <a:defRPr kumimoji="1" sz="20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6" userDrawn="1">
          <p15:clr>
            <a:srgbClr val="A4A3A4"/>
          </p15:clr>
        </p15:guide>
        <p15:guide id="2" pos="2449" userDrawn="1">
          <p15:clr>
            <a:srgbClr val="A4A3A4"/>
          </p15:clr>
        </p15:guide>
        <p15:guide id="3" orient="horz" pos="9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7B17"/>
    <a:srgbClr val="FF9900"/>
    <a:srgbClr val="FF9933"/>
    <a:srgbClr val="F1E03B"/>
    <a:srgbClr val="FDF47F"/>
    <a:srgbClr val="FFCCCC"/>
    <a:srgbClr val="FFCCFF"/>
    <a:srgbClr val="F4B6B6"/>
    <a:srgbClr val="275C9D"/>
    <a:srgbClr val="FC402C"/>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56" autoAdjust="0"/>
    <p:restoredTop sz="94816" autoAdjust="0"/>
  </p:normalViewPr>
  <p:slideViewPr>
    <p:cSldViewPr showGuides="1">
      <p:cViewPr varScale="1">
        <p:scale>
          <a:sx n="58" d="100"/>
          <a:sy n="58" d="100"/>
        </p:scale>
        <p:origin x="2885" y="82"/>
      </p:cViewPr>
      <p:guideLst>
        <p:guide orient="horz" pos="3436"/>
        <p:guide pos="2449"/>
        <p:guide orient="horz" pos="939"/>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2"/>
            <a:ext cx="2945659" cy="496333"/>
          </a:xfrm>
          <a:prstGeom prst="rect">
            <a:avLst/>
          </a:prstGeom>
        </p:spPr>
        <p:txBody>
          <a:bodyPr vert="horz" lIns="95375" tIns="47686" rIns="95375" bIns="47686" rtlCol="0"/>
          <a:lstStyle>
            <a:lvl1pPr algn="l">
              <a:defRPr sz="1400"/>
            </a:lvl1pPr>
          </a:lstStyle>
          <a:p>
            <a:endParaRPr kumimoji="1" lang="ja-JP" altLang="en-US"/>
          </a:p>
        </p:txBody>
      </p:sp>
      <p:sp>
        <p:nvSpPr>
          <p:cNvPr id="3" name="日付プレースホルダー 2"/>
          <p:cNvSpPr>
            <a:spLocks noGrp="1"/>
          </p:cNvSpPr>
          <p:nvPr>
            <p:ph type="dt" idx="1"/>
          </p:nvPr>
        </p:nvSpPr>
        <p:spPr>
          <a:xfrm>
            <a:off x="3850449" y="12"/>
            <a:ext cx="2945659" cy="496333"/>
          </a:xfrm>
          <a:prstGeom prst="rect">
            <a:avLst/>
          </a:prstGeom>
        </p:spPr>
        <p:txBody>
          <a:bodyPr vert="horz" lIns="95375" tIns="47686" rIns="95375" bIns="47686" rtlCol="0"/>
          <a:lstStyle>
            <a:lvl1pPr algn="r">
              <a:defRPr sz="1400"/>
            </a:lvl1pPr>
          </a:lstStyle>
          <a:p>
            <a:fld id="{0B9B47EB-4FF1-47B4-8462-42779E877212}" type="datetimeFigureOut">
              <a:rPr kumimoji="1" lang="ja-JP" altLang="en-US" smtClean="0"/>
              <a:pPr/>
              <a:t>2026/3/9</a:t>
            </a:fld>
            <a:endParaRPr kumimoji="1" lang="ja-JP" altLang="en-US"/>
          </a:p>
        </p:txBody>
      </p:sp>
      <p:sp>
        <p:nvSpPr>
          <p:cNvPr id="4" name="スライド イメージ プレースホルダー 3"/>
          <p:cNvSpPr>
            <a:spLocks noGrp="1" noRot="1" noChangeAspect="1"/>
          </p:cNvSpPr>
          <p:nvPr>
            <p:ph type="sldImg" idx="2"/>
          </p:nvPr>
        </p:nvSpPr>
        <p:spPr>
          <a:xfrm>
            <a:off x="2071688" y="744538"/>
            <a:ext cx="2654300" cy="3722687"/>
          </a:xfrm>
          <a:prstGeom prst="rect">
            <a:avLst/>
          </a:prstGeom>
          <a:noFill/>
          <a:ln w="12700">
            <a:solidFill>
              <a:prstClr val="black"/>
            </a:solidFill>
          </a:ln>
        </p:spPr>
        <p:txBody>
          <a:bodyPr vert="horz" lIns="95375" tIns="47686" rIns="95375" bIns="47686" rtlCol="0" anchor="ctr"/>
          <a:lstStyle/>
          <a:p>
            <a:endParaRPr lang="ja-JP" altLang="en-US"/>
          </a:p>
        </p:txBody>
      </p:sp>
      <p:sp>
        <p:nvSpPr>
          <p:cNvPr id="5" name="ノート プレースホルダー 4"/>
          <p:cNvSpPr>
            <a:spLocks noGrp="1"/>
          </p:cNvSpPr>
          <p:nvPr>
            <p:ph type="body" sz="quarter" idx="3"/>
          </p:nvPr>
        </p:nvSpPr>
        <p:spPr>
          <a:xfrm>
            <a:off x="679768" y="4715159"/>
            <a:ext cx="5438140" cy="4466987"/>
          </a:xfrm>
          <a:prstGeom prst="rect">
            <a:avLst/>
          </a:prstGeom>
        </p:spPr>
        <p:txBody>
          <a:bodyPr vert="horz" lIns="95375" tIns="47686" rIns="95375" bIns="4768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28597"/>
            <a:ext cx="2945659" cy="496333"/>
          </a:xfrm>
          <a:prstGeom prst="rect">
            <a:avLst/>
          </a:prstGeom>
        </p:spPr>
        <p:txBody>
          <a:bodyPr vert="horz" lIns="95375" tIns="47686" rIns="95375" bIns="47686" rtlCol="0" anchor="b"/>
          <a:lstStyle>
            <a:lvl1pPr algn="l">
              <a:defRPr sz="1400"/>
            </a:lvl1pPr>
          </a:lstStyle>
          <a:p>
            <a:endParaRPr kumimoji="1" lang="ja-JP" altLang="en-US"/>
          </a:p>
        </p:txBody>
      </p:sp>
      <p:sp>
        <p:nvSpPr>
          <p:cNvPr id="7" name="スライド番号プレースホルダー 6"/>
          <p:cNvSpPr>
            <a:spLocks noGrp="1"/>
          </p:cNvSpPr>
          <p:nvPr>
            <p:ph type="sldNum" sz="quarter" idx="5"/>
          </p:nvPr>
        </p:nvSpPr>
        <p:spPr>
          <a:xfrm>
            <a:off x="3850449" y="9428597"/>
            <a:ext cx="2945659" cy="496333"/>
          </a:xfrm>
          <a:prstGeom prst="rect">
            <a:avLst/>
          </a:prstGeom>
        </p:spPr>
        <p:txBody>
          <a:bodyPr vert="horz" lIns="95375" tIns="47686" rIns="95375" bIns="47686" rtlCol="0" anchor="b"/>
          <a:lstStyle>
            <a:lvl1pPr algn="r">
              <a:defRPr sz="1400"/>
            </a:lvl1pPr>
          </a:lstStyle>
          <a:p>
            <a:fld id="{94C6C71A-2CA9-43F8-9329-FE0928B9438B}" type="slidenum">
              <a:rPr kumimoji="1" lang="ja-JP" altLang="en-US" smtClean="0"/>
              <a:pPr/>
              <a:t>‹#›</a:t>
            </a:fld>
            <a:endParaRPr kumimoji="1" lang="ja-JP" altLang="en-US"/>
          </a:p>
        </p:txBody>
      </p:sp>
    </p:spTree>
    <p:extLst>
      <p:ext uri="{BB962C8B-B14F-4D97-AF65-F5344CB8AC3E}">
        <p14:creationId xmlns:p14="http://schemas.microsoft.com/office/powerpoint/2010/main" val="3242580381"/>
      </p:ext>
    </p:extLst>
  </p:cSld>
  <p:clrMap bg1="lt1" tx1="dk1" bg2="lt2" tx2="dk2" accent1="accent1" accent2="accent2" accent3="accent3" accent4="accent4" accent5="accent5" accent6="accent6" hlink="hlink" folHlink="folHlink"/>
  <p:notesStyle>
    <a:lvl1pPr marL="0" algn="l" defTabSz="1018818" rtl="0" eaLnBrk="1" latinLnBrk="0" hangingPunct="1">
      <a:defRPr kumimoji="1" sz="1337" kern="1200">
        <a:solidFill>
          <a:schemeClr val="tx1"/>
        </a:solidFill>
        <a:latin typeface="+mn-lt"/>
        <a:ea typeface="+mn-ea"/>
        <a:cs typeface="+mn-cs"/>
      </a:defRPr>
    </a:lvl1pPr>
    <a:lvl2pPr marL="509408" algn="l" defTabSz="1018818" rtl="0" eaLnBrk="1" latinLnBrk="0" hangingPunct="1">
      <a:defRPr kumimoji="1" sz="1337" kern="1200">
        <a:solidFill>
          <a:schemeClr val="tx1"/>
        </a:solidFill>
        <a:latin typeface="+mn-lt"/>
        <a:ea typeface="+mn-ea"/>
        <a:cs typeface="+mn-cs"/>
      </a:defRPr>
    </a:lvl2pPr>
    <a:lvl3pPr marL="1018818" algn="l" defTabSz="1018818" rtl="0" eaLnBrk="1" latinLnBrk="0" hangingPunct="1">
      <a:defRPr kumimoji="1" sz="1337" kern="1200">
        <a:solidFill>
          <a:schemeClr val="tx1"/>
        </a:solidFill>
        <a:latin typeface="+mn-lt"/>
        <a:ea typeface="+mn-ea"/>
        <a:cs typeface="+mn-cs"/>
      </a:defRPr>
    </a:lvl3pPr>
    <a:lvl4pPr marL="1528227" algn="l" defTabSz="1018818" rtl="0" eaLnBrk="1" latinLnBrk="0" hangingPunct="1">
      <a:defRPr kumimoji="1" sz="1337" kern="1200">
        <a:solidFill>
          <a:schemeClr val="tx1"/>
        </a:solidFill>
        <a:latin typeface="+mn-lt"/>
        <a:ea typeface="+mn-ea"/>
        <a:cs typeface="+mn-cs"/>
      </a:defRPr>
    </a:lvl4pPr>
    <a:lvl5pPr marL="2037634" algn="l" defTabSz="1018818" rtl="0" eaLnBrk="1" latinLnBrk="0" hangingPunct="1">
      <a:defRPr kumimoji="1" sz="1337" kern="1200">
        <a:solidFill>
          <a:schemeClr val="tx1"/>
        </a:solidFill>
        <a:latin typeface="+mn-lt"/>
        <a:ea typeface="+mn-ea"/>
        <a:cs typeface="+mn-cs"/>
      </a:defRPr>
    </a:lvl5pPr>
    <a:lvl6pPr marL="2547044" algn="l" defTabSz="1018818" rtl="0" eaLnBrk="1" latinLnBrk="0" hangingPunct="1">
      <a:defRPr kumimoji="1" sz="1337" kern="1200">
        <a:solidFill>
          <a:schemeClr val="tx1"/>
        </a:solidFill>
        <a:latin typeface="+mn-lt"/>
        <a:ea typeface="+mn-ea"/>
        <a:cs typeface="+mn-cs"/>
      </a:defRPr>
    </a:lvl6pPr>
    <a:lvl7pPr marL="3056452" algn="l" defTabSz="1018818" rtl="0" eaLnBrk="1" latinLnBrk="0" hangingPunct="1">
      <a:defRPr kumimoji="1" sz="1337" kern="1200">
        <a:solidFill>
          <a:schemeClr val="tx1"/>
        </a:solidFill>
        <a:latin typeface="+mn-lt"/>
        <a:ea typeface="+mn-ea"/>
        <a:cs typeface="+mn-cs"/>
      </a:defRPr>
    </a:lvl7pPr>
    <a:lvl8pPr marL="3565861" algn="l" defTabSz="1018818" rtl="0" eaLnBrk="1" latinLnBrk="0" hangingPunct="1">
      <a:defRPr kumimoji="1" sz="1337" kern="1200">
        <a:solidFill>
          <a:schemeClr val="tx1"/>
        </a:solidFill>
        <a:latin typeface="+mn-lt"/>
        <a:ea typeface="+mn-ea"/>
        <a:cs typeface="+mn-cs"/>
      </a:defRPr>
    </a:lvl8pPr>
    <a:lvl9pPr marL="4075270" algn="l" defTabSz="1018818" rtl="0" eaLnBrk="1" latinLnBrk="0" hangingPunct="1">
      <a:defRPr kumimoji="1"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4C6C71A-2CA9-43F8-9329-FE0928B9438B}" type="slidenum">
              <a:rPr kumimoji="1" lang="ja-JP" altLang="en-US" smtClean="0"/>
              <a:pPr/>
              <a:t>1</a:t>
            </a:fld>
            <a:endParaRPr kumimoji="1" lang="ja-JP" altLang="en-US"/>
          </a:p>
        </p:txBody>
      </p:sp>
    </p:spTree>
    <p:extLst>
      <p:ext uri="{BB962C8B-B14F-4D97-AF65-F5344CB8AC3E}">
        <p14:creationId xmlns:p14="http://schemas.microsoft.com/office/powerpoint/2010/main" val="2058788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83169" y="3388464"/>
            <a:ext cx="6609239" cy="2338088"/>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66337" y="6181038"/>
            <a:ext cx="5442903" cy="2787526"/>
          </a:xfrm>
        </p:spPr>
        <p:txBody>
          <a:bodyPr/>
          <a:lstStyle>
            <a:lvl1pPr marL="0" indent="0" algn="ctr">
              <a:buNone/>
              <a:defRPr>
                <a:solidFill>
                  <a:schemeClr val="tx1">
                    <a:tint val="75000"/>
                  </a:schemeClr>
                </a:solidFill>
              </a:defRPr>
            </a:lvl1pPr>
            <a:lvl2pPr marL="333175" indent="0" algn="ctr">
              <a:buNone/>
              <a:defRPr>
                <a:solidFill>
                  <a:schemeClr val="tx1">
                    <a:tint val="75000"/>
                  </a:schemeClr>
                </a:solidFill>
              </a:defRPr>
            </a:lvl2pPr>
            <a:lvl3pPr marL="666350" indent="0" algn="ctr">
              <a:buNone/>
              <a:defRPr>
                <a:solidFill>
                  <a:schemeClr val="tx1">
                    <a:tint val="75000"/>
                  </a:schemeClr>
                </a:solidFill>
              </a:defRPr>
            </a:lvl3pPr>
            <a:lvl4pPr marL="999525" indent="0" algn="ctr">
              <a:buNone/>
              <a:defRPr>
                <a:solidFill>
                  <a:schemeClr val="tx1">
                    <a:tint val="75000"/>
                  </a:schemeClr>
                </a:solidFill>
              </a:defRPr>
            </a:lvl4pPr>
            <a:lvl5pPr marL="1332700" indent="0" algn="ctr">
              <a:buNone/>
              <a:defRPr>
                <a:solidFill>
                  <a:schemeClr val="tx1">
                    <a:tint val="75000"/>
                  </a:schemeClr>
                </a:solidFill>
              </a:defRPr>
            </a:lvl5pPr>
            <a:lvl6pPr marL="1665874" indent="0" algn="ctr">
              <a:buNone/>
              <a:defRPr>
                <a:solidFill>
                  <a:schemeClr val="tx1">
                    <a:tint val="75000"/>
                  </a:schemeClr>
                </a:solidFill>
              </a:defRPr>
            </a:lvl6pPr>
            <a:lvl7pPr marL="1999049" indent="0" algn="ctr">
              <a:buNone/>
              <a:defRPr>
                <a:solidFill>
                  <a:schemeClr val="tx1">
                    <a:tint val="75000"/>
                  </a:schemeClr>
                </a:solidFill>
              </a:defRPr>
            </a:lvl7pPr>
            <a:lvl8pPr marL="2332224" indent="0" algn="ctr">
              <a:buNone/>
              <a:defRPr>
                <a:solidFill>
                  <a:schemeClr val="tx1">
                    <a:tint val="75000"/>
                  </a:schemeClr>
                </a:solidFill>
              </a:defRPr>
            </a:lvl8pPr>
            <a:lvl9pPr marL="266539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364135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286735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227969" y="631233"/>
            <a:ext cx="1312129" cy="1344274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91587" y="631233"/>
            <a:ext cx="3806792" cy="1344274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43347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338158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14217" y="7009217"/>
            <a:ext cx="6609239" cy="2166393"/>
          </a:xfrm>
        </p:spPr>
        <p:txBody>
          <a:bodyPr anchor="t"/>
          <a:lstStyle>
            <a:lvl1pPr algn="l">
              <a:defRPr sz="2915"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14217" y="4623157"/>
            <a:ext cx="6609239" cy="2386062"/>
          </a:xfrm>
        </p:spPr>
        <p:txBody>
          <a:bodyPr anchor="b"/>
          <a:lstStyle>
            <a:lvl1pPr marL="0" indent="0">
              <a:buNone/>
              <a:defRPr sz="1458">
                <a:solidFill>
                  <a:schemeClr val="tx1">
                    <a:tint val="75000"/>
                  </a:schemeClr>
                </a:solidFill>
              </a:defRPr>
            </a:lvl1pPr>
            <a:lvl2pPr marL="333175" indent="0">
              <a:buNone/>
              <a:defRPr sz="1312">
                <a:solidFill>
                  <a:schemeClr val="tx1">
                    <a:tint val="75000"/>
                  </a:schemeClr>
                </a:solidFill>
              </a:defRPr>
            </a:lvl2pPr>
            <a:lvl3pPr marL="666350" indent="0">
              <a:buNone/>
              <a:defRPr sz="1166">
                <a:solidFill>
                  <a:schemeClr val="tx1">
                    <a:tint val="75000"/>
                  </a:schemeClr>
                </a:solidFill>
              </a:defRPr>
            </a:lvl3pPr>
            <a:lvl4pPr marL="999525" indent="0">
              <a:buNone/>
              <a:defRPr sz="1020">
                <a:solidFill>
                  <a:schemeClr val="tx1">
                    <a:tint val="75000"/>
                  </a:schemeClr>
                </a:solidFill>
              </a:defRPr>
            </a:lvl4pPr>
            <a:lvl5pPr marL="1332700" indent="0">
              <a:buNone/>
              <a:defRPr sz="1020">
                <a:solidFill>
                  <a:schemeClr val="tx1">
                    <a:tint val="75000"/>
                  </a:schemeClr>
                </a:solidFill>
              </a:defRPr>
            </a:lvl5pPr>
            <a:lvl6pPr marL="1665874" indent="0">
              <a:buNone/>
              <a:defRPr sz="1020">
                <a:solidFill>
                  <a:schemeClr val="tx1">
                    <a:tint val="75000"/>
                  </a:schemeClr>
                </a:solidFill>
              </a:defRPr>
            </a:lvl6pPr>
            <a:lvl7pPr marL="1999049" indent="0">
              <a:buNone/>
              <a:defRPr sz="1020">
                <a:solidFill>
                  <a:schemeClr val="tx1">
                    <a:tint val="75000"/>
                  </a:schemeClr>
                </a:solidFill>
              </a:defRPr>
            </a:lvl7pPr>
            <a:lvl8pPr marL="2332224" indent="0">
              <a:buNone/>
              <a:defRPr sz="1020">
                <a:solidFill>
                  <a:schemeClr val="tx1">
                    <a:tint val="75000"/>
                  </a:schemeClr>
                </a:solidFill>
              </a:defRPr>
            </a:lvl8pPr>
            <a:lvl9pPr marL="2665399" indent="0">
              <a:buNone/>
              <a:defRPr sz="102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67703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91586" y="3676306"/>
            <a:ext cx="2559460" cy="10397677"/>
          </a:xfrm>
        </p:spPr>
        <p:txBody>
          <a:bodyPr/>
          <a:lstStyle>
            <a:lvl1pPr>
              <a:defRPr sz="2040"/>
            </a:lvl1pPr>
            <a:lvl2pPr>
              <a:defRPr sz="1749"/>
            </a:lvl2pPr>
            <a:lvl3pPr>
              <a:defRPr sz="1458"/>
            </a:lvl3pPr>
            <a:lvl4pPr>
              <a:defRPr sz="1312"/>
            </a:lvl4pPr>
            <a:lvl5pPr>
              <a:defRPr sz="1312"/>
            </a:lvl5pPr>
            <a:lvl6pPr>
              <a:defRPr sz="1312"/>
            </a:lvl6pPr>
            <a:lvl7pPr>
              <a:defRPr sz="1312"/>
            </a:lvl7pPr>
            <a:lvl8pPr>
              <a:defRPr sz="1312"/>
            </a:lvl8pPr>
            <a:lvl9pPr>
              <a:defRPr sz="131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980639" y="3676306"/>
            <a:ext cx="2559460" cy="10397677"/>
          </a:xfrm>
        </p:spPr>
        <p:txBody>
          <a:bodyPr/>
          <a:lstStyle>
            <a:lvl1pPr>
              <a:defRPr sz="2040"/>
            </a:lvl1pPr>
            <a:lvl2pPr>
              <a:defRPr sz="1749"/>
            </a:lvl2pPr>
            <a:lvl3pPr>
              <a:defRPr sz="1458"/>
            </a:lvl3pPr>
            <a:lvl4pPr>
              <a:defRPr sz="1312"/>
            </a:lvl4pPr>
            <a:lvl5pPr>
              <a:defRPr sz="1312"/>
            </a:lvl5pPr>
            <a:lvl6pPr>
              <a:defRPr sz="1312"/>
            </a:lvl6pPr>
            <a:lvl7pPr>
              <a:defRPr sz="1312"/>
            </a:lvl7pPr>
            <a:lvl8pPr>
              <a:defRPr sz="1312"/>
            </a:lvl8pPr>
            <a:lvl9pPr>
              <a:defRPr sz="131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028749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8779" y="436815"/>
            <a:ext cx="6998018" cy="1817952"/>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88782" y="2441613"/>
            <a:ext cx="3435562" cy="1017548"/>
          </a:xfrm>
        </p:spPr>
        <p:txBody>
          <a:bodyPr anchor="b"/>
          <a:lstStyle>
            <a:lvl1pPr marL="0" indent="0">
              <a:buNone/>
              <a:defRPr sz="1749" b="1"/>
            </a:lvl1pPr>
            <a:lvl2pPr marL="333175" indent="0">
              <a:buNone/>
              <a:defRPr sz="1458" b="1"/>
            </a:lvl2pPr>
            <a:lvl3pPr marL="666350" indent="0">
              <a:buNone/>
              <a:defRPr sz="1312" b="1"/>
            </a:lvl3pPr>
            <a:lvl4pPr marL="999525" indent="0">
              <a:buNone/>
              <a:defRPr sz="1166" b="1"/>
            </a:lvl4pPr>
            <a:lvl5pPr marL="1332700" indent="0">
              <a:buNone/>
              <a:defRPr sz="1166" b="1"/>
            </a:lvl5pPr>
            <a:lvl6pPr marL="1665874" indent="0">
              <a:buNone/>
              <a:defRPr sz="1166" b="1"/>
            </a:lvl6pPr>
            <a:lvl7pPr marL="1999049" indent="0">
              <a:buNone/>
              <a:defRPr sz="1166" b="1"/>
            </a:lvl7pPr>
            <a:lvl8pPr marL="2332224" indent="0">
              <a:buNone/>
              <a:defRPr sz="1166" b="1"/>
            </a:lvl8pPr>
            <a:lvl9pPr marL="2665399" indent="0">
              <a:buNone/>
              <a:defRPr sz="1166"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88782" y="3459159"/>
            <a:ext cx="3435562" cy="6284560"/>
          </a:xfrm>
        </p:spPr>
        <p:txBody>
          <a:bodyPr/>
          <a:lstStyle>
            <a:lvl1pPr>
              <a:defRPr sz="1749"/>
            </a:lvl1pPr>
            <a:lvl2pPr>
              <a:defRPr sz="1458"/>
            </a:lvl2pPr>
            <a:lvl3pPr>
              <a:defRPr sz="1312"/>
            </a:lvl3pPr>
            <a:lvl4pPr>
              <a:defRPr sz="1166"/>
            </a:lvl4pPr>
            <a:lvl5pPr>
              <a:defRPr sz="1166"/>
            </a:lvl5pPr>
            <a:lvl6pPr>
              <a:defRPr sz="1166"/>
            </a:lvl6pPr>
            <a:lvl7pPr>
              <a:defRPr sz="1166"/>
            </a:lvl7pPr>
            <a:lvl8pPr>
              <a:defRPr sz="1166"/>
            </a:lvl8pPr>
            <a:lvl9pPr>
              <a:defRPr sz="11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949887" y="2441613"/>
            <a:ext cx="3436912" cy="1017548"/>
          </a:xfrm>
        </p:spPr>
        <p:txBody>
          <a:bodyPr anchor="b"/>
          <a:lstStyle>
            <a:lvl1pPr marL="0" indent="0">
              <a:buNone/>
              <a:defRPr sz="1749" b="1"/>
            </a:lvl1pPr>
            <a:lvl2pPr marL="333175" indent="0">
              <a:buNone/>
              <a:defRPr sz="1458" b="1"/>
            </a:lvl2pPr>
            <a:lvl3pPr marL="666350" indent="0">
              <a:buNone/>
              <a:defRPr sz="1312" b="1"/>
            </a:lvl3pPr>
            <a:lvl4pPr marL="999525" indent="0">
              <a:buNone/>
              <a:defRPr sz="1166" b="1"/>
            </a:lvl4pPr>
            <a:lvl5pPr marL="1332700" indent="0">
              <a:buNone/>
              <a:defRPr sz="1166" b="1"/>
            </a:lvl5pPr>
            <a:lvl6pPr marL="1665874" indent="0">
              <a:buNone/>
              <a:defRPr sz="1166" b="1"/>
            </a:lvl6pPr>
            <a:lvl7pPr marL="1999049" indent="0">
              <a:buNone/>
              <a:defRPr sz="1166" b="1"/>
            </a:lvl7pPr>
            <a:lvl8pPr marL="2332224" indent="0">
              <a:buNone/>
              <a:defRPr sz="1166" b="1"/>
            </a:lvl8pPr>
            <a:lvl9pPr marL="2665399" indent="0">
              <a:buNone/>
              <a:defRPr sz="1166"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949887" y="3459159"/>
            <a:ext cx="3436912" cy="6284560"/>
          </a:xfrm>
        </p:spPr>
        <p:txBody>
          <a:bodyPr/>
          <a:lstStyle>
            <a:lvl1pPr>
              <a:defRPr sz="1749"/>
            </a:lvl1pPr>
            <a:lvl2pPr>
              <a:defRPr sz="1458"/>
            </a:lvl2pPr>
            <a:lvl3pPr>
              <a:defRPr sz="1312"/>
            </a:lvl3pPr>
            <a:lvl4pPr>
              <a:defRPr sz="1166"/>
            </a:lvl4pPr>
            <a:lvl5pPr>
              <a:defRPr sz="1166"/>
            </a:lvl5pPr>
            <a:lvl6pPr>
              <a:defRPr sz="1166"/>
            </a:lvl6pPr>
            <a:lvl7pPr>
              <a:defRPr sz="1166"/>
            </a:lvl7pPr>
            <a:lvl8pPr>
              <a:defRPr sz="1166"/>
            </a:lvl8pPr>
            <a:lvl9pPr>
              <a:defRPr sz="11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200516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4087485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1754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88781" y="434289"/>
            <a:ext cx="2558111" cy="1848252"/>
          </a:xfrm>
        </p:spPr>
        <p:txBody>
          <a:bodyPr anchor="b"/>
          <a:lstStyle>
            <a:lvl1pPr algn="l">
              <a:defRPr sz="1458"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040036" y="434289"/>
            <a:ext cx="4346763" cy="9309432"/>
          </a:xfrm>
        </p:spPr>
        <p:txBody>
          <a:bodyPr/>
          <a:lstStyle>
            <a:lvl1pPr>
              <a:defRPr sz="2332"/>
            </a:lvl1pPr>
            <a:lvl2pPr>
              <a:defRPr sz="2040"/>
            </a:lvl2pPr>
            <a:lvl3pPr>
              <a:defRPr sz="1749"/>
            </a:lvl3pPr>
            <a:lvl4pPr>
              <a:defRPr sz="1458"/>
            </a:lvl4pPr>
            <a:lvl5pPr>
              <a:defRPr sz="1458"/>
            </a:lvl5pPr>
            <a:lvl6pPr>
              <a:defRPr sz="1458"/>
            </a:lvl6pPr>
            <a:lvl7pPr>
              <a:defRPr sz="1458"/>
            </a:lvl7pPr>
            <a:lvl8pPr>
              <a:defRPr sz="1458"/>
            </a:lvl8pPr>
            <a:lvl9pPr>
              <a:defRPr sz="145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88781" y="2282541"/>
            <a:ext cx="2558111" cy="7461180"/>
          </a:xfrm>
        </p:spPr>
        <p:txBody>
          <a:bodyPr/>
          <a:lstStyle>
            <a:lvl1pPr marL="0" indent="0">
              <a:buNone/>
              <a:defRPr sz="1020"/>
            </a:lvl1pPr>
            <a:lvl2pPr marL="333175" indent="0">
              <a:buNone/>
              <a:defRPr sz="874"/>
            </a:lvl2pPr>
            <a:lvl3pPr marL="666350" indent="0">
              <a:buNone/>
              <a:defRPr sz="728"/>
            </a:lvl3pPr>
            <a:lvl4pPr marL="999525" indent="0">
              <a:buNone/>
              <a:defRPr sz="656"/>
            </a:lvl4pPr>
            <a:lvl5pPr marL="1332700" indent="0">
              <a:buNone/>
              <a:defRPr sz="656"/>
            </a:lvl5pPr>
            <a:lvl6pPr marL="1665874" indent="0">
              <a:buNone/>
              <a:defRPr sz="656"/>
            </a:lvl6pPr>
            <a:lvl7pPr marL="1999049" indent="0">
              <a:buNone/>
              <a:defRPr sz="656"/>
            </a:lvl7pPr>
            <a:lvl8pPr marL="2332224" indent="0">
              <a:buNone/>
              <a:defRPr sz="656"/>
            </a:lvl8pPr>
            <a:lvl9pPr marL="2665399" indent="0">
              <a:buNone/>
              <a:defRPr sz="65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85437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67" y="7635399"/>
            <a:ext cx="4665345" cy="901403"/>
          </a:xfrm>
        </p:spPr>
        <p:txBody>
          <a:bodyPr anchor="b"/>
          <a:lstStyle>
            <a:lvl1pPr algn="l">
              <a:defRPr sz="1458" b="1"/>
            </a:lvl1pPr>
          </a:lstStyle>
          <a:p>
            <a:r>
              <a:rPr kumimoji="1" lang="ja-JP" altLang="en-US"/>
              <a:t>マスター タイトルの書式設定</a:t>
            </a:r>
          </a:p>
        </p:txBody>
      </p:sp>
      <p:sp>
        <p:nvSpPr>
          <p:cNvPr id="3" name="図プレースホルダー 2"/>
          <p:cNvSpPr>
            <a:spLocks noGrp="1"/>
          </p:cNvSpPr>
          <p:nvPr>
            <p:ph type="pic" idx="1"/>
          </p:nvPr>
        </p:nvSpPr>
        <p:spPr>
          <a:xfrm>
            <a:off x="1524067" y="974624"/>
            <a:ext cx="4665345" cy="6544628"/>
          </a:xfrm>
        </p:spPr>
        <p:txBody>
          <a:bodyPr/>
          <a:lstStyle>
            <a:lvl1pPr marL="0" indent="0">
              <a:buNone/>
              <a:defRPr sz="2332"/>
            </a:lvl1pPr>
            <a:lvl2pPr marL="333175" indent="0">
              <a:buNone/>
              <a:defRPr sz="2040"/>
            </a:lvl2pPr>
            <a:lvl3pPr marL="666350" indent="0">
              <a:buNone/>
              <a:defRPr sz="1749"/>
            </a:lvl3pPr>
            <a:lvl4pPr marL="999525" indent="0">
              <a:buNone/>
              <a:defRPr sz="1458"/>
            </a:lvl4pPr>
            <a:lvl5pPr marL="1332700" indent="0">
              <a:buNone/>
              <a:defRPr sz="1458"/>
            </a:lvl5pPr>
            <a:lvl6pPr marL="1665874" indent="0">
              <a:buNone/>
              <a:defRPr sz="1458"/>
            </a:lvl6pPr>
            <a:lvl7pPr marL="1999049" indent="0">
              <a:buNone/>
              <a:defRPr sz="1458"/>
            </a:lvl7pPr>
            <a:lvl8pPr marL="2332224" indent="0">
              <a:buNone/>
              <a:defRPr sz="1458"/>
            </a:lvl8pPr>
            <a:lvl9pPr marL="2665399" indent="0">
              <a:buNone/>
              <a:defRPr sz="1458"/>
            </a:lvl9pPr>
          </a:lstStyle>
          <a:p>
            <a:endParaRPr kumimoji="1" lang="ja-JP" altLang="en-US"/>
          </a:p>
        </p:txBody>
      </p:sp>
      <p:sp>
        <p:nvSpPr>
          <p:cNvPr id="4" name="テキスト プレースホルダー 3"/>
          <p:cNvSpPr>
            <a:spLocks noGrp="1"/>
          </p:cNvSpPr>
          <p:nvPr>
            <p:ph type="body" sz="half" idx="2"/>
          </p:nvPr>
        </p:nvSpPr>
        <p:spPr>
          <a:xfrm>
            <a:off x="1524067" y="8536802"/>
            <a:ext cx="4665345" cy="1280140"/>
          </a:xfrm>
        </p:spPr>
        <p:txBody>
          <a:bodyPr/>
          <a:lstStyle>
            <a:lvl1pPr marL="0" indent="0">
              <a:buNone/>
              <a:defRPr sz="1020"/>
            </a:lvl1pPr>
            <a:lvl2pPr marL="333175" indent="0">
              <a:buNone/>
              <a:defRPr sz="874"/>
            </a:lvl2pPr>
            <a:lvl3pPr marL="666350" indent="0">
              <a:buNone/>
              <a:defRPr sz="728"/>
            </a:lvl3pPr>
            <a:lvl4pPr marL="999525" indent="0">
              <a:buNone/>
              <a:defRPr sz="656"/>
            </a:lvl4pPr>
            <a:lvl5pPr marL="1332700" indent="0">
              <a:buNone/>
              <a:defRPr sz="656"/>
            </a:lvl5pPr>
            <a:lvl6pPr marL="1665874" indent="0">
              <a:buNone/>
              <a:defRPr sz="656"/>
            </a:lvl6pPr>
            <a:lvl7pPr marL="1999049" indent="0">
              <a:buNone/>
              <a:defRPr sz="656"/>
            </a:lvl7pPr>
            <a:lvl8pPr marL="2332224" indent="0">
              <a:buNone/>
              <a:defRPr sz="656"/>
            </a:lvl8pPr>
            <a:lvl9pPr marL="2665399" indent="0">
              <a:buNone/>
              <a:defRPr sz="65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2026/3/9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58643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88779" y="436815"/>
            <a:ext cx="6998018" cy="181795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88779" y="2545135"/>
            <a:ext cx="6998018" cy="719858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88779" y="10109836"/>
            <a:ext cx="1814301" cy="580735"/>
          </a:xfrm>
          <a:prstGeom prst="rect">
            <a:avLst/>
          </a:prstGeom>
        </p:spPr>
        <p:txBody>
          <a:bodyPr vert="horz" lIns="91440" tIns="45720" rIns="91440" bIns="45720" rtlCol="0" anchor="ctr"/>
          <a:lstStyle>
            <a:lvl1pPr algn="l">
              <a:defRPr sz="874">
                <a:solidFill>
                  <a:schemeClr val="tx1">
                    <a:tint val="75000"/>
                  </a:schemeClr>
                </a:solidFill>
              </a:defRPr>
            </a:lvl1pPr>
          </a:lstStyle>
          <a:p>
            <a:fld id="{C7420E7D-346A-4E68-9045-7E6B396D6F6D}" type="datetimeFigureOut">
              <a:rPr kumimoji="1" lang="ja-JP" altLang="en-US" smtClean="0"/>
              <a:pPr/>
              <a:t>2026/3/9</a:t>
            </a:fld>
            <a:endParaRPr kumimoji="1" lang="ja-JP" altLang="en-US"/>
          </a:p>
        </p:txBody>
      </p:sp>
      <p:sp>
        <p:nvSpPr>
          <p:cNvPr id="5" name="フッター プレースホルダー 4"/>
          <p:cNvSpPr>
            <a:spLocks noGrp="1"/>
          </p:cNvSpPr>
          <p:nvPr>
            <p:ph type="ftr" sz="quarter" idx="3"/>
          </p:nvPr>
        </p:nvSpPr>
        <p:spPr>
          <a:xfrm>
            <a:off x="2656656" y="10109836"/>
            <a:ext cx="2462265" cy="580735"/>
          </a:xfrm>
          <a:prstGeom prst="rect">
            <a:avLst/>
          </a:prstGeom>
        </p:spPr>
        <p:txBody>
          <a:bodyPr vert="horz" lIns="91440" tIns="45720" rIns="91440" bIns="45720" rtlCol="0" anchor="ctr"/>
          <a:lstStyle>
            <a:lvl1pPr algn="ctr">
              <a:defRPr sz="874">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572495" y="10109836"/>
            <a:ext cx="1814301" cy="580735"/>
          </a:xfrm>
          <a:prstGeom prst="rect">
            <a:avLst/>
          </a:prstGeom>
        </p:spPr>
        <p:txBody>
          <a:bodyPr vert="horz" lIns="91440" tIns="45720" rIns="91440" bIns="45720" rtlCol="0" anchor="ctr"/>
          <a:lstStyle>
            <a:lvl1pPr algn="r">
              <a:defRPr sz="874">
                <a:solidFill>
                  <a:schemeClr val="tx1">
                    <a:tint val="75000"/>
                  </a:schemeClr>
                </a:solidFill>
              </a:defRPr>
            </a:lvl1p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1656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66350" rtl="0" eaLnBrk="1" latinLnBrk="0" hangingPunct="1">
        <a:spcBef>
          <a:spcPct val="0"/>
        </a:spcBef>
        <a:buNone/>
        <a:defRPr kumimoji="1" sz="3206" kern="1200">
          <a:solidFill>
            <a:schemeClr val="tx1"/>
          </a:solidFill>
          <a:latin typeface="+mj-lt"/>
          <a:ea typeface="+mj-ea"/>
          <a:cs typeface="+mj-cs"/>
        </a:defRPr>
      </a:lvl1pPr>
    </p:titleStyle>
    <p:bodyStyle>
      <a:lvl1pPr marL="249881" indent="-249881" algn="l" defTabSz="666350" rtl="0" eaLnBrk="1" latinLnBrk="0" hangingPunct="1">
        <a:spcBef>
          <a:spcPct val="20000"/>
        </a:spcBef>
        <a:buFont typeface="Arial" panose="020B0604020202020204" pitchFamily="34" charset="0"/>
        <a:buChar char="•"/>
        <a:defRPr kumimoji="1" sz="2332" kern="1200">
          <a:solidFill>
            <a:schemeClr val="tx1"/>
          </a:solidFill>
          <a:latin typeface="+mn-lt"/>
          <a:ea typeface="+mn-ea"/>
          <a:cs typeface="+mn-cs"/>
        </a:defRPr>
      </a:lvl1pPr>
      <a:lvl2pPr marL="541409" indent="-208234" algn="l" defTabSz="666350" rtl="0" eaLnBrk="1" latinLnBrk="0" hangingPunct="1">
        <a:spcBef>
          <a:spcPct val="20000"/>
        </a:spcBef>
        <a:buFont typeface="Arial" panose="020B0604020202020204" pitchFamily="34" charset="0"/>
        <a:buChar char="–"/>
        <a:defRPr kumimoji="1" sz="2040" kern="1200">
          <a:solidFill>
            <a:schemeClr val="tx1"/>
          </a:solidFill>
          <a:latin typeface="+mn-lt"/>
          <a:ea typeface="+mn-ea"/>
          <a:cs typeface="+mn-cs"/>
        </a:defRPr>
      </a:lvl2pPr>
      <a:lvl3pPr marL="832937" indent="-166587" algn="l" defTabSz="666350" rtl="0" eaLnBrk="1" latinLnBrk="0" hangingPunct="1">
        <a:spcBef>
          <a:spcPct val="20000"/>
        </a:spcBef>
        <a:buFont typeface="Arial" panose="020B0604020202020204" pitchFamily="34" charset="0"/>
        <a:buChar char="•"/>
        <a:defRPr kumimoji="1" sz="1749" kern="1200">
          <a:solidFill>
            <a:schemeClr val="tx1"/>
          </a:solidFill>
          <a:latin typeface="+mn-lt"/>
          <a:ea typeface="+mn-ea"/>
          <a:cs typeface="+mn-cs"/>
        </a:defRPr>
      </a:lvl3pPr>
      <a:lvl4pPr marL="116611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4pPr>
      <a:lvl5pPr marL="1499287"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5pPr>
      <a:lvl6pPr marL="183246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6pPr>
      <a:lvl7pPr marL="2165637"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7pPr>
      <a:lvl8pPr marL="249881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8pPr>
      <a:lvl9pPr marL="2831986"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9pPr>
    </p:bodyStyle>
    <p:otherStyle>
      <a:defPPr>
        <a:defRPr lang="ja-JP"/>
      </a:defPPr>
      <a:lvl1pPr marL="0" algn="l" defTabSz="666350" rtl="0" eaLnBrk="1" latinLnBrk="0" hangingPunct="1">
        <a:defRPr kumimoji="1" sz="1312" kern="1200">
          <a:solidFill>
            <a:schemeClr val="tx1"/>
          </a:solidFill>
          <a:latin typeface="+mn-lt"/>
          <a:ea typeface="+mn-ea"/>
          <a:cs typeface="+mn-cs"/>
        </a:defRPr>
      </a:lvl1pPr>
      <a:lvl2pPr marL="333175" algn="l" defTabSz="666350" rtl="0" eaLnBrk="1" latinLnBrk="0" hangingPunct="1">
        <a:defRPr kumimoji="1" sz="1312" kern="1200">
          <a:solidFill>
            <a:schemeClr val="tx1"/>
          </a:solidFill>
          <a:latin typeface="+mn-lt"/>
          <a:ea typeface="+mn-ea"/>
          <a:cs typeface="+mn-cs"/>
        </a:defRPr>
      </a:lvl2pPr>
      <a:lvl3pPr marL="666350" algn="l" defTabSz="666350" rtl="0" eaLnBrk="1" latinLnBrk="0" hangingPunct="1">
        <a:defRPr kumimoji="1" sz="1312" kern="1200">
          <a:solidFill>
            <a:schemeClr val="tx1"/>
          </a:solidFill>
          <a:latin typeface="+mn-lt"/>
          <a:ea typeface="+mn-ea"/>
          <a:cs typeface="+mn-cs"/>
        </a:defRPr>
      </a:lvl3pPr>
      <a:lvl4pPr marL="999525" algn="l" defTabSz="666350" rtl="0" eaLnBrk="1" latinLnBrk="0" hangingPunct="1">
        <a:defRPr kumimoji="1" sz="1312" kern="1200">
          <a:solidFill>
            <a:schemeClr val="tx1"/>
          </a:solidFill>
          <a:latin typeface="+mn-lt"/>
          <a:ea typeface="+mn-ea"/>
          <a:cs typeface="+mn-cs"/>
        </a:defRPr>
      </a:lvl4pPr>
      <a:lvl5pPr marL="1332700" algn="l" defTabSz="666350" rtl="0" eaLnBrk="1" latinLnBrk="0" hangingPunct="1">
        <a:defRPr kumimoji="1" sz="1312" kern="1200">
          <a:solidFill>
            <a:schemeClr val="tx1"/>
          </a:solidFill>
          <a:latin typeface="+mn-lt"/>
          <a:ea typeface="+mn-ea"/>
          <a:cs typeface="+mn-cs"/>
        </a:defRPr>
      </a:lvl5pPr>
      <a:lvl6pPr marL="1665874" algn="l" defTabSz="666350" rtl="0" eaLnBrk="1" latinLnBrk="0" hangingPunct="1">
        <a:defRPr kumimoji="1" sz="1312" kern="1200">
          <a:solidFill>
            <a:schemeClr val="tx1"/>
          </a:solidFill>
          <a:latin typeface="+mn-lt"/>
          <a:ea typeface="+mn-ea"/>
          <a:cs typeface="+mn-cs"/>
        </a:defRPr>
      </a:lvl6pPr>
      <a:lvl7pPr marL="1999049" algn="l" defTabSz="666350" rtl="0" eaLnBrk="1" latinLnBrk="0" hangingPunct="1">
        <a:defRPr kumimoji="1" sz="1312" kern="1200">
          <a:solidFill>
            <a:schemeClr val="tx1"/>
          </a:solidFill>
          <a:latin typeface="+mn-lt"/>
          <a:ea typeface="+mn-ea"/>
          <a:cs typeface="+mn-cs"/>
        </a:defRPr>
      </a:lvl7pPr>
      <a:lvl8pPr marL="2332224" algn="l" defTabSz="666350" rtl="0" eaLnBrk="1" latinLnBrk="0" hangingPunct="1">
        <a:defRPr kumimoji="1" sz="1312" kern="1200">
          <a:solidFill>
            <a:schemeClr val="tx1"/>
          </a:solidFill>
          <a:latin typeface="+mn-lt"/>
          <a:ea typeface="+mn-ea"/>
          <a:cs typeface="+mn-cs"/>
        </a:defRPr>
      </a:lvl8pPr>
      <a:lvl9pPr marL="2665399" algn="l" defTabSz="666350" rtl="0" eaLnBrk="1" latinLnBrk="0" hangingPunct="1">
        <a:defRPr kumimoji="1" sz="131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3.jpe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microsoft.com/office/2007/relationships/hdphoto" Target="../media/hdphoto1.wdp"/><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5131" y="639262"/>
            <a:ext cx="906628" cy="1222512"/>
          </a:xfrm>
          <a:prstGeom prst="rect">
            <a:avLst/>
          </a:prstGeom>
        </p:spPr>
      </p:pic>
      <p:sp>
        <p:nvSpPr>
          <p:cNvPr id="97" name="テキスト ボックス 96"/>
          <p:cNvSpPr txBox="1"/>
          <p:nvPr/>
        </p:nvSpPr>
        <p:spPr>
          <a:xfrm>
            <a:off x="6310696" y="122707"/>
            <a:ext cx="1361270" cy="469103"/>
          </a:xfrm>
          <a:prstGeom prst="rect">
            <a:avLst/>
          </a:prstGeom>
          <a:noFill/>
        </p:spPr>
        <p:txBody>
          <a:bodyPr wrap="none" rtlCol="0">
            <a:spAutoFit/>
          </a:bodyPr>
          <a:lstStyle/>
          <a:p>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令和</a:t>
            </a:r>
            <a:r>
              <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rPr>
              <a:t>8</a:t>
            </a:r>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年</a:t>
            </a:r>
            <a:r>
              <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rPr>
              <a:t>3</a:t>
            </a:r>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月発行</a:t>
            </a:r>
            <a:endPar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endParaRPr>
          </a:p>
          <a:p>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第</a:t>
            </a:r>
            <a:r>
              <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rPr>
              <a:t>120</a:t>
            </a:r>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号</a:t>
            </a:r>
            <a:endParaRPr lang="ja-JP" altLang="en-US" sz="1224" dirty="0">
              <a:latin typeface="HG丸ｺﾞｼｯｸM-PRO" panose="020F0600000000000000" pitchFamily="50" charset="-128"/>
              <a:ea typeface="HG丸ｺﾞｼｯｸM-PRO" panose="020F0600000000000000" pitchFamily="50" charset="-128"/>
              <a:cs typeface="ＭＳ Ｐゴシック"/>
            </a:endParaRPr>
          </a:p>
        </p:txBody>
      </p:sp>
      <p:grpSp>
        <p:nvGrpSpPr>
          <p:cNvPr id="17" name="グループ化 16"/>
          <p:cNvGrpSpPr/>
          <p:nvPr/>
        </p:nvGrpSpPr>
        <p:grpSpPr>
          <a:xfrm>
            <a:off x="2478137" y="651481"/>
            <a:ext cx="3142717" cy="607440"/>
            <a:chOff x="2206240" y="522815"/>
            <a:chExt cx="3080512" cy="595417"/>
          </a:xfrm>
        </p:grpSpPr>
        <p:grpSp>
          <p:nvGrpSpPr>
            <p:cNvPr id="21" name="グループ化 20"/>
            <p:cNvGrpSpPr/>
            <p:nvPr/>
          </p:nvGrpSpPr>
          <p:grpSpPr>
            <a:xfrm>
              <a:off x="2206240" y="522815"/>
              <a:ext cx="2923624" cy="585967"/>
              <a:chOff x="3063909" y="1718429"/>
              <a:chExt cx="3459294" cy="820355"/>
            </a:xfrm>
          </p:grpSpPr>
          <p:sp>
            <p:nvSpPr>
              <p:cNvPr id="8" name="Text Box 40"/>
              <p:cNvSpPr txBox="1">
                <a:spLocks noChangeArrowheads="1"/>
              </p:cNvSpPr>
              <p:nvPr/>
            </p:nvSpPr>
            <p:spPr bwMode="auto">
              <a:xfrm>
                <a:off x="3063909"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solidFill>
                      <a:srgbClr val="00B050"/>
                    </a:solidFill>
                    <a:latin typeface="HGP創英角ﾎﾟｯﾌﾟ体" panose="040B0A00000000000000" pitchFamily="50" charset="-128"/>
                    <a:ea typeface="HGP創英角ﾎﾟｯﾌﾟ体" panose="040B0A00000000000000" pitchFamily="50" charset="-128"/>
                    <a:cs typeface="ＭＳ Ｐゴシック" pitchFamily="50" charset="-128"/>
                  </a:rPr>
                  <a:t>北</a:t>
                </a:r>
              </a:p>
            </p:txBody>
          </p:sp>
          <p:sp>
            <p:nvSpPr>
              <p:cNvPr id="9" name="Text Box 40"/>
              <p:cNvSpPr txBox="1">
                <a:spLocks noChangeArrowheads="1"/>
              </p:cNvSpPr>
              <p:nvPr/>
            </p:nvSpPr>
            <p:spPr bwMode="auto">
              <a:xfrm>
                <a:off x="3612580"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部</a:t>
                </a:r>
              </a:p>
            </p:txBody>
          </p:sp>
          <p:sp>
            <p:nvSpPr>
              <p:cNvPr id="10" name="Text Box 40"/>
              <p:cNvSpPr txBox="1">
                <a:spLocks noChangeArrowheads="1"/>
              </p:cNvSpPr>
              <p:nvPr/>
            </p:nvSpPr>
            <p:spPr bwMode="auto">
              <a:xfrm>
                <a:off x="4161252"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普</a:t>
                </a:r>
              </a:p>
            </p:txBody>
          </p:sp>
          <p:sp>
            <p:nvSpPr>
              <p:cNvPr id="11" name="Text Box 40"/>
              <p:cNvSpPr txBox="1">
                <a:spLocks noChangeArrowheads="1"/>
              </p:cNvSpPr>
              <p:nvPr/>
            </p:nvSpPr>
            <p:spPr bwMode="auto">
              <a:xfrm>
                <a:off x="4709923"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及</a:t>
                </a:r>
              </a:p>
            </p:txBody>
          </p:sp>
          <p:sp>
            <p:nvSpPr>
              <p:cNvPr id="12" name="Text Box 40"/>
              <p:cNvSpPr txBox="1">
                <a:spLocks noChangeArrowheads="1"/>
              </p:cNvSpPr>
              <p:nvPr/>
            </p:nvSpPr>
            <p:spPr bwMode="auto">
              <a:xfrm>
                <a:off x="5258595"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だ</a:t>
                </a:r>
              </a:p>
            </p:txBody>
          </p:sp>
          <p:sp>
            <p:nvSpPr>
              <p:cNvPr id="13" name="Text Box 40"/>
              <p:cNvSpPr txBox="1">
                <a:spLocks noChangeArrowheads="1"/>
              </p:cNvSpPr>
              <p:nvPr/>
            </p:nvSpPr>
            <p:spPr bwMode="auto">
              <a:xfrm>
                <a:off x="5807266"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よ</a:t>
                </a:r>
              </a:p>
            </p:txBody>
          </p:sp>
          <p:sp>
            <p:nvSpPr>
              <p:cNvPr id="37" name="WordArt 36"/>
              <p:cNvSpPr>
                <a:spLocks noChangeArrowheads="1" noChangeShapeType="1" noTextEdit="1"/>
              </p:cNvSpPr>
              <p:nvPr/>
            </p:nvSpPr>
            <p:spPr bwMode="auto">
              <a:xfrm>
                <a:off x="3236863" y="1718429"/>
                <a:ext cx="3286340" cy="547394"/>
              </a:xfrm>
              <a:prstGeom prst="rect">
                <a:avLst/>
              </a:prstGeom>
              <a:ln>
                <a:noFill/>
              </a:ln>
              <a:extLst>
                <a:ext uri="{AF507438-7753-43E0-B8FC-AC1667EBCBE1}">
                  <a14:hiddenEffects xmlns:a14="http://schemas.microsoft.com/office/drawing/2010/main">
                    <a:effectLst/>
                  </a14:hiddenEffects>
                </a:ext>
              </a:extLst>
            </p:spPr>
            <p:txBody>
              <a:bodyPr wrap="none" fromWordArt="1">
                <a:prstTxWarp prst="textArchUp">
                  <a:avLst>
                    <a:gd name="adj" fmla="val 11236171"/>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0">
                  <a:buNone/>
                </a:pPr>
                <a:r>
                  <a:rPr lang="ja-JP" altLang="en-US" sz="3265" kern="10" spc="37" dirty="0">
                    <a:ln w="11430"/>
                    <a:solidFill>
                      <a:srgbClr val="275C9D"/>
                    </a:solidFill>
                    <a:latin typeface="HG創英角ﾎﾟｯﾌﾟ体"/>
                    <a:ea typeface="HG創英角ﾎﾟｯﾌﾟ体"/>
                  </a:rPr>
                  <a:t>管内農業最新情報</a:t>
                </a:r>
              </a:p>
            </p:txBody>
          </p:sp>
        </p:grpSp>
        <p:sp>
          <p:nvSpPr>
            <p:cNvPr id="58" name="Text Box 40"/>
            <p:cNvSpPr txBox="1">
              <a:spLocks noChangeArrowheads="1"/>
            </p:cNvSpPr>
            <p:nvPr/>
          </p:nvSpPr>
          <p:spPr bwMode="auto">
            <a:xfrm>
              <a:off x="4988500" y="815398"/>
              <a:ext cx="298252" cy="30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り</a:t>
              </a:r>
            </a:p>
          </p:txBody>
        </p:sp>
      </p:grpSp>
      <p:sp>
        <p:nvSpPr>
          <p:cNvPr id="18" name="テキスト ボックス 17"/>
          <p:cNvSpPr txBox="1"/>
          <p:nvPr/>
        </p:nvSpPr>
        <p:spPr>
          <a:xfrm>
            <a:off x="1109442" y="1562980"/>
            <a:ext cx="6037990" cy="280718"/>
          </a:xfrm>
          <a:prstGeom prst="rect">
            <a:avLst/>
          </a:prstGeom>
          <a:noFill/>
        </p:spPr>
        <p:txBody>
          <a:bodyPr wrap="square" rtlCol="0">
            <a:spAutoFit/>
          </a:bodyPr>
          <a:lstStyle/>
          <a:p>
            <a:pPr hangingPunct="0"/>
            <a:r>
              <a:rPr lang="ja-JP" altLang="ja-JP" sz="1224" dirty="0">
                <a:latin typeface="HGP創英角ﾎﾟｯﾌﾟ体" panose="040B0A00000000000000" pitchFamily="50" charset="-128"/>
                <a:ea typeface="HGP創英角ﾎﾟｯﾌﾟ体" panose="040B0A00000000000000" pitchFamily="50" charset="-128"/>
              </a:rPr>
              <a:t>（豊中市、池田市、吹田市、高槻市、茨木市、箕面市、摂津市、島本町、豊能町、能勢町）</a:t>
            </a:r>
          </a:p>
        </p:txBody>
      </p:sp>
      <p:pic>
        <p:nvPicPr>
          <p:cNvPr id="19" name="図 18"/>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5038" y="193959"/>
            <a:ext cx="1296000" cy="432918"/>
          </a:xfrm>
          <a:prstGeom prst="rect">
            <a:avLst/>
          </a:prstGeom>
        </p:spPr>
      </p:pic>
      <p:pic>
        <p:nvPicPr>
          <p:cNvPr id="28" name="図 27">
            <a:extLst>
              <a:ext uri="{FF2B5EF4-FFF2-40B4-BE49-F238E27FC236}">
                <a16:creationId xmlns:a16="http://schemas.microsoft.com/office/drawing/2014/main" id="{964E66F6-0685-44BE-B034-465BB70E3D7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09185" y="569175"/>
            <a:ext cx="956618" cy="956618"/>
          </a:xfrm>
          <a:prstGeom prst="rect">
            <a:avLst/>
          </a:prstGeom>
        </p:spPr>
      </p:pic>
      <p:pic>
        <p:nvPicPr>
          <p:cNvPr id="3" name="Picture 2" descr="キャベツのイラスト（野菜）">
            <a:extLst>
              <a:ext uri="{FF2B5EF4-FFF2-40B4-BE49-F238E27FC236}">
                <a16:creationId xmlns:a16="http://schemas.microsoft.com/office/drawing/2014/main" id="{AD034BC2-3A60-419A-8A29-D4A847CB5391}"/>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5801587" y="580294"/>
            <a:ext cx="953703" cy="953703"/>
          </a:xfrm>
          <a:prstGeom prst="rect">
            <a:avLst/>
          </a:prstGeom>
          <a:noFill/>
          <a:extLst>
            <a:ext uri="{909E8E84-426E-40DD-AFC4-6F175D3DCCD1}">
              <a14:hiddenFill xmlns:a14="http://schemas.microsoft.com/office/drawing/2010/main">
                <a:solidFill>
                  <a:srgbClr val="FFFFFF"/>
                </a:solidFill>
              </a14:hiddenFill>
            </a:ext>
          </a:extLst>
        </p:spPr>
      </p:pic>
      <p:sp>
        <p:nvSpPr>
          <p:cNvPr id="41" name="正方形/長方形 40">
            <a:extLst>
              <a:ext uri="{FF2B5EF4-FFF2-40B4-BE49-F238E27FC236}">
                <a16:creationId xmlns:a16="http://schemas.microsoft.com/office/drawing/2014/main" id="{520A4630-DB33-4BDC-B336-D4C0039D7013}"/>
              </a:ext>
            </a:extLst>
          </p:cNvPr>
          <p:cNvSpPr/>
          <p:nvPr/>
        </p:nvSpPr>
        <p:spPr>
          <a:xfrm>
            <a:off x="145972" y="9012956"/>
            <a:ext cx="7483632" cy="1741122"/>
          </a:xfrm>
          <a:prstGeom prst="rect">
            <a:avLst/>
          </a:prstGeom>
          <a:solidFill>
            <a:schemeClr val="bg1">
              <a:lumMod val="85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42" name="テキスト ボックス 41">
            <a:extLst>
              <a:ext uri="{FF2B5EF4-FFF2-40B4-BE49-F238E27FC236}">
                <a16:creationId xmlns:a16="http://schemas.microsoft.com/office/drawing/2014/main" id="{7F96E39A-8738-4254-848F-8C6815275AF8}"/>
              </a:ext>
            </a:extLst>
          </p:cNvPr>
          <p:cNvSpPr txBox="1"/>
          <p:nvPr/>
        </p:nvSpPr>
        <p:spPr>
          <a:xfrm>
            <a:off x="221996" y="10117382"/>
            <a:ext cx="4216799" cy="645113"/>
          </a:xfrm>
          <a:prstGeom prst="rect">
            <a:avLst/>
          </a:prstGeom>
          <a:noFill/>
        </p:spPr>
        <p:txBody>
          <a:bodyPr wrap="square" rtlCol="0">
            <a:spAutoFit/>
          </a:bodyPr>
          <a:lstStyle/>
          <a:p>
            <a:pPr>
              <a:lnSpc>
                <a:spcPts val="1530"/>
              </a:lnSpc>
            </a:pPr>
            <a:r>
              <a:rPr lang="ja-JP" altLang="en-US" sz="1200" b="1" dirty="0">
                <a:latin typeface="+mn-ea"/>
              </a:rPr>
              <a:t>大阪府北部農と緑の総合事務所　農の普及課</a:t>
            </a:r>
          </a:p>
          <a:p>
            <a:pPr>
              <a:lnSpc>
                <a:spcPts val="1530"/>
              </a:lnSpc>
            </a:pPr>
            <a:r>
              <a:rPr lang="ja-JP" altLang="en-US" sz="1100" dirty="0">
                <a:latin typeface="+mn-ea"/>
              </a:rPr>
              <a:t>〒</a:t>
            </a:r>
            <a:r>
              <a:rPr lang="en-US" altLang="ja-JP" sz="1100" dirty="0">
                <a:latin typeface="+mn-ea"/>
              </a:rPr>
              <a:t>567-0034</a:t>
            </a:r>
            <a:r>
              <a:rPr lang="ja-JP" altLang="en-US" sz="1100" dirty="0">
                <a:latin typeface="+mn-ea"/>
              </a:rPr>
              <a:t>茨木市中穂積</a:t>
            </a:r>
            <a:r>
              <a:rPr lang="en-US" altLang="ja-JP" sz="1100" dirty="0">
                <a:latin typeface="+mn-ea"/>
              </a:rPr>
              <a:t>1-3-43 </a:t>
            </a:r>
            <a:r>
              <a:rPr lang="ja-JP" altLang="en-US" sz="1100" dirty="0">
                <a:latin typeface="+mn-ea"/>
              </a:rPr>
              <a:t>三島府民センタービル内</a:t>
            </a:r>
          </a:p>
          <a:p>
            <a:pPr>
              <a:lnSpc>
                <a:spcPts val="1530"/>
              </a:lnSpc>
            </a:pPr>
            <a:r>
              <a:rPr lang="en-US" altLang="ja-JP" sz="1100" dirty="0">
                <a:latin typeface="+mn-ea"/>
              </a:rPr>
              <a:t>TEL.072(627)1121(</a:t>
            </a:r>
            <a:r>
              <a:rPr lang="ja-JP" altLang="en-US" sz="1100" dirty="0">
                <a:latin typeface="+mn-ea"/>
              </a:rPr>
              <a:t>代</a:t>
            </a:r>
            <a:r>
              <a:rPr lang="en-US" altLang="ja-JP" sz="1100" dirty="0">
                <a:latin typeface="+mn-ea"/>
              </a:rPr>
              <a:t>) </a:t>
            </a:r>
            <a:r>
              <a:rPr lang="ja-JP" altLang="en-US" sz="1100" dirty="0">
                <a:latin typeface="+mn-ea"/>
              </a:rPr>
              <a:t>　</a:t>
            </a:r>
            <a:r>
              <a:rPr lang="en-US" altLang="ja-JP" sz="1100" dirty="0">
                <a:latin typeface="+mn-ea"/>
              </a:rPr>
              <a:t>FAX.072(623)4321</a:t>
            </a:r>
          </a:p>
        </p:txBody>
      </p:sp>
      <p:pic>
        <p:nvPicPr>
          <p:cNvPr id="43" name="図 42">
            <a:extLst>
              <a:ext uri="{FF2B5EF4-FFF2-40B4-BE49-F238E27FC236}">
                <a16:creationId xmlns:a16="http://schemas.microsoft.com/office/drawing/2014/main" id="{018515F6-C114-453D-901A-C023D389E75D}"/>
              </a:ext>
            </a:extLst>
          </p:cNvPr>
          <p:cNvPicPr/>
          <p:nvPr/>
        </p:nvPicPr>
        <p:blipFill>
          <a:blip r:embed="rId7" cstate="screen">
            <a:extLst>
              <a:ext uri="{28A0092B-C50C-407E-A947-70E740481C1C}">
                <a14:useLocalDpi xmlns:a14="http://schemas.microsoft.com/office/drawing/2010/main"/>
              </a:ext>
            </a:extLst>
          </a:blip>
          <a:stretch>
            <a:fillRect/>
          </a:stretch>
        </p:blipFill>
        <p:spPr>
          <a:xfrm>
            <a:off x="5378406" y="9068110"/>
            <a:ext cx="634218" cy="634218"/>
          </a:xfrm>
          <a:prstGeom prst="rect">
            <a:avLst/>
          </a:prstGeom>
        </p:spPr>
      </p:pic>
      <p:pic>
        <p:nvPicPr>
          <p:cNvPr id="44" name="図 43">
            <a:extLst>
              <a:ext uri="{FF2B5EF4-FFF2-40B4-BE49-F238E27FC236}">
                <a16:creationId xmlns:a16="http://schemas.microsoft.com/office/drawing/2014/main" id="{A4A3DBFB-6098-4108-BAFD-AF6AB55E4A48}"/>
              </a:ext>
            </a:extLst>
          </p:cNvPr>
          <p:cNvPicPr/>
          <p:nvPr/>
        </p:nvPicPr>
        <p:blipFill>
          <a:blip r:embed="rId8" cstate="screen">
            <a:extLst>
              <a:ext uri="{28A0092B-C50C-407E-A947-70E740481C1C}">
                <a14:useLocalDpi xmlns:a14="http://schemas.microsoft.com/office/drawing/2010/main"/>
              </a:ext>
            </a:extLst>
          </a:blip>
          <a:stretch>
            <a:fillRect/>
          </a:stretch>
        </p:blipFill>
        <p:spPr>
          <a:xfrm>
            <a:off x="6174319" y="9075846"/>
            <a:ext cx="634218" cy="634218"/>
          </a:xfrm>
          <a:prstGeom prst="rect">
            <a:avLst/>
          </a:prstGeom>
        </p:spPr>
      </p:pic>
      <p:pic>
        <p:nvPicPr>
          <p:cNvPr id="45" name="図 44">
            <a:extLst>
              <a:ext uri="{FF2B5EF4-FFF2-40B4-BE49-F238E27FC236}">
                <a16:creationId xmlns:a16="http://schemas.microsoft.com/office/drawing/2014/main" id="{DEFAE426-BE01-4A17-878B-DA2912584E83}"/>
              </a:ext>
            </a:extLst>
          </p:cNvPr>
          <p:cNvPicPr/>
          <p:nvPr/>
        </p:nvPicPr>
        <p:blipFill>
          <a:blip r:embed="rId9" cstate="screen">
            <a:extLst>
              <a:ext uri="{28A0092B-C50C-407E-A947-70E740481C1C}">
                <a14:useLocalDpi xmlns:a14="http://schemas.microsoft.com/office/drawing/2010/main"/>
              </a:ext>
            </a:extLst>
          </a:blip>
          <a:stretch>
            <a:fillRect/>
          </a:stretch>
        </p:blipFill>
        <p:spPr>
          <a:xfrm>
            <a:off x="6861723" y="9046694"/>
            <a:ext cx="692522" cy="692522"/>
          </a:xfrm>
          <a:prstGeom prst="rect">
            <a:avLst/>
          </a:prstGeom>
        </p:spPr>
      </p:pic>
      <p:sp>
        <p:nvSpPr>
          <p:cNvPr id="46" name="テキスト ボックス 45">
            <a:extLst>
              <a:ext uri="{FF2B5EF4-FFF2-40B4-BE49-F238E27FC236}">
                <a16:creationId xmlns:a16="http://schemas.microsoft.com/office/drawing/2014/main" id="{CDD39AD8-D953-4426-B059-A60091205360}"/>
              </a:ext>
            </a:extLst>
          </p:cNvPr>
          <p:cNvSpPr txBox="1"/>
          <p:nvPr/>
        </p:nvSpPr>
        <p:spPr>
          <a:xfrm>
            <a:off x="5138580" y="9730254"/>
            <a:ext cx="2491024" cy="1015663"/>
          </a:xfrm>
          <a:prstGeom prst="rect">
            <a:avLst/>
          </a:prstGeom>
          <a:noFill/>
        </p:spPr>
        <p:txBody>
          <a:bodyPr wrap="square" rtlCol="0">
            <a:spAutoFit/>
          </a:bodyPr>
          <a:lstStyle/>
          <a:p>
            <a:r>
              <a:rPr lang="ja-JP" altLang="en-US" sz="1000" dirty="0">
                <a:latin typeface="+mn-ea"/>
              </a:rPr>
              <a:t>国連では、</a:t>
            </a:r>
            <a:r>
              <a:rPr lang="en-US" altLang="ja-JP" sz="1000" dirty="0">
                <a:latin typeface="+mn-ea"/>
              </a:rPr>
              <a:t>2030</a:t>
            </a:r>
            <a:r>
              <a:rPr lang="ja-JP" altLang="en-US" sz="1000" dirty="0">
                <a:latin typeface="+mn-ea"/>
              </a:rPr>
              <a:t>年までの国際目標として「持続可能な開発目標（</a:t>
            </a:r>
            <a:r>
              <a:rPr lang="en-US" altLang="ja-JP" sz="1000" dirty="0">
                <a:latin typeface="+mn-ea"/>
              </a:rPr>
              <a:t>SDG</a:t>
            </a:r>
            <a:r>
              <a:rPr lang="ja-JP" altLang="en-US" sz="1000" dirty="0" err="1">
                <a:latin typeface="+mn-ea"/>
              </a:rPr>
              <a:t>ｓ</a:t>
            </a:r>
            <a:r>
              <a:rPr lang="ja-JP" altLang="en-US" sz="1000" dirty="0">
                <a:latin typeface="+mn-ea"/>
              </a:rPr>
              <a:t>）」が</a:t>
            </a:r>
            <a:r>
              <a:rPr lang="en-US" altLang="ja-JP" sz="1000" dirty="0">
                <a:latin typeface="+mn-ea"/>
              </a:rPr>
              <a:t>2015</a:t>
            </a:r>
            <a:r>
              <a:rPr lang="ja-JP" altLang="en-US" sz="1000" dirty="0">
                <a:latin typeface="+mn-ea"/>
              </a:rPr>
              <a:t>年に策定されました。</a:t>
            </a:r>
            <a:endParaRPr lang="en-US" altLang="ja-JP" sz="1000" dirty="0">
              <a:latin typeface="+mn-ea"/>
            </a:endParaRPr>
          </a:p>
          <a:p>
            <a:r>
              <a:rPr lang="ja-JP" altLang="en-US" sz="1000" dirty="0">
                <a:latin typeface="+mn-ea"/>
              </a:rPr>
              <a:t>北部農と緑の総合事務所　農の普及課の活動は</a:t>
            </a:r>
            <a:r>
              <a:rPr lang="en-US" altLang="ja-JP" sz="1000" dirty="0">
                <a:latin typeface="+mn-ea"/>
              </a:rPr>
              <a:t>SDG</a:t>
            </a:r>
            <a:r>
              <a:rPr lang="ja-JP" altLang="en-US" sz="1000" dirty="0" err="1">
                <a:latin typeface="+mn-ea"/>
              </a:rPr>
              <a:t>ｓ</a:t>
            </a:r>
            <a:r>
              <a:rPr lang="ja-JP" altLang="en-US" sz="1000" dirty="0">
                <a:latin typeface="+mn-ea"/>
              </a:rPr>
              <a:t>に掲げる</a:t>
            </a:r>
            <a:r>
              <a:rPr lang="en-US" altLang="ja-JP" sz="1000" dirty="0">
                <a:latin typeface="+mn-ea"/>
              </a:rPr>
              <a:t>17</a:t>
            </a:r>
            <a:r>
              <a:rPr lang="ja-JP" altLang="en-US" sz="1000" dirty="0">
                <a:latin typeface="+mn-ea"/>
              </a:rPr>
              <a:t>のゴールのうち、上図のゴールの達成に寄与するものです。</a:t>
            </a:r>
          </a:p>
        </p:txBody>
      </p:sp>
      <p:pic>
        <p:nvPicPr>
          <p:cNvPr id="47" name="図 46">
            <a:extLst>
              <a:ext uri="{FF2B5EF4-FFF2-40B4-BE49-F238E27FC236}">
                <a16:creationId xmlns:a16="http://schemas.microsoft.com/office/drawing/2014/main" id="{FDFFBD15-F152-4320-A488-BA7F1996477C}"/>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250394" y="9564699"/>
            <a:ext cx="565380" cy="565380"/>
          </a:xfrm>
          <a:prstGeom prst="rect">
            <a:avLst/>
          </a:prstGeom>
        </p:spPr>
      </p:pic>
      <p:sp>
        <p:nvSpPr>
          <p:cNvPr id="48" name="テキスト ボックス 47">
            <a:extLst>
              <a:ext uri="{FF2B5EF4-FFF2-40B4-BE49-F238E27FC236}">
                <a16:creationId xmlns:a16="http://schemas.microsoft.com/office/drawing/2014/main" id="{BEA7DD54-F11A-4C93-B3E1-0F51D1021745}"/>
              </a:ext>
            </a:extLst>
          </p:cNvPr>
          <p:cNvSpPr txBox="1"/>
          <p:nvPr/>
        </p:nvSpPr>
        <p:spPr>
          <a:xfrm>
            <a:off x="891994" y="9126264"/>
            <a:ext cx="4052124" cy="295787"/>
          </a:xfrm>
          <a:prstGeom prst="rect">
            <a:avLst/>
          </a:prstGeom>
          <a:noFill/>
        </p:spPr>
        <p:txBody>
          <a:bodyPr wrap="square" rtlCol="0">
            <a:spAutoFit/>
          </a:bodyPr>
          <a:lstStyle/>
          <a:p>
            <a:pPr>
              <a:lnSpc>
                <a:spcPts val="1800"/>
              </a:lnSpc>
            </a:pPr>
            <a:r>
              <a:rPr lang="ja-JP" altLang="en-US" sz="1400" b="1" dirty="0">
                <a:latin typeface="+mn-ea"/>
              </a:rPr>
              <a:t>北部農と緑の総合事務所のホームページ更新中！</a:t>
            </a:r>
          </a:p>
        </p:txBody>
      </p:sp>
      <p:pic>
        <p:nvPicPr>
          <p:cNvPr id="49" name="図 48">
            <a:extLst>
              <a:ext uri="{FF2B5EF4-FFF2-40B4-BE49-F238E27FC236}">
                <a16:creationId xmlns:a16="http://schemas.microsoft.com/office/drawing/2014/main" id="{3CD186DE-91DC-45C0-9D25-B579E62557A0}"/>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808975" y="9530166"/>
            <a:ext cx="2412000" cy="696465"/>
          </a:xfrm>
          <a:prstGeom prst="rect">
            <a:avLst/>
          </a:prstGeom>
        </p:spPr>
      </p:pic>
      <p:sp>
        <p:nvSpPr>
          <p:cNvPr id="50" name="吹き出し: 四角形 49">
            <a:extLst>
              <a:ext uri="{FF2B5EF4-FFF2-40B4-BE49-F238E27FC236}">
                <a16:creationId xmlns:a16="http://schemas.microsoft.com/office/drawing/2014/main" id="{6CDF5B2E-B6BE-4184-B413-10856E3804FC}"/>
              </a:ext>
            </a:extLst>
          </p:cNvPr>
          <p:cNvSpPr/>
          <p:nvPr/>
        </p:nvSpPr>
        <p:spPr>
          <a:xfrm>
            <a:off x="3311723" y="9490610"/>
            <a:ext cx="1811848" cy="667734"/>
          </a:xfrm>
          <a:prstGeom prst="wedgeRectCallout">
            <a:avLst>
              <a:gd name="adj1" fmla="val -59360"/>
              <a:gd name="adj2" fmla="val -57209"/>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71" b="1" dirty="0">
                <a:latin typeface="AR P丸ゴシック体M"/>
              </a:rPr>
              <a:t>「北部普及だより」は、</a:t>
            </a:r>
          </a:p>
          <a:p>
            <a:r>
              <a:rPr lang="ja-JP" altLang="en-US" sz="1071" b="1" dirty="0">
                <a:latin typeface="AR P丸ゴシック体M"/>
              </a:rPr>
              <a:t>こちらのホームページからも</a:t>
            </a:r>
          </a:p>
          <a:p>
            <a:r>
              <a:rPr lang="ja-JP" altLang="en-US" sz="1071" b="1" dirty="0">
                <a:latin typeface="AR P丸ゴシック体M"/>
              </a:rPr>
              <a:t>ご覧いただけます</a:t>
            </a:r>
          </a:p>
        </p:txBody>
      </p:sp>
      <p:sp>
        <p:nvSpPr>
          <p:cNvPr id="51" name="テキスト ボックス 50">
            <a:extLst>
              <a:ext uri="{FF2B5EF4-FFF2-40B4-BE49-F238E27FC236}">
                <a16:creationId xmlns:a16="http://schemas.microsoft.com/office/drawing/2014/main" id="{EAD62796-E6D7-4F60-8D17-2483D54A2B7D}"/>
              </a:ext>
            </a:extLst>
          </p:cNvPr>
          <p:cNvSpPr txBox="1"/>
          <p:nvPr/>
        </p:nvSpPr>
        <p:spPr>
          <a:xfrm>
            <a:off x="904978" y="9733782"/>
            <a:ext cx="2067716" cy="276999"/>
          </a:xfrm>
          <a:prstGeom prst="rect">
            <a:avLst/>
          </a:prstGeom>
          <a:noFill/>
        </p:spPr>
        <p:txBody>
          <a:bodyPr wrap="square" rtlCol="0">
            <a:spAutoFit/>
          </a:bodyPr>
          <a:lstStyle/>
          <a:p>
            <a:r>
              <a:rPr lang="ja-JP" altLang="en-US" sz="1200" b="1" dirty="0">
                <a:latin typeface="+mj-ea"/>
                <a:ea typeface="+mj-ea"/>
              </a:rPr>
              <a:t>大阪府  北部普及だより</a:t>
            </a:r>
          </a:p>
        </p:txBody>
      </p:sp>
      <p:pic>
        <p:nvPicPr>
          <p:cNvPr id="52" name="図 51" descr="アイコン&#10;&#10;自動的に生成された説明">
            <a:extLst>
              <a:ext uri="{FF2B5EF4-FFF2-40B4-BE49-F238E27FC236}">
                <a16:creationId xmlns:a16="http://schemas.microsoft.com/office/drawing/2014/main" id="{61962BD0-8C5F-43CA-920F-7351D2A8D805}"/>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239687" y="8982248"/>
            <a:ext cx="585159" cy="585159"/>
          </a:xfrm>
          <a:prstGeom prst="rect">
            <a:avLst/>
          </a:prstGeom>
        </p:spPr>
      </p:pic>
      <p:sp>
        <p:nvSpPr>
          <p:cNvPr id="55" name="正方形/長方形 54">
            <a:extLst>
              <a:ext uri="{FF2B5EF4-FFF2-40B4-BE49-F238E27FC236}">
                <a16:creationId xmlns:a16="http://schemas.microsoft.com/office/drawing/2014/main" id="{F1DD6B82-FD3D-4DBA-8DEB-ACAB9E9E0E13}"/>
              </a:ext>
            </a:extLst>
          </p:cNvPr>
          <p:cNvSpPr/>
          <p:nvPr/>
        </p:nvSpPr>
        <p:spPr>
          <a:xfrm>
            <a:off x="143787" y="2475169"/>
            <a:ext cx="7487999" cy="6463450"/>
          </a:xfrm>
          <a:prstGeom prst="rect">
            <a:avLst/>
          </a:prstGeom>
          <a:solidFill>
            <a:srgbClr val="F4B6B6">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solidFill>
                <a:srgbClr val="FF0000"/>
              </a:solidFill>
            </a:endParaRPr>
          </a:p>
        </p:txBody>
      </p:sp>
      <p:sp>
        <p:nvSpPr>
          <p:cNvPr id="56" name="角丸四角形 66">
            <a:extLst>
              <a:ext uri="{FF2B5EF4-FFF2-40B4-BE49-F238E27FC236}">
                <a16:creationId xmlns:a16="http://schemas.microsoft.com/office/drawing/2014/main" id="{2165FD77-07A9-41FB-86F1-6CEFC63EDD40}"/>
              </a:ext>
            </a:extLst>
          </p:cNvPr>
          <p:cNvSpPr/>
          <p:nvPr/>
        </p:nvSpPr>
        <p:spPr>
          <a:xfrm>
            <a:off x="150043" y="1890186"/>
            <a:ext cx="7487999" cy="726490"/>
          </a:xfrm>
          <a:prstGeom prst="roundRect">
            <a:avLst/>
          </a:prstGeom>
          <a:solidFill>
            <a:srgbClr val="F4B6B6">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57" name="テキスト ボックス 56">
            <a:extLst>
              <a:ext uri="{FF2B5EF4-FFF2-40B4-BE49-F238E27FC236}">
                <a16:creationId xmlns:a16="http://schemas.microsoft.com/office/drawing/2014/main" id="{9FF4517B-CC2B-4B72-AE09-393F5A5025BC}"/>
              </a:ext>
            </a:extLst>
          </p:cNvPr>
          <p:cNvSpPr txBox="1"/>
          <p:nvPr/>
        </p:nvSpPr>
        <p:spPr>
          <a:xfrm>
            <a:off x="144205" y="1905439"/>
            <a:ext cx="7481327" cy="707886"/>
          </a:xfrm>
          <a:prstGeom prst="rect">
            <a:avLst/>
          </a:prstGeom>
          <a:noFill/>
        </p:spPr>
        <p:txBody>
          <a:bodyPr wrap="square" rtlCol="0">
            <a:spAutoFit/>
          </a:bodyPr>
          <a:lstStyle/>
          <a:p>
            <a:pPr algn="ctr" hangingPunct="0"/>
            <a:r>
              <a:rPr lang="ja-JP" altLang="en-US" sz="2000" b="1" dirty="0">
                <a:latin typeface="+mj-ea"/>
                <a:cs typeface="ＭＳ 明朝" panose="02020609040205080304" pitchFamily="17" charset="-128"/>
              </a:rPr>
              <a:t>「北摂いちご祭り」を開催！</a:t>
            </a:r>
            <a:endParaRPr lang="en-US" altLang="ja-JP" sz="2000" b="1" dirty="0">
              <a:latin typeface="+mj-ea"/>
              <a:cs typeface="ＭＳ 明朝" panose="02020609040205080304" pitchFamily="17" charset="-128"/>
            </a:endParaRPr>
          </a:p>
          <a:p>
            <a:pPr algn="ctr" hangingPunct="0"/>
            <a:r>
              <a:rPr lang="ja-JP" altLang="en-US" sz="2000" b="1" dirty="0">
                <a:latin typeface="+mj-ea"/>
                <a:cs typeface="ＭＳ 明朝" panose="02020609040205080304" pitchFamily="17" charset="-128"/>
              </a:rPr>
              <a:t>～北摂いちごの認知度向上を目指して～</a:t>
            </a:r>
            <a:endParaRPr lang="en-US" altLang="ja-JP" sz="2000" b="1" dirty="0">
              <a:latin typeface="+mj-ea"/>
              <a:ea typeface="+mj-ea"/>
              <a:cs typeface="ＭＳ 明朝" panose="02020609040205080304" pitchFamily="17" charset="-128"/>
            </a:endParaRPr>
          </a:p>
        </p:txBody>
      </p:sp>
      <p:sp>
        <p:nvSpPr>
          <p:cNvPr id="59" name="テキスト ボックス 58">
            <a:extLst>
              <a:ext uri="{FF2B5EF4-FFF2-40B4-BE49-F238E27FC236}">
                <a16:creationId xmlns:a16="http://schemas.microsoft.com/office/drawing/2014/main" id="{5CB5EC37-05FB-45A7-8521-6DBC44A736D4}"/>
              </a:ext>
            </a:extLst>
          </p:cNvPr>
          <p:cNvSpPr txBox="1"/>
          <p:nvPr/>
        </p:nvSpPr>
        <p:spPr>
          <a:xfrm>
            <a:off x="144205" y="2637324"/>
            <a:ext cx="7487165" cy="1034257"/>
          </a:xfrm>
          <a:prstGeom prst="rect">
            <a:avLst/>
          </a:prstGeom>
          <a:noFill/>
        </p:spPr>
        <p:txBody>
          <a:bodyPr wrap="square" rtlCol="0">
            <a:spAutoFit/>
          </a:bodyPr>
          <a:lstStyle/>
          <a:p>
            <a:r>
              <a:rPr lang="ja-JP" altLang="en-US" sz="1224" dirty="0">
                <a:latin typeface="HG丸ｺﾞｼｯｸM-PRO" panose="020F0600000000000000" pitchFamily="50" charset="-128"/>
                <a:ea typeface="HG丸ｺﾞｼｯｸM-PRO" panose="020F0600000000000000" pitchFamily="50" charset="-128"/>
              </a:rPr>
              <a:t>　北摂地域では、近年いちご生産者が増加しており、令和</a:t>
            </a:r>
            <a:r>
              <a:rPr lang="en-US" altLang="ja-JP" sz="1224" dirty="0">
                <a:latin typeface="HG丸ｺﾞｼｯｸM-PRO" panose="020F0600000000000000" pitchFamily="50" charset="-128"/>
                <a:ea typeface="HG丸ｺﾞｼｯｸM-PRO" panose="020F0600000000000000" pitchFamily="50" charset="-128"/>
              </a:rPr>
              <a:t>3</a:t>
            </a:r>
            <a:r>
              <a:rPr lang="ja-JP" altLang="en-US" sz="1224" dirty="0">
                <a:latin typeface="HG丸ｺﾞｼｯｸM-PRO" panose="020F0600000000000000" pitchFamily="50" charset="-128"/>
                <a:ea typeface="HG丸ｺﾞｼｯｸM-PRO" panose="020F0600000000000000" pitchFamily="50" charset="-128"/>
              </a:rPr>
              <a:t>年</a:t>
            </a:r>
            <a:r>
              <a:rPr lang="en-US" altLang="ja-JP" sz="1224" dirty="0">
                <a:latin typeface="HG丸ｺﾞｼｯｸM-PRO" panose="020F0600000000000000" pitchFamily="50" charset="-128"/>
                <a:ea typeface="HG丸ｺﾞｼｯｸM-PRO" panose="020F0600000000000000" pitchFamily="50" charset="-128"/>
              </a:rPr>
              <a:t>2</a:t>
            </a:r>
            <a:r>
              <a:rPr lang="ja-JP" altLang="en-US" sz="1224" dirty="0">
                <a:latin typeface="HG丸ｺﾞｼｯｸM-PRO" panose="020F0600000000000000" pitchFamily="50" charset="-128"/>
                <a:ea typeface="HG丸ｺﾞｼｯｸM-PRO" panose="020F0600000000000000" pitchFamily="50" charset="-128"/>
              </a:rPr>
              <a:t>月にハウス栽培を行う有志によって</a:t>
            </a:r>
            <a:endParaRPr lang="en-US" altLang="ja-JP" sz="1224" dirty="0">
              <a:latin typeface="HG丸ｺﾞｼｯｸM-PRO" panose="020F0600000000000000" pitchFamily="50" charset="-128"/>
              <a:ea typeface="HG丸ｺﾞｼｯｸM-PRO" panose="020F0600000000000000" pitchFamily="50" charset="-128"/>
            </a:endParaRPr>
          </a:p>
          <a:p>
            <a:r>
              <a:rPr lang="ja-JP" altLang="en-US" sz="1224" dirty="0">
                <a:latin typeface="HG丸ｺﾞｼｯｸM-PRO" panose="020F0600000000000000" pitchFamily="50" charset="-128"/>
                <a:ea typeface="HG丸ｺﾞｼｯｸM-PRO" panose="020F0600000000000000" pitchFamily="50" charset="-128"/>
              </a:rPr>
              <a:t>「北摂いちご生産者の会」（以下、生産者の会）が設立されました。農の普及課では会員の皆さんの栽培技術の向上や、北摂いちごのＰＲ活動を支援しています。</a:t>
            </a:r>
            <a:endParaRPr lang="en-US" altLang="ja-JP" sz="1224" dirty="0">
              <a:latin typeface="HG丸ｺﾞｼｯｸM-PRO" panose="020F0600000000000000" pitchFamily="50" charset="-128"/>
              <a:ea typeface="HG丸ｺﾞｼｯｸM-PRO" panose="020F0600000000000000" pitchFamily="50" charset="-128"/>
            </a:endParaRPr>
          </a:p>
          <a:p>
            <a:r>
              <a:rPr lang="ja-JP" altLang="en-US" sz="1224" dirty="0">
                <a:latin typeface="HG丸ｺﾞｼｯｸM-PRO" panose="020F0600000000000000" pitchFamily="50" charset="-128"/>
                <a:ea typeface="HG丸ｺﾞｼｯｸM-PRO" panose="020F0600000000000000" pitchFamily="50" charset="-128"/>
              </a:rPr>
              <a:t>　今年度は、１月</a:t>
            </a:r>
            <a:r>
              <a:rPr lang="en-US" altLang="ja-JP" sz="1224" dirty="0">
                <a:latin typeface="HG丸ｺﾞｼｯｸM-PRO" panose="020F0600000000000000" pitchFamily="50" charset="-128"/>
                <a:ea typeface="HG丸ｺﾞｼｯｸM-PRO" panose="020F0600000000000000" pitchFamily="50" charset="-128"/>
              </a:rPr>
              <a:t>10</a:t>
            </a:r>
            <a:r>
              <a:rPr lang="ja-JP" altLang="en-US" sz="1224" dirty="0">
                <a:latin typeface="HG丸ｺﾞｼｯｸM-PRO" panose="020F0600000000000000" pitchFamily="50" charset="-128"/>
                <a:ea typeface="HG丸ｺﾞｼｯｸM-PRO" panose="020F0600000000000000" pitchFamily="50" charset="-128"/>
              </a:rPr>
              <a:t>日（土）～</a:t>
            </a:r>
            <a:r>
              <a:rPr lang="en-US" altLang="ja-JP" sz="1224" dirty="0">
                <a:latin typeface="HG丸ｺﾞｼｯｸM-PRO" panose="020F0600000000000000" pitchFamily="50" charset="-128"/>
                <a:ea typeface="HG丸ｺﾞｼｯｸM-PRO" panose="020F0600000000000000" pitchFamily="50" charset="-128"/>
              </a:rPr>
              <a:t>18</a:t>
            </a:r>
            <a:r>
              <a:rPr lang="ja-JP" altLang="en-US" sz="1224" dirty="0">
                <a:latin typeface="HG丸ｺﾞｼｯｸM-PRO" panose="020F0600000000000000" pitchFamily="50" charset="-128"/>
                <a:ea typeface="HG丸ｺﾞｼｯｸM-PRO" panose="020F0600000000000000" pitchFamily="50" charset="-128"/>
              </a:rPr>
              <a:t>日（日）を「北摂いちご祭り」ウィークとし、各農産物直売所、観光農園、飲食店で「北摂いちご祭り」を開催しました。</a:t>
            </a:r>
          </a:p>
        </p:txBody>
      </p:sp>
      <p:sp>
        <p:nvSpPr>
          <p:cNvPr id="60" name="テキスト ボックス 59">
            <a:extLst>
              <a:ext uri="{FF2B5EF4-FFF2-40B4-BE49-F238E27FC236}">
                <a16:creationId xmlns:a16="http://schemas.microsoft.com/office/drawing/2014/main" id="{CC33095D-31F8-42F4-ACC9-E588C14FD0F9}"/>
              </a:ext>
            </a:extLst>
          </p:cNvPr>
          <p:cNvSpPr txBox="1"/>
          <p:nvPr/>
        </p:nvSpPr>
        <p:spPr>
          <a:xfrm>
            <a:off x="144205" y="3727158"/>
            <a:ext cx="5561977" cy="1222642"/>
          </a:xfrm>
          <a:prstGeom prst="rect">
            <a:avLst/>
          </a:prstGeom>
          <a:noFill/>
        </p:spPr>
        <p:txBody>
          <a:bodyPr wrap="square" rtlCol="0">
            <a:spAutoFit/>
          </a:bodyPr>
          <a:lstStyle/>
          <a:p>
            <a:pPr algn="just"/>
            <a:r>
              <a:rPr lang="ja-JP" altLang="en-US" sz="1224" b="1" dirty="0">
                <a:latin typeface="HG丸ｺﾞｼｯｸM-PRO" panose="020F0600000000000000" pitchFamily="50" charset="-128"/>
                <a:ea typeface="HG丸ｺﾞｼｯｸM-PRO" panose="020F0600000000000000" pitchFamily="50" charset="-128"/>
              </a:rPr>
              <a:t>■</a:t>
            </a:r>
            <a:r>
              <a:rPr lang="en-US" altLang="ja-JP" sz="1224" b="1" dirty="0">
                <a:latin typeface="HG丸ｺﾞｼｯｸM-PRO" panose="020F0600000000000000" pitchFamily="50" charset="-128"/>
                <a:ea typeface="HG丸ｺﾞｼｯｸM-PRO" panose="020F0600000000000000" pitchFamily="50" charset="-128"/>
              </a:rPr>
              <a:t>1</a:t>
            </a:r>
            <a:r>
              <a:rPr lang="ja-JP" altLang="en-US" sz="1224" b="1" dirty="0">
                <a:latin typeface="HG丸ｺﾞｼｯｸM-PRO" panose="020F0600000000000000" pitchFamily="50" charset="-128"/>
                <a:ea typeface="HG丸ｺﾞｼｯｸM-PRO" panose="020F0600000000000000" pitchFamily="50" charset="-128"/>
              </a:rPr>
              <a:t>月</a:t>
            </a:r>
            <a:r>
              <a:rPr lang="en-US" altLang="ja-JP" sz="1224" b="1" dirty="0">
                <a:latin typeface="HG丸ｺﾞｼｯｸM-PRO" panose="020F0600000000000000" pitchFamily="50" charset="-128"/>
                <a:ea typeface="HG丸ｺﾞｼｯｸM-PRO" panose="020F0600000000000000" pitchFamily="50" charset="-128"/>
              </a:rPr>
              <a:t>11</a:t>
            </a:r>
            <a:r>
              <a:rPr lang="ja-JP" altLang="en-US" sz="1224" b="1" dirty="0">
                <a:latin typeface="HG丸ｺﾞｼｯｸM-PRO" panose="020F0600000000000000" pitchFamily="50" charset="-128"/>
                <a:ea typeface="HG丸ｺﾞｼｯｸM-PRO" panose="020F0600000000000000" pitchFamily="50" charset="-128"/>
              </a:rPr>
              <a:t>日（日）</a:t>
            </a:r>
            <a:endParaRPr lang="en-US" altLang="ja-JP" sz="1224" b="1" dirty="0">
              <a:latin typeface="HG丸ｺﾞｼｯｸM-PRO" panose="020F0600000000000000" pitchFamily="50" charset="-128"/>
              <a:ea typeface="HG丸ｺﾞｼｯｸM-PRO" panose="020F0600000000000000" pitchFamily="50" charset="-128"/>
            </a:endParaRPr>
          </a:p>
          <a:p>
            <a:pPr algn="just"/>
            <a:r>
              <a:rPr lang="ja-JP" altLang="en-US" sz="1224" b="1" dirty="0">
                <a:latin typeface="HG丸ｺﾞｼｯｸM-PRO" panose="020F0600000000000000" pitchFamily="50" charset="-128"/>
                <a:ea typeface="HG丸ｺﾞｼｯｸM-PRO" panose="020F0600000000000000" pitchFamily="50" charset="-128"/>
              </a:rPr>
              <a:t>無印良品みのおキューズモールでの</a:t>
            </a:r>
            <a:r>
              <a:rPr lang="en-US" altLang="ja-JP" sz="1224" b="1" dirty="0">
                <a:latin typeface="HG丸ｺﾞｼｯｸM-PRO" panose="020F0600000000000000" pitchFamily="50" charset="-128"/>
                <a:ea typeface="HG丸ｺﾞｼｯｸM-PRO" panose="020F0600000000000000" pitchFamily="50" charset="-128"/>
              </a:rPr>
              <a:t>PR</a:t>
            </a:r>
            <a:r>
              <a:rPr lang="ja-JP" altLang="en-US" sz="1224" b="1" dirty="0">
                <a:latin typeface="HG丸ｺﾞｼｯｸM-PRO" panose="020F0600000000000000" pitchFamily="50" charset="-128"/>
                <a:ea typeface="HG丸ｺﾞｼｯｸM-PRO" panose="020F0600000000000000" pitchFamily="50" charset="-128"/>
              </a:rPr>
              <a:t>販売イベント</a:t>
            </a:r>
          </a:p>
          <a:p>
            <a:pPr algn="just"/>
            <a:r>
              <a:rPr lang="ja-JP" altLang="en-US" sz="1224" dirty="0">
                <a:latin typeface="HG丸ｺﾞｼｯｸM-PRO" panose="020F0600000000000000" pitchFamily="50" charset="-128"/>
                <a:ea typeface="HG丸ｺﾞｼｯｸM-PRO" panose="020F0600000000000000" pitchFamily="50" charset="-128"/>
              </a:rPr>
              <a:t>　いちごの直売の他、いちごクイズやぬりえコーナーにも、多くの方に来場いただき、大盛況のイベントとなりました。「前年の北摂いちご祭りでいちごを購入し、美味しかったから。」と来場いただいた方もあり、北摂いちごの認知度が上がっていると感じられました。</a:t>
            </a:r>
          </a:p>
        </p:txBody>
      </p:sp>
      <p:pic>
        <p:nvPicPr>
          <p:cNvPr id="61" name="図 60">
            <a:extLst>
              <a:ext uri="{FF2B5EF4-FFF2-40B4-BE49-F238E27FC236}">
                <a16:creationId xmlns:a16="http://schemas.microsoft.com/office/drawing/2014/main" id="{300370DF-D2A8-4AA1-AD36-92CBE5DF9153}"/>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rot="1718279">
            <a:off x="7000585" y="2003141"/>
            <a:ext cx="344901" cy="419162"/>
          </a:xfrm>
          <a:prstGeom prst="rect">
            <a:avLst/>
          </a:prstGeom>
        </p:spPr>
      </p:pic>
      <p:pic>
        <p:nvPicPr>
          <p:cNvPr id="62" name="図 61">
            <a:extLst>
              <a:ext uri="{FF2B5EF4-FFF2-40B4-BE49-F238E27FC236}">
                <a16:creationId xmlns:a16="http://schemas.microsoft.com/office/drawing/2014/main" id="{7C767981-E5D0-43E4-A142-769828D8C84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rot="18849923">
            <a:off x="448780" y="2006274"/>
            <a:ext cx="344901" cy="419162"/>
          </a:xfrm>
          <a:prstGeom prst="rect">
            <a:avLst/>
          </a:prstGeom>
        </p:spPr>
      </p:pic>
      <p:sp>
        <p:nvSpPr>
          <p:cNvPr id="63" name="テキスト ボックス 62">
            <a:extLst>
              <a:ext uri="{FF2B5EF4-FFF2-40B4-BE49-F238E27FC236}">
                <a16:creationId xmlns:a16="http://schemas.microsoft.com/office/drawing/2014/main" id="{D6B82A7B-B5DE-4196-BAEE-85EC677D400E}"/>
              </a:ext>
            </a:extLst>
          </p:cNvPr>
          <p:cNvSpPr txBox="1"/>
          <p:nvPr/>
        </p:nvSpPr>
        <p:spPr>
          <a:xfrm>
            <a:off x="4873685" y="8295420"/>
            <a:ext cx="2482439" cy="438582"/>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１月１１日、いちごの直売の様子（</a:t>
            </a:r>
            <a:r>
              <a:rPr lang="en-US" altLang="ja-JP" sz="1050" dirty="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無印良品みのおキューズモール）</a:t>
            </a:r>
            <a:endParaRPr lang="ja-JP" altLang="en-US" sz="1100" dirty="0">
              <a:latin typeface="HG丸ｺﾞｼｯｸM-PRO" panose="020F0600000000000000" pitchFamily="50" charset="-128"/>
              <a:ea typeface="HG丸ｺﾞｼｯｸM-PRO" panose="020F0600000000000000" pitchFamily="50" charset="-128"/>
            </a:endParaRPr>
          </a:p>
        </p:txBody>
      </p:sp>
      <p:sp>
        <p:nvSpPr>
          <p:cNvPr id="64" name="テキスト ボックス 63">
            <a:extLst>
              <a:ext uri="{FF2B5EF4-FFF2-40B4-BE49-F238E27FC236}">
                <a16:creationId xmlns:a16="http://schemas.microsoft.com/office/drawing/2014/main" id="{21A06726-52B9-4470-A668-60A39E2B84F4}"/>
              </a:ext>
            </a:extLst>
          </p:cNvPr>
          <p:cNvSpPr txBox="1"/>
          <p:nvPr/>
        </p:nvSpPr>
        <p:spPr>
          <a:xfrm>
            <a:off x="144206" y="4949800"/>
            <a:ext cx="7481326" cy="1034257"/>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クイズの景品とした生産者提供のいちご苗やトートバッグの人気が高く、小さな子ども連れのファミリー層を中心に約</a:t>
            </a:r>
            <a:r>
              <a:rPr lang="en-US" altLang="ja-JP" sz="1224" dirty="0">
                <a:latin typeface="HG丸ｺﾞｼｯｸM-PRO" panose="020F0600000000000000" pitchFamily="50" charset="-128"/>
                <a:ea typeface="HG丸ｺﾞｼｯｸM-PRO" panose="020F0600000000000000" pitchFamily="50" charset="-128"/>
              </a:rPr>
              <a:t>370</a:t>
            </a:r>
            <a:r>
              <a:rPr lang="ja-JP" altLang="en-US" sz="1224" dirty="0">
                <a:latin typeface="HG丸ｺﾞｼｯｸM-PRO" panose="020F0600000000000000" pitchFamily="50" charset="-128"/>
                <a:ea typeface="HG丸ｺﾞｼｯｸM-PRO" panose="020F0600000000000000" pitchFamily="50" charset="-128"/>
              </a:rPr>
              <a:t>名の参加がありました。当日は生産者の会の会員７農園が中心となりイベント運営にあたり、会の</a:t>
            </a:r>
            <a:r>
              <a:rPr lang="en-US" altLang="ja-JP" sz="1224" dirty="0">
                <a:latin typeface="HG丸ｺﾞｼｯｸM-PRO" panose="020F0600000000000000" pitchFamily="50" charset="-128"/>
                <a:ea typeface="HG丸ｺﾞｼｯｸM-PRO" panose="020F0600000000000000" pitchFamily="50" charset="-128"/>
              </a:rPr>
              <a:t>PR</a:t>
            </a:r>
            <a:r>
              <a:rPr lang="ja-JP" altLang="en-US" sz="1224" dirty="0">
                <a:latin typeface="HG丸ｺﾞｼｯｸM-PRO" panose="020F0600000000000000" pitchFamily="50" charset="-128"/>
                <a:ea typeface="HG丸ｺﾞｼｯｸM-PRO" panose="020F0600000000000000" pitchFamily="50" charset="-128"/>
              </a:rPr>
              <a:t>パンフレット配布や、いちご販売を行いました。</a:t>
            </a:r>
          </a:p>
          <a:p>
            <a:pPr algn="just"/>
            <a:r>
              <a:rPr lang="ja-JP" altLang="en-US" sz="1224" dirty="0">
                <a:latin typeface="HG丸ｺﾞｼｯｸM-PRO" panose="020F0600000000000000" pitchFamily="50" charset="-128"/>
                <a:ea typeface="HG丸ｺﾞｼｯｸM-PRO" panose="020F0600000000000000" pitchFamily="50" charset="-128"/>
              </a:rPr>
              <a:t>　クイズの景品とした生産者の会オリジナルグッズ（トートバッグ、缶バッジ）やぬりえのデザイン作成など、会員が協力してイベントを開催しました。</a:t>
            </a:r>
          </a:p>
        </p:txBody>
      </p:sp>
      <p:sp>
        <p:nvSpPr>
          <p:cNvPr id="65" name="テキスト ボックス 64">
            <a:extLst>
              <a:ext uri="{FF2B5EF4-FFF2-40B4-BE49-F238E27FC236}">
                <a16:creationId xmlns:a16="http://schemas.microsoft.com/office/drawing/2014/main" id="{2EF175D8-5AFE-4473-82FD-E708E46E69D1}"/>
              </a:ext>
            </a:extLst>
          </p:cNvPr>
          <p:cNvSpPr txBox="1"/>
          <p:nvPr/>
        </p:nvSpPr>
        <p:spPr>
          <a:xfrm>
            <a:off x="5801587" y="4710967"/>
            <a:ext cx="1780798" cy="276999"/>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いちごクイズの景品</a:t>
            </a:r>
            <a:endParaRPr lang="ja-JP" altLang="en-US" sz="1100" dirty="0">
              <a:latin typeface="HG丸ｺﾞｼｯｸM-PRO" panose="020F0600000000000000" pitchFamily="50" charset="-128"/>
              <a:ea typeface="HG丸ｺﾞｼｯｸM-PRO" panose="020F0600000000000000" pitchFamily="50" charset="-128"/>
            </a:endParaRPr>
          </a:p>
        </p:txBody>
      </p:sp>
      <p:pic>
        <p:nvPicPr>
          <p:cNvPr id="66" name="図 65">
            <a:extLst>
              <a:ext uri="{FF2B5EF4-FFF2-40B4-BE49-F238E27FC236}">
                <a16:creationId xmlns:a16="http://schemas.microsoft.com/office/drawing/2014/main" id="{321E3983-348C-4AA8-899F-8A01F330F62C}"/>
              </a:ext>
            </a:extLst>
          </p:cNvPr>
          <p:cNvPicPr>
            <a:picLocks noChangeAspect="1"/>
          </p:cNvPicPr>
          <p:nvPr/>
        </p:nvPicPr>
        <p:blipFill rotWithShape="1">
          <a:blip r:embed="rId14" cstate="screen">
            <a:extLst>
              <a:ext uri="{BEBA8EAE-BF5A-486C-A8C5-ECC9F3942E4B}">
                <a14:imgProps xmlns:a14="http://schemas.microsoft.com/office/drawing/2010/main">
                  <a14:imgLayer r:embed="rId15">
                    <a14:imgEffect>
                      <a14:brightnessContrast bright="20000"/>
                    </a14:imgEffect>
                  </a14:imgLayer>
                </a14:imgProps>
              </a:ext>
              <a:ext uri="{28A0092B-C50C-407E-A947-70E740481C1C}">
                <a14:useLocalDpi xmlns:a14="http://schemas.microsoft.com/office/drawing/2010/main"/>
              </a:ext>
            </a:extLst>
          </a:blip>
          <a:srcRect/>
          <a:stretch/>
        </p:blipFill>
        <p:spPr>
          <a:xfrm>
            <a:off x="5712438" y="3509640"/>
            <a:ext cx="1767392" cy="1193631"/>
          </a:xfrm>
          <a:prstGeom prst="rect">
            <a:avLst/>
          </a:prstGeom>
        </p:spPr>
      </p:pic>
      <p:pic>
        <p:nvPicPr>
          <p:cNvPr id="67" name="図 66">
            <a:extLst>
              <a:ext uri="{FF2B5EF4-FFF2-40B4-BE49-F238E27FC236}">
                <a16:creationId xmlns:a16="http://schemas.microsoft.com/office/drawing/2014/main" id="{83952C53-90C4-40BD-96ED-07341C8CDDB0}"/>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4598023" y="6055042"/>
            <a:ext cx="2972859" cy="2229645"/>
          </a:xfrm>
          <a:prstGeom prst="rect">
            <a:avLst/>
          </a:prstGeom>
        </p:spPr>
      </p:pic>
      <p:sp>
        <p:nvSpPr>
          <p:cNvPr id="68" name="テキスト ボックス 67">
            <a:extLst>
              <a:ext uri="{FF2B5EF4-FFF2-40B4-BE49-F238E27FC236}">
                <a16:creationId xmlns:a16="http://schemas.microsoft.com/office/drawing/2014/main" id="{03DB1B06-9537-4908-9A0E-5F6ABC866F67}"/>
              </a:ext>
            </a:extLst>
          </p:cNvPr>
          <p:cNvSpPr txBox="1"/>
          <p:nvPr/>
        </p:nvSpPr>
        <p:spPr>
          <a:xfrm>
            <a:off x="137532" y="5957912"/>
            <a:ext cx="4460492" cy="3046988"/>
          </a:xfrm>
          <a:prstGeom prst="rect">
            <a:avLst/>
          </a:prstGeom>
          <a:noFill/>
        </p:spPr>
        <p:txBody>
          <a:bodyPr wrap="square" rtlCol="0">
            <a:spAutoFit/>
          </a:bodyPr>
          <a:lstStyle/>
          <a:p>
            <a:pPr algn="just"/>
            <a:r>
              <a:rPr lang="ja-JP" altLang="en-US" sz="1200" b="1" dirty="0">
                <a:latin typeface="HG丸ｺﾞｼｯｸM-PRO" panose="020F0600000000000000" pitchFamily="50" charset="-128"/>
                <a:ea typeface="HG丸ｺﾞｼｯｸM-PRO" panose="020F0600000000000000" pitchFamily="50" charset="-128"/>
              </a:rPr>
              <a:t>■ </a:t>
            </a:r>
            <a:r>
              <a:rPr lang="en-US" altLang="ja-JP" sz="1200" b="1" dirty="0">
                <a:latin typeface="HG丸ｺﾞｼｯｸM-PRO" panose="020F0600000000000000" pitchFamily="50" charset="-128"/>
                <a:ea typeface="HG丸ｺﾞｼｯｸM-PRO" panose="020F0600000000000000" pitchFamily="50" charset="-128"/>
              </a:rPr>
              <a:t>1</a:t>
            </a:r>
            <a:r>
              <a:rPr lang="ja-JP" altLang="en-US" sz="1200" b="1" dirty="0">
                <a:latin typeface="HG丸ｺﾞｼｯｸM-PRO" panose="020F0600000000000000" pitchFamily="50" charset="-128"/>
                <a:ea typeface="HG丸ｺﾞｼｯｸM-PRO" panose="020F0600000000000000" pitchFamily="50" charset="-128"/>
              </a:rPr>
              <a:t>月</a:t>
            </a:r>
            <a:r>
              <a:rPr lang="en-US" altLang="ja-JP" sz="1200" b="1" dirty="0">
                <a:latin typeface="HG丸ｺﾞｼｯｸM-PRO" panose="020F0600000000000000" pitchFamily="50" charset="-128"/>
                <a:ea typeface="HG丸ｺﾞｼｯｸM-PRO" panose="020F0600000000000000" pitchFamily="50" charset="-128"/>
              </a:rPr>
              <a:t>1</a:t>
            </a:r>
            <a:r>
              <a:rPr lang="ja-JP" altLang="en-US" sz="1200" b="1" dirty="0">
                <a:latin typeface="HG丸ｺﾞｼｯｸM-PRO" panose="020F0600000000000000" pitchFamily="50" charset="-128"/>
                <a:ea typeface="HG丸ｺﾞｼｯｸM-PRO" panose="020F0600000000000000" pitchFamily="50" charset="-128"/>
              </a:rPr>
              <a:t>０（土）～</a:t>
            </a:r>
            <a:r>
              <a:rPr lang="en-US" altLang="ja-JP" sz="1200" b="1" dirty="0">
                <a:latin typeface="HG丸ｺﾞｼｯｸM-PRO" panose="020F0600000000000000" pitchFamily="50" charset="-128"/>
                <a:ea typeface="HG丸ｺﾞｼｯｸM-PRO" panose="020F0600000000000000" pitchFamily="50" charset="-128"/>
              </a:rPr>
              <a:t>1</a:t>
            </a:r>
            <a:r>
              <a:rPr lang="ja-JP" altLang="en-US" sz="1200" b="1" dirty="0">
                <a:latin typeface="HG丸ｺﾞｼｯｸM-PRO" panose="020F0600000000000000" pitchFamily="50" charset="-128"/>
                <a:ea typeface="HG丸ｺﾞｼｯｸM-PRO" panose="020F0600000000000000" pitchFamily="50" charset="-128"/>
              </a:rPr>
              <a:t>８日（日）</a:t>
            </a:r>
            <a:endParaRPr lang="en-US" altLang="ja-JP" sz="1200" b="1" dirty="0">
              <a:latin typeface="HG丸ｺﾞｼｯｸM-PRO" panose="020F0600000000000000" pitchFamily="50" charset="-128"/>
              <a:ea typeface="HG丸ｺﾞｼｯｸM-PRO" panose="020F0600000000000000" pitchFamily="50" charset="-128"/>
            </a:endParaRPr>
          </a:p>
          <a:p>
            <a:pPr algn="just"/>
            <a:r>
              <a:rPr lang="en-US" altLang="ja-JP" sz="1200" b="1" dirty="0">
                <a:latin typeface="HG丸ｺﾞｼｯｸM-PRO" panose="020F0600000000000000" pitchFamily="50" charset="-128"/>
                <a:ea typeface="HG丸ｺﾞｼｯｸM-PRO" panose="020F0600000000000000" pitchFamily="50" charset="-128"/>
              </a:rPr>
              <a:t>JA</a:t>
            </a:r>
            <a:r>
              <a:rPr lang="ja-JP" altLang="en-US" sz="1200" b="1" dirty="0">
                <a:latin typeface="HG丸ｺﾞｼｯｸM-PRO" panose="020F0600000000000000" pitchFamily="50" charset="-128"/>
                <a:ea typeface="HG丸ｺﾞｼｯｸM-PRO" panose="020F0600000000000000" pitchFamily="50" charset="-128"/>
              </a:rPr>
              <a:t>・道の駅などの農産物直売所、 観光農園等（９か所）での</a:t>
            </a:r>
            <a:r>
              <a:rPr lang="en-US" altLang="ja-JP" sz="1200" b="1" dirty="0">
                <a:latin typeface="HG丸ｺﾞｼｯｸM-PRO" panose="020F0600000000000000" pitchFamily="50" charset="-128"/>
                <a:ea typeface="HG丸ｺﾞｼｯｸM-PRO" panose="020F0600000000000000" pitchFamily="50" charset="-128"/>
              </a:rPr>
              <a:t>PR</a:t>
            </a:r>
            <a:r>
              <a:rPr lang="ja-JP" altLang="en-US" sz="1200" b="1" dirty="0">
                <a:latin typeface="HG丸ｺﾞｼｯｸM-PRO" panose="020F0600000000000000" pitchFamily="50" charset="-128"/>
                <a:ea typeface="HG丸ｺﾞｼｯｸM-PRO" panose="020F0600000000000000" pitchFamily="50" charset="-128"/>
              </a:rPr>
              <a:t>販売イベント</a:t>
            </a:r>
          </a:p>
          <a:p>
            <a:pPr algn="just"/>
            <a:r>
              <a:rPr lang="ja-JP" altLang="en-US" sz="1200" dirty="0">
                <a:latin typeface="HG丸ｺﾞｼｯｸM-PRO" panose="020F0600000000000000" pitchFamily="50" charset="-128"/>
                <a:ea typeface="HG丸ｺﾞｼｯｸM-PRO" panose="020F0600000000000000" pitchFamily="50" charset="-128"/>
              </a:rPr>
              <a:t>　各店舗のいちご販売場所で、ポスター掲示やパンフレット配布、オリジナル缶バッジのプレゼントを行い、生産者の会の</a:t>
            </a:r>
            <a:r>
              <a:rPr lang="en-US" altLang="ja-JP" sz="1200" dirty="0">
                <a:latin typeface="HG丸ｺﾞｼｯｸM-PRO" panose="020F0600000000000000" pitchFamily="50" charset="-128"/>
                <a:ea typeface="HG丸ｺﾞｼｯｸM-PRO" panose="020F0600000000000000" pitchFamily="50" charset="-128"/>
              </a:rPr>
              <a:t>PR</a:t>
            </a:r>
            <a:r>
              <a:rPr lang="ja-JP" altLang="en-US" sz="1200" dirty="0">
                <a:latin typeface="HG丸ｺﾞｼｯｸM-PRO" panose="020F0600000000000000" pitchFamily="50" charset="-128"/>
                <a:ea typeface="HG丸ｺﾞｼｯｸM-PRO" panose="020F0600000000000000" pitchFamily="50" charset="-128"/>
              </a:rPr>
              <a:t>を行いました。期間限定で、飲食店や農産物直売所が北摂いちごを使用したスイーツ販売を行うなど、地域を挙げたイベントとなりました。</a:t>
            </a:r>
          </a:p>
          <a:p>
            <a:pPr algn="just"/>
            <a:r>
              <a:rPr lang="ja-JP" altLang="en-US" sz="1200" dirty="0">
                <a:latin typeface="HG丸ｺﾞｼｯｸM-PRO" panose="020F0600000000000000" pitchFamily="50" charset="-128"/>
                <a:ea typeface="HG丸ｺﾞｼｯｸM-PRO" panose="020F0600000000000000" pitchFamily="50" charset="-128"/>
              </a:rPr>
              <a:t>　１週間にわたる北摂いちご祭りの取組を通じて、地域の消費者に北摂地域のいちご生産者を知ってもらう良い機会になるとともに、会員相互の連携が強まりました。</a:t>
            </a:r>
            <a:endParaRPr lang="en-US" altLang="ja-JP" sz="1200" dirty="0">
              <a:latin typeface="HG丸ｺﾞｼｯｸM-PRO" panose="020F0600000000000000" pitchFamily="50" charset="-128"/>
              <a:ea typeface="HG丸ｺﾞｼｯｸM-PRO" panose="020F0600000000000000" pitchFamily="50" charset="-128"/>
            </a:endParaRPr>
          </a:p>
          <a:p>
            <a:pPr algn="just"/>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北摂いちごのシーズンは</a:t>
            </a:r>
            <a:r>
              <a:rPr lang="en-US" altLang="ja-JP" sz="1200" dirty="0">
                <a:latin typeface="HG丸ｺﾞｼｯｸM-PRO" panose="020F0600000000000000" pitchFamily="50" charset="-128"/>
                <a:ea typeface="HG丸ｺﾞｼｯｸM-PRO" panose="020F0600000000000000" pitchFamily="50" charset="-128"/>
              </a:rPr>
              <a:t>6</a:t>
            </a:r>
            <a:r>
              <a:rPr lang="ja-JP" altLang="en-US" sz="1200" dirty="0">
                <a:latin typeface="HG丸ｺﾞｼｯｸM-PRO" panose="020F0600000000000000" pitchFamily="50" charset="-128"/>
                <a:ea typeface="HG丸ｺﾞｼｯｸM-PRO" panose="020F0600000000000000" pitchFamily="50" charset="-128"/>
              </a:rPr>
              <a:t>月頃まで続きます。直売所や観光農園等で北摂いちごを味わうことができるので、ぜひ足を運んでみてくださいね。</a:t>
            </a:r>
          </a:p>
          <a:p>
            <a:pPr algn="just"/>
            <a:r>
              <a:rPr lang="ja-JP" altLang="en-US" sz="1200" dirty="0">
                <a:latin typeface="HG丸ｺﾞｼｯｸM-PRO" panose="020F0600000000000000" pitchFamily="50" charset="-128"/>
                <a:ea typeface="HG丸ｺﾞｼｯｸM-PRO" panose="020F0600000000000000" pitchFamily="50" charset="-128"/>
              </a:rPr>
              <a:t>　</a:t>
            </a:r>
          </a:p>
        </p:txBody>
      </p:sp>
    </p:spTree>
    <p:extLst>
      <p:ext uri="{BB962C8B-B14F-4D97-AF65-F5344CB8AC3E}">
        <p14:creationId xmlns:p14="http://schemas.microsoft.com/office/powerpoint/2010/main" val="3704882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直線コネクタ 18"/>
          <p:cNvCxnSpPr/>
          <p:nvPr/>
        </p:nvCxnSpPr>
        <p:spPr>
          <a:xfrm flipV="1">
            <a:off x="72219" y="340407"/>
            <a:ext cx="7632000" cy="8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5832003" y="52375"/>
            <a:ext cx="1976205" cy="280718"/>
          </a:xfrm>
          <a:prstGeom prst="rect">
            <a:avLst/>
          </a:prstGeom>
          <a:noFill/>
        </p:spPr>
        <p:txBody>
          <a:bodyPr wrap="square" rtlCol="0">
            <a:spAutoFit/>
          </a:bodyPr>
          <a:lstStyle/>
          <a:p>
            <a:r>
              <a:rPr lang="ja-JP" altLang="en-US" sz="1224" dirty="0"/>
              <a:t>北部普及だより第</a:t>
            </a:r>
            <a:r>
              <a:rPr lang="en-US" altLang="ja-JP" sz="1224" dirty="0"/>
              <a:t>120</a:t>
            </a:r>
            <a:r>
              <a:rPr lang="ja-JP" altLang="en-US" sz="1224" dirty="0"/>
              <a:t>号</a:t>
            </a:r>
          </a:p>
        </p:txBody>
      </p:sp>
      <p:sp>
        <p:nvSpPr>
          <p:cNvPr id="29" name="正方形/長方形 28">
            <a:extLst>
              <a:ext uri="{FF2B5EF4-FFF2-40B4-BE49-F238E27FC236}">
                <a16:creationId xmlns:a16="http://schemas.microsoft.com/office/drawing/2014/main" id="{BA9FEA74-D59B-41C3-B537-7DEE874AF1D7}"/>
              </a:ext>
            </a:extLst>
          </p:cNvPr>
          <p:cNvSpPr/>
          <p:nvPr/>
        </p:nvSpPr>
        <p:spPr>
          <a:xfrm>
            <a:off x="104775" y="5165824"/>
            <a:ext cx="7548207" cy="3547096"/>
          </a:xfrm>
          <a:prstGeom prst="rect">
            <a:avLst/>
          </a:prstGeom>
          <a:solidFill>
            <a:schemeClr val="accent3">
              <a:lumMod val="40000"/>
              <a:lumOff val="60000"/>
              <a:alpha val="4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rgbClr val="FF0000"/>
              </a:solidFill>
            </a:endParaRPr>
          </a:p>
        </p:txBody>
      </p:sp>
      <p:sp>
        <p:nvSpPr>
          <p:cNvPr id="30" name="テキスト ボックス 29">
            <a:extLst>
              <a:ext uri="{FF2B5EF4-FFF2-40B4-BE49-F238E27FC236}">
                <a16:creationId xmlns:a16="http://schemas.microsoft.com/office/drawing/2014/main" id="{733C12A3-6567-46F0-A735-D99A378F57D6}"/>
              </a:ext>
            </a:extLst>
          </p:cNvPr>
          <p:cNvSpPr txBox="1"/>
          <p:nvPr/>
        </p:nvSpPr>
        <p:spPr>
          <a:xfrm>
            <a:off x="174354" y="7328241"/>
            <a:ext cx="2338919" cy="830997"/>
          </a:xfrm>
          <a:prstGeom prst="rect">
            <a:avLst/>
          </a:prstGeom>
          <a:noFill/>
          <a:ln>
            <a:solidFill>
              <a:schemeClr val="tx1"/>
            </a:solidFill>
          </a:ln>
        </p:spPr>
        <p:txBody>
          <a:bodyPr wrap="square" rtlCol="0">
            <a:spAutoFit/>
          </a:bodyPr>
          <a:lstStyle/>
          <a:p>
            <a:pPr algn="ctr"/>
            <a:r>
              <a:rPr lang="ja-JP" altLang="en-US" sz="1200" b="1" dirty="0">
                <a:latin typeface="HG丸ｺﾞｼｯｸM-PRO" panose="020F0600000000000000" pitchFamily="50" charset="-128"/>
                <a:ea typeface="HG丸ｺﾞｼｯｸM-PRO" panose="020F0600000000000000" pitchFamily="50" charset="-128"/>
              </a:rPr>
              <a:t>パワーズいちご園</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就農年：令和６年</a:t>
            </a:r>
            <a:endParaRPr lang="en-US" altLang="ja-JP" sz="1200" dirty="0">
              <a:latin typeface="HG丸ｺﾞｼｯｸM-PRO" panose="020F0600000000000000" pitchFamily="50" charset="-128"/>
              <a:ea typeface="HG丸ｺﾞｼｯｸM-PRO" panose="020F0600000000000000" pitchFamily="50" charset="-128"/>
            </a:endParaRPr>
          </a:p>
          <a:p>
            <a:pPr marL="0" marR="0" lvl="0" indent="0" algn="l" defTabSz="101881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経営作物：</a:t>
            </a:r>
            <a:r>
              <a:rPr lang="ja-JP" altLang="en-US" sz="1200" dirty="0">
                <a:solidFill>
                  <a:prstClr val="black"/>
                </a:solidFill>
                <a:latin typeface="HG丸ｺﾞｼｯｸM-PRO" panose="020F0600000000000000" pitchFamily="50" charset="-128"/>
                <a:ea typeface="HG丸ｺﾞｼｯｸM-PRO" panose="020F0600000000000000" pitchFamily="50" charset="-128"/>
              </a:rPr>
              <a:t>いちご（かおり野）</a:t>
            </a:r>
            <a:endParaRPr kumimoji="1" lang="en-US" altLang="ja-JP" sz="1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101881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経営規模：１２</a:t>
            </a:r>
            <a:r>
              <a:rPr kumimoji="1" lang="en-US" altLang="ja-JP" sz="1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a</a:t>
            </a:r>
            <a:endParaRPr kumimoji="1" lang="en-US" altLang="ja-JP" sz="1200" b="0" i="0" u="none" strike="noStrike" kern="1200" cap="none" spc="0" normalizeH="0" baseline="0" noProof="0" dirty="0">
              <a:ln>
                <a:noFill/>
              </a:ln>
              <a:solidFill>
                <a:srgbClr val="FF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1" name="テキスト ボックス 30">
            <a:extLst>
              <a:ext uri="{FF2B5EF4-FFF2-40B4-BE49-F238E27FC236}">
                <a16:creationId xmlns:a16="http://schemas.microsoft.com/office/drawing/2014/main" id="{303DAD6F-56AB-4055-952F-C48741B19FAF}"/>
              </a:ext>
            </a:extLst>
          </p:cNvPr>
          <p:cNvSpPr txBox="1"/>
          <p:nvPr/>
        </p:nvSpPr>
        <p:spPr>
          <a:xfrm>
            <a:off x="2513274" y="5595545"/>
            <a:ext cx="5118096" cy="2954655"/>
          </a:xfrm>
          <a:prstGeom prst="rect">
            <a:avLst/>
          </a:prstGeom>
          <a:noFill/>
        </p:spPr>
        <p:txBody>
          <a:bodyPr wrap="square" rtlCol="0">
            <a:spAutoFit/>
          </a:bodyPr>
          <a:lstStyle/>
          <a:p>
            <a:r>
              <a:rPr lang="ja-JP" altLang="en-US" sz="1200" b="1" u="sng" dirty="0">
                <a:latin typeface="HG丸ｺﾞｼｯｸM-PRO" panose="020F0600000000000000" pitchFamily="50" charset="-128"/>
                <a:ea typeface="HG丸ｺﾞｼｯｸM-PRO" panose="020F0600000000000000" pitchFamily="50" charset="-128"/>
              </a:rPr>
              <a:t>就農のきっかけは？</a:t>
            </a:r>
            <a:endParaRPr lang="en-US" altLang="ja-JP" sz="1200" b="1" u="sng"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仕事で悩んでいた時に家族でいちご農園を訪ねて、みなさんが笑顔でいちご狩りを楽しんでいる姿を見て衝撃を受けました。それまではいちごについて全く知りませんでしたが、次に仕事をするなら人々を笑顔にする仕事をしたいと思い、就農を決意しました。</a:t>
            </a:r>
            <a:endParaRPr lang="en-US" altLang="ja-JP" sz="1200" dirty="0">
              <a:latin typeface="HG丸ｺﾞｼｯｸM-PRO" panose="020F0600000000000000" pitchFamily="50" charset="-128"/>
              <a:ea typeface="HG丸ｺﾞｼｯｸM-PRO" panose="020F0600000000000000" pitchFamily="50" charset="-128"/>
            </a:endParaRPr>
          </a:p>
          <a:p>
            <a:pPr>
              <a:lnSpc>
                <a:spcPct val="150000"/>
              </a:lnSpc>
            </a:pPr>
            <a:r>
              <a:rPr lang="ja-JP" altLang="en-US" sz="1200" b="1" u="sng" dirty="0">
                <a:latin typeface="HG丸ｺﾞｼｯｸM-PRO" panose="020F0600000000000000" pitchFamily="50" charset="-128"/>
                <a:ea typeface="HG丸ｺﾞｼｯｸM-PRO" panose="020F0600000000000000" pitchFamily="50" charset="-128"/>
              </a:rPr>
              <a:t>力を入れていることは？</a:t>
            </a:r>
            <a:endParaRPr lang="en-US" altLang="ja-JP" sz="1200" b="1" u="sng"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できるだけ化学農薬を使用せず、害虫を捕食する天敵生物を放飼することで、人にも環境にも優しい防除手法を採用しています。また、ハウス内の環境をいちごにとって理想の環境に近づけるとともに、お客さんにとっても過ごしやすい環境を整えています。</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b="1" u="sng" dirty="0">
                <a:latin typeface="HG丸ｺﾞｼｯｸM-PRO" panose="020F0600000000000000" pitchFamily="50" charset="-128"/>
                <a:ea typeface="HG丸ｺﾞｼｯｸM-PRO" panose="020F0600000000000000" pitchFamily="50" charset="-128"/>
              </a:rPr>
              <a:t>今後の目標は？</a:t>
            </a:r>
            <a:endParaRPr lang="en-US" altLang="ja-JP" sz="1200" b="1" u="sng"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まずは、現在栽培している品種「かおり野」の栽培技術を極めてから、別の品種にもチャレンジしたいです。また、ハウスの拡大や、ハウス周りをにぎやかに彩ることで、お客さんにより楽しんでいただける農園を目指します。</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32" name="角丸四角形 66">
            <a:extLst>
              <a:ext uri="{FF2B5EF4-FFF2-40B4-BE49-F238E27FC236}">
                <a16:creationId xmlns:a16="http://schemas.microsoft.com/office/drawing/2014/main" id="{72B593E7-7367-4279-960B-611A3078BCAC}"/>
              </a:ext>
            </a:extLst>
          </p:cNvPr>
          <p:cNvSpPr/>
          <p:nvPr/>
        </p:nvSpPr>
        <p:spPr>
          <a:xfrm>
            <a:off x="101452" y="4733776"/>
            <a:ext cx="7548207" cy="446610"/>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33" name="テキスト ボックス 46">
            <a:extLst>
              <a:ext uri="{FF2B5EF4-FFF2-40B4-BE49-F238E27FC236}">
                <a16:creationId xmlns:a16="http://schemas.microsoft.com/office/drawing/2014/main" id="{31AC6BCB-9252-4443-8063-D102E56FBA5B}"/>
              </a:ext>
            </a:extLst>
          </p:cNvPr>
          <p:cNvSpPr txBox="1"/>
          <p:nvPr/>
        </p:nvSpPr>
        <p:spPr>
          <a:xfrm>
            <a:off x="362967" y="4788512"/>
            <a:ext cx="7049639" cy="407163"/>
          </a:xfrm>
          <a:prstGeom prst="rect">
            <a:avLst/>
          </a:prstGeom>
          <a:noFill/>
        </p:spPr>
        <p:txBody>
          <a:bodyPr wrap="square" rtlCol="0">
            <a:spAutoFit/>
          </a:bodyPr>
          <a:lstStyle>
            <a:defPPr>
              <a:defRPr lang="ja-JP"/>
            </a:defPPr>
            <a:lvl1pPr marL="0" algn="l" defTabSz="1018818" rtl="0" eaLnBrk="1" latinLnBrk="0" hangingPunct="1">
              <a:defRPr kumimoji="1" sz="2005" kern="1200">
                <a:solidFill>
                  <a:schemeClr val="tx1"/>
                </a:solidFill>
                <a:latin typeface="+mn-lt"/>
                <a:ea typeface="+mn-ea"/>
                <a:cs typeface="+mn-cs"/>
              </a:defRPr>
            </a:lvl1pPr>
            <a:lvl2pPr marL="509408" algn="l" defTabSz="1018818" rtl="0" eaLnBrk="1" latinLnBrk="0" hangingPunct="1">
              <a:defRPr kumimoji="1" sz="2005" kern="1200">
                <a:solidFill>
                  <a:schemeClr val="tx1"/>
                </a:solidFill>
                <a:latin typeface="+mn-lt"/>
                <a:ea typeface="+mn-ea"/>
                <a:cs typeface="+mn-cs"/>
              </a:defRPr>
            </a:lvl2pPr>
            <a:lvl3pPr marL="1018818" algn="l" defTabSz="1018818" rtl="0" eaLnBrk="1" latinLnBrk="0" hangingPunct="1">
              <a:defRPr kumimoji="1" sz="2005" kern="1200">
                <a:solidFill>
                  <a:schemeClr val="tx1"/>
                </a:solidFill>
                <a:latin typeface="+mn-lt"/>
                <a:ea typeface="+mn-ea"/>
                <a:cs typeface="+mn-cs"/>
              </a:defRPr>
            </a:lvl3pPr>
            <a:lvl4pPr marL="1528227" algn="l" defTabSz="1018818" rtl="0" eaLnBrk="1" latinLnBrk="0" hangingPunct="1">
              <a:defRPr kumimoji="1" sz="2005" kern="1200">
                <a:solidFill>
                  <a:schemeClr val="tx1"/>
                </a:solidFill>
                <a:latin typeface="+mn-lt"/>
                <a:ea typeface="+mn-ea"/>
                <a:cs typeface="+mn-cs"/>
              </a:defRPr>
            </a:lvl4pPr>
            <a:lvl5pPr marL="2037634" algn="l" defTabSz="1018818" rtl="0" eaLnBrk="1" latinLnBrk="0" hangingPunct="1">
              <a:defRPr kumimoji="1" sz="2005" kern="1200">
                <a:solidFill>
                  <a:schemeClr val="tx1"/>
                </a:solidFill>
                <a:latin typeface="+mn-lt"/>
                <a:ea typeface="+mn-ea"/>
                <a:cs typeface="+mn-cs"/>
              </a:defRPr>
            </a:lvl5pPr>
            <a:lvl6pPr marL="2547044" algn="l" defTabSz="1018818" rtl="0" eaLnBrk="1" latinLnBrk="0" hangingPunct="1">
              <a:defRPr kumimoji="1" sz="2005" kern="1200">
                <a:solidFill>
                  <a:schemeClr val="tx1"/>
                </a:solidFill>
                <a:latin typeface="+mn-lt"/>
                <a:ea typeface="+mn-ea"/>
                <a:cs typeface="+mn-cs"/>
              </a:defRPr>
            </a:lvl6pPr>
            <a:lvl7pPr marL="3056452" algn="l" defTabSz="1018818" rtl="0" eaLnBrk="1" latinLnBrk="0" hangingPunct="1">
              <a:defRPr kumimoji="1" sz="2005" kern="1200">
                <a:solidFill>
                  <a:schemeClr val="tx1"/>
                </a:solidFill>
                <a:latin typeface="+mn-lt"/>
                <a:ea typeface="+mn-ea"/>
                <a:cs typeface="+mn-cs"/>
              </a:defRPr>
            </a:lvl7pPr>
            <a:lvl8pPr marL="3565861" algn="l" defTabSz="1018818" rtl="0" eaLnBrk="1" latinLnBrk="0" hangingPunct="1">
              <a:defRPr kumimoji="1" sz="2005" kern="1200">
                <a:solidFill>
                  <a:schemeClr val="tx1"/>
                </a:solidFill>
                <a:latin typeface="+mn-lt"/>
                <a:ea typeface="+mn-ea"/>
                <a:cs typeface="+mn-cs"/>
              </a:defRPr>
            </a:lvl8pPr>
            <a:lvl9pPr marL="4075270" algn="l" defTabSz="1018818" rtl="0" eaLnBrk="1" latinLnBrk="0" hangingPunct="1">
              <a:defRPr kumimoji="1" sz="2005" kern="1200">
                <a:solidFill>
                  <a:schemeClr val="tx1"/>
                </a:solidFill>
                <a:latin typeface="+mn-lt"/>
                <a:ea typeface="+mn-ea"/>
                <a:cs typeface="+mn-cs"/>
              </a:defRPr>
            </a:lvl9pPr>
          </a:lstStyle>
          <a:p>
            <a:pPr algn="ctr"/>
            <a:r>
              <a:rPr lang="ja-JP" altLang="en-US" sz="2046" b="1" dirty="0"/>
              <a:t>北摂農業の新たな担い手～新規就農者紹介～</a:t>
            </a:r>
          </a:p>
        </p:txBody>
      </p:sp>
      <p:sp>
        <p:nvSpPr>
          <p:cNvPr id="38" name="テキスト ボックス 37">
            <a:extLst>
              <a:ext uri="{FF2B5EF4-FFF2-40B4-BE49-F238E27FC236}">
                <a16:creationId xmlns:a16="http://schemas.microsoft.com/office/drawing/2014/main" id="{E2FE004C-EE14-4856-8EED-A9BFF4DB90F4}"/>
              </a:ext>
            </a:extLst>
          </p:cNvPr>
          <p:cNvSpPr txBox="1"/>
          <p:nvPr/>
        </p:nvSpPr>
        <p:spPr>
          <a:xfrm>
            <a:off x="98129" y="5183353"/>
            <a:ext cx="7533241" cy="469103"/>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当事務所では、新規就農者の確保・育成に向け取り組んでおり、管内の新規就農者が増えてきています。今回は北摂農業の新たな担い手として、能勢町で頑張る農業者を紹介します。　</a:t>
            </a:r>
            <a:endParaRPr lang="en-US" altLang="ja-JP" sz="1224" dirty="0">
              <a:latin typeface="HG丸ｺﾞｼｯｸM-PRO" panose="020F0600000000000000" pitchFamily="50" charset="-128"/>
              <a:ea typeface="HG丸ｺﾞｼｯｸM-PRO" panose="020F0600000000000000" pitchFamily="50" charset="-128"/>
            </a:endParaRPr>
          </a:p>
        </p:txBody>
      </p:sp>
      <p:sp>
        <p:nvSpPr>
          <p:cNvPr id="39" name="テキスト ボックス 38">
            <a:extLst>
              <a:ext uri="{FF2B5EF4-FFF2-40B4-BE49-F238E27FC236}">
                <a16:creationId xmlns:a16="http://schemas.microsoft.com/office/drawing/2014/main" id="{CFD89AFE-0F1D-48EF-890F-5ED02A17ED65}"/>
              </a:ext>
            </a:extLst>
          </p:cNvPr>
          <p:cNvSpPr txBox="1"/>
          <p:nvPr/>
        </p:nvSpPr>
        <p:spPr>
          <a:xfrm>
            <a:off x="101452" y="8447014"/>
            <a:ext cx="7527824" cy="280718"/>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農の普及課では、管内で頑張る農業者の栽培技術向上・所得向上に取り組んでいきます。</a:t>
            </a:r>
            <a:endParaRPr lang="en-US" altLang="ja-JP" sz="1224" dirty="0">
              <a:latin typeface="HG丸ｺﾞｼｯｸM-PRO" panose="020F0600000000000000" pitchFamily="50" charset="-128"/>
              <a:ea typeface="HG丸ｺﾞｼｯｸM-PRO" panose="020F0600000000000000" pitchFamily="50" charset="-128"/>
            </a:endParaRPr>
          </a:p>
        </p:txBody>
      </p:sp>
      <p:pic>
        <p:nvPicPr>
          <p:cNvPr id="40" name="図 39">
            <a:extLst>
              <a:ext uri="{FF2B5EF4-FFF2-40B4-BE49-F238E27FC236}">
                <a16:creationId xmlns:a16="http://schemas.microsoft.com/office/drawing/2014/main" id="{8665826B-C27D-4D15-A953-980057876BF9}"/>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74355" y="5811731"/>
            <a:ext cx="2338919" cy="1429339"/>
          </a:xfrm>
          <a:prstGeom prst="rect">
            <a:avLst/>
          </a:prstGeom>
        </p:spPr>
      </p:pic>
      <p:sp>
        <p:nvSpPr>
          <p:cNvPr id="41" name="正方形/長方形 40">
            <a:extLst>
              <a:ext uri="{FF2B5EF4-FFF2-40B4-BE49-F238E27FC236}">
                <a16:creationId xmlns:a16="http://schemas.microsoft.com/office/drawing/2014/main" id="{2903ADA0-2335-485E-A4BF-82EDCC9D8154}"/>
              </a:ext>
            </a:extLst>
          </p:cNvPr>
          <p:cNvSpPr/>
          <p:nvPr/>
        </p:nvSpPr>
        <p:spPr>
          <a:xfrm>
            <a:off x="113744" y="917353"/>
            <a:ext cx="7539237" cy="3782308"/>
          </a:xfrm>
          <a:prstGeom prst="rect">
            <a:avLst/>
          </a:prstGeom>
          <a:solidFill>
            <a:schemeClr val="accent6">
              <a:lumMod val="60000"/>
              <a:lumOff val="40000"/>
              <a:alpha val="4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rgbClr val="FF0000"/>
              </a:solidFill>
            </a:endParaRPr>
          </a:p>
        </p:txBody>
      </p:sp>
      <p:sp>
        <p:nvSpPr>
          <p:cNvPr id="43" name="角丸四角形 56">
            <a:extLst>
              <a:ext uri="{FF2B5EF4-FFF2-40B4-BE49-F238E27FC236}">
                <a16:creationId xmlns:a16="http://schemas.microsoft.com/office/drawing/2014/main" id="{F6F2F6E9-4B34-4FCF-8356-F8B1FB994417}"/>
              </a:ext>
            </a:extLst>
          </p:cNvPr>
          <p:cNvSpPr/>
          <p:nvPr/>
        </p:nvSpPr>
        <p:spPr>
          <a:xfrm>
            <a:off x="113744" y="386066"/>
            <a:ext cx="7548087" cy="620548"/>
          </a:xfrm>
          <a:prstGeom prst="round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cxnSp>
        <p:nvCxnSpPr>
          <p:cNvPr id="46" name="直線コネクタ 45">
            <a:extLst>
              <a:ext uri="{FF2B5EF4-FFF2-40B4-BE49-F238E27FC236}">
                <a16:creationId xmlns:a16="http://schemas.microsoft.com/office/drawing/2014/main" id="{030207BC-B550-41DD-8088-1B57F4F816C3}"/>
              </a:ext>
            </a:extLst>
          </p:cNvPr>
          <p:cNvCxnSpPr/>
          <p:nvPr/>
        </p:nvCxnSpPr>
        <p:spPr>
          <a:xfrm flipV="1">
            <a:off x="72219" y="340407"/>
            <a:ext cx="7632000" cy="8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BB4FF72A-4624-4B1F-906C-416FEC2B83DD}"/>
              </a:ext>
            </a:extLst>
          </p:cNvPr>
          <p:cNvSpPr txBox="1"/>
          <p:nvPr/>
        </p:nvSpPr>
        <p:spPr>
          <a:xfrm>
            <a:off x="1121039" y="385103"/>
            <a:ext cx="5719076" cy="677108"/>
          </a:xfrm>
          <a:prstGeom prst="rect">
            <a:avLst/>
          </a:prstGeom>
          <a:noFill/>
        </p:spPr>
        <p:txBody>
          <a:bodyPr wrap="square" rtlCol="0">
            <a:spAutoFit/>
          </a:bodyPr>
          <a:lstStyle/>
          <a:p>
            <a:r>
              <a:rPr lang="ja-JP" altLang="en-US" sz="1800" b="1" dirty="0"/>
              <a:t>　能勢町の学校給食に町産農産物・加工品を使った</a:t>
            </a:r>
          </a:p>
          <a:p>
            <a:r>
              <a:rPr lang="ja-JP" altLang="en-US" sz="2000" b="1" dirty="0"/>
              <a:t>「地元まるごと能勢っ子こんだて」 </a:t>
            </a:r>
            <a:r>
              <a:rPr lang="ja-JP" altLang="en-US" sz="1800" b="1" dirty="0"/>
              <a:t>が提供されました！</a:t>
            </a:r>
            <a:endParaRPr lang="en-US" altLang="ja-JP" sz="1800" b="1" dirty="0"/>
          </a:p>
        </p:txBody>
      </p:sp>
      <p:sp>
        <p:nvSpPr>
          <p:cNvPr id="48" name="テキスト ボックス 47">
            <a:extLst>
              <a:ext uri="{FF2B5EF4-FFF2-40B4-BE49-F238E27FC236}">
                <a16:creationId xmlns:a16="http://schemas.microsoft.com/office/drawing/2014/main" id="{AB29F4A6-1345-4E61-887F-818ABFF37DDC}"/>
              </a:ext>
            </a:extLst>
          </p:cNvPr>
          <p:cNvSpPr txBox="1"/>
          <p:nvPr/>
        </p:nvSpPr>
        <p:spPr>
          <a:xfrm>
            <a:off x="1655539" y="4445744"/>
            <a:ext cx="2477245" cy="253916"/>
          </a:xfrm>
          <a:prstGeom prst="rect">
            <a:avLst/>
          </a:prstGeom>
          <a:noFill/>
        </p:spPr>
        <p:txBody>
          <a:bodyPr wrap="square" rtlCol="0">
            <a:spAutoFit/>
          </a:bodyPr>
          <a:lstStyle/>
          <a:p>
            <a:r>
              <a:rPr lang="ja-JP" altLang="en-US" sz="1050" dirty="0">
                <a:latin typeface="HG丸ｺﾞｼｯｸM-PRO" panose="020F0600000000000000" pitchFamily="50" charset="-128"/>
                <a:ea typeface="HG丸ｺﾞｼｯｸM-PRO" panose="020F0600000000000000" pitchFamily="50" charset="-128"/>
              </a:rPr>
              <a:t>▲「地元まるごと能勢っ子こんだて」</a:t>
            </a:r>
          </a:p>
        </p:txBody>
      </p:sp>
      <p:pic>
        <p:nvPicPr>
          <p:cNvPr id="49" name="Picture 2">
            <a:extLst>
              <a:ext uri="{FF2B5EF4-FFF2-40B4-BE49-F238E27FC236}">
                <a16:creationId xmlns:a16="http://schemas.microsoft.com/office/drawing/2014/main" id="{2BA01F2B-5526-4EEB-BC1C-365E757C1C98}"/>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1739242" y="2938112"/>
            <a:ext cx="2232248" cy="1507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テキスト ボックス 49">
            <a:extLst>
              <a:ext uri="{FF2B5EF4-FFF2-40B4-BE49-F238E27FC236}">
                <a16:creationId xmlns:a16="http://schemas.microsoft.com/office/drawing/2014/main" id="{7A50BDB9-79BB-4732-8818-633CEEA69205}"/>
              </a:ext>
            </a:extLst>
          </p:cNvPr>
          <p:cNvSpPr txBox="1"/>
          <p:nvPr/>
        </p:nvSpPr>
        <p:spPr>
          <a:xfrm>
            <a:off x="114302" y="3149600"/>
            <a:ext cx="1624844" cy="1569660"/>
          </a:xfrm>
          <a:prstGeom prst="rect">
            <a:avLst/>
          </a:prstGeom>
          <a:noFill/>
        </p:spPr>
        <p:txBody>
          <a:bodyPr wrap="square" rtlCol="0">
            <a:spAutoFit/>
          </a:bodyPr>
          <a:lstStyle/>
          <a:p>
            <a:pPr lvl="0" algn="just"/>
            <a:r>
              <a:rPr lang="ja-JP" altLang="en-US" sz="1200" dirty="0">
                <a:solidFill>
                  <a:prstClr val="black"/>
                </a:solidFill>
                <a:latin typeface="HG丸ｺﾞｼｯｸM-PRO" panose="020F0600000000000000" pitchFamily="50" charset="-128"/>
                <a:ea typeface="HG丸ｺﾞｼｯｸM-PRO" panose="020F0600000000000000" pitchFamily="50" charset="-128"/>
              </a:rPr>
              <a:t>　協議会では、来年度以降もこの取組を継続、発展させていくこととしています。</a:t>
            </a:r>
            <a:endParaRPr lang="en-US" altLang="ja-JP" sz="1200" dirty="0">
              <a:solidFill>
                <a:prstClr val="black"/>
              </a:solidFill>
              <a:latin typeface="HG丸ｺﾞｼｯｸM-PRO" panose="020F0600000000000000" pitchFamily="50" charset="-128"/>
              <a:ea typeface="HG丸ｺﾞｼｯｸM-PRO" panose="020F0600000000000000" pitchFamily="50" charset="-128"/>
            </a:endParaRPr>
          </a:p>
          <a:p>
            <a:pPr lvl="0" algn="just"/>
            <a:r>
              <a:rPr lang="ja-JP" altLang="en-US" sz="1200" dirty="0">
                <a:solidFill>
                  <a:prstClr val="black"/>
                </a:solidFill>
                <a:latin typeface="HG丸ｺﾞｼｯｸM-PRO" panose="020F0600000000000000" pitchFamily="50" charset="-128"/>
                <a:ea typeface="HG丸ｺﾞｼｯｸM-PRO" panose="020F0600000000000000" pitchFamily="50" charset="-128"/>
              </a:rPr>
              <a:t>　当事務所も、学校給食へのエコ農産物等の安定供給に向けて支援していきます。</a:t>
            </a:r>
            <a:endParaRPr lang="en-US" altLang="ja-JP" sz="1200" dirty="0">
              <a:solidFill>
                <a:prstClr val="black"/>
              </a:solidFill>
              <a:latin typeface="HG丸ｺﾞｼｯｸM-PRO" panose="020F0600000000000000" pitchFamily="50" charset="-128"/>
              <a:ea typeface="HG丸ｺﾞｼｯｸM-PRO" panose="020F0600000000000000" pitchFamily="50" charset="-128"/>
            </a:endParaRPr>
          </a:p>
        </p:txBody>
      </p:sp>
      <p:sp>
        <p:nvSpPr>
          <p:cNvPr id="51" name="テキスト ボックス 50">
            <a:extLst>
              <a:ext uri="{FF2B5EF4-FFF2-40B4-BE49-F238E27FC236}">
                <a16:creationId xmlns:a16="http://schemas.microsoft.com/office/drawing/2014/main" id="{2243BFBF-AD15-4B4C-B512-061D4160564E}"/>
              </a:ext>
            </a:extLst>
          </p:cNvPr>
          <p:cNvSpPr txBox="1"/>
          <p:nvPr/>
        </p:nvSpPr>
        <p:spPr>
          <a:xfrm>
            <a:off x="114397" y="2759943"/>
            <a:ext cx="1624844" cy="461665"/>
          </a:xfrm>
          <a:prstGeom prst="rect">
            <a:avLst/>
          </a:prstGeom>
          <a:noFill/>
        </p:spPr>
        <p:txBody>
          <a:bodyPr wrap="square" rtlCol="0">
            <a:spAutoFit/>
          </a:bodyPr>
          <a:lstStyle/>
          <a:p>
            <a:pPr lvl="0" algn="just"/>
            <a:r>
              <a:rPr lang="ja-JP" altLang="en-US" sz="1200" dirty="0">
                <a:solidFill>
                  <a:prstClr val="black"/>
                </a:solidFill>
                <a:latin typeface="HG丸ｺﾞｼｯｸM-PRO" panose="020F0600000000000000" pitchFamily="50" charset="-128"/>
                <a:ea typeface="HG丸ｺﾞｼｯｸM-PRO" panose="020F0600000000000000" pitchFamily="50" charset="-128"/>
              </a:rPr>
              <a:t>あり、ほとんどの教室で「完食」でした。</a:t>
            </a:r>
            <a:endParaRPr lang="en-US" altLang="ja-JP" sz="1200" dirty="0">
              <a:solidFill>
                <a:prstClr val="black"/>
              </a:solidFill>
              <a:latin typeface="HG丸ｺﾞｼｯｸM-PRO" panose="020F0600000000000000" pitchFamily="50" charset="-128"/>
              <a:ea typeface="HG丸ｺﾞｼｯｸM-PRO" panose="020F0600000000000000" pitchFamily="50" charset="-128"/>
            </a:endParaRPr>
          </a:p>
        </p:txBody>
      </p:sp>
      <p:sp>
        <p:nvSpPr>
          <p:cNvPr id="52" name="テキスト ボックス 51">
            <a:extLst>
              <a:ext uri="{FF2B5EF4-FFF2-40B4-BE49-F238E27FC236}">
                <a16:creationId xmlns:a16="http://schemas.microsoft.com/office/drawing/2014/main" id="{DFF5BF1B-C2B1-4376-9BC6-EE036BB23D74}"/>
              </a:ext>
            </a:extLst>
          </p:cNvPr>
          <p:cNvSpPr txBox="1"/>
          <p:nvPr/>
        </p:nvSpPr>
        <p:spPr>
          <a:xfrm>
            <a:off x="113743" y="1568605"/>
            <a:ext cx="7506407" cy="646331"/>
          </a:xfrm>
          <a:prstGeom prst="rect">
            <a:avLst/>
          </a:prstGeom>
          <a:noFill/>
        </p:spPr>
        <p:txBody>
          <a:bodyPr wrap="square" rtlCol="0">
            <a:spAutoFit/>
          </a:bodyPr>
          <a:lstStyle/>
          <a:p>
            <a:pPr lvl="0" algn="just"/>
            <a:r>
              <a:rPr lang="ja-JP" altLang="en-US" sz="1200" dirty="0">
                <a:solidFill>
                  <a:prstClr val="black"/>
                </a:solidFill>
                <a:latin typeface="HG丸ｺﾞｼｯｸM-PRO" panose="020F0600000000000000" pitchFamily="50" charset="-128"/>
                <a:ea typeface="HG丸ｺﾞｼｯｸM-PRO" panose="020F0600000000000000" pitchFamily="50" charset="-128"/>
              </a:rPr>
              <a:t>　今年度は、</a:t>
            </a:r>
            <a:r>
              <a:rPr lang="en-US" altLang="ja-JP" sz="1200" dirty="0">
                <a:solidFill>
                  <a:prstClr val="black"/>
                </a:solidFill>
                <a:latin typeface="HG丸ｺﾞｼｯｸM-PRO" panose="020F0600000000000000" pitchFamily="50" charset="-128"/>
                <a:ea typeface="HG丸ｺﾞｼｯｸM-PRO" panose="020F0600000000000000" pitchFamily="50" charset="-128"/>
              </a:rPr>
              <a:t>12</a:t>
            </a:r>
            <a:r>
              <a:rPr lang="ja-JP" altLang="en-US" sz="1200" dirty="0">
                <a:solidFill>
                  <a:prstClr val="black"/>
                </a:solidFill>
                <a:latin typeface="HG丸ｺﾞｼｯｸM-PRO" panose="020F0600000000000000" pitchFamily="50" charset="-128"/>
                <a:ea typeface="HG丸ｺﾞｼｯｸM-PRO" panose="020F0600000000000000" pitchFamily="50" charset="-128"/>
              </a:rPr>
              <a:t>月８日に「学校給食のメニューの１つ以上を町内産野菜を使ったものとする。そのうち１品目以上の野菜を、環境負荷を低減した方法（大阪エコ農産物を想定）で栽培する」こととし、学校から提案されたメニューに使う食材を、生産者が協力して提供することになりました。</a:t>
            </a:r>
            <a:endParaRPr lang="en-US" altLang="ja-JP" sz="1200" dirty="0">
              <a:solidFill>
                <a:prstClr val="black"/>
              </a:solidFill>
              <a:latin typeface="HG丸ｺﾞｼｯｸM-PRO" panose="020F0600000000000000" pitchFamily="50" charset="-128"/>
              <a:ea typeface="HG丸ｺﾞｼｯｸM-PRO" panose="020F0600000000000000" pitchFamily="50" charset="-128"/>
            </a:endParaRPr>
          </a:p>
        </p:txBody>
      </p:sp>
      <p:sp>
        <p:nvSpPr>
          <p:cNvPr id="53" name="テキスト ボックス 52">
            <a:extLst>
              <a:ext uri="{FF2B5EF4-FFF2-40B4-BE49-F238E27FC236}">
                <a16:creationId xmlns:a16="http://schemas.microsoft.com/office/drawing/2014/main" id="{37860DC0-1C8C-4EE1-8623-EDC7A42C37D5}"/>
              </a:ext>
            </a:extLst>
          </p:cNvPr>
          <p:cNvSpPr txBox="1"/>
          <p:nvPr/>
        </p:nvSpPr>
        <p:spPr>
          <a:xfrm>
            <a:off x="113745" y="1006614"/>
            <a:ext cx="7517626" cy="646331"/>
          </a:xfrm>
          <a:prstGeom prst="rect">
            <a:avLst/>
          </a:prstGeom>
          <a:noFill/>
        </p:spPr>
        <p:txBody>
          <a:bodyPr wrap="square" rtlCol="0">
            <a:spAutoFit/>
          </a:bodyPr>
          <a:lstStyle/>
          <a:p>
            <a:pPr lvl="0" algn="just"/>
            <a:r>
              <a:rPr lang="ja-JP" altLang="en-US" sz="1200" dirty="0">
                <a:solidFill>
                  <a:prstClr val="black"/>
                </a:solidFill>
                <a:latin typeface="HG丸ｺﾞｼｯｸM-PRO" panose="020F0600000000000000" pitchFamily="50" charset="-128"/>
                <a:ea typeface="HG丸ｺﾞｼｯｸM-PRO" panose="020F0600000000000000" pitchFamily="50" charset="-128"/>
              </a:rPr>
              <a:t>　能勢町は学校給食での町内産農産物・農産加工品の利用を推進しています。今年度、地場産率の向上を図るとともに、大阪エコ農産物の利用を進め、環境負荷軽減に寄与するため、能勢町学校給食地産地消推進協議会が設置され、当事務所も委員の一機関として参画しました。</a:t>
            </a:r>
            <a:endParaRPr lang="en-US" altLang="ja-JP" sz="1200" dirty="0">
              <a:solidFill>
                <a:prstClr val="black"/>
              </a:solidFill>
              <a:latin typeface="HG丸ｺﾞｼｯｸM-PRO" panose="020F0600000000000000" pitchFamily="50" charset="-128"/>
              <a:ea typeface="HG丸ｺﾞｼｯｸM-PRO" panose="020F0600000000000000" pitchFamily="50" charset="-128"/>
            </a:endParaRPr>
          </a:p>
        </p:txBody>
      </p:sp>
      <p:sp>
        <p:nvSpPr>
          <p:cNvPr id="54" name="テキスト ボックス 53">
            <a:extLst>
              <a:ext uri="{FF2B5EF4-FFF2-40B4-BE49-F238E27FC236}">
                <a16:creationId xmlns:a16="http://schemas.microsoft.com/office/drawing/2014/main" id="{A98C6DA8-196E-425E-9B2A-7A97DF2C6096}"/>
              </a:ext>
            </a:extLst>
          </p:cNvPr>
          <p:cNvSpPr txBox="1"/>
          <p:nvPr/>
        </p:nvSpPr>
        <p:spPr>
          <a:xfrm>
            <a:off x="122593" y="2587609"/>
            <a:ext cx="4010191" cy="276999"/>
          </a:xfrm>
          <a:prstGeom prst="rect">
            <a:avLst/>
          </a:prstGeom>
          <a:noFill/>
        </p:spPr>
        <p:txBody>
          <a:bodyPr wrap="square" rtlCol="0">
            <a:spAutoFit/>
          </a:bodyPr>
          <a:lstStyle/>
          <a:p>
            <a:pPr lvl="0" algn="just"/>
            <a:r>
              <a:rPr lang="ja-JP" altLang="en-US" sz="1200" dirty="0">
                <a:solidFill>
                  <a:prstClr val="black"/>
                </a:solidFill>
                <a:latin typeface="HG丸ｺﾞｼｯｸM-PRO" panose="020F0600000000000000" pitchFamily="50" charset="-128"/>
                <a:ea typeface="HG丸ｺﾞｼｯｸM-PRO" panose="020F0600000000000000" pitchFamily="50" charset="-128"/>
              </a:rPr>
              <a:t>　子どもたちからは「野菜もご飯も美味しい」との声が</a:t>
            </a:r>
            <a:endParaRPr lang="en-US" altLang="ja-JP" sz="1200" dirty="0">
              <a:solidFill>
                <a:prstClr val="black"/>
              </a:solidFill>
              <a:latin typeface="HG丸ｺﾞｼｯｸM-PRO" panose="020F0600000000000000" pitchFamily="50" charset="-128"/>
              <a:ea typeface="HG丸ｺﾞｼｯｸM-PRO" panose="020F0600000000000000" pitchFamily="50" charset="-128"/>
            </a:endParaRPr>
          </a:p>
        </p:txBody>
      </p:sp>
      <p:sp>
        <p:nvSpPr>
          <p:cNvPr id="55" name="テキスト ボックス 54">
            <a:extLst>
              <a:ext uri="{FF2B5EF4-FFF2-40B4-BE49-F238E27FC236}">
                <a16:creationId xmlns:a16="http://schemas.microsoft.com/office/drawing/2014/main" id="{A3C5BCF6-2BCC-4673-85C0-42CDE6FD18AD}"/>
              </a:ext>
            </a:extLst>
          </p:cNvPr>
          <p:cNvSpPr txBox="1"/>
          <p:nvPr/>
        </p:nvSpPr>
        <p:spPr>
          <a:xfrm>
            <a:off x="122594" y="2126679"/>
            <a:ext cx="7508776" cy="461665"/>
          </a:xfrm>
          <a:prstGeom prst="rect">
            <a:avLst/>
          </a:prstGeom>
          <a:noFill/>
        </p:spPr>
        <p:txBody>
          <a:bodyPr wrap="square" rtlCol="0">
            <a:spAutoFit/>
          </a:bodyPr>
          <a:lstStyle/>
          <a:p>
            <a:pPr lvl="0" algn="just"/>
            <a:r>
              <a:rPr lang="ja-JP" altLang="en-US" sz="1200" dirty="0">
                <a:solidFill>
                  <a:prstClr val="black"/>
                </a:solidFill>
                <a:latin typeface="HG丸ｺﾞｼｯｸM-PRO" panose="020F0600000000000000" pitchFamily="50" charset="-128"/>
                <a:ea typeface="HG丸ｺﾞｼｯｸM-PRO" panose="020F0600000000000000" pitchFamily="50" charset="-128"/>
              </a:rPr>
              <a:t>　当日は、町長、教育長をはじめ食材の提供者も参加して、一緒に給食を味わい、給食開始時にはビデオレターとして、生産者からのメッセージ動画を流しました。</a:t>
            </a:r>
            <a:endParaRPr lang="en-US" altLang="ja-JP" sz="1200" dirty="0">
              <a:solidFill>
                <a:prstClr val="black"/>
              </a:solidFill>
              <a:latin typeface="HG丸ｺﾞｼｯｸM-PRO" panose="020F0600000000000000" pitchFamily="50" charset="-128"/>
              <a:ea typeface="HG丸ｺﾞｼｯｸM-PRO" panose="020F0600000000000000" pitchFamily="50" charset="-128"/>
            </a:endParaRPr>
          </a:p>
        </p:txBody>
      </p:sp>
      <p:graphicFrame>
        <p:nvGraphicFramePr>
          <p:cNvPr id="56" name="表 55">
            <a:extLst>
              <a:ext uri="{FF2B5EF4-FFF2-40B4-BE49-F238E27FC236}">
                <a16:creationId xmlns:a16="http://schemas.microsoft.com/office/drawing/2014/main" id="{80228278-FC7A-4211-95B9-E79E50394FB1}"/>
              </a:ext>
            </a:extLst>
          </p:cNvPr>
          <p:cNvGraphicFramePr>
            <a:graphicFrameLocks noGrp="1"/>
          </p:cNvGraphicFramePr>
          <p:nvPr>
            <p:extLst>
              <p:ext uri="{D42A27DB-BD31-4B8C-83A1-F6EECF244321}">
                <p14:modId xmlns:p14="http://schemas.microsoft.com/office/powerpoint/2010/main" val="277424700"/>
              </p:ext>
            </p:extLst>
          </p:nvPr>
        </p:nvGraphicFramePr>
        <p:xfrm>
          <a:off x="4103811" y="2482448"/>
          <a:ext cx="3508679" cy="2179320"/>
        </p:xfrm>
        <a:graphic>
          <a:graphicData uri="http://schemas.openxmlformats.org/drawingml/2006/table">
            <a:tbl>
              <a:tblPr firstRow="1" firstCol="1" bandRow="1">
                <a:tableStyleId>{5C22544A-7EE6-4342-B048-85BDC9FD1C3A}</a:tableStyleId>
              </a:tblPr>
              <a:tblGrid>
                <a:gridCol w="1114960">
                  <a:extLst>
                    <a:ext uri="{9D8B030D-6E8A-4147-A177-3AD203B41FA5}">
                      <a16:colId xmlns:a16="http://schemas.microsoft.com/office/drawing/2014/main" val="1478658895"/>
                    </a:ext>
                  </a:extLst>
                </a:gridCol>
                <a:gridCol w="1008112">
                  <a:extLst>
                    <a:ext uri="{9D8B030D-6E8A-4147-A177-3AD203B41FA5}">
                      <a16:colId xmlns:a16="http://schemas.microsoft.com/office/drawing/2014/main" val="2625153446"/>
                    </a:ext>
                  </a:extLst>
                </a:gridCol>
                <a:gridCol w="1385607">
                  <a:extLst>
                    <a:ext uri="{9D8B030D-6E8A-4147-A177-3AD203B41FA5}">
                      <a16:colId xmlns:a16="http://schemas.microsoft.com/office/drawing/2014/main" val="117299965"/>
                    </a:ext>
                  </a:extLst>
                </a:gridCol>
              </a:tblGrid>
              <a:tr h="327604">
                <a:tc>
                  <a:txBody>
                    <a:bodyPr/>
                    <a:lstStyle/>
                    <a:p>
                      <a:pPr algn="ctr" hangingPunct="0"/>
                      <a:r>
                        <a:rPr lang="ja-JP" sz="1100" dirty="0">
                          <a:effectLst/>
                        </a:rPr>
                        <a:t>メニュー</a:t>
                      </a:r>
                      <a:endParaRPr lang="ja-JP" sz="11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algn="ctr" hangingPunct="0"/>
                      <a:r>
                        <a:rPr lang="ja-JP" sz="1100" dirty="0">
                          <a:effectLst/>
                        </a:rPr>
                        <a:t>原材料</a:t>
                      </a:r>
                      <a:endParaRPr lang="en-US" altLang="ja-JP" sz="1100" dirty="0">
                        <a:effectLst/>
                      </a:endParaRPr>
                    </a:p>
                    <a:p>
                      <a:pPr algn="ctr" hangingPunct="0"/>
                      <a:r>
                        <a:rPr lang="ja-JP" altLang="en-US" sz="1100" dirty="0">
                          <a:effectLst/>
                        </a:rPr>
                        <a:t>（町内産）</a:t>
                      </a:r>
                      <a:endParaRPr lang="ja-JP" sz="11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algn="ctr" hangingPunct="0"/>
                      <a:r>
                        <a:rPr lang="ja-JP" sz="1100" dirty="0">
                          <a:effectLst/>
                        </a:rPr>
                        <a:t>提供者</a:t>
                      </a:r>
                      <a:endParaRPr lang="ja-JP" sz="11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extLst>
                  <a:ext uri="{0D108BD9-81ED-4DB2-BD59-A6C34878D82A}">
                    <a16:rowId xmlns:a16="http://schemas.microsoft.com/office/drawing/2014/main" val="1860767615"/>
                  </a:ext>
                </a:extLst>
              </a:tr>
              <a:tr h="163802">
                <a:tc>
                  <a:txBody>
                    <a:bodyPr/>
                    <a:lstStyle/>
                    <a:p>
                      <a:pPr algn="just" hangingPunct="0"/>
                      <a:r>
                        <a:rPr lang="ja-JP" sz="1050" dirty="0">
                          <a:effectLst/>
                        </a:rPr>
                        <a:t>ご飯</a:t>
                      </a:r>
                      <a:endParaRPr lang="ja-JP" sz="105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algn="just" hangingPunct="0"/>
                      <a:r>
                        <a:rPr lang="en-US" sz="1100">
                          <a:effectLst/>
                        </a:rPr>
                        <a:t>(</a:t>
                      </a:r>
                      <a:r>
                        <a:rPr lang="ja-JP" sz="1100">
                          <a:effectLst/>
                        </a:rPr>
                        <a:t>エコ</a:t>
                      </a:r>
                      <a:r>
                        <a:rPr lang="en-US" sz="1100">
                          <a:effectLst/>
                        </a:rPr>
                        <a:t>)</a:t>
                      </a:r>
                      <a:r>
                        <a:rPr lang="ja-JP" sz="1100">
                          <a:effectLst/>
                        </a:rPr>
                        <a:t>シルク</a:t>
                      </a:r>
                      <a:r>
                        <a:rPr lang="en-US" sz="1100">
                          <a:effectLst/>
                        </a:rPr>
                        <a:t>21</a:t>
                      </a:r>
                      <a:endParaRPr lang="ja-JP" sz="110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algn="just" hangingPunct="0"/>
                      <a:r>
                        <a:rPr lang="ja-JP" sz="1100" dirty="0">
                          <a:effectLst/>
                        </a:rPr>
                        <a:t>ＪＡ大阪北部</a:t>
                      </a:r>
                      <a:endParaRPr lang="ja-JP" sz="11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extLst>
                  <a:ext uri="{0D108BD9-81ED-4DB2-BD59-A6C34878D82A}">
                    <a16:rowId xmlns:a16="http://schemas.microsoft.com/office/drawing/2014/main" val="4217623985"/>
                  </a:ext>
                </a:extLst>
              </a:tr>
              <a:tr h="163802">
                <a:tc>
                  <a:txBody>
                    <a:bodyPr/>
                    <a:lstStyle/>
                    <a:p>
                      <a:pPr algn="just" hangingPunct="0"/>
                      <a:r>
                        <a:rPr lang="ja-JP" sz="1050" dirty="0">
                          <a:effectLst/>
                        </a:rPr>
                        <a:t>魚の塩こうじ焼き</a:t>
                      </a:r>
                      <a:endParaRPr lang="ja-JP" sz="105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algn="just" hangingPunct="0"/>
                      <a:r>
                        <a:rPr lang="ja-JP" sz="1100">
                          <a:effectLst/>
                        </a:rPr>
                        <a:t>塩こうじ</a:t>
                      </a:r>
                      <a:endParaRPr lang="ja-JP" sz="110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algn="just" hangingPunct="0"/>
                      <a:r>
                        <a:rPr lang="ja-JP" sz="1100">
                          <a:effectLst/>
                        </a:rPr>
                        <a:t>てっぺん糀工房</a:t>
                      </a:r>
                      <a:endParaRPr lang="ja-JP" sz="110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extLst>
                  <a:ext uri="{0D108BD9-81ED-4DB2-BD59-A6C34878D82A}">
                    <a16:rowId xmlns:a16="http://schemas.microsoft.com/office/drawing/2014/main" val="2834661287"/>
                  </a:ext>
                </a:extLst>
              </a:tr>
              <a:tr h="327604">
                <a:tc>
                  <a:txBody>
                    <a:bodyPr/>
                    <a:lstStyle/>
                    <a:p>
                      <a:pPr algn="just" hangingPunct="0"/>
                      <a:r>
                        <a:rPr lang="ja-JP" sz="1050" dirty="0">
                          <a:effectLst/>
                        </a:rPr>
                        <a:t>能勢野菜の</a:t>
                      </a:r>
                    </a:p>
                    <a:p>
                      <a:pPr algn="just" hangingPunct="0"/>
                      <a:r>
                        <a:rPr lang="ja-JP" sz="1050" dirty="0">
                          <a:effectLst/>
                        </a:rPr>
                        <a:t>おかか和え</a:t>
                      </a:r>
                      <a:endParaRPr lang="ja-JP" sz="105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algn="just" hangingPunct="0"/>
                      <a:r>
                        <a:rPr lang="ja-JP" sz="1100" dirty="0">
                          <a:effectLst/>
                        </a:rPr>
                        <a:t>はくさい</a:t>
                      </a:r>
                    </a:p>
                    <a:p>
                      <a:pPr algn="just" hangingPunct="0"/>
                      <a:r>
                        <a:rPr lang="en-US" sz="1100" dirty="0">
                          <a:effectLst/>
                        </a:rPr>
                        <a:t>(</a:t>
                      </a:r>
                      <a:r>
                        <a:rPr lang="ja-JP" sz="1100" dirty="0">
                          <a:effectLst/>
                        </a:rPr>
                        <a:t>エコ</a:t>
                      </a:r>
                      <a:r>
                        <a:rPr lang="en-US" sz="1100" dirty="0">
                          <a:effectLst/>
                        </a:rPr>
                        <a:t>)</a:t>
                      </a:r>
                      <a:r>
                        <a:rPr lang="ja-JP" sz="1100" dirty="0">
                          <a:effectLst/>
                        </a:rPr>
                        <a:t>にんじん</a:t>
                      </a:r>
                      <a:endParaRPr lang="ja-JP" sz="11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marL="0" marR="0" lvl="0" indent="0" algn="just" defTabSz="666350" rtl="0" eaLnBrk="1" fontAlgn="auto" latinLnBrk="0" hangingPunct="0">
                        <a:lnSpc>
                          <a:spcPct val="100000"/>
                        </a:lnSpc>
                        <a:spcBef>
                          <a:spcPts val="0"/>
                        </a:spcBef>
                        <a:spcAft>
                          <a:spcPts val="0"/>
                        </a:spcAft>
                        <a:buClrTx/>
                        <a:buSzTx/>
                        <a:buFontTx/>
                        <a:buNone/>
                        <a:tabLst/>
                        <a:defRPr/>
                      </a:pPr>
                      <a:r>
                        <a:rPr lang="ja-JP" altLang="ja-JP" sz="1100" spc="50" dirty="0">
                          <a:effectLst/>
                        </a:rPr>
                        <a:t>農産物直販協議会</a:t>
                      </a:r>
                      <a:endParaRPr lang="ja-JP" altLang="ja-JP" sz="1100" dirty="0">
                        <a:effectLst/>
                      </a:endParaRPr>
                    </a:p>
                    <a:p>
                      <a:pPr algn="just" hangingPunct="0"/>
                      <a:r>
                        <a:rPr lang="ja-JP" sz="1100" spc="50" dirty="0">
                          <a:effectLst/>
                        </a:rPr>
                        <a:t>農産物直販協議会</a:t>
                      </a:r>
                      <a:endParaRPr lang="ja-JP" sz="1100" dirty="0">
                        <a:effectLst/>
                      </a:endParaRPr>
                    </a:p>
                  </a:txBody>
                  <a:tcPr marL="68580" marR="68580" marT="0" marB="0"/>
                </a:tc>
                <a:extLst>
                  <a:ext uri="{0D108BD9-81ED-4DB2-BD59-A6C34878D82A}">
                    <a16:rowId xmlns:a16="http://schemas.microsoft.com/office/drawing/2014/main" val="1568833221"/>
                  </a:ext>
                </a:extLst>
              </a:tr>
              <a:tr h="1146615">
                <a:tc>
                  <a:txBody>
                    <a:bodyPr/>
                    <a:lstStyle/>
                    <a:p>
                      <a:pPr algn="just" hangingPunct="0"/>
                      <a:r>
                        <a:rPr lang="ja-JP" sz="1050" dirty="0">
                          <a:effectLst/>
                        </a:rPr>
                        <a:t>かす汁</a:t>
                      </a:r>
                      <a:endParaRPr lang="ja-JP" sz="105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algn="just" hangingPunct="0"/>
                      <a:r>
                        <a:rPr lang="ja-JP" sz="1100" dirty="0">
                          <a:effectLst/>
                        </a:rPr>
                        <a:t>はくさい</a:t>
                      </a:r>
                    </a:p>
                    <a:p>
                      <a:pPr algn="just" hangingPunct="0"/>
                      <a:r>
                        <a:rPr lang="en-US" sz="1100" dirty="0">
                          <a:effectLst/>
                        </a:rPr>
                        <a:t>(</a:t>
                      </a:r>
                      <a:r>
                        <a:rPr lang="ja-JP" sz="1100" dirty="0">
                          <a:effectLst/>
                        </a:rPr>
                        <a:t>エコ</a:t>
                      </a:r>
                      <a:r>
                        <a:rPr lang="en-US" sz="1100" dirty="0">
                          <a:effectLst/>
                        </a:rPr>
                        <a:t>)</a:t>
                      </a:r>
                      <a:r>
                        <a:rPr lang="ja-JP" sz="1100" dirty="0">
                          <a:effectLst/>
                        </a:rPr>
                        <a:t>にんじん</a:t>
                      </a:r>
                    </a:p>
                    <a:p>
                      <a:pPr algn="just" hangingPunct="0"/>
                      <a:r>
                        <a:rPr lang="en-US" sz="1100" dirty="0">
                          <a:effectLst/>
                        </a:rPr>
                        <a:t>(</a:t>
                      </a:r>
                      <a:r>
                        <a:rPr lang="ja-JP" sz="1100" dirty="0">
                          <a:effectLst/>
                        </a:rPr>
                        <a:t>エコ</a:t>
                      </a:r>
                      <a:r>
                        <a:rPr lang="en-US" sz="1100" dirty="0">
                          <a:effectLst/>
                        </a:rPr>
                        <a:t>)</a:t>
                      </a:r>
                      <a:r>
                        <a:rPr lang="ja-JP" sz="1100" dirty="0">
                          <a:effectLst/>
                        </a:rPr>
                        <a:t>たまねぎ</a:t>
                      </a:r>
                    </a:p>
                    <a:p>
                      <a:pPr algn="just" hangingPunct="0"/>
                      <a:r>
                        <a:rPr lang="en-US" sz="1100" dirty="0">
                          <a:effectLst/>
                        </a:rPr>
                        <a:t>(</a:t>
                      </a:r>
                      <a:r>
                        <a:rPr lang="ja-JP" sz="1100" dirty="0">
                          <a:effectLst/>
                        </a:rPr>
                        <a:t>エコ</a:t>
                      </a:r>
                      <a:r>
                        <a:rPr lang="en-US" sz="1100" dirty="0">
                          <a:effectLst/>
                        </a:rPr>
                        <a:t>)</a:t>
                      </a:r>
                      <a:r>
                        <a:rPr lang="ja-JP" sz="1100" dirty="0">
                          <a:effectLst/>
                        </a:rPr>
                        <a:t>だいこん</a:t>
                      </a:r>
                    </a:p>
                    <a:p>
                      <a:pPr algn="just" hangingPunct="0"/>
                      <a:r>
                        <a:rPr lang="en-US" sz="1100" dirty="0">
                          <a:effectLst/>
                        </a:rPr>
                        <a:t>(</a:t>
                      </a:r>
                      <a:r>
                        <a:rPr lang="ja-JP" sz="1100" dirty="0">
                          <a:effectLst/>
                        </a:rPr>
                        <a:t>エコ</a:t>
                      </a:r>
                      <a:r>
                        <a:rPr lang="en-US" sz="1100" dirty="0">
                          <a:effectLst/>
                        </a:rPr>
                        <a:t>)</a:t>
                      </a:r>
                      <a:r>
                        <a:rPr lang="ja-JP" sz="1100" dirty="0">
                          <a:effectLst/>
                        </a:rPr>
                        <a:t>白ねぎ</a:t>
                      </a:r>
                    </a:p>
                    <a:p>
                      <a:pPr algn="just" hangingPunct="0"/>
                      <a:r>
                        <a:rPr lang="ja-JP" sz="1100" dirty="0">
                          <a:effectLst/>
                        </a:rPr>
                        <a:t>酒かす</a:t>
                      </a:r>
                    </a:p>
                    <a:p>
                      <a:pPr algn="just" hangingPunct="0"/>
                      <a:r>
                        <a:rPr lang="ja-JP" sz="1100" dirty="0">
                          <a:effectLst/>
                        </a:rPr>
                        <a:t>みそ</a:t>
                      </a:r>
                      <a:endParaRPr lang="ja-JP" sz="11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tc>
                  <a:txBody>
                    <a:bodyPr/>
                    <a:lstStyle/>
                    <a:p>
                      <a:pPr algn="just" hangingPunct="0"/>
                      <a:r>
                        <a:rPr lang="ja-JP" sz="1100" spc="50" dirty="0">
                          <a:effectLst/>
                        </a:rPr>
                        <a:t>農産物直販協議会</a:t>
                      </a:r>
                      <a:endParaRPr lang="ja-JP" sz="1100" dirty="0">
                        <a:effectLst/>
                      </a:endParaRPr>
                    </a:p>
                    <a:p>
                      <a:pPr marL="0" marR="0" lvl="0" indent="0" algn="just" defTabSz="666350" rtl="0" eaLnBrk="1" fontAlgn="auto" latinLnBrk="0" hangingPunct="0">
                        <a:lnSpc>
                          <a:spcPct val="100000"/>
                        </a:lnSpc>
                        <a:spcBef>
                          <a:spcPts val="0"/>
                        </a:spcBef>
                        <a:spcAft>
                          <a:spcPts val="0"/>
                        </a:spcAft>
                        <a:buClrTx/>
                        <a:buSzTx/>
                        <a:buFontTx/>
                        <a:buNone/>
                        <a:tabLst/>
                        <a:defRPr/>
                      </a:pPr>
                      <a:r>
                        <a:rPr lang="ja-JP" altLang="ja-JP" sz="1100" spc="50" dirty="0">
                          <a:effectLst/>
                        </a:rPr>
                        <a:t>農産物直販協議会</a:t>
                      </a:r>
                      <a:endParaRPr lang="ja-JP" sz="1100" dirty="0">
                        <a:effectLst/>
                      </a:endParaRPr>
                    </a:p>
                    <a:p>
                      <a:pPr marL="0" marR="0" lvl="0" indent="0" algn="just" defTabSz="666350" rtl="0" eaLnBrk="1" fontAlgn="auto" latinLnBrk="0" hangingPunct="0">
                        <a:lnSpc>
                          <a:spcPct val="100000"/>
                        </a:lnSpc>
                        <a:spcBef>
                          <a:spcPts val="0"/>
                        </a:spcBef>
                        <a:spcAft>
                          <a:spcPts val="0"/>
                        </a:spcAft>
                        <a:buClrTx/>
                        <a:buSzTx/>
                        <a:buFontTx/>
                        <a:buNone/>
                        <a:tabLst/>
                        <a:defRPr/>
                      </a:pPr>
                      <a:r>
                        <a:rPr lang="ja-JP" altLang="ja-JP" sz="1100" spc="50" dirty="0">
                          <a:effectLst/>
                        </a:rPr>
                        <a:t>農産物直販協議会</a:t>
                      </a:r>
                      <a:endParaRPr lang="ja-JP" sz="1100" dirty="0">
                        <a:effectLst/>
                      </a:endParaRPr>
                    </a:p>
                    <a:p>
                      <a:pPr marL="0" marR="0" lvl="0" indent="0" algn="just" defTabSz="666350" rtl="0" eaLnBrk="1" fontAlgn="auto" latinLnBrk="0" hangingPunct="0">
                        <a:lnSpc>
                          <a:spcPct val="100000"/>
                        </a:lnSpc>
                        <a:spcBef>
                          <a:spcPts val="0"/>
                        </a:spcBef>
                        <a:spcAft>
                          <a:spcPts val="0"/>
                        </a:spcAft>
                        <a:buClrTx/>
                        <a:buSzTx/>
                        <a:buFontTx/>
                        <a:buNone/>
                        <a:tabLst/>
                        <a:defRPr/>
                      </a:pPr>
                      <a:r>
                        <a:rPr lang="ja-JP" altLang="ja-JP" sz="1100" spc="50" dirty="0">
                          <a:effectLst/>
                        </a:rPr>
                        <a:t>農産物直販協議会</a:t>
                      </a:r>
                      <a:endParaRPr lang="ja-JP" altLang="ja-JP" sz="1100" dirty="0">
                        <a:effectLst/>
                      </a:endParaRPr>
                    </a:p>
                    <a:p>
                      <a:pPr marL="0" marR="0" lvl="0" indent="0" algn="just" defTabSz="666350" rtl="0" eaLnBrk="1" fontAlgn="auto" latinLnBrk="0" hangingPunct="0">
                        <a:lnSpc>
                          <a:spcPct val="100000"/>
                        </a:lnSpc>
                        <a:spcBef>
                          <a:spcPts val="0"/>
                        </a:spcBef>
                        <a:spcAft>
                          <a:spcPts val="0"/>
                        </a:spcAft>
                        <a:buClrTx/>
                        <a:buSzTx/>
                        <a:buFontTx/>
                        <a:buNone/>
                        <a:tabLst/>
                        <a:defRPr/>
                      </a:pPr>
                      <a:r>
                        <a:rPr lang="ja-JP" altLang="ja-JP" sz="1100" spc="50" dirty="0">
                          <a:effectLst/>
                        </a:rPr>
                        <a:t>農産物直販協議会</a:t>
                      </a:r>
                      <a:endParaRPr lang="ja-JP" altLang="ja-JP" sz="1100" dirty="0">
                        <a:effectLst/>
                      </a:endParaRPr>
                    </a:p>
                    <a:p>
                      <a:pPr algn="just" hangingPunct="0"/>
                      <a:r>
                        <a:rPr lang="ja-JP" sz="1100" dirty="0">
                          <a:effectLst/>
                        </a:rPr>
                        <a:t>秋鹿酒造</a:t>
                      </a:r>
                      <a:r>
                        <a:rPr lang="en-US" sz="1100" dirty="0">
                          <a:effectLst/>
                        </a:rPr>
                        <a:t>(</a:t>
                      </a:r>
                      <a:r>
                        <a:rPr lang="ja-JP" sz="1100" dirty="0">
                          <a:effectLst/>
                        </a:rPr>
                        <a:t>有</a:t>
                      </a:r>
                      <a:r>
                        <a:rPr lang="en-US" sz="1100" dirty="0">
                          <a:effectLst/>
                        </a:rPr>
                        <a:t>)</a:t>
                      </a:r>
                      <a:endParaRPr lang="ja-JP" sz="1100" dirty="0">
                        <a:effectLst/>
                      </a:endParaRPr>
                    </a:p>
                    <a:p>
                      <a:pPr algn="just" hangingPunct="0"/>
                      <a:r>
                        <a:rPr lang="ja-JP" sz="1100" dirty="0">
                          <a:effectLst/>
                        </a:rPr>
                        <a:t>食彩茶屋部会めんめ</a:t>
                      </a:r>
                      <a:endParaRPr lang="ja-JP" sz="11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tc>
                <a:extLst>
                  <a:ext uri="{0D108BD9-81ED-4DB2-BD59-A6C34878D82A}">
                    <a16:rowId xmlns:a16="http://schemas.microsoft.com/office/drawing/2014/main" val="3588480412"/>
                  </a:ext>
                </a:extLst>
              </a:tr>
            </a:tbl>
          </a:graphicData>
        </a:graphic>
      </p:graphicFrame>
      <p:sp>
        <p:nvSpPr>
          <p:cNvPr id="57" name="正方形/長方形 56">
            <a:extLst>
              <a:ext uri="{FF2B5EF4-FFF2-40B4-BE49-F238E27FC236}">
                <a16:creationId xmlns:a16="http://schemas.microsoft.com/office/drawing/2014/main" id="{2EFE7A50-A2E9-4813-848D-D40AD91C0255}"/>
              </a:ext>
            </a:extLst>
          </p:cNvPr>
          <p:cNvSpPr/>
          <p:nvPr/>
        </p:nvSpPr>
        <p:spPr>
          <a:xfrm>
            <a:off x="98129" y="8858138"/>
            <a:ext cx="7577751" cy="1996317"/>
          </a:xfrm>
          <a:prstGeom prst="rect">
            <a:avLst/>
          </a:prstGeom>
          <a:solidFill>
            <a:schemeClr val="tx2">
              <a:lumMod val="20000"/>
              <a:lumOff val="80000"/>
              <a:alpha val="4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rgbClr val="FF0000"/>
              </a:solidFill>
            </a:endParaRPr>
          </a:p>
        </p:txBody>
      </p:sp>
      <p:sp>
        <p:nvSpPr>
          <p:cNvPr id="58" name="角丸四角形 56">
            <a:extLst>
              <a:ext uri="{FF2B5EF4-FFF2-40B4-BE49-F238E27FC236}">
                <a16:creationId xmlns:a16="http://schemas.microsoft.com/office/drawing/2014/main" id="{3F79E9CA-5452-4C52-8739-9C444DC52759}"/>
              </a:ext>
            </a:extLst>
          </p:cNvPr>
          <p:cNvSpPr/>
          <p:nvPr/>
        </p:nvSpPr>
        <p:spPr>
          <a:xfrm>
            <a:off x="93049" y="8756513"/>
            <a:ext cx="7577751" cy="403975"/>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p>
        </p:txBody>
      </p:sp>
      <p:sp>
        <p:nvSpPr>
          <p:cNvPr id="59" name="テキスト ボックス 58">
            <a:extLst>
              <a:ext uri="{FF2B5EF4-FFF2-40B4-BE49-F238E27FC236}">
                <a16:creationId xmlns:a16="http://schemas.microsoft.com/office/drawing/2014/main" id="{11F3F7F1-D040-45E9-A139-0EA0940A5DE4}"/>
              </a:ext>
            </a:extLst>
          </p:cNvPr>
          <p:cNvSpPr txBox="1"/>
          <p:nvPr/>
        </p:nvSpPr>
        <p:spPr>
          <a:xfrm>
            <a:off x="2295179" y="8762506"/>
            <a:ext cx="3370796" cy="407163"/>
          </a:xfrm>
          <a:prstGeom prst="rect">
            <a:avLst/>
          </a:prstGeom>
          <a:noFill/>
        </p:spPr>
        <p:txBody>
          <a:bodyPr wrap="square" rtlCol="0">
            <a:spAutoFit/>
          </a:bodyPr>
          <a:lstStyle/>
          <a:p>
            <a:r>
              <a:rPr lang="ja-JP" altLang="en-US" sz="2046" b="1" dirty="0"/>
              <a:t>受章おめでとうございます！</a:t>
            </a:r>
          </a:p>
        </p:txBody>
      </p:sp>
      <p:pic>
        <p:nvPicPr>
          <p:cNvPr id="60" name="図 59">
            <a:extLst>
              <a:ext uri="{FF2B5EF4-FFF2-40B4-BE49-F238E27FC236}">
                <a16:creationId xmlns:a16="http://schemas.microsoft.com/office/drawing/2014/main" id="{FD207EBD-D54E-4CE2-BE7F-4AC899EA48CD}"/>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06784" y="8723032"/>
            <a:ext cx="2056709" cy="447731"/>
          </a:xfrm>
          <a:prstGeom prst="rect">
            <a:avLst/>
          </a:prstGeom>
        </p:spPr>
      </p:pic>
      <p:pic>
        <p:nvPicPr>
          <p:cNvPr id="61" name="図 60">
            <a:extLst>
              <a:ext uri="{FF2B5EF4-FFF2-40B4-BE49-F238E27FC236}">
                <a16:creationId xmlns:a16="http://schemas.microsoft.com/office/drawing/2014/main" id="{B4B58692-3DF9-4FD7-A70D-2C8DAAD9377D}"/>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5616631" y="8722869"/>
            <a:ext cx="2056709" cy="447731"/>
          </a:xfrm>
          <a:prstGeom prst="rect">
            <a:avLst/>
          </a:prstGeom>
        </p:spPr>
      </p:pic>
      <p:sp>
        <p:nvSpPr>
          <p:cNvPr id="62" name="テキスト ボックス 61">
            <a:extLst>
              <a:ext uri="{FF2B5EF4-FFF2-40B4-BE49-F238E27FC236}">
                <a16:creationId xmlns:a16="http://schemas.microsoft.com/office/drawing/2014/main" id="{B6DF6665-22F4-41EC-968E-091D9552BC97}"/>
              </a:ext>
            </a:extLst>
          </p:cNvPr>
          <p:cNvSpPr txBox="1"/>
          <p:nvPr/>
        </p:nvSpPr>
        <p:spPr>
          <a:xfrm>
            <a:off x="2447627" y="9215687"/>
            <a:ext cx="2999890" cy="307777"/>
          </a:xfrm>
          <a:prstGeom prst="rect">
            <a:avLst/>
          </a:prstGeom>
          <a:noFill/>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rPr>
              <a:t>令和</a:t>
            </a:r>
            <a:r>
              <a:rPr lang="en-US" altLang="ja-JP" sz="1400" b="1" dirty="0">
                <a:latin typeface="HG丸ｺﾞｼｯｸM-PRO" panose="020F0600000000000000" pitchFamily="50" charset="-128"/>
                <a:ea typeface="HG丸ｺﾞｼｯｸM-PRO" panose="020F0600000000000000" pitchFamily="50" charset="-128"/>
              </a:rPr>
              <a:t>7</a:t>
            </a:r>
            <a:r>
              <a:rPr lang="ja-JP" altLang="en-US" sz="1400" b="1" dirty="0">
                <a:latin typeface="HG丸ｺﾞｼｯｸM-PRO" panose="020F0600000000000000" pitchFamily="50" charset="-128"/>
                <a:ea typeface="HG丸ｺﾞｼｯｸM-PRO" panose="020F0600000000000000" pitchFamily="50" charset="-128"/>
              </a:rPr>
              <a:t>年度 緑白綬有功章</a:t>
            </a:r>
            <a:endParaRPr lang="en-US" altLang="ja-JP" sz="1400" b="1" dirty="0">
              <a:latin typeface="HG丸ｺﾞｼｯｸM-PRO" panose="020F0600000000000000" pitchFamily="50" charset="-128"/>
              <a:ea typeface="HG丸ｺﾞｼｯｸM-PRO" panose="020F0600000000000000" pitchFamily="50" charset="-128"/>
            </a:endParaRPr>
          </a:p>
        </p:txBody>
      </p:sp>
      <p:sp>
        <p:nvSpPr>
          <p:cNvPr id="63" name="テキスト ボックス 62">
            <a:extLst>
              <a:ext uri="{FF2B5EF4-FFF2-40B4-BE49-F238E27FC236}">
                <a16:creationId xmlns:a16="http://schemas.microsoft.com/office/drawing/2014/main" id="{AAB17F38-92A6-4963-BE82-8EA8EE99BAE2}"/>
              </a:ext>
            </a:extLst>
          </p:cNvPr>
          <p:cNvSpPr txBox="1"/>
          <p:nvPr/>
        </p:nvSpPr>
        <p:spPr>
          <a:xfrm>
            <a:off x="2447627" y="9467796"/>
            <a:ext cx="4518445" cy="369332"/>
          </a:xfrm>
          <a:prstGeom prst="rect">
            <a:avLst/>
          </a:prstGeom>
          <a:noFill/>
        </p:spPr>
        <p:txBody>
          <a:bodyPr wrap="square" rtlCol="0">
            <a:spAutoFit/>
          </a:bodyPr>
          <a:lstStyle/>
          <a:p>
            <a:r>
              <a:rPr lang="ja-JP" altLang="en-US" sz="1800" b="1" dirty="0">
                <a:latin typeface="HG丸ｺﾞｼｯｸM-PRO" panose="020F0600000000000000" pitchFamily="50" charset="-128"/>
                <a:ea typeface="HG丸ｺﾞｼｯｸM-PRO" panose="020F0600000000000000" pitchFamily="50" charset="-128"/>
              </a:rPr>
              <a:t>寺田 義弘さん（高槻市）</a:t>
            </a:r>
            <a:r>
              <a:rPr lang="ja-JP" altLang="en-US" sz="1200" dirty="0">
                <a:latin typeface="HG丸ｺﾞｼｯｸM-PRO" panose="020F0600000000000000" pitchFamily="50" charset="-128"/>
                <a:ea typeface="HG丸ｺﾞｼｯｸM-PRO" panose="020F0600000000000000" pitchFamily="50" charset="-128"/>
              </a:rPr>
              <a:t>（栽培品目：いちご）</a:t>
            </a:r>
            <a:endParaRPr lang="ja-JP" altLang="en-US" sz="1800" b="1" dirty="0">
              <a:latin typeface="HG丸ｺﾞｼｯｸM-PRO" panose="020F0600000000000000" pitchFamily="50" charset="-128"/>
              <a:ea typeface="HG丸ｺﾞｼｯｸM-PRO" panose="020F0600000000000000" pitchFamily="50" charset="-128"/>
            </a:endParaRPr>
          </a:p>
        </p:txBody>
      </p:sp>
      <p:sp>
        <p:nvSpPr>
          <p:cNvPr id="64" name="テキスト ボックス 63">
            <a:extLst>
              <a:ext uri="{FF2B5EF4-FFF2-40B4-BE49-F238E27FC236}">
                <a16:creationId xmlns:a16="http://schemas.microsoft.com/office/drawing/2014/main" id="{07045EAC-C1A8-4E3C-80ED-8B82BEF8739E}"/>
              </a:ext>
            </a:extLst>
          </p:cNvPr>
          <p:cNvSpPr txBox="1"/>
          <p:nvPr/>
        </p:nvSpPr>
        <p:spPr>
          <a:xfrm>
            <a:off x="2405308" y="9845641"/>
            <a:ext cx="5265492" cy="1015663"/>
          </a:xfrm>
          <a:prstGeom prst="rect">
            <a:avLst/>
          </a:prstGeom>
          <a:noFill/>
        </p:spPr>
        <p:txBody>
          <a:bodyPr wrap="square" rtlCol="0">
            <a:spAutoFit/>
          </a:bodyPr>
          <a:lstStyle/>
          <a:p>
            <a:pPr lvl="0"/>
            <a:r>
              <a:rPr lang="ja-JP" altLang="en-US" sz="1200" dirty="0">
                <a:solidFill>
                  <a:prstClr val="black"/>
                </a:solidFill>
                <a:latin typeface="HG丸ｺﾞｼｯｸM-PRO" panose="020F0600000000000000" pitchFamily="50" charset="-128"/>
                <a:ea typeface="HG丸ｺﾞｼｯｸM-PRO" panose="020F0600000000000000" pitchFamily="50" charset="-128"/>
              </a:rPr>
              <a:t>　寺田</a:t>
            </a:r>
            <a:r>
              <a:rPr lang="ja-JP" altLang="en-US" sz="1200">
                <a:solidFill>
                  <a:prstClr val="black"/>
                </a:solidFill>
                <a:latin typeface="HG丸ｺﾞｼｯｸM-PRO" panose="020F0600000000000000" pitchFamily="50" charset="-128"/>
                <a:ea typeface="HG丸ｺﾞｼｯｸM-PRO" panose="020F0600000000000000" pitchFamily="50" charset="-128"/>
              </a:rPr>
              <a:t>さんは大阪府「農</a:t>
            </a:r>
            <a:r>
              <a:rPr lang="ja-JP" altLang="en-US" sz="1200" dirty="0">
                <a:solidFill>
                  <a:prstClr val="black"/>
                </a:solidFill>
                <a:latin typeface="HG丸ｺﾞｼｯｸM-PRO" panose="020F0600000000000000" pitchFamily="50" charset="-128"/>
                <a:ea typeface="HG丸ｺﾞｼｯｸM-PRO" panose="020F0600000000000000" pitchFamily="50" charset="-128"/>
              </a:rPr>
              <a:t>の匠」として、長年にわたり新規就農希望者の研修受け入れや、北摂いちご生産者の会において、技術向上に尽力するなど、大阪府の担い手育成や地域農業の発展に貢献されてきました。その功績が評価され、この度、緑白綬有功章を受章されました。受章おめでとうございます！</a:t>
            </a:r>
            <a:endParaRPr lang="en-US" altLang="ja-JP" sz="1200" dirty="0">
              <a:solidFill>
                <a:prstClr val="black"/>
              </a:solidFill>
              <a:latin typeface="HG丸ｺﾞｼｯｸM-PRO" panose="020F0600000000000000" pitchFamily="50" charset="-128"/>
              <a:ea typeface="HG丸ｺﾞｼｯｸM-PRO" panose="020F0600000000000000" pitchFamily="50" charset="-128"/>
            </a:endParaRPr>
          </a:p>
        </p:txBody>
      </p:sp>
      <p:pic>
        <p:nvPicPr>
          <p:cNvPr id="65" name="図 64">
            <a:extLst>
              <a:ext uri="{FF2B5EF4-FFF2-40B4-BE49-F238E27FC236}">
                <a16:creationId xmlns:a16="http://schemas.microsoft.com/office/drawing/2014/main" id="{3182F415-98F7-4FC8-9513-30699CC955FD}"/>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208218" y="9183756"/>
            <a:ext cx="2197090" cy="1654280"/>
          </a:xfrm>
          <a:prstGeom prst="rect">
            <a:avLst/>
          </a:prstGeom>
        </p:spPr>
      </p:pic>
    </p:spTree>
    <p:extLst>
      <p:ext uri="{BB962C8B-B14F-4D97-AF65-F5344CB8AC3E}">
        <p14:creationId xmlns:p14="http://schemas.microsoft.com/office/powerpoint/2010/main" val="14927049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4B6B6"/>
        </a:solidFill>
        <a:ln>
          <a:noFill/>
        </a:ln>
      </a:spPr>
      <a:bodyPr rtlCol="0" anchor="ctr"/>
      <a:lstStyle>
        <a:defPPr algn="ctr">
          <a:defRPr sz="1285"/>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9386</TotalTime>
  <Words>1409</Words>
  <Application>Microsoft Office PowerPoint</Application>
  <PresentationFormat>ユーザー設定</PresentationFormat>
  <Paragraphs>100</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AR P丸ゴシック体M</vt:lpstr>
      <vt:lpstr>HGP創英角ﾎﾟｯﾌﾟ体</vt:lpstr>
      <vt:lpstr>HG丸ｺﾞｼｯｸM-PRO</vt:lpstr>
      <vt:lpstr>HG創英角ﾎﾟｯﾌﾟ体</vt:lpstr>
      <vt:lpstr>ＭＳ Ｐゴシック</vt:lpstr>
      <vt:lpstr>ＭＳ 明朝</vt:lpstr>
      <vt:lpstr>Arial</vt:lpstr>
      <vt:lpstr>Calibri</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鈴木　祐</cp:lastModifiedBy>
  <cp:revision>849</cp:revision>
  <cp:lastPrinted>2026-02-13T01:48:37Z</cp:lastPrinted>
  <dcterms:created xsi:type="dcterms:W3CDTF">2014-06-04T02:50:05Z</dcterms:created>
  <dcterms:modified xsi:type="dcterms:W3CDTF">2026-03-09T00:36:42Z</dcterms:modified>
</cp:coreProperties>
</file>