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
  </p:notesMasterIdLst>
  <p:sldIdLst>
    <p:sldId id="260" r:id="rId2"/>
    <p:sldId id="261" r:id="rId3"/>
  </p:sldIdLst>
  <p:sldSz cx="7775575" cy="10907713"/>
  <p:notesSz cx="6807200" cy="9939338"/>
  <p:defaultTextStyle>
    <a:defPPr>
      <a:defRPr lang="ja-JP"/>
    </a:defPPr>
    <a:lvl1pPr marL="0" algn="l" defTabSz="1018818" rtl="0" eaLnBrk="1" latinLnBrk="0" hangingPunct="1">
      <a:defRPr kumimoji="1" sz="2005" kern="1200">
        <a:solidFill>
          <a:schemeClr val="tx1"/>
        </a:solidFill>
        <a:latin typeface="+mn-lt"/>
        <a:ea typeface="+mn-ea"/>
        <a:cs typeface="+mn-cs"/>
      </a:defRPr>
    </a:lvl1pPr>
    <a:lvl2pPr marL="509408" algn="l" defTabSz="1018818" rtl="0" eaLnBrk="1" latinLnBrk="0" hangingPunct="1">
      <a:defRPr kumimoji="1" sz="2005" kern="1200">
        <a:solidFill>
          <a:schemeClr val="tx1"/>
        </a:solidFill>
        <a:latin typeface="+mn-lt"/>
        <a:ea typeface="+mn-ea"/>
        <a:cs typeface="+mn-cs"/>
      </a:defRPr>
    </a:lvl2pPr>
    <a:lvl3pPr marL="1018818" algn="l" defTabSz="1018818" rtl="0" eaLnBrk="1" latinLnBrk="0" hangingPunct="1">
      <a:defRPr kumimoji="1" sz="2005" kern="1200">
        <a:solidFill>
          <a:schemeClr val="tx1"/>
        </a:solidFill>
        <a:latin typeface="+mn-lt"/>
        <a:ea typeface="+mn-ea"/>
        <a:cs typeface="+mn-cs"/>
      </a:defRPr>
    </a:lvl3pPr>
    <a:lvl4pPr marL="1528227" algn="l" defTabSz="1018818" rtl="0" eaLnBrk="1" latinLnBrk="0" hangingPunct="1">
      <a:defRPr kumimoji="1" sz="2005" kern="1200">
        <a:solidFill>
          <a:schemeClr val="tx1"/>
        </a:solidFill>
        <a:latin typeface="+mn-lt"/>
        <a:ea typeface="+mn-ea"/>
        <a:cs typeface="+mn-cs"/>
      </a:defRPr>
    </a:lvl4pPr>
    <a:lvl5pPr marL="2037634" algn="l" defTabSz="1018818" rtl="0" eaLnBrk="1" latinLnBrk="0" hangingPunct="1">
      <a:defRPr kumimoji="1" sz="2005" kern="1200">
        <a:solidFill>
          <a:schemeClr val="tx1"/>
        </a:solidFill>
        <a:latin typeface="+mn-lt"/>
        <a:ea typeface="+mn-ea"/>
        <a:cs typeface="+mn-cs"/>
      </a:defRPr>
    </a:lvl5pPr>
    <a:lvl6pPr marL="2547044" algn="l" defTabSz="1018818" rtl="0" eaLnBrk="1" latinLnBrk="0" hangingPunct="1">
      <a:defRPr kumimoji="1" sz="2005" kern="1200">
        <a:solidFill>
          <a:schemeClr val="tx1"/>
        </a:solidFill>
        <a:latin typeface="+mn-lt"/>
        <a:ea typeface="+mn-ea"/>
        <a:cs typeface="+mn-cs"/>
      </a:defRPr>
    </a:lvl6pPr>
    <a:lvl7pPr marL="3056452" algn="l" defTabSz="1018818" rtl="0" eaLnBrk="1" latinLnBrk="0" hangingPunct="1">
      <a:defRPr kumimoji="1" sz="2005" kern="1200">
        <a:solidFill>
          <a:schemeClr val="tx1"/>
        </a:solidFill>
        <a:latin typeface="+mn-lt"/>
        <a:ea typeface="+mn-ea"/>
        <a:cs typeface="+mn-cs"/>
      </a:defRPr>
    </a:lvl7pPr>
    <a:lvl8pPr marL="3565861" algn="l" defTabSz="1018818" rtl="0" eaLnBrk="1" latinLnBrk="0" hangingPunct="1">
      <a:defRPr kumimoji="1" sz="2005" kern="1200">
        <a:solidFill>
          <a:schemeClr val="tx1"/>
        </a:solidFill>
        <a:latin typeface="+mn-lt"/>
        <a:ea typeface="+mn-ea"/>
        <a:cs typeface="+mn-cs"/>
      </a:defRPr>
    </a:lvl8pPr>
    <a:lvl9pPr marL="4075270" algn="l" defTabSz="1018818" rtl="0" eaLnBrk="1" latinLnBrk="0" hangingPunct="1">
      <a:defRPr kumimoji="1" sz="200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6" userDrawn="1">
          <p15:clr>
            <a:srgbClr val="A4A3A4"/>
          </p15:clr>
        </p15:guide>
        <p15:guide id="2" pos="2449" userDrawn="1">
          <p15:clr>
            <a:srgbClr val="A4A3A4"/>
          </p15:clr>
        </p15:guide>
        <p15:guide id="3" orient="horz" pos="93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F57B17"/>
    <a:srgbClr val="FF9933"/>
    <a:srgbClr val="F1E03B"/>
    <a:srgbClr val="FDF47F"/>
    <a:srgbClr val="FFCCCC"/>
    <a:srgbClr val="FFCCFF"/>
    <a:srgbClr val="F4B6B6"/>
    <a:srgbClr val="275C9D"/>
    <a:srgbClr val="FC402C"/>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456" autoAdjust="0"/>
    <p:restoredTop sz="94816" autoAdjust="0"/>
  </p:normalViewPr>
  <p:slideViewPr>
    <p:cSldViewPr showGuides="1">
      <p:cViewPr varScale="1">
        <p:scale>
          <a:sx n="59" d="100"/>
          <a:sy n="59" d="100"/>
        </p:scale>
        <p:origin x="2866" y="77"/>
      </p:cViewPr>
      <p:guideLst>
        <p:guide orient="horz" pos="3436"/>
        <p:guide pos="2449"/>
        <p:guide orient="horz" pos="93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12"/>
            <a:ext cx="2949787" cy="496968"/>
          </a:xfrm>
          <a:prstGeom prst="rect">
            <a:avLst/>
          </a:prstGeom>
        </p:spPr>
        <p:txBody>
          <a:bodyPr vert="horz" lIns="95509" tIns="47753" rIns="95509" bIns="47753" rtlCol="0"/>
          <a:lstStyle>
            <a:lvl1pPr algn="l">
              <a:defRPr sz="1400"/>
            </a:lvl1pPr>
          </a:lstStyle>
          <a:p>
            <a:endParaRPr kumimoji="1" lang="ja-JP" altLang="en-US"/>
          </a:p>
        </p:txBody>
      </p:sp>
      <p:sp>
        <p:nvSpPr>
          <p:cNvPr id="3" name="日付プレースホルダー 2"/>
          <p:cNvSpPr>
            <a:spLocks noGrp="1"/>
          </p:cNvSpPr>
          <p:nvPr>
            <p:ph type="dt" idx="1"/>
          </p:nvPr>
        </p:nvSpPr>
        <p:spPr>
          <a:xfrm>
            <a:off x="3855844" y="12"/>
            <a:ext cx="2949787" cy="496968"/>
          </a:xfrm>
          <a:prstGeom prst="rect">
            <a:avLst/>
          </a:prstGeom>
        </p:spPr>
        <p:txBody>
          <a:bodyPr vert="horz" lIns="95509" tIns="47753" rIns="95509" bIns="47753" rtlCol="0"/>
          <a:lstStyle>
            <a:lvl1pPr algn="r">
              <a:defRPr sz="1400"/>
            </a:lvl1pPr>
          </a:lstStyle>
          <a:p>
            <a:fld id="{0B9B47EB-4FF1-47B4-8462-42779E877212}" type="datetimeFigureOut">
              <a:rPr kumimoji="1" lang="ja-JP" altLang="en-US" smtClean="0"/>
              <a:pPr/>
              <a:t>2025/7/2</a:t>
            </a:fld>
            <a:endParaRPr kumimoji="1" lang="ja-JP" altLang="en-US"/>
          </a:p>
        </p:txBody>
      </p:sp>
      <p:sp>
        <p:nvSpPr>
          <p:cNvPr id="4" name="スライド イメージ プレースホルダー 3"/>
          <p:cNvSpPr>
            <a:spLocks noGrp="1" noRot="1" noChangeAspect="1"/>
          </p:cNvSpPr>
          <p:nvPr>
            <p:ph type="sldImg" idx="2"/>
          </p:nvPr>
        </p:nvSpPr>
        <p:spPr>
          <a:xfrm>
            <a:off x="2074863" y="746125"/>
            <a:ext cx="2657475" cy="3727450"/>
          </a:xfrm>
          <a:prstGeom prst="rect">
            <a:avLst/>
          </a:prstGeom>
          <a:noFill/>
          <a:ln w="12700">
            <a:solidFill>
              <a:prstClr val="black"/>
            </a:solidFill>
          </a:ln>
        </p:spPr>
        <p:txBody>
          <a:bodyPr vert="horz" lIns="95509" tIns="47753" rIns="95509" bIns="47753" rtlCol="0" anchor="ctr"/>
          <a:lstStyle/>
          <a:p>
            <a:endParaRPr lang="ja-JP" altLang="en-US"/>
          </a:p>
        </p:txBody>
      </p:sp>
      <p:sp>
        <p:nvSpPr>
          <p:cNvPr id="5" name="ノート プレースホルダー 4"/>
          <p:cNvSpPr>
            <a:spLocks noGrp="1"/>
          </p:cNvSpPr>
          <p:nvPr>
            <p:ph type="body" sz="quarter" idx="3"/>
          </p:nvPr>
        </p:nvSpPr>
        <p:spPr>
          <a:xfrm>
            <a:off x="680721" y="4721192"/>
            <a:ext cx="5445760" cy="4472702"/>
          </a:xfrm>
          <a:prstGeom prst="rect">
            <a:avLst/>
          </a:prstGeom>
        </p:spPr>
        <p:txBody>
          <a:bodyPr vert="horz" lIns="95509" tIns="47753" rIns="95509" bIns="4775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660"/>
            <a:ext cx="2949787" cy="496968"/>
          </a:xfrm>
          <a:prstGeom prst="rect">
            <a:avLst/>
          </a:prstGeom>
        </p:spPr>
        <p:txBody>
          <a:bodyPr vert="horz" lIns="95509" tIns="47753" rIns="95509" bIns="47753" rtlCol="0" anchor="b"/>
          <a:lstStyle>
            <a:lvl1pPr algn="l">
              <a:defRPr sz="1400"/>
            </a:lvl1pPr>
          </a:lstStyle>
          <a:p>
            <a:endParaRPr kumimoji="1" lang="ja-JP" altLang="en-US"/>
          </a:p>
        </p:txBody>
      </p:sp>
      <p:sp>
        <p:nvSpPr>
          <p:cNvPr id="7" name="スライド番号プレースホルダー 6"/>
          <p:cNvSpPr>
            <a:spLocks noGrp="1"/>
          </p:cNvSpPr>
          <p:nvPr>
            <p:ph type="sldNum" sz="quarter" idx="5"/>
          </p:nvPr>
        </p:nvSpPr>
        <p:spPr>
          <a:xfrm>
            <a:off x="3855844" y="9440660"/>
            <a:ext cx="2949787" cy="496968"/>
          </a:xfrm>
          <a:prstGeom prst="rect">
            <a:avLst/>
          </a:prstGeom>
        </p:spPr>
        <p:txBody>
          <a:bodyPr vert="horz" lIns="95509" tIns="47753" rIns="95509" bIns="47753" rtlCol="0" anchor="b"/>
          <a:lstStyle>
            <a:lvl1pPr algn="r">
              <a:defRPr sz="1400"/>
            </a:lvl1pPr>
          </a:lstStyle>
          <a:p>
            <a:fld id="{94C6C71A-2CA9-43F8-9329-FE0928B9438B}" type="slidenum">
              <a:rPr kumimoji="1" lang="ja-JP" altLang="en-US" smtClean="0"/>
              <a:pPr/>
              <a:t>‹#›</a:t>
            </a:fld>
            <a:endParaRPr kumimoji="1" lang="ja-JP" altLang="en-US"/>
          </a:p>
        </p:txBody>
      </p:sp>
    </p:spTree>
    <p:extLst>
      <p:ext uri="{BB962C8B-B14F-4D97-AF65-F5344CB8AC3E}">
        <p14:creationId xmlns:p14="http://schemas.microsoft.com/office/powerpoint/2010/main" val="3242580381"/>
      </p:ext>
    </p:extLst>
  </p:cSld>
  <p:clrMap bg1="lt1" tx1="dk1" bg2="lt2" tx2="dk2" accent1="accent1" accent2="accent2" accent3="accent3" accent4="accent4" accent5="accent5" accent6="accent6" hlink="hlink" folHlink="folHlink"/>
  <p:notesStyle>
    <a:lvl1pPr marL="0" algn="l" defTabSz="1018818" rtl="0" eaLnBrk="1" latinLnBrk="0" hangingPunct="1">
      <a:defRPr kumimoji="1" sz="1337" kern="1200">
        <a:solidFill>
          <a:schemeClr val="tx1"/>
        </a:solidFill>
        <a:latin typeface="+mn-lt"/>
        <a:ea typeface="+mn-ea"/>
        <a:cs typeface="+mn-cs"/>
      </a:defRPr>
    </a:lvl1pPr>
    <a:lvl2pPr marL="509408" algn="l" defTabSz="1018818" rtl="0" eaLnBrk="1" latinLnBrk="0" hangingPunct="1">
      <a:defRPr kumimoji="1" sz="1337" kern="1200">
        <a:solidFill>
          <a:schemeClr val="tx1"/>
        </a:solidFill>
        <a:latin typeface="+mn-lt"/>
        <a:ea typeface="+mn-ea"/>
        <a:cs typeface="+mn-cs"/>
      </a:defRPr>
    </a:lvl2pPr>
    <a:lvl3pPr marL="1018818" algn="l" defTabSz="1018818" rtl="0" eaLnBrk="1" latinLnBrk="0" hangingPunct="1">
      <a:defRPr kumimoji="1" sz="1337" kern="1200">
        <a:solidFill>
          <a:schemeClr val="tx1"/>
        </a:solidFill>
        <a:latin typeface="+mn-lt"/>
        <a:ea typeface="+mn-ea"/>
        <a:cs typeface="+mn-cs"/>
      </a:defRPr>
    </a:lvl3pPr>
    <a:lvl4pPr marL="1528227" algn="l" defTabSz="1018818" rtl="0" eaLnBrk="1" latinLnBrk="0" hangingPunct="1">
      <a:defRPr kumimoji="1" sz="1337" kern="1200">
        <a:solidFill>
          <a:schemeClr val="tx1"/>
        </a:solidFill>
        <a:latin typeface="+mn-lt"/>
        <a:ea typeface="+mn-ea"/>
        <a:cs typeface="+mn-cs"/>
      </a:defRPr>
    </a:lvl4pPr>
    <a:lvl5pPr marL="2037634" algn="l" defTabSz="1018818" rtl="0" eaLnBrk="1" latinLnBrk="0" hangingPunct="1">
      <a:defRPr kumimoji="1" sz="1337" kern="1200">
        <a:solidFill>
          <a:schemeClr val="tx1"/>
        </a:solidFill>
        <a:latin typeface="+mn-lt"/>
        <a:ea typeface="+mn-ea"/>
        <a:cs typeface="+mn-cs"/>
      </a:defRPr>
    </a:lvl5pPr>
    <a:lvl6pPr marL="2547044" algn="l" defTabSz="1018818" rtl="0" eaLnBrk="1" latinLnBrk="0" hangingPunct="1">
      <a:defRPr kumimoji="1" sz="1337" kern="1200">
        <a:solidFill>
          <a:schemeClr val="tx1"/>
        </a:solidFill>
        <a:latin typeface="+mn-lt"/>
        <a:ea typeface="+mn-ea"/>
        <a:cs typeface="+mn-cs"/>
      </a:defRPr>
    </a:lvl6pPr>
    <a:lvl7pPr marL="3056452" algn="l" defTabSz="1018818" rtl="0" eaLnBrk="1" latinLnBrk="0" hangingPunct="1">
      <a:defRPr kumimoji="1" sz="1337" kern="1200">
        <a:solidFill>
          <a:schemeClr val="tx1"/>
        </a:solidFill>
        <a:latin typeface="+mn-lt"/>
        <a:ea typeface="+mn-ea"/>
        <a:cs typeface="+mn-cs"/>
      </a:defRPr>
    </a:lvl7pPr>
    <a:lvl8pPr marL="3565861" algn="l" defTabSz="1018818" rtl="0" eaLnBrk="1" latinLnBrk="0" hangingPunct="1">
      <a:defRPr kumimoji="1" sz="1337" kern="1200">
        <a:solidFill>
          <a:schemeClr val="tx1"/>
        </a:solidFill>
        <a:latin typeface="+mn-lt"/>
        <a:ea typeface="+mn-ea"/>
        <a:cs typeface="+mn-cs"/>
      </a:defRPr>
    </a:lvl8pPr>
    <a:lvl9pPr marL="4075270" algn="l" defTabSz="1018818" rtl="0" eaLnBrk="1" latinLnBrk="0" hangingPunct="1">
      <a:defRPr kumimoji="1"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94C6C71A-2CA9-43F8-9329-FE0928B9438B}" type="slidenum">
              <a:rPr kumimoji="1" lang="ja-JP" altLang="en-US" smtClean="0"/>
              <a:pPr/>
              <a:t>1</a:t>
            </a:fld>
            <a:endParaRPr kumimoji="1" lang="ja-JP" altLang="en-US"/>
          </a:p>
        </p:txBody>
      </p:sp>
    </p:spTree>
    <p:extLst>
      <p:ext uri="{BB962C8B-B14F-4D97-AF65-F5344CB8AC3E}">
        <p14:creationId xmlns:p14="http://schemas.microsoft.com/office/powerpoint/2010/main" val="2058788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83169" y="3388464"/>
            <a:ext cx="6609239" cy="23380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66337" y="6181038"/>
            <a:ext cx="5442903" cy="2787526"/>
          </a:xfrm>
        </p:spPr>
        <p:txBody>
          <a:bodyPr/>
          <a:lstStyle>
            <a:lvl1pPr marL="0" indent="0" algn="ctr">
              <a:buNone/>
              <a:defRPr>
                <a:solidFill>
                  <a:schemeClr val="tx1">
                    <a:tint val="75000"/>
                  </a:schemeClr>
                </a:solidFill>
              </a:defRPr>
            </a:lvl1pPr>
            <a:lvl2pPr marL="333175" indent="0" algn="ctr">
              <a:buNone/>
              <a:defRPr>
                <a:solidFill>
                  <a:schemeClr val="tx1">
                    <a:tint val="75000"/>
                  </a:schemeClr>
                </a:solidFill>
              </a:defRPr>
            </a:lvl2pPr>
            <a:lvl3pPr marL="666350" indent="0" algn="ctr">
              <a:buNone/>
              <a:defRPr>
                <a:solidFill>
                  <a:schemeClr val="tx1">
                    <a:tint val="75000"/>
                  </a:schemeClr>
                </a:solidFill>
              </a:defRPr>
            </a:lvl3pPr>
            <a:lvl4pPr marL="999525" indent="0" algn="ctr">
              <a:buNone/>
              <a:defRPr>
                <a:solidFill>
                  <a:schemeClr val="tx1">
                    <a:tint val="75000"/>
                  </a:schemeClr>
                </a:solidFill>
              </a:defRPr>
            </a:lvl4pPr>
            <a:lvl5pPr marL="1332700" indent="0" algn="ctr">
              <a:buNone/>
              <a:defRPr>
                <a:solidFill>
                  <a:schemeClr val="tx1">
                    <a:tint val="75000"/>
                  </a:schemeClr>
                </a:solidFill>
              </a:defRPr>
            </a:lvl5pPr>
            <a:lvl6pPr marL="1665874" indent="0" algn="ctr">
              <a:buNone/>
              <a:defRPr>
                <a:solidFill>
                  <a:schemeClr val="tx1">
                    <a:tint val="75000"/>
                  </a:schemeClr>
                </a:solidFill>
              </a:defRPr>
            </a:lvl6pPr>
            <a:lvl7pPr marL="1999049" indent="0" algn="ctr">
              <a:buNone/>
              <a:defRPr>
                <a:solidFill>
                  <a:schemeClr val="tx1">
                    <a:tint val="75000"/>
                  </a:schemeClr>
                </a:solidFill>
              </a:defRPr>
            </a:lvl7pPr>
            <a:lvl8pPr marL="2332224" indent="0" algn="ctr">
              <a:buNone/>
              <a:defRPr>
                <a:solidFill>
                  <a:schemeClr val="tx1">
                    <a:tint val="75000"/>
                  </a:schemeClr>
                </a:solidFill>
              </a:defRPr>
            </a:lvl8pPr>
            <a:lvl9pPr marL="266539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364135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867355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227969" y="631233"/>
            <a:ext cx="1312129" cy="1344274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91587" y="631233"/>
            <a:ext cx="3806792" cy="1344274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33476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338158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14217" y="7009217"/>
            <a:ext cx="6609239" cy="2166393"/>
          </a:xfrm>
        </p:spPr>
        <p:txBody>
          <a:bodyPr anchor="t"/>
          <a:lstStyle>
            <a:lvl1pPr algn="l">
              <a:defRPr sz="2915"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14217" y="4623157"/>
            <a:ext cx="6609239" cy="2386062"/>
          </a:xfrm>
        </p:spPr>
        <p:txBody>
          <a:bodyPr anchor="b"/>
          <a:lstStyle>
            <a:lvl1pPr marL="0" indent="0">
              <a:buNone/>
              <a:defRPr sz="1458">
                <a:solidFill>
                  <a:schemeClr val="tx1">
                    <a:tint val="75000"/>
                  </a:schemeClr>
                </a:solidFill>
              </a:defRPr>
            </a:lvl1pPr>
            <a:lvl2pPr marL="333175" indent="0">
              <a:buNone/>
              <a:defRPr sz="1312">
                <a:solidFill>
                  <a:schemeClr val="tx1">
                    <a:tint val="75000"/>
                  </a:schemeClr>
                </a:solidFill>
              </a:defRPr>
            </a:lvl2pPr>
            <a:lvl3pPr marL="666350" indent="0">
              <a:buNone/>
              <a:defRPr sz="1166">
                <a:solidFill>
                  <a:schemeClr val="tx1">
                    <a:tint val="75000"/>
                  </a:schemeClr>
                </a:solidFill>
              </a:defRPr>
            </a:lvl3pPr>
            <a:lvl4pPr marL="999525" indent="0">
              <a:buNone/>
              <a:defRPr sz="1020">
                <a:solidFill>
                  <a:schemeClr val="tx1">
                    <a:tint val="75000"/>
                  </a:schemeClr>
                </a:solidFill>
              </a:defRPr>
            </a:lvl4pPr>
            <a:lvl5pPr marL="1332700" indent="0">
              <a:buNone/>
              <a:defRPr sz="1020">
                <a:solidFill>
                  <a:schemeClr val="tx1">
                    <a:tint val="75000"/>
                  </a:schemeClr>
                </a:solidFill>
              </a:defRPr>
            </a:lvl5pPr>
            <a:lvl6pPr marL="1665874" indent="0">
              <a:buNone/>
              <a:defRPr sz="1020">
                <a:solidFill>
                  <a:schemeClr val="tx1">
                    <a:tint val="75000"/>
                  </a:schemeClr>
                </a:solidFill>
              </a:defRPr>
            </a:lvl6pPr>
            <a:lvl7pPr marL="1999049" indent="0">
              <a:buNone/>
              <a:defRPr sz="1020">
                <a:solidFill>
                  <a:schemeClr val="tx1">
                    <a:tint val="75000"/>
                  </a:schemeClr>
                </a:solidFill>
              </a:defRPr>
            </a:lvl7pPr>
            <a:lvl8pPr marL="2332224" indent="0">
              <a:buNone/>
              <a:defRPr sz="1020">
                <a:solidFill>
                  <a:schemeClr val="tx1">
                    <a:tint val="75000"/>
                  </a:schemeClr>
                </a:solidFill>
              </a:defRPr>
            </a:lvl8pPr>
            <a:lvl9pPr marL="2665399" indent="0">
              <a:buNone/>
              <a:defRPr sz="102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677033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91586"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980639" y="3676306"/>
            <a:ext cx="2559460" cy="10397677"/>
          </a:xfrm>
        </p:spPr>
        <p:txBody>
          <a:bodyPr/>
          <a:lstStyle>
            <a:lvl1pPr>
              <a:defRPr sz="2040"/>
            </a:lvl1pPr>
            <a:lvl2pPr>
              <a:defRPr sz="1749"/>
            </a:lvl2pPr>
            <a:lvl3pPr>
              <a:defRPr sz="1458"/>
            </a:lvl3pPr>
            <a:lvl4pPr>
              <a:defRPr sz="1312"/>
            </a:lvl4pPr>
            <a:lvl5pPr>
              <a:defRPr sz="1312"/>
            </a:lvl5pPr>
            <a:lvl6pPr>
              <a:defRPr sz="1312"/>
            </a:lvl6pPr>
            <a:lvl7pPr>
              <a:defRPr sz="1312"/>
            </a:lvl7pPr>
            <a:lvl8pPr>
              <a:defRPr sz="1312"/>
            </a:lvl8pPr>
            <a:lvl9pPr>
              <a:defRPr sz="131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028749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88779" y="436815"/>
            <a:ext cx="6998018" cy="1817952"/>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88782" y="2441613"/>
            <a:ext cx="343556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88782" y="3459159"/>
            <a:ext cx="343556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949887" y="2441613"/>
            <a:ext cx="3436912" cy="1017548"/>
          </a:xfrm>
        </p:spPr>
        <p:txBody>
          <a:bodyPr anchor="b"/>
          <a:lstStyle>
            <a:lvl1pPr marL="0" indent="0">
              <a:buNone/>
              <a:defRPr sz="1749" b="1"/>
            </a:lvl1pPr>
            <a:lvl2pPr marL="333175" indent="0">
              <a:buNone/>
              <a:defRPr sz="1458" b="1"/>
            </a:lvl2pPr>
            <a:lvl3pPr marL="666350" indent="0">
              <a:buNone/>
              <a:defRPr sz="1312" b="1"/>
            </a:lvl3pPr>
            <a:lvl4pPr marL="999525" indent="0">
              <a:buNone/>
              <a:defRPr sz="1166" b="1"/>
            </a:lvl4pPr>
            <a:lvl5pPr marL="1332700" indent="0">
              <a:buNone/>
              <a:defRPr sz="1166" b="1"/>
            </a:lvl5pPr>
            <a:lvl6pPr marL="1665874" indent="0">
              <a:buNone/>
              <a:defRPr sz="1166" b="1"/>
            </a:lvl6pPr>
            <a:lvl7pPr marL="1999049" indent="0">
              <a:buNone/>
              <a:defRPr sz="1166" b="1"/>
            </a:lvl7pPr>
            <a:lvl8pPr marL="2332224" indent="0">
              <a:buNone/>
              <a:defRPr sz="1166" b="1"/>
            </a:lvl8pPr>
            <a:lvl9pPr marL="2665399" indent="0">
              <a:buNone/>
              <a:defRPr sz="1166"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949887" y="3459159"/>
            <a:ext cx="3436912" cy="6284560"/>
          </a:xfrm>
        </p:spPr>
        <p:txBody>
          <a:bodyPr/>
          <a:lstStyle>
            <a:lvl1pPr>
              <a:defRPr sz="1749"/>
            </a:lvl1pPr>
            <a:lvl2pPr>
              <a:defRPr sz="1458"/>
            </a:lvl2pPr>
            <a:lvl3pPr>
              <a:defRPr sz="1312"/>
            </a:lvl3pPr>
            <a:lvl4pPr>
              <a:defRPr sz="1166"/>
            </a:lvl4pPr>
            <a:lvl5pPr>
              <a:defRPr sz="1166"/>
            </a:lvl5pPr>
            <a:lvl6pPr>
              <a:defRPr sz="1166"/>
            </a:lvl6pPr>
            <a:lvl7pPr>
              <a:defRPr sz="1166"/>
            </a:lvl7pPr>
            <a:lvl8pPr>
              <a:defRPr sz="1166"/>
            </a:lvl8pPr>
            <a:lvl9pPr>
              <a:defRPr sz="116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200516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40874858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17542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88781" y="434289"/>
            <a:ext cx="2558111" cy="1848252"/>
          </a:xfrm>
        </p:spPr>
        <p:txBody>
          <a:bodyPr anchor="b"/>
          <a:lstStyle>
            <a:lvl1pPr algn="l">
              <a:defRPr sz="1458"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040036" y="434289"/>
            <a:ext cx="4346763" cy="9309432"/>
          </a:xfrm>
        </p:spPr>
        <p:txBody>
          <a:bodyPr/>
          <a:lstStyle>
            <a:lvl1pPr>
              <a:defRPr sz="2332"/>
            </a:lvl1pPr>
            <a:lvl2pPr>
              <a:defRPr sz="2040"/>
            </a:lvl2pPr>
            <a:lvl3pPr>
              <a:defRPr sz="1749"/>
            </a:lvl3pPr>
            <a:lvl4pPr>
              <a:defRPr sz="1458"/>
            </a:lvl4pPr>
            <a:lvl5pPr>
              <a:defRPr sz="1458"/>
            </a:lvl5pPr>
            <a:lvl6pPr>
              <a:defRPr sz="1458"/>
            </a:lvl6pPr>
            <a:lvl7pPr>
              <a:defRPr sz="1458"/>
            </a:lvl7pPr>
            <a:lvl8pPr>
              <a:defRPr sz="1458"/>
            </a:lvl8pPr>
            <a:lvl9pPr>
              <a:defRPr sz="145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88781" y="2282541"/>
            <a:ext cx="2558111" cy="746118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85437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524067" y="7635399"/>
            <a:ext cx="4665345" cy="901403"/>
          </a:xfrm>
        </p:spPr>
        <p:txBody>
          <a:bodyPr anchor="b"/>
          <a:lstStyle>
            <a:lvl1pPr algn="l">
              <a:defRPr sz="1458" b="1"/>
            </a:lvl1pPr>
          </a:lstStyle>
          <a:p>
            <a:r>
              <a:rPr kumimoji="1" lang="ja-JP" altLang="en-US"/>
              <a:t>マスター タイトルの書式設定</a:t>
            </a:r>
          </a:p>
        </p:txBody>
      </p:sp>
      <p:sp>
        <p:nvSpPr>
          <p:cNvPr id="3" name="図プレースホルダー 2"/>
          <p:cNvSpPr>
            <a:spLocks noGrp="1"/>
          </p:cNvSpPr>
          <p:nvPr>
            <p:ph type="pic" idx="1"/>
          </p:nvPr>
        </p:nvSpPr>
        <p:spPr>
          <a:xfrm>
            <a:off x="1524067" y="974624"/>
            <a:ext cx="4665345" cy="6544628"/>
          </a:xfrm>
        </p:spPr>
        <p:txBody>
          <a:bodyPr/>
          <a:lstStyle>
            <a:lvl1pPr marL="0" indent="0">
              <a:buNone/>
              <a:defRPr sz="2332"/>
            </a:lvl1pPr>
            <a:lvl2pPr marL="333175" indent="0">
              <a:buNone/>
              <a:defRPr sz="2040"/>
            </a:lvl2pPr>
            <a:lvl3pPr marL="666350" indent="0">
              <a:buNone/>
              <a:defRPr sz="1749"/>
            </a:lvl3pPr>
            <a:lvl4pPr marL="999525" indent="0">
              <a:buNone/>
              <a:defRPr sz="1458"/>
            </a:lvl4pPr>
            <a:lvl5pPr marL="1332700" indent="0">
              <a:buNone/>
              <a:defRPr sz="1458"/>
            </a:lvl5pPr>
            <a:lvl6pPr marL="1665874" indent="0">
              <a:buNone/>
              <a:defRPr sz="1458"/>
            </a:lvl6pPr>
            <a:lvl7pPr marL="1999049" indent="0">
              <a:buNone/>
              <a:defRPr sz="1458"/>
            </a:lvl7pPr>
            <a:lvl8pPr marL="2332224" indent="0">
              <a:buNone/>
              <a:defRPr sz="1458"/>
            </a:lvl8pPr>
            <a:lvl9pPr marL="2665399" indent="0">
              <a:buNone/>
              <a:defRPr sz="1458"/>
            </a:lvl9pPr>
          </a:lstStyle>
          <a:p>
            <a:endParaRPr kumimoji="1" lang="ja-JP" altLang="en-US"/>
          </a:p>
        </p:txBody>
      </p:sp>
      <p:sp>
        <p:nvSpPr>
          <p:cNvPr id="4" name="テキスト プレースホルダー 3"/>
          <p:cNvSpPr>
            <a:spLocks noGrp="1"/>
          </p:cNvSpPr>
          <p:nvPr>
            <p:ph type="body" sz="half" idx="2"/>
          </p:nvPr>
        </p:nvSpPr>
        <p:spPr>
          <a:xfrm>
            <a:off x="1524067" y="8536802"/>
            <a:ext cx="4665345" cy="1280140"/>
          </a:xfrm>
        </p:spPr>
        <p:txBody>
          <a:bodyPr/>
          <a:lstStyle>
            <a:lvl1pPr marL="0" indent="0">
              <a:buNone/>
              <a:defRPr sz="1020"/>
            </a:lvl1pPr>
            <a:lvl2pPr marL="333175" indent="0">
              <a:buNone/>
              <a:defRPr sz="874"/>
            </a:lvl2pPr>
            <a:lvl3pPr marL="666350" indent="0">
              <a:buNone/>
              <a:defRPr sz="728"/>
            </a:lvl3pPr>
            <a:lvl4pPr marL="999525" indent="0">
              <a:buNone/>
              <a:defRPr sz="656"/>
            </a:lvl4pPr>
            <a:lvl5pPr marL="1332700" indent="0">
              <a:buNone/>
              <a:defRPr sz="656"/>
            </a:lvl5pPr>
            <a:lvl6pPr marL="1665874" indent="0">
              <a:buNone/>
              <a:defRPr sz="656"/>
            </a:lvl6pPr>
            <a:lvl7pPr marL="1999049" indent="0">
              <a:buNone/>
              <a:defRPr sz="656"/>
            </a:lvl7pPr>
            <a:lvl8pPr marL="2332224" indent="0">
              <a:buNone/>
              <a:defRPr sz="656"/>
            </a:lvl8pPr>
            <a:lvl9pPr marL="2665399" indent="0">
              <a:buNone/>
              <a:defRPr sz="656"/>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7420E7D-346A-4E68-9045-7E6B396D6F6D}" type="datetimeFigureOut">
              <a:rPr kumimoji="1" lang="ja-JP" altLang="en-US" smtClean="0"/>
              <a:pPr/>
              <a:t>2025/7/2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1586437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88779" y="436815"/>
            <a:ext cx="6998018" cy="1817952"/>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88779" y="2545135"/>
            <a:ext cx="6998018" cy="7198586"/>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88779" y="10109836"/>
            <a:ext cx="1814301" cy="580735"/>
          </a:xfrm>
          <a:prstGeom prst="rect">
            <a:avLst/>
          </a:prstGeom>
        </p:spPr>
        <p:txBody>
          <a:bodyPr vert="horz" lIns="91440" tIns="45720" rIns="91440" bIns="45720" rtlCol="0" anchor="ctr"/>
          <a:lstStyle>
            <a:lvl1pPr algn="l">
              <a:defRPr sz="874">
                <a:solidFill>
                  <a:schemeClr val="tx1">
                    <a:tint val="75000"/>
                  </a:schemeClr>
                </a:solidFill>
              </a:defRPr>
            </a:lvl1pPr>
          </a:lstStyle>
          <a:p>
            <a:fld id="{C7420E7D-346A-4E68-9045-7E6B396D6F6D}" type="datetimeFigureOut">
              <a:rPr kumimoji="1" lang="ja-JP" altLang="en-US" smtClean="0"/>
              <a:pPr/>
              <a:t>2025/7/2</a:t>
            </a:fld>
            <a:endParaRPr kumimoji="1" lang="ja-JP" altLang="en-US"/>
          </a:p>
        </p:txBody>
      </p:sp>
      <p:sp>
        <p:nvSpPr>
          <p:cNvPr id="5" name="フッター プレースホルダー 4"/>
          <p:cNvSpPr>
            <a:spLocks noGrp="1"/>
          </p:cNvSpPr>
          <p:nvPr>
            <p:ph type="ftr" sz="quarter" idx="3"/>
          </p:nvPr>
        </p:nvSpPr>
        <p:spPr>
          <a:xfrm>
            <a:off x="2656656" y="10109836"/>
            <a:ext cx="2462265" cy="580735"/>
          </a:xfrm>
          <a:prstGeom prst="rect">
            <a:avLst/>
          </a:prstGeom>
        </p:spPr>
        <p:txBody>
          <a:bodyPr vert="horz" lIns="91440" tIns="45720" rIns="91440" bIns="45720" rtlCol="0" anchor="ctr"/>
          <a:lstStyle>
            <a:lvl1pPr algn="ctr">
              <a:defRPr sz="87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572495" y="10109836"/>
            <a:ext cx="1814301" cy="580735"/>
          </a:xfrm>
          <a:prstGeom prst="rect">
            <a:avLst/>
          </a:prstGeom>
        </p:spPr>
        <p:txBody>
          <a:bodyPr vert="horz" lIns="91440" tIns="45720" rIns="91440" bIns="45720" rtlCol="0" anchor="ctr"/>
          <a:lstStyle>
            <a:lvl1pPr algn="r">
              <a:defRPr sz="874">
                <a:solidFill>
                  <a:schemeClr val="tx1">
                    <a:tint val="75000"/>
                  </a:schemeClr>
                </a:solidFill>
              </a:defRPr>
            </a:lvl1pPr>
          </a:lstStyle>
          <a:p>
            <a:fld id="{F725B8B3-44C2-44DE-A1E1-C3BC39DEED93}" type="slidenum">
              <a:rPr kumimoji="1" lang="ja-JP" altLang="en-US" smtClean="0"/>
              <a:pPr/>
              <a:t>‹#›</a:t>
            </a:fld>
            <a:endParaRPr kumimoji="1" lang="ja-JP" altLang="en-US"/>
          </a:p>
        </p:txBody>
      </p:sp>
    </p:spTree>
    <p:extLst>
      <p:ext uri="{BB962C8B-B14F-4D97-AF65-F5344CB8AC3E}">
        <p14:creationId xmlns:p14="http://schemas.microsoft.com/office/powerpoint/2010/main" val="3165638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66350" rtl="0" eaLnBrk="1" latinLnBrk="0" hangingPunct="1">
        <a:spcBef>
          <a:spcPct val="0"/>
        </a:spcBef>
        <a:buNone/>
        <a:defRPr kumimoji="1" sz="3206" kern="1200">
          <a:solidFill>
            <a:schemeClr val="tx1"/>
          </a:solidFill>
          <a:latin typeface="+mj-lt"/>
          <a:ea typeface="+mj-ea"/>
          <a:cs typeface="+mj-cs"/>
        </a:defRPr>
      </a:lvl1pPr>
    </p:titleStyle>
    <p:bodyStyle>
      <a:lvl1pPr marL="249881" indent="-249881" algn="l" defTabSz="666350" rtl="0" eaLnBrk="1" latinLnBrk="0" hangingPunct="1">
        <a:spcBef>
          <a:spcPct val="20000"/>
        </a:spcBef>
        <a:buFont typeface="Arial" panose="020B0604020202020204" pitchFamily="34" charset="0"/>
        <a:buChar char="•"/>
        <a:defRPr kumimoji="1" sz="2332" kern="1200">
          <a:solidFill>
            <a:schemeClr val="tx1"/>
          </a:solidFill>
          <a:latin typeface="+mn-lt"/>
          <a:ea typeface="+mn-ea"/>
          <a:cs typeface="+mn-cs"/>
        </a:defRPr>
      </a:lvl1pPr>
      <a:lvl2pPr marL="541409" indent="-208234" algn="l" defTabSz="666350" rtl="0" eaLnBrk="1" latinLnBrk="0" hangingPunct="1">
        <a:spcBef>
          <a:spcPct val="20000"/>
        </a:spcBef>
        <a:buFont typeface="Arial" panose="020B0604020202020204" pitchFamily="34" charset="0"/>
        <a:buChar char="–"/>
        <a:defRPr kumimoji="1" sz="2040" kern="1200">
          <a:solidFill>
            <a:schemeClr val="tx1"/>
          </a:solidFill>
          <a:latin typeface="+mn-lt"/>
          <a:ea typeface="+mn-ea"/>
          <a:cs typeface="+mn-cs"/>
        </a:defRPr>
      </a:lvl2pPr>
      <a:lvl3pPr marL="832937" indent="-166587" algn="l" defTabSz="666350" rtl="0" eaLnBrk="1" latinLnBrk="0" hangingPunct="1">
        <a:spcBef>
          <a:spcPct val="20000"/>
        </a:spcBef>
        <a:buFont typeface="Arial" panose="020B0604020202020204" pitchFamily="34" charset="0"/>
        <a:buChar char="•"/>
        <a:defRPr kumimoji="1" sz="1749" kern="1200">
          <a:solidFill>
            <a:schemeClr val="tx1"/>
          </a:solidFill>
          <a:latin typeface="+mn-lt"/>
          <a:ea typeface="+mn-ea"/>
          <a:cs typeface="+mn-cs"/>
        </a:defRPr>
      </a:lvl3pPr>
      <a:lvl4pPr marL="11661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4pPr>
      <a:lvl5pPr marL="149928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5pPr>
      <a:lvl6pPr marL="183246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6pPr>
      <a:lvl7pPr marL="2165637"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7pPr>
      <a:lvl8pPr marL="2498812"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8pPr>
      <a:lvl9pPr marL="2831986" indent="-166587" algn="l" defTabSz="666350" rtl="0" eaLnBrk="1" latinLnBrk="0" hangingPunct="1">
        <a:spcBef>
          <a:spcPct val="20000"/>
        </a:spcBef>
        <a:buFont typeface="Arial" panose="020B0604020202020204" pitchFamily="34" charset="0"/>
        <a:buChar char="•"/>
        <a:defRPr kumimoji="1" sz="1458" kern="1200">
          <a:solidFill>
            <a:schemeClr val="tx1"/>
          </a:solidFill>
          <a:latin typeface="+mn-lt"/>
          <a:ea typeface="+mn-ea"/>
          <a:cs typeface="+mn-cs"/>
        </a:defRPr>
      </a:lvl9pPr>
    </p:bodyStyle>
    <p:otherStyle>
      <a:defPPr>
        <a:defRPr lang="ja-JP"/>
      </a:defPPr>
      <a:lvl1pPr marL="0" algn="l" defTabSz="666350" rtl="0" eaLnBrk="1" latinLnBrk="0" hangingPunct="1">
        <a:defRPr kumimoji="1" sz="1312" kern="1200">
          <a:solidFill>
            <a:schemeClr val="tx1"/>
          </a:solidFill>
          <a:latin typeface="+mn-lt"/>
          <a:ea typeface="+mn-ea"/>
          <a:cs typeface="+mn-cs"/>
        </a:defRPr>
      </a:lvl1pPr>
      <a:lvl2pPr marL="333175" algn="l" defTabSz="666350" rtl="0" eaLnBrk="1" latinLnBrk="0" hangingPunct="1">
        <a:defRPr kumimoji="1" sz="1312" kern="1200">
          <a:solidFill>
            <a:schemeClr val="tx1"/>
          </a:solidFill>
          <a:latin typeface="+mn-lt"/>
          <a:ea typeface="+mn-ea"/>
          <a:cs typeface="+mn-cs"/>
        </a:defRPr>
      </a:lvl2pPr>
      <a:lvl3pPr marL="666350" algn="l" defTabSz="666350" rtl="0" eaLnBrk="1" latinLnBrk="0" hangingPunct="1">
        <a:defRPr kumimoji="1" sz="1312" kern="1200">
          <a:solidFill>
            <a:schemeClr val="tx1"/>
          </a:solidFill>
          <a:latin typeface="+mn-lt"/>
          <a:ea typeface="+mn-ea"/>
          <a:cs typeface="+mn-cs"/>
        </a:defRPr>
      </a:lvl3pPr>
      <a:lvl4pPr marL="999525" algn="l" defTabSz="666350" rtl="0" eaLnBrk="1" latinLnBrk="0" hangingPunct="1">
        <a:defRPr kumimoji="1" sz="1312" kern="1200">
          <a:solidFill>
            <a:schemeClr val="tx1"/>
          </a:solidFill>
          <a:latin typeface="+mn-lt"/>
          <a:ea typeface="+mn-ea"/>
          <a:cs typeface="+mn-cs"/>
        </a:defRPr>
      </a:lvl4pPr>
      <a:lvl5pPr marL="1332700" algn="l" defTabSz="666350" rtl="0" eaLnBrk="1" latinLnBrk="0" hangingPunct="1">
        <a:defRPr kumimoji="1" sz="1312" kern="1200">
          <a:solidFill>
            <a:schemeClr val="tx1"/>
          </a:solidFill>
          <a:latin typeface="+mn-lt"/>
          <a:ea typeface="+mn-ea"/>
          <a:cs typeface="+mn-cs"/>
        </a:defRPr>
      </a:lvl5pPr>
      <a:lvl6pPr marL="1665874" algn="l" defTabSz="666350" rtl="0" eaLnBrk="1" latinLnBrk="0" hangingPunct="1">
        <a:defRPr kumimoji="1" sz="1312" kern="1200">
          <a:solidFill>
            <a:schemeClr val="tx1"/>
          </a:solidFill>
          <a:latin typeface="+mn-lt"/>
          <a:ea typeface="+mn-ea"/>
          <a:cs typeface="+mn-cs"/>
        </a:defRPr>
      </a:lvl6pPr>
      <a:lvl7pPr marL="1999049" algn="l" defTabSz="666350" rtl="0" eaLnBrk="1" latinLnBrk="0" hangingPunct="1">
        <a:defRPr kumimoji="1" sz="1312" kern="1200">
          <a:solidFill>
            <a:schemeClr val="tx1"/>
          </a:solidFill>
          <a:latin typeface="+mn-lt"/>
          <a:ea typeface="+mn-ea"/>
          <a:cs typeface="+mn-cs"/>
        </a:defRPr>
      </a:lvl7pPr>
      <a:lvl8pPr marL="2332224" algn="l" defTabSz="666350" rtl="0" eaLnBrk="1" latinLnBrk="0" hangingPunct="1">
        <a:defRPr kumimoji="1" sz="1312" kern="1200">
          <a:solidFill>
            <a:schemeClr val="tx1"/>
          </a:solidFill>
          <a:latin typeface="+mn-lt"/>
          <a:ea typeface="+mn-ea"/>
          <a:cs typeface="+mn-cs"/>
        </a:defRPr>
      </a:lvl8pPr>
      <a:lvl9pPr marL="2665399" algn="l" defTabSz="666350" rtl="0" eaLnBrk="1" latinLnBrk="0" hangingPunct="1">
        <a:defRPr kumimoji="1" sz="131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jpeg"/><Relationship Id="rId2" Type="http://schemas.openxmlformats.org/officeDocument/2006/relationships/notesSlide" Target="../notesSlides/notesSlide1.xml"/><Relationship Id="rId16"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jpe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jpe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jpeg"/><Relationship Id="rId1" Type="http://schemas.openxmlformats.org/officeDocument/2006/relationships/slideLayout" Target="../slideLayouts/slideLayout7.xml"/><Relationship Id="rId4" Type="http://schemas.openxmlformats.org/officeDocument/2006/relationships/image" Target="../media/image1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05131" y="639262"/>
            <a:ext cx="906628" cy="1222512"/>
          </a:xfrm>
          <a:prstGeom prst="rect">
            <a:avLst/>
          </a:prstGeom>
        </p:spPr>
      </p:pic>
      <p:sp>
        <p:nvSpPr>
          <p:cNvPr id="97" name="テキスト ボックス 96"/>
          <p:cNvSpPr txBox="1"/>
          <p:nvPr/>
        </p:nvSpPr>
        <p:spPr>
          <a:xfrm>
            <a:off x="6310696" y="122707"/>
            <a:ext cx="1401346" cy="469103"/>
          </a:xfrm>
          <a:prstGeom prst="rect">
            <a:avLst/>
          </a:prstGeom>
          <a:noFill/>
        </p:spPr>
        <p:txBody>
          <a:bodyPr wrap="none" rtlCol="0">
            <a:spAutoFit/>
          </a:bodyPr>
          <a:lstStyle/>
          <a:p>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令和</a:t>
            </a:r>
            <a:r>
              <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rPr>
              <a:t>7</a:t>
            </a:r>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年７月発行</a:t>
            </a:r>
            <a:endPar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endParaRPr>
          </a:p>
          <a:p>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第</a:t>
            </a:r>
            <a:r>
              <a:rPr lang="en-US" altLang="ja-JP" sz="1224" dirty="0">
                <a:solidFill>
                  <a:srgbClr val="000000"/>
                </a:solidFill>
                <a:latin typeface="HG丸ｺﾞｼｯｸM-PRO" panose="020F0600000000000000" pitchFamily="50" charset="-128"/>
                <a:ea typeface="HG丸ｺﾞｼｯｸM-PRO" panose="020F0600000000000000" pitchFamily="50" charset="-128"/>
                <a:cs typeface="Times New Roman"/>
              </a:rPr>
              <a:t>1</a:t>
            </a:r>
            <a:r>
              <a:rPr lang="ja-JP" altLang="en-US" sz="1224" dirty="0">
                <a:solidFill>
                  <a:srgbClr val="000000"/>
                </a:solidFill>
                <a:latin typeface="HG丸ｺﾞｼｯｸM-PRO" panose="020F0600000000000000" pitchFamily="50" charset="-128"/>
                <a:ea typeface="HG丸ｺﾞｼｯｸM-PRO" panose="020F0600000000000000" pitchFamily="50" charset="-128"/>
                <a:cs typeface="Times New Roman"/>
              </a:rPr>
              <a:t>１７号</a:t>
            </a:r>
            <a:endParaRPr lang="ja-JP" altLang="en-US" sz="1224" dirty="0">
              <a:latin typeface="HG丸ｺﾞｼｯｸM-PRO" panose="020F0600000000000000" pitchFamily="50" charset="-128"/>
              <a:ea typeface="HG丸ｺﾞｼｯｸM-PRO" panose="020F0600000000000000" pitchFamily="50" charset="-128"/>
              <a:cs typeface="ＭＳ Ｐゴシック"/>
            </a:endParaRPr>
          </a:p>
        </p:txBody>
      </p:sp>
      <p:grpSp>
        <p:nvGrpSpPr>
          <p:cNvPr id="17" name="グループ化 16"/>
          <p:cNvGrpSpPr/>
          <p:nvPr/>
        </p:nvGrpSpPr>
        <p:grpSpPr>
          <a:xfrm>
            <a:off x="2478137" y="651481"/>
            <a:ext cx="3142717" cy="607440"/>
            <a:chOff x="2206240" y="522815"/>
            <a:chExt cx="3080512" cy="595417"/>
          </a:xfrm>
        </p:grpSpPr>
        <p:grpSp>
          <p:nvGrpSpPr>
            <p:cNvPr id="21" name="グループ化 20"/>
            <p:cNvGrpSpPr/>
            <p:nvPr/>
          </p:nvGrpSpPr>
          <p:grpSpPr>
            <a:xfrm>
              <a:off x="2206240" y="522815"/>
              <a:ext cx="2923624" cy="585967"/>
              <a:chOff x="3063909" y="1718429"/>
              <a:chExt cx="3459294" cy="820355"/>
            </a:xfrm>
          </p:grpSpPr>
          <p:sp>
            <p:nvSpPr>
              <p:cNvPr id="8" name="Text Box 40"/>
              <p:cNvSpPr txBox="1">
                <a:spLocks noChangeArrowheads="1"/>
              </p:cNvSpPr>
              <p:nvPr/>
            </p:nvSpPr>
            <p:spPr bwMode="auto">
              <a:xfrm>
                <a:off x="3063909"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solidFill>
                      <a:srgbClr val="00B050"/>
                    </a:solidFill>
                    <a:latin typeface="HGP創英角ﾎﾟｯﾌﾟ体" panose="040B0A00000000000000" pitchFamily="50" charset="-128"/>
                    <a:ea typeface="HGP創英角ﾎﾟｯﾌﾟ体" panose="040B0A00000000000000" pitchFamily="50" charset="-128"/>
                    <a:cs typeface="ＭＳ Ｐゴシック" pitchFamily="50" charset="-128"/>
                  </a:rPr>
                  <a:t>北</a:t>
                </a:r>
              </a:p>
            </p:txBody>
          </p:sp>
          <p:sp>
            <p:nvSpPr>
              <p:cNvPr id="9" name="Text Box 40"/>
              <p:cNvSpPr txBox="1">
                <a:spLocks noChangeArrowheads="1"/>
              </p:cNvSpPr>
              <p:nvPr/>
            </p:nvSpPr>
            <p:spPr bwMode="auto">
              <a:xfrm>
                <a:off x="3612580"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部</a:t>
                </a:r>
              </a:p>
            </p:txBody>
          </p:sp>
          <p:sp>
            <p:nvSpPr>
              <p:cNvPr id="10" name="Text Box 40"/>
              <p:cNvSpPr txBox="1">
                <a:spLocks noChangeArrowheads="1"/>
              </p:cNvSpPr>
              <p:nvPr/>
            </p:nvSpPr>
            <p:spPr bwMode="auto">
              <a:xfrm>
                <a:off x="4161252"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普</a:t>
                </a:r>
              </a:p>
            </p:txBody>
          </p:sp>
          <p:sp>
            <p:nvSpPr>
              <p:cNvPr id="11" name="Text Box 40"/>
              <p:cNvSpPr txBox="1">
                <a:spLocks noChangeArrowheads="1"/>
              </p:cNvSpPr>
              <p:nvPr/>
            </p:nvSpPr>
            <p:spPr bwMode="auto">
              <a:xfrm>
                <a:off x="4709923"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及</a:t>
                </a:r>
              </a:p>
            </p:txBody>
          </p:sp>
          <p:sp>
            <p:nvSpPr>
              <p:cNvPr id="12" name="Text Box 40"/>
              <p:cNvSpPr txBox="1">
                <a:spLocks noChangeArrowheads="1"/>
              </p:cNvSpPr>
              <p:nvPr/>
            </p:nvSpPr>
            <p:spPr bwMode="auto">
              <a:xfrm>
                <a:off x="5258595"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だ</a:t>
                </a:r>
              </a:p>
            </p:txBody>
          </p:sp>
          <p:sp>
            <p:nvSpPr>
              <p:cNvPr id="13" name="Text Box 40"/>
              <p:cNvSpPr txBox="1">
                <a:spLocks noChangeArrowheads="1"/>
              </p:cNvSpPr>
              <p:nvPr/>
            </p:nvSpPr>
            <p:spPr bwMode="auto">
              <a:xfrm>
                <a:off x="5807266" y="2114816"/>
                <a:ext cx="352898" cy="423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よ</a:t>
                </a:r>
              </a:p>
            </p:txBody>
          </p:sp>
          <p:sp>
            <p:nvSpPr>
              <p:cNvPr id="37" name="WordArt 36"/>
              <p:cNvSpPr>
                <a:spLocks noChangeArrowheads="1" noChangeShapeType="1" noTextEdit="1"/>
              </p:cNvSpPr>
              <p:nvPr/>
            </p:nvSpPr>
            <p:spPr bwMode="auto">
              <a:xfrm>
                <a:off x="3236863" y="1718429"/>
                <a:ext cx="3286340" cy="547394"/>
              </a:xfrm>
              <a:prstGeom prst="rect">
                <a:avLst/>
              </a:prstGeom>
              <a:ln>
                <a:noFill/>
              </a:ln>
              <a:extLst>
                <a:ext uri="{AF507438-7753-43E0-B8FC-AC1667EBCBE1}">
                  <a14:hiddenEffects xmlns:a14="http://schemas.microsoft.com/office/drawing/2010/main">
                    <a:effectLst/>
                  </a14:hiddenEffects>
                </a:ext>
              </a:extLst>
            </p:spPr>
            <p:txBody>
              <a:bodyPr wrap="none" fromWordArt="1">
                <a:prstTxWarp prst="textArchUp">
                  <a:avLst>
                    <a:gd name="adj" fmla="val 11236171"/>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rtl="0">
                  <a:buNone/>
                </a:pPr>
                <a:r>
                  <a:rPr lang="ja-JP" altLang="en-US" sz="3265" kern="10" spc="37" dirty="0">
                    <a:ln w="11430"/>
                    <a:solidFill>
                      <a:srgbClr val="275C9D"/>
                    </a:solidFill>
                    <a:latin typeface="HG創英角ﾎﾟｯﾌﾟ体"/>
                    <a:ea typeface="HG創英角ﾎﾟｯﾌﾟ体"/>
                  </a:rPr>
                  <a:t>管内農業最新情報</a:t>
                </a:r>
              </a:p>
            </p:txBody>
          </p:sp>
        </p:grpSp>
        <p:sp>
          <p:nvSpPr>
            <p:cNvPr id="58" name="Text Box 40"/>
            <p:cNvSpPr txBox="1">
              <a:spLocks noChangeArrowheads="1"/>
            </p:cNvSpPr>
            <p:nvPr/>
          </p:nvSpPr>
          <p:spPr bwMode="auto">
            <a:xfrm>
              <a:off x="4988500" y="815398"/>
              <a:ext cx="298252" cy="302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140" tIns="6478" rIns="54140" bIns="6478" numCol="1" anchor="t" anchorCtr="0" compatLnSpc="1">
              <a:prstTxWarp prst="textNoShape">
                <a:avLst/>
              </a:prstTxWarp>
            </a:bodyPr>
            <a:lstStyle/>
            <a:p>
              <a:pPr algn="ctr" defTabSz="666350" fontAlgn="base">
                <a:spcBef>
                  <a:spcPct val="0"/>
                </a:spcBef>
                <a:spcAft>
                  <a:spcPct val="0"/>
                </a:spcAft>
              </a:pPr>
              <a:r>
                <a:rPr lang="ja-JP" altLang="en-US" sz="3265" dirty="0">
                  <a:latin typeface="HGP創英角ﾎﾟｯﾌﾟ体" panose="040B0A00000000000000" pitchFamily="50" charset="-128"/>
                  <a:ea typeface="HGP創英角ﾎﾟｯﾌﾟ体" panose="040B0A00000000000000" pitchFamily="50" charset="-128"/>
                  <a:cs typeface="ＭＳ Ｐゴシック" pitchFamily="50" charset="-128"/>
                </a:rPr>
                <a:t>り</a:t>
              </a:r>
            </a:p>
          </p:txBody>
        </p:sp>
      </p:grpSp>
      <p:sp>
        <p:nvSpPr>
          <p:cNvPr id="18" name="テキスト ボックス 17"/>
          <p:cNvSpPr txBox="1"/>
          <p:nvPr/>
        </p:nvSpPr>
        <p:spPr>
          <a:xfrm>
            <a:off x="1109442" y="1562980"/>
            <a:ext cx="6037990" cy="280718"/>
          </a:xfrm>
          <a:prstGeom prst="rect">
            <a:avLst/>
          </a:prstGeom>
          <a:noFill/>
        </p:spPr>
        <p:txBody>
          <a:bodyPr wrap="square" rtlCol="0">
            <a:spAutoFit/>
          </a:bodyPr>
          <a:lstStyle/>
          <a:p>
            <a:pPr hangingPunct="0"/>
            <a:r>
              <a:rPr lang="ja-JP" altLang="ja-JP" sz="1224" dirty="0">
                <a:latin typeface="HGP創英角ﾎﾟｯﾌﾟ体" panose="040B0A00000000000000" pitchFamily="50" charset="-128"/>
                <a:ea typeface="HGP創英角ﾎﾟｯﾌﾟ体" panose="040B0A00000000000000" pitchFamily="50" charset="-128"/>
              </a:rPr>
              <a:t>（豊中市、池田市、吹田市、高槻市、茨木市、箕面市、摂津市、島本町、豊能町、能勢町）</a:t>
            </a:r>
          </a:p>
        </p:txBody>
      </p:sp>
      <p:pic>
        <p:nvPicPr>
          <p:cNvPr id="19" name="図 18"/>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85038" y="193959"/>
            <a:ext cx="1296000" cy="432918"/>
          </a:xfrm>
          <a:prstGeom prst="rect">
            <a:avLst/>
          </a:prstGeom>
        </p:spPr>
      </p:pic>
      <p:sp>
        <p:nvSpPr>
          <p:cNvPr id="77" name="正方形/長方形 76">
            <a:extLst>
              <a:ext uri="{FF2B5EF4-FFF2-40B4-BE49-F238E27FC236}">
                <a16:creationId xmlns:a16="http://schemas.microsoft.com/office/drawing/2014/main" id="{592D177E-60EC-40E4-8597-7504A4DEDA0A}"/>
              </a:ext>
            </a:extLst>
          </p:cNvPr>
          <p:cNvSpPr/>
          <p:nvPr/>
        </p:nvSpPr>
        <p:spPr>
          <a:xfrm>
            <a:off x="150043" y="2693603"/>
            <a:ext cx="7475487" cy="6350558"/>
          </a:xfrm>
          <a:prstGeom prst="rect">
            <a:avLst/>
          </a:prstGeom>
          <a:solidFill>
            <a:schemeClr val="accent6">
              <a:lumMod val="60000"/>
              <a:lumOff val="40000"/>
              <a:alpha val="2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solidFill>
                <a:srgbClr val="FF0000"/>
              </a:solidFill>
            </a:endParaRPr>
          </a:p>
        </p:txBody>
      </p:sp>
      <p:sp>
        <p:nvSpPr>
          <p:cNvPr id="78" name="角丸四角形 66">
            <a:extLst>
              <a:ext uri="{FF2B5EF4-FFF2-40B4-BE49-F238E27FC236}">
                <a16:creationId xmlns:a16="http://schemas.microsoft.com/office/drawing/2014/main" id="{8AAB416C-7CA5-4EC2-9231-3EA5880C1C7C}"/>
              </a:ext>
            </a:extLst>
          </p:cNvPr>
          <p:cNvSpPr/>
          <p:nvPr/>
        </p:nvSpPr>
        <p:spPr>
          <a:xfrm>
            <a:off x="150044" y="1890187"/>
            <a:ext cx="7474426" cy="924682"/>
          </a:xfrm>
          <a:prstGeom prst="round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p>
        </p:txBody>
      </p:sp>
      <p:sp>
        <p:nvSpPr>
          <p:cNvPr id="80" name="テキスト ボックス 79">
            <a:extLst>
              <a:ext uri="{FF2B5EF4-FFF2-40B4-BE49-F238E27FC236}">
                <a16:creationId xmlns:a16="http://schemas.microsoft.com/office/drawing/2014/main" id="{35C3F612-FFFB-4ACB-AACB-5E2706C5BCB2}"/>
              </a:ext>
            </a:extLst>
          </p:cNvPr>
          <p:cNvSpPr txBox="1"/>
          <p:nvPr/>
        </p:nvSpPr>
        <p:spPr>
          <a:xfrm>
            <a:off x="305131" y="1959730"/>
            <a:ext cx="6716029" cy="769441"/>
          </a:xfrm>
          <a:prstGeom prst="rect">
            <a:avLst/>
          </a:prstGeom>
          <a:noFill/>
        </p:spPr>
        <p:txBody>
          <a:bodyPr wrap="square" rtlCol="0">
            <a:spAutoFit/>
          </a:bodyPr>
          <a:lstStyle/>
          <a:p>
            <a:pPr hangingPunct="0"/>
            <a:r>
              <a:rPr lang="ja-JP" altLang="en-US" sz="2000" b="1" dirty="0">
                <a:latin typeface="+mj-ea"/>
                <a:cs typeface="ＭＳ 明朝" panose="02020609040205080304" pitchFamily="17" charset="-128"/>
              </a:rPr>
              <a:t>　　　　　　　　</a:t>
            </a:r>
            <a:r>
              <a:rPr lang="ja-JP" altLang="en-US" sz="2400" b="1" dirty="0">
                <a:latin typeface="+mj-ea"/>
                <a:cs typeface="ＭＳ 明朝" panose="02020609040205080304" pitchFamily="17" charset="-128"/>
              </a:rPr>
              <a:t>「天王トマト」の復活を目指して　</a:t>
            </a:r>
            <a:endParaRPr lang="en-US" altLang="ja-JP" sz="2400" b="1" dirty="0">
              <a:latin typeface="+mj-ea"/>
              <a:cs typeface="ＭＳ 明朝" panose="02020609040205080304" pitchFamily="17" charset="-128"/>
            </a:endParaRPr>
          </a:p>
          <a:p>
            <a:pPr hangingPunct="0"/>
            <a:r>
              <a:rPr lang="ja-JP" altLang="en-US" sz="2000" b="1" dirty="0">
                <a:latin typeface="+mj-ea"/>
                <a:cs typeface="ＭＳ 明朝" panose="02020609040205080304" pitchFamily="17" charset="-128"/>
              </a:rPr>
              <a:t>　　　～能勢町天王地区に高度環境制御栽培施設が誕生～</a:t>
            </a:r>
            <a:endParaRPr lang="en-US" altLang="ja-JP" sz="2000" b="1" dirty="0">
              <a:latin typeface="+mj-ea"/>
              <a:ea typeface="+mj-ea"/>
              <a:cs typeface="ＭＳ 明朝" panose="02020609040205080304" pitchFamily="17" charset="-128"/>
            </a:endParaRPr>
          </a:p>
        </p:txBody>
      </p:sp>
      <p:sp>
        <p:nvSpPr>
          <p:cNvPr id="81" name="テキスト ボックス 80">
            <a:extLst>
              <a:ext uri="{FF2B5EF4-FFF2-40B4-BE49-F238E27FC236}">
                <a16:creationId xmlns:a16="http://schemas.microsoft.com/office/drawing/2014/main" id="{38C8EAC6-4279-417F-938B-6F002C402CFC}"/>
              </a:ext>
            </a:extLst>
          </p:cNvPr>
          <p:cNvSpPr txBox="1"/>
          <p:nvPr/>
        </p:nvSpPr>
        <p:spPr>
          <a:xfrm>
            <a:off x="163617" y="2874928"/>
            <a:ext cx="7460853" cy="1222642"/>
          </a:xfrm>
          <a:prstGeom prst="rect">
            <a:avLst/>
          </a:prstGeom>
          <a:noFill/>
        </p:spPr>
        <p:txBody>
          <a:bodyPr wrap="square" rtlCol="0">
            <a:spAutoFit/>
          </a:bodyPr>
          <a:lstStyle/>
          <a:p>
            <a:pPr algn="just"/>
            <a:r>
              <a:rPr lang="ja-JP" altLang="en-US" sz="1224" dirty="0">
                <a:latin typeface="HG丸ｺﾞｼｯｸM-PRO" panose="020F0600000000000000" pitchFamily="50" charset="-128"/>
                <a:ea typeface="HG丸ｺﾞｼｯｸM-PRO" panose="020F0600000000000000" pitchFamily="50" charset="-128"/>
              </a:rPr>
              <a:t>　大阪府の最北端に位置する能勢町天王地区では、古くから雨よけ施設によるトマトの栽培が行われ、「天王トマト」として知られています。</a:t>
            </a:r>
            <a:endParaRPr lang="en-US" altLang="ja-JP" sz="1224" dirty="0">
              <a:latin typeface="HG丸ｺﾞｼｯｸM-PRO" panose="020F0600000000000000" pitchFamily="50" charset="-128"/>
              <a:ea typeface="HG丸ｺﾞｼｯｸM-PRO" panose="020F0600000000000000" pitchFamily="50" charset="-128"/>
            </a:endParaRPr>
          </a:p>
          <a:p>
            <a:pPr algn="just"/>
            <a:r>
              <a:rPr lang="ja-JP" altLang="en-US" sz="1224" dirty="0">
                <a:latin typeface="HG丸ｺﾞｼｯｸM-PRO" panose="020F0600000000000000" pitchFamily="50" charset="-128"/>
                <a:ea typeface="HG丸ｺﾞｼｯｸM-PRO" panose="020F0600000000000000" pitchFamily="50" charset="-128"/>
              </a:rPr>
              <a:t>　天王地区は標高が約</a:t>
            </a:r>
            <a:r>
              <a:rPr lang="en-US" altLang="ja-JP" sz="1224" dirty="0">
                <a:latin typeface="HG丸ｺﾞｼｯｸM-PRO" panose="020F0600000000000000" pitchFamily="50" charset="-128"/>
                <a:ea typeface="HG丸ｺﾞｼｯｸM-PRO" panose="020F0600000000000000" pitchFamily="50" charset="-128"/>
              </a:rPr>
              <a:t>600</a:t>
            </a:r>
            <a:r>
              <a:rPr lang="ja-JP" altLang="en-US" sz="1224" dirty="0">
                <a:latin typeface="HG丸ｺﾞｼｯｸM-PRO" panose="020F0600000000000000" pitchFamily="50" charset="-128"/>
                <a:ea typeface="HG丸ｺﾞｼｯｸM-PRO" panose="020F0600000000000000" pitchFamily="50" charset="-128"/>
              </a:rPr>
              <a:t>ｍと高いため夏の気候が冷涼で、平坦部で栽培するより遅い時期まで出荷できます。また、昼夜の温度差が大きいため、味の良いトマトができると言われています。</a:t>
            </a:r>
            <a:endParaRPr lang="en-US" altLang="ja-JP" sz="1224" dirty="0">
              <a:latin typeface="HG丸ｺﾞｼｯｸM-PRO" panose="020F0600000000000000" pitchFamily="50" charset="-128"/>
              <a:ea typeface="HG丸ｺﾞｼｯｸM-PRO" panose="020F0600000000000000" pitchFamily="50" charset="-128"/>
            </a:endParaRPr>
          </a:p>
          <a:p>
            <a:pPr algn="just"/>
            <a:r>
              <a:rPr lang="ja-JP" altLang="en-US" sz="1224" dirty="0">
                <a:latin typeface="HG丸ｺﾞｼｯｸM-PRO" panose="020F0600000000000000" pitchFamily="50" charset="-128"/>
                <a:ea typeface="HG丸ｺﾞｼｯｸM-PRO" panose="020F0600000000000000" pitchFamily="50" charset="-128"/>
              </a:rPr>
              <a:t>　昭和</a:t>
            </a:r>
            <a:r>
              <a:rPr lang="en-US" altLang="ja-JP" sz="1224" dirty="0">
                <a:latin typeface="HG丸ｺﾞｼｯｸM-PRO" panose="020F0600000000000000" pitchFamily="50" charset="-128"/>
                <a:ea typeface="HG丸ｺﾞｼｯｸM-PRO" panose="020F0600000000000000" pitchFamily="50" charset="-128"/>
              </a:rPr>
              <a:t>40</a:t>
            </a:r>
            <a:r>
              <a:rPr lang="ja-JP" altLang="en-US" sz="1224" dirty="0">
                <a:latin typeface="HG丸ｺﾞｼｯｸM-PRO" panose="020F0600000000000000" pitchFamily="50" charset="-128"/>
                <a:ea typeface="HG丸ｺﾞｼｯｸM-PRO" panose="020F0600000000000000" pitchFamily="50" charset="-128"/>
              </a:rPr>
              <a:t>年頃には、約</a:t>
            </a:r>
            <a:r>
              <a:rPr lang="en-US" altLang="ja-JP" sz="1224" dirty="0">
                <a:latin typeface="HG丸ｺﾞｼｯｸM-PRO" panose="020F0600000000000000" pitchFamily="50" charset="-128"/>
                <a:ea typeface="HG丸ｺﾞｼｯｸM-PRO" panose="020F0600000000000000" pitchFamily="50" charset="-128"/>
              </a:rPr>
              <a:t>20</a:t>
            </a:r>
            <a:r>
              <a:rPr lang="ja-JP" altLang="en-US" sz="1224" dirty="0">
                <a:latin typeface="HG丸ｺﾞｼｯｸM-PRO" panose="020F0600000000000000" pitchFamily="50" charset="-128"/>
                <a:ea typeface="HG丸ｺﾞｼｯｸM-PRO" panose="020F0600000000000000" pitchFamily="50" charset="-128"/>
              </a:rPr>
              <a:t>軒の農家がトマトを生産していましたが、その後、高齢化や後継者不足等により生産者が減少しました。　</a:t>
            </a:r>
            <a:endParaRPr lang="en-US" altLang="ja-JP" sz="1224" dirty="0">
              <a:latin typeface="HG丸ｺﾞｼｯｸM-PRO" panose="020F0600000000000000" pitchFamily="50" charset="-128"/>
              <a:ea typeface="HG丸ｺﾞｼｯｸM-PRO" panose="020F0600000000000000" pitchFamily="50" charset="-128"/>
            </a:endParaRPr>
          </a:p>
        </p:txBody>
      </p:sp>
      <p:sp>
        <p:nvSpPr>
          <p:cNvPr id="83" name="テキスト ボックス 82">
            <a:extLst>
              <a:ext uri="{FF2B5EF4-FFF2-40B4-BE49-F238E27FC236}">
                <a16:creationId xmlns:a16="http://schemas.microsoft.com/office/drawing/2014/main" id="{4C68D938-ADBA-4CFB-9E61-9FD5AC84B042}"/>
              </a:ext>
            </a:extLst>
          </p:cNvPr>
          <p:cNvSpPr txBox="1"/>
          <p:nvPr/>
        </p:nvSpPr>
        <p:spPr>
          <a:xfrm>
            <a:off x="153936" y="4100897"/>
            <a:ext cx="2324201" cy="1787797"/>
          </a:xfrm>
          <a:prstGeom prst="rect">
            <a:avLst/>
          </a:prstGeom>
          <a:noFill/>
        </p:spPr>
        <p:txBody>
          <a:bodyPr wrap="square" rtlCol="0">
            <a:spAutoFit/>
          </a:bodyPr>
          <a:lstStyle/>
          <a:p>
            <a:pPr algn="just"/>
            <a:r>
              <a:rPr lang="ja-JP" altLang="en-US" sz="1224" dirty="0">
                <a:latin typeface="HG丸ｺﾞｼｯｸM-PRO" panose="020F0600000000000000" pitchFamily="50" charset="-128"/>
                <a:ea typeface="HG丸ｺﾞｼｯｸM-PRO" panose="020F0600000000000000" pitchFamily="50" charset="-128"/>
              </a:rPr>
              <a:t>　兵庫県の高度環境制御栽培施設でトマトの生産に取り組んでいる</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株</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ゼブラグリーンズは、天王地区の気候を活かし、トマト出荷の端境期である８月上旬～</a:t>
            </a:r>
            <a:r>
              <a:rPr lang="en-US" altLang="ja-JP" sz="1224" dirty="0">
                <a:latin typeface="HG丸ｺﾞｼｯｸM-PRO" panose="020F0600000000000000" pitchFamily="50" charset="-128"/>
                <a:ea typeface="HG丸ｺﾞｼｯｸM-PRO" panose="020F0600000000000000" pitchFamily="50" charset="-128"/>
              </a:rPr>
              <a:t>11</a:t>
            </a:r>
            <a:r>
              <a:rPr lang="ja-JP" altLang="en-US" sz="1224" dirty="0">
                <a:latin typeface="HG丸ｺﾞｼｯｸM-PRO" panose="020F0600000000000000" pitchFamily="50" charset="-128"/>
                <a:ea typeface="HG丸ｺﾞｼｯｸM-PRO" panose="020F0600000000000000" pitchFamily="50" charset="-128"/>
              </a:rPr>
              <a:t>月中旬に安定生産ができるトマト栽培を目指して、</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株</a:t>
            </a:r>
            <a:r>
              <a:rPr lang="en-US" altLang="ja-JP" sz="1224" dirty="0">
                <a:latin typeface="HG丸ｺﾞｼｯｸM-PRO" panose="020F0600000000000000" pitchFamily="50" charset="-128"/>
                <a:ea typeface="HG丸ｺﾞｼｯｸM-PRO" panose="020F0600000000000000" pitchFamily="50" charset="-128"/>
              </a:rPr>
              <a:t>)</a:t>
            </a:r>
            <a:r>
              <a:rPr lang="ja-JP" altLang="en-US" sz="1224" dirty="0">
                <a:latin typeface="HG丸ｺﾞｼｯｸM-PRO" panose="020F0600000000000000" pitchFamily="50" charset="-128"/>
                <a:ea typeface="HG丸ｺﾞｼｯｸM-PRO" panose="020F0600000000000000" pitchFamily="50" charset="-128"/>
              </a:rPr>
              <a:t>ゼブラファーム能勢天王を設立しました。</a:t>
            </a:r>
          </a:p>
        </p:txBody>
      </p:sp>
      <p:sp>
        <p:nvSpPr>
          <p:cNvPr id="84" name="テキスト ボックス 83">
            <a:extLst>
              <a:ext uri="{FF2B5EF4-FFF2-40B4-BE49-F238E27FC236}">
                <a16:creationId xmlns:a16="http://schemas.microsoft.com/office/drawing/2014/main" id="{C0DA5377-4BD3-4C26-AA8D-EB8321DCEFED}"/>
              </a:ext>
            </a:extLst>
          </p:cNvPr>
          <p:cNvSpPr txBox="1"/>
          <p:nvPr/>
        </p:nvSpPr>
        <p:spPr>
          <a:xfrm>
            <a:off x="153936" y="5871059"/>
            <a:ext cx="4471836" cy="1200329"/>
          </a:xfrm>
          <a:prstGeom prst="rect">
            <a:avLst/>
          </a:prstGeom>
          <a:noFill/>
        </p:spPr>
        <p:txBody>
          <a:bodyPr wrap="square" rtlCol="0">
            <a:spAutoFit/>
          </a:bodyPr>
          <a:lstStyle/>
          <a:p>
            <a:pPr algn="just"/>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株</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ゼブラファーム能勢天王は、令和７年３月に、約１</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３</a:t>
            </a:r>
            <a:r>
              <a:rPr lang="en-US" altLang="ja-JP" sz="1200" dirty="0">
                <a:latin typeface="HG丸ｺﾞｼｯｸM-PRO" panose="020F0600000000000000" pitchFamily="50" charset="-128"/>
                <a:ea typeface="HG丸ｺﾞｼｯｸM-PRO" panose="020F0600000000000000" pitchFamily="50" charset="-128"/>
              </a:rPr>
              <a:t>ha</a:t>
            </a:r>
            <a:r>
              <a:rPr lang="ja-JP" altLang="en-US" sz="1200" dirty="0">
                <a:latin typeface="HG丸ｺﾞｼｯｸM-PRO" panose="020F0600000000000000" pitchFamily="50" charset="-128"/>
                <a:ea typeface="HG丸ｺﾞｼｯｸM-PRO" panose="020F0600000000000000" pitchFamily="50" charset="-128"/>
              </a:rPr>
              <a:t>の高度環境制御栽培施設（間口８ｍ</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奥行</a:t>
            </a:r>
            <a:r>
              <a:rPr lang="en-US" altLang="ja-JP" sz="1200" dirty="0">
                <a:latin typeface="HG丸ｺﾞｼｯｸM-PRO" panose="020F0600000000000000" pitchFamily="50" charset="-128"/>
                <a:ea typeface="HG丸ｺﾞｼｯｸM-PRO" panose="020F0600000000000000" pitchFamily="50" charset="-128"/>
              </a:rPr>
              <a:t>84</a:t>
            </a:r>
            <a:r>
              <a:rPr lang="ja-JP" altLang="en-US" sz="1200" dirty="0">
                <a:latin typeface="HG丸ｺﾞｼｯｸM-PRO" panose="020F0600000000000000" pitchFamily="50" charset="-128"/>
                <a:ea typeface="HG丸ｺﾞｼｯｸM-PRO" panose="020F0600000000000000" pitchFamily="50" charset="-128"/>
              </a:rPr>
              <a:t>ｍ</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軒高５</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７ｍ、</a:t>
            </a:r>
            <a:r>
              <a:rPr lang="en-US" altLang="ja-JP" sz="1200" dirty="0">
                <a:latin typeface="HG丸ｺﾞｼｯｸM-PRO" panose="020F0600000000000000" pitchFamily="50" charset="-128"/>
                <a:ea typeface="HG丸ｺﾞｼｯｸM-PRO" panose="020F0600000000000000" pitchFamily="50" charset="-128"/>
              </a:rPr>
              <a:t>28</a:t>
            </a:r>
            <a:r>
              <a:rPr lang="ja-JP" altLang="en-US" sz="1200" dirty="0">
                <a:latin typeface="HG丸ｺﾞｼｯｸM-PRO" panose="020F0600000000000000" pitchFamily="50" charset="-128"/>
                <a:ea typeface="HG丸ｺﾞｼｯｸM-PRO" panose="020F0600000000000000" pitchFamily="50" charset="-128"/>
              </a:rPr>
              <a:t>連棟）を完成させました。</a:t>
            </a:r>
            <a:endParaRPr lang="en-US" altLang="ja-JP" sz="1200" dirty="0">
              <a:latin typeface="HG丸ｺﾞｼｯｸM-PRO" panose="020F0600000000000000" pitchFamily="50" charset="-128"/>
              <a:ea typeface="HG丸ｺﾞｼｯｸM-PRO" panose="020F0600000000000000" pitchFamily="50" charset="-128"/>
            </a:endParaRPr>
          </a:p>
          <a:p>
            <a:pPr algn="just"/>
            <a:r>
              <a:rPr lang="ja-JP" altLang="en-US" sz="1200" dirty="0">
                <a:latin typeface="HG丸ｺﾞｼｯｸM-PRO" panose="020F0600000000000000" pitchFamily="50" charset="-128"/>
                <a:ea typeface="HG丸ｺﾞｼｯｸM-PRO" panose="020F0600000000000000" pitchFamily="50" charset="-128"/>
              </a:rPr>
              <a:t>　施設は、養液栽培システム、環境制御システム、自動換気装置、暖房装置、細霧冷房装置、</a:t>
            </a:r>
            <a:r>
              <a:rPr lang="en-US" altLang="ja-JP" sz="1200" dirty="0">
                <a:latin typeface="HG丸ｺﾞｼｯｸM-PRO" panose="020F0600000000000000" pitchFamily="50" charset="-128"/>
                <a:ea typeface="HG丸ｺﾞｼｯｸM-PRO" panose="020F0600000000000000" pitchFamily="50" charset="-128"/>
              </a:rPr>
              <a:t>CO</a:t>
            </a:r>
            <a:r>
              <a:rPr lang="en-US" altLang="ja-JP" sz="1200" baseline="-25000" dirty="0">
                <a:latin typeface="HG丸ｺﾞｼｯｸM-PRO" panose="020F0600000000000000" pitchFamily="50" charset="-128"/>
                <a:ea typeface="HG丸ｺﾞｼｯｸM-PRO" panose="020F0600000000000000" pitchFamily="50" charset="-128"/>
              </a:rPr>
              <a:t>2</a:t>
            </a:r>
            <a:r>
              <a:rPr lang="ja-JP" altLang="en-US" sz="1200" dirty="0">
                <a:latin typeface="HG丸ｺﾞｼｯｸM-PRO" panose="020F0600000000000000" pitchFamily="50" charset="-128"/>
                <a:ea typeface="HG丸ｺﾞｼｯｸM-PRO" panose="020F0600000000000000" pitchFamily="50" charset="-128"/>
              </a:rPr>
              <a:t>施用装置、自動防除装置等を備え、まさに最新型のトマト栽培施設が誕生しました。</a:t>
            </a:r>
          </a:p>
        </p:txBody>
      </p:sp>
      <p:sp>
        <p:nvSpPr>
          <p:cNvPr id="93" name="テキスト ボックス 92">
            <a:extLst>
              <a:ext uri="{FF2B5EF4-FFF2-40B4-BE49-F238E27FC236}">
                <a16:creationId xmlns:a16="http://schemas.microsoft.com/office/drawing/2014/main" id="{8ACA2D5C-8AD0-4A32-8B5F-02F27BA1344D}"/>
              </a:ext>
            </a:extLst>
          </p:cNvPr>
          <p:cNvSpPr txBox="1"/>
          <p:nvPr/>
        </p:nvSpPr>
        <p:spPr>
          <a:xfrm>
            <a:off x="3639969" y="8796623"/>
            <a:ext cx="3142989" cy="253916"/>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▲高度環境制御栽培施設（トマトハウス）の全景</a:t>
            </a:r>
          </a:p>
        </p:txBody>
      </p:sp>
      <p:sp>
        <p:nvSpPr>
          <p:cNvPr id="41" name="正方形/長方形 40">
            <a:extLst>
              <a:ext uri="{FF2B5EF4-FFF2-40B4-BE49-F238E27FC236}">
                <a16:creationId xmlns:a16="http://schemas.microsoft.com/office/drawing/2014/main" id="{520A4630-DB33-4BDC-B336-D4C0039D7013}"/>
              </a:ext>
            </a:extLst>
          </p:cNvPr>
          <p:cNvSpPr/>
          <p:nvPr/>
        </p:nvSpPr>
        <p:spPr>
          <a:xfrm>
            <a:off x="145972" y="9084964"/>
            <a:ext cx="7483632" cy="1741122"/>
          </a:xfrm>
          <a:prstGeom prst="rect">
            <a:avLst/>
          </a:prstGeom>
          <a:solidFill>
            <a:schemeClr val="bg1">
              <a:lumMod val="85000"/>
              <a:alpha val="7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42" name="テキスト ボックス 41">
            <a:extLst>
              <a:ext uri="{FF2B5EF4-FFF2-40B4-BE49-F238E27FC236}">
                <a16:creationId xmlns:a16="http://schemas.microsoft.com/office/drawing/2014/main" id="{7F96E39A-8738-4254-848F-8C6815275AF8}"/>
              </a:ext>
            </a:extLst>
          </p:cNvPr>
          <p:cNvSpPr txBox="1"/>
          <p:nvPr/>
        </p:nvSpPr>
        <p:spPr>
          <a:xfrm>
            <a:off x="221996" y="10189390"/>
            <a:ext cx="4216799" cy="645113"/>
          </a:xfrm>
          <a:prstGeom prst="rect">
            <a:avLst/>
          </a:prstGeom>
          <a:noFill/>
        </p:spPr>
        <p:txBody>
          <a:bodyPr wrap="square" rtlCol="0">
            <a:spAutoFit/>
          </a:bodyPr>
          <a:lstStyle/>
          <a:p>
            <a:pPr>
              <a:lnSpc>
                <a:spcPts val="1530"/>
              </a:lnSpc>
            </a:pPr>
            <a:r>
              <a:rPr lang="ja-JP" altLang="en-US" sz="1200" b="1" dirty="0">
                <a:latin typeface="+mn-ea"/>
              </a:rPr>
              <a:t>大阪府北部農と緑の総合事務所　農の普及課</a:t>
            </a:r>
          </a:p>
          <a:p>
            <a:pPr>
              <a:lnSpc>
                <a:spcPts val="1530"/>
              </a:lnSpc>
            </a:pPr>
            <a:r>
              <a:rPr lang="ja-JP" altLang="en-US" sz="1100" dirty="0">
                <a:latin typeface="+mn-ea"/>
              </a:rPr>
              <a:t>〒</a:t>
            </a:r>
            <a:r>
              <a:rPr lang="en-US" altLang="ja-JP" sz="1100" dirty="0">
                <a:latin typeface="+mn-ea"/>
              </a:rPr>
              <a:t>567-0034</a:t>
            </a:r>
            <a:r>
              <a:rPr lang="ja-JP" altLang="en-US" sz="1100" dirty="0">
                <a:latin typeface="+mn-ea"/>
              </a:rPr>
              <a:t>茨木市中穂積</a:t>
            </a:r>
            <a:r>
              <a:rPr lang="en-US" altLang="ja-JP" sz="1100" dirty="0">
                <a:latin typeface="+mn-ea"/>
              </a:rPr>
              <a:t>1-3-43 </a:t>
            </a:r>
            <a:r>
              <a:rPr lang="ja-JP" altLang="en-US" sz="1100" dirty="0">
                <a:latin typeface="+mn-ea"/>
              </a:rPr>
              <a:t>三島府民センタービル内</a:t>
            </a:r>
          </a:p>
          <a:p>
            <a:pPr>
              <a:lnSpc>
                <a:spcPts val="1530"/>
              </a:lnSpc>
            </a:pPr>
            <a:r>
              <a:rPr lang="en-US" altLang="ja-JP" sz="1100" dirty="0">
                <a:latin typeface="+mn-ea"/>
              </a:rPr>
              <a:t>TEL.072(627)1121(</a:t>
            </a:r>
            <a:r>
              <a:rPr lang="ja-JP" altLang="en-US" sz="1100" dirty="0">
                <a:latin typeface="+mn-ea"/>
              </a:rPr>
              <a:t>代</a:t>
            </a:r>
            <a:r>
              <a:rPr lang="en-US" altLang="ja-JP" sz="1100" dirty="0">
                <a:latin typeface="+mn-ea"/>
              </a:rPr>
              <a:t>) </a:t>
            </a:r>
            <a:r>
              <a:rPr lang="ja-JP" altLang="en-US" sz="1100" dirty="0">
                <a:latin typeface="+mn-ea"/>
              </a:rPr>
              <a:t>　</a:t>
            </a:r>
            <a:r>
              <a:rPr lang="en-US" altLang="ja-JP" sz="1100" dirty="0">
                <a:latin typeface="+mn-ea"/>
              </a:rPr>
              <a:t>FAX.072(623)4321</a:t>
            </a:r>
          </a:p>
        </p:txBody>
      </p:sp>
      <p:pic>
        <p:nvPicPr>
          <p:cNvPr id="43" name="図 42">
            <a:extLst>
              <a:ext uri="{FF2B5EF4-FFF2-40B4-BE49-F238E27FC236}">
                <a16:creationId xmlns:a16="http://schemas.microsoft.com/office/drawing/2014/main" id="{018515F6-C114-453D-901A-C023D389E75D}"/>
              </a:ext>
            </a:extLst>
          </p:cNvPr>
          <p:cNvPicPr/>
          <p:nvPr/>
        </p:nvPicPr>
        <p:blipFill>
          <a:blip r:embed="rId5" cstate="print">
            <a:extLst>
              <a:ext uri="{28A0092B-C50C-407E-A947-70E740481C1C}">
                <a14:useLocalDpi xmlns:a14="http://schemas.microsoft.com/office/drawing/2010/main"/>
              </a:ext>
            </a:extLst>
          </a:blip>
          <a:stretch>
            <a:fillRect/>
          </a:stretch>
        </p:blipFill>
        <p:spPr>
          <a:xfrm>
            <a:off x="5378406" y="9140118"/>
            <a:ext cx="634218" cy="634218"/>
          </a:xfrm>
          <a:prstGeom prst="rect">
            <a:avLst/>
          </a:prstGeom>
        </p:spPr>
      </p:pic>
      <p:pic>
        <p:nvPicPr>
          <p:cNvPr id="44" name="図 43">
            <a:extLst>
              <a:ext uri="{FF2B5EF4-FFF2-40B4-BE49-F238E27FC236}">
                <a16:creationId xmlns:a16="http://schemas.microsoft.com/office/drawing/2014/main" id="{A4A3DBFB-6098-4108-BAFD-AF6AB55E4A48}"/>
              </a:ext>
            </a:extLst>
          </p:cNvPr>
          <p:cNvPicPr/>
          <p:nvPr/>
        </p:nvPicPr>
        <p:blipFill>
          <a:blip r:embed="rId6" cstate="print">
            <a:extLst>
              <a:ext uri="{28A0092B-C50C-407E-A947-70E740481C1C}">
                <a14:useLocalDpi xmlns:a14="http://schemas.microsoft.com/office/drawing/2010/main"/>
              </a:ext>
            </a:extLst>
          </a:blip>
          <a:stretch>
            <a:fillRect/>
          </a:stretch>
        </p:blipFill>
        <p:spPr>
          <a:xfrm>
            <a:off x="6174319" y="9147854"/>
            <a:ext cx="634218" cy="634218"/>
          </a:xfrm>
          <a:prstGeom prst="rect">
            <a:avLst/>
          </a:prstGeom>
        </p:spPr>
      </p:pic>
      <p:pic>
        <p:nvPicPr>
          <p:cNvPr id="45" name="図 44">
            <a:extLst>
              <a:ext uri="{FF2B5EF4-FFF2-40B4-BE49-F238E27FC236}">
                <a16:creationId xmlns:a16="http://schemas.microsoft.com/office/drawing/2014/main" id="{DEFAE426-BE01-4A17-878B-DA2912584E83}"/>
              </a:ext>
            </a:extLst>
          </p:cNvPr>
          <p:cNvPicPr/>
          <p:nvPr/>
        </p:nvPicPr>
        <p:blipFill>
          <a:blip r:embed="rId7" cstate="print">
            <a:extLst>
              <a:ext uri="{28A0092B-C50C-407E-A947-70E740481C1C}">
                <a14:useLocalDpi xmlns:a14="http://schemas.microsoft.com/office/drawing/2010/main"/>
              </a:ext>
            </a:extLst>
          </a:blip>
          <a:stretch>
            <a:fillRect/>
          </a:stretch>
        </p:blipFill>
        <p:spPr>
          <a:xfrm>
            <a:off x="6861723" y="9118702"/>
            <a:ext cx="692522" cy="692522"/>
          </a:xfrm>
          <a:prstGeom prst="rect">
            <a:avLst/>
          </a:prstGeom>
        </p:spPr>
      </p:pic>
      <p:sp>
        <p:nvSpPr>
          <p:cNvPr id="46" name="テキスト ボックス 45">
            <a:extLst>
              <a:ext uri="{FF2B5EF4-FFF2-40B4-BE49-F238E27FC236}">
                <a16:creationId xmlns:a16="http://schemas.microsoft.com/office/drawing/2014/main" id="{CDD39AD8-D953-4426-B059-A60091205360}"/>
              </a:ext>
            </a:extLst>
          </p:cNvPr>
          <p:cNvSpPr txBox="1"/>
          <p:nvPr/>
        </p:nvSpPr>
        <p:spPr>
          <a:xfrm>
            <a:off x="5138580" y="9802262"/>
            <a:ext cx="2491024" cy="1015663"/>
          </a:xfrm>
          <a:prstGeom prst="rect">
            <a:avLst/>
          </a:prstGeom>
          <a:noFill/>
        </p:spPr>
        <p:txBody>
          <a:bodyPr wrap="square" rtlCol="0">
            <a:spAutoFit/>
          </a:bodyPr>
          <a:lstStyle/>
          <a:p>
            <a:r>
              <a:rPr lang="ja-JP" altLang="en-US" sz="1000" dirty="0">
                <a:latin typeface="+mn-ea"/>
              </a:rPr>
              <a:t>国連では、</a:t>
            </a:r>
            <a:r>
              <a:rPr lang="en-US" altLang="ja-JP" sz="1000" dirty="0">
                <a:latin typeface="+mn-ea"/>
              </a:rPr>
              <a:t>2030</a:t>
            </a:r>
            <a:r>
              <a:rPr lang="ja-JP" altLang="en-US" sz="1000" dirty="0">
                <a:latin typeface="+mn-ea"/>
              </a:rPr>
              <a:t>年までの国際目標として「持続可能な開発目標（</a:t>
            </a:r>
            <a:r>
              <a:rPr lang="en-US" altLang="ja-JP" sz="1000" dirty="0">
                <a:latin typeface="+mn-ea"/>
              </a:rPr>
              <a:t>SDG</a:t>
            </a:r>
            <a:r>
              <a:rPr lang="ja-JP" altLang="en-US" sz="1000" dirty="0" err="1">
                <a:latin typeface="+mn-ea"/>
              </a:rPr>
              <a:t>ｓ</a:t>
            </a:r>
            <a:r>
              <a:rPr lang="ja-JP" altLang="en-US" sz="1000" dirty="0">
                <a:latin typeface="+mn-ea"/>
              </a:rPr>
              <a:t>）」が</a:t>
            </a:r>
            <a:r>
              <a:rPr lang="en-US" altLang="ja-JP" sz="1000" dirty="0">
                <a:latin typeface="+mn-ea"/>
              </a:rPr>
              <a:t>2015</a:t>
            </a:r>
            <a:r>
              <a:rPr lang="ja-JP" altLang="en-US" sz="1000" dirty="0">
                <a:latin typeface="+mn-ea"/>
              </a:rPr>
              <a:t>年に策定されました。</a:t>
            </a:r>
            <a:endParaRPr lang="en-US" altLang="ja-JP" sz="1000" dirty="0">
              <a:latin typeface="+mn-ea"/>
            </a:endParaRPr>
          </a:p>
          <a:p>
            <a:r>
              <a:rPr lang="ja-JP" altLang="en-US" sz="1000" dirty="0">
                <a:latin typeface="+mn-ea"/>
              </a:rPr>
              <a:t>北部農と緑の総合事務所　農の普及課の活動は</a:t>
            </a:r>
            <a:r>
              <a:rPr lang="en-US" altLang="ja-JP" sz="1000" dirty="0">
                <a:latin typeface="+mn-ea"/>
              </a:rPr>
              <a:t>SDG</a:t>
            </a:r>
            <a:r>
              <a:rPr lang="ja-JP" altLang="en-US" sz="1000" dirty="0" err="1">
                <a:latin typeface="+mn-ea"/>
              </a:rPr>
              <a:t>ｓ</a:t>
            </a:r>
            <a:r>
              <a:rPr lang="ja-JP" altLang="en-US" sz="1000" dirty="0">
                <a:latin typeface="+mn-ea"/>
              </a:rPr>
              <a:t>に掲げる</a:t>
            </a:r>
            <a:r>
              <a:rPr lang="en-US" altLang="ja-JP" sz="1000" dirty="0">
                <a:latin typeface="+mn-ea"/>
              </a:rPr>
              <a:t>17</a:t>
            </a:r>
            <a:r>
              <a:rPr lang="ja-JP" altLang="en-US" sz="1000" dirty="0">
                <a:latin typeface="+mn-ea"/>
              </a:rPr>
              <a:t>のゴールのうち、上図のゴールの達成に寄与するものです。</a:t>
            </a:r>
          </a:p>
        </p:txBody>
      </p:sp>
      <p:pic>
        <p:nvPicPr>
          <p:cNvPr id="47" name="図 46">
            <a:extLst>
              <a:ext uri="{FF2B5EF4-FFF2-40B4-BE49-F238E27FC236}">
                <a16:creationId xmlns:a16="http://schemas.microsoft.com/office/drawing/2014/main" id="{FDFFBD15-F152-4320-A488-BA7F1996477C}"/>
              </a:ext>
            </a:extLst>
          </p:cNvPr>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250394" y="9636707"/>
            <a:ext cx="565380" cy="565380"/>
          </a:xfrm>
          <a:prstGeom prst="rect">
            <a:avLst/>
          </a:prstGeom>
        </p:spPr>
      </p:pic>
      <p:sp>
        <p:nvSpPr>
          <p:cNvPr id="48" name="テキスト ボックス 47">
            <a:extLst>
              <a:ext uri="{FF2B5EF4-FFF2-40B4-BE49-F238E27FC236}">
                <a16:creationId xmlns:a16="http://schemas.microsoft.com/office/drawing/2014/main" id="{BEA7DD54-F11A-4C93-B3E1-0F51D1021745}"/>
              </a:ext>
            </a:extLst>
          </p:cNvPr>
          <p:cNvSpPr txBox="1"/>
          <p:nvPr/>
        </p:nvSpPr>
        <p:spPr>
          <a:xfrm>
            <a:off x="891994" y="9198272"/>
            <a:ext cx="4052124" cy="295787"/>
          </a:xfrm>
          <a:prstGeom prst="rect">
            <a:avLst/>
          </a:prstGeom>
          <a:noFill/>
        </p:spPr>
        <p:txBody>
          <a:bodyPr wrap="square" rtlCol="0">
            <a:spAutoFit/>
          </a:bodyPr>
          <a:lstStyle/>
          <a:p>
            <a:pPr>
              <a:lnSpc>
                <a:spcPts val="1800"/>
              </a:lnSpc>
            </a:pPr>
            <a:r>
              <a:rPr lang="ja-JP" altLang="en-US" sz="1400" b="1" dirty="0">
                <a:latin typeface="+mn-ea"/>
              </a:rPr>
              <a:t>北部農と緑の総合事務所のホームページ更新中！</a:t>
            </a:r>
          </a:p>
        </p:txBody>
      </p:sp>
      <p:pic>
        <p:nvPicPr>
          <p:cNvPr id="49" name="図 48">
            <a:extLst>
              <a:ext uri="{FF2B5EF4-FFF2-40B4-BE49-F238E27FC236}">
                <a16:creationId xmlns:a16="http://schemas.microsoft.com/office/drawing/2014/main" id="{3CD186DE-91DC-45C0-9D25-B579E62557A0}"/>
              </a:ext>
            </a:extLst>
          </p:cNvPr>
          <p:cNvPicPr>
            <a:picLocks noChangeAspect="1"/>
          </p:cNvPicPr>
          <p:nvPr/>
        </p:nvPicPr>
        <p:blipFill>
          <a:blip r:embed="rId9" cstate="print">
            <a:extLst>
              <a:ext uri="{28A0092B-C50C-407E-A947-70E740481C1C}">
                <a14:useLocalDpi xmlns:a14="http://schemas.microsoft.com/office/drawing/2010/main"/>
              </a:ext>
            </a:extLst>
          </a:blip>
          <a:stretch>
            <a:fillRect/>
          </a:stretch>
        </p:blipFill>
        <p:spPr>
          <a:xfrm>
            <a:off x="808975" y="9602174"/>
            <a:ext cx="2412000" cy="696465"/>
          </a:xfrm>
          <a:prstGeom prst="rect">
            <a:avLst/>
          </a:prstGeom>
        </p:spPr>
      </p:pic>
      <p:sp>
        <p:nvSpPr>
          <p:cNvPr id="50" name="吹き出し: 四角形 49">
            <a:extLst>
              <a:ext uri="{FF2B5EF4-FFF2-40B4-BE49-F238E27FC236}">
                <a16:creationId xmlns:a16="http://schemas.microsoft.com/office/drawing/2014/main" id="{6CDF5B2E-B6BE-4184-B413-10856E3804FC}"/>
              </a:ext>
            </a:extLst>
          </p:cNvPr>
          <p:cNvSpPr/>
          <p:nvPr/>
        </p:nvSpPr>
        <p:spPr>
          <a:xfrm>
            <a:off x="3311723" y="9562618"/>
            <a:ext cx="1811848" cy="667734"/>
          </a:xfrm>
          <a:prstGeom prst="wedgeRectCallout">
            <a:avLst>
              <a:gd name="adj1" fmla="val -59360"/>
              <a:gd name="adj2" fmla="val -57209"/>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71" b="1" dirty="0">
                <a:latin typeface="AR P丸ゴシック体M"/>
              </a:rPr>
              <a:t>「北部普及だより」は、</a:t>
            </a:r>
          </a:p>
          <a:p>
            <a:r>
              <a:rPr lang="ja-JP" altLang="en-US" sz="1071" b="1" dirty="0">
                <a:latin typeface="AR P丸ゴシック体M"/>
              </a:rPr>
              <a:t>こちらのホームページからも</a:t>
            </a:r>
          </a:p>
          <a:p>
            <a:r>
              <a:rPr lang="ja-JP" altLang="en-US" sz="1071" b="1" dirty="0">
                <a:latin typeface="AR P丸ゴシック体M"/>
              </a:rPr>
              <a:t>ご覧いただけます</a:t>
            </a:r>
          </a:p>
        </p:txBody>
      </p:sp>
      <p:sp>
        <p:nvSpPr>
          <p:cNvPr id="51" name="テキスト ボックス 50">
            <a:extLst>
              <a:ext uri="{FF2B5EF4-FFF2-40B4-BE49-F238E27FC236}">
                <a16:creationId xmlns:a16="http://schemas.microsoft.com/office/drawing/2014/main" id="{EAD62796-E6D7-4F60-8D17-2483D54A2B7D}"/>
              </a:ext>
            </a:extLst>
          </p:cNvPr>
          <p:cNvSpPr txBox="1"/>
          <p:nvPr/>
        </p:nvSpPr>
        <p:spPr>
          <a:xfrm>
            <a:off x="904978" y="9805790"/>
            <a:ext cx="2067716" cy="276999"/>
          </a:xfrm>
          <a:prstGeom prst="rect">
            <a:avLst/>
          </a:prstGeom>
          <a:noFill/>
        </p:spPr>
        <p:txBody>
          <a:bodyPr wrap="square" rtlCol="0">
            <a:spAutoFit/>
          </a:bodyPr>
          <a:lstStyle/>
          <a:p>
            <a:r>
              <a:rPr lang="ja-JP" altLang="en-US" sz="1200" b="1" dirty="0">
                <a:latin typeface="+mj-ea"/>
                <a:ea typeface="+mj-ea"/>
              </a:rPr>
              <a:t>大阪府  北部普及だより</a:t>
            </a:r>
          </a:p>
        </p:txBody>
      </p:sp>
      <p:pic>
        <p:nvPicPr>
          <p:cNvPr id="52" name="図 51" descr="アイコン&#10;&#10;自動的に生成された説明">
            <a:extLst>
              <a:ext uri="{FF2B5EF4-FFF2-40B4-BE49-F238E27FC236}">
                <a16:creationId xmlns:a16="http://schemas.microsoft.com/office/drawing/2014/main" id="{61962BD0-8C5F-43CA-920F-7351D2A8D805}"/>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39687" y="9054256"/>
            <a:ext cx="585159" cy="585159"/>
          </a:xfrm>
          <a:prstGeom prst="rect">
            <a:avLst/>
          </a:prstGeom>
        </p:spPr>
      </p:pic>
      <p:sp>
        <p:nvSpPr>
          <p:cNvPr id="54" name="テキスト ボックス 53">
            <a:extLst>
              <a:ext uri="{FF2B5EF4-FFF2-40B4-BE49-F238E27FC236}">
                <a16:creationId xmlns:a16="http://schemas.microsoft.com/office/drawing/2014/main" id="{6CE7F7F9-528B-45D1-AD01-8846D8713AAB}"/>
              </a:ext>
            </a:extLst>
          </p:cNvPr>
          <p:cNvSpPr txBox="1"/>
          <p:nvPr/>
        </p:nvSpPr>
        <p:spPr>
          <a:xfrm>
            <a:off x="2743971" y="5480206"/>
            <a:ext cx="1969176" cy="253916"/>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▲ハウス内のトマト栽培風景</a:t>
            </a:r>
          </a:p>
        </p:txBody>
      </p:sp>
      <p:pic>
        <p:nvPicPr>
          <p:cNvPr id="57" name="図 56">
            <a:extLst>
              <a:ext uri="{FF2B5EF4-FFF2-40B4-BE49-F238E27FC236}">
                <a16:creationId xmlns:a16="http://schemas.microsoft.com/office/drawing/2014/main" id="{D8C20825-9852-465F-869E-F8C2073024C3}"/>
              </a:ext>
            </a:extLst>
          </p:cNvPr>
          <p:cNvPicPr>
            <a:picLocks noChangeAspect="1"/>
          </p:cNvPicPr>
          <p:nvPr/>
        </p:nvPicPr>
        <p:blipFill>
          <a:blip r:embed="rId11" cstate="print">
            <a:extLst>
              <a:ext uri="{28A0092B-C50C-407E-A947-70E740481C1C}">
                <a14:useLocalDpi xmlns:a14="http://schemas.microsoft.com/office/drawing/2010/main"/>
              </a:ext>
            </a:extLst>
          </a:blip>
          <a:stretch>
            <a:fillRect/>
          </a:stretch>
        </p:blipFill>
        <p:spPr>
          <a:xfrm>
            <a:off x="1427418" y="569271"/>
            <a:ext cx="869986" cy="996037"/>
          </a:xfrm>
          <a:prstGeom prst="rect">
            <a:avLst/>
          </a:prstGeom>
        </p:spPr>
      </p:pic>
      <p:pic>
        <p:nvPicPr>
          <p:cNvPr id="59" name="図 58">
            <a:extLst>
              <a:ext uri="{FF2B5EF4-FFF2-40B4-BE49-F238E27FC236}">
                <a16:creationId xmlns:a16="http://schemas.microsoft.com/office/drawing/2014/main" id="{7F69A374-2AFB-4CAE-8123-E8549E7E5EBE}"/>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6929437" y="2070327"/>
            <a:ext cx="589284" cy="608884"/>
          </a:xfrm>
          <a:prstGeom prst="rect">
            <a:avLst/>
          </a:prstGeom>
        </p:spPr>
      </p:pic>
      <p:pic>
        <p:nvPicPr>
          <p:cNvPr id="60" name="図 59">
            <a:extLst>
              <a:ext uri="{FF2B5EF4-FFF2-40B4-BE49-F238E27FC236}">
                <a16:creationId xmlns:a16="http://schemas.microsoft.com/office/drawing/2014/main" id="{37F0CE9C-A638-41FE-8382-89481848295E}"/>
              </a:ext>
            </a:extLst>
          </p:cNvPr>
          <p:cNvPicPr>
            <a:picLocks noChangeAspect="1"/>
          </p:cNvPicPr>
          <p:nvPr/>
        </p:nvPicPr>
        <p:blipFill>
          <a:blip r:embed="rId12" cstate="print">
            <a:extLst>
              <a:ext uri="{28A0092B-C50C-407E-A947-70E740481C1C}">
                <a14:useLocalDpi xmlns:a14="http://schemas.microsoft.com/office/drawing/2010/main"/>
              </a:ext>
            </a:extLst>
          </a:blip>
          <a:stretch>
            <a:fillRect/>
          </a:stretch>
        </p:blipFill>
        <p:spPr>
          <a:xfrm>
            <a:off x="256186" y="2079569"/>
            <a:ext cx="589284" cy="608884"/>
          </a:xfrm>
          <a:prstGeom prst="rect">
            <a:avLst/>
          </a:prstGeom>
        </p:spPr>
      </p:pic>
      <p:pic>
        <p:nvPicPr>
          <p:cNvPr id="61" name="図 60">
            <a:extLst>
              <a:ext uri="{FF2B5EF4-FFF2-40B4-BE49-F238E27FC236}">
                <a16:creationId xmlns:a16="http://schemas.microsoft.com/office/drawing/2014/main" id="{38C64954-C8D6-47DE-B154-DD27AF8E7739}"/>
              </a:ext>
            </a:extLst>
          </p:cNvPr>
          <p:cNvPicPr>
            <a:picLocks noChangeAspect="1"/>
          </p:cNvPicPr>
          <p:nvPr/>
        </p:nvPicPr>
        <p:blipFill>
          <a:blip r:embed="rId13" cstate="print">
            <a:extLst>
              <a:ext uri="{28A0092B-C50C-407E-A947-70E740481C1C}">
                <a14:useLocalDpi xmlns:a14="http://schemas.microsoft.com/office/drawing/2010/main"/>
              </a:ext>
            </a:extLst>
          </a:blip>
          <a:srcRect/>
          <a:stretch>
            <a:fillRect/>
          </a:stretch>
        </p:blipFill>
        <p:spPr bwMode="auto">
          <a:xfrm>
            <a:off x="5740669" y="560787"/>
            <a:ext cx="955430" cy="965783"/>
          </a:xfrm>
          <a:prstGeom prst="rect">
            <a:avLst/>
          </a:prstGeom>
          <a:noFill/>
          <a:ln>
            <a:noFill/>
          </a:ln>
        </p:spPr>
      </p:pic>
      <p:pic>
        <p:nvPicPr>
          <p:cNvPr id="4" name="図 3">
            <a:extLst>
              <a:ext uri="{FF2B5EF4-FFF2-40B4-BE49-F238E27FC236}">
                <a16:creationId xmlns:a16="http://schemas.microsoft.com/office/drawing/2014/main" id="{EE7697BE-ACB0-4D7F-80CD-11412651065F}"/>
              </a:ext>
            </a:extLst>
          </p:cNvPr>
          <p:cNvPicPr>
            <a:picLocks noChangeAspect="1"/>
          </p:cNvPicPr>
          <p:nvPr/>
        </p:nvPicPr>
        <p:blipFill rotWithShape="1">
          <a:blip r:embed="rId14" cstate="print">
            <a:extLst>
              <a:ext uri="{28A0092B-C50C-407E-A947-70E740481C1C}">
                <a14:useLocalDpi xmlns:a14="http://schemas.microsoft.com/office/drawing/2010/main"/>
              </a:ext>
            </a:extLst>
          </a:blip>
          <a:srcRect/>
          <a:stretch/>
        </p:blipFill>
        <p:spPr>
          <a:xfrm>
            <a:off x="3348263" y="7105499"/>
            <a:ext cx="3726403" cy="1703666"/>
          </a:xfrm>
          <a:prstGeom prst="rect">
            <a:avLst/>
          </a:prstGeom>
        </p:spPr>
      </p:pic>
      <p:sp>
        <p:nvSpPr>
          <p:cNvPr id="56" name="テキスト ボックス 55">
            <a:extLst>
              <a:ext uri="{FF2B5EF4-FFF2-40B4-BE49-F238E27FC236}">
                <a16:creationId xmlns:a16="http://schemas.microsoft.com/office/drawing/2014/main" id="{174436FD-3758-4E45-AE0B-98EDFD5055B7}"/>
              </a:ext>
            </a:extLst>
          </p:cNvPr>
          <p:cNvSpPr txBox="1"/>
          <p:nvPr/>
        </p:nvSpPr>
        <p:spPr>
          <a:xfrm>
            <a:off x="156746" y="7086790"/>
            <a:ext cx="3061366" cy="1938992"/>
          </a:xfrm>
          <a:prstGeom prst="rect">
            <a:avLst/>
          </a:prstGeom>
          <a:noFill/>
        </p:spPr>
        <p:txBody>
          <a:bodyPr wrap="square" rtlCol="0">
            <a:spAutoFit/>
          </a:bodyPr>
          <a:lstStyle/>
          <a:p>
            <a:pPr algn="just"/>
            <a:r>
              <a:rPr lang="ja-JP" altLang="en-US" sz="1200" dirty="0">
                <a:latin typeface="HG丸ｺﾞｼｯｸM-PRO" panose="020F0600000000000000" pitchFamily="50" charset="-128"/>
                <a:ea typeface="HG丸ｺﾞｼｯｸM-PRO" panose="020F0600000000000000" pitchFamily="50" charset="-128"/>
              </a:rPr>
              <a:t>　４～５月にトマト苗が定植され、６月～翌年２月までの収穫を予定しており、生産量は約</a:t>
            </a:r>
            <a:r>
              <a:rPr lang="en-US" altLang="ja-JP" sz="1200" dirty="0">
                <a:latin typeface="HG丸ｺﾞｼｯｸM-PRO" panose="020F0600000000000000" pitchFamily="50" charset="-128"/>
                <a:ea typeface="HG丸ｺﾞｼｯｸM-PRO" panose="020F0600000000000000" pitchFamily="50" charset="-128"/>
              </a:rPr>
              <a:t>350</a:t>
            </a:r>
            <a:r>
              <a:rPr lang="ja-JP" altLang="en-US" sz="1200" dirty="0">
                <a:latin typeface="HG丸ｺﾞｼｯｸM-PRO" panose="020F0600000000000000" pitchFamily="50" charset="-128"/>
                <a:ea typeface="HG丸ｺﾞｼｯｸM-PRO" panose="020F0600000000000000" pitchFamily="50" charset="-128"/>
              </a:rPr>
              <a:t>ｔを見込んでいます。</a:t>
            </a:r>
            <a:endParaRPr lang="en-US" altLang="ja-JP" sz="1200" dirty="0">
              <a:latin typeface="HG丸ｺﾞｼｯｸM-PRO" panose="020F0600000000000000" pitchFamily="50" charset="-128"/>
              <a:ea typeface="HG丸ｺﾞｼｯｸM-PRO" panose="020F0600000000000000" pitchFamily="50" charset="-128"/>
            </a:endParaRPr>
          </a:p>
          <a:p>
            <a:pPr algn="just"/>
            <a:r>
              <a:rPr lang="ja-JP" altLang="en-US" sz="1200" dirty="0">
                <a:latin typeface="HG丸ｺﾞｼｯｸM-PRO" panose="020F0600000000000000" pitchFamily="50" charset="-128"/>
                <a:ea typeface="HG丸ｺﾞｼｯｸM-PRO" panose="020F0600000000000000" pitchFamily="50" charset="-128"/>
              </a:rPr>
              <a:t>　「天王トマト」の復活を目指して、生産・加工・販売を行うことで、雇用の創出や地域の振興につながることが期待されます。</a:t>
            </a:r>
            <a:endParaRPr lang="en-US" altLang="ja-JP" sz="1200" dirty="0">
              <a:latin typeface="HG丸ｺﾞｼｯｸM-PRO" panose="020F0600000000000000" pitchFamily="50" charset="-128"/>
              <a:ea typeface="HG丸ｺﾞｼｯｸM-PRO" panose="020F0600000000000000" pitchFamily="50" charset="-128"/>
            </a:endParaRPr>
          </a:p>
          <a:p>
            <a:pPr algn="just"/>
            <a:r>
              <a:rPr lang="ja-JP" altLang="en-US" sz="1200" dirty="0">
                <a:latin typeface="HG丸ｺﾞｼｯｸM-PRO" panose="020F0600000000000000" pitchFamily="50" charset="-128"/>
                <a:ea typeface="HG丸ｺﾞｼｯｸM-PRO" panose="020F0600000000000000" pitchFamily="50" charset="-128"/>
              </a:rPr>
              <a:t>　当事務所は、今後も引き続き「天王トマト」復活に向けた取組を支援していきます。</a:t>
            </a:r>
          </a:p>
        </p:txBody>
      </p:sp>
      <p:pic>
        <p:nvPicPr>
          <p:cNvPr id="14" name="図 13">
            <a:extLst>
              <a:ext uri="{FF2B5EF4-FFF2-40B4-BE49-F238E27FC236}">
                <a16:creationId xmlns:a16="http://schemas.microsoft.com/office/drawing/2014/main" id="{328DBCF9-0E82-4F42-8304-BCA4EB079880}"/>
              </a:ext>
            </a:extLst>
          </p:cNvPr>
          <p:cNvPicPr>
            <a:picLocks noChangeAspect="1"/>
          </p:cNvPicPr>
          <p:nvPr/>
        </p:nvPicPr>
        <p:blipFill rotWithShape="1">
          <a:blip r:embed="rId15" cstate="print">
            <a:extLst>
              <a:ext uri="{28A0092B-C50C-407E-A947-70E740481C1C}">
                <a14:useLocalDpi xmlns:a14="http://schemas.microsoft.com/office/drawing/2010/main"/>
              </a:ext>
            </a:extLst>
          </a:blip>
          <a:srcRect/>
          <a:stretch/>
        </p:blipFill>
        <p:spPr>
          <a:xfrm>
            <a:off x="4653912" y="6244481"/>
            <a:ext cx="2885488" cy="1230636"/>
          </a:xfrm>
          <a:prstGeom prst="ellipse">
            <a:avLst/>
          </a:prstGeom>
        </p:spPr>
      </p:pic>
      <p:sp>
        <p:nvSpPr>
          <p:cNvPr id="53" name="テキスト ボックス 52">
            <a:extLst>
              <a:ext uri="{FF2B5EF4-FFF2-40B4-BE49-F238E27FC236}">
                <a16:creationId xmlns:a16="http://schemas.microsoft.com/office/drawing/2014/main" id="{DEE6AAE9-D680-4511-A9C7-C20D4A16AE1E}"/>
              </a:ext>
            </a:extLst>
          </p:cNvPr>
          <p:cNvSpPr txBox="1"/>
          <p:nvPr/>
        </p:nvSpPr>
        <p:spPr>
          <a:xfrm>
            <a:off x="5310070" y="7273033"/>
            <a:ext cx="2197821" cy="253916"/>
          </a:xfrm>
          <a:prstGeom prst="rect">
            <a:avLst/>
          </a:prstGeom>
          <a:solidFill>
            <a:schemeClr val="bg1"/>
          </a:solid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▲ドローン撮影によるハウス全景</a:t>
            </a:r>
          </a:p>
        </p:txBody>
      </p:sp>
      <p:pic>
        <p:nvPicPr>
          <p:cNvPr id="5" name="図 4">
            <a:extLst>
              <a:ext uri="{FF2B5EF4-FFF2-40B4-BE49-F238E27FC236}">
                <a16:creationId xmlns:a16="http://schemas.microsoft.com/office/drawing/2014/main" id="{275CDEAA-6A3E-4DAB-881B-B89135EFBFB6}"/>
              </a:ext>
            </a:extLst>
          </p:cNvPr>
          <p:cNvPicPr>
            <a:picLocks noChangeAspect="1"/>
          </p:cNvPicPr>
          <p:nvPr/>
        </p:nvPicPr>
        <p:blipFill rotWithShape="1">
          <a:blip r:embed="rId16" cstate="print">
            <a:extLst>
              <a:ext uri="{28A0092B-C50C-407E-A947-70E740481C1C}">
                <a14:useLocalDpi xmlns:a14="http://schemas.microsoft.com/office/drawing/2010/main"/>
              </a:ext>
            </a:extLst>
          </a:blip>
          <a:srcRect/>
          <a:stretch/>
        </p:blipFill>
        <p:spPr>
          <a:xfrm>
            <a:off x="5039915" y="4242258"/>
            <a:ext cx="2489263" cy="1482995"/>
          </a:xfrm>
          <a:prstGeom prst="rect">
            <a:avLst/>
          </a:prstGeom>
        </p:spPr>
      </p:pic>
      <p:pic>
        <p:nvPicPr>
          <p:cNvPr id="15" name="図 14">
            <a:extLst>
              <a:ext uri="{FF2B5EF4-FFF2-40B4-BE49-F238E27FC236}">
                <a16:creationId xmlns:a16="http://schemas.microsoft.com/office/drawing/2014/main" id="{82E10648-A418-4010-AF2A-77D7CC04795A}"/>
              </a:ext>
            </a:extLst>
          </p:cNvPr>
          <p:cNvPicPr>
            <a:picLocks noChangeAspect="1"/>
          </p:cNvPicPr>
          <p:nvPr/>
        </p:nvPicPr>
        <p:blipFill>
          <a:blip r:embed="rId17" cstate="print">
            <a:extLst>
              <a:ext uri="{28A0092B-C50C-407E-A947-70E740481C1C}">
                <a14:useLocalDpi xmlns:a14="http://schemas.microsoft.com/office/drawing/2010/main"/>
              </a:ext>
            </a:extLst>
          </a:blip>
          <a:stretch>
            <a:fillRect/>
          </a:stretch>
        </p:blipFill>
        <p:spPr>
          <a:xfrm>
            <a:off x="2508299" y="4090957"/>
            <a:ext cx="2444191" cy="1374857"/>
          </a:xfrm>
          <a:prstGeom prst="rect">
            <a:avLst/>
          </a:prstGeom>
        </p:spPr>
      </p:pic>
      <p:sp>
        <p:nvSpPr>
          <p:cNvPr id="62" name="テキスト ボックス 61">
            <a:extLst>
              <a:ext uri="{FF2B5EF4-FFF2-40B4-BE49-F238E27FC236}">
                <a16:creationId xmlns:a16="http://schemas.microsoft.com/office/drawing/2014/main" id="{98AEDD04-F763-470E-9AF8-A37468CFD5CF}"/>
              </a:ext>
            </a:extLst>
          </p:cNvPr>
          <p:cNvSpPr txBox="1"/>
          <p:nvPr/>
        </p:nvSpPr>
        <p:spPr>
          <a:xfrm>
            <a:off x="5251655" y="5718596"/>
            <a:ext cx="2324202" cy="415498"/>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▲手前のポットで天敵のバンカー</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　プランツ（クレオメ）を栽培</a:t>
            </a:r>
          </a:p>
        </p:txBody>
      </p:sp>
    </p:spTree>
    <p:extLst>
      <p:ext uri="{BB962C8B-B14F-4D97-AF65-F5344CB8AC3E}">
        <p14:creationId xmlns:p14="http://schemas.microsoft.com/office/powerpoint/2010/main" val="3704882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直線コネクタ 18"/>
          <p:cNvCxnSpPr>
            <a:cxnSpLocks/>
          </p:cNvCxnSpPr>
          <p:nvPr/>
        </p:nvCxnSpPr>
        <p:spPr>
          <a:xfrm flipV="1">
            <a:off x="72219" y="340407"/>
            <a:ext cx="7632000" cy="8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5832003" y="52375"/>
            <a:ext cx="1976205" cy="280718"/>
          </a:xfrm>
          <a:prstGeom prst="rect">
            <a:avLst/>
          </a:prstGeom>
          <a:noFill/>
        </p:spPr>
        <p:txBody>
          <a:bodyPr wrap="square" rtlCol="0">
            <a:spAutoFit/>
          </a:bodyPr>
          <a:lstStyle/>
          <a:p>
            <a:r>
              <a:rPr lang="ja-JP" altLang="en-US" sz="1224" dirty="0"/>
              <a:t>北部普及だより</a:t>
            </a:r>
            <a:r>
              <a:rPr lang="en-US" altLang="ja-JP" sz="1224" dirty="0"/>
              <a:t>117</a:t>
            </a:r>
            <a:r>
              <a:rPr lang="ja-JP" altLang="en-US" sz="1224" dirty="0"/>
              <a:t>号</a:t>
            </a:r>
          </a:p>
        </p:txBody>
      </p:sp>
      <p:sp>
        <p:nvSpPr>
          <p:cNvPr id="15" name="正方形/長方形 14">
            <a:extLst>
              <a:ext uri="{FF2B5EF4-FFF2-40B4-BE49-F238E27FC236}">
                <a16:creationId xmlns:a16="http://schemas.microsoft.com/office/drawing/2014/main" id="{02FB9D0D-62F4-47C3-B7A9-868652BFF4B7}"/>
              </a:ext>
            </a:extLst>
          </p:cNvPr>
          <p:cNvSpPr/>
          <p:nvPr/>
        </p:nvSpPr>
        <p:spPr>
          <a:xfrm>
            <a:off x="177634" y="7542088"/>
            <a:ext cx="7441424" cy="3236231"/>
          </a:xfrm>
          <a:prstGeom prst="rect">
            <a:avLst/>
          </a:prstGeom>
          <a:solidFill>
            <a:schemeClr val="accent2">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solidFill>
                <a:srgbClr val="FF0000"/>
              </a:solidFill>
            </a:endParaRPr>
          </a:p>
        </p:txBody>
      </p:sp>
      <p:cxnSp>
        <p:nvCxnSpPr>
          <p:cNvPr id="18" name="直線コネクタ 17">
            <a:extLst>
              <a:ext uri="{FF2B5EF4-FFF2-40B4-BE49-F238E27FC236}">
                <a16:creationId xmlns:a16="http://schemas.microsoft.com/office/drawing/2014/main" id="{AEF03092-D356-49E6-A279-1C16AE377219}"/>
              </a:ext>
            </a:extLst>
          </p:cNvPr>
          <p:cNvCxnSpPr>
            <a:cxnSpLocks/>
          </p:cNvCxnSpPr>
          <p:nvPr/>
        </p:nvCxnSpPr>
        <p:spPr>
          <a:xfrm flipV="1">
            <a:off x="72219" y="340407"/>
            <a:ext cx="7632000" cy="88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角丸四角形 66">
            <a:extLst>
              <a:ext uri="{FF2B5EF4-FFF2-40B4-BE49-F238E27FC236}">
                <a16:creationId xmlns:a16="http://schemas.microsoft.com/office/drawing/2014/main" id="{3C99FD07-9166-49D6-942F-03AA8A1CEF4B}"/>
              </a:ext>
            </a:extLst>
          </p:cNvPr>
          <p:cNvSpPr/>
          <p:nvPr/>
        </p:nvSpPr>
        <p:spPr>
          <a:xfrm>
            <a:off x="178469" y="7223382"/>
            <a:ext cx="7441981" cy="446235"/>
          </a:xfrm>
          <a:prstGeom prst="round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a:p>
        </p:txBody>
      </p:sp>
      <p:sp>
        <p:nvSpPr>
          <p:cNvPr id="14" name="正方形/長方形 13">
            <a:extLst>
              <a:ext uri="{FF2B5EF4-FFF2-40B4-BE49-F238E27FC236}">
                <a16:creationId xmlns:a16="http://schemas.microsoft.com/office/drawing/2014/main" id="{671F044B-BB61-4425-81D3-E6149E68FF38}"/>
              </a:ext>
            </a:extLst>
          </p:cNvPr>
          <p:cNvSpPr/>
          <p:nvPr/>
        </p:nvSpPr>
        <p:spPr>
          <a:xfrm>
            <a:off x="167075" y="785672"/>
            <a:ext cx="7441424" cy="2977335"/>
          </a:xfrm>
          <a:prstGeom prst="rect">
            <a:avLst/>
          </a:prstGeom>
          <a:solidFill>
            <a:schemeClr val="accent1">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chemeClr val="tx1"/>
              </a:solidFill>
            </a:endParaRPr>
          </a:p>
        </p:txBody>
      </p:sp>
      <p:sp>
        <p:nvSpPr>
          <p:cNvPr id="16" name="角丸四角形 66">
            <a:extLst>
              <a:ext uri="{FF2B5EF4-FFF2-40B4-BE49-F238E27FC236}">
                <a16:creationId xmlns:a16="http://schemas.microsoft.com/office/drawing/2014/main" id="{B0B8CAA6-3C80-47C0-935E-C4B429AC5FDC}"/>
              </a:ext>
            </a:extLst>
          </p:cNvPr>
          <p:cNvSpPr/>
          <p:nvPr/>
        </p:nvSpPr>
        <p:spPr>
          <a:xfrm>
            <a:off x="166517" y="437819"/>
            <a:ext cx="7441981" cy="446235"/>
          </a:xfrm>
          <a:prstGeom prst="round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rPr>
              <a:t>農薬を適正に使用しましょう！</a:t>
            </a:r>
          </a:p>
        </p:txBody>
      </p:sp>
      <p:sp>
        <p:nvSpPr>
          <p:cNvPr id="20" name="正方形/長方形 19">
            <a:extLst>
              <a:ext uri="{FF2B5EF4-FFF2-40B4-BE49-F238E27FC236}">
                <a16:creationId xmlns:a16="http://schemas.microsoft.com/office/drawing/2014/main" id="{E566B3DB-493E-45D4-BE4C-7A95ACEF047B}"/>
              </a:ext>
            </a:extLst>
          </p:cNvPr>
          <p:cNvSpPr/>
          <p:nvPr/>
        </p:nvSpPr>
        <p:spPr>
          <a:xfrm>
            <a:off x="177634" y="4242056"/>
            <a:ext cx="7441424" cy="2837204"/>
          </a:xfrm>
          <a:prstGeom prst="rect">
            <a:avLst/>
          </a:prstGeom>
          <a:solidFill>
            <a:schemeClr val="accent3">
              <a:lumMod val="60000"/>
              <a:lumOff val="4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solidFill>
                <a:srgbClr val="FF0000"/>
              </a:solidFill>
            </a:endParaRPr>
          </a:p>
        </p:txBody>
      </p:sp>
      <p:sp>
        <p:nvSpPr>
          <p:cNvPr id="21" name="角丸四角形 66">
            <a:extLst>
              <a:ext uri="{FF2B5EF4-FFF2-40B4-BE49-F238E27FC236}">
                <a16:creationId xmlns:a16="http://schemas.microsoft.com/office/drawing/2014/main" id="{4D9A2A1F-C123-443E-9FA9-3B8BBA87DA75}"/>
              </a:ext>
            </a:extLst>
          </p:cNvPr>
          <p:cNvSpPr/>
          <p:nvPr/>
        </p:nvSpPr>
        <p:spPr>
          <a:xfrm>
            <a:off x="177076" y="3894203"/>
            <a:ext cx="7441981" cy="446235"/>
          </a:xfrm>
          <a:prstGeom prst="round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11" dirty="0"/>
          </a:p>
        </p:txBody>
      </p:sp>
      <p:sp>
        <p:nvSpPr>
          <p:cNvPr id="2" name="テキスト ボックス 1">
            <a:extLst>
              <a:ext uri="{FF2B5EF4-FFF2-40B4-BE49-F238E27FC236}">
                <a16:creationId xmlns:a16="http://schemas.microsoft.com/office/drawing/2014/main" id="{95B990EF-2F1D-43D2-942F-2D56A12AAAE4}"/>
              </a:ext>
            </a:extLst>
          </p:cNvPr>
          <p:cNvSpPr txBox="1"/>
          <p:nvPr/>
        </p:nvSpPr>
        <p:spPr>
          <a:xfrm>
            <a:off x="701621" y="3913469"/>
            <a:ext cx="6370655" cy="400879"/>
          </a:xfrm>
          <a:prstGeom prst="rect">
            <a:avLst/>
          </a:prstGeom>
          <a:noFill/>
        </p:spPr>
        <p:txBody>
          <a:bodyPr wrap="none" rtlCol="0">
            <a:spAutoFit/>
          </a:bodyPr>
          <a:lstStyle/>
          <a:p>
            <a:r>
              <a:rPr kumimoji="1" lang="ja-JP" altLang="en-US" b="1" dirty="0"/>
              <a:t>「有機農業の推進に関する意見交換会」を開催しました！</a:t>
            </a:r>
          </a:p>
        </p:txBody>
      </p:sp>
      <p:sp>
        <p:nvSpPr>
          <p:cNvPr id="23" name="テキスト ボックス 22">
            <a:extLst>
              <a:ext uri="{FF2B5EF4-FFF2-40B4-BE49-F238E27FC236}">
                <a16:creationId xmlns:a16="http://schemas.microsoft.com/office/drawing/2014/main" id="{DE8099D7-F832-44F7-8C12-69B9C9A342EC}"/>
              </a:ext>
            </a:extLst>
          </p:cNvPr>
          <p:cNvSpPr txBox="1"/>
          <p:nvPr/>
        </p:nvSpPr>
        <p:spPr>
          <a:xfrm>
            <a:off x="2162447" y="7236514"/>
            <a:ext cx="3515706" cy="400879"/>
          </a:xfrm>
          <a:prstGeom prst="rect">
            <a:avLst/>
          </a:prstGeom>
          <a:noFill/>
        </p:spPr>
        <p:txBody>
          <a:bodyPr wrap="none" rtlCol="0">
            <a:spAutoFit/>
          </a:bodyPr>
          <a:lstStyle/>
          <a:p>
            <a:r>
              <a:rPr kumimoji="1" lang="ja-JP" altLang="en-US" b="1" dirty="0"/>
              <a:t>熱中症にお気を付けください！</a:t>
            </a:r>
          </a:p>
        </p:txBody>
      </p:sp>
      <p:sp>
        <p:nvSpPr>
          <p:cNvPr id="3" name="テキスト ボックス 2">
            <a:extLst>
              <a:ext uri="{FF2B5EF4-FFF2-40B4-BE49-F238E27FC236}">
                <a16:creationId xmlns:a16="http://schemas.microsoft.com/office/drawing/2014/main" id="{0738C2DC-00AE-4493-BAA7-51938E6BF8D2}"/>
              </a:ext>
            </a:extLst>
          </p:cNvPr>
          <p:cNvSpPr txBox="1"/>
          <p:nvPr/>
        </p:nvSpPr>
        <p:spPr>
          <a:xfrm>
            <a:off x="177076" y="4341903"/>
            <a:ext cx="7430864" cy="646331"/>
          </a:xfrm>
          <a:prstGeom prst="rect">
            <a:avLst/>
          </a:prstGeom>
          <a:noFill/>
        </p:spPr>
        <p:txBody>
          <a:bodyPr wrap="square" rtlCol="0">
            <a:spAutoFit/>
          </a:bodyPr>
          <a:lstStyle/>
          <a:p>
            <a:pPr algn="just"/>
            <a:r>
              <a:rPr kumimoji="1" lang="ja-JP" altLang="en-US" sz="1200" dirty="0">
                <a:latin typeface="HG丸ｺﾞｼｯｸM-PRO" panose="020F0600000000000000" pitchFamily="50" charset="-128"/>
                <a:ea typeface="HG丸ｺﾞｼｯｸM-PRO" panose="020F0600000000000000" pitchFamily="50" charset="-128"/>
              </a:rPr>
              <a:t>　近年、有機農業を志向する農業者が増えてきていますが、実践するためには多くの課題が</a:t>
            </a:r>
            <a:r>
              <a:rPr lang="ja-JP" altLang="en-US" sz="1200" dirty="0">
                <a:latin typeface="HG丸ｺﾞｼｯｸM-PRO" panose="020F0600000000000000" pitchFamily="50" charset="-128"/>
                <a:ea typeface="HG丸ｺﾞｼｯｸM-PRO" panose="020F0600000000000000" pitchFamily="50" charset="-128"/>
              </a:rPr>
              <a:t>あります</a:t>
            </a:r>
            <a:r>
              <a:rPr kumimoji="1" lang="ja-JP" altLang="en-US" sz="1200" dirty="0">
                <a:latin typeface="HG丸ｺﾞｼｯｸM-PRO" panose="020F0600000000000000" pitchFamily="50" charset="-128"/>
                <a:ea typeface="HG丸ｺﾞｼｯｸM-PRO" panose="020F0600000000000000" pitchFamily="50" charset="-128"/>
              </a:rPr>
              <a:t>。そこで、北部地域の農業者を対象に</a:t>
            </a:r>
            <a:r>
              <a:rPr kumimoji="1" lang="en-US" altLang="ja-JP" sz="1200" dirty="0">
                <a:latin typeface="HG丸ｺﾞｼｯｸM-PRO" panose="020F0600000000000000" pitchFamily="50" charset="-128"/>
                <a:ea typeface="HG丸ｺﾞｼｯｸM-PRO" panose="020F0600000000000000" pitchFamily="50" charset="-128"/>
              </a:rPr>
              <a:t>2</a:t>
            </a:r>
            <a:r>
              <a:rPr kumimoji="1" lang="ja-JP" altLang="en-US" sz="1200" dirty="0">
                <a:latin typeface="HG丸ｺﾞｼｯｸM-PRO" panose="020F0600000000000000" pitchFamily="50" charset="-128"/>
                <a:ea typeface="HG丸ｺﾞｼｯｸM-PRO" panose="020F0600000000000000" pitchFamily="50" charset="-128"/>
              </a:rPr>
              <a:t>月</a:t>
            </a:r>
            <a:r>
              <a:rPr kumimoji="1" lang="en-US" altLang="ja-JP" sz="1200" dirty="0">
                <a:latin typeface="HG丸ｺﾞｼｯｸM-PRO" panose="020F0600000000000000" pitchFamily="50" charset="-128"/>
                <a:ea typeface="HG丸ｺﾞｼｯｸM-PRO" panose="020F0600000000000000" pitchFamily="50" charset="-128"/>
              </a:rPr>
              <a:t>26</a:t>
            </a:r>
            <a:r>
              <a:rPr kumimoji="1" lang="ja-JP" altLang="en-US" sz="1200" dirty="0">
                <a:latin typeface="HG丸ｺﾞｼｯｸM-PRO" panose="020F0600000000000000" pitchFamily="50" charset="-128"/>
                <a:ea typeface="HG丸ｺﾞｼｯｸM-PRO" panose="020F0600000000000000" pitchFamily="50" charset="-128"/>
              </a:rPr>
              <a:t>日に能勢町役場で「有機農業の推進に関する意見交換会」を開催しました。</a:t>
            </a:r>
          </a:p>
        </p:txBody>
      </p:sp>
      <p:pic>
        <p:nvPicPr>
          <p:cNvPr id="5" name="図 4">
            <a:extLst>
              <a:ext uri="{FF2B5EF4-FFF2-40B4-BE49-F238E27FC236}">
                <a16:creationId xmlns:a16="http://schemas.microsoft.com/office/drawing/2014/main" id="{861C46B9-119F-4905-B6F7-2D5318BC5A08}"/>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5621925" y="4879870"/>
            <a:ext cx="1753582" cy="1315186"/>
          </a:xfrm>
          <a:prstGeom prst="rect">
            <a:avLst/>
          </a:prstGeom>
        </p:spPr>
      </p:pic>
      <p:sp>
        <p:nvSpPr>
          <p:cNvPr id="4" name="正方形/長方形 3">
            <a:extLst>
              <a:ext uri="{FF2B5EF4-FFF2-40B4-BE49-F238E27FC236}">
                <a16:creationId xmlns:a16="http://schemas.microsoft.com/office/drawing/2014/main" id="{E820490D-61E0-4204-BFED-9CD199CCD21A}"/>
              </a:ext>
            </a:extLst>
          </p:cNvPr>
          <p:cNvSpPr/>
          <p:nvPr/>
        </p:nvSpPr>
        <p:spPr>
          <a:xfrm>
            <a:off x="4616087" y="10033106"/>
            <a:ext cx="2870987" cy="643588"/>
          </a:xfrm>
          <a:prstGeom prst="rect">
            <a:avLst/>
          </a:prstGeom>
          <a:noFill/>
          <a:ln>
            <a:solidFill>
              <a:srgbClr val="F4B6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5"/>
          </a:p>
        </p:txBody>
      </p:sp>
      <p:sp>
        <p:nvSpPr>
          <p:cNvPr id="25" name="テキスト ボックス 24">
            <a:extLst>
              <a:ext uri="{FF2B5EF4-FFF2-40B4-BE49-F238E27FC236}">
                <a16:creationId xmlns:a16="http://schemas.microsoft.com/office/drawing/2014/main" id="{5264FAFF-20C4-481E-A33C-53432179366A}"/>
              </a:ext>
            </a:extLst>
          </p:cNvPr>
          <p:cNvSpPr txBox="1"/>
          <p:nvPr/>
        </p:nvSpPr>
        <p:spPr>
          <a:xfrm>
            <a:off x="177076" y="6427559"/>
            <a:ext cx="7427234" cy="646331"/>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農業者が各自で取り組んでいる有機農業の栽培技術について、今回のように情報交換できる場があれば、有機農業に取り組みやすい」との声もあり、当事務所では、引き続き情報提供・意見交換の場を設けて、有機農業の拡大を目指します。</a:t>
            </a:r>
          </a:p>
        </p:txBody>
      </p:sp>
      <p:sp>
        <p:nvSpPr>
          <p:cNvPr id="26" name="テキスト ボックス 25">
            <a:extLst>
              <a:ext uri="{FF2B5EF4-FFF2-40B4-BE49-F238E27FC236}">
                <a16:creationId xmlns:a16="http://schemas.microsoft.com/office/drawing/2014/main" id="{67F071A3-67B0-4BFA-8442-DCFB798FDEB7}"/>
              </a:ext>
            </a:extLst>
          </p:cNvPr>
          <p:cNvSpPr txBox="1"/>
          <p:nvPr/>
        </p:nvSpPr>
        <p:spPr>
          <a:xfrm>
            <a:off x="5749237" y="6150654"/>
            <a:ext cx="1574400" cy="276999"/>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▲意見交換会の様子</a:t>
            </a:r>
            <a:endParaRPr lang="ja-JP" altLang="en-US" sz="1100" dirty="0">
              <a:latin typeface="HG丸ｺﾞｼｯｸM-PRO" panose="020F0600000000000000" pitchFamily="50" charset="-128"/>
              <a:ea typeface="HG丸ｺﾞｼｯｸM-PRO" panose="020F0600000000000000" pitchFamily="50" charset="-128"/>
            </a:endParaRPr>
          </a:p>
        </p:txBody>
      </p:sp>
      <p:pic>
        <p:nvPicPr>
          <p:cNvPr id="7" name="図 6">
            <a:extLst>
              <a:ext uri="{FF2B5EF4-FFF2-40B4-BE49-F238E27FC236}">
                <a16:creationId xmlns:a16="http://schemas.microsoft.com/office/drawing/2014/main" id="{6B2F0847-BA46-4AD3-B024-44B9328C52A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6898875" y="10084639"/>
            <a:ext cx="540521" cy="540521"/>
          </a:xfrm>
          <a:prstGeom prst="rect">
            <a:avLst/>
          </a:prstGeom>
        </p:spPr>
      </p:pic>
      <p:sp>
        <p:nvSpPr>
          <p:cNvPr id="27" name="テキスト ボックス 26">
            <a:extLst>
              <a:ext uri="{FF2B5EF4-FFF2-40B4-BE49-F238E27FC236}">
                <a16:creationId xmlns:a16="http://schemas.microsoft.com/office/drawing/2014/main" id="{296BE2BE-8457-4020-A571-81EF08E5C905}"/>
              </a:ext>
            </a:extLst>
          </p:cNvPr>
          <p:cNvSpPr txBox="1"/>
          <p:nvPr/>
        </p:nvSpPr>
        <p:spPr>
          <a:xfrm>
            <a:off x="4605750" y="10111308"/>
            <a:ext cx="2354671" cy="461665"/>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農作業中の熱中症対策について（農林水産省</a:t>
            </a:r>
            <a:r>
              <a:rPr lang="en-US" altLang="ja-JP" sz="1200" dirty="0">
                <a:latin typeface="HG丸ｺﾞｼｯｸM-PRO" panose="020F0600000000000000" pitchFamily="50" charset="-128"/>
                <a:ea typeface="HG丸ｺﾞｼｯｸM-PRO" panose="020F0600000000000000" pitchFamily="50" charset="-128"/>
              </a:rPr>
              <a:t>HP</a:t>
            </a:r>
            <a:r>
              <a:rPr lang="ja-JP" altLang="en-US" sz="1200" dirty="0">
                <a:latin typeface="HG丸ｺﾞｼｯｸM-PRO" panose="020F0600000000000000" pitchFamily="50" charset="-128"/>
                <a:ea typeface="HG丸ｺﾞｼｯｸM-PRO" panose="020F0600000000000000" pitchFamily="50" charset="-128"/>
              </a:rPr>
              <a:t>）⇨</a:t>
            </a:r>
          </a:p>
        </p:txBody>
      </p:sp>
      <p:sp>
        <p:nvSpPr>
          <p:cNvPr id="28" name="テキスト ボックス 27">
            <a:extLst>
              <a:ext uri="{FF2B5EF4-FFF2-40B4-BE49-F238E27FC236}">
                <a16:creationId xmlns:a16="http://schemas.microsoft.com/office/drawing/2014/main" id="{97DD611E-AB20-4C20-9675-33F95D19926E}"/>
              </a:ext>
            </a:extLst>
          </p:cNvPr>
          <p:cNvSpPr txBox="1"/>
          <p:nvPr/>
        </p:nvSpPr>
        <p:spPr>
          <a:xfrm>
            <a:off x="177333" y="7676264"/>
            <a:ext cx="7441424" cy="461665"/>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夏に向けて、農作業中に熱中症になる人が増えてきます。熱中症は正しい知識を身につけ、適切な対策を取ることで、予防することが可能です</a:t>
            </a:r>
            <a:endParaRPr lang="en-US" altLang="ja-JP" sz="1200" dirty="0">
              <a:latin typeface="HG丸ｺﾞｼｯｸM-PRO" panose="020F0600000000000000" pitchFamily="50" charset="-128"/>
              <a:ea typeface="HG丸ｺﾞｼｯｸM-PRO" panose="020F0600000000000000" pitchFamily="50" charset="-128"/>
            </a:endParaRPr>
          </a:p>
        </p:txBody>
      </p:sp>
      <p:pic>
        <p:nvPicPr>
          <p:cNvPr id="10" name="図 9">
            <a:extLst>
              <a:ext uri="{FF2B5EF4-FFF2-40B4-BE49-F238E27FC236}">
                <a16:creationId xmlns:a16="http://schemas.microsoft.com/office/drawing/2014/main" id="{A946C006-C697-447F-800D-29223E406452}"/>
              </a:ext>
            </a:extLst>
          </p:cNvPr>
          <p:cNvPicPr>
            <a:picLocks noChangeAspect="1"/>
          </p:cNvPicPr>
          <p:nvPr/>
        </p:nvPicPr>
        <p:blipFill>
          <a:blip r:embed="rId4"/>
          <a:stretch>
            <a:fillRect/>
          </a:stretch>
        </p:blipFill>
        <p:spPr>
          <a:xfrm>
            <a:off x="5453815" y="8046144"/>
            <a:ext cx="2022922" cy="1261870"/>
          </a:xfrm>
          <a:prstGeom prst="rect">
            <a:avLst/>
          </a:prstGeom>
        </p:spPr>
      </p:pic>
      <p:sp>
        <p:nvSpPr>
          <p:cNvPr id="30" name="テキスト ボックス 29">
            <a:extLst>
              <a:ext uri="{FF2B5EF4-FFF2-40B4-BE49-F238E27FC236}">
                <a16:creationId xmlns:a16="http://schemas.microsoft.com/office/drawing/2014/main" id="{EE373556-24B8-4504-AA62-CC3C02739ED5}"/>
              </a:ext>
            </a:extLst>
          </p:cNvPr>
          <p:cNvSpPr txBox="1"/>
          <p:nvPr/>
        </p:nvSpPr>
        <p:spPr>
          <a:xfrm>
            <a:off x="5286757" y="9308668"/>
            <a:ext cx="2357038" cy="261610"/>
          </a:xfrm>
          <a:prstGeom prst="rect">
            <a:avLst/>
          </a:prstGeom>
          <a:noFill/>
        </p:spPr>
        <p:txBody>
          <a:bodyPr wrap="square" rtlCol="0">
            <a:spAutoFit/>
          </a:bodyPr>
          <a:lstStyle/>
          <a:p>
            <a:r>
              <a:rPr lang="ja-JP" altLang="en-US" sz="1050" dirty="0">
                <a:latin typeface="HG丸ｺﾞｼｯｸM-PRO" panose="020F0600000000000000" pitchFamily="50" charset="-128"/>
                <a:ea typeface="HG丸ｺﾞｼｯｸM-PRO" panose="020F0600000000000000" pitchFamily="50" charset="-128"/>
              </a:rPr>
              <a:t>▲</a:t>
            </a:r>
            <a:r>
              <a:rPr lang="zh-TW" altLang="en-US" sz="1050" dirty="0">
                <a:latin typeface="HG丸ｺﾞｼｯｸM-PRO" panose="020F0600000000000000" pitchFamily="50" charset="-128"/>
                <a:ea typeface="HG丸ｺﾞｼｯｸM-PRO" panose="020F0600000000000000" pitchFamily="50" charset="-128"/>
              </a:rPr>
              <a:t>農林水産省「農作業死亡事故調査」</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9" name="テキスト ボックス 28">
            <a:extLst>
              <a:ext uri="{FF2B5EF4-FFF2-40B4-BE49-F238E27FC236}">
                <a16:creationId xmlns:a16="http://schemas.microsoft.com/office/drawing/2014/main" id="{EC06B35C-3399-4DFF-B419-F4BC84C0F956}"/>
              </a:ext>
            </a:extLst>
          </p:cNvPr>
          <p:cNvSpPr txBox="1"/>
          <p:nvPr/>
        </p:nvSpPr>
        <p:spPr>
          <a:xfrm>
            <a:off x="177076" y="4987008"/>
            <a:ext cx="5276740" cy="1384995"/>
          </a:xfrm>
          <a:prstGeom prst="rect">
            <a:avLst/>
          </a:prstGeom>
          <a:noFill/>
        </p:spPr>
        <p:txBody>
          <a:bodyPr wrap="square" rtlCol="0">
            <a:spAutoFit/>
          </a:bodyPr>
          <a:lstStyle/>
          <a:p>
            <a:pPr algn="just"/>
            <a:r>
              <a:rPr lang="ja-JP" altLang="en-US" sz="1200" dirty="0">
                <a:latin typeface="HG丸ｺﾞｼｯｸM-PRO" panose="020F0600000000000000" pitchFamily="50" charset="-128"/>
                <a:ea typeface="HG丸ｺﾞｼｯｸM-PRO" panose="020F0600000000000000" pitchFamily="50" charset="-128"/>
              </a:rPr>
              <a:t>　意見交換会では、当事務所から「天敵農薬によるアブラムシ類の防除」と「リビングマルチによる雑草の防除」の実証試験結果について報告した後、参加者が独自に試している作物や方法について活発に情報交換が行われました。また、有機農業を巡る課題については、「有機質資材を取り扱っている業者が少なく、遠方の業者から購入している」、「有機農産物を取り扱っている販売業者の情報があれば、有機農業に取り組む農業者が増えるのではないか」などの声がありました。</a:t>
            </a:r>
          </a:p>
        </p:txBody>
      </p:sp>
      <p:sp>
        <p:nvSpPr>
          <p:cNvPr id="31" name="テキスト ボックス 30">
            <a:extLst>
              <a:ext uri="{FF2B5EF4-FFF2-40B4-BE49-F238E27FC236}">
                <a16:creationId xmlns:a16="http://schemas.microsoft.com/office/drawing/2014/main" id="{45A5F03C-8926-4C14-B58D-F6F3F320D905}"/>
              </a:ext>
            </a:extLst>
          </p:cNvPr>
          <p:cNvSpPr txBox="1"/>
          <p:nvPr/>
        </p:nvSpPr>
        <p:spPr>
          <a:xfrm>
            <a:off x="178922" y="8111816"/>
            <a:ext cx="6591032" cy="2585323"/>
          </a:xfrm>
          <a:prstGeom prst="rect">
            <a:avLst/>
          </a:prstGeom>
          <a:noFill/>
        </p:spPr>
        <p:txBody>
          <a:bodyPr wrap="square" rtlCol="0">
            <a:spAutoFit/>
          </a:bodyPr>
          <a:lstStyle/>
          <a:p>
            <a:pPr>
              <a:lnSpc>
                <a:spcPct val="150000"/>
              </a:lnSpc>
            </a:pPr>
            <a:r>
              <a:rPr lang="ja-JP" altLang="en-US" sz="1200" b="1" dirty="0">
                <a:latin typeface="HG丸ｺﾞｼｯｸM-PRO" panose="020F0600000000000000" pitchFamily="50" charset="-128"/>
                <a:ea typeface="HG丸ｺﾞｼｯｸM-PRO" panose="020F0600000000000000" pitchFamily="50" charset="-128"/>
              </a:rPr>
              <a:t>〇農作業中の熱中症</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・毎年、</a:t>
            </a:r>
            <a:r>
              <a:rPr lang="ja-JP" altLang="en-US" sz="1200" b="1" dirty="0">
                <a:latin typeface="HG丸ｺﾞｼｯｸM-PRO" panose="020F0600000000000000" pitchFamily="50" charset="-128"/>
                <a:ea typeface="HG丸ｺﾞｼｯｸM-PRO" panose="020F0600000000000000" pitchFamily="50" charset="-128"/>
              </a:rPr>
              <a:t>約</a:t>
            </a:r>
            <a:r>
              <a:rPr lang="en-US" altLang="ja-JP" sz="1200" b="1" dirty="0">
                <a:latin typeface="HG丸ｺﾞｼｯｸM-PRO" panose="020F0600000000000000" pitchFamily="50" charset="-128"/>
                <a:ea typeface="HG丸ｺﾞｼｯｸM-PRO" panose="020F0600000000000000" pitchFamily="50" charset="-128"/>
              </a:rPr>
              <a:t>30</a:t>
            </a:r>
            <a:r>
              <a:rPr lang="ja-JP" altLang="en-US" sz="1200" b="1" dirty="0">
                <a:latin typeface="HG丸ｺﾞｼｯｸM-PRO" panose="020F0600000000000000" pitchFamily="50" charset="-128"/>
                <a:ea typeface="HG丸ｺﾞｼｯｸM-PRO" panose="020F0600000000000000" pitchFamily="50" charset="-128"/>
              </a:rPr>
              <a:t>名</a:t>
            </a:r>
            <a:r>
              <a:rPr lang="ja-JP" altLang="en-US" sz="1200" dirty="0">
                <a:latin typeface="HG丸ｺﾞｼｯｸM-PRO" panose="020F0600000000000000" pitchFamily="50" charset="-128"/>
                <a:ea typeface="HG丸ｺﾞｼｯｸM-PRO" panose="020F0600000000000000" pitchFamily="50" charset="-128"/>
              </a:rPr>
              <a:t>の方が農作業中の熱中症により</a:t>
            </a:r>
            <a:r>
              <a:rPr lang="ja-JP" altLang="en-US" sz="1200" b="1" dirty="0">
                <a:latin typeface="HG丸ｺﾞｼｯｸM-PRO" panose="020F0600000000000000" pitchFamily="50" charset="-128"/>
                <a:ea typeface="HG丸ｺﾞｼｯｸM-PRO" panose="020F0600000000000000" pitchFamily="50" charset="-128"/>
              </a:rPr>
              <a:t>死亡</a:t>
            </a:r>
            <a:r>
              <a:rPr lang="ja-JP" altLang="en-US" sz="1200" dirty="0">
                <a:latin typeface="HG丸ｺﾞｼｯｸM-PRO" panose="020F0600000000000000" pitchFamily="50" charset="-128"/>
                <a:ea typeface="HG丸ｺﾞｼｯｸM-PRO" panose="020F0600000000000000" pitchFamily="50" charset="-128"/>
              </a:rPr>
              <a:t>しています。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・死亡事故の</a:t>
            </a:r>
            <a:r>
              <a:rPr lang="ja-JP" altLang="en-US" sz="1200" b="1" dirty="0">
                <a:latin typeface="HG丸ｺﾞｼｯｸM-PRO" panose="020F0600000000000000" pitchFamily="50" charset="-128"/>
                <a:ea typeface="HG丸ｺﾞｼｯｸM-PRO" panose="020F0600000000000000" pitchFamily="50" charset="-128"/>
              </a:rPr>
              <a:t>約</a:t>
            </a:r>
            <a:r>
              <a:rPr lang="en-US" altLang="ja-JP" sz="1200" b="1" dirty="0">
                <a:latin typeface="HG丸ｺﾞｼｯｸM-PRO" panose="020F0600000000000000" pitchFamily="50" charset="-128"/>
                <a:ea typeface="HG丸ｺﾞｼｯｸM-PRO" panose="020F0600000000000000" pitchFamily="50" charset="-128"/>
              </a:rPr>
              <a:t>85%</a:t>
            </a:r>
            <a:r>
              <a:rPr lang="ja-JP" altLang="en-US" sz="1200" b="1" spc="110" dirty="0">
                <a:latin typeface="HG丸ｺﾞｼｯｸM-PRO" panose="020F0600000000000000" pitchFamily="50" charset="-128"/>
                <a:ea typeface="HG丸ｺﾞｼｯｸM-PRO" panose="020F0600000000000000" pitchFamily="50" charset="-128"/>
              </a:rPr>
              <a:t>が７～８月</a:t>
            </a:r>
            <a:r>
              <a:rPr lang="ja-JP" altLang="en-US" sz="1200" b="1" dirty="0">
                <a:latin typeface="HG丸ｺﾞｼｯｸM-PRO" panose="020F0600000000000000" pitchFamily="50" charset="-128"/>
                <a:ea typeface="HG丸ｺﾞｼｯｸM-PRO" panose="020F0600000000000000" pitchFamily="50" charset="-128"/>
              </a:rPr>
              <a:t>に発生</a:t>
            </a:r>
            <a:r>
              <a:rPr lang="ja-JP" altLang="en-US" sz="1200" dirty="0">
                <a:latin typeface="HG丸ｺﾞｼｯｸM-PRO" panose="020F0600000000000000" pitchFamily="50" charset="-128"/>
                <a:ea typeface="HG丸ｺﾞｼｯｸM-PRO" panose="020F0600000000000000" pitchFamily="50" charset="-128"/>
              </a:rPr>
              <a:t>しています。</a:t>
            </a:r>
            <a:endParaRPr lang="en-US" altLang="ja-JP" sz="12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b="1" dirty="0">
                <a:latin typeface="HG丸ｺﾞｼｯｸM-PRO" panose="020F0600000000000000" pitchFamily="50" charset="-128"/>
                <a:ea typeface="HG丸ｺﾞｼｯｸM-PRO" panose="020F0600000000000000" pitchFamily="50" charset="-128"/>
              </a:rPr>
              <a:t>〇予防のポイント</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・高温時の作業は極力避け、</a:t>
            </a:r>
            <a:r>
              <a:rPr lang="ja-JP" altLang="en-US" sz="1200" b="1" dirty="0">
                <a:latin typeface="HG丸ｺﾞｼｯｸM-PRO" panose="020F0600000000000000" pitchFamily="50" charset="-128"/>
                <a:ea typeface="HG丸ｺﾞｼｯｸM-PRO" panose="020F0600000000000000" pitchFamily="50" charset="-128"/>
              </a:rPr>
              <a:t>日陰や風通しのよい場所で作業</a:t>
            </a:r>
            <a:r>
              <a:rPr lang="ja-JP" altLang="en-US" sz="1200" dirty="0">
                <a:latin typeface="HG丸ｺﾞｼｯｸM-PRO" panose="020F0600000000000000" pitchFamily="50" charset="-128"/>
                <a:ea typeface="HG丸ｺﾞｼｯｸM-PRO" panose="020F0600000000000000" pitchFamily="50" charset="-128"/>
              </a:rPr>
              <a:t>しましょう。</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・単独作業は避け、</a:t>
            </a:r>
            <a:r>
              <a:rPr lang="ja-JP" altLang="en-US" sz="1200" b="1" dirty="0">
                <a:latin typeface="HG丸ｺﾞｼｯｸM-PRO" panose="020F0600000000000000" pitchFamily="50" charset="-128"/>
                <a:ea typeface="HG丸ｺﾞｼｯｸM-PRO" panose="020F0600000000000000" pitchFamily="50" charset="-128"/>
              </a:rPr>
              <a:t>複数名で作業</a:t>
            </a:r>
            <a:r>
              <a:rPr lang="ja-JP" altLang="en-US" sz="1200" dirty="0">
                <a:latin typeface="HG丸ｺﾞｼｯｸM-PRO" panose="020F0600000000000000" pitchFamily="50" charset="-128"/>
                <a:ea typeface="HG丸ｺﾞｼｯｸM-PRO" panose="020F0600000000000000" pitchFamily="50" charset="-128"/>
              </a:rPr>
              <a:t>しましょう。</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・こまめに休憩し、</a:t>
            </a:r>
            <a:r>
              <a:rPr lang="ja-JP" altLang="en-US" sz="1200" b="1" dirty="0">
                <a:latin typeface="HG丸ｺﾞｼｯｸM-PRO" panose="020F0600000000000000" pitchFamily="50" charset="-128"/>
                <a:ea typeface="HG丸ｺﾞｼｯｸM-PRO" panose="020F0600000000000000" pitchFamily="50" charset="-128"/>
              </a:rPr>
              <a:t>喉の渇きを感じる前に水分、塩分を補給</a:t>
            </a:r>
            <a:r>
              <a:rPr lang="ja-JP" altLang="en-US" sz="1200" dirty="0">
                <a:latin typeface="HG丸ｺﾞｼｯｸM-PRO" panose="020F0600000000000000" pitchFamily="50" charset="-128"/>
                <a:ea typeface="HG丸ｺﾞｼｯｸM-PRO" panose="020F0600000000000000" pitchFamily="50" charset="-128"/>
              </a:rPr>
              <a:t>しましょう。</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・ファン付きウェア、冷却ベスト、ネッククーラー等の</a:t>
            </a:r>
            <a:r>
              <a:rPr lang="ja-JP" altLang="en-US" sz="1200" b="1" dirty="0">
                <a:latin typeface="HG丸ｺﾞｼｯｸM-PRO" panose="020F0600000000000000" pitchFamily="50" charset="-128"/>
                <a:ea typeface="HG丸ｺﾞｼｯｸM-PRO" panose="020F0600000000000000" pitchFamily="50" charset="-128"/>
              </a:rPr>
              <a:t>熱中症対策アイテムを活用</a:t>
            </a:r>
            <a:r>
              <a:rPr lang="ja-JP" altLang="en-US" sz="1200" dirty="0">
                <a:latin typeface="HG丸ｺﾞｼｯｸM-PRO" panose="020F0600000000000000" pitchFamily="50" charset="-128"/>
                <a:ea typeface="HG丸ｺﾞｼｯｸM-PRO" panose="020F0600000000000000" pitchFamily="50" charset="-128"/>
              </a:rPr>
              <a:t>しましょう。</a:t>
            </a:r>
            <a:endParaRPr lang="en-US" altLang="ja-JP" sz="1200" dirty="0">
              <a:latin typeface="HG丸ｺﾞｼｯｸM-PRO" panose="020F0600000000000000" pitchFamily="50" charset="-128"/>
              <a:ea typeface="HG丸ｺﾞｼｯｸM-PRO" panose="020F0600000000000000" pitchFamily="50" charset="-128"/>
            </a:endParaRPr>
          </a:p>
          <a:p>
            <a:pPr>
              <a:lnSpc>
                <a:spcPct val="150000"/>
              </a:lnSpc>
            </a:pPr>
            <a:r>
              <a:rPr lang="ja-JP" altLang="en-US" sz="1200" b="1" dirty="0">
                <a:latin typeface="HG丸ｺﾞｼｯｸM-PRO" panose="020F0600000000000000" pitchFamily="50" charset="-128"/>
                <a:ea typeface="HG丸ｺﾞｼｯｸM-PRO" panose="020F0600000000000000" pitchFamily="50" charset="-128"/>
              </a:rPr>
              <a:t>〇熱中症が疑われる場合には</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１．作業を中断</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２．応急処置（涼しい環境へ避難、水分、塩分を補給）</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３．病院へ（症状が改善しない場合は診療を受けましょう）</a:t>
            </a:r>
          </a:p>
        </p:txBody>
      </p:sp>
      <p:sp>
        <p:nvSpPr>
          <p:cNvPr id="32" name="テキスト ボックス 31">
            <a:extLst>
              <a:ext uri="{FF2B5EF4-FFF2-40B4-BE49-F238E27FC236}">
                <a16:creationId xmlns:a16="http://schemas.microsoft.com/office/drawing/2014/main" id="{62E88879-796C-43E1-B267-ECDEEE56544A}"/>
              </a:ext>
            </a:extLst>
          </p:cNvPr>
          <p:cNvSpPr txBox="1"/>
          <p:nvPr/>
        </p:nvSpPr>
        <p:spPr>
          <a:xfrm>
            <a:off x="165958" y="893787"/>
            <a:ext cx="7430864" cy="461665"/>
          </a:xfrm>
          <a:prstGeom prst="rect">
            <a:avLst/>
          </a:prstGeom>
          <a:noFill/>
        </p:spPr>
        <p:txBody>
          <a:bodyPr wrap="square" rtlCol="0">
            <a:spAutoFit/>
          </a:bodyPr>
          <a:lstStyle/>
          <a:p>
            <a:r>
              <a:rPr lang="ja-JP" altLang="en-US" sz="1200" dirty="0">
                <a:latin typeface="HG丸ｺﾞｼｯｸM-PRO" panose="020F0600000000000000" pitchFamily="50" charset="-128"/>
                <a:ea typeface="HG丸ｺﾞｼｯｸM-PRO" panose="020F0600000000000000" pitchFamily="50" charset="-128"/>
              </a:rPr>
              <a:t>　</a:t>
            </a:r>
            <a:r>
              <a:rPr kumimoji="1" lang="ja-JP" altLang="en-US" sz="1200" dirty="0">
                <a:latin typeface="HG丸ｺﾞｼｯｸM-PRO" panose="020F0600000000000000" pitchFamily="50" charset="-128"/>
                <a:ea typeface="HG丸ｺﾞｼｯｸM-PRO" panose="020F0600000000000000" pitchFamily="50" charset="-128"/>
              </a:rPr>
              <a:t>農薬が適正に使用されないと、食品衛生法の残留基準値を超えて農薬が残留し、出荷した農産物が回収や廃棄の対象となることがあります。日頃からラベルを十分に確認して農薬を使用してください。</a:t>
            </a:r>
          </a:p>
        </p:txBody>
      </p:sp>
      <p:sp>
        <p:nvSpPr>
          <p:cNvPr id="33" name="テキスト ボックス 32">
            <a:extLst>
              <a:ext uri="{FF2B5EF4-FFF2-40B4-BE49-F238E27FC236}">
                <a16:creationId xmlns:a16="http://schemas.microsoft.com/office/drawing/2014/main" id="{7A2E1D8A-6ADF-403F-AB49-D8654633B8A9}"/>
              </a:ext>
            </a:extLst>
          </p:cNvPr>
          <p:cNvSpPr txBox="1"/>
          <p:nvPr/>
        </p:nvSpPr>
        <p:spPr>
          <a:xfrm>
            <a:off x="165958" y="1358555"/>
            <a:ext cx="7430864" cy="2492990"/>
          </a:xfrm>
          <a:prstGeom prst="rect">
            <a:avLst/>
          </a:prstGeom>
          <a:noFill/>
        </p:spPr>
        <p:txBody>
          <a:bodyPr wrap="square" rtlCol="0">
            <a:spAutoFit/>
          </a:bodyPr>
          <a:lstStyle/>
          <a:p>
            <a:r>
              <a:rPr lang="ja-JP" altLang="en-US" sz="1200" b="1" dirty="0">
                <a:latin typeface="HG丸ｺﾞｼｯｸM-PRO" panose="020F0600000000000000" pitchFamily="50" charset="-128"/>
                <a:ea typeface="HG丸ｺﾞｼｯｸM-PRO" panose="020F0600000000000000" pitchFamily="50" charset="-128"/>
              </a:rPr>
              <a:t>〇適用農作物を確認しましょう</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・農薬は製剤ごとに使用できる農作物が異なります。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・名前や見た目が似ている作物でも、農薬登録上は別作物となり同じように使用できないことがあります。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たとえば、「キャベツ」と「メキャベツ」、「ブロッコリー」と「茎ブロッコリー」、「にんにく」と　</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　「葉にんにく」、「ねぎ」と「わけぎ」などは、農薬登録上の別作物になります。</a:t>
            </a:r>
            <a:endParaRPr lang="en-US" altLang="ja-JP" sz="12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〇使用量、使用時期を確認しましょう</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・ラベルに記載されている使用量や希釈倍数を確認する必要があります。</a:t>
            </a:r>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・農薬を使用した日から収穫までの日数が、ラベル記載どおり確保できるか確認が必要です。</a:t>
            </a:r>
            <a:endParaRPr lang="en-US" altLang="ja-JP" sz="1200" dirty="0">
              <a:latin typeface="HG丸ｺﾞｼｯｸM-PRO" panose="020F0600000000000000" pitchFamily="50" charset="-128"/>
              <a:ea typeface="HG丸ｺﾞｼｯｸM-PRO" panose="020F0600000000000000" pitchFamily="50" charset="-128"/>
            </a:endParaRPr>
          </a:p>
          <a:p>
            <a:endParaRPr lang="en-US" altLang="ja-JP" sz="1200" dirty="0">
              <a:latin typeface="HG丸ｺﾞｼｯｸM-PRO" panose="020F0600000000000000" pitchFamily="50" charset="-128"/>
              <a:ea typeface="HG丸ｺﾞｼｯｸM-PRO" panose="020F0600000000000000" pitchFamily="50" charset="-128"/>
            </a:endParaRPr>
          </a:p>
          <a:p>
            <a:r>
              <a:rPr lang="ja-JP" altLang="en-US" sz="1200" b="1" dirty="0">
                <a:latin typeface="HG丸ｺﾞｼｯｸM-PRO" panose="020F0600000000000000" pitchFamily="50" charset="-128"/>
                <a:ea typeface="HG丸ｺﾞｼｯｸM-PRO" panose="020F0600000000000000" pitchFamily="50" charset="-128"/>
              </a:rPr>
              <a:t>〇使用回数を確認しましょう</a:t>
            </a:r>
            <a:endParaRPr lang="en-US" altLang="ja-JP" sz="1200" b="1" dirty="0">
              <a:latin typeface="HG丸ｺﾞｼｯｸM-PRO" panose="020F0600000000000000" pitchFamily="50" charset="-128"/>
              <a:ea typeface="HG丸ｺﾞｼｯｸM-PRO" panose="020F0600000000000000" pitchFamily="50" charset="-128"/>
            </a:endParaRPr>
          </a:p>
          <a:p>
            <a:r>
              <a:rPr lang="ja-JP" altLang="en-US" sz="1200" dirty="0">
                <a:latin typeface="HG丸ｺﾞｼｯｸM-PRO" panose="020F0600000000000000" pitchFamily="50" charset="-128"/>
                <a:ea typeface="HG丸ｺﾞｼｯｸM-PRO" panose="020F0600000000000000" pitchFamily="50" charset="-128"/>
              </a:rPr>
              <a:t>・購入前の種苗に農薬が使用されている場合があるので、購入前の使用履歴の確認も必要です。</a:t>
            </a:r>
            <a:endParaRPr lang="en-US" altLang="ja-JP" sz="1200" dirty="0">
              <a:latin typeface="HG丸ｺﾞｼｯｸM-PRO" panose="020F0600000000000000" pitchFamily="50" charset="-128"/>
              <a:ea typeface="HG丸ｺﾞｼｯｸM-PRO" panose="020F0600000000000000" pitchFamily="50" charset="-128"/>
            </a:endParaRPr>
          </a:p>
          <a:p>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9270495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4B6B6"/>
        </a:solidFill>
        <a:ln>
          <a:noFill/>
        </a:ln>
      </a:spPr>
      <a:bodyPr rtlCol="0" anchor="ctr"/>
      <a:lstStyle>
        <a:defPPr algn="ctr">
          <a:defRPr sz="1285"/>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9653</TotalTime>
  <Words>1287</Words>
  <PresentationFormat>ユーザー設定</PresentationFormat>
  <Paragraphs>74</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AR P丸ゴシック体M</vt:lpstr>
      <vt:lpstr>HGP創英角ﾎﾟｯﾌﾟ体</vt:lpstr>
      <vt:lpstr>HG丸ｺﾞｼｯｸM-PRO</vt:lpstr>
      <vt:lpstr>HG創英角ﾎﾟｯﾌﾟ体</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2025-05-19T01:50:24Z</cp:lastPrinted>
  <dcterms:created xsi:type="dcterms:W3CDTF">2014-06-04T02:50:05Z</dcterms:created>
  <dcterms:modified xsi:type="dcterms:W3CDTF">2025-07-02T08:00:55Z</dcterms:modified>
</cp:coreProperties>
</file>