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0" r:id="rId2"/>
    <p:sldId id="261" r:id="rId3"/>
  </p:sldIdLst>
  <p:sldSz cx="7775575" cy="10907713"/>
  <p:notesSz cx="6807200" cy="9939338"/>
  <p:defaultTex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userDrawn="1">
          <p15:clr>
            <a:srgbClr val="A4A3A4"/>
          </p15:clr>
        </p15:guide>
        <p15:guide id="3" orient="horz" pos="9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B17"/>
    <a:srgbClr val="FF9900"/>
    <a:srgbClr val="FF9933"/>
    <a:srgbClr val="F1E03B"/>
    <a:srgbClr val="FDF47F"/>
    <a:srgbClr val="FFCCCC"/>
    <a:srgbClr val="FFCCFF"/>
    <a:srgbClr val="F4B6B6"/>
    <a:srgbClr val="275C9D"/>
    <a:srgbClr val="FC402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6" autoAdjust="0"/>
    <p:restoredTop sz="94816" autoAdjust="0"/>
  </p:normalViewPr>
  <p:slideViewPr>
    <p:cSldViewPr showGuides="1">
      <p:cViewPr varScale="1">
        <p:scale>
          <a:sx n="60" d="100"/>
          <a:sy n="60" d="100"/>
        </p:scale>
        <p:origin x="2827" y="48"/>
      </p:cViewPr>
      <p:guideLst>
        <p:guide orient="horz" pos="3436"/>
        <p:guide pos="2449"/>
        <p:guide orient="horz" pos="9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2"/>
            <a:ext cx="2949787" cy="496968"/>
          </a:xfrm>
          <a:prstGeom prst="rect">
            <a:avLst/>
          </a:prstGeom>
        </p:spPr>
        <p:txBody>
          <a:bodyPr vert="horz" lIns="95509" tIns="47753" rIns="95509" bIns="47753" rtlCol="0"/>
          <a:lstStyle>
            <a:lvl1pPr algn="l">
              <a:defRPr sz="1400"/>
            </a:lvl1pPr>
          </a:lstStyle>
          <a:p>
            <a:endParaRPr kumimoji="1" lang="ja-JP" altLang="en-US"/>
          </a:p>
        </p:txBody>
      </p:sp>
      <p:sp>
        <p:nvSpPr>
          <p:cNvPr id="3" name="日付プレースホルダー 2"/>
          <p:cNvSpPr>
            <a:spLocks noGrp="1"/>
          </p:cNvSpPr>
          <p:nvPr>
            <p:ph type="dt" idx="1"/>
          </p:nvPr>
        </p:nvSpPr>
        <p:spPr>
          <a:xfrm>
            <a:off x="3855844" y="12"/>
            <a:ext cx="2949787" cy="496968"/>
          </a:xfrm>
          <a:prstGeom prst="rect">
            <a:avLst/>
          </a:prstGeom>
        </p:spPr>
        <p:txBody>
          <a:bodyPr vert="horz" lIns="95509" tIns="47753" rIns="95509" bIns="47753" rtlCol="0"/>
          <a:lstStyle>
            <a:lvl1pPr algn="r">
              <a:defRPr sz="1400"/>
            </a:lvl1pPr>
          </a:lstStyle>
          <a:p>
            <a:fld id="{0B9B47EB-4FF1-47B4-8462-42779E877212}" type="datetimeFigureOut">
              <a:rPr kumimoji="1" lang="ja-JP" altLang="en-US" smtClean="0"/>
              <a:pPr/>
              <a:t>2025/3/24</a:t>
            </a:fld>
            <a:endParaRPr kumimoji="1" lang="ja-JP" altLang="en-US"/>
          </a:p>
        </p:txBody>
      </p:sp>
      <p:sp>
        <p:nvSpPr>
          <p:cNvPr id="4" name="スライド イメージ プレースホルダー 3"/>
          <p:cNvSpPr>
            <a:spLocks noGrp="1" noRot="1" noChangeAspect="1"/>
          </p:cNvSpPr>
          <p:nvPr>
            <p:ph type="sldImg" idx="2"/>
          </p:nvPr>
        </p:nvSpPr>
        <p:spPr>
          <a:xfrm>
            <a:off x="2074863" y="746125"/>
            <a:ext cx="2657475" cy="3727450"/>
          </a:xfrm>
          <a:prstGeom prst="rect">
            <a:avLst/>
          </a:prstGeom>
          <a:noFill/>
          <a:ln w="12700">
            <a:solidFill>
              <a:prstClr val="black"/>
            </a:solidFill>
          </a:ln>
        </p:spPr>
        <p:txBody>
          <a:bodyPr vert="horz" lIns="95509" tIns="47753" rIns="95509" bIns="47753" rtlCol="0" anchor="ctr"/>
          <a:lstStyle/>
          <a:p>
            <a:endParaRPr lang="ja-JP" altLang="en-US"/>
          </a:p>
        </p:txBody>
      </p:sp>
      <p:sp>
        <p:nvSpPr>
          <p:cNvPr id="5" name="ノート プレースホルダー 4"/>
          <p:cNvSpPr>
            <a:spLocks noGrp="1"/>
          </p:cNvSpPr>
          <p:nvPr>
            <p:ph type="body" sz="quarter" idx="3"/>
          </p:nvPr>
        </p:nvSpPr>
        <p:spPr>
          <a:xfrm>
            <a:off x="680721" y="4721192"/>
            <a:ext cx="5445760" cy="4472702"/>
          </a:xfrm>
          <a:prstGeom prst="rect">
            <a:avLst/>
          </a:prstGeom>
        </p:spPr>
        <p:txBody>
          <a:bodyPr vert="horz" lIns="95509" tIns="47753" rIns="95509" bIns="477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60"/>
            <a:ext cx="2949787" cy="496968"/>
          </a:xfrm>
          <a:prstGeom prst="rect">
            <a:avLst/>
          </a:prstGeom>
        </p:spPr>
        <p:txBody>
          <a:bodyPr vert="horz" lIns="95509" tIns="47753" rIns="95509" bIns="47753"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855844" y="9440660"/>
            <a:ext cx="2949787" cy="496968"/>
          </a:xfrm>
          <a:prstGeom prst="rect">
            <a:avLst/>
          </a:prstGeom>
        </p:spPr>
        <p:txBody>
          <a:bodyPr vert="horz" lIns="95509" tIns="47753" rIns="95509" bIns="47753" rtlCol="0" anchor="b"/>
          <a:lstStyle>
            <a:lvl1pPr algn="r">
              <a:defRPr sz="1400"/>
            </a:lvl1pPr>
          </a:lstStyle>
          <a:p>
            <a:fld id="{94C6C71A-2CA9-43F8-9329-FE0928B9438B}" type="slidenum">
              <a:rPr kumimoji="1" lang="ja-JP" altLang="en-US" smtClean="0"/>
              <a:pPr/>
              <a:t>‹#›</a:t>
            </a:fld>
            <a:endParaRPr kumimoji="1" lang="ja-JP" altLang="en-US"/>
          </a:p>
        </p:txBody>
      </p:sp>
    </p:spTree>
    <p:extLst>
      <p:ext uri="{BB962C8B-B14F-4D97-AF65-F5344CB8AC3E}">
        <p14:creationId xmlns:p14="http://schemas.microsoft.com/office/powerpoint/2010/main" val="3242580381"/>
      </p:ext>
    </p:extLst>
  </p:cSld>
  <p:clrMap bg1="lt1" tx1="dk1" bg2="lt2" tx2="dk2" accent1="accent1" accent2="accent2" accent3="accent3" accent4="accent4" accent5="accent5" accent6="accent6" hlink="hlink" folHlink="folHlink"/>
  <p:notesStyle>
    <a:lvl1pPr marL="0" algn="l" defTabSz="1018818" rtl="0" eaLnBrk="1" latinLnBrk="0" hangingPunct="1">
      <a:defRPr kumimoji="1" sz="1337" kern="1200">
        <a:solidFill>
          <a:schemeClr val="tx1"/>
        </a:solidFill>
        <a:latin typeface="+mn-lt"/>
        <a:ea typeface="+mn-ea"/>
        <a:cs typeface="+mn-cs"/>
      </a:defRPr>
    </a:lvl1pPr>
    <a:lvl2pPr marL="509408" algn="l" defTabSz="1018818" rtl="0" eaLnBrk="1" latinLnBrk="0" hangingPunct="1">
      <a:defRPr kumimoji="1" sz="1337" kern="1200">
        <a:solidFill>
          <a:schemeClr val="tx1"/>
        </a:solidFill>
        <a:latin typeface="+mn-lt"/>
        <a:ea typeface="+mn-ea"/>
        <a:cs typeface="+mn-cs"/>
      </a:defRPr>
    </a:lvl2pPr>
    <a:lvl3pPr marL="1018818" algn="l" defTabSz="1018818" rtl="0" eaLnBrk="1" latinLnBrk="0" hangingPunct="1">
      <a:defRPr kumimoji="1" sz="1337" kern="1200">
        <a:solidFill>
          <a:schemeClr val="tx1"/>
        </a:solidFill>
        <a:latin typeface="+mn-lt"/>
        <a:ea typeface="+mn-ea"/>
        <a:cs typeface="+mn-cs"/>
      </a:defRPr>
    </a:lvl3pPr>
    <a:lvl4pPr marL="1528227" algn="l" defTabSz="1018818" rtl="0" eaLnBrk="1" latinLnBrk="0" hangingPunct="1">
      <a:defRPr kumimoji="1" sz="1337" kern="1200">
        <a:solidFill>
          <a:schemeClr val="tx1"/>
        </a:solidFill>
        <a:latin typeface="+mn-lt"/>
        <a:ea typeface="+mn-ea"/>
        <a:cs typeface="+mn-cs"/>
      </a:defRPr>
    </a:lvl4pPr>
    <a:lvl5pPr marL="2037634" algn="l" defTabSz="1018818" rtl="0" eaLnBrk="1" latinLnBrk="0" hangingPunct="1">
      <a:defRPr kumimoji="1" sz="1337" kern="1200">
        <a:solidFill>
          <a:schemeClr val="tx1"/>
        </a:solidFill>
        <a:latin typeface="+mn-lt"/>
        <a:ea typeface="+mn-ea"/>
        <a:cs typeface="+mn-cs"/>
      </a:defRPr>
    </a:lvl5pPr>
    <a:lvl6pPr marL="2547044" algn="l" defTabSz="1018818" rtl="0" eaLnBrk="1" latinLnBrk="0" hangingPunct="1">
      <a:defRPr kumimoji="1" sz="1337" kern="1200">
        <a:solidFill>
          <a:schemeClr val="tx1"/>
        </a:solidFill>
        <a:latin typeface="+mn-lt"/>
        <a:ea typeface="+mn-ea"/>
        <a:cs typeface="+mn-cs"/>
      </a:defRPr>
    </a:lvl6pPr>
    <a:lvl7pPr marL="3056452" algn="l" defTabSz="1018818" rtl="0" eaLnBrk="1" latinLnBrk="0" hangingPunct="1">
      <a:defRPr kumimoji="1" sz="1337" kern="1200">
        <a:solidFill>
          <a:schemeClr val="tx1"/>
        </a:solidFill>
        <a:latin typeface="+mn-lt"/>
        <a:ea typeface="+mn-ea"/>
        <a:cs typeface="+mn-cs"/>
      </a:defRPr>
    </a:lvl7pPr>
    <a:lvl8pPr marL="3565861" algn="l" defTabSz="1018818" rtl="0" eaLnBrk="1" latinLnBrk="0" hangingPunct="1">
      <a:defRPr kumimoji="1" sz="1337" kern="1200">
        <a:solidFill>
          <a:schemeClr val="tx1"/>
        </a:solidFill>
        <a:latin typeface="+mn-lt"/>
        <a:ea typeface="+mn-ea"/>
        <a:cs typeface="+mn-cs"/>
      </a:defRPr>
    </a:lvl8pPr>
    <a:lvl9pPr marL="4075270" algn="l" defTabSz="1018818"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C6C71A-2CA9-43F8-9329-FE0928B9438B}" type="slidenum">
              <a:rPr kumimoji="1" lang="ja-JP" altLang="en-US" smtClean="0"/>
              <a:pPr/>
              <a:t>1</a:t>
            </a:fld>
            <a:endParaRPr kumimoji="1" lang="ja-JP" altLang="en-US"/>
          </a:p>
        </p:txBody>
      </p:sp>
    </p:spTree>
    <p:extLst>
      <p:ext uri="{BB962C8B-B14F-4D97-AF65-F5344CB8AC3E}">
        <p14:creationId xmlns:p14="http://schemas.microsoft.com/office/powerpoint/2010/main" val="205878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169" y="3388464"/>
            <a:ext cx="6609239" cy="233808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66337" y="6181038"/>
            <a:ext cx="5442903" cy="2787526"/>
          </a:xfrm>
        </p:spPr>
        <p:txBody>
          <a:bodyPr/>
          <a:lstStyle>
            <a:lvl1pPr marL="0" indent="0" algn="ctr">
              <a:buNone/>
              <a:defRPr>
                <a:solidFill>
                  <a:schemeClr val="tx1">
                    <a:tint val="75000"/>
                  </a:schemeClr>
                </a:solidFill>
              </a:defRPr>
            </a:lvl1pPr>
            <a:lvl2pPr marL="333175" indent="0" algn="ctr">
              <a:buNone/>
              <a:defRPr>
                <a:solidFill>
                  <a:schemeClr val="tx1">
                    <a:tint val="75000"/>
                  </a:schemeClr>
                </a:solidFill>
              </a:defRPr>
            </a:lvl2pPr>
            <a:lvl3pPr marL="666350" indent="0" algn="ctr">
              <a:buNone/>
              <a:defRPr>
                <a:solidFill>
                  <a:schemeClr val="tx1">
                    <a:tint val="75000"/>
                  </a:schemeClr>
                </a:solidFill>
              </a:defRPr>
            </a:lvl3pPr>
            <a:lvl4pPr marL="999525" indent="0" algn="ctr">
              <a:buNone/>
              <a:defRPr>
                <a:solidFill>
                  <a:schemeClr val="tx1">
                    <a:tint val="75000"/>
                  </a:schemeClr>
                </a:solidFill>
              </a:defRPr>
            </a:lvl4pPr>
            <a:lvl5pPr marL="1332700" indent="0" algn="ctr">
              <a:buNone/>
              <a:defRPr>
                <a:solidFill>
                  <a:schemeClr val="tx1">
                    <a:tint val="75000"/>
                  </a:schemeClr>
                </a:solidFill>
              </a:defRPr>
            </a:lvl5pPr>
            <a:lvl6pPr marL="1665874" indent="0" algn="ctr">
              <a:buNone/>
              <a:defRPr>
                <a:solidFill>
                  <a:schemeClr val="tx1">
                    <a:tint val="75000"/>
                  </a:schemeClr>
                </a:solidFill>
              </a:defRPr>
            </a:lvl6pPr>
            <a:lvl7pPr marL="1999049" indent="0" algn="ctr">
              <a:buNone/>
              <a:defRPr>
                <a:solidFill>
                  <a:schemeClr val="tx1">
                    <a:tint val="75000"/>
                  </a:schemeClr>
                </a:solidFill>
              </a:defRPr>
            </a:lvl7pPr>
            <a:lvl8pPr marL="2332224" indent="0" algn="ctr">
              <a:buNone/>
              <a:defRPr>
                <a:solidFill>
                  <a:schemeClr val="tx1">
                    <a:tint val="75000"/>
                  </a:schemeClr>
                </a:solidFill>
              </a:defRPr>
            </a:lvl8pPr>
            <a:lvl9pPr marL="266539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36413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8673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227969" y="631233"/>
            <a:ext cx="1312129" cy="134427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91587" y="631233"/>
            <a:ext cx="3806792" cy="134427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334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3381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217" y="7009217"/>
            <a:ext cx="6609239" cy="2166393"/>
          </a:xfrm>
        </p:spPr>
        <p:txBody>
          <a:bodyPr anchor="t"/>
          <a:lstStyle>
            <a:lvl1pPr algn="l">
              <a:defRPr sz="291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217" y="4623157"/>
            <a:ext cx="6609239" cy="2386062"/>
          </a:xfrm>
        </p:spPr>
        <p:txBody>
          <a:bodyPr anchor="b"/>
          <a:lstStyle>
            <a:lvl1pPr marL="0" indent="0">
              <a:buNone/>
              <a:defRPr sz="1458">
                <a:solidFill>
                  <a:schemeClr val="tx1">
                    <a:tint val="75000"/>
                  </a:schemeClr>
                </a:solidFill>
              </a:defRPr>
            </a:lvl1pPr>
            <a:lvl2pPr marL="333175" indent="0">
              <a:buNone/>
              <a:defRPr sz="1312">
                <a:solidFill>
                  <a:schemeClr val="tx1">
                    <a:tint val="75000"/>
                  </a:schemeClr>
                </a:solidFill>
              </a:defRPr>
            </a:lvl2pPr>
            <a:lvl3pPr marL="666350" indent="0">
              <a:buNone/>
              <a:defRPr sz="1166">
                <a:solidFill>
                  <a:schemeClr val="tx1">
                    <a:tint val="75000"/>
                  </a:schemeClr>
                </a:solidFill>
              </a:defRPr>
            </a:lvl3pPr>
            <a:lvl4pPr marL="999525" indent="0">
              <a:buNone/>
              <a:defRPr sz="1020">
                <a:solidFill>
                  <a:schemeClr val="tx1">
                    <a:tint val="75000"/>
                  </a:schemeClr>
                </a:solidFill>
              </a:defRPr>
            </a:lvl4pPr>
            <a:lvl5pPr marL="1332700" indent="0">
              <a:buNone/>
              <a:defRPr sz="1020">
                <a:solidFill>
                  <a:schemeClr val="tx1">
                    <a:tint val="75000"/>
                  </a:schemeClr>
                </a:solidFill>
              </a:defRPr>
            </a:lvl5pPr>
            <a:lvl6pPr marL="1665874" indent="0">
              <a:buNone/>
              <a:defRPr sz="1020">
                <a:solidFill>
                  <a:schemeClr val="tx1">
                    <a:tint val="75000"/>
                  </a:schemeClr>
                </a:solidFill>
              </a:defRPr>
            </a:lvl6pPr>
            <a:lvl7pPr marL="1999049" indent="0">
              <a:buNone/>
              <a:defRPr sz="1020">
                <a:solidFill>
                  <a:schemeClr val="tx1">
                    <a:tint val="75000"/>
                  </a:schemeClr>
                </a:solidFill>
              </a:defRPr>
            </a:lvl7pPr>
            <a:lvl8pPr marL="2332224" indent="0">
              <a:buNone/>
              <a:defRPr sz="1020">
                <a:solidFill>
                  <a:schemeClr val="tx1">
                    <a:tint val="75000"/>
                  </a:schemeClr>
                </a:solidFill>
              </a:defRPr>
            </a:lvl8pPr>
            <a:lvl9pPr marL="2665399" indent="0">
              <a:buNone/>
              <a:defRPr sz="102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67703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91586"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980639"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0287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436815"/>
            <a:ext cx="6998018" cy="18179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88782" y="2441613"/>
            <a:ext cx="343556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88782" y="3459159"/>
            <a:ext cx="343556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949887" y="2441613"/>
            <a:ext cx="343691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949887" y="3459159"/>
            <a:ext cx="343691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0051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08748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175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781" y="434289"/>
            <a:ext cx="2558111" cy="1848252"/>
          </a:xfrm>
        </p:spPr>
        <p:txBody>
          <a:bodyPr anchor="b"/>
          <a:lstStyle>
            <a:lvl1pPr algn="l">
              <a:defRPr sz="145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040036" y="434289"/>
            <a:ext cx="4346763" cy="9309432"/>
          </a:xfrm>
        </p:spPr>
        <p:txBody>
          <a:bodyPr/>
          <a:lstStyle>
            <a:lvl1pPr>
              <a:defRPr sz="2332"/>
            </a:lvl1pPr>
            <a:lvl2pPr>
              <a:defRPr sz="2040"/>
            </a:lvl2pPr>
            <a:lvl3pPr>
              <a:defRPr sz="1749"/>
            </a:lvl3pPr>
            <a:lvl4pPr>
              <a:defRPr sz="1458"/>
            </a:lvl4pPr>
            <a:lvl5pPr>
              <a:defRPr sz="1458"/>
            </a:lvl5pPr>
            <a:lvl6pPr>
              <a:defRPr sz="1458"/>
            </a:lvl6pPr>
            <a:lvl7pPr>
              <a:defRPr sz="1458"/>
            </a:lvl7pPr>
            <a:lvl8pPr>
              <a:defRPr sz="1458"/>
            </a:lvl8pPr>
            <a:lvl9pPr>
              <a:defRPr sz="14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88781" y="2282541"/>
            <a:ext cx="2558111" cy="746118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85437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67" y="7635399"/>
            <a:ext cx="4665345" cy="901403"/>
          </a:xfrm>
        </p:spPr>
        <p:txBody>
          <a:bodyPr anchor="b"/>
          <a:lstStyle>
            <a:lvl1pPr algn="l">
              <a:defRPr sz="1458" b="1"/>
            </a:lvl1pPr>
          </a:lstStyle>
          <a:p>
            <a:r>
              <a:rPr kumimoji="1" lang="ja-JP" altLang="en-US"/>
              <a:t>マスター タイトルの書式設定</a:t>
            </a:r>
          </a:p>
        </p:txBody>
      </p:sp>
      <p:sp>
        <p:nvSpPr>
          <p:cNvPr id="3" name="図プレースホルダー 2"/>
          <p:cNvSpPr>
            <a:spLocks noGrp="1"/>
          </p:cNvSpPr>
          <p:nvPr>
            <p:ph type="pic" idx="1"/>
          </p:nvPr>
        </p:nvSpPr>
        <p:spPr>
          <a:xfrm>
            <a:off x="1524067" y="974624"/>
            <a:ext cx="4665345" cy="6544628"/>
          </a:xfrm>
        </p:spPr>
        <p:txBody>
          <a:bodyPr/>
          <a:lstStyle>
            <a:lvl1pPr marL="0" indent="0">
              <a:buNone/>
              <a:defRPr sz="2332"/>
            </a:lvl1pPr>
            <a:lvl2pPr marL="333175" indent="0">
              <a:buNone/>
              <a:defRPr sz="2040"/>
            </a:lvl2pPr>
            <a:lvl3pPr marL="666350" indent="0">
              <a:buNone/>
              <a:defRPr sz="1749"/>
            </a:lvl3pPr>
            <a:lvl4pPr marL="999525" indent="0">
              <a:buNone/>
              <a:defRPr sz="1458"/>
            </a:lvl4pPr>
            <a:lvl5pPr marL="1332700" indent="0">
              <a:buNone/>
              <a:defRPr sz="1458"/>
            </a:lvl5pPr>
            <a:lvl6pPr marL="1665874" indent="0">
              <a:buNone/>
              <a:defRPr sz="1458"/>
            </a:lvl6pPr>
            <a:lvl7pPr marL="1999049" indent="0">
              <a:buNone/>
              <a:defRPr sz="1458"/>
            </a:lvl7pPr>
            <a:lvl8pPr marL="2332224" indent="0">
              <a:buNone/>
              <a:defRPr sz="1458"/>
            </a:lvl8pPr>
            <a:lvl9pPr marL="2665399" indent="0">
              <a:buNone/>
              <a:defRPr sz="1458"/>
            </a:lvl9pPr>
          </a:lstStyle>
          <a:p>
            <a:endParaRPr kumimoji="1" lang="ja-JP" altLang="en-US"/>
          </a:p>
        </p:txBody>
      </p:sp>
      <p:sp>
        <p:nvSpPr>
          <p:cNvPr id="4" name="テキスト プレースホルダー 3"/>
          <p:cNvSpPr>
            <a:spLocks noGrp="1"/>
          </p:cNvSpPr>
          <p:nvPr>
            <p:ph type="body" sz="half" idx="2"/>
          </p:nvPr>
        </p:nvSpPr>
        <p:spPr>
          <a:xfrm>
            <a:off x="1524067" y="8536802"/>
            <a:ext cx="4665345" cy="128014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2025/3/24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5864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8779" y="436815"/>
            <a:ext cx="6998018" cy="18179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88779" y="2545135"/>
            <a:ext cx="6998018" cy="719858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88779" y="10109836"/>
            <a:ext cx="1814301" cy="580735"/>
          </a:xfrm>
          <a:prstGeom prst="rect">
            <a:avLst/>
          </a:prstGeom>
        </p:spPr>
        <p:txBody>
          <a:bodyPr vert="horz" lIns="91440" tIns="45720" rIns="91440" bIns="45720" rtlCol="0" anchor="ctr"/>
          <a:lstStyle>
            <a:lvl1pPr algn="l">
              <a:defRPr sz="874">
                <a:solidFill>
                  <a:schemeClr val="tx1">
                    <a:tint val="75000"/>
                  </a:schemeClr>
                </a:solidFill>
              </a:defRPr>
            </a:lvl1pPr>
          </a:lstStyle>
          <a:p>
            <a:fld id="{C7420E7D-346A-4E68-9045-7E6B396D6F6D}" type="datetimeFigureOut">
              <a:rPr kumimoji="1" lang="ja-JP" altLang="en-US" smtClean="0"/>
              <a:pPr/>
              <a:t>2025/3/24</a:t>
            </a:fld>
            <a:endParaRPr kumimoji="1" lang="ja-JP" altLang="en-US"/>
          </a:p>
        </p:txBody>
      </p:sp>
      <p:sp>
        <p:nvSpPr>
          <p:cNvPr id="5" name="フッター プレースホルダー 4"/>
          <p:cNvSpPr>
            <a:spLocks noGrp="1"/>
          </p:cNvSpPr>
          <p:nvPr>
            <p:ph type="ftr" sz="quarter" idx="3"/>
          </p:nvPr>
        </p:nvSpPr>
        <p:spPr>
          <a:xfrm>
            <a:off x="2656656" y="10109836"/>
            <a:ext cx="2462265" cy="580735"/>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572495" y="10109836"/>
            <a:ext cx="1814301" cy="580735"/>
          </a:xfrm>
          <a:prstGeom prst="rect">
            <a:avLst/>
          </a:prstGeom>
        </p:spPr>
        <p:txBody>
          <a:bodyPr vert="horz" lIns="91440" tIns="45720" rIns="91440" bIns="45720" rtlCol="0" anchor="ctr"/>
          <a:lstStyle>
            <a:lvl1pPr algn="r">
              <a:defRPr sz="874">
                <a:solidFill>
                  <a:schemeClr val="tx1">
                    <a:tint val="75000"/>
                  </a:schemeClr>
                </a:solidFill>
              </a:defRPr>
            </a:lvl1p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165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6350" rtl="0" eaLnBrk="1" latinLnBrk="0" hangingPunct="1">
        <a:spcBef>
          <a:spcPct val="0"/>
        </a:spcBef>
        <a:buNone/>
        <a:defRPr kumimoji="1" sz="3206" kern="1200">
          <a:solidFill>
            <a:schemeClr val="tx1"/>
          </a:solidFill>
          <a:latin typeface="+mj-lt"/>
          <a:ea typeface="+mj-ea"/>
          <a:cs typeface="+mj-cs"/>
        </a:defRPr>
      </a:lvl1pPr>
    </p:titleStyle>
    <p:bodyStyle>
      <a:lvl1pPr marL="249881" indent="-249881" algn="l" defTabSz="666350" rtl="0" eaLnBrk="1" latinLnBrk="0" hangingPunct="1">
        <a:spcBef>
          <a:spcPct val="20000"/>
        </a:spcBef>
        <a:buFont typeface="Arial" panose="020B0604020202020204" pitchFamily="34" charset="0"/>
        <a:buChar char="•"/>
        <a:defRPr kumimoji="1" sz="2332" kern="1200">
          <a:solidFill>
            <a:schemeClr val="tx1"/>
          </a:solidFill>
          <a:latin typeface="+mn-lt"/>
          <a:ea typeface="+mn-ea"/>
          <a:cs typeface="+mn-cs"/>
        </a:defRPr>
      </a:lvl1pPr>
      <a:lvl2pPr marL="541409" indent="-208234" algn="l" defTabSz="666350" rtl="0" eaLnBrk="1" latinLnBrk="0" hangingPunct="1">
        <a:spcBef>
          <a:spcPct val="20000"/>
        </a:spcBef>
        <a:buFont typeface="Arial" panose="020B0604020202020204" pitchFamily="34" charset="0"/>
        <a:buChar char="–"/>
        <a:defRPr kumimoji="1" sz="2040" kern="1200">
          <a:solidFill>
            <a:schemeClr val="tx1"/>
          </a:solidFill>
          <a:latin typeface="+mn-lt"/>
          <a:ea typeface="+mn-ea"/>
          <a:cs typeface="+mn-cs"/>
        </a:defRPr>
      </a:lvl2pPr>
      <a:lvl3pPr marL="832937" indent="-166587" algn="l" defTabSz="666350" rtl="0" eaLnBrk="1" latinLnBrk="0" hangingPunct="1">
        <a:spcBef>
          <a:spcPct val="20000"/>
        </a:spcBef>
        <a:buFont typeface="Arial" panose="020B0604020202020204" pitchFamily="34" charset="0"/>
        <a:buChar char="•"/>
        <a:defRPr kumimoji="1" sz="1749" kern="1200">
          <a:solidFill>
            <a:schemeClr val="tx1"/>
          </a:solidFill>
          <a:latin typeface="+mn-lt"/>
          <a:ea typeface="+mn-ea"/>
          <a:cs typeface="+mn-cs"/>
        </a:defRPr>
      </a:lvl3pPr>
      <a:lvl4pPr marL="11661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4pPr>
      <a:lvl5pPr marL="149928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5pPr>
      <a:lvl6pPr marL="183246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6pPr>
      <a:lvl7pPr marL="216563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7pPr>
      <a:lvl8pPr marL="24988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8pPr>
      <a:lvl9pPr marL="2831986"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9pPr>
    </p:bodyStyle>
    <p:otherStyle>
      <a:defPPr>
        <a:defRPr lang="ja-JP"/>
      </a:defPPr>
      <a:lvl1pPr marL="0" algn="l" defTabSz="666350" rtl="0" eaLnBrk="1" latinLnBrk="0" hangingPunct="1">
        <a:defRPr kumimoji="1" sz="1312" kern="1200">
          <a:solidFill>
            <a:schemeClr val="tx1"/>
          </a:solidFill>
          <a:latin typeface="+mn-lt"/>
          <a:ea typeface="+mn-ea"/>
          <a:cs typeface="+mn-cs"/>
        </a:defRPr>
      </a:lvl1pPr>
      <a:lvl2pPr marL="333175" algn="l" defTabSz="666350" rtl="0" eaLnBrk="1" latinLnBrk="0" hangingPunct="1">
        <a:defRPr kumimoji="1" sz="1312" kern="1200">
          <a:solidFill>
            <a:schemeClr val="tx1"/>
          </a:solidFill>
          <a:latin typeface="+mn-lt"/>
          <a:ea typeface="+mn-ea"/>
          <a:cs typeface="+mn-cs"/>
        </a:defRPr>
      </a:lvl2pPr>
      <a:lvl3pPr marL="666350" algn="l" defTabSz="666350" rtl="0" eaLnBrk="1" latinLnBrk="0" hangingPunct="1">
        <a:defRPr kumimoji="1" sz="1312" kern="1200">
          <a:solidFill>
            <a:schemeClr val="tx1"/>
          </a:solidFill>
          <a:latin typeface="+mn-lt"/>
          <a:ea typeface="+mn-ea"/>
          <a:cs typeface="+mn-cs"/>
        </a:defRPr>
      </a:lvl3pPr>
      <a:lvl4pPr marL="999525" algn="l" defTabSz="666350" rtl="0" eaLnBrk="1" latinLnBrk="0" hangingPunct="1">
        <a:defRPr kumimoji="1" sz="1312" kern="1200">
          <a:solidFill>
            <a:schemeClr val="tx1"/>
          </a:solidFill>
          <a:latin typeface="+mn-lt"/>
          <a:ea typeface="+mn-ea"/>
          <a:cs typeface="+mn-cs"/>
        </a:defRPr>
      </a:lvl4pPr>
      <a:lvl5pPr marL="1332700" algn="l" defTabSz="666350" rtl="0" eaLnBrk="1" latinLnBrk="0" hangingPunct="1">
        <a:defRPr kumimoji="1" sz="1312" kern="1200">
          <a:solidFill>
            <a:schemeClr val="tx1"/>
          </a:solidFill>
          <a:latin typeface="+mn-lt"/>
          <a:ea typeface="+mn-ea"/>
          <a:cs typeface="+mn-cs"/>
        </a:defRPr>
      </a:lvl5pPr>
      <a:lvl6pPr marL="1665874" algn="l" defTabSz="666350" rtl="0" eaLnBrk="1" latinLnBrk="0" hangingPunct="1">
        <a:defRPr kumimoji="1" sz="1312" kern="1200">
          <a:solidFill>
            <a:schemeClr val="tx1"/>
          </a:solidFill>
          <a:latin typeface="+mn-lt"/>
          <a:ea typeface="+mn-ea"/>
          <a:cs typeface="+mn-cs"/>
        </a:defRPr>
      </a:lvl6pPr>
      <a:lvl7pPr marL="1999049" algn="l" defTabSz="666350" rtl="0" eaLnBrk="1" latinLnBrk="0" hangingPunct="1">
        <a:defRPr kumimoji="1" sz="1312" kern="1200">
          <a:solidFill>
            <a:schemeClr val="tx1"/>
          </a:solidFill>
          <a:latin typeface="+mn-lt"/>
          <a:ea typeface="+mn-ea"/>
          <a:cs typeface="+mn-cs"/>
        </a:defRPr>
      </a:lvl7pPr>
      <a:lvl8pPr marL="2332224" algn="l" defTabSz="666350" rtl="0" eaLnBrk="1" latinLnBrk="0" hangingPunct="1">
        <a:defRPr kumimoji="1" sz="1312" kern="1200">
          <a:solidFill>
            <a:schemeClr val="tx1"/>
          </a:solidFill>
          <a:latin typeface="+mn-lt"/>
          <a:ea typeface="+mn-ea"/>
          <a:cs typeface="+mn-cs"/>
        </a:defRPr>
      </a:lvl8pPr>
      <a:lvl9pPr marL="2665399" algn="l" defTabSz="666350" rtl="0" eaLnBrk="1" latinLnBrk="0" hangingPunct="1">
        <a:defRPr kumimoji="1" sz="13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131" y="639262"/>
            <a:ext cx="906628" cy="1222512"/>
          </a:xfrm>
          <a:prstGeom prst="rect">
            <a:avLst/>
          </a:prstGeom>
        </p:spPr>
      </p:pic>
      <p:sp>
        <p:nvSpPr>
          <p:cNvPr id="97" name="テキスト ボックス 96"/>
          <p:cNvSpPr txBox="1"/>
          <p:nvPr/>
        </p:nvSpPr>
        <p:spPr>
          <a:xfrm>
            <a:off x="6310696" y="122707"/>
            <a:ext cx="1361270" cy="469103"/>
          </a:xfrm>
          <a:prstGeom prst="rect">
            <a:avLst/>
          </a:prstGeom>
          <a:noFill/>
        </p:spPr>
        <p:txBody>
          <a:bodyPr wrap="none" rtlCol="0">
            <a:spAutoFit/>
          </a:bodyPr>
          <a:lstStyle/>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令和</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7</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年</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3</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月発行</a:t>
            </a:r>
            <a:endPar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endParaRPr>
          </a:p>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第</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1</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１</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6</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号</a:t>
            </a:r>
            <a:endParaRPr lang="ja-JP" altLang="en-US" sz="1224" dirty="0">
              <a:latin typeface="HG丸ｺﾞｼｯｸM-PRO" panose="020F0600000000000000" pitchFamily="50" charset="-128"/>
              <a:ea typeface="HG丸ｺﾞｼｯｸM-PRO" panose="020F0600000000000000" pitchFamily="50" charset="-128"/>
              <a:cs typeface="ＭＳ Ｐゴシック"/>
            </a:endParaRPr>
          </a:p>
        </p:txBody>
      </p:sp>
      <p:grpSp>
        <p:nvGrpSpPr>
          <p:cNvPr id="17" name="グループ化 16"/>
          <p:cNvGrpSpPr/>
          <p:nvPr/>
        </p:nvGrpSpPr>
        <p:grpSpPr>
          <a:xfrm>
            <a:off x="2478137" y="651481"/>
            <a:ext cx="3142717" cy="607440"/>
            <a:chOff x="2206240" y="522815"/>
            <a:chExt cx="3080512" cy="595417"/>
          </a:xfrm>
        </p:grpSpPr>
        <p:grpSp>
          <p:nvGrpSpPr>
            <p:cNvPr id="21" name="グループ化 20"/>
            <p:cNvGrpSpPr/>
            <p:nvPr/>
          </p:nvGrpSpPr>
          <p:grpSpPr>
            <a:xfrm>
              <a:off x="2206240" y="522815"/>
              <a:ext cx="2923624" cy="585967"/>
              <a:chOff x="3063909" y="1718429"/>
              <a:chExt cx="3459294" cy="820355"/>
            </a:xfrm>
          </p:grpSpPr>
          <p:sp>
            <p:nvSpPr>
              <p:cNvPr id="8" name="Text Box 40"/>
              <p:cNvSpPr txBox="1">
                <a:spLocks noChangeArrowheads="1"/>
              </p:cNvSpPr>
              <p:nvPr/>
            </p:nvSpPr>
            <p:spPr bwMode="auto">
              <a:xfrm>
                <a:off x="3063909"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solidFill>
                      <a:srgbClr val="00B050"/>
                    </a:solidFill>
                    <a:latin typeface="HGP創英角ﾎﾟｯﾌﾟ体" panose="040B0A00000000000000" pitchFamily="50" charset="-128"/>
                    <a:ea typeface="HGP創英角ﾎﾟｯﾌﾟ体" panose="040B0A00000000000000" pitchFamily="50" charset="-128"/>
                    <a:cs typeface="ＭＳ Ｐゴシック" pitchFamily="50" charset="-128"/>
                  </a:rPr>
                  <a:t>北</a:t>
                </a:r>
              </a:p>
            </p:txBody>
          </p:sp>
          <p:sp>
            <p:nvSpPr>
              <p:cNvPr id="9" name="Text Box 40"/>
              <p:cNvSpPr txBox="1">
                <a:spLocks noChangeArrowheads="1"/>
              </p:cNvSpPr>
              <p:nvPr/>
            </p:nvSpPr>
            <p:spPr bwMode="auto">
              <a:xfrm>
                <a:off x="3612580"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部</a:t>
                </a:r>
              </a:p>
            </p:txBody>
          </p:sp>
          <p:sp>
            <p:nvSpPr>
              <p:cNvPr id="10" name="Text Box 40"/>
              <p:cNvSpPr txBox="1">
                <a:spLocks noChangeArrowheads="1"/>
              </p:cNvSpPr>
              <p:nvPr/>
            </p:nvSpPr>
            <p:spPr bwMode="auto">
              <a:xfrm>
                <a:off x="4161252"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普</a:t>
                </a:r>
              </a:p>
            </p:txBody>
          </p:sp>
          <p:sp>
            <p:nvSpPr>
              <p:cNvPr id="11" name="Text Box 40"/>
              <p:cNvSpPr txBox="1">
                <a:spLocks noChangeArrowheads="1"/>
              </p:cNvSpPr>
              <p:nvPr/>
            </p:nvSpPr>
            <p:spPr bwMode="auto">
              <a:xfrm>
                <a:off x="4709923"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及</a:t>
                </a:r>
              </a:p>
            </p:txBody>
          </p:sp>
          <p:sp>
            <p:nvSpPr>
              <p:cNvPr id="12" name="Text Box 40"/>
              <p:cNvSpPr txBox="1">
                <a:spLocks noChangeArrowheads="1"/>
              </p:cNvSpPr>
              <p:nvPr/>
            </p:nvSpPr>
            <p:spPr bwMode="auto">
              <a:xfrm>
                <a:off x="5258595"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だ</a:t>
                </a:r>
              </a:p>
            </p:txBody>
          </p:sp>
          <p:sp>
            <p:nvSpPr>
              <p:cNvPr id="13" name="Text Box 40"/>
              <p:cNvSpPr txBox="1">
                <a:spLocks noChangeArrowheads="1"/>
              </p:cNvSpPr>
              <p:nvPr/>
            </p:nvSpPr>
            <p:spPr bwMode="auto">
              <a:xfrm>
                <a:off x="5807266"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よ</a:t>
                </a:r>
              </a:p>
            </p:txBody>
          </p:sp>
          <p:sp>
            <p:nvSpPr>
              <p:cNvPr id="37" name="WordArt 36"/>
              <p:cNvSpPr>
                <a:spLocks noChangeArrowheads="1" noChangeShapeType="1" noTextEdit="1"/>
              </p:cNvSpPr>
              <p:nvPr/>
            </p:nvSpPr>
            <p:spPr bwMode="auto">
              <a:xfrm>
                <a:off x="3236863" y="1718429"/>
                <a:ext cx="3286340" cy="54739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ArchUp">
                  <a:avLst>
                    <a:gd name="adj" fmla="val 1123617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buNone/>
                </a:pPr>
                <a:r>
                  <a:rPr lang="ja-JP" altLang="en-US" sz="3265" kern="10" spc="37" dirty="0">
                    <a:ln w="11430"/>
                    <a:solidFill>
                      <a:srgbClr val="275C9D"/>
                    </a:solidFill>
                    <a:latin typeface="HG創英角ﾎﾟｯﾌﾟ体"/>
                    <a:ea typeface="HG創英角ﾎﾟｯﾌﾟ体"/>
                  </a:rPr>
                  <a:t>管内農業最新情報</a:t>
                </a:r>
              </a:p>
            </p:txBody>
          </p:sp>
        </p:grpSp>
        <p:sp>
          <p:nvSpPr>
            <p:cNvPr id="58" name="Text Box 40"/>
            <p:cNvSpPr txBox="1">
              <a:spLocks noChangeArrowheads="1"/>
            </p:cNvSpPr>
            <p:nvPr/>
          </p:nvSpPr>
          <p:spPr bwMode="auto">
            <a:xfrm>
              <a:off x="4988500" y="815398"/>
              <a:ext cx="298252" cy="3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り</a:t>
              </a:r>
            </a:p>
          </p:txBody>
        </p:sp>
      </p:grpSp>
      <p:sp>
        <p:nvSpPr>
          <p:cNvPr id="18" name="テキスト ボックス 17"/>
          <p:cNvSpPr txBox="1"/>
          <p:nvPr/>
        </p:nvSpPr>
        <p:spPr>
          <a:xfrm>
            <a:off x="1109442" y="1562980"/>
            <a:ext cx="6037990" cy="280718"/>
          </a:xfrm>
          <a:prstGeom prst="rect">
            <a:avLst/>
          </a:prstGeom>
          <a:noFill/>
        </p:spPr>
        <p:txBody>
          <a:bodyPr wrap="square" rtlCol="0">
            <a:spAutoFit/>
          </a:bodyPr>
          <a:lstStyle/>
          <a:p>
            <a:pPr hangingPunct="0"/>
            <a:r>
              <a:rPr lang="ja-JP" altLang="ja-JP" sz="1224" dirty="0">
                <a:latin typeface="HGP創英角ﾎﾟｯﾌﾟ体" panose="040B0A00000000000000" pitchFamily="50" charset="-128"/>
                <a:ea typeface="HGP創英角ﾎﾟｯﾌﾟ体" panose="040B0A00000000000000" pitchFamily="50" charset="-128"/>
              </a:rPr>
              <a:t>（豊中市、池田市、吹田市、高槻市、茨木市、箕面市、摂津市、島本町、豊能町、能勢町）</a:t>
            </a:r>
          </a:p>
        </p:txBody>
      </p:sp>
      <p:pic>
        <p:nvPicPr>
          <p:cNvPr id="19" name="図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5038" y="193959"/>
            <a:ext cx="1296000" cy="432918"/>
          </a:xfrm>
          <a:prstGeom prst="rect">
            <a:avLst/>
          </a:prstGeom>
        </p:spPr>
      </p:pic>
      <p:pic>
        <p:nvPicPr>
          <p:cNvPr id="28" name="図 27">
            <a:extLst>
              <a:ext uri="{FF2B5EF4-FFF2-40B4-BE49-F238E27FC236}">
                <a16:creationId xmlns:a16="http://schemas.microsoft.com/office/drawing/2014/main" id="{964E66F6-0685-44BE-B034-465BB70E3D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9185" y="569175"/>
            <a:ext cx="956618" cy="956618"/>
          </a:xfrm>
          <a:prstGeom prst="rect">
            <a:avLst/>
          </a:prstGeom>
        </p:spPr>
      </p:pic>
      <p:sp>
        <p:nvSpPr>
          <p:cNvPr id="77" name="正方形/長方形 76">
            <a:extLst>
              <a:ext uri="{FF2B5EF4-FFF2-40B4-BE49-F238E27FC236}">
                <a16:creationId xmlns:a16="http://schemas.microsoft.com/office/drawing/2014/main" id="{592D177E-60EC-40E4-8597-7504A4DEDA0A}"/>
              </a:ext>
            </a:extLst>
          </p:cNvPr>
          <p:cNvSpPr/>
          <p:nvPr/>
        </p:nvSpPr>
        <p:spPr>
          <a:xfrm>
            <a:off x="143787" y="2475169"/>
            <a:ext cx="7487999" cy="6507282"/>
          </a:xfrm>
          <a:prstGeom prst="rect">
            <a:avLst/>
          </a:prstGeom>
          <a:solidFill>
            <a:srgbClr val="F4B6B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78" name="角丸四角形 66">
            <a:extLst>
              <a:ext uri="{FF2B5EF4-FFF2-40B4-BE49-F238E27FC236}">
                <a16:creationId xmlns:a16="http://schemas.microsoft.com/office/drawing/2014/main" id="{8AAB416C-7CA5-4EC2-9231-3EA5880C1C7C}"/>
              </a:ext>
            </a:extLst>
          </p:cNvPr>
          <p:cNvSpPr/>
          <p:nvPr/>
        </p:nvSpPr>
        <p:spPr>
          <a:xfrm>
            <a:off x="150043" y="1890186"/>
            <a:ext cx="7487999" cy="633925"/>
          </a:xfrm>
          <a:prstGeom prst="roundRect">
            <a:avLst/>
          </a:prstGeom>
          <a:solidFill>
            <a:srgbClr val="F4B6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80" name="テキスト ボックス 79">
            <a:extLst>
              <a:ext uri="{FF2B5EF4-FFF2-40B4-BE49-F238E27FC236}">
                <a16:creationId xmlns:a16="http://schemas.microsoft.com/office/drawing/2014/main" id="{35C3F612-FFFB-4ACB-AACB-5E2706C5BCB2}"/>
              </a:ext>
            </a:extLst>
          </p:cNvPr>
          <p:cNvSpPr txBox="1"/>
          <p:nvPr/>
        </p:nvSpPr>
        <p:spPr>
          <a:xfrm>
            <a:off x="-63503" y="2020222"/>
            <a:ext cx="7236538" cy="400110"/>
          </a:xfrm>
          <a:prstGeom prst="rect">
            <a:avLst/>
          </a:prstGeom>
          <a:noFill/>
        </p:spPr>
        <p:txBody>
          <a:bodyPr wrap="square" rtlCol="0">
            <a:spAutoFit/>
          </a:bodyPr>
          <a:lstStyle/>
          <a:p>
            <a:pPr hangingPunct="0"/>
            <a:r>
              <a:rPr lang="ja-JP" altLang="en-US" sz="2000" b="1" dirty="0">
                <a:latin typeface="+mj-ea"/>
                <a:cs typeface="ＭＳ 明朝" panose="02020609040205080304" pitchFamily="17" charset="-128"/>
              </a:rPr>
              <a:t>　　　　　　「北摂いちご祭り」を開催！</a:t>
            </a:r>
            <a:r>
              <a:rPr lang="ja-JP" altLang="en-US" sz="2000" b="1" dirty="0">
                <a:latin typeface="+mj-ea"/>
                <a:ea typeface="+mj-ea"/>
                <a:cs typeface="ＭＳ 明朝" panose="02020609040205080304" pitchFamily="17" charset="-128"/>
              </a:rPr>
              <a:t>～オリジナルグッズで</a:t>
            </a:r>
            <a:r>
              <a:rPr lang="en-US" altLang="ja-JP" sz="2000" b="1" dirty="0">
                <a:latin typeface="+mj-ea"/>
                <a:ea typeface="+mj-ea"/>
                <a:cs typeface="ＭＳ 明朝" panose="02020609040205080304" pitchFamily="17" charset="-128"/>
              </a:rPr>
              <a:t>PR</a:t>
            </a:r>
            <a:r>
              <a:rPr lang="ja-JP" altLang="en-US" sz="2000" b="1" dirty="0">
                <a:latin typeface="+mj-ea"/>
                <a:ea typeface="+mj-ea"/>
                <a:cs typeface="ＭＳ 明朝" panose="02020609040205080304" pitchFamily="17" charset="-128"/>
              </a:rPr>
              <a:t>～</a:t>
            </a:r>
            <a:endParaRPr lang="en-US" altLang="ja-JP" sz="2000" b="1" dirty="0">
              <a:latin typeface="+mj-ea"/>
              <a:ea typeface="+mj-ea"/>
              <a:cs typeface="ＭＳ 明朝" panose="02020609040205080304" pitchFamily="17" charset="-128"/>
            </a:endParaRPr>
          </a:p>
        </p:txBody>
      </p:sp>
      <p:sp>
        <p:nvSpPr>
          <p:cNvPr id="81" name="テキスト ボックス 80">
            <a:extLst>
              <a:ext uri="{FF2B5EF4-FFF2-40B4-BE49-F238E27FC236}">
                <a16:creationId xmlns:a16="http://schemas.microsoft.com/office/drawing/2014/main" id="{38C8EAC6-4279-417F-938B-6F002C402CFC}"/>
              </a:ext>
            </a:extLst>
          </p:cNvPr>
          <p:cNvSpPr txBox="1"/>
          <p:nvPr/>
        </p:nvSpPr>
        <p:spPr>
          <a:xfrm>
            <a:off x="215597" y="2547391"/>
            <a:ext cx="7415773" cy="1034257"/>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北摂地域では、近年いちご生産者が増加しており、令和</a:t>
            </a:r>
            <a:r>
              <a:rPr lang="en-US" altLang="ja-JP" sz="1224" dirty="0">
                <a:latin typeface="HG丸ｺﾞｼｯｸM-PRO" panose="020F0600000000000000" pitchFamily="50" charset="-128"/>
                <a:ea typeface="HG丸ｺﾞｼｯｸM-PRO" panose="020F0600000000000000" pitchFamily="50" charset="-128"/>
              </a:rPr>
              <a:t>3</a:t>
            </a:r>
            <a:r>
              <a:rPr lang="ja-JP" altLang="en-US" sz="1224" dirty="0">
                <a:latin typeface="HG丸ｺﾞｼｯｸM-PRO" panose="020F0600000000000000" pitchFamily="50" charset="-128"/>
                <a:ea typeface="HG丸ｺﾞｼｯｸM-PRO" panose="020F0600000000000000" pitchFamily="50" charset="-128"/>
              </a:rPr>
              <a:t>年</a:t>
            </a:r>
            <a:r>
              <a:rPr lang="en-US" altLang="ja-JP" sz="1224" dirty="0">
                <a:latin typeface="HG丸ｺﾞｼｯｸM-PRO" panose="020F0600000000000000" pitchFamily="50" charset="-128"/>
                <a:ea typeface="HG丸ｺﾞｼｯｸM-PRO" panose="020F0600000000000000" pitchFamily="50" charset="-128"/>
              </a:rPr>
              <a:t>2</a:t>
            </a:r>
            <a:r>
              <a:rPr lang="ja-JP" altLang="en-US" sz="1224" dirty="0">
                <a:latin typeface="HG丸ｺﾞｼｯｸM-PRO" panose="020F0600000000000000" pitchFamily="50" charset="-128"/>
                <a:ea typeface="HG丸ｺﾞｼｯｸM-PRO" panose="020F0600000000000000" pitchFamily="50" charset="-128"/>
              </a:rPr>
              <a:t>月にハウス栽培を行う有志によって</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「北摂いちご生産者の会」（以下、生産者の会）が設立されました。農の普及課では会員の皆さんの栽培技術の向上や、北摂いちごのＰＲ活動を支援しています。</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今年度は、１月</a:t>
            </a:r>
            <a:r>
              <a:rPr lang="en-US" altLang="ja-JP" sz="1224" dirty="0">
                <a:latin typeface="HG丸ｺﾞｼｯｸM-PRO" panose="020F0600000000000000" pitchFamily="50" charset="-128"/>
                <a:ea typeface="HG丸ｺﾞｼｯｸM-PRO" panose="020F0600000000000000" pitchFamily="50" charset="-128"/>
              </a:rPr>
              <a:t>11</a:t>
            </a:r>
            <a:r>
              <a:rPr lang="ja-JP" altLang="en-US" sz="1224" dirty="0">
                <a:latin typeface="HG丸ｺﾞｼｯｸM-PRO" panose="020F0600000000000000" pitchFamily="50" charset="-128"/>
                <a:ea typeface="HG丸ｺﾞｼｯｸM-PRO" panose="020F0600000000000000" pitchFamily="50" charset="-128"/>
              </a:rPr>
              <a:t>日（土）～</a:t>
            </a:r>
            <a:r>
              <a:rPr lang="en-US" altLang="ja-JP" sz="1224" dirty="0">
                <a:latin typeface="HG丸ｺﾞｼｯｸM-PRO" panose="020F0600000000000000" pitchFamily="50" charset="-128"/>
                <a:ea typeface="HG丸ｺﾞｼｯｸM-PRO" panose="020F0600000000000000" pitchFamily="50" charset="-128"/>
              </a:rPr>
              <a:t>17</a:t>
            </a:r>
            <a:r>
              <a:rPr lang="ja-JP" altLang="en-US" sz="1224" dirty="0">
                <a:latin typeface="HG丸ｺﾞｼｯｸM-PRO" panose="020F0600000000000000" pitchFamily="50" charset="-128"/>
                <a:ea typeface="HG丸ｺﾞｼｯｸM-PRO" panose="020F0600000000000000" pitchFamily="50" charset="-128"/>
              </a:rPr>
              <a:t>日（金）を「北摂いちご祭り」ウィークとし、各農産物直売所、観光農園で「北摂いちご祭り」が開催されました。</a:t>
            </a:r>
          </a:p>
        </p:txBody>
      </p:sp>
      <p:sp>
        <p:nvSpPr>
          <p:cNvPr id="83" name="テキスト ボックス 82">
            <a:extLst>
              <a:ext uri="{FF2B5EF4-FFF2-40B4-BE49-F238E27FC236}">
                <a16:creationId xmlns:a16="http://schemas.microsoft.com/office/drawing/2014/main" id="{4C68D938-ADBA-4CFB-9E61-9FD5AC84B042}"/>
              </a:ext>
            </a:extLst>
          </p:cNvPr>
          <p:cNvSpPr txBox="1"/>
          <p:nvPr/>
        </p:nvSpPr>
        <p:spPr>
          <a:xfrm>
            <a:off x="215945" y="3538773"/>
            <a:ext cx="5567973" cy="1411027"/>
          </a:xfrm>
          <a:prstGeom prst="rect">
            <a:avLst/>
          </a:prstGeom>
          <a:noFill/>
        </p:spPr>
        <p:txBody>
          <a:bodyPr wrap="square" rtlCol="0">
            <a:spAutoFit/>
          </a:bodyPr>
          <a:lstStyle/>
          <a:p>
            <a:r>
              <a:rPr lang="ja-JP" altLang="en-US" sz="1224" b="1" dirty="0">
                <a:latin typeface="HG丸ｺﾞｼｯｸM-PRO" panose="020F0600000000000000" pitchFamily="50" charset="-128"/>
                <a:ea typeface="HG丸ｺﾞｼｯｸM-PRO" panose="020F0600000000000000" pitchFamily="50" charset="-128"/>
              </a:rPr>
              <a:t>■</a:t>
            </a:r>
            <a:r>
              <a:rPr lang="en-US" altLang="ja-JP" sz="1224" b="1" dirty="0">
                <a:latin typeface="HG丸ｺﾞｼｯｸM-PRO" panose="020F0600000000000000" pitchFamily="50" charset="-128"/>
                <a:ea typeface="HG丸ｺﾞｼｯｸM-PRO" panose="020F0600000000000000" pitchFamily="50" charset="-128"/>
              </a:rPr>
              <a:t>1</a:t>
            </a:r>
            <a:r>
              <a:rPr lang="ja-JP" altLang="en-US" sz="1224" b="1" dirty="0">
                <a:latin typeface="HG丸ｺﾞｼｯｸM-PRO" panose="020F0600000000000000" pitchFamily="50" charset="-128"/>
                <a:ea typeface="HG丸ｺﾞｼｯｸM-PRO" panose="020F0600000000000000" pitchFamily="50" charset="-128"/>
              </a:rPr>
              <a:t>月</a:t>
            </a:r>
            <a:r>
              <a:rPr lang="en-US" altLang="ja-JP" sz="1224" b="1" dirty="0">
                <a:latin typeface="HG丸ｺﾞｼｯｸM-PRO" panose="020F0600000000000000" pitchFamily="50" charset="-128"/>
                <a:ea typeface="HG丸ｺﾞｼｯｸM-PRO" panose="020F0600000000000000" pitchFamily="50" charset="-128"/>
              </a:rPr>
              <a:t>13</a:t>
            </a:r>
            <a:r>
              <a:rPr lang="ja-JP" altLang="en-US" sz="1224" b="1" dirty="0">
                <a:latin typeface="HG丸ｺﾞｼｯｸM-PRO" panose="020F0600000000000000" pitchFamily="50" charset="-128"/>
                <a:ea typeface="HG丸ｺﾞｼｯｸM-PRO" panose="020F0600000000000000" pitchFamily="50" charset="-128"/>
              </a:rPr>
              <a:t>日（月・祝）</a:t>
            </a:r>
            <a:endParaRPr lang="en-US" altLang="ja-JP" sz="1224" b="1" dirty="0">
              <a:latin typeface="HG丸ｺﾞｼｯｸM-PRO" panose="020F0600000000000000" pitchFamily="50" charset="-128"/>
              <a:ea typeface="HG丸ｺﾞｼｯｸM-PRO" panose="020F0600000000000000" pitchFamily="50" charset="-128"/>
            </a:endParaRPr>
          </a:p>
          <a:p>
            <a:r>
              <a:rPr lang="ja-JP" altLang="en-US" sz="1224" b="1" dirty="0">
                <a:latin typeface="HG丸ｺﾞｼｯｸM-PRO" panose="020F0600000000000000" pitchFamily="50" charset="-128"/>
                <a:ea typeface="HG丸ｺﾞｼｯｸM-PRO" panose="020F0600000000000000" pitchFamily="50" charset="-128"/>
              </a:rPr>
              <a:t>無印良品みのおキューズモールでの</a:t>
            </a:r>
            <a:r>
              <a:rPr lang="en-US" altLang="ja-JP" sz="1224" b="1" dirty="0">
                <a:latin typeface="HG丸ｺﾞｼｯｸM-PRO" panose="020F0600000000000000" pitchFamily="50" charset="-128"/>
                <a:ea typeface="HG丸ｺﾞｼｯｸM-PRO" panose="020F0600000000000000" pitchFamily="50" charset="-128"/>
              </a:rPr>
              <a:t>PR</a:t>
            </a:r>
            <a:r>
              <a:rPr lang="ja-JP" altLang="en-US" sz="1224" b="1" dirty="0">
                <a:latin typeface="HG丸ｺﾞｼｯｸM-PRO" panose="020F0600000000000000" pitchFamily="50" charset="-128"/>
                <a:ea typeface="HG丸ｺﾞｼｯｸM-PRO" panose="020F0600000000000000" pitchFamily="50" charset="-128"/>
              </a:rPr>
              <a:t>販売イベント</a:t>
            </a:r>
          </a:p>
          <a:p>
            <a:r>
              <a:rPr lang="ja-JP" altLang="en-US" sz="1224" dirty="0">
                <a:latin typeface="HG丸ｺﾞｼｯｸM-PRO" panose="020F0600000000000000" pitchFamily="50" charset="-128"/>
                <a:ea typeface="HG丸ｺﾞｼｯｸM-PRO" panose="020F0600000000000000" pitchFamily="50" charset="-128"/>
              </a:rPr>
              <a:t>　いちごの直売の他、若い世代や子どもへの</a:t>
            </a:r>
            <a:r>
              <a:rPr lang="en-US" altLang="ja-JP" sz="1224" dirty="0">
                <a:latin typeface="HG丸ｺﾞｼｯｸM-PRO" panose="020F0600000000000000" pitchFamily="50" charset="-128"/>
                <a:ea typeface="HG丸ｺﾞｼｯｸM-PRO" panose="020F0600000000000000" pitchFamily="50" charset="-128"/>
              </a:rPr>
              <a:t>PR</a:t>
            </a:r>
            <a:r>
              <a:rPr lang="ja-JP" altLang="en-US" sz="1224" dirty="0">
                <a:latin typeface="HG丸ｺﾞｼｯｸM-PRO" panose="020F0600000000000000" pitchFamily="50" charset="-128"/>
                <a:ea typeface="HG丸ｺﾞｼｯｸM-PRO" panose="020F0600000000000000" pitchFamily="50" charset="-128"/>
              </a:rPr>
              <a:t>として、いちごクイズやぬりえコーナーを設けたところ、開店と同時にいちご販売コーナーに来場者が殺到しました。「前年の北摂いちご祭りでいちごを購入し、美味しかったから。」と遠方から来場いただいた方もあり、北摂いちごの地元での認知度が上がっていると感じられました。</a:t>
            </a:r>
          </a:p>
        </p:txBody>
      </p:sp>
      <p:sp>
        <p:nvSpPr>
          <p:cNvPr id="84" name="テキスト ボックス 83">
            <a:extLst>
              <a:ext uri="{FF2B5EF4-FFF2-40B4-BE49-F238E27FC236}">
                <a16:creationId xmlns:a16="http://schemas.microsoft.com/office/drawing/2014/main" id="{C0DA5377-4BD3-4C26-AA8D-EB8321DCEFED}"/>
              </a:ext>
            </a:extLst>
          </p:cNvPr>
          <p:cNvSpPr txBox="1"/>
          <p:nvPr/>
        </p:nvSpPr>
        <p:spPr>
          <a:xfrm>
            <a:off x="216832" y="6280048"/>
            <a:ext cx="4381191" cy="2677656"/>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 </a:t>
            </a:r>
            <a:r>
              <a:rPr lang="en-US" altLang="ja-JP" sz="1200" b="1" dirty="0">
                <a:latin typeface="HG丸ｺﾞｼｯｸM-PRO" panose="020F0600000000000000" pitchFamily="50" charset="-128"/>
                <a:ea typeface="HG丸ｺﾞｼｯｸM-PRO" panose="020F0600000000000000" pitchFamily="50" charset="-128"/>
              </a:rPr>
              <a:t>1</a:t>
            </a:r>
            <a:r>
              <a:rPr lang="ja-JP" altLang="en-US" sz="1200" b="1" dirty="0">
                <a:latin typeface="HG丸ｺﾞｼｯｸM-PRO" panose="020F0600000000000000" pitchFamily="50" charset="-128"/>
                <a:ea typeface="HG丸ｺﾞｼｯｸM-PRO" panose="020F0600000000000000" pitchFamily="50" charset="-128"/>
              </a:rPr>
              <a:t>月</a:t>
            </a:r>
            <a:r>
              <a:rPr lang="en-US" altLang="ja-JP" sz="1200" b="1" dirty="0">
                <a:latin typeface="HG丸ｺﾞｼｯｸM-PRO" panose="020F0600000000000000" pitchFamily="50" charset="-128"/>
                <a:ea typeface="HG丸ｺﾞｼｯｸM-PRO" panose="020F0600000000000000" pitchFamily="50" charset="-128"/>
              </a:rPr>
              <a:t>11</a:t>
            </a:r>
            <a:r>
              <a:rPr lang="ja-JP" altLang="en-US" sz="1200" b="1" dirty="0">
                <a:latin typeface="HG丸ｺﾞｼｯｸM-PRO" panose="020F0600000000000000" pitchFamily="50" charset="-128"/>
                <a:ea typeface="HG丸ｺﾞｼｯｸM-PRO" panose="020F0600000000000000" pitchFamily="50" charset="-128"/>
              </a:rPr>
              <a:t>（土）～</a:t>
            </a:r>
            <a:r>
              <a:rPr lang="en-US" altLang="ja-JP" sz="1200" b="1" dirty="0">
                <a:latin typeface="HG丸ｺﾞｼｯｸM-PRO" panose="020F0600000000000000" pitchFamily="50" charset="-128"/>
                <a:ea typeface="HG丸ｺﾞｼｯｸM-PRO" panose="020F0600000000000000" pitchFamily="50" charset="-128"/>
              </a:rPr>
              <a:t>17</a:t>
            </a:r>
            <a:r>
              <a:rPr lang="ja-JP" altLang="en-US" sz="1200" b="1" dirty="0">
                <a:latin typeface="HG丸ｺﾞｼｯｸM-PRO" panose="020F0600000000000000" pitchFamily="50" charset="-128"/>
                <a:ea typeface="HG丸ｺﾞｼｯｸM-PRO" panose="020F0600000000000000" pitchFamily="50" charset="-128"/>
              </a:rPr>
              <a:t>日（金）</a:t>
            </a:r>
            <a:endParaRPr lang="en-US" altLang="ja-JP" sz="1200" b="1" dirty="0">
              <a:latin typeface="HG丸ｺﾞｼｯｸM-PRO" panose="020F0600000000000000" pitchFamily="50" charset="-128"/>
              <a:ea typeface="HG丸ｺﾞｼｯｸM-PRO" panose="020F0600000000000000" pitchFamily="50" charset="-128"/>
            </a:endParaRPr>
          </a:p>
          <a:p>
            <a:r>
              <a:rPr lang="en-US" altLang="ja-JP" sz="1200" b="1" dirty="0">
                <a:latin typeface="HG丸ｺﾞｼｯｸM-PRO" panose="020F0600000000000000" pitchFamily="50" charset="-128"/>
                <a:ea typeface="HG丸ｺﾞｼｯｸM-PRO" panose="020F0600000000000000" pitchFamily="50" charset="-128"/>
              </a:rPr>
              <a:t>JA</a:t>
            </a:r>
            <a:r>
              <a:rPr lang="ja-JP" altLang="en-US" sz="1200" b="1" dirty="0">
                <a:latin typeface="HG丸ｺﾞｼｯｸM-PRO" panose="020F0600000000000000" pitchFamily="50" charset="-128"/>
                <a:ea typeface="HG丸ｺﾞｼｯｸM-PRO" panose="020F0600000000000000" pitchFamily="50" charset="-128"/>
              </a:rPr>
              <a:t>・道の駅などの農産物直売所、 観光農園等（</a:t>
            </a:r>
            <a:r>
              <a:rPr lang="en-US" altLang="ja-JP" sz="1200" b="1" dirty="0">
                <a:latin typeface="HG丸ｺﾞｼｯｸM-PRO" panose="020F0600000000000000" pitchFamily="50" charset="-128"/>
                <a:ea typeface="HG丸ｺﾞｼｯｸM-PRO" panose="020F0600000000000000" pitchFamily="50" charset="-128"/>
              </a:rPr>
              <a:t>10</a:t>
            </a:r>
            <a:r>
              <a:rPr lang="ja-JP" altLang="en-US" sz="1200" b="1" dirty="0">
                <a:latin typeface="HG丸ｺﾞｼｯｸM-PRO" panose="020F0600000000000000" pitchFamily="50" charset="-128"/>
                <a:ea typeface="HG丸ｺﾞｼｯｸM-PRO" panose="020F0600000000000000" pitchFamily="50" charset="-128"/>
              </a:rPr>
              <a:t>ヶ所）での</a:t>
            </a:r>
            <a:r>
              <a:rPr lang="en-US" altLang="ja-JP" sz="1200" b="1" dirty="0">
                <a:latin typeface="HG丸ｺﾞｼｯｸM-PRO" panose="020F0600000000000000" pitchFamily="50" charset="-128"/>
                <a:ea typeface="HG丸ｺﾞｼｯｸM-PRO" panose="020F0600000000000000" pitchFamily="50" charset="-128"/>
              </a:rPr>
              <a:t>PR</a:t>
            </a:r>
            <a:r>
              <a:rPr lang="ja-JP" altLang="en-US" sz="1200" b="1" dirty="0">
                <a:latin typeface="HG丸ｺﾞｼｯｸM-PRO" panose="020F0600000000000000" pitchFamily="50" charset="-128"/>
                <a:ea typeface="HG丸ｺﾞｼｯｸM-PRO" panose="020F0600000000000000" pitchFamily="50" charset="-128"/>
              </a:rPr>
              <a:t>販売イベント</a:t>
            </a:r>
          </a:p>
          <a:p>
            <a:r>
              <a:rPr lang="ja-JP" altLang="en-US" sz="1200" dirty="0">
                <a:latin typeface="HG丸ｺﾞｼｯｸM-PRO" panose="020F0600000000000000" pitchFamily="50" charset="-128"/>
                <a:ea typeface="HG丸ｺﾞｼｯｸM-PRO" panose="020F0600000000000000" pitchFamily="50" charset="-128"/>
              </a:rPr>
              <a:t>　各店舗のいちご販売場所で、ポスター掲示・パンフレット配布を行い、生産者の会の</a:t>
            </a:r>
            <a:r>
              <a:rPr lang="en-US" altLang="ja-JP" sz="1200" dirty="0">
                <a:latin typeface="HG丸ｺﾞｼｯｸM-PRO" panose="020F0600000000000000" pitchFamily="50" charset="-128"/>
                <a:ea typeface="HG丸ｺﾞｼｯｸM-PRO" panose="020F0600000000000000" pitchFamily="50" charset="-128"/>
              </a:rPr>
              <a:t>PR</a:t>
            </a:r>
            <a:r>
              <a:rPr lang="ja-JP" altLang="en-US" sz="1200" dirty="0">
                <a:latin typeface="HG丸ｺﾞｼｯｸM-PRO" panose="020F0600000000000000" pitchFamily="50" charset="-128"/>
                <a:ea typeface="HG丸ｺﾞｼｯｸM-PRO" panose="020F0600000000000000" pitchFamily="50" charset="-128"/>
              </a:rPr>
              <a:t>を行いました。期間限定で、地元和菓子店や農産物直売所が北摂いちごを使用したスイーツ販売を行うなど、地域を挙げたイベントとなりました。</a:t>
            </a:r>
          </a:p>
          <a:p>
            <a:r>
              <a:rPr lang="ja-JP" altLang="en-US" sz="1200" dirty="0">
                <a:latin typeface="HG丸ｺﾞｼｯｸM-PRO" panose="020F0600000000000000" pitchFamily="50" charset="-128"/>
                <a:ea typeface="HG丸ｺﾞｼｯｸM-PRO" panose="020F0600000000000000" pitchFamily="50" charset="-128"/>
              </a:rPr>
              <a:t>　１週間にわたる北摂いちご祭りの取組を通じて、地域の消費者に管内のいちご生産者を知ってもらう良い機会になるとともに、会員相互の連携が強まりました。</a:t>
            </a:r>
          </a:p>
          <a:p>
            <a:r>
              <a:rPr lang="ja-JP" altLang="en-US" sz="1200" dirty="0">
                <a:latin typeface="HG丸ｺﾞｼｯｸM-PRO" panose="020F0600000000000000" pitchFamily="50" charset="-128"/>
                <a:ea typeface="HG丸ｺﾞｼｯｸM-PRO" panose="020F0600000000000000" pitchFamily="50" charset="-128"/>
              </a:rPr>
              <a:t>　当事務所は、今後</a:t>
            </a:r>
            <a:r>
              <a:rPr lang="en-US" altLang="ja-JP" sz="1200" dirty="0">
                <a:latin typeface="HG丸ｺﾞｼｯｸM-PRO" panose="020F0600000000000000" pitchFamily="50" charset="-128"/>
                <a:ea typeface="HG丸ｺﾞｼｯｸM-PRO" panose="020F0600000000000000" pitchFamily="50" charset="-128"/>
              </a:rPr>
              <a:t>5</a:t>
            </a:r>
            <a:r>
              <a:rPr lang="ja-JP" altLang="en-US" sz="1200" dirty="0">
                <a:latin typeface="HG丸ｺﾞｼｯｸM-PRO" panose="020F0600000000000000" pitchFamily="50" charset="-128"/>
                <a:ea typeface="HG丸ｺﾞｼｯｸM-PRO" panose="020F0600000000000000" pitchFamily="50" charset="-128"/>
              </a:rPr>
              <a:t>月</a:t>
            </a:r>
            <a:r>
              <a:rPr lang="en-US" altLang="ja-JP" sz="1200" dirty="0">
                <a:latin typeface="HG丸ｺﾞｼｯｸM-PRO" panose="020F0600000000000000" pitchFamily="50" charset="-128"/>
                <a:ea typeface="HG丸ｺﾞｼｯｸM-PRO" panose="020F0600000000000000" pitchFamily="50" charset="-128"/>
              </a:rPr>
              <a:t>6</a:t>
            </a:r>
            <a:r>
              <a:rPr lang="ja-JP" altLang="en-US" sz="1200" dirty="0">
                <a:latin typeface="HG丸ｺﾞｼｯｸM-PRO" panose="020F0600000000000000" pitchFamily="50" charset="-128"/>
                <a:ea typeface="HG丸ｺﾞｼｯｸM-PRO" panose="020F0600000000000000" pitchFamily="50" charset="-128"/>
              </a:rPr>
              <a:t>日まで開催される観光いちご園を巡るスタンプラリーや万博にあわせて</a:t>
            </a:r>
            <a:r>
              <a:rPr lang="en-US" altLang="ja-JP" sz="1200" dirty="0">
                <a:latin typeface="HG丸ｺﾞｼｯｸM-PRO" panose="020F0600000000000000" pitchFamily="50" charset="-128"/>
                <a:ea typeface="HG丸ｺﾞｼｯｸM-PRO" panose="020F0600000000000000" pitchFamily="50" charset="-128"/>
              </a:rPr>
              <a:t>4</a:t>
            </a:r>
            <a:r>
              <a:rPr lang="ja-JP" altLang="en-US" sz="1200" dirty="0">
                <a:latin typeface="HG丸ｺﾞｼｯｸM-PRO" panose="020F0600000000000000" pitchFamily="50" charset="-128"/>
                <a:ea typeface="HG丸ｺﾞｼｯｸM-PRO" panose="020F0600000000000000" pitchFamily="50" charset="-128"/>
              </a:rPr>
              <a:t>月</a:t>
            </a:r>
            <a:r>
              <a:rPr lang="en-US" altLang="ja-JP" sz="1200" dirty="0">
                <a:latin typeface="HG丸ｺﾞｼｯｸM-PRO" panose="020F0600000000000000" pitchFamily="50" charset="-128"/>
                <a:ea typeface="HG丸ｺﾞｼｯｸM-PRO" panose="020F0600000000000000" pitchFamily="50" charset="-128"/>
              </a:rPr>
              <a:t>13</a:t>
            </a:r>
            <a:r>
              <a:rPr lang="ja-JP" altLang="en-US" sz="1200" dirty="0">
                <a:latin typeface="HG丸ｺﾞｼｯｸM-PRO" panose="020F0600000000000000" pitchFamily="50" charset="-128"/>
                <a:ea typeface="HG丸ｺﾞｼｯｸM-PRO" panose="020F0600000000000000" pitchFamily="50" charset="-128"/>
              </a:rPr>
              <a:t>日から開始するデジタルスタンプラリーについても会員とともに充実させ、</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北摂いちご</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を広く知ってもらえるよう応援していきます。</a:t>
            </a:r>
          </a:p>
        </p:txBody>
      </p:sp>
      <p:pic>
        <p:nvPicPr>
          <p:cNvPr id="86" name="図 85">
            <a:extLst>
              <a:ext uri="{FF2B5EF4-FFF2-40B4-BE49-F238E27FC236}">
                <a16:creationId xmlns:a16="http://schemas.microsoft.com/office/drawing/2014/main" id="{18B98CAD-22F0-486F-85D6-2B44A6B8411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718279">
            <a:off x="7000585" y="2003141"/>
            <a:ext cx="344901" cy="419162"/>
          </a:xfrm>
          <a:prstGeom prst="rect">
            <a:avLst/>
          </a:prstGeom>
        </p:spPr>
      </p:pic>
      <p:pic>
        <p:nvPicPr>
          <p:cNvPr id="87" name="図 86">
            <a:extLst>
              <a:ext uri="{FF2B5EF4-FFF2-40B4-BE49-F238E27FC236}">
                <a16:creationId xmlns:a16="http://schemas.microsoft.com/office/drawing/2014/main" id="{44DFB7AF-DA83-41A6-93D9-0C743969D6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8849923">
            <a:off x="448780" y="2006274"/>
            <a:ext cx="344901" cy="419162"/>
          </a:xfrm>
          <a:prstGeom prst="rect">
            <a:avLst/>
          </a:prstGeom>
        </p:spPr>
      </p:pic>
      <p:sp>
        <p:nvSpPr>
          <p:cNvPr id="93" name="テキスト ボックス 92">
            <a:extLst>
              <a:ext uri="{FF2B5EF4-FFF2-40B4-BE49-F238E27FC236}">
                <a16:creationId xmlns:a16="http://schemas.microsoft.com/office/drawing/2014/main" id="{8ACA2D5C-8AD0-4A32-8B5F-02F27BA1344D}"/>
              </a:ext>
            </a:extLst>
          </p:cNvPr>
          <p:cNvSpPr txBox="1"/>
          <p:nvPr/>
        </p:nvSpPr>
        <p:spPr>
          <a:xfrm>
            <a:off x="4873685" y="8404010"/>
            <a:ext cx="2482439" cy="438582"/>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１月１３日、いちごの直売の様子（</a:t>
            </a:r>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無印良品みのおキューズモール）</a:t>
            </a:r>
            <a:endParaRPr lang="ja-JP" altLang="en-US" sz="1100" dirty="0">
              <a:latin typeface="HG丸ｺﾞｼｯｸM-PRO" panose="020F0600000000000000" pitchFamily="50" charset="-128"/>
              <a:ea typeface="HG丸ｺﾞｼｯｸM-PRO" panose="020F0600000000000000" pitchFamily="50" charset="-128"/>
            </a:endParaRPr>
          </a:p>
        </p:txBody>
      </p:sp>
      <p:pic>
        <p:nvPicPr>
          <p:cNvPr id="1027" name="Picture 3">
            <a:extLst>
              <a:ext uri="{FF2B5EF4-FFF2-40B4-BE49-F238E27FC236}">
                <a16:creationId xmlns:a16="http://schemas.microsoft.com/office/drawing/2014/main" id="{6E9C0173-A7C5-7137-A47F-425D7672A30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17383" y="6389960"/>
            <a:ext cx="2709018" cy="20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キャベツのイラスト（野菜）">
            <a:extLst>
              <a:ext uri="{FF2B5EF4-FFF2-40B4-BE49-F238E27FC236}">
                <a16:creationId xmlns:a16="http://schemas.microsoft.com/office/drawing/2014/main" id="{AD034BC2-3A60-419A-8A29-D4A847CB539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801587" y="580294"/>
            <a:ext cx="953703" cy="953703"/>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a:extLst>
              <a:ext uri="{FF2B5EF4-FFF2-40B4-BE49-F238E27FC236}">
                <a16:creationId xmlns:a16="http://schemas.microsoft.com/office/drawing/2014/main" id="{520A4630-DB33-4BDC-B336-D4C0039D7013}"/>
              </a:ext>
            </a:extLst>
          </p:cNvPr>
          <p:cNvSpPr/>
          <p:nvPr/>
        </p:nvSpPr>
        <p:spPr>
          <a:xfrm>
            <a:off x="145972" y="9084964"/>
            <a:ext cx="7483632" cy="1741122"/>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42" name="テキスト ボックス 41">
            <a:extLst>
              <a:ext uri="{FF2B5EF4-FFF2-40B4-BE49-F238E27FC236}">
                <a16:creationId xmlns:a16="http://schemas.microsoft.com/office/drawing/2014/main" id="{7F96E39A-8738-4254-848F-8C6815275AF8}"/>
              </a:ext>
            </a:extLst>
          </p:cNvPr>
          <p:cNvSpPr txBox="1"/>
          <p:nvPr/>
        </p:nvSpPr>
        <p:spPr>
          <a:xfrm>
            <a:off x="221996" y="10189390"/>
            <a:ext cx="4216799" cy="645113"/>
          </a:xfrm>
          <a:prstGeom prst="rect">
            <a:avLst/>
          </a:prstGeom>
          <a:noFill/>
        </p:spPr>
        <p:txBody>
          <a:bodyPr wrap="square" rtlCol="0">
            <a:spAutoFit/>
          </a:bodyPr>
          <a:lstStyle/>
          <a:p>
            <a:pPr>
              <a:lnSpc>
                <a:spcPts val="1530"/>
              </a:lnSpc>
            </a:pPr>
            <a:r>
              <a:rPr lang="ja-JP" altLang="en-US" sz="1200" b="1" dirty="0">
                <a:latin typeface="+mn-ea"/>
              </a:rPr>
              <a:t>大阪府北部農と緑の総合事務所　農の普及課</a:t>
            </a:r>
          </a:p>
          <a:p>
            <a:pPr>
              <a:lnSpc>
                <a:spcPts val="1530"/>
              </a:lnSpc>
            </a:pPr>
            <a:r>
              <a:rPr lang="ja-JP" altLang="en-US" sz="1100" dirty="0">
                <a:latin typeface="+mn-ea"/>
              </a:rPr>
              <a:t>〒</a:t>
            </a:r>
            <a:r>
              <a:rPr lang="en-US" altLang="ja-JP" sz="1100" dirty="0">
                <a:latin typeface="+mn-ea"/>
              </a:rPr>
              <a:t>567-0034</a:t>
            </a:r>
            <a:r>
              <a:rPr lang="ja-JP" altLang="en-US" sz="1100" dirty="0">
                <a:latin typeface="+mn-ea"/>
              </a:rPr>
              <a:t>茨木市中穂積</a:t>
            </a:r>
            <a:r>
              <a:rPr lang="en-US" altLang="ja-JP" sz="1100" dirty="0">
                <a:latin typeface="+mn-ea"/>
              </a:rPr>
              <a:t>1-3-43 </a:t>
            </a:r>
            <a:r>
              <a:rPr lang="ja-JP" altLang="en-US" sz="1100" dirty="0">
                <a:latin typeface="+mn-ea"/>
              </a:rPr>
              <a:t>三島府民センタービル内</a:t>
            </a:r>
          </a:p>
          <a:p>
            <a:pPr>
              <a:lnSpc>
                <a:spcPts val="1530"/>
              </a:lnSpc>
            </a:pPr>
            <a:r>
              <a:rPr lang="en-US" altLang="ja-JP" sz="1100" dirty="0">
                <a:latin typeface="+mn-ea"/>
              </a:rPr>
              <a:t>TEL.072(627)1121(</a:t>
            </a:r>
            <a:r>
              <a:rPr lang="ja-JP" altLang="en-US" sz="1100" dirty="0">
                <a:latin typeface="+mn-ea"/>
              </a:rPr>
              <a:t>代</a:t>
            </a:r>
            <a:r>
              <a:rPr lang="en-US" altLang="ja-JP" sz="1100" dirty="0">
                <a:latin typeface="+mn-ea"/>
              </a:rPr>
              <a:t>) </a:t>
            </a:r>
            <a:r>
              <a:rPr lang="ja-JP" altLang="en-US" sz="1100" dirty="0">
                <a:latin typeface="+mn-ea"/>
              </a:rPr>
              <a:t>　</a:t>
            </a:r>
            <a:r>
              <a:rPr lang="en-US" altLang="ja-JP" sz="1100" dirty="0">
                <a:latin typeface="+mn-ea"/>
              </a:rPr>
              <a:t>FAX.072(623)4321</a:t>
            </a:r>
          </a:p>
        </p:txBody>
      </p:sp>
      <p:pic>
        <p:nvPicPr>
          <p:cNvPr id="43" name="図 42">
            <a:extLst>
              <a:ext uri="{FF2B5EF4-FFF2-40B4-BE49-F238E27FC236}">
                <a16:creationId xmlns:a16="http://schemas.microsoft.com/office/drawing/2014/main" id="{018515F6-C114-453D-901A-C023D389E75D}"/>
              </a:ext>
            </a:extLst>
          </p:cNvPr>
          <p:cNvPicPr/>
          <p:nvPr/>
        </p:nvPicPr>
        <p:blipFill>
          <a:blip r:embed="rId9" cstate="print">
            <a:extLst>
              <a:ext uri="{28A0092B-C50C-407E-A947-70E740481C1C}">
                <a14:useLocalDpi xmlns:a14="http://schemas.microsoft.com/office/drawing/2010/main"/>
              </a:ext>
            </a:extLst>
          </a:blip>
          <a:stretch>
            <a:fillRect/>
          </a:stretch>
        </p:blipFill>
        <p:spPr>
          <a:xfrm>
            <a:off x="5378406" y="9140118"/>
            <a:ext cx="634218" cy="634218"/>
          </a:xfrm>
          <a:prstGeom prst="rect">
            <a:avLst/>
          </a:prstGeom>
        </p:spPr>
      </p:pic>
      <p:pic>
        <p:nvPicPr>
          <p:cNvPr id="44" name="図 43">
            <a:extLst>
              <a:ext uri="{FF2B5EF4-FFF2-40B4-BE49-F238E27FC236}">
                <a16:creationId xmlns:a16="http://schemas.microsoft.com/office/drawing/2014/main" id="{A4A3DBFB-6098-4108-BAFD-AF6AB55E4A48}"/>
              </a:ext>
            </a:extLst>
          </p:cNvPr>
          <p:cNvPicPr/>
          <p:nvPr/>
        </p:nvPicPr>
        <p:blipFill>
          <a:blip r:embed="rId10" cstate="print">
            <a:extLst>
              <a:ext uri="{28A0092B-C50C-407E-A947-70E740481C1C}">
                <a14:useLocalDpi xmlns:a14="http://schemas.microsoft.com/office/drawing/2010/main"/>
              </a:ext>
            </a:extLst>
          </a:blip>
          <a:stretch>
            <a:fillRect/>
          </a:stretch>
        </p:blipFill>
        <p:spPr>
          <a:xfrm>
            <a:off x="6174319" y="9147854"/>
            <a:ext cx="634218" cy="634218"/>
          </a:xfrm>
          <a:prstGeom prst="rect">
            <a:avLst/>
          </a:prstGeom>
        </p:spPr>
      </p:pic>
      <p:pic>
        <p:nvPicPr>
          <p:cNvPr id="45" name="図 44">
            <a:extLst>
              <a:ext uri="{FF2B5EF4-FFF2-40B4-BE49-F238E27FC236}">
                <a16:creationId xmlns:a16="http://schemas.microsoft.com/office/drawing/2014/main" id="{DEFAE426-BE01-4A17-878B-DA2912584E83}"/>
              </a:ext>
            </a:extLst>
          </p:cNvPr>
          <p:cNvPicPr/>
          <p:nvPr/>
        </p:nvPicPr>
        <p:blipFill>
          <a:blip r:embed="rId11" cstate="print">
            <a:extLst>
              <a:ext uri="{28A0092B-C50C-407E-A947-70E740481C1C}">
                <a14:useLocalDpi xmlns:a14="http://schemas.microsoft.com/office/drawing/2010/main"/>
              </a:ext>
            </a:extLst>
          </a:blip>
          <a:stretch>
            <a:fillRect/>
          </a:stretch>
        </p:blipFill>
        <p:spPr>
          <a:xfrm>
            <a:off x="6861723" y="9118702"/>
            <a:ext cx="692522" cy="692522"/>
          </a:xfrm>
          <a:prstGeom prst="rect">
            <a:avLst/>
          </a:prstGeom>
        </p:spPr>
      </p:pic>
      <p:sp>
        <p:nvSpPr>
          <p:cNvPr id="46" name="テキスト ボックス 45">
            <a:extLst>
              <a:ext uri="{FF2B5EF4-FFF2-40B4-BE49-F238E27FC236}">
                <a16:creationId xmlns:a16="http://schemas.microsoft.com/office/drawing/2014/main" id="{CDD39AD8-D953-4426-B059-A60091205360}"/>
              </a:ext>
            </a:extLst>
          </p:cNvPr>
          <p:cNvSpPr txBox="1"/>
          <p:nvPr/>
        </p:nvSpPr>
        <p:spPr>
          <a:xfrm>
            <a:off x="5138580" y="9802262"/>
            <a:ext cx="2491024" cy="1015663"/>
          </a:xfrm>
          <a:prstGeom prst="rect">
            <a:avLst/>
          </a:prstGeom>
          <a:noFill/>
        </p:spPr>
        <p:txBody>
          <a:bodyPr wrap="square" rtlCol="0">
            <a:spAutoFit/>
          </a:bodyPr>
          <a:lstStyle/>
          <a:p>
            <a:r>
              <a:rPr lang="ja-JP" altLang="en-US" sz="1000" dirty="0">
                <a:latin typeface="+mn-ea"/>
              </a:rPr>
              <a:t>国連では、</a:t>
            </a:r>
            <a:r>
              <a:rPr lang="en-US" altLang="ja-JP" sz="1000" dirty="0">
                <a:latin typeface="+mn-ea"/>
              </a:rPr>
              <a:t>2030</a:t>
            </a:r>
            <a:r>
              <a:rPr lang="ja-JP" altLang="en-US" sz="1000" dirty="0">
                <a:latin typeface="+mn-ea"/>
              </a:rPr>
              <a:t>年までの国際目標として「持続可能な開発目標（</a:t>
            </a:r>
            <a:r>
              <a:rPr lang="en-US" altLang="ja-JP" sz="1000" dirty="0">
                <a:latin typeface="+mn-ea"/>
              </a:rPr>
              <a:t>SDG</a:t>
            </a:r>
            <a:r>
              <a:rPr lang="ja-JP" altLang="en-US" sz="1000" dirty="0" err="1">
                <a:latin typeface="+mn-ea"/>
              </a:rPr>
              <a:t>ｓ</a:t>
            </a:r>
            <a:r>
              <a:rPr lang="ja-JP" altLang="en-US" sz="1000" dirty="0">
                <a:latin typeface="+mn-ea"/>
              </a:rPr>
              <a:t>）」が</a:t>
            </a:r>
            <a:r>
              <a:rPr lang="en-US" altLang="ja-JP" sz="1000" dirty="0">
                <a:latin typeface="+mn-ea"/>
              </a:rPr>
              <a:t>2015</a:t>
            </a:r>
            <a:r>
              <a:rPr lang="ja-JP" altLang="en-US" sz="1000" dirty="0">
                <a:latin typeface="+mn-ea"/>
              </a:rPr>
              <a:t>年に策定されました。</a:t>
            </a:r>
            <a:endParaRPr lang="en-US" altLang="ja-JP" sz="1000" dirty="0">
              <a:latin typeface="+mn-ea"/>
            </a:endParaRPr>
          </a:p>
          <a:p>
            <a:r>
              <a:rPr lang="ja-JP" altLang="en-US" sz="1000" dirty="0">
                <a:latin typeface="+mn-ea"/>
              </a:rPr>
              <a:t>北部農と緑の総合事務所　農の普及課の活動は</a:t>
            </a:r>
            <a:r>
              <a:rPr lang="en-US" altLang="ja-JP" sz="1000" dirty="0">
                <a:latin typeface="+mn-ea"/>
              </a:rPr>
              <a:t>SDG</a:t>
            </a:r>
            <a:r>
              <a:rPr lang="ja-JP" altLang="en-US" sz="1000" dirty="0" err="1">
                <a:latin typeface="+mn-ea"/>
              </a:rPr>
              <a:t>ｓ</a:t>
            </a:r>
            <a:r>
              <a:rPr lang="ja-JP" altLang="en-US" sz="1000" dirty="0">
                <a:latin typeface="+mn-ea"/>
              </a:rPr>
              <a:t>に掲げる</a:t>
            </a:r>
            <a:r>
              <a:rPr lang="en-US" altLang="ja-JP" sz="1000" dirty="0">
                <a:latin typeface="+mn-ea"/>
              </a:rPr>
              <a:t>17</a:t>
            </a:r>
            <a:r>
              <a:rPr lang="ja-JP" altLang="en-US" sz="1000" dirty="0">
                <a:latin typeface="+mn-ea"/>
              </a:rPr>
              <a:t>のゴールのうち、上図のゴールの達成に寄与するものです。</a:t>
            </a:r>
          </a:p>
        </p:txBody>
      </p:sp>
      <p:pic>
        <p:nvPicPr>
          <p:cNvPr id="47" name="図 46">
            <a:extLst>
              <a:ext uri="{FF2B5EF4-FFF2-40B4-BE49-F238E27FC236}">
                <a16:creationId xmlns:a16="http://schemas.microsoft.com/office/drawing/2014/main" id="{FDFFBD15-F152-4320-A488-BA7F1996477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50394" y="9636707"/>
            <a:ext cx="565380" cy="565380"/>
          </a:xfrm>
          <a:prstGeom prst="rect">
            <a:avLst/>
          </a:prstGeom>
        </p:spPr>
      </p:pic>
      <p:sp>
        <p:nvSpPr>
          <p:cNvPr id="48" name="テキスト ボックス 47">
            <a:extLst>
              <a:ext uri="{FF2B5EF4-FFF2-40B4-BE49-F238E27FC236}">
                <a16:creationId xmlns:a16="http://schemas.microsoft.com/office/drawing/2014/main" id="{BEA7DD54-F11A-4C93-B3E1-0F51D1021745}"/>
              </a:ext>
            </a:extLst>
          </p:cNvPr>
          <p:cNvSpPr txBox="1"/>
          <p:nvPr/>
        </p:nvSpPr>
        <p:spPr>
          <a:xfrm>
            <a:off x="891994" y="9198272"/>
            <a:ext cx="4052124" cy="295787"/>
          </a:xfrm>
          <a:prstGeom prst="rect">
            <a:avLst/>
          </a:prstGeom>
          <a:noFill/>
        </p:spPr>
        <p:txBody>
          <a:bodyPr wrap="square" rtlCol="0">
            <a:spAutoFit/>
          </a:bodyPr>
          <a:lstStyle/>
          <a:p>
            <a:pPr>
              <a:lnSpc>
                <a:spcPts val="1800"/>
              </a:lnSpc>
            </a:pPr>
            <a:r>
              <a:rPr lang="ja-JP" altLang="en-US" sz="1400" b="1" dirty="0">
                <a:latin typeface="+mn-ea"/>
              </a:rPr>
              <a:t>北部農と緑の総合事務所のホームページ更新中！</a:t>
            </a:r>
          </a:p>
        </p:txBody>
      </p:sp>
      <p:pic>
        <p:nvPicPr>
          <p:cNvPr id="49" name="図 48">
            <a:extLst>
              <a:ext uri="{FF2B5EF4-FFF2-40B4-BE49-F238E27FC236}">
                <a16:creationId xmlns:a16="http://schemas.microsoft.com/office/drawing/2014/main" id="{3CD186DE-91DC-45C0-9D25-B579E62557A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08975" y="9602174"/>
            <a:ext cx="2412000" cy="696465"/>
          </a:xfrm>
          <a:prstGeom prst="rect">
            <a:avLst/>
          </a:prstGeom>
        </p:spPr>
      </p:pic>
      <p:sp>
        <p:nvSpPr>
          <p:cNvPr id="50" name="吹き出し: 四角形 49">
            <a:extLst>
              <a:ext uri="{FF2B5EF4-FFF2-40B4-BE49-F238E27FC236}">
                <a16:creationId xmlns:a16="http://schemas.microsoft.com/office/drawing/2014/main" id="{6CDF5B2E-B6BE-4184-B413-10856E3804FC}"/>
              </a:ext>
            </a:extLst>
          </p:cNvPr>
          <p:cNvSpPr/>
          <p:nvPr/>
        </p:nvSpPr>
        <p:spPr>
          <a:xfrm>
            <a:off x="3311723" y="9562618"/>
            <a:ext cx="1811848" cy="667734"/>
          </a:xfrm>
          <a:prstGeom prst="wedgeRectCallout">
            <a:avLst>
              <a:gd name="adj1" fmla="val -59360"/>
              <a:gd name="adj2" fmla="val -572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71" b="1" dirty="0">
                <a:latin typeface="AR P丸ゴシック体M"/>
              </a:rPr>
              <a:t>「北部普及だより」は、</a:t>
            </a:r>
          </a:p>
          <a:p>
            <a:r>
              <a:rPr lang="ja-JP" altLang="en-US" sz="1071" b="1" dirty="0">
                <a:latin typeface="AR P丸ゴシック体M"/>
              </a:rPr>
              <a:t>こちらのホームページからも</a:t>
            </a:r>
          </a:p>
          <a:p>
            <a:r>
              <a:rPr lang="ja-JP" altLang="en-US" sz="1071" b="1" dirty="0">
                <a:latin typeface="AR P丸ゴシック体M"/>
              </a:rPr>
              <a:t>ご覧いただけます</a:t>
            </a:r>
          </a:p>
        </p:txBody>
      </p:sp>
      <p:sp>
        <p:nvSpPr>
          <p:cNvPr id="51" name="テキスト ボックス 50">
            <a:extLst>
              <a:ext uri="{FF2B5EF4-FFF2-40B4-BE49-F238E27FC236}">
                <a16:creationId xmlns:a16="http://schemas.microsoft.com/office/drawing/2014/main" id="{EAD62796-E6D7-4F60-8D17-2483D54A2B7D}"/>
              </a:ext>
            </a:extLst>
          </p:cNvPr>
          <p:cNvSpPr txBox="1"/>
          <p:nvPr/>
        </p:nvSpPr>
        <p:spPr>
          <a:xfrm>
            <a:off x="904978" y="9805790"/>
            <a:ext cx="2067716" cy="276999"/>
          </a:xfrm>
          <a:prstGeom prst="rect">
            <a:avLst/>
          </a:prstGeom>
          <a:noFill/>
        </p:spPr>
        <p:txBody>
          <a:bodyPr wrap="square" rtlCol="0">
            <a:spAutoFit/>
          </a:bodyPr>
          <a:lstStyle/>
          <a:p>
            <a:r>
              <a:rPr lang="ja-JP" altLang="en-US" sz="1200" b="1" dirty="0">
                <a:latin typeface="+mj-ea"/>
                <a:ea typeface="+mj-ea"/>
              </a:rPr>
              <a:t>大阪府  北部普及だより</a:t>
            </a:r>
          </a:p>
        </p:txBody>
      </p:sp>
      <p:pic>
        <p:nvPicPr>
          <p:cNvPr id="52" name="図 51" descr="アイコン&#10;&#10;自動的に生成された説明">
            <a:extLst>
              <a:ext uri="{FF2B5EF4-FFF2-40B4-BE49-F238E27FC236}">
                <a16:creationId xmlns:a16="http://schemas.microsoft.com/office/drawing/2014/main" id="{61962BD0-8C5F-43CA-920F-7351D2A8D80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39687" y="9054256"/>
            <a:ext cx="585159" cy="585159"/>
          </a:xfrm>
          <a:prstGeom prst="rect">
            <a:avLst/>
          </a:prstGeom>
        </p:spPr>
      </p:pic>
      <p:pic>
        <p:nvPicPr>
          <p:cNvPr id="5" name="図 4">
            <a:extLst>
              <a:ext uri="{FF2B5EF4-FFF2-40B4-BE49-F238E27FC236}">
                <a16:creationId xmlns:a16="http://schemas.microsoft.com/office/drawing/2014/main" id="{F94A0278-350F-459D-B0B9-6DF03A091F1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012624" y="3396921"/>
            <a:ext cx="1263762" cy="1302958"/>
          </a:xfrm>
          <a:prstGeom prst="rect">
            <a:avLst/>
          </a:prstGeom>
        </p:spPr>
      </p:pic>
      <p:sp>
        <p:nvSpPr>
          <p:cNvPr id="53" name="テキスト ボックス 52">
            <a:extLst>
              <a:ext uri="{FF2B5EF4-FFF2-40B4-BE49-F238E27FC236}">
                <a16:creationId xmlns:a16="http://schemas.microsoft.com/office/drawing/2014/main" id="{76BF0629-53B6-432A-A8AD-AC18E299EBAA}"/>
              </a:ext>
            </a:extLst>
          </p:cNvPr>
          <p:cNvSpPr txBox="1"/>
          <p:nvPr/>
        </p:nvSpPr>
        <p:spPr>
          <a:xfrm>
            <a:off x="215597" y="4876420"/>
            <a:ext cx="7270432" cy="1411027"/>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クイズの景品とした生産者提供のいちご苗の人気が高く、小さな子ども連れのファミリー層を中心に約</a:t>
            </a:r>
            <a:r>
              <a:rPr lang="en-US" altLang="ja-JP" sz="1224" dirty="0">
                <a:latin typeface="HG丸ｺﾞｼｯｸM-PRO" panose="020F0600000000000000" pitchFamily="50" charset="-128"/>
                <a:ea typeface="HG丸ｺﾞｼｯｸM-PRO" panose="020F0600000000000000" pitchFamily="50" charset="-128"/>
              </a:rPr>
              <a:t>500</a:t>
            </a:r>
            <a:r>
              <a:rPr lang="ja-JP" altLang="en-US" sz="1224" dirty="0">
                <a:latin typeface="HG丸ｺﾞｼｯｸM-PRO" panose="020F0600000000000000" pitchFamily="50" charset="-128"/>
                <a:ea typeface="HG丸ｺﾞｼｯｸM-PRO" panose="020F0600000000000000" pitchFamily="50" charset="-128"/>
              </a:rPr>
              <a:t>名の参加がありました。また、</a:t>
            </a:r>
            <a:r>
              <a:rPr lang="en-US" altLang="ja-JP" sz="1224" dirty="0">
                <a:latin typeface="HG丸ｺﾞｼｯｸM-PRO" panose="020F0600000000000000" pitchFamily="50" charset="-128"/>
                <a:ea typeface="HG丸ｺﾞｼｯｸM-PRO" panose="020F0600000000000000" pitchFamily="50" charset="-128"/>
              </a:rPr>
              <a:t>12</a:t>
            </a:r>
            <a:r>
              <a:rPr lang="ja-JP" altLang="en-US" sz="1224" dirty="0">
                <a:latin typeface="HG丸ｺﾞｼｯｸM-PRO" panose="020F0600000000000000" pitchFamily="50" charset="-128"/>
                <a:ea typeface="HG丸ｺﾞｼｯｸM-PRO" panose="020F0600000000000000" pitchFamily="50" charset="-128"/>
              </a:rPr>
              <a:t>月</a:t>
            </a:r>
            <a:r>
              <a:rPr lang="en-US" altLang="ja-JP" sz="1224" dirty="0">
                <a:latin typeface="HG丸ｺﾞｼｯｸM-PRO" panose="020F0600000000000000" pitchFamily="50" charset="-128"/>
                <a:ea typeface="HG丸ｺﾞｼｯｸM-PRO" panose="020F0600000000000000" pitchFamily="50" charset="-128"/>
              </a:rPr>
              <a:t>13</a:t>
            </a:r>
            <a:r>
              <a:rPr lang="ja-JP" altLang="en-US" sz="1224" dirty="0">
                <a:latin typeface="HG丸ｺﾞｼｯｸM-PRO" panose="020F0600000000000000" pitchFamily="50" charset="-128"/>
                <a:ea typeface="HG丸ｺﾞｼｯｸM-PRO" panose="020F0600000000000000" pitchFamily="50" charset="-128"/>
              </a:rPr>
              <a:t>日から店舗内でぬりえコーナーを設けており、ボードを埋め尽くした子どもたちのぬりえが、いちご祭りを彩りました。</a:t>
            </a:r>
          </a:p>
          <a:p>
            <a:r>
              <a:rPr lang="ja-JP" altLang="en-US" sz="1224" dirty="0">
                <a:latin typeface="HG丸ｺﾞｼｯｸM-PRO" panose="020F0600000000000000" pitchFamily="50" charset="-128"/>
                <a:ea typeface="HG丸ｺﾞｼｯｸM-PRO" panose="020F0600000000000000" pitchFamily="50" charset="-128"/>
              </a:rPr>
              <a:t>　当日は生産者の会の会員９農園が中心となりイベント運営にあたり、会の</a:t>
            </a:r>
            <a:r>
              <a:rPr lang="en-US" altLang="ja-JP" sz="1224" dirty="0">
                <a:latin typeface="HG丸ｺﾞｼｯｸM-PRO" panose="020F0600000000000000" pitchFamily="50" charset="-128"/>
                <a:ea typeface="HG丸ｺﾞｼｯｸM-PRO" panose="020F0600000000000000" pitchFamily="50" charset="-128"/>
              </a:rPr>
              <a:t>PR</a:t>
            </a:r>
            <a:r>
              <a:rPr lang="ja-JP" altLang="en-US" sz="1224" dirty="0">
                <a:latin typeface="HG丸ｺﾞｼｯｸM-PRO" panose="020F0600000000000000" pitchFamily="50" charset="-128"/>
                <a:ea typeface="HG丸ｺﾞｼｯｸM-PRO" panose="020F0600000000000000" pitchFamily="50" charset="-128"/>
              </a:rPr>
              <a:t>パンフレット配布や、いちご販売を行いました。</a:t>
            </a:r>
          </a:p>
          <a:p>
            <a:r>
              <a:rPr lang="ja-JP" altLang="en-US" sz="1224" dirty="0">
                <a:latin typeface="HG丸ｺﾞｼｯｸM-PRO" panose="020F0600000000000000" pitchFamily="50" charset="-128"/>
                <a:ea typeface="HG丸ｺﾞｼｯｸM-PRO" panose="020F0600000000000000" pitchFamily="50" charset="-128"/>
              </a:rPr>
              <a:t>　クイズの景品とした生産者の会オリジナルグッズ（トートバッグ、缶バッジ）やぬりえのデザイン作成など、会員が協力してイベントを開催しました。</a:t>
            </a:r>
          </a:p>
        </p:txBody>
      </p:sp>
      <p:sp>
        <p:nvSpPr>
          <p:cNvPr id="54" name="テキスト ボックス 53">
            <a:extLst>
              <a:ext uri="{FF2B5EF4-FFF2-40B4-BE49-F238E27FC236}">
                <a16:creationId xmlns:a16="http://schemas.microsoft.com/office/drawing/2014/main" id="{6CE7F7F9-528B-45D1-AD01-8846D8713AAB}"/>
              </a:ext>
            </a:extLst>
          </p:cNvPr>
          <p:cNvSpPr txBox="1"/>
          <p:nvPr/>
        </p:nvSpPr>
        <p:spPr>
          <a:xfrm>
            <a:off x="5820877" y="4664453"/>
            <a:ext cx="1780798" cy="276999"/>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会員作成の</a:t>
            </a:r>
            <a:r>
              <a:rPr lang="en-US" altLang="ja-JP" sz="1050" dirty="0">
                <a:latin typeface="HG丸ｺﾞｼｯｸM-PRO" panose="020F0600000000000000" pitchFamily="50" charset="-128"/>
                <a:ea typeface="HG丸ｺﾞｼｯｸM-PRO" panose="020F0600000000000000" pitchFamily="50" charset="-128"/>
              </a:rPr>
              <a:t>PR</a:t>
            </a:r>
            <a:r>
              <a:rPr lang="ja-JP" altLang="en-US" sz="1050" dirty="0">
                <a:latin typeface="HG丸ｺﾞｼｯｸM-PRO" panose="020F0600000000000000" pitchFamily="50" charset="-128"/>
                <a:ea typeface="HG丸ｺﾞｼｯｸM-PRO" panose="020F0600000000000000" pitchFamily="50" charset="-128"/>
              </a:rPr>
              <a:t>デザイン</a:t>
            </a:r>
            <a:endParaRPr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0488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9D63BB7B-3969-4F07-85B0-85ADE163576C}"/>
              </a:ext>
            </a:extLst>
          </p:cNvPr>
          <p:cNvSpPr/>
          <p:nvPr/>
        </p:nvSpPr>
        <p:spPr>
          <a:xfrm>
            <a:off x="160847" y="5782375"/>
            <a:ext cx="7441982" cy="4424009"/>
          </a:xfrm>
          <a:prstGeom prst="rect">
            <a:avLst/>
          </a:prstGeom>
          <a:solidFill>
            <a:schemeClr val="accent3">
              <a:lumMod val="20000"/>
              <a:lumOff val="80000"/>
              <a:alpha val="4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solidFill>
                <a:srgbClr val="FF0000"/>
              </a:solidFill>
            </a:endParaRPr>
          </a:p>
        </p:txBody>
      </p:sp>
      <p:cxnSp>
        <p:nvCxnSpPr>
          <p:cNvPr id="19" name="直線コネクタ 18"/>
          <p:cNvCxnSpPr/>
          <p:nvPr/>
        </p:nvCxnSpPr>
        <p:spPr>
          <a:xfrm flipV="1">
            <a:off x="72219" y="340407"/>
            <a:ext cx="7632000"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832003" y="52375"/>
            <a:ext cx="1976205" cy="280718"/>
          </a:xfrm>
          <a:prstGeom prst="rect">
            <a:avLst/>
          </a:prstGeom>
          <a:noFill/>
        </p:spPr>
        <p:txBody>
          <a:bodyPr wrap="square" rtlCol="0">
            <a:spAutoFit/>
          </a:bodyPr>
          <a:lstStyle/>
          <a:p>
            <a:r>
              <a:rPr lang="ja-JP" altLang="en-US" sz="1224" dirty="0"/>
              <a:t>北部普及だより</a:t>
            </a:r>
            <a:r>
              <a:rPr lang="en-US" altLang="ja-JP" sz="1224" dirty="0"/>
              <a:t>116</a:t>
            </a:r>
            <a:r>
              <a:rPr lang="ja-JP" altLang="en-US" sz="1224" dirty="0"/>
              <a:t>号</a:t>
            </a:r>
          </a:p>
        </p:txBody>
      </p:sp>
      <p:sp>
        <p:nvSpPr>
          <p:cNvPr id="37" name="角丸四角形 56">
            <a:extLst>
              <a:ext uri="{FF2B5EF4-FFF2-40B4-BE49-F238E27FC236}">
                <a16:creationId xmlns:a16="http://schemas.microsoft.com/office/drawing/2014/main" id="{2A26258E-08FA-49EC-9251-867FC10CF890}"/>
              </a:ext>
            </a:extLst>
          </p:cNvPr>
          <p:cNvSpPr/>
          <p:nvPr/>
        </p:nvSpPr>
        <p:spPr>
          <a:xfrm>
            <a:off x="161222" y="5398409"/>
            <a:ext cx="7450652" cy="39941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45" name="テキスト ボックス 44">
            <a:extLst>
              <a:ext uri="{FF2B5EF4-FFF2-40B4-BE49-F238E27FC236}">
                <a16:creationId xmlns:a16="http://schemas.microsoft.com/office/drawing/2014/main" id="{B190BFE5-0500-43B5-9AE4-39A5724CA1DA}"/>
              </a:ext>
            </a:extLst>
          </p:cNvPr>
          <p:cNvSpPr txBox="1"/>
          <p:nvPr/>
        </p:nvSpPr>
        <p:spPr>
          <a:xfrm>
            <a:off x="396527" y="8881933"/>
            <a:ext cx="2035205" cy="1200329"/>
          </a:xfrm>
          <a:prstGeom prst="rect">
            <a:avLst/>
          </a:prstGeom>
          <a:noFill/>
          <a:ln>
            <a:solidFill>
              <a:schemeClr val="tx1"/>
            </a:solidFill>
          </a:ln>
        </p:spPr>
        <p:txBody>
          <a:bodyPr wrap="square" rtlCol="0">
            <a:spAutoFit/>
          </a:bodyPr>
          <a:lstStyle/>
          <a:p>
            <a:pPr algn="ctr"/>
            <a:r>
              <a:rPr lang="ja-JP" altLang="en-US" sz="1200" b="1" dirty="0">
                <a:latin typeface="HG丸ｺﾞｼｯｸM-PRO" panose="020F0600000000000000" pitchFamily="50" charset="-128"/>
                <a:ea typeface="HG丸ｺﾞｼｯｸM-PRO" panose="020F0600000000000000" pitchFamily="50" charset="-128"/>
              </a:rPr>
              <a:t>（株）ギャップコーポレーション　アグリ事業部</a:t>
            </a:r>
            <a:endParaRPr lang="en-US" altLang="ja-JP" sz="1200" b="1" dirty="0">
              <a:latin typeface="HG丸ｺﾞｼｯｸM-PRO" panose="020F0600000000000000" pitchFamily="50" charset="-128"/>
              <a:ea typeface="HG丸ｺﾞｼｯｸM-PRO" panose="020F0600000000000000" pitchFamily="50" charset="-128"/>
            </a:endParaRPr>
          </a:p>
          <a:p>
            <a:pPr algn="ctr"/>
            <a:r>
              <a:rPr lang="ja-JP" altLang="en-US" sz="1200" b="1" dirty="0">
                <a:latin typeface="HG丸ｺﾞｼｯｸM-PRO" panose="020F0600000000000000" pitchFamily="50" charset="-128"/>
                <a:ea typeface="HG丸ｺﾞｼｯｸM-PRO" panose="020F0600000000000000" pitchFamily="50" charset="-128"/>
              </a:rPr>
              <a:t>（いちご</a:t>
            </a:r>
            <a:r>
              <a:rPr lang="en-US" altLang="ja-JP" sz="1200" b="1" dirty="0">
                <a:latin typeface="HG丸ｺﾞｼｯｸM-PRO" panose="020F0600000000000000" pitchFamily="50" charset="-128"/>
                <a:ea typeface="HG丸ｺﾞｼｯｸM-PRO" panose="020F0600000000000000" pitchFamily="50" charset="-128"/>
              </a:rPr>
              <a:t>de</a:t>
            </a:r>
            <a:r>
              <a:rPr lang="ja-JP" altLang="en-US" sz="1200" b="1" dirty="0">
                <a:latin typeface="HG丸ｺﾞｼｯｸM-PRO" panose="020F0600000000000000" pitchFamily="50" charset="-128"/>
                <a:ea typeface="HG丸ｺﾞｼｯｸM-PRO" panose="020F0600000000000000" pitchFamily="50" charset="-128"/>
              </a:rPr>
              <a:t>いちえ）</a:t>
            </a:r>
          </a:p>
          <a:p>
            <a:r>
              <a:rPr lang="ja-JP" altLang="en-US" sz="1200" dirty="0">
                <a:latin typeface="HG丸ｺﾞｼｯｸM-PRO" panose="020F0600000000000000" pitchFamily="50" charset="-128"/>
                <a:ea typeface="HG丸ｺﾞｼｯｸM-PRO" panose="020F0600000000000000" pitchFamily="50" charset="-128"/>
              </a:rPr>
              <a:t>参 入 年：令和</a:t>
            </a:r>
            <a:r>
              <a:rPr lang="en-US" altLang="ja-JP" sz="1200" dirty="0">
                <a:latin typeface="HG丸ｺﾞｼｯｸM-PRO" panose="020F0600000000000000" pitchFamily="50" charset="-128"/>
                <a:ea typeface="HG丸ｺﾞｼｯｸM-PRO" panose="020F0600000000000000" pitchFamily="50" charset="-128"/>
              </a:rPr>
              <a:t>5</a:t>
            </a:r>
            <a:r>
              <a:rPr lang="ja-JP" altLang="en-US" sz="1200" dirty="0">
                <a:latin typeface="HG丸ｺﾞｼｯｸM-PRO" panose="020F0600000000000000" pitchFamily="50" charset="-128"/>
                <a:ea typeface="HG丸ｺﾞｼｯｸM-PRO" panose="020F0600000000000000" pitchFamily="50" charset="-128"/>
              </a:rPr>
              <a:t>年</a:t>
            </a:r>
            <a:endParaRPr lang="en-US" altLang="ja-JP" sz="1200" dirty="0">
              <a:latin typeface="HG丸ｺﾞｼｯｸM-PRO" panose="020F0600000000000000" pitchFamily="50" charset="-128"/>
              <a:ea typeface="HG丸ｺﾞｼｯｸM-PRO" panose="020F0600000000000000" pitchFamily="50" charset="-128"/>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経営作物：いちご狩り園他</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経営規模：</a:t>
            </a:r>
            <a:r>
              <a:rPr lang="en-US" altLang="ja-JP" sz="1200" dirty="0">
                <a:solidFill>
                  <a:prstClr val="black"/>
                </a:solidFill>
                <a:latin typeface="HG丸ｺﾞｼｯｸM-PRO" panose="020F0600000000000000" pitchFamily="50" charset="-128"/>
                <a:ea typeface="HG丸ｺﾞｼｯｸM-PRO" panose="020F0600000000000000" pitchFamily="50" charset="-128"/>
              </a:rPr>
              <a:t>36</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endParaRPr kumimoji="1" lang="en-US" altLang="ja-JP"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4" name="テキスト ボックス 46">
            <a:extLst>
              <a:ext uri="{FF2B5EF4-FFF2-40B4-BE49-F238E27FC236}">
                <a16:creationId xmlns:a16="http://schemas.microsoft.com/office/drawing/2014/main" id="{69DAB2D0-E32F-467F-861E-42F78831C590}"/>
              </a:ext>
            </a:extLst>
          </p:cNvPr>
          <p:cNvSpPr txBox="1"/>
          <p:nvPr/>
        </p:nvSpPr>
        <p:spPr>
          <a:xfrm>
            <a:off x="367335" y="5406421"/>
            <a:ext cx="7049639" cy="407163"/>
          </a:xfrm>
          <a:prstGeom prst="rect">
            <a:avLst/>
          </a:prstGeom>
          <a:noFill/>
        </p:spPr>
        <p:txBody>
          <a:bodyPr wrap="square" rtlCol="0">
            <a:spAutoFit/>
          </a:bodyPr>
          <a:ls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a:lstStyle>
          <a:p>
            <a:pPr algn="ctr"/>
            <a:r>
              <a:rPr lang="ja-JP" altLang="en-US" sz="2046" b="1" dirty="0"/>
              <a:t>北摂農業の新たな担い手～新規就農者紹介～</a:t>
            </a:r>
          </a:p>
        </p:txBody>
      </p:sp>
      <p:pic>
        <p:nvPicPr>
          <p:cNvPr id="6" name="図 5">
            <a:extLst>
              <a:ext uri="{FF2B5EF4-FFF2-40B4-BE49-F238E27FC236}">
                <a16:creationId xmlns:a16="http://schemas.microsoft.com/office/drawing/2014/main" id="{A8224A9D-7BB2-4F77-A5E9-08ACD1B0F62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15949" y="5897114"/>
            <a:ext cx="1774559" cy="2914221"/>
          </a:xfrm>
          <a:prstGeom prst="rect">
            <a:avLst/>
          </a:prstGeom>
        </p:spPr>
      </p:pic>
      <p:sp>
        <p:nvSpPr>
          <p:cNvPr id="28" name="テキスト ボックス 27">
            <a:extLst>
              <a:ext uri="{FF2B5EF4-FFF2-40B4-BE49-F238E27FC236}">
                <a16:creationId xmlns:a16="http://schemas.microsoft.com/office/drawing/2014/main" id="{A10D4F00-C331-4028-A6F3-5FCFE4B2E58D}"/>
              </a:ext>
            </a:extLst>
          </p:cNvPr>
          <p:cNvSpPr txBox="1"/>
          <p:nvPr/>
        </p:nvSpPr>
        <p:spPr>
          <a:xfrm>
            <a:off x="2670313" y="5897114"/>
            <a:ext cx="4854709" cy="4154984"/>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当事務所では、新規就農者の確保・育成に向け取り組んでおり、管内の新規就農者が増えてきています。今回は北摂農業の新たな担い手として、島本町に参入した企業を紹介します。　</a:t>
            </a:r>
            <a:endParaRPr lang="en-US" altLang="ja-JP" sz="1200" b="1" u="sng" dirty="0">
              <a:latin typeface="HG丸ｺﾞｼｯｸM-PRO" panose="020F0600000000000000" pitchFamily="50" charset="-128"/>
              <a:ea typeface="HG丸ｺﾞｼｯｸM-PRO" panose="020F0600000000000000" pitchFamily="50" charset="-128"/>
            </a:endParaRPr>
          </a:p>
          <a:p>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b="1" u="sng" dirty="0">
                <a:latin typeface="HG丸ｺﾞｼｯｸM-PRO" panose="020F0600000000000000" pitchFamily="50" charset="-128"/>
                <a:ea typeface="HG丸ｺﾞｼｯｸM-PRO" panose="020F0600000000000000" pitchFamily="50" charset="-128"/>
              </a:rPr>
              <a:t>参入のきっかけは？</a:t>
            </a:r>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弊社は商社ですが、取引先の意向などの制約にとらわれずに行える新たな事業を模索する中で、自分たちで作ったものをオリジナルな方法で提供していける農業に収益も含めた将来性があると経営判断し、参入を決めました。特に弊社の持つサービス業としてのノウハウや強みを生かせる形態として観光いちご狩り園を開設しました。</a:t>
            </a:r>
            <a:endParaRPr lang="en-US" altLang="ja-JP" sz="12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u="sng" dirty="0">
                <a:latin typeface="HG丸ｺﾞｼｯｸM-PRO" panose="020F0600000000000000" pitchFamily="50" charset="-128"/>
                <a:ea typeface="HG丸ｺﾞｼｯｸM-PRO" panose="020F0600000000000000" pitchFamily="50" charset="-128"/>
              </a:rPr>
              <a:t>苦労していることは？</a:t>
            </a:r>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経験不足から手探り状態で作業を進めなければならなかったことに加え、異常気象が重なり、安定していちごが作れていません。そのためお客様のニーズに十分に応えられていないのがつらいです。</a:t>
            </a:r>
            <a:endParaRPr lang="en-US" altLang="ja-JP" sz="12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u="sng" dirty="0">
                <a:latin typeface="HG丸ｺﾞｼｯｸM-PRO" panose="020F0600000000000000" pitchFamily="50" charset="-128"/>
                <a:ea typeface="HG丸ｺﾞｼｯｸM-PRO" panose="020F0600000000000000" pitchFamily="50" charset="-128"/>
              </a:rPr>
              <a:t>今後の目標は？</a:t>
            </a:r>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参入から今日に至るまで地域の方々から大変応援していただきました。その恩返しとして企業としての社会貢献を行っていきたいと思っています。具体的には「いちごｄｅいちえ」をハブとして、人づくり、物づくり、地域環境保全などを農業だけでなく他産業も含めてやっていく、人や地域が繋がれる地域共生の場づくりやそれを回していく役割を担えたらと考えてい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02FB9D0D-62F4-47C3-B7A9-868652BFF4B7}"/>
              </a:ext>
            </a:extLst>
          </p:cNvPr>
          <p:cNvSpPr/>
          <p:nvPr/>
        </p:nvSpPr>
        <p:spPr>
          <a:xfrm>
            <a:off x="156732" y="973392"/>
            <a:ext cx="7441424" cy="4269849"/>
          </a:xfrm>
          <a:prstGeom prst="rect">
            <a:avLst/>
          </a:prstGeom>
          <a:solidFill>
            <a:schemeClr val="accent6">
              <a:lumMod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16" name="テキスト ボックス 15">
            <a:extLst>
              <a:ext uri="{FF2B5EF4-FFF2-40B4-BE49-F238E27FC236}">
                <a16:creationId xmlns:a16="http://schemas.microsoft.com/office/drawing/2014/main" id="{71888079-423F-40D6-BC7D-FD0D30EE23E7}"/>
              </a:ext>
            </a:extLst>
          </p:cNvPr>
          <p:cNvSpPr txBox="1"/>
          <p:nvPr/>
        </p:nvSpPr>
        <p:spPr>
          <a:xfrm>
            <a:off x="183287" y="989639"/>
            <a:ext cx="7341735" cy="830997"/>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大阪府では、環境負荷の少ない有機農業の推進に向けた取組を進めています。当事務所では、農薬と化学肥料の使用量を慣行栽培の５割以下に減らした</a:t>
            </a:r>
            <a:r>
              <a:rPr lang="ja-JP" altLang="en-US" sz="1200" b="1" dirty="0">
                <a:latin typeface="HG丸ｺﾞｼｯｸM-PRO" panose="020F0600000000000000" pitchFamily="50" charset="-128"/>
                <a:ea typeface="HG丸ｺﾞｼｯｸM-PRO" panose="020F0600000000000000" pitchFamily="50" charset="-128"/>
              </a:rPr>
              <a:t>“大阪エコ農産物”</a:t>
            </a:r>
            <a:r>
              <a:rPr lang="ja-JP" altLang="en-US" sz="1200" dirty="0">
                <a:latin typeface="HG丸ｺﾞｼｯｸM-PRO" panose="020F0600000000000000" pitchFamily="50" charset="-128"/>
                <a:ea typeface="HG丸ｺﾞｼｯｸM-PRO" panose="020F0600000000000000" pitchFamily="50" charset="-128"/>
              </a:rPr>
              <a:t> のうち、農薬・化学肥料を使用せずに栽培された農産物</a:t>
            </a:r>
            <a:r>
              <a:rPr lang="ja-JP" altLang="en-US" sz="1200" b="1" dirty="0">
                <a:latin typeface="HG丸ｺﾞｼｯｸM-PRO" panose="020F0600000000000000" pitchFamily="50" charset="-128"/>
                <a:ea typeface="HG丸ｺﾞｼｯｸM-PRO" panose="020F0600000000000000" pitchFamily="50" charset="-128"/>
              </a:rPr>
              <a:t>“大阪エコ農産物「農薬・化学肥料不使用」（以下、エコゼロ）”</a:t>
            </a:r>
            <a:r>
              <a:rPr lang="ja-JP" altLang="en-US" sz="1200" dirty="0">
                <a:latin typeface="HG丸ｺﾞｼｯｸM-PRO" panose="020F0600000000000000" pitchFamily="50" charset="-128"/>
                <a:ea typeface="HG丸ｺﾞｼｯｸM-PRO" panose="020F0600000000000000" pitchFamily="50" charset="-128"/>
              </a:rPr>
              <a:t>の認証を進めています。</a:t>
            </a:r>
          </a:p>
        </p:txBody>
      </p:sp>
      <p:cxnSp>
        <p:nvCxnSpPr>
          <p:cNvPr id="18" name="直線コネクタ 17">
            <a:extLst>
              <a:ext uri="{FF2B5EF4-FFF2-40B4-BE49-F238E27FC236}">
                <a16:creationId xmlns:a16="http://schemas.microsoft.com/office/drawing/2014/main" id="{AEF03092-D356-49E6-A279-1C16AE377219}"/>
              </a:ext>
            </a:extLst>
          </p:cNvPr>
          <p:cNvCxnSpPr/>
          <p:nvPr/>
        </p:nvCxnSpPr>
        <p:spPr>
          <a:xfrm flipV="1">
            <a:off x="72219" y="340407"/>
            <a:ext cx="7632000"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角丸四角形 66">
            <a:extLst>
              <a:ext uri="{FF2B5EF4-FFF2-40B4-BE49-F238E27FC236}">
                <a16:creationId xmlns:a16="http://schemas.microsoft.com/office/drawing/2014/main" id="{3C99FD07-9166-49D6-942F-03AA8A1CEF4B}"/>
              </a:ext>
            </a:extLst>
          </p:cNvPr>
          <p:cNvSpPr/>
          <p:nvPr/>
        </p:nvSpPr>
        <p:spPr>
          <a:xfrm>
            <a:off x="156174" y="540966"/>
            <a:ext cx="7441981" cy="446610"/>
          </a:xfrm>
          <a:prstGeom prst="round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20" name="テキスト ボックス 19">
            <a:extLst>
              <a:ext uri="{FF2B5EF4-FFF2-40B4-BE49-F238E27FC236}">
                <a16:creationId xmlns:a16="http://schemas.microsoft.com/office/drawing/2014/main" id="{FCA1DC55-3990-4004-A89F-8AF35CA01AB8}"/>
              </a:ext>
            </a:extLst>
          </p:cNvPr>
          <p:cNvSpPr txBox="1"/>
          <p:nvPr/>
        </p:nvSpPr>
        <p:spPr>
          <a:xfrm>
            <a:off x="697745" y="566230"/>
            <a:ext cx="6480719" cy="407163"/>
          </a:xfrm>
          <a:prstGeom prst="rect">
            <a:avLst/>
          </a:prstGeom>
          <a:noFill/>
        </p:spPr>
        <p:txBody>
          <a:bodyPr wrap="square" rtlCol="0">
            <a:spAutoFit/>
          </a:bodyPr>
          <a:lstStyle/>
          <a:p>
            <a:r>
              <a:rPr lang="ja-JP" altLang="en-US" sz="2046" b="1" dirty="0"/>
              <a:t>大阪エコ農産物「農薬・化学肥料不使用」認証が拡大中</a:t>
            </a:r>
          </a:p>
        </p:txBody>
      </p:sp>
      <p:sp>
        <p:nvSpPr>
          <p:cNvPr id="21" name="テキスト ボックス 20">
            <a:extLst>
              <a:ext uri="{FF2B5EF4-FFF2-40B4-BE49-F238E27FC236}">
                <a16:creationId xmlns:a16="http://schemas.microsoft.com/office/drawing/2014/main" id="{2F4A46A4-7D63-4174-94FE-02C9C4F42332}"/>
              </a:ext>
            </a:extLst>
          </p:cNvPr>
          <p:cNvSpPr txBox="1"/>
          <p:nvPr/>
        </p:nvSpPr>
        <p:spPr>
          <a:xfrm>
            <a:off x="5002321" y="3539933"/>
            <a:ext cx="2634793" cy="265009"/>
          </a:xfrm>
          <a:prstGeom prst="rect">
            <a:avLst/>
          </a:prstGeom>
          <a:noFill/>
        </p:spPr>
        <p:txBody>
          <a:bodyPr wrap="square" rtlCol="0">
            <a:spAutoFit/>
          </a:bodyPr>
          <a:lstStyle/>
          <a:p>
            <a:r>
              <a:rPr lang="ja-JP" altLang="en-US" sz="1122" dirty="0">
                <a:latin typeface="HG丸ｺﾞｼｯｸM-PRO" panose="020F0600000000000000" pitchFamily="50" charset="-128"/>
                <a:ea typeface="HG丸ｺﾞｼｯｸM-PRO" panose="020F0600000000000000" pitchFamily="50" charset="-128"/>
              </a:rPr>
              <a:t>▲大阪エコ農産物申請受付（能勢町）</a:t>
            </a:r>
          </a:p>
        </p:txBody>
      </p:sp>
      <p:sp>
        <p:nvSpPr>
          <p:cNvPr id="23" name="テキスト ボックス 22">
            <a:extLst>
              <a:ext uri="{FF2B5EF4-FFF2-40B4-BE49-F238E27FC236}">
                <a16:creationId xmlns:a16="http://schemas.microsoft.com/office/drawing/2014/main" id="{131BCD9D-CC4D-462E-AC76-60CF04CC0C0E}"/>
              </a:ext>
            </a:extLst>
          </p:cNvPr>
          <p:cNvSpPr txBox="1"/>
          <p:nvPr/>
        </p:nvSpPr>
        <p:spPr>
          <a:xfrm>
            <a:off x="175650" y="1776679"/>
            <a:ext cx="4714579" cy="1569660"/>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各市町のエコ農産物推進協議会等が行っているエコ農産物申請受付会等において、有機農業に準ずる栽培を行っている農業者等にエコゼロ申請を働きかけるなどしたところ、９月認証では、令和４年の</a:t>
            </a:r>
            <a:r>
              <a:rPr lang="en-US" altLang="ja-JP" sz="1200" dirty="0">
                <a:latin typeface="HG丸ｺﾞｼｯｸM-PRO" panose="020F0600000000000000" pitchFamily="50" charset="-128"/>
                <a:ea typeface="HG丸ｺﾞｼｯｸM-PRO" panose="020F0600000000000000" pitchFamily="50" charset="-128"/>
              </a:rPr>
              <a:t>35</a:t>
            </a:r>
            <a:r>
              <a:rPr lang="ja-JP" altLang="en-US" sz="1200" dirty="0">
                <a:latin typeface="HG丸ｺﾞｼｯｸM-PRO" panose="020F0600000000000000" pitchFamily="50" charset="-128"/>
                <a:ea typeface="HG丸ｺﾞｼｯｸM-PRO" panose="020F0600000000000000" pitchFamily="50" charset="-128"/>
              </a:rPr>
              <a:t>件、約</a:t>
            </a:r>
            <a:r>
              <a:rPr lang="en-US" altLang="ja-JP" sz="1200" dirty="0">
                <a:latin typeface="HG丸ｺﾞｼｯｸM-PRO" panose="020F0600000000000000" pitchFamily="50" charset="-128"/>
                <a:ea typeface="HG丸ｺﾞｼｯｸM-PRO" panose="020F0600000000000000" pitchFamily="50" charset="-128"/>
              </a:rPr>
              <a:t>100a</a:t>
            </a:r>
            <a:r>
              <a:rPr lang="ja-JP" altLang="en-US" sz="1200" dirty="0">
                <a:latin typeface="HG丸ｺﾞｼｯｸM-PRO" panose="020F0600000000000000" pitchFamily="50" charset="-128"/>
                <a:ea typeface="HG丸ｺﾞｼｯｸM-PRO" panose="020F0600000000000000" pitchFamily="50" charset="-128"/>
              </a:rPr>
              <a:t>から、令和６年は</a:t>
            </a:r>
            <a:r>
              <a:rPr lang="en-US" altLang="ja-JP" sz="1200" dirty="0">
                <a:latin typeface="HG丸ｺﾞｼｯｸM-PRO" panose="020F0600000000000000" pitchFamily="50" charset="-128"/>
                <a:ea typeface="HG丸ｺﾞｼｯｸM-PRO" panose="020F0600000000000000" pitchFamily="50" charset="-128"/>
              </a:rPr>
              <a:t>142</a:t>
            </a:r>
            <a:r>
              <a:rPr lang="ja-JP" altLang="en-US" sz="1200" dirty="0">
                <a:latin typeface="HG丸ｺﾞｼｯｸM-PRO" panose="020F0600000000000000" pitchFamily="50" charset="-128"/>
                <a:ea typeface="HG丸ｺﾞｼｯｸM-PRO" panose="020F0600000000000000" pitchFamily="50" charset="-128"/>
              </a:rPr>
              <a:t>件、約</a:t>
            </a:r>
            <a:r>
              <a:rPr lang="en-US" altLang="ja-JP" sz="1200" dirty="0">
                <a:latin typeface="HG丸ｺﾞｼｯｸM-PRO" panose="020F0600000000000000" pitchFamily="50" charset="-128"/>
                <a:ea typeface="HG丸ｺﾞｼｯｸM-PRO" panose="020F0600000000000000" pitchFamily="50" charset="-128"/>
              </a:rPr>
              <a:t>636a</a:t>
            </a:r>
            <a:r>
              <a:rPr lang="ja-JP" altLang="en-US" sz="1200" dirty="0">
                <a:latin typeface="HG丸ｺﾞｼｯｸM-PRO" panose="020F0600000000000000" pitchFamily="50" charset="-128"/>
                <a:ea typeface="HG丸ｺﾞｼｯｸM-PRO" panose="020F0600000000000000" pitchFamily="50" charset="-128"/>
              </a:rPr>
              <a:t>へと、３月認証では、令和４年の</a:t>
            </a:r>
            <a:r>
              <a:rPr lang="en-US" altLang="ja-JP" sz="1200" dirty="0">
                <a:latin typeface="HG丸ｺﾞｼｯｸM-PRO" panose="020F0600000000000000" pitchFamily="50" charset="-128"/>
                <a:ea typeface="HG丸ｺﾞｼｯｸM-PRO" panose="020F0600000000000000" pitchFamily="50" charset="-128"/>
              </a:rPr>
              <a:t>36</a:t>
            </a:r>
            <a:r>
              <a:rPr lang="ja-JP" altLang="en-US" sz="1200" dirty="0">
                <a:latin typeface="HG丸ｺﾞｼｯｸM-PRO" panose="020F0600000000000000" pitchFamily="50" charset="-128"/>
                <a:ea typeface="HG丸ｺﾞｼｯｸM-PRO" panose="020F0600000000000000" pitchFamily="50" charset="-128"/>
              </a:rPr>
              <a:t>件、約</a:t>
            </a:r>
            <a:r>
              <a:rPr lang="en-US" altLang="ja-JP" sz="1200" dirty="0">
                <a:latin typeface="HG丸ｺﾞｼｯｸM-PRO" panose="020F0600000000000000" pitchFamily="50" charset="-128"/>
                <a:ea typeface="HG丸ｺﾞｼｯｸM-PRO" panose="020F0600000000000000" pitchFamily="50" charset="-128"/>
              </a:rPr>
              <a:t>75a</a:t>
            </a:r>
            <a:r>
              <a:rPr lang="ja-JP" altLang="en-US" sz="1200" dirty="0">
                <a:latin typeface="HG丸ｺﾞｼｯｸM-PRO" panose="020F0600000000000000" pitchFamily="50" charset="-128"/>
                <a:ea typeface="HG丸ｺﾞｼｯｸM-PRO" panose="020F0600000000000000" pitchFamily="50" charset="-128"/>
              </a:rPr>
              <a:t>から、令和６年は</a:t>
            </a:r>
            <a:r>
              <a:rPr lang="en-US" altLang="ja-JP" sz="1200" dirty="0">
                <a:latin typeface="HG丸ｺﾞｼｯｸM-PRO" panose="020F0600000000000000" pitchFamily="50" charset="-128"/>
                <a:ea typeface="HG丸ｺﾞｼｯｸM-PRO" panose="020F0600000000000000" pitchFamily="50" charset="-128"/>
              </a:rPr>
              <a:t>56</a:t>
            </a:r>
            <a:r>
              <a:rPr lang="ja-JP" altLang="en-US" sz="1200" dirty="0">
                <a:latin typeface="HG丸ｺﾞｼｯｸM-PRO" panose="020F0600000000000000" pitchFamily="50" charset="-128"/>
                <a:ea typeface="HG丸ｺﾞｼｯｸM-PRO" panose="020F0600000000000000" pitchFamily="50" charset="-128"/>
              </a:rPr>
              <a:t>件、約</a:t>
            </a:r>
            <a:r>
              <a:rPr lang="en-US" altLang="ja-JP" sz="1200" dirty="0">
                <a:latin typeface="HG丸ｺﾞｼｯｸM-PRO" panose="020F0600000000000000" pitchFamily="50" charset="-128"/>
                <a:ea typeface="HG丸ｺﾞｼｯｸM-PRO" panose="020F0600000000000000" pitchFamily="50" charset="-128"/>
              </a:rPr>
              <a:t>3,530a</a:t>
            </a:r>
            <a:r>
              <a:rPr lang="ja-JP" altLang="en-US" sz="1200" dirty="0">
                <a:latin typeface="HG丸ｺﾞｼｯｸM-PRO" panose="020F0600000000000000" pitchFamily="50" charset="-128"/>
                <a:ea typeface="HG丸ｺﾞｼｯｸM-PRO" panose="020F0600000000000000" pitchFamily="50" charset="-128"/>
              </a:rPr>
              <a:t>へと大きく伸びました。</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令和７年１月申請では、</a:t>
            </a:r>
            <a:r>
              <a:rPr lang="en-US" altLang="ja-JP" sz="1200" dirty="0">
                <a:latin typeface="HG丸ｺﾞｼｯｸM-PRO" panose="020F0600000000000000" pitchFamily="50" charset="-128"/>
                <a:ea typeface="HG丸ｺﾞｼｯｸM-PRO" panose="020F0600000000000000" pitchFamily="50" charset="-128"/>
              </a:rPr>
              <a:t>242</a:t>
            </a:r>
            <a:r>
              <a:rPr lang="ja-JP" altLang="en-US" sz="1200" dirty="0">
                <a:latin typeface="HG丸ｺﾞｼｯｸM-PRO" panose="020F0600000000000000" pitchFamily="50" charset="-128"/>
                <a:ea typeface="HG丸ｺﾞｼｯｸM-PRO" panose="020F0600000000000000" pitchFamily="50" charset="-128"/>
              </a:rPr>
              <a:t>件、約</a:t>
            </a:r>
            <a:r>
              <a:rPr lang="en-US" altLang="ja-JP" sz="1200" dirty="0">
                <a:latin typeface="HG丸ｺﾞｼｯｸM-PRO" panose="020F0600000000000000" pitchFamily="50" charset="-128"/>
                <a:ea typeface="HG丸ｺﾞｼｯｸM-PRO" panose="020F0600000000000000" pitchFamily="50" charset="-128"/>
              </a:rPr>
              <a:t>4,529</a:t>
            </a:r>
            <a:r>
              <a:rPr lang="ja-JP" altLang="en-US" sz="1200" dirty="0">
                <a:latin typeface="HG丸ｺﾞｼｯｸM-PRO" panose="020F0600000000000000" pitchFamily="50" charset="-128"/>
                <a:ea typeface="HG丸ｺﾞｼｯｸM-PRO" panose="020F0600000000000000" pitchFamily="50" charset="-128"/>
              </a:rPr>
              <a:t>ａのエコゼロ申請があり、認証件数、面積ともに、さらなる増加が見込まれています。</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24" name="図 23">
            <a:extLst>
              <a:ext uri="{FF2B5EF4-FFF2-40B4-BE49-F238E27FC236}">
                <a16:creationId xmlns:a16="http://schemas.microsoft.com/office/drawing/2014/main" id="{18ED45BE-B98B-402B-BA58-1DF6069126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71818" y="1882437"/>
            <a:ext cx="2243882" cy="1631900"/>
          </a:xfrm>
          <a:prstGeom prst="rect">
            <a:avLst/>
          </a:prstGeom>
        </p:spPr>
      </p:pic>
      <p:pic>
        <p:nvPicPr>
          <p:cNvPr id="25" name="図 24">
            <a:extLst>
              <a:ext uri="{FF2B5EF4-FFF2-40B4-BE49-F238E27FC236}">
                <a16:creationId xmlns:a16="http://schemas.microsoft.com/office/drawing/2014/main" id="{89472C4B-B920-4764-BDF8-6913ED89D4D9}"/>
              </a:ext>
            </a:extLst>
          </p:cNvPr>
          <p:cNvPicPr>
            <a:picLocks noChangeAspect="1"/>
          </p:cNvPicPr>
          <p:nvPr/>
        </p:nvPicPr>
        <p:blipFill>
          <a:blip r:embed="rId4"/>
          <a:stretch>
            <a:fillRect/>
          </a:stretch>
        </p:blipFill>
        <p:spPr>
          <a:xfrm>
            <a:off x="2686698" y="3439701"/>
            <a:ext cx="1993177" cy="1651490"/>
          </a:xfrm>
          <a:prstGeom prst="rect">
            <a:avLst/>
          </a:prstGeom>
        </p:spPr>
      </p:pic>
      <p:pic>
        <p:nvPicPr>
          <p:cNvPr id="26" name="図 25">
            <a:extLst>
              <a:ext uri="{FF2B5EF4-FFF2-40B4-BE49-F238E27FC236}">
                <a16:creationId xmlns:a16="http://schemas.microsoft.com/office/drawing/2014/main" id="{4281CEA9-F629-41AD-A07E-94118A26785B}"/>
              </a:ext>
            </a:extLst>
          </p:cNvPr>
          <p:cNvPicPr>
            <a:picLocks noChangeAspect="1"/>
          </p:cNvPicPr>
          <p:nvPr/>
        </p:nvPicPr>
        <p:blipFill>
          <a:blip r:embed="rId5"/>
          <a:stretch>
            <a:fillRect/>
          </a:stretch>
        </p:blipFill>
        <p:spPr>
          <a:xfrm>
            <a:off x="431403" y="3445478"/>
            <a:ext cx="2000329" cy="1646559"/>
          </a:xfrm>
          <a:prstGeom prst="rect">
            <a:avLst/>
          </a:prstGeom>
        </p:spPr>
      </p:pic>
      <p:sp>
        <p:nvSpPr>
          <p:cNvPr id="27" name="テキスト ボックス 26">
            <a:extLst>
              <a:ext uri="{FF2B5EF4-FFF2-40B4-BE49-F238E27FC236}">
                <a16:creationId xmlns:a16="http://schemas.microsoft.com/office/drawing/2014/main" id="{FACE12E9-0D3E-4C6A-B3DB-FEBF409BD8F0}"/>
              </a:ext>
            </a:extLst>
          </p:cNvPr>
          <p:cNvSpPr txBox="1"/>
          <p:nvPr/>
        </p:nvSpPr>
        <p:spPr>
          <a:xfrm>
            <a:off x="4782181" y="3989314"/>
            <a:ext cx="2634793" cy="1015663"/>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当事務所では、今後ともエコゼロ認証を推進するとともに、有機農業の担い手育成や栽培技術の確立に取り組み、環境にやさしい持続可能な農業の拡大に努めていきます。</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34" name="図 33">
            <a:extLst>
              <a:ext uri="{FF2B5EF4-FFF2-40B4-BE49-F238E27FC236}">
                <a16:creationId xmlns:a16="http://schemas.microsoft.com/office/drawing/2014/main" id="{0A975B60-4E47-411C-B83F-E7ED95F0E2B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11723" y="10353972"/>
            <a:ext cx="360440" cy="360440"/>
          </a:xfrm>
          <a:prstGeom prst="rect">
            <a:avLst/>
          </a:prstGeom>
        </p:spPr>
      </p:pic>
      <p:sp>
        <p:nvSpPr>
          <p:cNvPr id="35" name="正方形/長方形 34">
            <a:extLst>
              <a:ext uri="{FF2B5EF4-FFF2-40B4-BE49-F238E27FC236}">
                <a16:creationId xmlns:a16="http://schemas.microsoft.com/office/drawing/2014/main" id="{6DD479A7-C739-42F4-8E96-A5E92A941167}"/>
              </a:ext>
            </a:extLst>
          </p:cNvPr>
          <p:cNvSpPr/>
          <p:nvPr/>
        </p:nvSpPr>
        <p:spPr>
          <a:xfrm>
            <a:off x="175650" y="10350400"/>
            <a:ext cx="7400848" cy="3604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a:t>
            </a:r>
            <a:r>
              <a:rPr kumimoji="1" lang="ja-JP" altLang="en-US" sz="1200" dirty="0">
                <a:solidFill>
                  <a:schemeClr val="tx1"/>
                </a:solidFill>
              </a:rPr>
              <a:t>環境にやさしい農業に取り組んで</a:t>
            </a:r>
            <a:r>
              <a:rPr kumimoji="1" lang="ja-JP" altLang="en-US" sz="1800" dirty="0">
                <a:solidFill>
                  <a:srgbClr val="00B050"/>
                </a:solidFill>
              </a:rPr>
              <a:t> みどり</a:t>
            </a:r>
            <a:r>
              <a:rPr kumimoji="1" lang="ja-JP" altLang="en-US" sz="1800" dirty="0">
                <a:solidFill>
                  <a:schemeClr val="tx1"/>
                </a:solidFill>
              </a:rPr>
              <a:t>認定</a:t>
            </a:r>
            <a:r>
              <a:rPr kumimoji="1" lang="ja-JP" altLang="en-US" sz="1200" dirty="0">
                <a:solidFill>
                  <a:schemeClr val="tx1"/>
                </a:solidFill>
              </a:rPr>
              <a:t>を受けましょう</a:t>
            </a:r>
            <a:r>
              <a:rPr kumimoji="1" lang="en-US" altLang="ja-JP" sz="1200" dirty="0">
                <a:solidFill>
                  <a:schemeClr val="tx1"/>
                </a:solidFill>
              </a:rPr>
              <a:t>!!</a:t>
            </a:r>
            <a:endParaRPr kumimoji="1" lang="ja-JP" altLang="en-US" sz="1200" dirty="0">
              <a:solidFill>
                <a:schemeClr val="tx1"/>
              </a:solidFill>
            </a:endParaRPr>
          </a:p>
        </p:txBody>
      </p:sp>
      <p:sp>
        <p:nvSpPr>
          <p:cNvPr id="36" name="テキスト ボックス 35">
            <a:extLst>
              <a:ext uri="{FF2B5EF4-FFF2-40B4-BE49-F238E27FC236}">
                <a16:creationId xmlns:a16="http://schemas.microsoft.com/office/drawing/2014/main" id="{D05178BA-188A-44DD-84D4-292B433FE6EC}"/>
              </a:ext>
            </a:extLst>
          </p:cNvPr>
          <p:cNvSpPr txBox="1"/>
          <p:nvPr/>
        </p:nvSpPr>
        <p:spPr>
          <a:xfrm>
            <a:off x="4967907" y="10426380"/>
            <a:ext cx="1885453" cy="246221"/>
          </a:xfrm>
          <a:prstGeom prst="rect">
            <a:avLst/>
          </a:prstGeom>
          <a:noFill/>
        </p:spPr>
        <p:txBody>
          <a:bodyPr wrap="none" rtlCol="0">
            <a:spAutoFit/>
          </a:bodyPr>
          <a:lstStyle/>
          <a:p>
            <a:r>
              <a:rPr lang="ja-JP" altLang="en-US" sz="1000" dirty="0"/>
              <a:t>メリットなど詳しくは府</a:t>
            </a:r>
            <a:r>
              <a:rPr lang="en-US" altLang="ja-JP" sz="1000" dirty="0"/>
              <a:t>HP</a:t>
            </a:r>
            <a:r>
              <a:rPr lang="ja-JP" altLang="en-US" sz="1000" dirty="0"/>
              <a:t>へ</a:t>
            </a:r>
            <a:r>
              <a:rPr lang="en-US" altLang="ja-JP" sz="1000" dirty="0"/>
              <a:t>!    </a:t>
            </a:r>
            <a:r>
              <a:rPr lang="ja-JP" altLang="en-US" sz="1000" dirty="0"/>
              <a:t>→</a:t>
            </a:r>
            <a:endParaRPr kumimoji="1" lang="en-US" altLang="ja-JP" sz="1000" dirty="0"/>
          </a:p>
        </p:txBody>
      </p:sp>
    </p:spTree>
    <p:extLst>
      <p:ext uri="{BB962C8B-B14F-4D97-AF65-F5344CB8AC3E}">
        <p14:creationId xmlns:p14="http://schemas.microsoft.com/office/powerpoint/2010/main" val="14927049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B6B6"/>
        </a:solidFill>
        <a:ln>
          <a:noFill/>
        </a:ln>
      </a:spPr>
      <a:bodyPr rtlCol="0" anchor="ctr"/>
      <a:lstStyle>
        <a:defPPr algn="ctr">
          <a:defRPr sz="128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9156</TotalTime>
  <Words>1315</Words>
  <Application>Microsoft Office PowerPoint</Application>
  <PresentationFormat>ユーザー設定</PresentationFormat>
  <Paragraphs>62</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AR P丸ゴシック体M</vt:lpstr>
      <vt:lpstr>HGP創英角ﾎﾟｯﾌﾟ体</vt:lpstr>
      <vt:lpstr>HG丸ｺﾞｼｯｸM-PRO</vt:lpstr>
      <vt:lpstr>HG創英角ﾎﾟｯﾌﾟ体</vt:lpstr>
      <vt:lpstr>ＭＳ Ｐゴシック</vt:lpstr>
      <vt:lpstr>Arial</vt:lpstr>
      <vt:lpstr>Calibri</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revision>837</cp:revision>
  <cp:lastPrinted>2025-01-27T06:17:57Z</cp:lastPrinted>
  <dcterms:created xsi:type="dcterms:W3CDTF">2014-06-04T02:50:05Z</dcterms:created>
  <dcterms:modified xsi:type="dcterms:W3CDTF">2025-03-24T09:50:13Z</dcterms:modified>
</cp:coreProperties>
</file>