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60" r:id="rId2"/>
    <p:sldId id="261" r:id="rId3"/>
  </p:sldIdLst>
  <p:sldSz cx="7775575" cy="10907713"/>
  <p:notesSz cx="6807200" cy="9939338"/>
  <p:defaultTextStyle>
    <a:defPPr>
      <a:defRPr lang="ja-JP"/>
    </a:defPPr>
    <a:lvl1pPr marL="0" algn="l" defTabSz="1018818" rtl="0" eaLnBrk="1" latinLnBrk="0" hangingPunct="1">
      <a:defRPr kumimoji="1" sz="2005" kern="1200">
        <a:solidFill>
          <a:schemeClr val="tx1"/>
        </a:solidFill>
        <a:latin typeface="+mn-lt"/>
        <a:ea typeface="+mn-ea"/>
        <a:cs typeface="+mn-cs"/>
      </a:defRPr>
    </a:lvl1pPr>
    <a:lvl2pPr marL="509408" algn="l" defTabSz="1018818" rtl="0" eaLnBrk="1" latinLnBrk="0" hangingPunct="1">
      <a:defRPr kumimoji="1" sz="2005" kern="1200">
        <a:solidFill>
          <a:schemeClr val="tx1"/>
        </a:solidFill>
        <a:latin typeface="+mn-lt"/>
        <a:ea typeface="+mn-ea"/>
        <a:cs typeface="+mn-cs"/>
      </a:defRPr>
    </a:lvl2pPr>
    <a:lvl3pPr marL="1018818" algn="l" defTabSz="1018818" rtl="0" eaLnBrk="1" latinLnBrk="0" hangingPunct="1">
      <a:defRPr kumimoji="1" sz="2005" kern="1200">
        <a:solidFill>
          <a:schemeClr val="tx1"/>
        </a:solidFill>
        <a:latin typeface="+mn-lt"/>
        <a:ea typeface="+mn-ea"/>
        <a:cs typeface="+mn-cs"/>
      </a:defRPr>
    </a:lvl3pPr>
    <a:lvl4pPr marL="1528227" algn="l" defTabSz="1018818" rtl="0" eaLnBrk="1" latinLnBrk="0" hangingPunct="1">
      <a:defRPr kumimoji="1" sz="2005" kern="1200">
        <a:solidFill>
          <a:schemeClr val="tx1"/>
        </a:solidFill>
        <a:latin typeface="+mn-lt"/>
        <a:ea typeface="+mn-ea"/>
        <a:cs typeface="+mn-cs"/>
      </a:defRPr>
    </a:lvl4pPr>
    <a:lvl5pPr marL="2037634" algn="l" defTabSz="1018818" rtl="0" eaLnBrk="1" latinLnBrk="0" hangingPunct="1">
      <a:defRPr kumimoji="1" sz="2005" kern="1200">
        <a:solidFill>
          <a:schemeClr val="tx1"/>
        </a:solidFill>
        <a:latin typeface="+mn-lt"/>
        <a:ea typeface="+mn-ea"/>
        <a:cs typeface="+mn-cs"/>
      </a:defRPr>
    </a:lvl5pPr>
    <a:lvl6pPr marL="2547044" algn="l" defTabSz="1018818" rtl="0" eaLnBrk="1" latinLnBrk="0" hangingPunct="1">
      <a:defRPr kumimoji="1" sz="2005" kern="1200">
        <a:solidFill>
          <a:schemeClr val="tx1"/>
        </a:solidFill>
        <a:latin typeface="+mn-lt"/>
        <a:ea typeface="+mn-ea"/>
        <a:cs typeface="+mn-cs"/>
      </a:defRPr>
    </a:lvl6pPr>
    <a:lvl7pPr marL="3056452" algn="l" defTabSz="1018818" rtl="0" eaLnBrk="1" latinLnBrk="0" hangingPunct="1">
      <a:defRPr kumimoji="1" sz="2005" kern="1200">
        <a:solidFill>
          <a:schemeClr val="tx1"/>
        </a:solidFill>
        <a:latin typeface="+mn-lt"/>
        <a:ea typeface="+mn-ea"/>
        <a:cs typeface="+mn-cs"/>
      </a:defRPr>
    </a:lvl7pPr>
    <a:lvl8pPr marL="3565861" algn="l" defTabSz="1018818" rtl="0" eaLnBrk="1" latinLnBrk="0" hangingPunct="1">
      <a:defRPr kumimoji="1" sz="2005" kern="1200">
        <a:solidFill>
          <a:schemeClr val="tx1"/>
        </a:solidFill>
        <a:latin typeface="+mn-lt"/>
        <a:ea typeface="+mn-ea"/>
        <a:cs typeface="+mn-cs"/>
      </a:defRPr>
    </a:lvl8pPr>
    <a:lvl9pPr marL="4075270" algn="l" defTabSz="1018818" rtl="0" eaLnBrk="1" latinLnBrk="0" hangingPunct="1">
      <a:defRPr kumimoji="1" sz="200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6" userDrawn="1">
          <p15:clr>
            <a:srgbClr val="A4A3A4"/>
          </p15:clr>
        </p15:guide>
        <p15:guide id="2" pos="2449" userDrawn="1">
          <p15:clr>
            <a:srgbClr val="A4A3A4"/>
          </p15:clr>
        </p15:guide>
        <p15:guide id="3" orient="horz" pos="93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7B17"/>
    <a:srgbClr val="FF9900"/>
    <a:srgbClr val="FF9933"/>
    <a:srgbClr val="F1E03B"/>
    <a:srgbClr val="FDF47F"/>
    <a:srgbClr val="FFCCCC"/>
    <a:srgbClr val="FFCCFF"/>
    <a:srgbClr val="F4B6B6"/>
    <a:srgbClr val="275C9D"/>
    <a:srgbClr val="FC402C"/>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456" autoAdjust="0"/>
    <p:restoredTop sz="94710" autoAdjust="0"/>
  </p:normalViewPr>
  <p:slideViewPr>
    <p:cSldViewPr showGuides="1">
      <p:cViewPr>
        <p:scale>
          <a:sx n="100" d="100"/>
          <a:sy n="100" d="100"/>
        </p:scale>
        <p:origin x="1848" y="-749"/>
      </p:cViewPr>
      <p:guideLst>
        <p:guide orient="horz" pos="3436"/>
        <p:guide pos="2449"/>
        <p:guide orient="horz" pos="939"/>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2"/>
            <a:ext cx="2949787" cy="496968"/>
          </a:xfrm>
          <a:prstGeom prst="rect">
            <a:avLst/>
          </a:prstGeom>
        </p:spPr>
        <p:txBody>
          <a:bodyPr vert="horz" lIns="95509" tIns="47753" rIns="95509" bIns="47753" rtlCol="0"/>
          <a:lstStyle>
            <a:lvl1pPr algn="l">
              <a:defRPr sz="1400"/>
            </a:lvl1pPr>
          </a:lstStyle>
          <a:p>
            <a:endParaRPr kumimoji="1" lang="ja-JP" altLang="en-US"/>
          </a:p>
        </p:txBody>
      </p:sp>
      <p:sp>
        <p:nvSpPr>
          <p:cNvPr id="3" name="日付プレースホルダー 2"/>
          <p:cNvSpPr>
            <a:spLocks noGrp="1"/>
          </p:cNvSpPr>
          <p:nvPr>
            <p:ph type="dt" idx="1"/>
          </p:nvPr>
        </p:nvSpPr>
        <p:spPr>
          <a:xfrm>
            <a:off x="3855844" y="12"/>
            <a:ext cx="2949787" cy="496968"/>
          </a:xfrm>
          <a:prstGeom prst="rect">
            <a:avLst/>
          </a:prstGeom>
        </p:spPr>
        <p:txBody>
          <a:bodyPr vert="horz" lIns="95509" tIns="47753" rIns="95509" bIns="47753" rtlCol="0"/>
          <a:lstStyle>
            <a:lvl1pPr algn="r">
              <a:defRPr sz="1400"/>
            </a:lvl1pPr>
          </a:lstStyle>
          <a:p>
            <a:fld id="{0B9B47EB-4FF1-47B4-8462-42779E877212}" type="datetimeFigureOut">
              <a:rPr kumimoji="1" lang="ja-JP" altLang="en-US" smtClean="0"/>
              <a:pPr/>
              <a:t>2024/10/31</a:t>
            </a:fld>
            <a:endParaRPr kumimoji="1" lang="ja-JP" altLang="en-US"/>
          </a:p>
        </p:txBody>
      </p:sp>
      <p:sp>
        <p:nvSpPr>
          <p:cNvPr id="4" name="スライド イメージ プレースホルダー 3"/>
          <p:cNvSpPr>
            <a:spLocks noGrp="1" noRot="1" noChangeAspect="1"/>
          </p:cNvSpPr>
          <p:nvPr>
            <p:ph type="sldImg" idx="2"/>
          </p:nvPr>
        </p:nvSpPr>
        <p:spPr>
          <a:xfrm>
            <a:off x="2074863" y="746125"/>
            <a:ext cx="2657475" cy="3727450"/>
          </a:xfrm>
          <a:prstGeom prst="rect">
            <a:avLst/>
          </a:prstGeom>
          <a:noFill/>
          <a:ln w="12700">
            <a:solidFill>
              <a:prstClr val="black"/>
            </a:solidFill>
          </a:ln>
        </p:spPr>
        <p:txBody>
          <a:bodyPr vert="horz" lIns="95509" tIns="47753" rIns="95509" bIns="47753" rtlCol="0" anchor="ctr"/>
          <a:lstStyle/>
          <a:p>
            <a:endParaRPr lang="ja-JP" altLang="en-US"/>
          </a:p>
        </p:txBody>
      </p:sp>
      <p:sp>
        <p:nvSpPr>
          <p:cNvPr id="5" name="ノート プレースホルダー 4"/>
          <p:cNvSpPr>
            <a:spLocks noGrp="1"/>
          </p:cNvSpPr>
          <p:nvPr>
            <p:ph type="body" sz="quarter" idx="3"/>
          </p:nvPr>
        </p:nvSpPr>
        <p:spPr>
          <a:xfrm>
            <a:off x="680721" y="4721192"/>
            <a:ext cx="5445760" cy="4472702"/>
          </a:xfrm>
          <a:prstGeom prst="rect">
            <a:avLst/>
          </a:prstGeom>
        </p:spPr>
        <p:txBody>
          <a:bodyPr vert="horz" lIns="95509" tIns="47753" rIns="95509" bIns="4775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660"/>
            <a:ext cx="2949787" cy="496968"/>
          </a:xfrm>
          <a:prstGeom prst="rect">
            <a:avLst/>
          </a:prstGeom>
        </p:spPr>
        <p:txBody>
          <a:bodyPr vert="horz" lIns="95509" tIns="47753" rIns="95509" bIns="47753" rtlCol="0" anchor="b"/>
          <a:lstStyle>
            <a:lvl1pPr algn="l">
              <a:defRPr sz="1400"/>
            </a:lvl1pPr>
          </a:lstStyle>
          <a:p>
            <a:endParaRPr kumimoji="1" lang="ja-JP" altLang="en-US"/>
          </a:p>
        </p:txBody>
      </p:sp>
      <p:sp>
        <p:nvSpPr>
          <p:cNvPr id="7" name="スライド番号プレースホルダー 6"/>
          <p:cNvSpPr>
            <a:spLocks noGrp="1"/>
          </p:cNvSpPr>
          <p:nvPr>
            <p:ph type="sldNum" sz="quarter" idx="5"/>
          </p:nvPr>
        </p:nvSpPr>
        <p:spPr>
          <a:xfrm>
            <a:off x="3855844" y="9440660"/>
            <a:ext cx="2949787" cy="496968"/>
          </a:xfrm>
          <a:prstGeom prst="rect">
            <a:avLst/>
          </a:prstGeom>
        </p:spPr>
        <p:txBody>
          <a:bodyPr vert="horz" lIns="95509" tIns="47753" rIns="95509" bIns="47753" rtlCol="0" anchor="b"/>
          <a:lstStyle>
            <a:lvl1pPr algn="r">
              <a:defRPr sz="1400"/>
            </a:lvl1pPr>
          </a:lstStyle>
          <a:p>
            <a:fld id="{94C6C71A-2CA9-43F8-9329-FE0928B9438B}" type="slidenum">
              <a:rPr kumimoji="1" lang="ja-JP" altLang="en-US" smtClean="0"/>
              <a:pPr/>
              <a:t>‹#›</a:t>
            </a:fld>
            <a:endParaRPr kumimoji="1" lang="ja-JP" altLang="en-US"/>
          </a:p>
        </p:txBody>
      </p:sp>
    </p:spTree>
    <p:extLst>
      <p:ext uri="{BB962C8B-B14F-4D97-AF65-F5344CB8AC3E}">
        <p14:creationId xmlns:p14="http://schemas.microsoft.com/office/powerpoint/2010/main" val="3242580381"/>
      </p:ext>
    </p:extLst>
  </p:cSld>
  <p:clrMap bg1="lt1" tx1="dk1" bg2="lt2" tx2="dk2" accent1="accent1" accent2="accent2" accent3="accent3" accent4="accent4" accent5="accent5" accent6="accent6" hlink="hlink" folHlink="folHlink"/>
  <p:notesStyle>
    <a:lvl1pPr marL="0" algn="l" defTabSz="1018818" rtl="0" eaLnBrk="1" latinLnBrk="0" hangingPunct="1">
      <a:defRPr kumimoji="1" sz="1337" kern="1200">
        <a:solidFill>
          <a:schemeClr val="tx1"/>
        </a:solidFill>
        <a:latin typeface="+mn-lt"/>
        <a:ea typeface="+mn-ea"/>
        <a:cs typeface="+mn-cs"/>
      </a:defRPr>
    </a:lvl1pPr>
    <a:lvl2pPr marL="509408" algn="l" defTabSz="1018818" rtl="0" eaLnBrk="1" latinLnBrk="0" hangingPunct="1">
      <a:defRPr kumimoji="1" sz="1337" kern="1200">
        <a:solidFill>
          <a:schemeClr val="tx1"/>
        </a:solidFill>
        <a:latin typeface="+mn-lt"/>
        <a:ea typeface="+mn-ea"/>
        <a:cs typeface="+mn-cs"/>
      </a:defRPr>
    </a:lvl2pPr>
    <a:lvl3pPr marL="1018818" algn="l" defTabSz="1018818" rtl="0" eaLnBrk="1" latinLnBrk="0" hangingPunct="1">
      <a:defRPr kumimoji="1" sz="1337" kern="1200">
        <a:solidFill>
          <a:schemeClr val="tx1"/>
        </a:solidFill>
        <a:latin typeface="+mn-lt"/>
        <a:ea typeface="+mn-ea"/>
        <a:cs typeface="+mn-cs"/>
      </a:defRPr>
    </a:lvl3pPr>
    <a:lvl4pPr marL="1528227" algn="l" defTabSz="1018818" rtl="0" eaLnBrk="1" latinLnBrk="0" hangingPunct="1">
      <a:defRPr kumimoji="1" sz="1337" kern="1200">
        <a:solidFill>
          <a:schemeClr val="tx1"/>
        </a:solidFill>
        <a:latin typeface="+mn-lt"/>
        <a:ea typeface="+mn-ea"/>
        <a:cs typeface="+mn-cs"/>
      </a:defRPr>
    </a:lvl4pPr>
    <a:lvl5pPr marL="2037634" algn="l" defTabSz="1018818" rtl="0" eaLnBrk="1" latinLnBrk="0" hangingPunct="1">
      <a:defRPr kumimoji="1" sz="1337" kern="1200">
        <a:solidFill>
          <a:schemeClr val="tx1"/>
        </a:solidFill>
        <a:latin typeface="+mn-lt"/>
        <a:ea typeface="+mn-ea"/>
        <a:cs typeface="+mn-cs"/>
      </a:defRPr>
    </a:lvl5pPr>
    <a:lvl6pPr marL="2547044" algn="l" defTabSz="1018818" rtl="0" eaLnBrk="1" latinLnBrk="0" hangingPunct="1">
      <a:defRPr kumimoji="1" sz="1337" kern="1200">
        <a:solidFill>
          <a:schemeClr val="tx1"/>
        </a:solidFill>
        <a:latin typeface="+mn-lt"/>
        <a:ea typeface="+mn-ea"/>
        <a:cs typeface="+mn-cs"/>
      </a:defRPr>
    </a:lvl6pPr>
    <a:lvl7pPr marL="3056452" algn="l" defTabSz="1018818" rtl="0" eaLnBrk="1" latinLnBrk="0" hangingPunct="1">
      <a:defRPr kumimoji="1" sz="1337" kern="1200">
        <a:solidFill>
          <a:schemeClr val="tx1"/>
        </a:solidFill>
        <a:latin typeface="+mn-lt"/>
        <a:ea typeface="+mn-ea"/>
        <a:cs typeface="+mn-cs"/>
      </a:defRPr>
    </a:lvl7pPr>
    <a:lvl8pPr marL="3565861" algn="l" defTabSz="1018818" rtl="0" eaLnBrk="1" latinLnBrk="0" hangingPunct="1">
      <a:defRPr kumimoji="1" sz="1337" kern="1200">
        <a:solidFill>
          <a:schemeClr val="tx1"/>
        </a:solidFill>
        <a:latin typeface="+mn-lt"/>
        <a:ea typeface="+mn-ea"/>
        <a:cs typeface="+mn-cs"/>
      </a:defRPr>
    </a:lvl8pPr>
    <a:lvl9pPr marL="4075270" algn="l" defTabSz="1018818"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83169" y="3388464"/>
            <a:ext cx="6609239" cy="2338088"/>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66337" y="6181038"/>
            <a:ext cx="5442903" cy="2787526"/>
          </a:xfrm>
        </p:spPr>
        <p:txBody>
          <a:bodyPr/>
          <a:lstStyle>
            <a:lvl1pPr marL="0" indent="0" algn="ctr">
              <a:buNone/>
              <a:defRPr>
                <a:solidFill>
                  <a:schemeClr val="tx1">
                    <a:tint val="75000"/>
                  </a:schemeClr>
                </a:solidFill>
              </a:defRPr>
            </a:lvl1pPr>
            <a:lvl2pPr marL="333175" indent="0" algn="ctr">
              <a:buNone/>
              <a:defRPr>
                <a:solidFill>
                  <a:schemeClr val="tx1">
                    <a:tint val="75000"/>
                  </a:schemeClr>
                </a:solidFill>
              </a:defRPr>
            </a:lvl2pPr>
            <a:lvl3pPr marL="666350" indent="0" algn="ctr">
              <a:buNone/>
              <a:defRPr>
                <a:solidFill>
                  <a:schemeClr val="tx1">
                    <a:tint val="75000"/>
                  </a:schemeClr>
                </a:solidFill>
              </a:defRPr>
            </a:lvl3pPr>
            <a:lvl4pPr marL="999525" indent="0" algn="ctr">
              <a:buNone/>
              <a:defRPr>
                <a:solidFill>
                  <a:schemeClr val="tx1">
                    <a:tint val="75000"/>
                  </a:schemeClr>
                </a:solidFill>
              </a:defRPr>
            </a:lvl4pPr>
            <a:lvl5pPr marL="1332700" indent="0" algn="ctr">
              <a:buNone/>
              <a:defRPr>
                <a:solidFill>
                  <a:schemeClr val="tx1">
                    <a:tint val="75000"/>
                  </a:schemeClr>
                </a:solidFill>
              </a:defRPr>
            </a:lvl5pPr>
            <a:lvl6pPr marL="1665874" indent="0" algn="ctr">
              <a:buNone/>
              <a:defRPr>
                <a:solidFill>
                  <a:schemeClr val="tx1">
                    <a:tint val="75000"/>
                  </a:schemeClr>
                </a:solidFill>
              </a:defRPr>
            </a:lvl6pPr>
            <a:lvl7pPr marL="1999049" indent="0" algn="ctr">
              <a:buNone/>
              <a:defRPr>
                <a:solidFill>
                  <a:schemeClr val="tx1">
                    <a:tint val="75000"/>
                  </a:schemeClr>
                </a:solidFill>
              </a:defRPr>
            </a:lvl7pPr>
            <a:lvl8pPr marL="2332224" indent="0" algn="ctr">
              <a:buNone/>
              <a:defRPr>
                <a:solidFill>
                  <a:schemeClr val="tx1">
                    <a:tint val="75000"/>
                  </a:schemeClr>
                </a:solidFill>
              </a:defRPr>
            </a:lvl8pPr>
            <a:lvl9pPr marL="2665399"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7420E7D-346A-4E68-9045-7E6B396D6F6D}" type="datetimeFigureOut">
              <a:rPr kumimoji="1" lang="ja-JP" altLang="en-US" smtClean="0"/>
              <a:pPr/>
              <a:t>2024/10/31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25B8B3-44C2-44DE-A1E1-C3BC39DEED93}" type="slidenum">
              <a:rPr kumimoji="1" lang="ja-JP" altLang="en-US" smtClean="0"/>
              <a:pPr/>
              <a:t>‹#›</a:t>
            </a:fld>
            <a:endParaRPr kumimoji="1" lang="ja-JP" altLang="en-US"/>
          </a:p>
        </p:txBody>
      </p:sp>
    </p:spTree>
    <p:extLst>
      <p:ext uri="{BB962C8B-B14F-4D97-AF65-F5344CB8AC3E}">
        <p14:creationId xmlns:p14="http://schemas.microsoft.com/office/powerpoint/2010/main" val="3364135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7420E7D-346A-4E68-9045-7E6B396D6F6D}" type="datetimeFigureOut">
              <a:rPr kumimoji="1" lang="ja-JP" altLang="en-US" smtClean="0"/>
              <a:pPr/>
              <a:t>2024/10/31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25B8B3-44C2-44DE-A1E1-C3BC39DEED93}" type="slidenum">
              <a:rPr kumimoji="1" lang="ja-JP" altLang="en-US" smtClean="0"/>
              <a:pPr/>
              <a:t>‹#›</a:t>
            </a:fld>
            <a:endParaRPr kumimoji="1" lang="ja-JP" altLang="en-US"/>
          </a:p>
        </p:txBody>
      </p:sp>
    </p:spTree>
    <p:extLst>
      <p:ext uri="{BB962C8B-B14F-4D97-AF65-F5344CB8AC3E}">
        <p14:creationId xmlns:p14="http://schemas.microsoft.com/office/powerpoint/2010/main" val="2867355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227969" y="631233"/>
            <a:ext cx="1312129" cy="1344274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91587" y="631233"/>
            <a:ext cx="3806792" cy="1344274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7420E7D-346A-4E68-9045-7E6B396D6F6D}" type="datetimeFigureOut">
              <a:rPr kumimoji="1" lang="ja-JP" altLang="en-US" smtClean="0"/>
              <a:pPr/>
              <a:t>2024/10/31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25B8B3-44C2-44DE-A1E1-C3BC39DEED93}" type="slidenum">
              <a:rPr kumimoji="1" lang="ja-JP" altLang="en-US" smtClean="0"/>
              <a:pPr/>
              <a:t>‹#›</a:t>
            </a:fld>
            <a:endParaRPr kumimoji="1" lang="ja-JP" altLang="en-US"/>
          </a:p>
        </p:txBody>
      </p:sp>
    </p:spTree>
    <p:extLst>
      <p:ext uri="{BB962C8B-B14F-4D97-AF65-F5344CB8AC3E}">
        <p14:creationId xmlns:p14="http://schemas.microsoft.com/office/powerpoint/2010/main" val="433476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7420E7D-346A-4E68-9045-7E6B396D6F6D}" type="datetimeFigureOut">
              <a:rPr kumimoji="1" lang="ja-JP" altLang="en-US" smtClean="0"/>
              <a:pPr/>
              <a:t>2024/10/31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25B8B3-44C2-44DE-A1E1-C3BC39DEED93}" type="slidenum">
              <a:rPr kumimoji="1" lang="ja-JP" altLang="en-US" smtClean="0"/>
              <a:pPr/>
              <a:t>‹#›</a:t>
            </a:fld>
            <a:endParaRPr kumimoji="1" lang="ja-JP" altLang="en-US"/>
          </a:p>
        </p:txBody>
      </p:sp>
    </p:spTree>
    <p:extLst>
      <p:ext uri="{BB962C8B-B14F-4D97-AF65-F5344CB8AC3E}">
        <p14:creationId xmlns:p14="http://schemas.microsoft.com/office/powerpoint/2010/main" val="1338158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14217" y="7009217"/>
            <a:ext cx="6609239" cy="2166393"/>
          </a:xfrm>
        </p:spPr>
        <p:txBody>
          <a:bodyPr anchor="t"/>
          <a:lstStyle>
            <a:lvl1pPr algn="l">
              <a:defRPr sz="2915"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14217" y="4623157"/>
            <a:ext cx="6609239" cy="2386062"/>
          </a:xfrm>
        </p:spPr>
        <p:txBody>
          <a:bodyPr anchor="b"/>
          <a:lstStyle>
            <a:lvl1pPr marL="0" indent="0">
              <a:buNone/>
              <a:defRPr sz="1458">
                <a:solidFill>
                  <a:schemeClr val="tx1">
                    <a:tint val="75000"/>
                  </a:schemeClr>
                </a:solidFill>
              </a:defRPr>
            </a:lvl1pPr>
            <a:lvl2pPr marL="333175" indent="0">
              <a:buNone/>
              <a:defRPr sz="1312">
                <a:solidFill>
                  <a:schemeClr val="tx1">
                    <a:tint val="75000"/>
                  </a:schemeClr>
                </a:solidFill>
              </a:defRPr>
            </a:lvl2pPr>
            <a:lvl3pPr marL="666350" indent="0">
              <a:buNone/>
              <a:defRPr sz="1166">
                <a:solidFill>
                  <a:schemeClr val="tx1">
                    <a:tint val="75000"/>
                  </a:schemeClr>
                </a:solidFill>
              </a:defRPr>
            </a:lvl3pPr>
            <a:lvl4pPr marL="999525" indent="0">
              <a:buNone/>
              <a:defRPr sz="1020">
                <a:solidFill>
                  <a:schemeClr val="tx1">
                    <a:tint val="75000"/>
                  </a:schemeClr>
                </a:solidFill>
              </a:defRPr>
            </a:lvl4pPr>
            <a:lvl5pPr marL="1332700" indent="0">
              <a:buNone/>
              <a:defRPr sz="1020">
                <a:solidFill>
                  <a:schemeClr val="tx1">
                    <a:tint val="75000"/>
                  </a:schemeClr>
                </a:solidFill>
              </a:defRPr>
            </a:lvl5pPr>
            <a:lvl6pPr marL="1665874" indent="0">
              <a:buNone/>
              <a:defRPr sz="1020">
                <a:solidFill>
                  <a:schemeClr val="tx1">
                    <a:tint val="75000"/>
                  </a:schemeClr>
                </a:solidFill>
              </a:defRPr>
            </a:lvl6pPr>
            <a:lvl7pPr marL="1999049" indent="0">
              <a:buNone/>
              <a:defRPr sz="1020">
                <a:solidFill>
                  <a:schemeClr val="tx1">
                    <a:tint val="75000"/>
                  </a:schemeClr>
                </a:solidFill>
              </a:defRPr>
            </a:lvl7pPr>
            <a:lvl8pPr marL="2332224" indent="0">
              <a:buNone/>
              <a:defRPr sz="1020">
                <a:solidFill>
                  <a:schemeClr val="tx1">
                    <a:tint val="75000"/>
                  </a:schemeClr>
                </a:solidFill>
              </a:defRPr>
            </a:lvl8pPr>
            <a:lvl9pPr marL="2665399" indent="0">
              <a:buNone/>
              <a:defRPr sz="102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7420E7D-346A-4E68-9045-7E6B396D6F6D}" type="datetimeFigureOut">
              <a:rPr kumimoji="1" lang="ja-JP" altLang="en-US" smtClean="0"/>
              <a:pPr/>
              <a:t>2024/10/31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25B8B3-44C2-44DE-A1E1-C3BC39DEED93}" type="slidenum">
              <a:rPr kumimoji="1" lang="ja-JP" altLang="en-US" smtClean="0"/>
              <a:pPr/>
              <a:t>‹#›</a:t>
            </a:fld>
            <a:endParaRPr kumimoji="1" lang="ja-JP" altLang="en-US"/>
          </a:p>
        </p:txBody>
      </p:sp>
    </p:spTree>
    <p:extLst>
      <p:ext uri="{BB962C8B-B14F-4D97-AF65-F5344CB8AC3E}">
        <p14:creationId xmlns:p14="http://schemas.microsoft.com/office/powerpoint/2010/main" val="677033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91586" y="3676306"/>
            <a:ext cx="2559460" cy="10397677"/>
          </a:xfrm>
        </p:spPr>
        <p:txBody>
          <a:bodyPr/>
          <a:lstStyle>
            <a:lvl1pPr>
              <a:defRPr sz="2040"/>
            </a:lvl1pPr>
            <a:lvl2pPr>
              <a:defRPr sz="1749"/>
            </a:lvl2pPr>
            <a:lvl3pPr>
              <a:defRPr sz="1458"/>
            </a:lvl3pPr>
            <a:lvl4pPr>
              <a:defRPr sz="1312"/>
            </a:lvl4pPr>
            <a:lvl5pPr>
              <a:defRPr sz="1312"/>
            </a:lvl5pPr>
            <a:lvl6pPr>
              <a:defRPr sz="1312"/>
            </a:lvl6pPr>
            <a:lvl7pPr>
              <a:defRPr sz="1312"/>
            </a:lvl7pPr>
            <a:lvl8pPr>
              <a:defRPr sz="1312"/>
            </a:lvl8pPr>
            <a:lvl9pPr>
              <a:defRPr sz="131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980639" y="3676306"/>
            <a:ext cx="2559460" cy="10397677"/>
          </a:xfrm>
        </p:spPr>
        <p:txBody>
          <a:bodyPr/>
          <a:lstStyle>
            <a:lvl1pPr>
              <a:defRPr sz="2040"/>
            </a:lvl1pPr>
            <a:lvl2pPr>
              <a:defRPr sz="1749"/>
            </a:lvl2pPr>
            <a:lvl3pPr>
              <a:defRPr sz="1458"/>
            </a:lvl3pPr>
            <a:lvl4pPr>
              <a:defRPr sz="1312"/>
            </a:lvl4pPr>
            <a:lvl5pPr>
              <a:defRPr sz="1312"/>
            </a:lvl5pPr>
            <a:lvl6pPr>
              <a:defRPr sz="1312"/>
            </a:lvl6pPr>
            <a:lvl7pPr>
              <a:defRPr sz="1312"/>
            </a:lvl7pPr>
            <a:lvl8pPr>
              <a:defRPr sz="1312"/>
            </a:lvl8pPr>
            <a:lvl9pPr>
              <a:defRPr sz="131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7420E7D-346A-4E68-9045-7E6B396D6F6D}" type="datetimeFigureOut">
              <a:rPr kumimoji="1" lang="ja-JP" altLang="en-US" smtClean="0"/>
              <a:pPr/>
              <a:t>2024/10/31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725B8B3-44C2-44DE-A1E1-C3BC39DEED93}" type="slidenum">
              <a:rPr kumimoji="1" lang="ja-JP" altLang="en-US" smtClean="0"/>
              <a:pPr/>
              <a:t>‹#›</a:t>
            </a:fld>
            <a:endParaRPr kumimoji="1" lang="ja-JP" altLang="en-US"/>
          </a:p>
        </p:txBody>
      </p:sp>
    </p:spTree>
    <p:extLst>
      <p:ext uri="{BB962C8B-B14F-4D97-AF65-F5344CB8AC3E}">
        <p14:creationId xmlns:p14="http://schemas.microsoft.com/office/powerpoint/2010/main" val="3028749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88779" y="436815"/>
            <a:ext cx="6998018" cy="1817952"/>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88782" y="2441613"/>
            <a:ext cx="3435562" cy="1017548"/>
          </a:xfrm>
        </p:spPr>
        <p:txBody>
          <a:bodyPr anchor="b"/>
          <a:lstStyle>
            <a:lvl1pPr marL="0" indent="0">
              <a:buNone/>
              <a:defRPr sz="1749" b="1"/>
            </a:lvl1pPr>
            <a:lvl2pPr marL="333175" indent="0">
              <a:buNone/>
              <a:defRPr sz="1458" b="1"/>
            </a:lvl2pPr>
            <a:lvl3pPr marL="666350" indent="0">
              <a:buNone/>
              <a:defRPr sz="1312" b="1"/>
            </a:lvl3pPr>
            <a:lvl4pPr marL="999525" indent="0">
              <a:buNone/>
              <a:defRPr sz="1166" b="1"/>
            </a:lvl4pPr>
            <a:lvl5pPr marL="1332700" indent="0">
              <a:buNone/>
              <a:defRPr sz="1166" b="1"/>
            </a:lvl5pPr>
            <a:lvl6pPr marL="1665874" indent="0">
              <a:buNone/>
              <a:defRPr sz="1166" b="1"/>
            </a:lvl6pPr>
            <a:lvl7pPr marL="1999049" indent="0">
              <a:buNone/>
              <a:defRPr sz="1166" b="1"/>
            </a:lvl7pPr>
            <a:lvl8pPr marL="2332224" indent="0">
              <a:buNone/>
              <a:defRPr sz="1166" b="1"/>
            </a:lvl8pPr>
            <a:lvl9pPr marL="2665399" indent="0">
              <a:buNone/>
              <a:defRPr sz="1166"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88782" y="3459159"/>
            <a:ext cx="3435562" cy="6284560"/>
          </a:xfrm>
        </p:spPr>
        <p:txBody>
          <a:bodyPr/>
          <a:lstStyle>
            <a:lvl1pPr>
              <a:defRPr sz="1749"/>
            </a:lvl1pPr>
            <a:lvl2pPr>
              <a:defRPr sz="1458"/>
            </a:lvl2pPr>
            <a:lvl3pPr>
              <a:defRPr sz="1312"/>
            </a:lvl3pPr>
            <a:lvl4pPr>
              <a:defRPr sz="1166"/>
            </a:lvl4pPr>
            <a:lvl5pPr>
              <a:defRPr sz="1166"/>
            </a:lvl5pPr>
            <a:lvl6pPr>
              <a:defRPr sz="1166"/>
            </a:lvl6pPr>
            <a:lvl7pPr>
              <a:defRPr sz="1166"/>
            </a:lvl7pPr>
            <a:lvl8pPr>
              <a:defRPr sz="1166"/>
            </a:lvl8pPr>
            <a:lvl9pPr>
              <a:defRPr sz="116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949887" y="2441613"/>
            <a:ext cx="3436912" cy="1017548"/>
          </a:xfrm>
        </p:spPr>
        <p:txBody>
          <a:bodyPr anchor="b"/>
          <a:lstStyle>
            <a:lvl1pPr marL="0" indent="0">
              <a:buNone/>
              <a:defRPr sz="1749" b="1"/>
            </a:lvl1pPr>
            <a:lvl2pPr marL="333175" indent="0">
              <a:buNone/>
              <a:defRPr sz="1458" b="1"/>
            </a:lvl2pPr>
            <a:lvl3pPr marL="666350" indent="0">
              <a:buNone/>
              <a:defRPr sz="1312" b="1"/>
            </a:lvl3pPr>
            <a:lvl4pPr marL="999525" indent="0">
              <a:buNone/>
              <a:defRPr sz="1166" b="1"/>
            </a:lvl4pPr>
            <a:lvl5pPr marL="1332700" indent="0">
              <a:buNone/>
              <a:defRPr sz="1166" b="1"/>
            </a:lvl5pPr>
            <a:lvl6pPr marL="1665874" indent="0">
              <a:buNone/>
              <a:defRPr sz="1166" b="1"/>
            </a:lvl6pPr>
            <a:lvl7pPr marL="1999049" indent="0">
              <a:buNone/>
              <a:defRPr sz="1166" b="1"/>
            </a:lvl7pPr>
            <a:lvl8pPr marL="2332224" indent="0">
              <a:buNone/>
              <a:defRPr sz="1166" b="1"/>
            </a:lvl8pPr>
            <a:lvl9pPr marL="2665399" indent="0">
              <a:buNone/>
              <a:defRPr sz="1166"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949887" y="3459159"/>
            <a:ext cx="3436912" cy="6284560"/>
          </a:xfrm>
        </p:spPr>
        <p:txBody>
          <a:bodyPr/>
          <a:lstStyle>
            <a:lvl1pPr>
              <a:defRPr sz="1749"/>
            </a:lvl1pPr>
            <a:lvl2pPr>
              <a:defRPr sz="1458"/>
            </a:lvl2pPr>
            <a:lvl3pPr>
              <a:defRPr sz="1312"/>
            </a:lvl3pPr>
            <a:lvl4pPr>
              <a:defRPr sz="1166"/>
            </a:lvl4pPr>
            <a:lvl5pPr>
              <a:defRPr sz="1166"/>
            </a:lvl5pPr>
            <a:lvl6pPr>
              <a:defRPr sz="1166"/>
            </a:lvl6pPr>
            <a:lvl7pPr>
              <a:defRPr sz="1166"/>
            </a:lvl7pPr>
            <a:lvl8pPr>
              <a:defRPr sz="1166"/>
            </a:lvl8pPr>
            <a:lvl9pPr>
              <a:defRPr sz="116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7420E7D-346A-4E68-9045-7E6B396D6F6D}" type="datetimeFigureOut">
              <a:rPr kumimoji="1" lang="ja-JP" altLang="en-US" smtClean="0"/>
              <a:pPr/>
              <a:t>2024/10/31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725B8B3-44C2-44DE-A1E1-C3BC39DEED93}" type="slidenum">
              <a:rPr kumimoji="1" lang="ja-JP" altLang="en-US" smtClean="0"/>
              <a:pPr/>
              <a:t>‹#›</a:t>
            </a:fld>
            <a:endParaRPr kumimoji="1" lang="ja-JP" altLang="en-US"/>
          </a:p>
        </p:txBody>
      </p:sp>
    </p:spTree>
    <p:extLst>
      <p:ext uri="{BB962C8B-B14F-4D97-AF65-F5344CB8AC3E}">
        <p14:creationId xmlns:p14="http://schemas.microsoft.com/office/powerpoint/2010/main" val="200516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7420E7D-346A-4E68-9045-7E6B396D6F6D}" type="datetimeFigureOut">
              <a:rPr kumimoji="1" lang="ja-JP" altLang="en-US" smtClean="0"/>
              <a:pPr/>
              <a:t>2024/10/31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725B8B3-44C2-44DE-A1E1-C3BC39DEED93}" type="slidenum">
              <a:rPr kumimoji="1" lang="ja-JP" altLang="en-US" smtClean="0"/>
              <a:pPr/>
              <a:t>‹#›</a:t>
            </a:fld>
            <a:endParaRPr kumimoji="1" lang="ja-JP" altLang="en-US"/>
          </a:p>
        </p:txBody>
      </p:sp>
    </p:spTree>
    <p:extLst>
      <p:ext uri="{BB962C8B-B14F-4D97-AF65-F5344CB8AC3E}">
        <p14:creationId xmlns:p14="http://schemas.microsoft.com/office/powerpoint/2010/main" val="4087485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7420E7D-346A-4E68-9045-7E6B396D6F6D}" type="datetimeFigureOut">
              <a:rPr kumimoji="1" lang="ja-JP" altLang="en-US" smtClean="0"/>
              <a:pPr/>
              <a:t>2024/10/31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725B8B3-44C2-44DE-A1E1-C3BC39DEED93}" type="slidenum">
              <a:rPr kumimoji="1" lang="ja-JP" altLang="en-US" smtClean="0"/>
              <a:pPr/>
              <a:t>‹#›</a:t>
            </a:fld>
            <a:endParaRPr kumimoji="1" lang="ja-JP" altLang="en-US"/>
          </a:p>
        </p:txBody>
      </p:sp>
    </p:spTree>
    <p:extLst>
      <p:ext uri="{BB962C8B-B14F-4D97-AF65-F5344CB8AC3E}">
        <p14:creationId xmlns:p14="http://schemas.microsoft.com/office/powerpoint/2010/main" val="117542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88781" y="434289"/>
            <a:ext cx="2558111" cy="1848252"/>
          </a:xfrm>
        </p:spPr>
        <p:txBody>
          <a:bodyPr anchor="b"/>
          <a:lstStyle>
            <a:lvl1pPr algn="l">
              <a:defRPr sz="1458"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040036" y="434289"/>
            <a:ext cx="4346763" cy="9309432"/>
          </a:xfrm>
        </p:spPr>
        <p:txBody>
          <a:bodyPr/>
          <a:lstStyle>
            <a:lvl1pPr>
              <a:defRPr sz="2332"/>
            </a:lvl1pPr>
            <a:lvl2pPr>
              <a:defRPr sz="2040"/>
            </a:lvl2pPr>
            <a:lvl3pPr>
              <a:defRPr sz="1749"/>
            </a:lvl3pPr>
            <a:lvl4pPr>
              <a:defRPr sz="1458"/>
            </a:lvl4pPr>
            <a:lvl5pPr>
              <a:defRPr sz="1458"/>
            </a:lvl5pPr>
            <a:lvl6pPr>
              <a:defRPr sz="1458"/>
            </a:lvl6pPr>
            <a:lvl7pPr>
              <a:defRPr sz="1458"/>
            </a:lvl7pPr>
            <a:lvl8pPr>
              <a:defRPr sz="1458"/>
            </a:lvl8pPr>
            <a:lvl9pPr>
              <a:defRPr sz="1458"/>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88781" y="2282541"/>
            <a:ext cx="2558111" cy="7461180"/>
          </a:xfrm>
        </p:spPr>
        <p:txBody>
          <a:bodyPr/>
          <a:lstStyle>
            <a:lvl1pPr marL="0" indent="0">
              <a:buNone/>
              <a:defRPr sz="1020"/>
            </a:lvl1pPr>
            <a:lvl2pPr marL="333175" indent="0">
              <a:buNone/>
              <a:defRPr sz="874"/>
            </a:lvl2pPr>
            <a:lvl3pPr marL="666350" indent="0">
              <a:buNone/>
              <a:defRPr sz="728"/>
            </a:lvl3pPr>
            <a:lvl4pPr marL="999525" indent="0">
              <a:buNone/>
              <a:defRPr sz="656"/>
            </a:lvl4pPr>
            <a:lvl5pPr marL="1332700" indent="0">
              <a:buNone/>
              <a:defRPr sz="656"/>
            </a:lvl5pPr>
            <a:lvl6pPr marL="1665874" indent="0">
              <a:buNone/>
              <a:defRPr sz="656"/>
            </a:lvl6pPr>
            <a:lvl7pPr marL="1999049" indent="0">
              <a:buNone/>
              <a:defRPr sz="656"/>
            </a:lvl7pPr>
            <a:lvl8pPr marL="2332224" indent="0">
              <a:buNone/>
              <a:defRPr sz="656"/>
            </a:lvl8pPr>
            <a:lvl9pPr marL="2665399" indent="0">
              <a:buNone/>
              <a:defRPr sz="656"/>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7420E7D-346A-4E68-9045-7E6B396D6F6D}" type="datetimeFigureOut">
              <a:rPr kumimoji="1" lang="ja-JP" altLang="en-US" smtClean="0"/>
              <a:pPr/>
              <a:t>2024/10/31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725B8B3-44C2-44DE-A1E1-C3BC39DEED93}" type="slidenum">
              <a:rPr kumimoji="1" lang="ja-JP" altLang="en-US" smtClean="0"/>
              <a:pPr/>
              <a:t>‹#›</a:t>
            </a:fld>
            <a:endParaRPr kumimoji="1" lang="ja-JP" altLang="en-US"/>
          </a:p>
        </p:txBody>
      </p:sp>
    </p:spTree>
    <p:extLst>
      <p:ext uri="{BB962C8B-B14F-4D97-AF65-F5344CB8AC3E}">
        <p14:creationId xmlns:p14="http://schemas.microsoft.com/office/powerpoint/2010/main" val="1854372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524067" y="7635399"/>
            <a:ext cx="4665345" cy="901403"/>
          </a:xfrm>
        </p:spPr>
        <p:txBody>
          <a:bodyPr anchor="b"/>
          <a:lstStyle>
            <a:lvl1pPr algn="l">
              <a:defRPr sz="1458" b="1"/>
            </a:lvl1pPr>
          </a:lstStyle>
          <a:p>
            <a:r>
              <a:rPr kumimoji="1" lang="ja-JP" altLang="en-US"/>
              <a:t>マスター タイトルの書式設定</a:t>
            </a:r>
          </a:p>
        </p:txBody>
      </p:sp>
      <p:sp>
        <p:nvSpPr>
          <p:cNvPr id="3" name="図プレースホルダー 2"/>
          <p:cNvSpPr>
            <a:spLocks noGrp="1"/>
          </p:cNvSpPr>
          <p:nvPr>
            <p:ph type="pic" idx="1"/>
          </p:nvPr>
        </p:nvSpPr>
        <p:spPr>
          <a:xfrm>
            <a:off x="1524067" y="974624"/>
            <a:ext cx="4665345" cy="6544628"/>
          </a:xfrm>
        </p:spPr>
        <p:txBody>
          <a:bodyPr/>
          <a:lstStyle>
            <a:lvl1pPr marL="0" indent="0">
              <a:buNone/>
              <a:defRPr sz="2332"/>
            </a:lvl1pPr>
            <a:lvl2pPr marL="333175" indent="0">
              <a:buNone/>
              <a:defRPr sz="2040"/>
            </a:lvl2pPr>
            <a:lvl3pPr marL="666350" indent="0">
              <a:buNone/>
              <a:defRPr sz="1749"/>
            </a:lvl3pPr>
            <a:lvl4pPr marL="999525" indent="0">
              <a:buNone/>
              <a:defRPr sz="1458"/>
            </a:lvl4pPr>
            <a:lvl5pPr marL="1332700" indent="0">
              <a:buNone/>
              <a:defRPr sz="1458"/>
            </a:lvl5pPr>
            <a:lvl6pPr marL="1665874" indent="0">
              <a:buNone/>
              <a:defRPr sz="1458"/>
            </a:lvl6pPr>
            <a:lvl7pPr marL="1999049" indent="0">
              <a:buNone/>
              <a:defRPr sz="1458"/>
            </a:lvl7pPr>
            <a:lvl8pPr marL="2332224" indent="0">
              <a:buNone/>
              <a:defRPr sz="1458"/>
            </a:lvl8pPr>
            <a:lvl9pPr marL="2665399" indent="0">
              <a:buNone/>
              <a:defRPr sz="1458"/>
            </a:lvl9pPr>
          </a:lstStyle>
          <a:p>
            <a:endParaRPr kumimoji="1" lang="ja-JP" altLang="en-US"/>
          </a:p>
        </p:txBody>
      </p:sp>
      <p:sp>
        <p:nvSpPr>
          <p:cNvPr id="4" name="テキスト プレースホルダー 3"/>
          <p:cNvSpPr>
            <a:spLocks noGrp="1"/>
          </p:cNvSpPr>
          <p:nvPr>
            <p:ph type="body" sz="half" idx="2"/>
          </p:nvPr>
        </p:nvSpPr>
        <p:spPr>
          <a:xfrm>
            <a:off x="1524067" y="8536802"/>
            <a:ext cx="4665345" cy="1280140"/>
          </a:xfrm>
        </p:spPr>
        <p:txBody>
          <a:bodyPr/>
          <a:lstStyle>
            <a:lvl1pPr marL="0" indent="0">
              <a:buNone/>
              <a:defRPr sz="1020"/>
            </a:lvl1pPr>
            <a:lvl2pPr marL="333175" indent="0">
              <a:buNone/>
              <a:defRPr sz="874"/>
            </a:lvl2pPr>
            <a:lvl3pPr marL="666350" indent="0">
              <a:buNone/>
              <a:defRPr sz="728"/>
            </a:lvl3pPr>
            <a:lvl4pPr marL="999525" indent="0">
              <a:buNone/>
              <a:defRPr sz="656"/>
            </a:lvl4pPr>
            <a:lvl5pPr marL="1332700" indent="0">
              <a:buNone/>
              <a:defRPr sz="656"/>
            </a:lvl5pPr>
            <a:lvl6pPr marL="1665874" indent="0">
              <a:buNone/>
              <a:defRPr sz="656"/>
            </a:lvl6pPr>
            <a:lvl7pPr marL="1999049" indent="0">
              <a:buNone/>
              <a:defRPr sz="656"/>
            </a:lvl7pPr>
            <a:lvl8pPr marL="2332224" indent="0">
              <a:buNone/>
              <a:defRPr sz="656"/>
            </a:lvl8pPr>
            <a:lvl9pPr marL="2665399" indent="0">
              <a:buNone/>
              <a:defRPr sz="656"/>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7420E7D-346A-4E68-9045-7E6B396D6F6D}" type="datetimeFigureOut">
              <a:rPr kumimoji="1" lang="ja-JP" altLang="en-US" smtClean="0"/>
              <a:pPr/>
              <a:t>2024/10/31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725B8B3-44C2-44DE-A1E1-C3BC39DEED93}" type="slidenum">
              <a:rPr kumimoji="1" lang="ja-JP" altLang="en-US" smtClean="0"/>
              <a:pPr/>
              <a:t>‹#›</a:t>
            </a:fld>
            <a:endParaRPr kumimoji="1" lang="ja-JP" altLang="en-US"/>
          </a:p>
        </p:txBody>
      </p:sp>
    </p:spTree>
    <p:extLst>
      <p:ext uri="{BB962C8B-B14F-4D97-AF65-F5344CB8AC3E}">
        <p14:creationId xmlns:p14="http://schemas.microsoft.com/office/powerpoint/2010/main" val="1586437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88779" y="436815"/>
            <a:ext cx="6998018" cy="1817952"/>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88779" y="2545135"/>
            <a:ext cx="6998018" cy="719858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88779" y="10109836"/>
            <a:ext cx="1814301" cy="580735"/>
          </a:xfrm>
          <a:prstGeom prst="rect">
            <a:avLst/>
          </a:prstGeom>
        </p:spPr>
        <p:txBody>
          <a:bodyPr vert="horz" lIns="91440" tIns="45720" rIns="91440" bIns="45720" rtlCol="0" anchor="ctr"/>
          <a:lstStyle>
            <a:lvl1pPr algn="l">
              <a:defRPr sz="874">
                <a:solidFill>
                  <a:schemeClr val="tx1">
                    <a:tint val="75000"/>
                  </a:schemeClr>
                </a:solidFill>
              </a:defRPr>
            </a:lvl1pPr>
          </a:lstStyle>
          <a:p>
            <a:fld id="{C7420E7D-346A-4E68-9045-7E6B396D6F6D}" type="datetimeFigureOut">
              <a:rPr kumimoji="1" lang="ja-JP" altLang="en-US" smtClean="0"/>
              <a:pPr/>
              <a:t>2024/10/31</a:t>
            </a:fld>
            <a:endParaRPr kumimoji="1" lang="ja-JP" altLang="en-US"/>
          </a:p>
        </p:txBody>
      </p:sp>
      <p:sp>
        <p:nvSpPr>
          <p:cNvPr id="5" name="フッター プレースホルダー 4"/>
          <p:cNvSpPr>
            <a:spLocks noGrp="1"/>
          </p:cNvSpPr>
          <p:nvPr>
            <p:ph type="ftr" sz="quarter" idx="3"/>
          </p:nvPr>
        </p:nvSpPr>
        <p:spPr>
          <a:xfrm>
            <a:off x="2656656" y="10109836"/>
            <a:ext cx="2462265" cy="580735"/>
          </a:xfrm>
          <a:prstGeom prst="rect">
            <a:avLst/>
          </a:prstGeom>
        </p:spPr>
        <p:txBody>
          <a:bodyPr vert="horz" lIns="91440" tIns="45720" rIns="91440" bIns="45720" rtlCol="0" anchor="ctr"/>
          <a:lstStyle>
            <a:lvl1pPr algn="ctr">
              <a:defRPr sz="874">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572495" y="10109836"/>
            <a:ext cx="1814301" cy="580735"/>
          </a:xfrm>
          <a:prstGeom prst="rect">
            <a:avLst/>
          </a:prstGeom>
        </p:spPr>
        <p:txBody>
          <a:bodyPr vert="horz" lIns="91440" tIns="45720" rIns="91440" bIns="45720" rtlCol="0" anchor="ctr"/>
          <a:lstStyle>
            <a:lvl1pPr algn="r">
              <a:defRPr sz="874">
                <a:solidFill>
                  <a:schemeClr val="tx1">
                    <a:tint val="75000"/>
                  </a:schemeClr>
                </a:solidFill>
              </a:defRPr>
            </a:lvl1pPr>
          </a:lstStyle>
          <a:p>
            <a:fld id="{F725B8B3-44C2-44DE-A1E1-C3BC39DEED93}" type="slidenum">
              <a:rPr kumimoji="1" lang="ja-JP" altLang="en-US" smtClean="0"/>
              <a:pPr/>
              <a:t>‹#›</a:t>
            </a:fld>
            <a:endParaRPr kumimoji="1" lang="ja-JP" altLang="en-US"/>
          </a:p>
        </p:txBody>
      </p:sp>
    </p:spTree>
    <p:extLst>
      <p:ext uri="{BB962C8B-B14F-4D97-AF65-F5344CB8AC3E}">
        <p14:creationId xmlns:p14="http://schemas.microsoft.com/office/powerpoint/2010/main" val="3165638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666350" rtl="0" eaLnBrk="1" latinLnBrk="0" hangingPunct="1">
        <a:spcBef>
          <a:spcPct val="0"/>
        </a:spcBef>
        <a:buNone/>
        <a:defRPr kumimoji="1" sz="3206" kern="1200">
          <a:solidFill>
            <a:schemeClr val="tx1"/>
          </a:solidFill>
          <a:latin typeface="+mj-lt"/>
          <a:ea typeface="+mj-ea"/>
          <a:cs typeface="+mj-cs"/>
        </a:defRPr>
      </a:lvl1pPr>
    </p:titleStyle>
    <p:bodyStyle>
      <a:lvl1pPr marL="249881" indent="-249881" algn="l" defTabSz="666350" rtl="0" eaLnBrk="1" latinLnBrk="0" hangingPunct="1">
        <a:spcBef>
          <a:spcPct val="20000"/>
        </a:spcBef>
        <a:buFont typeface="Arial" panose="020B0604020202020204" pitchFamily="34" charset="0"/>
        <a:buChar char="•"/>
        <a:defRPr kumimoji="1" sz="2332" kern="1200">
          <a:solidFill>
            <a:schemeClr val="tx1"/>
          </a:solidFill>
          <a:latin typeface="+mn-lt"/>
          <a:ea typeface="+mn-ea"/>
          <a:cs typeface="+mn-cs"/>
        </a:defRPr>
      </a:lvl1pPr>
      <a:lvl2pPr marL="541409" indent="-208234" algn="l" defTabSz="666350" rtl="0" eaLnBrk="1" latinLnBrk="0" hangingPunct="1">
        <a:spcBef>
          <a:spcPct val="20000"/>
        </a:spcBef>
        <a:buFont typeface="Arial" panose="020B0604020202020204" pitchFamily="34" charset="0"/>
        <a:buChar char="–"/>
        <a:defRPr kumimoji="1" sz="2040" kern="1200">
          <a:solidFill>
            <a:schemeClr val="tx1"/>
          </a:solidFill>
          <a:latin typeface="+mn-lt"/>
          <a:ea typeface="+mn-ea"/>
          <a:cs typeface="+mn-cs"/>
        </a:defRPr>
      </a:lvl2pPr>
      <a:lvl3pPr marL="832937" indent="-166587" algn="l" defTabSz="666350" rtl="0" eaLnBrk="1" latinLnBrk="0" hangingPunct="1">
        <a:spcBef>
          <a:spcPct val="20000"/>
        </a:spcBef>
        <a:buFont typeface="Arial" panose="020B0604020202020204" pitchFamily="34" charset="0"/>
        <a:buChar char="•"/>
        <a:defRPr kumimoji="1" sz="1749" kern="1200">
          <a:solidFill>
            <a:schemeClr val="tx1"/>
          </a:solidFill>
          <a:latin typeface="+mn-lt"/>
          <a:ea typeface="+mn-ea"/>
          <a:cs typeface="+mn-cs"/>
        </a:defRPr>
      </a:lvl3pPr>
      <a:lvl4pPr marL="1166112" indent="-166587" algn="l" defTabSz="666350" rtl="0" eaLnBrk="1" latinLnBrk="0" hangingPunct="1">
        <a:spcBef>
          <a:spcPct val="20000"/>
        </a:spcBef>
        <a:buFont typeface="Arial" panose="020B0604020202020204" pitchFamily="34" charset="0"/>
        <a:buChar char="–"/>
        <a:defRPr kumimoji="1" sz="1458" kern="1200">
          <a:solidFill>
            <a:schemeClr val="tx1"/>
          </a:solidFill>
          <a:latin typeface="+mn-lt"/>
          <a:ea typeface="+mn-ea"/>
          <a:cs typeface="+mn-cs"/>
        </a:defRPr>
      </a:lvl4pPr>
      <a:lvl5pPr marL="1499287" indent="-166587" algn="l" defTabSz="666350" rtl="0" eaLnBrk="1" latinLnBrk="0" hangingPunct="1">
        <a:spcBef>
          <a:spcPct val="20000"/>
        </a:spcBef>
        <a:buFont typeface="Arial" panose="020B0604020202020204" pitchFamily="34" charset="0"/>
        <a:buChar char="»"/>
        <a:defRPr kumimoji="1" sz="1458" kern="1200">
          <a:solidFill>
            <a:schemeClr val="tx1"/>
          </a:solidFill>
          <a:latin typeface="+mn-lt"/>
          <a:ea typeface="+mn-ea"/>
          <a:cs typeface="+mn-cs"/>
        </a:defRPr>
      </a:lvl5pPr>
      <a:lvl6pPr marL="1832462" indent="-166587" algn="l" defTabSz="666350" rtl="0" eaLnBrk="1" latinLnBrk="0" hangingPunct="1">
        <a:spcBef>
          <a:spcPct val="20000"/>
        </a:spcBef>
        <a:buFont typeface="Arial" panose="020B0604020202020204" pitchFamily="34" charset="0"/>
        <a:buChar char="•"/>
        <a:defRPr kumimoji="1" sz="1458" kern="1200">
          <a:solidFill>
            <a:schemeClr val="tx1"/>
          </a:solidFill>
          <a:latin typeface="+mn-lt"/>
          <a:ea typeface="+mn-ea"/>
          <a:cs typeface="+mn-cs"/>
        </a:defRPr>
      </a:lvl6pPr>
      <a:lvl7pPr marL="2165637" indent="-166587" algn="l" defTabSz="666350" rtl="0" eaLnBrk="1" latinLnBrk="0" hangingPunct="1">
        <a:spcBef>
          <a:spcPct val="20000"/>
        </a:spcBef>
        <a:buFont typeface="Arial" panose="020B0604020202020204" pitchFamily="34" charset="0"/>
        <a:buChar char="•"/>
        <a:defRPr kumimoji="1" sz="1458" kern="1200">
          <a:solidFill>
            <a:schemeClr val="tx1"/>
          </a:solidFill>
          <a:latin typeface="+mn-lt"/>
          <a:ea typeface="+mn-ea"/>
          <a:cs typeface="+mn-cs"/>
        </a:defRPr>
      </a:lvl7pPr>
      <a:lvl8pPr marL="2498812" indent="-166587" algn="l" defTabSz="666350" rtl="0" eaLnBrk="1" latinLnBrk="0" hangingPunct="1">
        <a:spcBef>
          <a:spcPct val="20000"/>
        </a:spcBef>
        <a:buFont typeface="Arial" panose="020B0604020202020204" pitchFamily="34" charset="0"/>
        <a:buChar char="•"/>
        <a:defRPr kumimoji="1" sz="1458" kern="1200">
          <a:solidFill>
            <a:schemeClr val="tx1"/>
          </a:solidFill>
          <a:latin typeface="+mn-lt"/>
          <a:ea typeface="+mn-ea"/>
          <a:cs typeface="+mn-cs"/>
        </a:defRPr>
      </a:lvl8pPr>
      <a:lvl9pPr marL="2831986" indent="-166587" algn="l" defTabSz="666350" rtl="0" eaLnBrk="1" latinLnBrk="0" hangingPunct="1">
        <a:spcBef>
          <a:spcPct val="20000"/>
        </a:spcBef>
        <a:buFont typeface="Arial" panose="020B0604020202020204" pitchFamily="34" charset="0"/>
        <a:buChar char="•"/>
        <a:defRPr kumimoji="1" sz="1458" kern="1200">
          <a:solidFill>
            <a:schemeClr val="tx1"/>
          </a:solidFill>
          <a:latin typeface="+mn-lt"/>
          <a:ea typeface="+mn-ea"/>
          <a:cs typeface="+mn-cs"/>
        </a:defRPr>
      </a:lvl9pPr>
    </p:bodyStyle>
    <p:otherStyle>
      <a:defPPr>
        <a:defRPr lang="ja-JP"/>
      </a:defPPr>
      <a:lvl1pPr marL="0" algn="l" defTabSz="666350" rtl="0" eaLnBrk="1" latinLnBrk="0" hangingPunct="1">
        <a:defRPr kumimoji="1" sz="1312" kern="1200">
          <a:solidFill>
            <a:schemeClr val="tx1"/>
          </a:solidFill>
          <a:latin typeface="+mn-lt"/>
          <a:ea typeface="+mn-ea"/>
          <a:cs typeface="+mn-cs"/>
        </a:defRPr>
      </a:lvl1pPr>
      <a:lvl2pPr marL="333175" algn="l" defTabSz="666350" rtl="0" eaLnBrk="1" latinLnBrk="0" hangingPunct="1">
        <a:defRPr kumimoji="1" sz="1312" kern="1200">
          <a:solidFill>
            <a:schemeClr val="tx1"/>
          </a:solidFill>
          <a:latin typeface="+mn-lt"/>
          <a:ea typeface="+mn-ea"/>
          <a:cs typeface="+mn-cs"/>
        </a:defRPr>
      </a:lvl2pPr>
      <a:lvl3pPr marL="666350" algn="l" defTabSz="666350" rtl="0" eaLnBrk="1" latinLnBrk="0" hangingPunct="1">
        <a:defRPr kumimoji="1" sz="1312" kern="1200">
          <a:solidFill>
            <a:schemeClr val="tx1"/>
          </a:solidFill>
          <a:latin typeface="+mn-lt"/>
          <a:ea typeface="+mn-ea"/>
          <a:cs typeface="+mn-cs"/>
        </a:defRPr>
      </a:lvl3pPr>
      <a:lvl4pPr marL="999525" algn="l" defTabSz="666350" rtl="0" eaLnBrk="1" latinLnBrk="0" hangingPunct="1">
        <a:defRPr kumimoji="1" sz="1312" kern="1200">
          <a:solidFill>
            <a:schemeClr val="tx1"/>
          </a:solidFill>
          <a:latin typeface="+mn-lt"/>
          <a:ea typeface="+mn-ea"/>
          <a:cs typeface="+mn-cs"/>
        </a:defRPr>
      </a:lvl4pPr>
      <a:lvl5pPr marL="1332700" algn="l" defTabSz="666350" rtl="0" eaLnBrk="1" latinLnBrk="0" hangingPunct="1">
        <a:defRPr kumimoji="1" sz="1312" kern="1200">
          <a:solidFill>
            <a:schemeClr val="tx1"/>
          </a:solidFill>
          <a:latin typeface="+mn-lt"/>
          <a:ea typeface="+mn-ea"/>
          <a:cs typeface="+mn-cs"/>
        </a:defRPr>
      </a:lvl5pPr>
      <a:lvl6pPr marL="1665874" algn="l" defTabSz="666350" rtl="0" eaLnBrk="1" latinLnBrk="0" hangingPunct="1">
        <a:defRPr kumimoji="1" sz="1312" kern="1200">
          <a:solidFill>
            <a:schemeClr val="tx1"/>
          </a:solidFill>
          <a:latin typeface="+mn-lt"/>
          <a:ea typeface="+mn-ea"/>
          <a:cs typeface="+mn-cs"/>
        </a:defRPr>
      </a:lvl6pPr>
      <a:lvl7pPr marL="1999049" algn="l" defTabSz="666350" rtl="0" eaLnBrk="1" latinLnBrk="0" hangingPunct="1">
        <a:defRPr kumimoji="1" sz="1312" kern="1200">
          <a:solidFill>
            <a:schemeClr val="tx1"/>
          </a:solidFill>
          <a:latin typeface="+mn-lt"/>
          <a:ea typeface="+mn-ea"/>
          <a:cs typeface="+mn-cs"/>
        </a:defRPr>
      </a:lvl7pPr>
      <a:lvl8pPr marL="2332224" algn="l" defTabSz="666350" rtl="0" eaLnBrk="1" latinLnBrk="0" hangingPunct="1">
        <a:defRPr kumimoji="1" sz="1312" kern="1200">
          <a:solidFill>
            <a:schemeClr val="tx1"/>
          </a:solidFill>
          <a:latin typeface="+mn-lt"/>
          <a:ea typeface="+mn-ea"/>
          <a:cs typeface="+mn-cs"/>
        </a:defRPr>
      </a:lvl8pPr>
      <a:lvl9pPr marL="2665399" algn="l" defTabSz="666350" rtl="0" eaLnBrk="1" latinLnBrk="0" hangingPunct="1">
        <a:defRPr kumimoji="1" sz="131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jpeg"/><Relationship Id="rId18" Type="http://schemas.openxmlformats.org/officeDocument/2006/relationships/image" Target="../media/image1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jpeg"/><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jpeg"/><Relationship Id="rId10" Type="http://schemas.openxmlformats.org/officeDocument/2006/relationships/image" Target="../media/image9.jpe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19.jpeg"/><Relationship Id="rId7" Type="http://schemas.openxmlformats.org/officeDocument/2006/relationships/image" Target="../media/image23.png"/><Relationship Id="rId2" Type="http://schemas.openxmlformats.org/officeDocument/2006/relationships/image" Target="../media/image18.jpeg"/><Relationship Id="rId1" Type="http://schemas.openxmlformats.org/officeDocument/2006/relationships/slideLayout" Target="../slideLayouts/slideLayout7.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66815" y="456140"/>
            <a:ext cx="1002375" cy="1351619"/>
          </a:xfrm>
          <a:prstGeom prst="rect">
            <a:avLst/>
          </a:prstGeom>
        </p:spPr>
      </p:pic>
      <p:sp>
        <p:nvSpPr>
          <p:cNvPr id="46" name="正方形/長方形 45">
            <a:extLst>
              <a:ext uri="{FF2B5EF4-FFF2-40B4-BE49-F238E27FC236}">
                <a16:creationId xmlns:a16="http://schemas.microsoft.com/office/drawing/2014/main" id="{CF540394-BD87-416A-BC7F-F19233018270}"/>
              </a:ext>
            </a:extLst>
          </p:cNvPr>
          <p:cNvSpPr/>
          <p:nvPr/>
        </p:nvSpPr>
        <p:spPr>
          <a:xfrm>
            <a:off x="216228" y="2461003"/>
            <a:ext cx="7361120" cy="6097426"/>
          </a:xfrm>
          <a:prstGeom prst="rect">
            <a:avLst/>
          </a:prstGeom>
          <a:solidFill>
            <a:srgbClr val="92D050">
              <a:alpha val="3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11" dirty="0">
              <a:solidFill>
                <a:srgbClr val="FF0000"/>
              </a:solidFill>
            </a:endParaRPr>
          </a:p>
        </p:txBody>
      </p:sp>
      <p:sp>
        <p:nvSpPr>
          <p:cNvPr id="45" name="角丸四角形 56">
            <a:extLst>
              <a:ext uri="{FF2B5EF4-FFF2-40B4-BE49-F238E27FC236}">
                <a16:creationId xmlns:a16="http://schemas.microsoft.com/office/drawing/2014/main" id="{AF2DC251-217F-4C2F-8455-2CCCE2440D41}"/>
              </a:ext>
            </a:extLst>
          </p:cNvPr>
          <p:cNvSpPr/>
          <p:nvPr/>
        </p:nvSpPr>
        <p:spPr>
          <a:xfrm>
            <a:off x="217077" y="1823812"/>
            <a:ext cx="7359421" cy="703575"/>
          </a:xfrm>
          <a:prstGeom prst="roundRect">
            <a:avLst/>
          </a:prstGeom>
          <a:solidFill>
            <a:srgbClr val="92D050">
              <a:alpha val="8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11"/>
          </a:p>
        </p:txBody>
      </p:sp>
      <p:sp>
        <p:nvSpPr>
          <p:cNvPr id="97" name="テキスト ボックス 96"/>
          <p:cNvSpPr txBox="1"/>
          <p:nvPr/>
        </p:nvSpPr>
        <p:spPr>
          <a:xfrm>
            <a:off x="6148074" y="107468"/>
            <a:ext cx="1635384" cy="468462"/>
          </a:xfrm>
          <a:prstGeom prst="rect">
            <a:avLst/>
          </a:prstGeom>
          <a:noFill/>
        </p:spPr>
        <p:txBody>
          <a:bodyPr wrap="none" rtlCol="0">
            <a:spAutoFit/>
          </a:bodyPr>
          <a:lstStyle/>
          <a:p>
            <a:r>
              <a:rPr lang="ja-JP" altLang="en-US" sz="1224" dirty="0">
                <a:solidFill>
                  <a:srgbClr val="000000"/>
                </a:solidFill>
                <a:latin typeface="HG丸ｺﾞｼｯｸM-PRO" panose="020F0600000000000000" pitchFamily="50" charset="-128"/>
                <a:ea typeface="HG丸ｺﾞｼｯｸM-PRO" panose="020F0600000000000000" pitchFamily="50" charset="-128"/>
                <a:cs typeface="Times New Roman"/>
              </a:rPr>
              <a:t>令和</a:t>
            </a:r>
            <a:r>
              <a:rPr lang="en-US" altLang="ja-JP" sz="1224" dirty="0">
                <a:solidFill>
                  <a:srgbClr val="000000"/>
                </a:solidFill>
                <a:latin typeface="HG丸ｺﾞｼｯｸM-PRO" panose="020F0600000000000000" pitchFamily="50" charset="-128"/>
                <a:ea typeface="HG丸ｺﾞｼｯｸM-PRO" panose="020F0600000000000000" pitchFamily="50" charset="-128"/>
                <a:cs typeface="Times New Roman"/>
              </a:rPr>
              <a:t>6</a:t>
            </a:r>
            <a:r>
              <a:rPr lang="ja-JP" altLang="en-US" sz="1224" dirty="0">
                <a:solidFill>
                  <a:srgbClr val="000000"/>
                </a:solidFill>
                <a:latin typeface="HG丸ｺﾞｼｯｸM-PRO" panose="020F0600000000000000" pitchFamily="50" charset="-128"/>
                <a:ea typeface="HG丸ｺﾞｼｯｸM-PRO" panose="020F0600000000000000" pitchFamily="50" charset="-128"/>
                <a:cs typeface="Times New Roman"/>
              </a:rPr>
              <a:t>年</a:t>
            </a:r>
            <a:r>
              <a:rPr lang="en-US" altLang="ja-JP" sz="1224" dirty="0">
                <a:solidFill>
                  <a:srgbClr val="000000"/>
                </a:solidFill>
                <a:latin typeface="HG丸ｺﾞｼｯｸM-PRO" panose="020F0600000000000000" pitchFamily="50" charset="-128"/>
                <a:ea typeface="HG丸ｺﾞｼｯｸM-PRO" panose="020F0600000000000000" pitchFamily="50" charset="-128"/>
                <a:cs typeface="Times New Roman"/>
              </a:rPr>
              <a:t>11</a:t>
            </a:r>
            <a:r>
              <a:rPr lang="ja-JP" altLang="en-US" sz="1224" dirty="0">
                <a:solidFill>
                  <a:srgbClr val="000000"/>
                </a:solidFill>
                <a:latin typeface="HG丸ｺﾞｼｯｸM-PRO" panose="020F0600000000000000" pitchFamily="50" charset="-128"/>
                <a:ea typeface="HG丸ｺﾞｼｯｸM-PRO" panose="020F0600000000000000" pitchFamily="50" charset="-128"/>
                <a:cs typeface="Times New Roman"/>
              </a:rPr>
              <a:t>月発行　</a:t>
            </a:r>
            <a:endParaRPr lang="en-US" altLang="ja-JP" sz="1224" dirty="0">
              <a:solidFill>
                <a:srgbClr val="000000"/>
              </a:solidFill>
              <a:latin typeface="HG丸ｺﾞｼｯｸM-PRO" panose="020F0600000000000000" pitchFamily="50" charset="-128"/>
              <a:ea typeface="HG丸ｺﾞｼｯｸM-PRO" panose="020F0600000000000000" pitchFamily="50" charset="-128"/>
              <a:cs typeface="Times New Roman"/>
            </a:endParaRPr>
          </a:p>
          <a:p>
            <a:r>
              <a:rPr lang="ja-JP" altLang="en-US" sz="1220" dirty="0">
                <a:solidFill>
                  <a:srgbClr val="000000"/>
                </a:solidFill>
                <a:latin typeface="HG丸ｺﾞｼｯｸM-PRO" panose="020F0600000000000000" pitchFamily="50" charset="-128"/>
                <a:ea typeface="HG丸ｺﾞｼｯｸM-PRO" panose="020F0600000000000000" pitchFamily="50" charset="-128"/>
                <a:cs typeface="Times New Roman"/>
              </a:rPr>
              <a:t>第</a:t>
            </a:r>
            <a:r>
              <a:rPr lang="en-US" altLang="ja-JP" sz="1220" dirty="0">
                <a:solidFill>
                  <a:srgbClr val="000000"/>
                </a:solidFill>
                <a:latin typeface="HG丸ｺﾞｼｯｸM-PRO" panose="020F0600000000000000" pitchFamily="50" charset="-128"/>
                <a:ea typeface="HG丸ｺﾞｼｯｸM-PRO" panose="020F0600000000000000" pitchFamily="50" charset="-128"/>
                <a:cs typeface="Times New Roman"/>
              </a:rPr>
              <a:t>115</a:t>
            </a:r>
            <a:r>
              <a:rPr lang="ja-JP" altLang="en-US" sz="1220" dirty="0">
                <a:solidFill>
                  <a:srgbClr val="000000"/>
                </a:solidFill>
                <a:latin typeface="HG丸ｺﾞｼｯｸM-PRO" panose="020F0600000000000000" pitchFamily="50" charset="-128"/>
                <a:ea typeface="HG丸ｺﾞｼｯｸM-PRO" panose="020F0600000000000000" pitchFamily="50" charset="-128"/>
                <a:cs typeface="Times New Roman"/>
              </a:rPr>
              <a:t>号</a:t>
            </a:r>
            <a:endParaRPr lang="ja-JP" altLang="en-US" sz="1220" dirty="0">
              <a:latin typeface="HG丸ｺﾞｼｯｸM-PRO" panose="020F0600000000000000" pitchFamily="50" charset="-128"/>
              <a:ea typeface="HG丸ｺﾞｼｯｸM-PRO" panose="020F0600000000000000" pitchFamily="50" charset="-128"/>
              <a:cs typeface="ＭＳ Ｐゴシック"/>
            </a:endParaRPr>
          </a:p>
        </p:txBody>
      </p:sp>
      <p:grpSp>
        <p:nvGrpSpPr>
          <p:cNvPr id="17" name="グループ化 16"/>
          <p:cNvGrpSpPr/>
          <p:nvPr/>
        </p:nvGrpSpPr>
        <p:grpSpPr>
          <a:xfrm>
            <a:off x="2420229" y="527669"/>
            <a:ext cx="3142717" cy="607440"/>
            <a:chOff x="2206240" y="522815"/>
            <a:chExt cx="3080512" cy="595417"/>
          </a:xfrm>
        </p:grpSpPr>
        <p:grpSp>
          <p:nvGrpSpPr>
            <p:cNvPr id="21" name="グループ化 20"/>
            <p:cNvGrpSpPr/>
            <p:nvPr/>
          </p:nvGrpSpPr>
          <p:grpSpPr>
            <a:xfrm>
              <a:off x="2206240" y="522815"/>
              <a:ext cx="2923624" cy="585967"/>
              <a:chOff x="3063909" y="1718429"/>
              <a:chExt cx="3459294" cy="820355"/>
            </a:xfrm>
          </p:grpSpPr>
          <p:sp>
            <p:nvSpPr>
              <p:cNvPr id="8" name="Text Box 40"/>
              <p:cNvSpPr txBox="1">
                <a:spLocks noChangeArrowheads="1"/>
              </p:cNvSpPr>
              <p:nvPr/>
            </p:nvSpPr>
            <p:spPr bwMode="auto">
              <a:xfrm>
                <a:off x="3063909" y="2114816"/>
                <a:ext cx="352898" cy="423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140" tIns="6478" rIns="54140" bIns="6478" numCol="1" anchor="t" anchorCtr="0" compatLnSpc="1">
                <a:prstTxWarp prst="textNoShape">
                  <a:avLst/>
                </a:prstTxWarp>
              </a:bodyPr>
              <a:lstStyle/>
              <a:p>
                <a:pPr algn="ctr" defTabSz="666350" fontAlgn="base">
                  <a:spcBef>
                    <a:spcPct val="0"/>
                  </a:spcBef>
                  <a:spcAft>
                    <a:spcPct val="0"/>
                  </a:spcAft>
                </a:pPr>
                <a:r>
                  <a:rPr lang="ja-JP" altLang="en-US" sz="3265" dirty="0">
                    <a:solidFill>
                      <a:srgbClr val="00B050"/>
                    </a:solidFill>
                    <a:latin typeface="HGP創英角ﾎﾟｯﾌﾟ体" panose="040B0A00000000000000" pitchFamily="50" charset="-128"/>
                    <a:ea typeface="HGP創英角ﾎﾟｯﾌﾟ体" panose="040B0A00000000000000" pitchFamily="50" charset="-128"/>
                    <a:cs typeface="ＭＳ Ｐゴシック" pitchFamily="50" charset="-128"/>
                  </a:rPr>
                  <a:t>北</a:t>
                </a:r>
              </a:p>
            </p:txBody>
          </p:sp>
          <p:sp>
            <p:nvSpPr>
              <p:cNvPr id="9" name="Text Box 40"/>
              <p:cNvSpPr txBox="1">
                <a:spLocks noChangeArrowheads="1"/>
              </p:cNvSpPr>
              <p:nvPr/>
            </p:nvSpPr>
            <p:spPr bwMode="auto">
              <a:xfrm>
                <a:off x="3612580" y="2114816"/>
                <a:ext cx="352898" cy="423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140" tIns="6478" rIns="54140" bIns="6478" numCol="1" anchor="t" anchorCtr="0" compatLnSpc="1">
                <a:prstTxWarp prst="textNoShape">
                  <a:avLst/>
                </a:prstTxWarp>
              </a:bodyPr>
              <a:lstStyle/>
              <a:p>
                <a:pPr algn="ctr" defTabSz="666350" fontAlgn="base">
                  <a:spcBef>
                    <a:spcPct val="0"/>
                  </a:spcBef>
                  <a:spcAft>
                    <a:spcPct val="0"/>
                  </a:spcAft>
                </a:pPr>
                <a:r>
                  <a:rPr lang="ja-JP" altLang="en-US" sz="3265" dirty="0">
                    <a:latin typeface="HGP創英角ﾎﾟｯﾌﾟ体" panose="040B0A00000000000000" pitchFamily="50" charset="-128"/>
                    <a:ea typeface="HGP創英角ﾎﾟｯﾌﾟ体" panose="040B0A00000000000000" pitchFamily="50" charset="-128"/>
                    <a:cs typeface="ＭＳ Ｐゴシック" pitchFamily="50" charset="-128"/>
                  </a:rPr>
                  <a:t>部</a:t>
                </a:r>
              </a:p>
            </p:txBody>
          </p:sp>
          <p:sp>
            <p:nvSpPr>
              <p:cNvPr id="10" name="Text Box 40"/>
              <p:cNvSpPr txBox="1">
                <a:spLocks noChangeArrowheads="1"/>
              </p:cNvSpPr>
              <p:nvPr/>
            </p:nvSpPr>
            <p:spPr bwMode="auto">
              <a:xfrm>
                <a:off x="4161252" y="2114816"/>
                <a:ext cx="352898" cy="423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140" tIns="6478" rIns="54140" bIns="6478" numCol="1" anchor="t" anchorCtr="0" compatLnSpc="1">
                <a:prstTxWarp prst="textNoShape">
                  <a:avLst/>
                </a:prstTxWarp>
              </a:bodyPr>
              <a:lstStyle/>
              <a:p>
                <a:pPr algn="ctr" defTabSz="666350" fontAlgn="base">
                  <a:spcBef>
                    <a:spcPct val="0"/>
                  </a:spcBef>
                  <a:spcAft>
                    <a:spcPct val="0"/>
                  </a:spcAft>
                </a:pPr>
                <a:r>
                  <a:rPr lang="ja-JP" altLang="en-US" sz="3265" dirty="0">
                    <a:latin typeface="HGP創英角ﾎﾟｯﾌﾟ体" panose="040B0A00000000000000" pitchFamily="50" charset="-128"/>
                    <a:ea typeface="HGP創英角ﾎﾟｯﾌﾟ体" panose="040B0A00000000000000" pitchFamily="50" charset="-128"/>
                    <a:cs typeface="ＭＳ Ｐゴシック" pitchFamily="50" charset="-128"/>
                  </a:rPr>
                  <a:t>普</a:t>
                </a:r>
              </a:p>
            </p:txBody>
          </p:sp>
          <p:sp>
            <p:nvSpPr>
              <p:cNvPr id="11" name="Text Box 40"/>
              <p:cNvSpPr txBox="1">
                <a:spLocks noChangeArrowheads="1"/>
              </p:cNvSpPr>
              <p:nvPr/>
            </p:nvSpPr>
            <p:spPr bwMode="auto">
              <a:xfrm>
                <a:off x="4709923" y="2114816"/>
                <a:ext cx="352898" cy="423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140" tIns="6478" rIns="54140" bIns="6478" numCol="1" anchor="t" anchorCtr="0" compatLnSpc="1">
                <a:prstTxWarp prst="textNoShape">
                  <a:avLst/>
                </a:prstTxWarp>
              </a:bodyPr>
              <a:lstStyle/>
              <a:p>
                <a:pPr algn="ctr" defTabSz="666350" fontAlgn="base">
                  <a:spcBef>
                    <a:spcPct val="0"/>
                  </a:spcBef>
                  <a:spcAft>
                    <a:spcPct val="0"/>
                  </a:spcAft>
                </a:pPr>
                <a:r>
                  <a:rPr lang="ja-JP" altLang="en-US" sz="3265" dirty="0">
                    <a:latin typeface="HGP創英角ﾎﾟｯﾌﾟ体" panose="040B0A00000000000000" pitchFamily="50" charset="-128"/>
                    <a:ea typeface="HGP創英角ﾎﾟｯﾌﾟ体" panose="040B0A00000000000000" pitchFamily="50" charset="-128"/>
                    <a:cs typeface="ＭＳ Ｐゴシック" pitchFamily="50" charset="-128"/>
                  </a:rPr>
                  <a:t>及</a:t>
                </a:r>
              </a:p>
            </p:txBody>
          </p:sp>
          <p:sp>
            <p:nvSpPr>
              <p:cNvPr id="12" name="Text Box 40"/>
              <p:cNvSpPr txBox="1">
                <a:spLocks noChangeArrowheads="1"/>
              </p:cNvSpPr>
              <p:nvPr/>
            </p:nvSpPr>
            <p:spPr bwMode="auto">
              <a:xfrm>
                <a:off x="5258595" y="2114816"/>
                <a:ext cx="352898" cy="423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140" tIns="6478" rIns="54140" bIns="6478" numCol="1" anchor="t" anchorCtr="0" compatLnSpc="1">
                <a:prstTxWarp prst="textNoShape">
                  <a:avLst/>
                </a:prstTxWarp>
              </a:bodyPr>
              <a:lstStyle/>
              <a:p>
                <a:pPr algn="ctr" defTabSz="666350" fontAlgn="base">
                  <a:spcBef>
                    <a:spcPct val="0"/>
                  </a:spcBef>
                  <a:spcAft>
                    <a:spcPct val="0"/>
                  </a:spcAft>
                </a:pPr>
                <a:r>
                  <a:rPr lang="ja-JP" altLang="en-US" sz="3265" dirty="0">
                    <a:latin typeface="HGP創英角ﾎﾟｯﾌﾟ体" panose="040B0A00000000000000" pitchFamily="50" charset="-128"/>
                    <a:ea typeface="HGP創英角ﾎﾟｯﾌﾟ体" panose="040B0A00000000000000" pitchFamily="50" charset="-128"/>
                    <a:cs typeface="ＭＳ Ｐゴシック" pitchFamily="50" charset="-128"/>
                  </a:rPr>
                  <a:t>だ</a:t>
                </a:r>
              </a:p>
            </p:txBody>
          </p:sp>
          <p:sp>
            <p:nvSpPr>
              <p:cNvPr id="13" name="Text Box 40"/>
              <p:cNvSpPr txBox="1">
                <a:spLocks noChangeArrowheads="1"/>
              </p:cNvSpPr>
              <p:nvPr/>
            </p:nvSpPr>
            <p:spPr bwMode="auto">
              <a:xfrm>
                <a:off x="5807266" y="2114816"/>
                <a:ext cx="352898" cy="423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140" tIns="6478" rIns="54140" bIns="6478" numCol="1" anchor="t" anchorCtr="0" compatLnSpc="1">
                <a:prstTxWarp prst="textNoShape">
                  <a:avLst/>
                </a:prstTxWarp>
              </a:bodyPr>
              <a:lstStyle/>
              <a:p>
                <a:pPr algn="ctr" defTabSz="666350" fontAlgn="base">
                  <a:spcBef>
                    <a:spcPct val="0"/>
                  </a:spcBef>
                  <a:spcAft>
                    <a:spcPct val="0"/>
                  </a:spcAft>
                </a:pPr>
                <a:r>
                  <a:rPr lang="ja-JP" altLang="en-US" sz="3265" dirty="0">
                    <a:latin typeface="HGP創英角ﾎﾟｯﾌﾟ体" panose="040B0A00000000000000" pitchFamily="50" charset="-128"/>
                    <a:ea typeface="HGP創英角ﾎﾟｯﾌﾟ体" panose="040B0A00000000000000" pitchFamily="50" charset="-128"/>
                    <a:cs typeface="ＭＳ Ｐゴシック" pitchFamily="50" charset="-128"/>
                  </a:rPr>
                  <a:t>よ</a:t>
                </a:r>
              </a:p>
            </p:txBody>
          </p:sp>
          <p:sp>
            <p:nvSpPr>
              <p:cNvPr id="37" name="WordArt 36"/>
              <p:cNvSpPr>
                <a:spLocks noChangeArrowheads="1" noChangeShapeType="1" noTextEdit="1"/>
              </p:cNvSpPr>
              <p:nvPr/>
            </p:nvSpPr>
            <p:spPr bwMode="auto">
              <a:xfrm>
                <a:off x="3236863" y="1718429"/>
                <a:ext cx="3286340" cy="547394"/>
              </a:xfrm>
              <a:prstGeom prst="rect">
                <a:avLst/>
              </a:prstGeom>
              <a:ln>
                <a:noFill/>
              </a:ln>
              <a:extLst>
                <a:ext uri="{AF507438-7753-43E0-B8FC-AC1667EBCBE1}">
                  <a14:hiddenEffects xmlns:a14="http://schemas.microsoft.com/office/drawing/2010/main">
                    <a:effectLst/>
                  </a14:hiddenEffects>
                </a:ext>
              </a:extLst>
            </p:spPr>
            <p:txBody>
              <a:bodyPr wrap="none" fromWordArt="1">
                <a:prstTxWarp prst="textArchUp">
                  <a:avLst>
                    <a:gd name="adj" fmla="val 11236171"/>
                  </a:avLst>
                </a:prstTxWarp>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rtl="0">
                  <a:buNone/>
                </a:pPr>
                <a:r>
                  <a:rPr lang="ja-JP" altLang="en-US" sz="3265" kern="10" spc="37" dirty="0">
                    <a:ln w="11430"/>
                    <a:solidFill>
                      <a:srgbClr val="275C9D"/>
                    </a:solidFill>
                    <a:latin typeface="HG創英角ﾎﾟｯﾌﾟ体"/>
                    <a:ea typeface="HG創英角ﾎﾟｯﾌﾟ体"/>
                  </a:rPr>
                  <a:t>管内農業最新情報</a:t>
                </a:r>
              </a:p>
            </p:txBody>
          </p:sp>
        </p:grpSp>
        <p:sp>
          <p:nvSpPr>
            <p:cNvPr id="58" name="Text Box 40"/>
            <p:cNvSpPr txBox="1">
              <a:spLocks noChangeArrowheads="1"/>
            </p:cNvSpPr>
            <p:nvPr/>
          </p:nvSpPr>
          <p:spPr bwMode="auto">
            <a:xfrm>
              <a:off x="4988500" y="815398"/>
              <a:ext cx="298252" cy="302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140" tIns="6478" rIns="54140" bIns="6478" numCol="1" anchor="t" anchorCtr="0" compatLnSpc="1">
              <a:prstTxWarp prst="textNoShape">
                <a:avLst/>
              </a:prstTxWarp>
            </a:bodyPr>
            <a:lstStyle/>
            <a:p>
              <a:pPr algn="ctr" defTabSz="666350" fontAlgn="base">
                <a:spcBef>
                  <a:spcPct val="0"/>
                </a:spcBef>
                <a:spcAft>
                  <a:spcPct val="0"/>
                </a:spcAft>
              </a:pPr>
              <a:r>
                <a:rPr lang="ja-JP" altLang="en-US" sz="3265" dirty="0">
                  <a:latin typeface="HGP創英角ﾎﾟｯﾌﾟ体" panose="040B0A00000000000000" pitchFamily="50" charset="-128"/>
                  <a:ea typeface="HGP創英角ﾎﾟｯﾌﾟ体" panose="040B0A00000000000000" pitchFamily="50" charset="-128"/>
                  <a:cs typeface="ＭＳ Ｐゴシック" pitchFamily="50" charset="-128"/>
                </a:rPr>
                <a:t>り</a:t>
              </a:r>
            </a:p>
          </p:txBody>
        </p:sp>
      </p:grpSp>
      <p:sp>
        <p:nvSpPr>
          <p:cNvPr id="18" name="テキスト ボックス 17"/>
          <p:cNvSpPr txBox="1"/>
          <p:nvPr/>
        </p:nvSpPr>
        <p:spPr>
          <a:xfrm>
            <a:off x="1163848" y="1391765"/>
            <a:ext cx="6037990" cy="280718"/>
          </a:xfrm>
          <a:prstGeom prst="rect">
            <a:avLst/>
          </a:prstGeom>
          <a:noFill/>
        </p:spPr>
        <p:txBody>
          <a:bodyPr wrap="square" rtlCol="0">
            <a:spAutoFit/>
          </a:bodyPr>
          <a:lstStyle/>
          <a:p>
            <a:pPr hangingPunct="0"/>
            <a:r>
              <a:rPr lang="ja-JP" altLang="ja-JP" sz="1224" dirty="0">
                <a:latin typeface="HGP創英角ﾎﾟｯﾌﾟ体" panose="040B0A00000000000000" pitchFamily="50" charset="-128"/>
                <a:ea typeface="HGP創英角ﾎﾟｯﾌﾟ体" panose="040B0A00000000000000" pitchFamily="50" charset="-128"/>
              </a:rPr>
              <a:t>（豊中市、池田市、吹田市、高槻市、茨木市、箕面市、摂津市、島本町、豊能町、能勢町）</a:t>
            </a:r>
          </a:p>
        </p:txBody>
      </p:sp>
      <p:sp>
        <p:nvSpPr>
          <p:cNvPr id="65" name="正方形/長方形 64"/>
          <p:cNvSpPr/>
          <p:nvPr/>
        </p:nvSpPr>
        <p:spPr>
          <a:xfrm>
            <a:off x="216228" y="8599215"/>
            <a:ext cx="7360270" cy="1752600"/>
          </a:xfrm>
          <a:prstGeom prst="rect">
            <a:avLst/>
          </a:prstGeom>
          <a:solidFill>
            <a:schemeClr val="bg1">
              <a:lumMod val="85000"/>
              <a:alpha val="7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11"/>
          </a:p>
        </p:txBody>
      </p:sp>
      <p:sp>
        <p:nvSpPr>
          <p:cNvPr id="25" name="テキスト ボックス 24"/>
          <p:cNvSpPr txBox="1"/>
          <p:nvPr/>
        </p:nvSpPr>
        <p:spPr>
          <a:xfrm>
            <a:off x="320743" y="9715589"/>
            <a:ext cx="4216799" cy="645113"/>
          </a:xfrm>
          <a:prstGeom prst="rect">
            <a:avLst/>
          </a:prstGeom>
          <a:noFill/>
        </p:spPr>
        <p:txBody>
          <a:bodyPr wrap="square" rtlCol="0">
            <a:spAutoFit/>
          </a:bodyPr>
          <a:lstStyle/>
          <a:p>
            <a:pPr>
              <a:lnSpc>
                <a:spcPts val="1530"/>
              </a:lnSpc>
            </a:pPr>
            <a:r>
              <a:rPr lang="ja-JP" altLang="en-US" sz="1200" b="1" dirty="0">
                <a:latin typeface="+mn-ea"/>
              </a:rPr>
              <a:t>大阪府北部農と緑の総合事務所　農の普及課</a:t>
            </a:r>
          </a:p>
          <a:p>
            <a:pPr>
              <a:lnSpc>
                <a:spcPts val="1530"/>
              </a:lnSpc>
            </a:pPr>
            <a:r>
              <a:rPr lang="ja-JP" altLang="en-US" sz="1100" dirty="0">
                <a:latin typeface="+mn-ea"/>
              </a:rPr>
              <a:t>〒</a:t>
            </a:r>
            <a:r>
              <a:rPr lang="en-US" altLang="ja-JP" sz="1100" dirty="0">
                <a:latin typeface="+mn-ea"/>
              </a:rPr>
              <a:t>567-0034</a:t>
            </a:r>
            <a:r>
              <a:rPr lang="ja-JP" altLang="en-US" sz="1100" dirty="0">
                <a:latin typeface="+mn-ea"/>
              </a:rPr>
              <a:t>茨木市中穂積</a:t>
            </a:r>
            <a:r>
              <a:rPr lang="en-US" altLang="ja-JP" sz="1100" dirty="0">
                <a:latin typeface="+mn-ea"/>
              </a:rPr>
              <a:t>1-3-43 </a:t>
            </a:r>
            <a:r>
              <a:rPr lang="ja-JP" altLang="en-US" sz="1100" dirty="0">
                <a:latin typeface="+mn-ea"/>
              </a:rPr>
              <a:t>三島府民センタービル内</a:t>
            </a:r>
          </a:p>
          <a:p>
            <a:pPr>
              <a:lnSpc>
                <a:spcPts val="1530"/>
              </a:lnSpc>
            </a:pPr>
            <a:r>
              <a:rPr lang="en-US" altLang="ja-JP" sz="1100" dirty="0">
                <a:latin typeface="+mn-ea"/>
              </a:rPr>
              <a:t>TEL.072(627)1121(</a:t>
            </a:r>
            <a:r>
              <a:rPr lang="ja-JP" altLang="en-US" sz="1100" dirty="0">
                <a:latin typeface="+mn-ea"/>
              </a:rPr>
              <a:t>代</a:t>
            </a:r>
            <a:r>
              <a:rPr lang="en-US" altLang="ja-JP" sz="1100" dirty="0">
                <a:latin typeface="+mn-ea"/>
              </a:rPr>
              <a:t>) </a:t>
            </a:r>
            <a:r>
              <a:rPr lang="ja-JP" altLang="en-US" sz="1100" dirty="0">
                <a:latin typeface="+mn-ea"/>
              </a:rPr>
              <a:t>　</a:t>
            </a:r>
            <a:r>
              <a:rPr lang="en-US" altLang="ja-JP" sz="1100" dirty="0">
                <a:latin typeface="+mn-ea"/>
              </a:rPr>
              <a:t>FAX.072(623)4321</a:t>
            </a:r>
          </a:p>
        </p:txBody>
      </p:sp>
      <p:pic>
        <p:nvPicPr>
          <p:cNvPr id="67" name="図 66"/>
          <p:cNvPicPr/>
          <p:nvPr/>
        </p:nvPicPr>
        <p:blipFill>
          <a:blip r:embed="rId3" cstate="screen">
            <a:extLst>
              <a:ext uri="{28A0092B-C50C-407E-A947-70E740481C1C}">
                <a14:useLocalDpi xmlns:a14="http://schemas.microsoft.com/office/drawing/2010/main"/>
              </a:ext>
            </a:extLst>
          </a:blip>
          <a:stretch>
            <a:fillRect/>
          </a:stretch>
        </p:blipFill>
        <p:spPr>
          <a:xfrm>
            <a:off x="5571672" y="8666833"/>
            <a:ext cx="634218" cy="634218"/>
          </a:xfrm>
          <a:prstGeom prst="rect">
            <a:avLst/>
          </a:prstGeom>
        </p:spPr>
      </p:pic>
      <p:pic>
        <p:nvPicPr>
          <p:cNvPr id="68" name="図 67"/>
          <p:cNvPicPr/>
          <p:nvPr/>
        </p:nvPicPr>
        <p:blipFill>
          <a:blip r:embed="rId4" cstate="screen">
            <a:extLst>
              <a:ext uri="{28A0092B-C50C-407E-A947-70E740481C1C}">
                <a14:useLocalDpi xmlns:a14="http://schemas.microsoft.com/office/drawing/2010/main"/>
              </a:ext>
            </a:extLst>
          </a:blip>
          <a:stretch>
            <a:fillRect/>
          </a:stretch>
        </p:blipFill>
        <p:spPr>
          <a:xfrm>
            <a:off x="6273038" y="8666832"/>
            <a:ext cx="634218" cy="634218"/>
          </a:xfrm>
          <a:prstGeom prst="rect">
            <a:avLst/>
          </a:prstGeom>
        </p:spPr>
      </p:pic>
      <p:pic>
        <p:nvPicPr>
          <p:cNvPr id="69" name="図 68"/>
          <p:cNvPicPr/>
          <p:nvPr/>
        </p:nvPicPr>
        <p:blipFill>
          <a:blip r:embed="rId5" cstate="screen">
            <a:extLst>
              <a:ext uri="{28A0092B-C50C-407E-A947-70E740481C1C}">
                <a14:useLocalDpi xmlns:a14="http://schemas.microsoft.com/office/drawing/2010/main"/>
              </a:ext>
            </a:extLst>
          </a:blip>
          <a:stretch>
            <a:fillRect/>
          </a:stretch>
        </p:blipFill>
        <p:spPr>
          <a:xfrm>
            <a:off x="6900598" y="8635469"/>
            <a:ext cx="692522" cy="692522"/>
          </a:xfrm>
          <a:prstGeom prst="rect">
            <a:avLst/>
          </a:prstGeom>
        </p:spPr>
      </p:pic>
      <p:sp>
        <p:nvSpPr>
          <p:cNvPr id="39" name="テキスト ボックス 38"/>
          <p:cNvSpPr txBox="1"/>
          <p:nvPr/>
        </p:nvSpPr>
        <p:spPr>
          <a:xfrm>
            <a:off x="5187145" y="9327991"/>
            <a:ext cx="2491024" cy="1015663"/>
          </a:xfrm>
          <a:prstGeom prst="rect">
            <a:avLst/>
          </a:prstGeom>
          <a:noFill/>
        </p:spPr>
        <p:txBody>
          <a:bodyPr wrap="square" rtlCol="0">
            <a:spAutoFit/>
          </a:bodyPr>
          <a:lstStyle/>
          <a:p>
            <a:r>
              <a:rPr lang="ja-JP" altLang="en-US" sz="1000" dirty="0">
                <a:latin typeface="+mn-ea"/>
              </a:rPr>
              <a:t>国連では、</a:t>
            </a:r>
            <a:r>
              <a:rPr lang="en-US" altLang="ja-JP" sz="1000" dirty="0">
                <a:latin typeface="+mn-ea"/>
              </a:rPr>
              <a:t>2030</a:t>
            </a:r>
            <a:r>
              <a:rPr lang="ja-JP" altLang="en-US" sz="1000" dirty="0">
                <a:latin typeface="+mn-ea"/>
              </a:rPr>
              <a:t>年までの国際目標として「持続可能な開発目標（</a:t>
            </a:r>
            <a:r>
              <a:rPr lang="en-US" altLang="ja-JP" sz="1000" dirty="0">
                <a:latin typeface="+mn-ea"/>
              </a:rPr>
              <a:t>SDG</a:t>
            </a:r>
            <a:r>
              <a:rPr lang="ja-JP" altLang="en-US" sz="1000" dirty="0" err="1">
                <a:latin typeface="+mn-ea"/>
              </a:rPr>
              <a:t>ｓ</a:t>
            </a:r>
            <a:r>
              <a:rPr lang="ja-JP" altLang="en-US" sz="1000" dirty="0">
                <a:latin typeface="+mn-ea"/>
              </a:rPr>
              <a:t>）」が</a:t>
            </a:r>
            <a:r>
              <a:rPr lang="en-US" altLang="ja-JP" sz="1000" dirty="0">
                <a:latin typeface="+mn-ea"/>
              </a:rPr>
              <a:t>2015</a:t>
            </a:r>
            <a:r>
              <a:rPr lang="ja-JP" altLang="en-US" sz="1000" dirty="0">
                <a:latin typeface="+mn-ea"/>
              </a:rPr>
              <a:t>年に策定されました。</a:t>
            </a:r>
            <a:endParaRPr lang="en-US" altLang="ja-JP" sz="1000" dirty="0">
              <a:latin typeface="+mn-ea"/>
            </a:endParaRPr>
          </a:p>
          <a:p>
            <a:r>
              <a:rPr lang="ja-JP" altLang="en-US" sz="1000" dirty="0">
                <a:latin typeface="+mn-ea"/>
              </a:rPr>
              <a:t>北部農と緑の総合事務所　農の普及課の活動は</a:t>
            </a:r>
            <a:r>
              <a:rPr lang="en-US" altLang="ja-JP" sz="1000" dirty="0">
                <a:latin typeface="+mn-ea"/>
              </a:rPr>
              <a:t>SDG</a:t>
            </a:r>
            <a:r>
              <a:rPr lang="ja-JP" altLang="en-US" sz="1000" dirty="0" err="1">
                <a:latin typeface="+mn-ea"/>
              </a:rPr>
              <a:t>ｓ</a:t>
            </a:r>
            <a:r>
              <a:rPr lang="ja-JP" altLang="en-US" sz="1000" dirty="0">
                <a:latin typeface="+mn-ea"/>
              </a:rPr>
              <a:t>に掲げる</a:t>
            </a:r>
            <a:r>
              <a:rPr lang="en-US" altLang="ja-JP" sz="1000" dirty="0">
                <a:latin typeface="+mn-ea"/>
              </a:rPr>
              <a:t>17</a:t>
            </a:r>
            <a:r>
              <a:rPr lang="ja-JP" altLang="en-US" sz="1000" dirty="0">
                <a:latin typeface="+mn-ea"/>
              </a:rPr>
              <a:t>のゴールのうち、上図のゴールの達成に寄与するものです。</a:t>
            </a:r>
          </a:p>
        </p:txBody>
      </p:sp>
      <p:pic>
        <p:nvPicPr>
          <p:cNvPr id="7" name="図 6"/>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289070" y="9139525"/>
            <a:ext cx="565380" cy="565380"/>
          </a:xfrm>
          <a:prstGeom prst="rect">
            <a:avLst/>
          </a:prstGeom>
        </p:spPr>
      </p:pic>
      <p:sp>
        <p:nvSpPr>
          <p:cNvPr id="47" name="テキスト ボックス 46"/>
          <p:cNvSpPr txBox="1"/>
          <p:nvPr/>
        </p:nvSpPr>
        <p:spPr>
          <a:xfrm>
            <a:off x="871716" y="8690699"/>
            <a:ext cx="3593817" cy="291426"/>
          </a:xfrm>
          <a:prstGeom prst="rect">
            <a:avLst/>
          </a:prstGeom>
          <a:noFill/>
        </p:spPr>
        <p:txBody>
          <a:bodyPr wrap="square" rtlCol="0">
            <a:spAutoFit/>
          </a:bodyPr>
          <a:lstStyle/>
          <a:p>
            <a:pPr>
              <a:lnSpc>
                <a:spcPts val="1800"/>
              </a:lnSpc>
            </a:pPr>
            <a:r>
              <a:rPr lang="ja-JP" altLang="en-US" sz="1200" b="1" dirty="0">
                <a:latin typeface="+mn-ea"/>
              </a:rPr>
              <a:t>北部農と緑の総合事務所のホームページ更新中！</a:t>
            </a:r>
          </a:p>
        </p:txBody>
      </p:sp>
      <p:sp>
        <p:nvSpPr>
          <p:cNvPr id="3" name="テキスト ボックス 2"/>
          <p:cNvSpPr txBox="1"/>
          <p:nvPr/>
        </p:nvSpPr>
        <p:spPr>
          <a:xfrm>
            <a:off x="1276787" y="1961501"/>
            <a:ext cx="5222000" cy="407804"/>
          </a:xfrm>
          <a:prstGeom prst="rect">
            <a:avLst/>
          </a:prstGeom>
          <a:noFill/>
        </p:spPr>
        <p:txBody>
          <a:bodyPr wrap="square" rtlCol="0">
            <a:spAutoFit/>
          </a:bodyPr>
          <a:lstStyle/>
          <a:p>
            <a:pPr algn="ctr" hangingPunct="0"/>
            <a:r>
              <a:rPr lang="ja-JP" altLang="en-US" sz="2050" b="1" dirty="0">
                <a:latin typeface="+mj-ea"/>
              </a:rPr>
              <a:t>いちご施設栽培におけるスマート農業の推進</a:t>
            </a:r>
            <a:endParaRPr lang="ja-JP" altLang="ja-JP" sz="2050" b="1" dirty="0">
              <a:latin typeface="+mj-ea"/>
            </a:endParaRPr>
          </a:p>
        </p:txBody>
      </p:sp>
      <p:pic>
        <p:nvPicPr>
          <p:cNvPr id="4" name="図 3">
            <a:extLst>
              <a:ext uri="{FF2B5EF4-FFF2-40B4-BE49-F238E27FC236}">
                <a16:creationId xmlns:a16="http://schemas.microsoft.com/office/drawing/2014/main" id="{53371660-AFA6-45B6-9DEC-DE771A4D67A9}"/>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827715" y="9078890"/>
            <a:ext cx="2412000" cy="696465"/>
          </a:xfrm>
          <a:prstGeom prst="rect">
            <a:avLst/>
          </a:prstGeom>
        </p:spPr>
      </p:pic>
      <p:sp>
        <p:nvSpPr>
          <p:cNvPr id="30" name="吹き出し: 四角形 29">
            <a:extLst>
              <a:ext uri="{FF2B5EF4-FFF2-40B4-BE49-F238E27FC236}">
                <a16:creationId xmlns:a16="http://schemas.microsoft.com/office/drawing/2014/main" id="{495B9EED-0C42-4749-A919-E64993D22BB0}"/>
              </a:ext>
            </a:extLst>
          </p:cNvPr>
          <p:cNvSpPr/>
          <p:nvPr/>
        </p:nvSpPr>
        <p:spPr>
          <a:xfrm>
            <a:off x="3311723" y="8995509"/>
            <a:ext cx="1811848" cy="667734"/>
          </a:xfrm>
          <a:prstGeom prst="wedgeRectCallout">
            <a:avLst>
              <a:gd name="adj1" fmla="val -59360"/>
              <a:gd name="adj2" fmla="val -5720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71" b="1" dirty="0">
                <a:latin typeface="AR P丸ゴシック体M"/>
              </a:rPr>
              <a:t>「北部普及だより」は、</a:t>
            </a:r>
          </a:p>
          <a:p>
            <a:r>
              <a:rPr lang="ja-JP" altLang="en-US" sz="1071" b="1" dirty="0">
                <a:latin typeface="AR P丸ゴシック体M"/>
              </a:rPr>
              <a:t>こちらのホームページからも</a:t>
            </a:r>
          </a:p>
          <a:p>
            <a:r>
              <a:rPr lang="ja-JP" altLang="en-US" sz="1071" b="1" dirty="0">
                <a:latin typeface="AR P丸ゴシック体M"/>
              </a:rPr>
              <a:t>ご覧いただけます</a:t>
            </a:r>
          </a:p>
        </p:txBody>
      </p:sp>
      <p:sp>
        <p:nvSpPr>
          <p:cNvPr id="20" name="テキスト ボックス 19">
            <a:extLst>
              <a:ext uri="{FF2B5EF4-FFF2-40B4-BE49-F238E27FC236}">
                <a16:creationId xmlns:a16="http://schemas.microsoft.com/office/drawing/2014/main" id="{53773C5E-7AC6-475F-AD98-D1822848A3B7}"/>
              </a:ext>
            </a:extLst>
          </p:cNvPr>
          <p:cNvSpPr txBox="1"/>
          <p:nvPr/>
        </p:nvSpPr>
        <p:spPr>
          <a:xfrm>
            <a:off x="918024" y="9283715"/>
            <a:ext cx="2067716" cy="276999"/>
          </a:xfrm>
          <a:prstGeom prst="rect">
            <a:avLst/>
          </a:prstGeom>
          <a:noFill/>
        </p:spPr>
        <p:txBody>
          <a:bodyPr wrap="square" rtlCol="0">
            <a:spAutoFit/>
          </a:bodyPr>
          <a:lstStyle/>
          <a:p>
            <a:r>
              <a:rPr lang="ja-JP" altLang="en-US" sz="1200" b="1" dirty="0">
                <a:latin typeface="+mj-ea"/>
                <a:ea typeface="+mj-ea"/>
              </a:rPr>
              <a:t>大阪府  北部普及だより</a:t>
            </a:r>
          </a:p>
        </p:txBody>
      </p:sp>
      <p:pic>
        <p:nvPicPr>
          <p:cNvPr id="34" name="図 33" descr="アイコン&#10;&#10;自動的に生成された説明">
            <a:extLst>
              <a:ext uri="{FF2B5EF4-FFF2-40B4-BE49-F238E27FC236}">
                <a16:creationId xmlns:a16="http://schemas.microsoft.com/office/drawing/2014/main" id="{FDC76C79-3AD1-4654-ABE7-EFA470A77092}"/>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289070" y="8550200"/>
            <a:ext cx="648000" cy="648000"/>
          </a:xfrm>
          <a:prstGeom prst="rect">
            <a:avLst/>
          </a:prstGeom>
        </p:spPr>
      </p:pic>
      <p:pic>
        <p:nvPicPr>
          <p:cNvPr id="19" name="図 18"/>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361078" y="166759"/>
            <a:ext cx="1296000" cy="432918"/>
          </a:xfrm>
          <a:prstGeom prst="rect">
            <a:avLst/>
          </a:prstGeom>
        </p:spPr>
      </p:pic>
      <p:pic>
        <p:nvPicPr>
          <p:cNvPr id="54" name="図 53">
            <a:extLst>
              <a:ext uri="{FF2B5EF4-FFF2-40B4-BE49-F238E27FC236}">
                <a16:creationId xmlns:a16="http://schemas.microsoft.com/office/drawing/2014/main" id="{64B6C360-7BF5-4DF6-8462-29E0907A5647}"/>
              </a:ext>
            </a:extLst>
          </p:cNvPr>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6697382" y="10422008"/>
            <a:ext cx="360440" cy="360440"/>
          </a:xfrm>
          <a:prstGeom prst="rect">
            <a:avLst/>
          </a:prstGeom>
        </p:spPr>
      </p:pic>
      <p:sp>
        <p:nvSpPr>
          <p:cNvPr id="56" name="正方形/長方形 55">
            <a:extLst>
              <a:ext uri="{FF2B5EF4-FFF2-40B4-BE49-F238E27FC236}">
                <a16:creationId xmlns:a16="http://schemas.microsoft.com/office/drawing/2014/main" id="{02EA0A69-472D-4300-8F6C-8B6481BA3B4A}"/>
              </a:ext>
            </a:extLst>
          </p:cNvPr>
          <p:cNvSpPr/>
          <p:nvPr/>
        </p:nvSpPr>
        <p:spPr>
          <a:xfrm>
            <a:off x="215378" y="10413779"/>
            <a:ext cx="7361120" cy="365097"/>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rPr>
              <a:t>　</a:t>
            </a:r>
            <a:r>
              <a:rPr kumimoji="1" lang="ja-JP" altLang="en-US" sz="1200" dirty="0">
                <a:solidFill>
                  <a:schemeClr val="tx1"/>
                </a:solidFill>
              </a:rPr>
              <a:t>環境にやさしい農業に取り組んで</a:t>
            </a:r>
            <a:r>
              <a:rPr kumimoji="1" lang="ja-JP" altLang="en-US" sz="1800" dirty="0">
                <a:solidFill>
                  <a:srgbClr val="00B050"/>
                </a:solidFill>
              </a:rPr>
              <a:t> みどり</a:t>
            </a:r>
            <a:r>
              <a:rPr kumimoji="1" lang="ja-JP" altLang="en-US" sz="1800" dirty="0">
                <a:solidFill>
                  <a:schemeClr val="tx1"/>
                </a:solidFill>
              </a:rPr>
              <a:t>認定</a:t>
            </a:r>
            <a:r>
              <a:rPr kumimoji="1" lang="ja-JP" altLang="en-US" sz="1200" dirty="0">
                <a:solidFill>
                  <a:schemeClr val="tx1"/>
                </a:solidFill>
              </a:rPr>
              <a:t>を受けましょう</a:t>
            </a:r>
            <a:r>
              <a:rPr kumimoji="1" lang="en-US" altLang="ja-JP" sz="1200" dirty="0">
                <a:solidFill>
                  <a:schemeClr val="tx1"/>
                </a:solidFill>
              </a:rPr>
              <a:t>!!</a:t>
            </a:r>
            <a:endParaRPr kumimoji="1" lang="ja-JP" altLang="en-US" sz="1200" dirty="0">
              <a:solidFill>
                <a:schemeClr val="tx1"/>
              </a:solidFill>
            </a:endParaRPr>
          </a:p>
        </p:txBody>
      </p:sp>
      <p:sp>
        <p:nvSpPr>
          <p:cNvPr id="57" name="テキスト ボックス 56">
            <a:extLst>
              <a:ext uri="{FF2B5EF4-FFF2-40B4-BE49-F238E27FC236}">
                <a16:creationId xmlns:a16="http://schemas.microsoft.com/office/drawing/2014/main" id="{E7E543CB-0BB2-43AA-A2F5-BB26EA0E0298}"/>
              </a:ext>
            </a:extLst>
          </p:cNvPr>
          <p:cNvSpPr txBox="1"/>
          <p:nvPr/>
        </p:nvSpPr>
        <p:spPr>
          <a:xfrm>
            <a:off x="4764811" y="10481867"/>
            <a:ext cx="1885453" cy="246221"/>
          </a:xfrm>
          <a:prstGeom prst="rect">
            <a:avLst/>
          </a:prstGeom>
          <a:noFill/>
        </p:spPr>
        <p:txBody>
          <a:bodyPr wrap="none" rtlCol="0">
            <a:spAutoFit/>
          </a:bodyPr>
          <a:lstStyle/>
          <a:p>
            <a:r>
              <a:rPr lang="ja-JP" altLang="en-US" sz="1000" dirty="0"/>
              <a:t>メリットなど詳しくは府</a:t>
            </a:r>
            <a:r>
              <a:rPr lang="en-US" altLang="ja-JP" sz="1000" dirty="0"/>
              <a:t>HP</a:t>
            </a:r>
            <a:r>
              <a:rPr lang="ja-JP" altLang="en-US" sz="1000" dirty="0"/>
              <a:t>へ</a:t>
            </a:r>
            <a:r>
              <a:rPr lang="en-US" altLang="ja-JP" sz="1000" dirty="0"/>
              <a:t>!    </a:t>
            </a:r>
            <a:r>
              <a:rPr lang="ja-JP" altLang="en-US" sz="1000" dirty="0"/>
              <a:t>→</a:t>
            </a:r>
            <a:endParaRPr kumimoji="1" lang="en-US" altLang="ja-JP" sz="1000" dirty="0"/>
          </a:p>
        </p:txBody>
      </p:sp>
      <p:pic>
        <p:nvPicPr>
          <p:cNvPr id="60" name="図 59">
            <a:extLst>
              <a:ext uri="{FF2B5EF4-FFF2-40B4-BE49-F238E27FC236}">
                <a16:creationId xmlns:a16="http://schemas.microsoft.com/office/drawing/2014/main" id="{6933555E-3B03-43EB-AF76-AC762B63D8AC}"/>
              </a:ext>
            </a:extLst>
          </p:cNvPr>
          <p:cNvPicPr>
            <a:picLocks noChangeAspect="1"/>
          </p:cNvPicPr>
          <p:nvPr/>
        </p:nvPicPr>
        <p:blipFill>
          <a:blip r:embed="rId11" cstate="screen">
            <a:extLst>
              <a:ext uri="{28A0092B-C50C-407E-A947-70E740481C1C}">
                <a14:useLocalDpi xmlns:a14="http://schemas.microsoft.com/office/drawing/2010/main"/>
              </a:ext>
            </a:extLst>
          </a:blip>
          <a:stretch>
            <a:fillRect/>
          </a:stretch>
        </p:blipFill>
        <p:spPr>
          <a:xfrm>
            <a:off x="5687987" y="601774"/>
            <a:ext cx="978438" cy="819634"/>
          </a:xfrm>
          <a:prstGeom prst="rect">
            <a:avLst/>
          </a:prstGeom>
        </p:spPr>
      </p:pic>
      <p:sp>
        <p:nvSpPr>
          <p:cNvPr id="75" name="テキスト ボックス 74">
            <a:extLst>
              <a:ext uri="{FF2B5EF4-FFF2-40B4-BE49-F238E27FC236}">
                <a16:creationId xmlns:a16="http://schemas.microsoft.com/office/drawing/2014/main" id="{FE0B0941-D1D0-4328-ADB1-75992AA1CDF3}"/>
              </a:ext>
            </a:extLst>
          </p:cNvPr>
          <p:cNvSpPr txBox="1"/>
          <p:nvPr/>
        </p:nvSpPr>
        <p:spPr>
          <a:xfrm>
            <a:off x="301626" y="2572671"/>
            <a:ext cx="4510981" cy="1969770"/>
          </a:xfrm>
          <a:prstGeom prst="rect">
            <a:avLst/>
          </a:prstGeom>
          <a:noFill/>
        </p:spPr>
        <p:txBody>
          <a:bodyPr wrap="square" rtlCol="0">
            <a:spAutoFit/>
          </a:bodyPr>
          <a:lstStyle/>
          <a:p>
            <a:r>
              <a:rPr lang="ja-JP" altLang="en-US" sz="1220" dirty="0">
                <a:latin typeface="HG丸ｺﾞｼｯｸM-PRO" panose="020F0600000000000000" pitchFamily="50" charset="-128"/>
                <a:ea typeface="HG丸ｺﾞｼｯｸM-PRO" panose="020F0600000000000000" pitchFamily="50" charset="-128"/>
              </a:rPr>
              <a:t>　収量アップや省力化等を実現する方法として、スマート農業が注目されています。令和６年</a:t>
            </a:r>
            <a:r>
              <a:rPr lang="en-US" altLang="ja-JP" sz="1220" dirty="0">
                <a:latin typeface="HG丸ｺﾞｼｯｸM-PRO" panose="020F0600000000000000" pitchFamily="50" charset="-128"/>
                <a:ea typeface="HG丸ｺﾞｼｯｸM-PRO" panose="020F0600000000000000" pitchFamily="50" charset="-128"/>
              </a:rPr>
              <a:t>10</a:t>
            </a:r>
            <a:r>
              <a:rPr lang="ja-JP" altLang="en-US" sz="1220" dirty="0">
                <a:latin typeface="HG丸ｺﾞｼｯｸM-PRO" panose="020F0600000000000000" pitchFamily="50" charset="-128"/>
                <a:ea typeface="HG丸ｺﾞｼｯｸM-PRO" panose="020F0600000000000000" pitchFamily="50" charset="-128"/>
              </a:rPr>
              <a:t>月にはスマート農業技術活用促進法が施行されるなど、今後ますますの推進が見込まれています。　</a:t>
            </a:r>
            <a:endParaRPr lang="en-US" altLang="ja-JP" sz="1220" dirty="0">
              <a:latin typeface="HG丸ｺﾞｼｯｸM-PRO" panose="020F0600000000000000" pitchFamily="50" charset="-128"/>
              <a:ea typeface="HG丸ｺﾞｼｯｸM-PRO" panose="020F0600000000000000" pitchFamily="50" charset="-128"/>
            </a:endParaRPr>
          </a:p>
          <a:p>
            <a:r>
              <a:rPr lang="ja-JP" altLang="en-US" sz="1220" dirty="0">
                <a:latin typeface="HG丸ｺﾞｼｯｸM-PRO" panose="020F0600000000000000" pitchFamily="50" charset="-128"/>
                <a:ea typeface="HG丸ｺﾞｼｯｸM-PRO" panose="020F0600000000000000" pitchFamily="50" charset="-128"/>
              </a:rPr>
              <a:t>　当事務所では各種センサーによる計測と数値化を行う「ハウス環境の見える化（センシング）」の取組を進めています。</a:t>
            </a:r>
            <a:endParaRPr lang="en-US" altLang="ja-JP" sz="1220" dirty="0">
              <a:latin typeface="HG丸ｺﾞｼｯｸM-PRO" panose="020F0600000000000000" pitchFamily="50" charset="-128"/>
              <a:ea typeface="HG丸ｺﾞｼｯｸM-PRO" panose="020F0600000000000000" pitchFamily="50" charset="-128"/>
            </a:endParaRPr>
          </a:p>
          <a:p>
            <a:r>
              <a:rPr lang="ja-JP" altLang="en-US" sz="1220" dirty="0">
                <a:latin typeface="HG丸ｺﾞｼｯｸM-PRO" panose="020F0600000000000000" pitchFamily="50" charset="-128"/>
                <a:ea typeface="HG丸ｺﾞｼｯｸM-PRO" panose="020F0600000000000000" pitchFamily="50" charset="-128"/>
              </a:rPr>
              <a:t>　培った経験や勘によるところの大きい農業ですが、この「見える化」により、経験年数の浅い生産者も含め、データに基づく、より精度の高い栽培管理が可能となり、生産物の高品質化につながります。</a:t>
            </a:r>
          </a:p>
        </p:txBody>
      </p:sp>
      <p:sp>
        <p:nvSpPr>
          <p:cNvPr id="76" name="テキスト ボックス 75">
            <a:extLst>
              <a:ext uri="{FF2B5EF4-FFF2-40B4-BE49-F238E27FC236}">
                <a16:creationId xmlns:a16="http://schemas.microsoft.com/office/drawing/2014/main" id="{DE6E0F93-97A3-472C-850B-DA3F6509415F}"/>
              </a:ext>
            </a:extLst>
          </p:cNvPr>
          <p:cNvSpPr txBox="1"/>
          <p:nvPr/>
        </p:nvSpPr>
        <p:spPr>
          <a:xfrm>
            <a:off x="415180" y="7899899"/>
            <a:ext cx="3040559" cy="430887"/>
          </a:xfrm>
          <a:prstGeom prst="rect">
            <a:avLst/>
          </a:prstGeom>
          <a:noFill/>
        </p:spPr>
        <p:txBody>
          <a:bodyPr wrap="square" rtlCol="0">
            <a:spAutoFit/>
          </a:bodyPr>
          <a:lstStyle/>
          <a:p>
            <a:r>
              <a:rPr lang="ja-JP" altLang="en-US" sz="1100" dirty="0">
                <a:solidFill>
                  <a:srgbClr val="000000"/>
                </a:solidFill>
                <a:latin typeface="HG丸ｺﾞｼｯｸM-PRO" panose="020F0600000000000000" pitchFamily="50" charset="-128"/>
                <a:ea typeface="HG丸ｺﾞｼｯｸM-PRO" panose="020F0600000000000000" pitchFamily="50" charset="-128"/>
              </a:rPr>
              <a:t>▲「北摂いちご生産者の会」研修会</a:t>
            </a:r>
            <a:r>
              <a:rPr lang="ja-JP" altLang="ja-JP" sz="1100" dirty="0">
                <a:solidFill>
                  <a:srgbClr val="000000"/>
                </a:solidFill>
                <a:latin typeface="HG丸ｺﾞｼｯｸM-PRO" panose="020F0600000000000000" pitchFamily="50" charset="-128"/>
                <a:ea typeface="HG丸ｺﾞｼｯｸM-PRO" panose="020F0600000000000000" pitchFamily="50" charset="-128"/>
                <a:cs typeface="ＭＳ 明朝" panose="02020609040205080304" pitchFamily="17" charset="-128"/>
              </a:rPr>
              <a:t>の</a:t>
            </a:r>
            <a:r>
              <a:rPr lang="ja-JP" altLang="en-US" sz="1100" dirty="0">
                <a:solidFill>
                  <a:srgbClr val="000000"/>
                </a:solidFill>
                <a:latin typeface="HG丸ｺﾞｼｯｸM-PRO" panose="020F0600000000000000" pitchFamily="50" charset="-128"/>
                <a:ea typeface="HG丸ｺﾞｼｯｸM-PRO" panose="020F0600000000000000" pitchFamily="50" charset="-128"/>
                <a:cs typeface="ＭＳ 明朝" panose="02020609040205080304" pitchFamily="17" charset="-128"/>
              </a:rPr>
              <a:t>様子</a:t>
            </a:r>
            <a:endParaRPr lang="en-US" altLang="ja-JP" sz="1100" dirty="0">
              <a:solidFill>
                <a:srgbClr val="000000"/>
              </a:solidFill>
              <a:latin typeface="HG丸ｺﾞｼｯｸM-PRO" panose="020F0600000000000000" pitchFamily="50" charset="-128"/>
              <a:ea typeface="HG丸ｺﾞｼｯｸM-PRO" panose="020F0600000000000000" pitchFamily="50" charset="-128"/>
              <a:cs typeface="ＭＳ 明朝" panose="02020609040205080304" pitchFamily="17" charset="-128"/>
            </a:endParaRPr>
          </a:p>
          <a:p>
            <a:r>
              <a:rPr lang="ja-JP" altLang="en-US" sz="1100" dirty="0">
                <a:solidFill>
                  <a:srgbClr val="000000"/>
                </a:solidFill>
                <a:latin typeface="HG丸ｺﾞｼｯｸM-PRO" panose="020F0600000000000000" pitchFamily="50" charset="-128"/>
                <a:ea typeface="HG丸ｺﾞｼｯｸM-PRO" panose="020F0600000000000000" pitchFamily="50" charset="-128"/>
                <a:cs typeface="ＭＳ 明朝" panose="02020609040205080304" pitchFamily="17" charset="-128"/>
              </a:rPr>
              <a:t>　（</a:t>
            </a:r>
            <a:r>
              <a:rPr lang="en-US" altLang="ja-JP" sz="1100" dirty="0">
                <a:solidFill>
                  <a:srgbClr val="000000"/>
                </a:solidFill>
                <a:latin typeface="HG丸ｺﾞｼｯｸM-PRO" panose="020F0600000000000000" pitchFamily="50" charset="-128"/>
                <a:ea typeface="HG丸ｺﾞｼｯｸM-PRO" panose="020F0600000000000000" pitchFamily="50" charset="-128"/>
                <a:cs typeface="ＭＳ 明朝" panose="02020609040205080304" pitchFamily="17" charset="-128"/>
              </a:rPr>
              <a:t>7</a:t>
            </a:r>
            <a:r>
              <a:rPr lang="ja-JP" altLang="en-US" sz="1100" dirty="0">
                <a:solidFill>
                  <a:srgbClr val="000000"/>
                </a:solidFill>
                <a:latin typeface="HG丸ｺﾞｼｯｸM-PRO" panose="020F0600000000000000" pitchFamily="50" charset="-128"/>
                <a:ea typeface="HG丸ｺﾞｼｯｸM-PRO" panose="020F0600000000000000" pitchFamily="50" charset="-128"/>
                <a:cs typeface="ＭＳ 明朝" panose="02020609040205080304" pitchFamily="17" charset="-128"/>
              </a:rPr>
              <a:t>月</a:t>
            </a:r>
            <a:r>
              <a:rPr lang="en-US" altLang="ja-JP" sz="1100" dirty="0">
                <a:solidFill>
                  <a:srgbClr val="000000"/>
                </a:solidFill>
                <a:latin typeface="HG丸ｺﾞｼｯｸM-PRO" panose="020F0600000000000000" pitchFamily="50" charset="-128"/>
                <a:ea typeface="HG丸ｺﾞｼｯｸM-PRO" panose="020F0600000000000000" pitchFamily="50" charset="-128"/>
                <a:cs typeface="ＭＳ 明朝" panose="02020609040205080304" pitchFamily="17" charset="-128"/>
              </a:rPr>
              <a:t>30</a:t>
            </a:r>
            <a:r>
              <a:rPr lang="ja-JP" altLang="en-US" sz="1100" dirty="0">
                <a:solidFill>
                  <a:srgbClr val="000000"/>
                </a:solidFill>
                <a:latin typeface="HG丸ｺﾞｼｯｸM-PRO" panose="020F0600000000000000" pitchFamily="50" charset="-128"/>
                <a:ea typeface="HG丸ｺﾞｼｯｸM-PRO" panose="020F0600000000000000" pitchFamily="50" charset="-128"/>
                <a:cs typeface="ＭＳ 明朝" panose="02020609040205080304" pitchFamily="17" charset="-128"/>
              </a:rPr>
              <a:t>日）</a:t>
            </a:r>
            <a:endParaRPr lang="ja-JP" altLang="ja-JP" sz="1100" dirty="0">
              <a:solidFill>
                <a:srgbClr val="000000"/>
              </a:solidFill>
              <a:latin typeface="HG丸ｺﾞｼｯｸM-PRO" panose="020F0600000000000000" pitchFamily="50" charset="-128"/>
              <a:ea typeface="HG丸ｺﾞｼｯｸM-PRO" panose="020F0600000000000000" pitchFamily="50" charset="-128"/>
              <a:cs typeface="ＭＳ 明朝" panose="02020609040205080304" pitchFamily="17" charset="-128"/>
            </a:endParaRPr>
          </a:p>
        </p:txBody>
      </p:sp>
      <p:sp>
        <p:nvSpPr>
          <p:cNvPr id="77" name="テキスト ボックス 76">
            <a:extLst>
              <a:ext uri="{FF2B5EF4-FFF2-40B4-BE49-F238E27FC236}">
                <a16:creationId xmlns:a16="http://schemas.microsoft.com/office/drawing/2014/main" id="{9CCF1544-6BCC-4246-A4C2-E7EED32306EF}"/>
              </a:ext>
            </a:extLst>
          </p:cNvPr>
          <p:cNvSpPr txBox="1"/>
          <p:nvPr/>
        </p:nvSpPr>
        <p:spPr>
          <a:xfrm>
            <a:off x="301626" y="4517752"/>
            <a:ext cx="5454976" cy="467820"/>
          </a:xfrm>
          <a:prstGeom prst="rect">
            <a:avLst/>
          </a:prstGeom>
          <a:noFill/>
        </p:spPr>
        <p:txBody>
          <a:bodyPr wrap="square" rtlCol="0">
            <a:spAutoFit/>
          </a:bodyPr>
          <a:lstStyle/>
          <a:p>
            <a:r>
              <a:rPr lang="ja-JP" altLang="en-US" sz="1220" dirty="0">
                <a:latin typeface="HG丸ｺﾞｼｯｸM-PRO" panose="020F0600000000000000" pitchFamily="50" charset="-128"/>
                <a:ea typeface="HG丸ｺﾞｼｯｸM-PRO" panose="020F0600000000000000" pitchFamily="50" charset="-128"/>
              </a:rPr>
              <a:t>　</a:t>
            </a:r>
            <a:r>
              <a:rPr lang="ja-JP" altLang="ja-JP" sz="122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管内の</a:t>
            </a:r>
            <a:r>
              <a:rPr lang="ja-JP" altLang="en-US" sz="122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施設</a:t>
            </a:r>
            <a:r>
              <a:rPr lang="ja-JP" altLang="ja-JP" sz="122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いちご生産者</a:t>
            </a:r>
            <a:r>
              <a:rPr lang="ja-JP" altLang="en-US" sz="122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の８</a:t>
            </a:r>
            <a:r>
              <a:rPr lang="ja-JP" altLang="ja-JP" sz="122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ほ場に、</a:t>
            </a:r>
            <a:r>
              <a:rPr lang="ja-JP" altLang="en-US" sz="122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令和３年度から</a:t>
            </a:r>
            <a:r>
              <a:rPr lang="ja-JP" altLang="ja-JP" sz="122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センシング機器</a:t>
            </a:r>
            <a:r>
              <a:rPr lang="ja-JP" altLang="en-US" sz="1220"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を</a:t>
            </a:r>
            <a:r>
              <a:rPr lang="ja-JP" altLang="ja-JP" sz="122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設置</a:t>
            </a:r>
            <a:r>
              <a:rPr lang="ja-JP" altLang="en-US" sz="122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し</a:t>
            </a:r>
            <a:r>
              <a:rPr lang="ja-JP" altLang="en-US" sz="1220"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ja-JP" sz="122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温湿度</a:t>
            </a:r>
            <a:r>
              <a:rPr lang="ja-JP" altLang="en-US" sz="122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ja-JP" sz="122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二酸化炭素濃度</a:t>
            </a:r>
            <a:r>
              <a:rPr lang="ja-JP" altLang="en-US" sz="122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ja-JP" sz="122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日射量</a:t>
            </a:r>
            <a:r>
              <a:rPr lang="ja-JP" altLang="en-US" sz="1220"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を</a:t>
            </a:r>
            <a:r>
              <a:rPr lang="ja-JP" altLang="ja-JP" sz="122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測定</a:t>
            </a:r>
            <a:r>
              <a:rPr lang="ja-JP" altLang="en-US" sz="122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しています。</a:t>
            </a:r>
            <a:endParaRPr lang="ja-JP" altLang="en-US" sz="1220" dirty="0">
              <a:latin typeface="HG丸ｺﾞｼｯｸM-PRO" panose="020F0600000000000000" pitchFamily="50" charset="-128"/>
              <a:ea typeface="HG丸ｺﾞｼｯｸM-PRO" panose="020F0600000000000000" pitchFamily="50" charset="-128"/>
            </a:endParaRPr>
          </a:p>
        </p:txBody>
      </p:sp>
      <p:pic>
        <p:nvPicPr>
          <p:cNvPr id="78" name="図 77" descr="会議室に集まる人々&#10;&#10;自動的に生成された説明">
            <a:extLst>
              <a:ext uri="{FF2B5EF4-FFF2-40B4-BE49-F238E27FC236}">
                <a16:creationId xmlns:a16="http://schemas.microsoft.com/office/drawing/2014/main" id="{5107BE65-0177-480D-8E58-A640DA507582}"/>
              </a:ext>
            </a:extLst>
          </p:cNvPr>
          <p:cNvPicPr>
            <a:picLocks noChangeAspect="1"/>
          </p:cNvPicPr>
          <p:nvPr/>
        </p:nvPicPr>
        <p:blipFill rotWithShape="1">
          <a:blip r:embed="rId12" cstate="screen">
            <a:extLst>
              <a:ext uri="{28A0092B-C50C-407E-A947-70E740481C1C}">
                <a14:useLocalDpi xmlns:a14="http://schemas.microsoft.com/office/drawing/2010/main"/>
              </a:ext>
            </a:extLst>
          </a:blip>
          <a:srcRect/>
          <a:stretch/>
        </p:blipFill>
        <p:spPr>
          <a:xfrm>
            <a:off x="321039" y="6226090"/>
            <a:ext cx="3040559" cy="1667642"/>
          </a:xfrm>
          <a:prstGeom prst="rect">
            <a:avLst/>
          </a:prstGeom>
        </p:spPr>
      </p:pic>
      <p:sp>
        <p:nvSpPr>
          <p:cNvPr id="79" name="テキスト ボックス 78">
            <a:extLst>
              <a:ext uri="{FF2B5EF4-FFF2-40B4-BE49-F238E27FC236}">
                <a16:creationId xmlns:a16="http://schemas.microsoft.com/office/drawing/2014/main" id="{DDFEF44F-DD04-49C5-9DFF-F69AFB8D327C}"/>
              </a:ext>
            </a:extLst>
          </p:cNvPr>
          <p:cNvSpPr txBox="1"/>
          <p:nvPr/>
        </p:nvSpPr>
        <p:spPr>
          <a:xfrm>
            <a:off x="301626" y="5021808"/>
            <a:ext cx="5443767" cy="1031051"/>
          </a:xfrm>
          <a:prstGeom prst="rect">
            <a:avLst/>
          </a:prstGeom>
          <a:noFill/>
        </p:spPr>
        <p:txBody>
          <a:bodyPr wrap="square" rtlCol="0">
            <a:spAutoFit/>
          </a:bodyPr>
          <a:lstStyle/>
          <a:p>
            <a:r>
              <a:rPr lang="ja-JP" altLang="en-US" sz="1220" dirty="0">
                <a:latin typeface="HG丸ｺﾞｼｯｸM-PRO" panose="020F0600000000000000" pitchFamily="50" charset="-128"/>
                <a:ea typeface="HG丸ｺﾞｼｯｸM-PRO" panose="020F0600000000000000" pitchFamily="50" charset="-128"/>
              </a:rPr>
              <a:t>　また当事務所では環境データの蓄積と合わせて、草丈や葉数、小葉身長等の生育調査を実施しています。環境データと生育調査結果および各生産者ごとの収量に関するデータを</a:t>
            </a:r>
            <a:r>
              <a:rPr lang="en-US" altLang="ja-JP" sz="1220" dirty="0">
                <a:latin typeface="HG丸ｺﾞｼｯｸM-PRO" panose="020F0600000000000000" pitchFamily="50" charset="-128"/>
                <a:ea typeface="HG丸ｺﾞｼｯｸM-PRO" panose="020F0600000000000000" pitchFamily="50" charset="-128"/>
              </a:rPr>
              <a:t>(</a:t>
            </a:r>
            <a:r>
              <a:rPr lang="ja-JP" altLang="en-US" sz="1220" dirty="0">
                <a:latin typeface="HG丸ｺﾞｼｯｸM-PRO" panose="020F0600000000000000" pitchFamily="50" charset="-128"/>
                <a:ea typeface="HG丸ｺﾞｼｯｸM-PRO" panose="020F0600000000000000" pitchFamily="50" charset="-128"/>
              </a:rPr>
              <a:t>地独</a:t>
            </a:r>
            <a:r>
              <a:rPr lang="en-US" altLang="ja-JP" sz="1220" dirty="0">
                <a:latin typeface="HG丸ｺﾞｼｯｸM-PRO" panose="020F0600000000000000" pitchFamily="50" charset="-128"/>
                <a:ea typeface="HG丸ｺﾞｼｯｸM-PRO" panose="020F0600000000000000" pitchFamily="50" charset="-128"/>
              </a:rPr>
              <a:t>)</a:t>
            </a:r>
            <a:r>
              <a:rPr lang="ja-JP" altLang="en-US" sz="1220" dirty="0">
                <a:latin typeface="HG丸ｺﾞｼｯｸM-PRO" panose="020F0600000000000000" pitchFamily="50" charset="-128"/>
                <a:ea typeface="HG丸ｺﾞｼｯｸM-PRO" panose="020F0600000000000000" pitchFamily="50" charset="-128"/>
              </a:rPr>
              <a:t>大阪府立環境農林水産総合研究所（以下、研究所）と連携して解析を進め、生産者への栽培指導に活用しています。</a:t>
            </a:r>
          </a:p>
        </p:txBody>
      </p:sp>
      <p:sp>
        <p:nvSpPr>
          <p:cNvPr id="80" name="テキスト ボックス 79">
            <a:extLst>
              <a:ext uri="{FF2B5EF4-FFF2-40B4-BE49-F238E27FC236}">
                <a16:creationId xmlns:a16="http://schemas.microsoft.com/office/drawing/2014/main" id="{5BEBAD5B-BBFA-4DB5-B9B4-61787851F3B4}"/>
              </a:ext>
            </a:extLst>
          </p:cNvPr>
          <p:cNvSpPr txBox="1"/>
          <p:nvPr/>
        </p:nvSpPr>
        <p:spPr>
          <a:xfrm>
            <a:off x="3361598" y="6017199"/>
            <a:ext cx="4173512" cy="2533001"/>
          </a:xfrm>
          <a:prstGeom prst="rect">
            <a:avLst/>
          </a:prstGeom>
          <a:noFill/>
        </p:spPr>
        <p:txBody>
          <a:bodyPr wrap="square" rtlCol="0">
            <a:spAutoFit/>
          </a:bodyPr>
          <a:lstStyle/>
          <a:p>
            <a:r>
              <a:rPr lang="ja-JP" altLang="en-US" sz="1220" dirty="0">
                <a:latin typeface="HG丸ｺﾞｼｯｸM-PRO" panose="020F0600000000000000" pitchFamily="50" charset="-128"/>
                <a:ea typeface="HG丸ｺﾞｼｯｸM-PRO" panose="020F0600000000000000" pitchFamily="50" charset="-128"/>
              </a:rPr>
              <a:t>　７月</a:t>
            </a:r>
            <a:r>
              <a:rPr lang="en-US" altLang="ja-JP" sz="1220" dirty="0">
                <a:latin typeface="HG丸ｺﾞｼｯｸM-PRO" panose="020F0600000000000000" pitchFamily="50" charset="-128"/>
                <a:ea typeface="HG丸ｺﾞｼｯｸM-PRO" panose="020F0600000000000000" pitchFamily="50" charset="-128"/>
              </a:rPr>
              <a:t>30</a:t>
            </a:r>
            <a:r>
              <a:rPr lang="ja-JP" altLang="en-US" sz="1220" dirty="0">
                <a:latin typeface="HG丸ｺﾞｼｯｸM-PRO" panose="020F0600000000000000" pitchFamily="50" charset="-128"/>
                <a:ea typeface="HG丸ｺﾞｼｯｸM-PRO" panose="020F0600000000000000" pitchFamily="50" charset="-128"/>
              </a:rPr>
              <a:t>日には</a:t>
            </a:r>
            <a:r>
              <a:rPr lang="ja-JP" altLang="ja-JP" sz="122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北摂いちご生産者の会</a:t>
            </a:r>
            <a:r>
              <a:rPr lang="ja-JP" altLang="en-US" sz="122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を対象にした</a:t>
            </a:r>
            <a:r>
              <a:rPr lang="ja-JP" altLang="en-US" sz="1220" dirty="0">
                <a:latin typeface="HG丸ｺﾞｼｯｸM-PRO" panose="020F0600000000000000" pitchFamily="50" charset="-128"/>
                <a:ea typeface="HG丸ｺﾞｼｯｸM-PRO" panose="020F0600000000000000" pitchFamily="50" charset="-128"/>
              </a:rPr>
              <a:t>研修会を開催し、それらデータの解析を踏まえた草勢管理や温度管理等について研究所から講習を行いました。出席者は</a:t>
            </a:r>
            <a:r>
              <a:rPr lang="ja-JP" altLang="en-US" sz="122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ベテラン生産者のハウス環境と比較しながら</a:t>
            </a:r>
            <a:r>
              <a:rPr lang="ja-JP" altLang="en-US" sz="1220" dirty="0">
                <a:latin typeface="HG丸ｺﾞｼｯｸM-PRO" panose="020F0600000000000000" pitchFamily="50" charset="-128"/>
                <a:ea typeface="HG丸ｺﾞｼｯｸM-PRO" panose="020F0600000000000000" pitchFamily="50" charset="-128"/>
              </a:rPr>
              <a:t>自身の栽培管理について振り返り、</a:t>
            </a:r>
            <a:r>
              <a:rPr lang="ja-JP" altLang="en-US" sz="122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次作以降の改善に繋げようと意気込む姿が見られました。</a:t>
            </a:r>
            <a:endParaRPr lang="en-US" altLang="ja-JP" sz="122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220"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en-US" altLang="ja-JP" sz="1220"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220"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　管内には今年からいちご栽培を始める生産者もおり、それぞれの栽培経験年数は様々です。当事務所では研究所や関係機関と連携し、これまで蓄積したデータや今後の調査結果の解析を基に管理の目安となる指標を作成し、それらを栽培指導に役立て、生産者の早期の技術習得や高品質ないちご生産を支援します。</a:t>
            </a:r>
            <a:endParaRPr lang="ja-JP" altLang="en-US" sz="1220" dirty="0">
              <a:latin typeface="HG丸ｺﾞｼｯｸM-PRO" panose="020F0600000000000000" pitchFamily="50" charset="-128"/>
              <a:ea typeface="HG丸ｺﾞｼｯｸM-PRO" panose="020F0600000000000000" pitchFamily="50" charset="-128"/>
            </a:endParaRPr>
          </a:p>
        </p:txBody>
      </p:sp>
      <p:grpSp>
        <p:nvGrpSpPr>
          <p:cNvPr id="81" name="グループ化 80">
            <a:extLst>
              <a:ext uri="{FF2B5EF4-FFF2-40B4-BE49-F238E27FC236}">
                <a16:creationId xmlns:a16="http://schemas.microsoft.com/office/drawing/2014/main" id="{82ACCA1C-878D-4F20-89CB-A38FC9CE07F9}"/>
              </a:ext>
            </a:extLst>
          </p:cNvPr>
          <p:cNvGrpSpPr/>
          <p:nvPr/>
        </p:nvGrpSpPr>
        <p:grpSpPr>
          <a:xfrm>
            <a:off x="4714114" y="2626768"/>
            <a:ext cx="2774073" cy="1354901"/>
            <a:chOff x="1402929" y="3062210"/>
            <a:chExt cx="7598692" cy="3748963"/>
          </a:xfrm>
        </p:grpSpPr>
        <p:pic>
          <p:nvPicPr>
            <p:cNvPr id="82" name="図 81">
              <a:extLst>
                <a:ext uri="{FF2B5EF4-FFF2-40B4-BE49-F238E27FC236}">
                  <a16:creationId xmlns:a16="http://schemas.microsoft.com/office/drawing/2014/main" id="{404861D5-35FE-451A-AE55-E9BC6D8CDE3C}"/>
                </a:ext>
              </a:extLst>
            </p:cNvPr>
            <p:cNvPicPr>
              <a:picLocks noChangeAspect="1"/>
            </p:cNvPicPr>
            <p:nvPr/>
          </p:nvPicPr>
          <p:blipFill rotWithShape="1">
            <a:blip r:embed="rId13" cstate="screen">
              <a:extLst>
                <a:ext uri="{28A0092B-C50C-407E-A947-70E740481C1C}">
                  <a14:useLocalDpi xmlns:a14="http://schemas.microsoft.com/office/drawing/2010/main"/>
                </a:ext>
              </a:extLst>
            </a:blip>
            <a:srcRect/>
            <a:stretch/>
          </p:blipFill>
          <p:spPr>
            <a:xfrm>
              <a:off x="5856248" y="4456858"/>
              <a:ext cx="1588738" cy="1453160"/>
            </a:xfrm>
            <a:prstGeom prst="rect">
              <a:avLst/>
            </a:prstGeom>
          </p:spPr>
        </p:pic>
        <p:pic>
          <p:nvPicPr>
            <p:cNvPr id="83" name="図 82">
              <a:extLst>
                <a:ext uri="{FF2B5EF4-FFF2-40B4-BE49-F238E27FC236}">
                  <a16:creationId xmlns:a16="http://schemas.microsoft.com/office/drawing/2014/main" id="{213403D9-9E24-4F51-B0C2-FA899EFF02A2}"/>
                </a:ext>
              </a:extLst>
            </p:cNvPr>
            <p:cNvPicPr>
              <a:picLocks noChangeAspect="1"/>
            </p:cNvPicPr>
            <p:nvPr/>
          </p:nvPicPr>
          <p:blipFill rotWithShape="1">
            <a:blip r:embed="rId14" cstate="screen">
              <a:extLst>
                <a:ext uri="{28A0092B-C50C-407E-A947-70E740481C1C}">
                  <a14:useLocalDpi xmlns:a14="http://schemas.microsoft.com/office/drawing/2010/main"/>
                </a:ext>
              </a:extLst>
            </a:blip>
            <a:srcRect/>
            <a:stretch/>
          </p:blipFill>
          <p:spPr>
            <a:xfrm>
              <a:off x="1402929" y="3062210"/>
              <a:ext cx="7598692" cy="3748963"/>
            </a:xfrm>
            <a:prstGeom prst="rect">
              <a:avLst/>
            </a:prstGeom>
          </p:spPr>
        </p:pic>
      </p:grpSp>
      <p:sp>
        <p:nvSpPr>
          <p:cNvPr id="84" name="テキスト ボックス 83">
            <a:extLst>
              <a:ext uri="{FF2B5EF4-FFF2-40B4-BE49-F238E27FC236}">
                <a16:creationId xmlns:a16="http://schemas.microsoft.com/office/drawing/2014/main" id="{4AA40434-99BC-4A98-926C-321CCEC51641}"/>
              </a:ext>
            </a:extLst>
          </p:cNvPr>
          <p:cNvSpPr txBox="1"/>
          <p:nvPr/>
        </p:nvSpPr>
        <p:spPr>
          <a:xfrm>
            <a:off x="5111923" y="3936516"/>
            <a:ext cx="2867894" cy="264688"/>
          </a:xfrm>
          <a:prstGeom prst="rect">
            <a:avLst/>
          </a:prstGeom>
          <a:noFill/>
        </p:spPr>
        <p:txBody>
          <a:bodyPr wrap="square" rtlCol="0">
            <a:spAutoFit/>
          </a:bodyPr>
          <a:lstStyle/>
          <a:p>
            <a:r>
              <a:rPr lang="ja-JP" altLang="en-US" sz="1100" dirty="0">
                <a:solidFill>
                  <a:srgbClr val="000000"/>
                </a:solidFill>
                <a:latin typeface="HG丸ｺﾞｼｯｸM-PRO" panose="020F0600000000000000" pitchFamily="50" charset="-128"/>
                <a:ea typeface="HG丸ｺﾞｼｯｸM-PRO" panose="020F0600000000000000" pitchFamily="50" charset="-128"/>
              </a:rPr>
              <a:t>▲ ハウス環境を「見える化」</a:t>
            </a:r>
            <a:endParaRPr lang="ja-JP" altLang="ja-JP" sz="1100" dirty="0">
              <a:solidFill>
                <a:srgbClr val="000000"/>
              </a:solidFill>
              <a:latin typeface="HG丸ｺﾞｼｯｸM-PRO" panose="020F0600000000000000" pitchFamily="50" charset="-128"/>
              <a:ea typeface="HG丸ｺﾞｼｯｸM-PRO" panose="020F0600000000000000" pitchFamily="50" charset="-128"/>
              <a:cs typeface="ＭＳ 明朝" panose="02020609040205080304" pitchFamily="17" charset="-128"/>
            </a:endParaRPr>
          </a:p>
        </p:txBody>
      </p:sp>
      <p:pic>
        <p:nvPicPr>
          <p:cNvPr id="85" name="図 84">
            <a:extLst>
              <a:ext uri="{FF2B5EF4-FFF2-40B4-BE49-F238E27FC236}">
                <a16:creationId xmlns:a16="http://schemas.microsoft.com/office/drawing/2014/main" id="{B05AC8CF-18A5-4FAF-A45B-8B904D40C1FD}"/>
              </a:ext>
            </a:extLst>
          </p:cNvPr>
          <p:cNvPicPr>
            <a:picLocks noChangeAspect="1"/>
          </p:cNvPicPr>
          <p:nvPr/>
        </p:nvPicPr>
        <p:blipFill rotWithShape="1">
          <a:blip r:embed="rId15" cstate="screen">
            <a:extLst>
              <a:ext uri="{28A0092B-C50C-407E-A947-70E740481C1C}">
                <a14:useLocalDpi xmlns:a14="http://schemas.microsoft.com/office/drawing/2010/main"/>
              </a:ext>
            </a:extLst>
          </a:blip>
          <a:srcRect/>
          <a:stretch/>
        </p:blipFill>
        <p:spPr>
          <a:xfrm>
            <a:off x="5768762" y="4225595"/>
            <a:ext cx="1696923" cy="1434099"/>
          </a:xfrm>
          <a:prstGeom prst="rect">
            <a:avLst/>
          </a:prstGeom>
        </p:spPr>
      </p:pic>
      <p:sp>
        <p:nvSpPr>
          <p:cNvPr id="86" name="テキスト ボックス 85">
            <a:extLst>
              <a:ext uri="{FF2B5EF4-FFF2-40B4-BE49-F238E27FC236}">
                <a16:creationId xmlns:a16="http://schemas.microsoft.com/office/drawing/2014/main" id="{3504FFAD-66BF-4EB7-A51D-647BDAB3311A}"/>
              </a:ext>
            </a:extLst>
          </p:cNvPr>
          <p:cNvSpPr txBox="1"/>
          <p:nvPr/>
        </p:nvSpPr>
        <p:spPr>
          <a:xfrm>
            <a:off x="5650561" y="5654324"/>
            <a:ext cx="1981642" cy="430887"/>
          </a:xfrm>
          <a:prstGeom prst="rect">
            <a:avLst/>
          </a:prstGeom>
          <a:noFill/>
        </p:spPr>
        <p:txBody>
          <a:bodyPr wrap="square" rtlCol="0">
            <a:spAutoFit/>
          </a:bodyPr>
          <a:lstStyle/>
          <a:p>
            <a:r>
              <a:rPr lang="ja-JP" altLang="en-US" sz="1100" dirty="0">
                <a:solidFill>
                  <a:srgbClr val="000000"/>
                </a:solidFill>
                <a:latin typeface="HG丸ｺﾞｼｯｸM-PRO" panose="020F0600000000000000" pitchFamily="50" charset="-128"/>
                <a:ea typeface="HG丸ｺﾞｼｯｸM-PRO" panose="020F0600000000000000" pitchFamily="50" charset="-128"/>
              </a:rPr>
              <a:t>▲ いちご栽培ほ場に</a:t>
            </a:r>
            <a:endParaRPr lang="en-US" altLang="ja-JP" sz="1100" dirty="0">
              <a:solidFill>
                <a:srgbClr val="000000"/>
              </a:solidFill>
              <a:latin typeface="HG丸ｺﾞｼｯｸM-PRO" panose="020F0600000000000000" pitchFamily="50" charset="-128"/>
              <a:ea typeface="HG丸ｺﾞｼｯｸM-PRO" panose="020F0600000000000000" pitchFamily="50" charset="-128"/>
            </a:endParaRPr>
          </a:p>
          <a:p>
            <a:r>
              <a:rPr lang="ja-JP" altLang="en-US" sz="1100" dirty="0">
                <a:solidFill>
                  <a:srgbClr val="000000"/>
                </a:solidFill>
                <a:latin typeface="HG丸ｺﾞｼｯｸM-PRO" panose="020F0600000000000000" pitchFamily="50" charset="-128"/>
                <a:ea typeface="HG丸ｺﾞｼｯｸM-PRO" panose="020F0600000000000000" pitchFamily="50" charset="-128"/>
              </a:rPr>
              <a:t>　 設置したセンシング機器</a:t>
            </a:r>
            <a:endParaRPr lang="ja-JP" altLang="ja-JP" sz="1100" dirty="0">
              <a:solidFill>
                <a:srgbClr val="000000"/>
              </a:solidFill>
              <a:latin typeface="HG丸ｺﾞｼｯｸM-PRO" panose="020F0600000000000000" pitchFamily="50" charset="-128"/>
              <a:ea typeface="HG丸ｺﾞｼｯｸM-PRO" panose="020F0600000000000000" pitchFamily="50" charset="-128"/>
              <a:cs typeface="ＭＳ 明朝" panose="02020609040205080304" pitchFamily="17" charset="-128"/>
            </a:endParaRPr>
          </a:p>
        </p:txBody>
      </p:sp>
      <p:sp>
        <p:nvSpPr>
          <p:cNvPr id="5" name="AutoShape 2" descr="イチゴのイラスト（フルーツ）">
            <a:extLst>
              <a:ext uri="{FF2B5EF4-FFF2-40B4-BE49-F238E27FC236}">
                <a16:creationId xmlns:a16="http://schemas.microsoft.com/office/drawing/2014/main" id="{3AE30010-1248-495F-BC3A-23839F021652}"/>
              </a:ext>
            </a:extLst>
          </p:cNvPr>
          <p:cNvSpPr>
            <a:spLocks noChangeAspect="1" noChangeArrowheads="1"/>
          </p:cNvSpPr>
          <p:nvPr/>
        </p:nvSpPr>
        <p:spPr bwMode="auto">
          <a:xfrm>
            <a:off x="-1350795" y="5507294"/>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16" name="図 15">
            <a:extLst>
              <a:ext uri="{FF2B5EF4-FFF2-40B4-BE49-F238E27FC236}">
                <a16:creationId xmlns:a16="http://schemas.microsoft.com/office/drawing/2014/main" id="{2A988F74-03EF-4C0E-AE83-512B7F07B048}"/>
              </a:ext>
            </a:extLst>
          </p:cNvPr>
          <p:cNvPicPr>
            <a:picLocks noChangeAspect="1"/>
          </p:cNvPicPr>
          <p:nvPr/>
        </p:nvPicPr>
        <p:blipFill>
          <a:blip r:embed="rId16" cstate="screen">
            <a:extLst>
              <a:ext uri="{28A0092B-C50C-407E-A947-70E740481C1C}">
                <a14:useLocalDpi xmlns:a14="http://schemas.microsoft.com/office/drawing/2010/main"/>
              </a:ext>
            </a:extLst>
          </a:blip>
          <a:stretch>
            <a:fillRect/>
          </a:stretch>
        </p:blipFill>
        <p:spPr>
          <a:xfrm rot="621248">
            <a:off x="635179" y="1771977"/>
            <a:ext cx="584147" cy="758632"/>
          </a:xfrm>
          <a:prstGeom prst="rect">
            <a:avLst/>
          </a:prstGeom>
        </p:spPr>
      </p:pic>
      <p:pic>
        <p:nvPicPr>
          <p:cNvPr id="22" name="図 21">
            <a:extLst>
              <a:ext uri="{FF2B5EF4-FFF2-40B4-BE49-F238E27FC236}">
                <a16:creationId xmlns:a16="http://schemas.microsoft.com/office/drawing/2014/main" id="{CF1940E4-EB90-459C-911B-1A3EF546DDB4}"/>
              </a:ext>
            </a:extLst>
          </p:cNvPr>
          <p:cNvPicPr>
            <a:picLocks noChangeAspect="1"/>
          </p:cNvPicPr>
          <p:nvPr/>
        </p:nvPicPr>
        <p:blipFill>
          <a:blip r:embed="rId17" cstate="screen">
            <a:extLst>
              <a:ext uri="{28A0092B-C50C-407E-A947-70E740481C1C}">
                <a14:useLocalDpi xmlns:a14="http://schemas.microsoft.com/office/drawing/2010/main"/>
              </a:ext>
            </a:extLst>
          </a:blip>
          <a:stretch>
            <a:fillRect/>
          </a:stretch>
        </p:blipFill>
        <p:spPr>
          <a:xfrm>
            <a:off x="6498787" y="1684178"/>
            <a:ext cx="880953" cy="874345"/>
          </a:xfrm>
          <a:prstGeom prst="rect">
            <a:avLst/>
          </a:prstGeom>
        </p:spPr>
      </p:pic>
      <p:pic>
        <p:nvPicPr>
          <p:cNvPr id="14" name="図 13">
            <a:extLst>
              <a:ext uri="{FF2B5EF4-FFF2-40B4-BE49-F238E27FC236}">
                <a16:creationId xmlns:a16="http://schemas.microsoft.com/office/drawing/2014/main" id="{0E075F0B-3CB2-47B5-8716-23BB8F39FD6B}"/>
              </a:ext>
            </a:extLst>
          </p:cNvPr>
          <p:cNvPicPr>
            <a:picLocks noChangeAspect="1"/>
          </p:cNvPicPr>
          <p:nvPr/>
        </p:nvPicPr>
        <p:blipFill>
          <a:blip r:embed="rId18" cstate="screen">
            <a:extLst>
              <a:ext uri="{28A0092B-C50C-407E-A947-70E740481C1C}">
                <a14:useLocalDpi xmlns:a14="http://schemas.microsoft.com/office/drawing/2010/main"/>
              </a:ext>
            </a:extLst>
          </a:blip>
          <a:stretch>
            <a:fillRect/>
          </a:stretch>
        </p:blipFill>
        <p:spPr>
          <a:xfrm>
            <a:off x="1332550" y="414683"/>
            <a:ext cx="983238" cy="983238"/>
          </a:xfrm>
          <a:prstGeom prst="rect">
            <a:avLst/>
          </a:prstGeom>
        </p:spPr>
      </p:pic>
    </p:spTree>
    <p:extLst>
      <p:ext uri="{BB962C8B-B14F-4D97-AF65-F5344CB8AC3E}">
        <p14:creationId xmlns:p14="http://schemas.microsoft.com/office/powerpoint/2010/main" val="3704882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正方形/長方形 41">
            <a:extLst>
              <a:ext uri="{FF2B5EF4-FFF2-40B4-BE49-F238E27FC236}">
                <a16:creationId xmlns:a16="http://schemas.microsoft.com/office/drawing/2014/main" id="{9D63BB7B-3969-4F07-85B0-85ADE163576C}"/>
              </a:ext>
            </a:extLst>
          </p:cNvPr>
          <p:cNvSpPr/>
          <p:nvPr/>
        </p:nvSpPr>
        <p:spPr>
          <a:xfrm>
            <a:off x="146749" y="4348953"/>
            <a:ext cx="7488167" cy="3113995"/>
          </a:xfrm>
          <a:prstGeom prst="rect">
            <a:avLst/>
          </a:prstGeom>
          <a:solidFill>
            <a:schemeClr val="accent3">
              <a:lumMod val="20000"/>
              <a:lumOff val="80000"/>
              <a:alpha val="41961"/>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11" dirty="0">
              <a:solidFill>
                <a:srgbClr val="FF0000"/>
              </a:solidFill>
            </a:endParaRPr>
          </a:p>
        </p:txBody>
      </p:sp>
      <p:sp>
        <p:nvSpPr>
          <p:cNvPr id="68" name="正方形/長方形 67"/>
          <p:cNvSpPr/>
          <p:nvPr/>
        </p:nvSpPr>
        <p:spPr>
          <a:xfrm>
            <a:off x="143787" y="592435"/>
            <a:ext cx="7487999" cy="3286115"/>
          </a:xfrm>
          <a:prstGeom prst="rect">
            <a:avLst/>
          </a:prstGeom>
          <a:solidFill>
            <a:schemeClr val="accent6">
              <a:lumMod val="50000"/>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11">
              <a:solidFill>
                <a:srgbClr val="FF0000"/>
              </a:solidFill>
            </a:endParaRPr>
          </a:p>
        </p:txBody>
      </p:sp>
      <p:sp>
        <p:nvSpPr>
          <p:cNvPr id="24" name="テキスト ボックス 23">
            <a:extLst>
              <a:ext uri="{FF2B5EF4-FFF2-40B4-BE49-F238E27FC236}">
                <a16:creationId xmlns:a16="http://schemas.microsoft.com/office/drawing/2014/main" id="{E1E766BE-E63F-4A2F-B6F8-85A1A8766C14}"/>
              </a:ext>
            </a:extLst>
          </p:cNvPr>
          <p:cNvSpPr txBox="1"/>
          <p:nvPr/>
        </p:nvSpPr>
        <p:spPr>
          <a:xfrm>
            <a:off x="204977" y="844490"/>
            <a:ext cx="7341735" cy="1015663"/>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　大阪府では、府内産の農産物の生産から流通段階で排出される温室効果ガスを、日本国内の一般的な農産物と比較して</a:t>
            </a:r>
            <a:r>
              <a:rPr lang="ja-JP" altLang="en-US" sz="1200" b="1" dirty="0">
                <a:latin typeface="HG丸ｺﾞｼｯｸM-PRO" panose="020F0600000000000000" pitchFamily="50" charset="-128"/>
                <a:ea typeface="HG丸ｺﾞｼｯｸM-PRO" panose="020F0600000000000000" pitchFamily="50" charset="-128"/>
              </a:rPr>
              <a:t>“</a:t>
            </a:r>
            <a:r>
              <a:rPr lang="en-US" altLang="ja-JP" sz="1200" b="1" dirty="0">
                <a:latin typeface="HG丸ｺﾞｼｯｸM-PRO" panose="020F0600000000000000" pitchFamily="50" charset="-128"/>
                <a:ea typeface="HG丸ｺﾞｼｯｸM-PRO" panose="020F0600000000000000" pitchFamily="50" charset="-128"/>
              </a:rPr>
              <a:t>CO</a:t>
            </a:r>
            <a:r>
              <a:rPr lang="en-US" altLang="ja-JP" sz="1200" b="1" baseline="-25000" dirty="0">
                <a:latin typeface="HG丸ｺﾞｼｯｸM-PRO" panose="020F0600000000000000" pitchFamily="50" charset="-128"/>
                <a:ea typeface="HG丸ｺﾞｼｯｸM-PRO" panose="020F0600000000000000" pitchFamily="50" charset="-128"/>
              </a:rPr>
              <a:t>2</a:t>
            </a:r>
            <a:r>
              <a:rPr lang="ja-JP" altLang="en-US" sz="1200" b="1" dirty="0">
                <a:latin typeface="HG丸ｺﾞｼｯｸM-PRO" panose="020F0600000000000000" pitchFamily="50" charset="-128"/>
                <a:ea typeface="HG丸ｺﾞｼｯｸM-PRO" panose="020F0600000000000000" pitchFamily="50" charset="-128"/>
              </a:rPr>
              <a:t>削減率”</a:t>
            </a:r>
            <a:r>
              <a:rPr lang="ja-JP" altLang="en-US" sz="1200" dirty="0">
                <a:latin typeface="HG丸ｺﾞｼｯｸM-PRO" panose="020F0600000000000000" pitchFamily="50" charset="-128"/>
                <a:ea typeface="HG丸ｺﾞｼｯｸM-PRO" panose="020F0600000000000000" pitchFamily="50" charset="-128"/>
              </a:rPr>
              <a:t>として見える化した「大阪版</a:t>
            </a:r>
            <a:r>
              <a:rPr lang="en-US" altLang="ja-JP" sz="1200" dirty="0">
                <a:latin typeface="HG丸ｺﾞｼｯｸM-PRO" panose="020F0600000000000000" pitchFamily="50" charset="-128"/>
                <a:ea typeface="HG丸ｺﾞｼｯｸM-PRO" panose="020F0600000000000000" pitchFamily="50" charset="-128"/>
              </a:rPr>
              <a:t>CFP</a:t>
            </a:r>
            <a:r>
              <a:rPr lang="en-US" altLang="ja-JP" sz="1200" baseline="300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（カーボンフットプリント）ラベル」を表示する取組を進めています。</a:t>
            </a:r>
          </a:p>
          <a:p>
            <a:r>
              <a:rPr lang="ja-JP" altLang="en-US" sz="1200" dirty="0">
                <a:latin typeface="HG丸ｺﾞｼｯｸM-PRO" panose="020F0600000000000000" pitchFamily="50" charset="-128"/>
                <a:ea typeface="HG丸ｺﾞｼｯｸM-PRO" panose="020F0600000000000000" pitchFamily="50" charset="-128"/>
              </a:rPr>
              <a:t>　農薬や化学肥料の使用を減らした</a:t>
            </a:r>
            <a:r>
              <a:rPr lang="ja-JP" altLang="en-US" sz="1200" b="1" dirty="0">
                <a:latin typeface="HG丸ｺﾞｼｯｸM-PRO" panose="020F0600000000000000" pitchFamily="50" charset="-128"/>
                <a:ea typeface="HG丸ｺﾞｼｯｸM-PRO" panose="020F0600000000000000" pitchFamily="50" charset="-128"/>
              </a:rPr>
              <a:t>“大阪エコ農産物”</a:t>
            </a:r>
            <a:r>
              <a:rPr lang="ja-JP" altLang="en-US" sz="1200" dirty="0">
                <a:latin typeface="HG丸ｺﾞｼｯｸM-PRO" panose="020F0600000000000000" pitchFamily="50" charset="-128"/>
                <a:ea typeface="HG丸ｺﾞｼｯｸM-PRO" panose="020F0600000000000000" pitchFamily="50" charset="-128"/>
              </a:rPr>
              <a:t> や</a:t>
            </a:r>
            <a:r>
              <a:rPr lang="ja-JP" altLang="en-US" sz="1200" b="1" dirty="0">
                <a:latin typeface="HG丸ｺﾞｼｯｸM-PRO" panose="020F0600000000000000" pitchFamily="50" charset="-128"/>
                <a:ea typeface="HG丸ｺﾞｼｯｸM-PRO" panose="020F0600000000000000" pitchFamily="50" charset="-128"/>
              </a:rPr>
              <a:t>“地産地消”</a:t>
            </a:r>
            <a:r>
              <a:rPr lang="ja-JP" altLang="en-US" sz="1200" dirty="0">
                <a:latin typeface="HG丸ｺﾞｼｯｸM-PRO" panose="020F0600000000000000" pitchFamily="50" charset="-128"/>
                <a:ea typeface="HG丸ｺﾞｼｯｸM-PRO" panose="020F0600000000000000" pitchFamily="50" charset="-128"/>
              </a:rPr>
              <a:t>による輸送距離の短縮などの取組で</a:t>
            </a:r>
            <a:r>
              <a:rPr lang="en-US" altLang="ja-JP" sz="1200" b="1" dirty="0">
                <a:latin typeface="HG丸ｺﾞｼｯｸM-PRO" panose="020F0600000000000000" pitchFamily="50" charset="-128"/>
                <a:ea typeface="HG丸ｺﾞｼｯｸM-PRO" panose="020F0600000000000000" pitchFamily="50" charset="-128"/>
              </a:rPr>
              <a:t>CO</a:t>
            </a:r>
            <a:r>
              <a:rPr lang="en-US" altLang="ja-JP" sz="1200" b="1" baseline="-25000" dirty="0">
                <a:latin typeface="HG丸ｺﾞｼｯｸM-PRO" panose="020F0600000000000000" pitchFamily="50" charset="-128"/>
                <a:ea typeface="HG丸ｺﾞｼｯｸM-PRO" panose="020F0600000000000000" pitchFamily="50" charset="-128"/>
              </a:rPr>
              <a:t>2</a:t>
            </a:r>
            <a:r>
              <a:rPr lang="ja-JP" altLang="en-US" sz="1200" b="1" dirty="0">
                <a:latin typeface="HG丸ｺﾞｼｯｸM-PRO" panose="020F0600000000000000" pitchFamily="50" charset="-128"/>
                <a:ea typeface="HG丸ｺﾞｼｯｸM-PRO" panose="020F0600000000000000" pitchFamily="50" charset="-128"/>
              </a:rPr>
              <a:t>排出量</a:t>
            </a:r>
            <a:r>
              <a:rPr lang="ja-JP" altLang="en-US" sz="1200" dirty="0">
                <a:latin typeface="HG丸ｺﾞｼｯｸM-PRO" panose="020F0600000000000000" pitchFamily="50" charset="-128"/>
                <a:ea typeface="HG丸ｺﾞｼｯｸM-PRO" panose="020F0600000000000000" pitchFamily="50" charset="-128"/>
              </a:rPr>
              <a:t>が小さくなります。</a:t>
            </a:r>
          </a:p>
        </p:txBody>
      </p:sp>
      <p:sp>
        <p:nvSpPr>
          <p:cNvPr id="67" name="角丸四角形 66"/>
          <p:cNvSpPr/>
          <p:nvPr/>
        </p:nvSpPr>
        <p:spPr>
          <a:xfrm>
            <a:off x="131846" y="395817"/>
            <a:ext cx="7487999" cy="446610"/>
          </a:xfrm>
          <a:prstGeom prst="roundRect">
            <a:avLst/>
          </a:prstGeom>
          <a:solidFill>
            <a:schemeClr val="accent6">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11"/>
          </a:p>
        </p:txBody>
      </p:sp>
      <p:cxnSp>
        <p:nvCxnSpPr>
          <p:cNvPr id="19" name="直線コネクタ 18"/>
          <p:cNvCxnSpPr/>
          <p:nvPr/>
        </p:nvCxnSpPr>
        <p:spPr>
          <a:xfrm flipV="1">
            <a:off x="72219" y="340407"/>
            <a:ext cx="7632000" cy="8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5832003" y="52375"/>
            <a:ext cx="1976205" cy="280718"/>
          </a:xfrm>
          <a:prstGeom prst="rect">
            <a:avLst/>
          </a:prstGeom>
          <a:noFill/>
        </p:spPr>
        <p:txBody>
          <a:bodyPr wrap="square" rtlCol="0">
            <a:spAutoFit/>
          </a:bodyPr>
          <a:lstStyle/>
          <a:p>
            <a:r>
              <a:rPr lang="ja-JP" altLang="en-US" sz="1224" dirty="0"/>
              <a:t>北部普及だより</a:t>
            </a:r>
            <a:r>
              <a:rPr lang="en-US" altLang="ja-JP" sz="1224" dirty="0"/>
              <a:t>115</a:t>
            </a:r>
            <a:r>
              <a:rPr lang="ja-JP" altLang="en-US" sz="1224" dirty="0"/>
              <a:t>号</a:t>
            </a:r>
          </a:p>
        </p:txBody>
      </p:sp>
      <p:sp>
        <p:nvSpPr>
          <p:cNvPr id="47" name="テキスト ボックス 46">
            <a:extLst>
              <a:ext uri="{FF2B5EF4-FFF2-40B4-BE49-F238E27FC236}">
                <a16:creationId xmlns:a16="http://schemas.microsoft.com/office/drawing/2014/main" id="{EBB90DD0-0C9B-4F4A-918C-174B2FA9A716}"/>
              </a:ext>
            </a:extLst>
          </p:cNvPr>
          <p:cNvSpPr txBox="1"/>
          <p:nvPr/>
        </p:nvSpPr>
        <p:spPr>
          <a:xfrm>
            <a:off x="854658" y="421081"/>
            <a:ext cx="6180330" cy="407163"/>
          </a:xfrm>
          <a:prstGeom prst="rect">
            <a:avLst/>
          </a:prstGeom>
          <a:noFill/>
        </p:spPr>
        <p:txBody>
          <a:bodyPr wrap="square" rtlCol="0">
            <a:spAutoFit/>
          </a:bodyPr>
          <a:lstStyle/>
          <a:p>
            <a:r>
              <a:rPr lang="ja-JP" altLang="en-US" sz="2046" b="1" dirty="0"/>
              <a:t>大阪版</a:t>
            </a:r>
            <a:r>
              <a:rPr lang="en-US" altLang="ja-JP" sz="2046" b="1" dirty="0"/>
              <a:t>CFP</a:t>
            </a:r>
            <a:r>
              <a:rPr lang="ja-JP" altLang="en-US" sz="2046" b="1" dirty="0"/>
              <a:t>ラベルで環境への取組を</a:t>
            </a:r>
            <a:r>
              <a:rPr lang="en-US" altLang="ja-JP" sz="2046" b="1" dirty="0"/>
              <a:t>PR</a:t>
            </a:r>
            <a:r>
              <a:rPr lang="ja-JP" altLang="en-US" sz="2046" b="1" dirty="0"/>
              <a:t>しませんか？</a:t>
            </a:r>
          </a:p>
        </p:txBody>
      </p:sp>
      <p:sp>
        <p:nvSpPr>
          <p:cNvPr id="27" name="テキスト ボックス 26">
            <a:extLst>
              <a:ext uri="{FF2B5EF4-FFF2-40B4-BE49-F238E27FC236}">
                <a16:creationId xmlns:a16="http://schemas.microsoft.com/office/drawing/2014/main" id="{990FD9B0-DB55-450C-AEEB-D5626AAAE975}"/>
              </a:ext>
            </a:extLst>
          </p:cNvPr>
          <p:cNvSpPr txBox="1"/>
          <p:nvPr/>
        </p:nvSpPr>
        <p:spPr>
          <a:xfrm>
            <a:off x="5651499" y="3604671"/>
            <a:ext cx="1787685" cy="265009"/>
          </a:xfrm>
          <a:prstGeom prst="rect">
            <a:avLst/>
          </a:prstGeom>
          <a:noFill/>
        </p:spPr>
        <p:txBody>
          <a:bodyPr wrap="square" rtlCol="0">
            <a:spAutoFit/>
          </a:bodyPr>
          <a:lstStyle/>
          <a:p>
            <a:r>
              <a:rPr lang="ja-JP" altLang="en-US" sz="1122" dirty="0">
                <a:latin typeface="HG丸ｺﾞｼｯｸM-PRO" panose="020F0600000000000000" pitchFamily="50" charset="-128"/>
                <a:ea typeface="HG丸ｺﾞｼｯｸM-PRO" panose="020F0600000000000000" pitchFamily="50" charset="-128"/>
              </a:rPr>
              <a:t>▲大阪版</a:t>
            </a:r>
            <a:r>
              <a:rPr lang="en-US" altLang="ja-JP" sz="1122" dirty="0">
                <a:latin typeface="HG丸ｺﾞｼｯｸM-PRO" panose="020F0600000000000000" pitchFamily="50" charset="-128"/>
                <a:ea typeface="HG丸ｺﾞｼｯｸM-PRO" panose="020F0600000000000000" pitchFamily="50" charset="-128"/>
              </a:rPr>
              <a:t>CFP</a:t>
            </a:r>
            <a:r>
              <a:rPr lang="ja-JP" altLang="en-US" sz="1122" dirty="0">
                <a:latin typeface="HG丸ｺﾞｼｯｸM-PRO" panose="020F0600000000000000" pitchFamily="50" charset="-128"/>
                <a:ea typeface="HG丸ｺﾞｼｯｸM-PRO" panose="020F0600000000000000" pitchFamily="50" charset="-128"/>
              </a:rPr>
              <a:t>ラベルの例</a:t>
            </a:r>
          </a:p>
        </p:txBody>
      </p:sp>
      <p:sp>
        <p:nvSpPr>
          <p:cNvPr id="37" name="角丸四角形 56">
            <a:extLst>
              <a:ext uri="{FF2B5EF4-FFF2-40B4-BE49-F238E27FC236}">
                <a16:creationId xmlns:a16="http://schemas.microsoft.com/office/drawing/2014/main" id="{2A26258E-08FA-49EC-9251-867FC10CF890}"/>
              </a:ext>
            </a:extLst>
          </p:cNvPr>
          <p:cNvSpPr/>
          <p:nvPr/>
        </p:nvSpPr>
        <p:spPr>
          <a:xfrm>
            <a:off x="146917" y="3988913"/>
            <a:ext cx="7487999" cy="403975"/>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11"/>
          </a:p>
        </p:txBody>
      </p:sp>
      <p:sp>
        <p:nvSpPr>
          <p:cNvPr id="43" name="テキスト ボックス 42">
            <a:extLst>
              <a:ext uri="{FF2B5EF4-FFF2-40B4-BE49-F238E27FC236}">
                <a16:creationId xmlns:a16="http://schemas.microsoft.com/office/drawing/2014/main" id="{2CB2BDBB-AF37-4BEF-AEED-3498CD9B050D}"/>
              </a:ext>
            </a:extLst>
          </p:cNvPr>
          <p:cNvSpPr txBox="1"/>
          <p:nvPr/>
        </p:nvSpPr>
        <p:spPr>
          <a:xfrm>
            <a:off x="204409" y="4377468"/>
            <a:ext cx="7342303" cy="469103"/>
          </a:xfrm>
          <a:prstGeom prst="rect">
            <a:avLst/>
          </a:prstGeom>
          <a:noFill/>
        </p:spPr>
        <p:txBody>
          <a:bodyPr wrap="square" rtlCol="0">
            <a:spAutoFit/>
          </a:bodyPr>
          <a:lstStyle/>
          <a:p>
            <a:r>
              <a:rPr lang="ja-JP" altLang="en-US" sz="1224" dirty="0">
                <a:latin typeface="HG丸ｺﾞｼｯｸM-PRO" panose="020F0600000000000000" pitchFamily="50" charset="-128"/>
                <a:ea typeface="HG丸ｺﾞｼｯｸM-PRO" panose="020F0600000000000000" pitchFamily="50" charset="-128"/>
              </a:rPr>
              <a:t>　当事務所では、新規就農者の確保・育成に向け取り組んでおり、管内の新規就農者が増えてきています。今回は北摂農業の新たな担い手として、茨木市で頑張る農業者を紹介します。　</a:t>
            </a:r>
            <a:endParaRPr lang="en-US" altLang="ja-JP" sz="1224" dirty="0">
              <a:latin typeface="HG丸ｺﾞｼｯｸM-PRO" panose="020F0600000000000000" pitchFamily="50" charset="-128"/>
              <a:ea typeface="HG丸ｺﾞｼｯｸM-PRO" panose="020F0600000000000000" pitchFamily="50" charset="-128"/>
            </a:endParaRPr>
          </a:p>
        </p:txBody>
      </p:sp>
      <p:sp>
        <p:nvSpPr>
          <p:cNvPr id="45" name="テキスト ボックス 44">
            <a:extLst>
              <a:ext uri="{FF2B5EF4-FFF2-40B4-BE49-F238E27FC236}">
                <a16:creationId xmlns:a16="http://schemas.microsoft.com/office/drawing/2014/main" id="{B190BFE5-0500-43B5-9AE4-39A5724CA1DA}"/>
              </a:ext>
            </a:extLst>
          </p:cNvPr>
          <p:cNvSpPr txBox="1"/>
          <p:nvPr/>
        </p:nvSpPr>
        <p:spPr>
          <a:xfrm>
            <a:off x="308942" y="6479579"/>
            <a:ext cx="2088232" cy="830997"/>
          </a:xfrm>
          <a:prstGeom prst="rect">
            <a:avLst/>
          </a:prstGeom>
          <a:noFill/>
          <a:ln>
            <a:solidFill>
              <a:schemeClr val="tx1"/>
            </a:solidFill>
          </a:ln>
        </p:spPr>
        <p:txBody>
          <a:bodyPr wrap="square" rtlCol="0">
            <a:spAutoFit/>
          </a:bodyPr>
          <a:lstStyle/>
          <a:p>
            <a:pPr algn="ctr"/>
            <a:r>
              <a:rPr lang="ja-JP" altLang="en-US" sz="1200" b="1" dirty="0">
                <a:latin typeface="HG丸ｺﾞｼｯｸM-PRO" panose="020F0600000000000000" pitchFamily="50" charset="-128"/>
                <a:ea typeface="HG丸ｺﾞｼｯｸM-PRO" panose="020F0600000000000000" pitchFamily="50" charset="-128"/>
              </a:rPr>
              <a:t>鴻野 昭仁さん</a:t>
            </a:r>
            <a:endParaRPr lang="en-US" altLang="ja-JP" sz="1200" b="1"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就農年：令和元年</a:t>
            </a:r>
            <a:endParaRPr lang="en-US" altLang="ja-JP" sz="1200" dirty="0">
              <a:latin typeface="HG丸ｺﾞｼｯｸM-PRO" panose="020F0600000000000000" pitchFamily="50" charset="-128"/>
              <a:ea typeface="HG丸ｺﾞｼｯｸM-PRO" panose="020F0600000000000000" pitchFamily="50" charset="-128"/>
            </a:endParaRPr>
          </a:p>
          <a:p>
            <a:pPr marL="0" marR="0" lvl="0" indent="0" algn="l" defTabSz="1018818"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経営作物：多品目野菜</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1018818"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経営規模：約</a:t>
            </a:r>
            <a:r>
              <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50a</a:t>
            </a:r>
            <a:endParaRPr kumimoji="1" lang="en-US" altLang="ja-JP" sz="1200" b="0" i="0" u="none" strike="noStrike" kern="1200" cap="none" spc="0" normalizeH="0" baseline="0" noProof="0" dirty="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4" name="テキスト ボックス 46">
            <a:extLst>
              <a:ext uri="{FF2B5EF4-FFF2-40B4-BE49-F238E27FC236}">
                <a16:creationId xmlns:a16="http://schemas.microsoft.com/office/drawing/2014/main" id="{69DAB2D0-E32F-467F-861E-42F78831C590}"/>
              </a:ext>
            </a:extLst>
          </p:cNvPr>
          <p:cNvSpPr txBox="1"/>
          <p:nvPr/>
        </p:nvSpPr>
        <p:spPr>
          <a:xfrm>
            <a:off x="420004" y="3988913"/>
            <a:ext cx="7049639" cy="407163"/>
          </a:xfrm>
          <a:prstGeom prst="rect">
            <a:avLst/>
          </a:prstGeom>
          <a:noFill/>
        </p:spPr>
        <p:txBody>
          <a:bodyPr wrap="square" rtlCol="0">
            <a:spAutoFit/>
          </a:bodyPr>
          <a:lstStyle>
            <a:defPPr>
              <a:defRPr lang="ja-JP"/>
            </a:defPPr>
            <a:lvl1pPr marL="0" algn="l" defTabSz="1018818" rtl="0" eaLnBrk="1" latinLnBrk="0" hangingPunct="1">
              <a:defRPr kumimoji="1" sz="2005" kern="1200">
                <a:solidFill>
                  <a:schemeClr val="tx1"/>
                </a:solidFill>
                <a:latin typeface="+mn-lt"/>
                <a:ea typeface="+mn-ea"/>
                <a:cs typeface="+mn-cs"/>
              </a:defRPr>
            </a:lvl1pPr>
            <a:lvl2pPr marL="509408" algn="l" defTabSz="1018818" rtl="0" eaLnBrk="1" latinLnBrk="0" hangingPunct="1">
              <a:defRPr kumimoji="1" sz="2005" kern="1200">
                <a:solidFill>
                  <a:schemeClr val="tx1"/>
                </a:solidFill>
                <a:latin typeface="+mn-lt"/>
                <a:ea typeface="+mn-ea"/>
                <a:cs typeface="+mn-cs"/>
              </a:defRPr>
            </a:lvl2pPr>
            <a:lvl3pPr marL="1018818" algn="l" defTabSz="1018818" rtl="0" eaLnBrk="1" latinLnBrk="0" hangingPunct="1">
              <a:defRPr kumimoji="1" sz="2005" kern="1200">
                <a:solidFill>
                  <a:schemeClr val="tx1"/>
                </a:solidFill>
                <a:latin typeface="+mn-lt"/>
                <a:ea typeface="+mn-ea"/>
                <a:cs typeface="+mn-cs"/>
              </a:defRPr>
            </a:lvl3pPr>
            <a:lvl4pPr marL="1528227" algn="l" defTabSz="1018818" rtl="0" eaLnBrk="1" latinLnBrk="0" hangingPunct="1">
              <a:defRPr kumimoji="1" sz="2005" kern="1200">
                <a:solidFill>
                  <a:schemeClr val="tx1"/>
                </a:solidFill>
                <a:latin typeface="+mn-lt"/>
                <a:ea typeface="+mn-ea"/>
                <a:cs typeface="+mn-cs"/>
              </a:defRPr>
            </a:lvl4pPr>
            <a:lvl5pPr marL="2037634" algn="l" defTabSz="1018818" rtl="0" eaLnBrk="1" latinLnBrk="0" hangingPunct="1">
              <a:defRPr kumimoji="1" sz="2005" kern="1200">
                <a:solidFill>
                  <a:schemeClr val="tx1"/>
                </a:solidFill>
                <a:latin typeface="+mn-lt"/>
                <a:ea typeface="+mn-ea"/>
                <a:cs typeface="+mn-cs"/>
              </a:defRPr>
            </a:lvl5pPr>
            <a:lvl6pPr marL="2547044" algn="l" defTabSz="1018818" rtl="0" eaLnBrk="1" latinLnBrk="0" hangingPunct="1">
              <a:defRPr kumimoji="1" sz="2005" kern="1200">
                <a:solidFill>
                  <a:schemeClr val="tx1"/>
                </a:solidFill>
                <a:latin typeface="+mn-lt"/>
                <a:ea typeface="+mn-ea"/>
                <a:cs typeface="+mn-cs"/>
              </a:defRPr>
            </a:lvl6pPr>
            <a:lvl7pPr marL="3056452" algn="l" defTabSz="1018818" rtl="0" eaLnBrk="1" latinLnBrk="0" hangingPunct="1">
              <a:defRPr kumimoji="1" sz="2005" kern="1200">
                <a:solidFill>
                  <a:schemeClr val="tx1"/>
                </a:solidFill>
                <a:latin typeface="+mn-lt"/>
                <a:ea typeface="+mn-ea"/>
                <a:cs typeface="+mn-cs"/>
              </a:defRPr>
            </a:lvl7pPr>
            <a:lvl8pPr marL="3565861" algn="l" defTabSz="1018818" rtl="0" eaLnBrk="1" latinLnBrk="0" hangingPunct="1">
              <a:defRPr kumimoji="1" sz="2005" kern="1200">
                <a:solidFill>
                  <a:schemeClr val="tx1"/>
                </a:solidFill>
                <a:latin typeface="+mn-lt"/>
                <a:ea typeface="+mn-ea"/>
                <a:cs typeface="+mn-cs"/>
              </a:defRPr>
            </a:lvl8pPr>
            <a:lvl9pPr marL="4075270" algn="l" defTabSz="1018818" rtl="0" eaLnBrk="1" latinLnBrk="0" hangingPunct="1">
              <a:defRPr kumimoji="1" sz="2005" kern="1200">
                <a:solidFill>
                  <a:schemeClr val="tx1"/>
                </a:solidFill>
                <a:latin typeface="+mn-lt"/>
                <a:ea typeface="+mn-ea"/>
                <a:cs typeface="+mn-cs"/>
              </a:defRPr>
            </a:lvl9pPr>
          </a:lstStyle>
          <a:p>
            <a:pPr algn="ctr"/>
            <a:r>
              <a:rPr lang="ja-JP" altLang="en-US" sz="2046" b="1" dirty="0"/>
              <a:t>北摂農業の新たな担い手～新規就農者紹介～</a:t>
            </a:r>
          </a:p>
        </p:txBody>
      </p:sp>
      <p:pic>
        <p:nvPicPr>
          <p:cNvPr id="6" name="図 5">
            <a:extLst>
              <a:ext uri="{FF2B5EF4-FFF2-40B4-BE49-F238E27FC236}">
                <a16:creationId xmlns:a16="http://schemas.microsoft.com/office/drawing/2014/main" id="{A8224A9D-7BB2-4F77-A5E9-08ACD1B0F624}"/>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32483" y="4868629"/>
            <a:ext cx="2064691" cy="1549552"/>
          </a:xfrm>
          <a:prstGeom prst="rect">
            <a:avLst/>
          </a:prstGeom>
        </p:spPr>
      </p:pic>
      <p:sp>
        <p:nvSpPr>
          <p:cNvPr id="28" name="テキスト ボックス 27">
            <a:extLst>
              <a:ext uri="{FF2B5EF4-FFF2-40B4-BE49-F238E27FC236}">
                <a16:creationId xmlns:a16="http://schemas.microsoft.com/office/drawing/2014/main" id="{A10D4F00-C331-4028-A6F3-5FCFE4B2E58D}"/>
              </a:ext>
            </a:extLst>
          </p:cNvPr>
          <p:cNvSpPr txBox="1"/>
          <p:nvPr/>
        </p:nvSpPr>
        <p:spPr>
          <a:xfrm>
            <a:off x="2561169" y="4846571"/>
            <a:ext cx="4924770" cy="2492990"/>
          </a:xfrm>
          <a:prstGeom prst="rect">
            <a:avLst/>
          </a:prstGeom>
          <a:noFill/>
        </p:spPr>
        <p:txBody>
          <a:bodyPr wrap="square" rtlCol="0">
            <a:spAutoFit/>
          </a:bodyPr>
          <a:lstStyle/>
          <a:p>
            <a:r>
              <a:rPr lang="ja-JP" altLang="en-US" sz="1200" b="1" u="sng" dirty="0">
                <a:latin typeface="HG丸ｺﾞｼｯｸM-PRO" panose="020F0600000000000000" pitchFamily="50" charset="-128"/>
                <a:ea typeface="HG丸ｺﾞｼｯｸM-PRO" panose="020F0600000000000000" pitchFamily="50" charset="-128"/>
              </a:rPr>
              <a:t>就農のきっかけは？</a:t>
            </a:r>
            <a:endParaRPr lang="en-US" altLang="ja-JP" sz="1200" b="1" u="sng"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親戚が米農家で、小さいころから手伝いをしており、農業が好きでした。農業を始めようかと考えていた時に、農業大学校の講座を受講することができたので、思い切って会社を辞めて就農をめざしました。</a:t>
            </a:r>
            <a:endParaRPr lang="en-US" altLang="ja-JP" sz="1200" dirty="0">
              <a:latin typeface="HG丸ｺﾞｼｯｸM-PRO" panose="020F0600000000000000" pitchFamily="50" charset="-128"/>
              <a:ea typeface="HG丸ｺﾞｼｯｸM-PRO" panose="020F0600000000000000" pitchFamily="50" charset="-128"/>
            </a:endParaRPr>
          </a:p>
          <a:p>
            <a:pPr>
              <a:lnSpc>
                <a:spcPct val="150000"/>
              </a:lnSpc>
            </a:pPr>
            <a:r>
              <a:rPr lang="ja-JP" altLang="en-US" sz="1200" b="1" u="sng" dirty="0">
                <a:latin typeface="HG丸ｺﾞｼｯｸM-PRO" panose="020F0600000000000000" pitchFamily="50" charset="-128"/>
                <a:ea typeface="HG丸ｺﾞｼｯｸM-PRO" panose="020F0600000000000000" pitchFamily="50" charset="-128"/>
              </a:rPr>
              <a:t>苦労していることは？</a:t>
            </a:r>
            <a:endParaRPr lang="en-US" altLang="ja-JP" sz="1200" b="1" u="sng"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鳥獣の被害が多く、苦労して育てた野菜が出荷できないのはつらいです。しかし、失敗を乗り越えて上をめざしていくのが好きなので、対策を考えて改善していきます。</a:t>
            </a:r>
            <a:endParaRPr lang="en-US" altLang="ja-JP" sz="1200" dirty="0">
              <a:latin typeface="HG丸ｺﾞｼｯｸM-PRO" panose="020F0600000000000000" pitchFamily="50" charset="-128"/>
              <a:ea typeface="HG丸ｺﾞｼｯｸM-PRO" panose="020F0600000000000000" pitchFamily="50" charset="-128"/>
            </a:endParaRPr>
          </a:p>
          <a:p>
            <a:pPr>
              <a:lnSpc>
                <a:spcPct val="150000"/>
              </a:lnSpc>
            </a:pPr>
            <a:r>
              <a:rPr lang="ja-JP" altLang="en-US" sz="1200" b="1" u="sng" dirty="0">
                <a:latin typeface="HG丸ｺﾞｼｯｸM-PRO" panose="020F0600000000000000" pitchFamily="50" charset="-128"/>
                <a:ea typeface="HG丸ｺﾞｼｯｸM-PRO" panose="020F0600000000000000" pitchFamily="50" charset="-128"/>
              </a:rPr>
              <a:t>今後の目標は？</a:t>
            </a:r>
            <a:endParaRPr lang="en-US" altLang="ja-JP" sz="1200" b="1" u="sng" dirty="0">
              <a:latin typeface="HG丸ｺﾞｼｯｸM-PRO" panose="020F0600000000000000" pitchFamily="50" charset="-128"/>
              <a:ea typeface="HG丸ｺﾞｼｯｸM-PRO" panose="020F0600000000000000" pitchFamily="50" charset="-128"/>
            </a:endParaRPr>
          </a:p>
          <a:p>
            <a:r>
              <a:rPr lang="ja-JP" altLang="en-US" sz="1200" b="1" dirty="0">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秋じゃがいもとえだまめの栽培に力を入れていきたいと思っています。安全・安心な野菜を少しでも多くの方にお届けし、笑顔になってもらえるようにさらに頑張っていきたいです。</a:t>
            </a:r>
            <a:endParaRPr lang="en-US" altLang="ja-JP" sz="1200" dirty="0">
              <a:latin typeface="HG丸ｺﾞｼｯｸM-PRO" panose="020F0600000000000000" pitchFamily="50" charset="-128"/>
              <a:ea typeface="HG丸ｺﾞｼｯｸM-PRO" panose="020F0600000000000000" pitchFamily="50" charset="-128"/>
            </a:endParaRPr>
          </a:p>
        </p:txBody>
      </p:sp>
      <p:sp>
        <p:nvSpPr>
          <p:cNvPr id="29" name="テキスト ボックス 32">
            <a:extLst>
              <a:ext uri="{FF2B5EF4-FFF2-40B4-BE49-F238E27FC236}">
                <a16:creationId xmlns:a16="http://schemas.microsoft.com/office/drawing/2014/main" id="{B84B5DA1-161E-465E-A9FD-E84CE94B8C35}"/>
              </a:ext>
            </a:extLst>
          </p:cNvPr>
          <p:cNvSpPr txBox="1"/>
          <p:nvPr/>
        </p:nvSpPr>
        <p:spPr>
          <a:xfrm>
            <a:off x="287387" y="8033874"/>
            <a:ext cx="7198552" cy="2676566"/>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ja-JP" altLang="en-US" sz="1200" dirty="0">
                <a:latin typeface="HG丸ｺﾞｼｯｸM-PRO" panose="020F0600000000000000" pitchFamily="50" charset="-128"/>
                <a:ea typeface="HG丸ｺﾞｼｯｸM-PRO" panose="020F0600000000000000" pitchFamily="50" charset="-128"/>
              </a:rPr>
              <a:t>　</a:t>
            </a:r>
            <a:r>
              <a:rPr lang="ja-JP" altLang="en-US" sz="1200" u="sng" baseline="0" dirty="0">
                <a:solidFill>
                  <a:schemeClr val="dk1"/>
                </a:solidFill>
                <a:effectLst/>
                <a:latin typeface="HG丸ｺﾞｼｯｸM-PRO" panose="020F0600000000000000" pitchFamily="50" charset="-128"/>
                <a:ea typeface="HG丸ｺﾞｼｯｸM-PRO" panose="020F0600000000000000" pitchFamily="50" charset="-128"/>
              </a:rPr>
              <a:t>青色申告を行っている</a:t>
            </a:r>
            <a:r>
              <a:rPr lang="ja-JP" altLang="ja-JP" sz="1200" u="sng" dirty="0">
                <a:solidFill>
                  <a:schemeClr val="dk1"/>
                </a:solidFill>
                <a:effectLst/>
                <a:latin typeface="HG丸ｺﾞｼｯｸM-PRO" panose="020F0600000000000000" pitchFamily="50" charset="-128"/>
                <a:ea typeface="HG丸ｺﾞｼｯｸM-PRO" panose="020F0600000000000000" pitchFamily="50" charset="-128"/>
              </a:rPr>
              <a:t>農業者</a:t>
            </a:r>
            <a:r>
              <a:rPr lang="ja-JP" altLang="en-US" sz="1200" u="sng" dirty="0">
                <a:latin typeface="HG丸ｺﾞｼｯｸM-PRO" panose="020F0600000000000000" pitchFamily="50" charset="-128"/>
                <a:ea typeface="HG丸ｺﾞｼｯｸM-PRO" panose="020F0600000000000000" pitchFamily="50" charset="-128"/>
              </a:rPr>
              <a:t>に対して</a:t>
            </a:r>
            <a:r>
              <a:rPr lang="ja-JP" altLang="en-US" sz="1200" u="sng" dirty="0">
                <a:solidFill>
                  <a:schemeClr val="dk1"/>
                </a:solidFill>
                <a:effectLst/>
                <a:latin typeface="HG丸ｺﾞｼｯｸM-PRO" panose="020F0600000000000000" pitchFamily="50" charset="-128"/>
                <a:ea typeface="HG丸ｺﾞｼｯｸM-PRO" panose="020F0600000000000000" pitchFamily="50" charset="-128"/>
              </a:rPr>
              <a:t>、</a:t>
            </a:r>
            <a:r>
              <a:rPr lang="ja-JP" altLang="ja-JP" sz="1200" u="sng" dirty="0">
                <a:solidFill>
                  <a:schemeClr val="dk1"/>
                </a:solidFill>
                <a:effectLst/>
                <a:latin typeface="HG丸ｺﾞｼｯｸM-PRO" panose="020F0600000000000000" pitchFamily="50" charset="-128"/>
                <a:ea typeface="HG丸ｺﾞｼｯｸM-PRO" panose="020F0600000000000000" pitchFamily="50" charset="-128"/>
              </a:rPr>
              <a:t>自らが生産した農産物の販売収入全体を補償する公的な保険</a:t>
            </a:r>
            <a:r>
              <a:rPr lang="ja-JP" altLang="en-US" sz="1200" u="sng" dirty="0">
                <a:solidFill>
                  <a:schemeClr val="dk1"/>
                </a:solidFill>
                <a:effectLst/>
                <a:latin typeface="HG丸ｺﾞｼｯｸM-PRO" panose="020F0600000000000000" pitchFamily="50" charset="-128"/>
                <a:ea typeface="HG丸ｺﾞｼｯｸM-PRO" panose="020F0600000000000000" pitchFamily="50" charset="-128"/>
              </a:rPr>
              <a:t>です。</a:t>
            </a:r>
            <a:r>
              <a:rPr lang="ja-JP" altLang="ja-JP" sz="1200" dirty="0">
                <a:solidFill>
                  <a:schemeClr val="dk1"/>
                </a:solidFill>
                <a:effectLst/>
                <a:latin typeface="HG丸ｺﾞｼｯｸM-PRO" panose="020F0600000000000000" pitchFamily="50" charset="-128"/>
                <a:ea typeface="HG丸ｺﾞｼｯｸM-PRO" panose="020F0600000000000000" pitchFamily="50" charset="-128"/>
              </a:rPr>
              <a:t>全ての農産物を対象に、自然災害による収量減少や価格低下、</a:t>
            </a:r>
            <a:r>
              <a:rPr lang="ja-JP" altLang="en-US" sz="1200" dirty="0">
                <a:solidFill>
                  <a:schemeClr val="dk1"/>
                </a:solidFill>
                <a:effectLst/>
                <a:latin typeface="HG丸ｺﾞｼｯｸM-PRO" panose="020F0600000000000000" pitchFamily="50" charset="-128"/>
                <a:ea typeface="HG丸ｺﾞｼｯｸM-PRO" panose="020F0600000000000000" pitchFamily="50" charset="-128"/>
              </a:rPr>
              <a:t>病気やケガなど経営努力で避けられない</a:t>
            </a:r>
            <a:r>
              <a:rPr lang="ja-JP" altLang="ja-JP" sz="1200" dirty="0">
                <a:solidFill>
                  <a:schemeClr val="dk1"/>
                </a:solidFill>
                <a:effectLst/>
                <a:latin typeface="HG丸ｺﾞｼｯｸM-PRO" panose="020F0600000000000000" pitchFamily="50" charset="-128"/>
                <a:ea typeface="HG丸ｺﾞｼｯｸM-PRO" panose="020F0600000000000000" pitchFamily="50" charset="-128"/>
              </a:rPr>
              <a:t>収入減少</a:t>
            </a:r>
            <a:r>
              <a:rPr lang="ja-JP" altLang="en-US" sz="1200" dirty="0">
                <a:solidFill>
                  <a:schemeClr val="dk1"/>
                </a:solidFill>
                <a:effectLst/>
                <a:latin typeface="HG丸ｺﾞｼｯｸM-PRO" panose="020F0600000000000000" pitchFamily="50" charset="-128"/>
                <a:ea typeface="HG丸ｺﾞｼｯｸM-PRO" panose="020F0600000000000000" pitchFamily="50" charset="-128"/>
              </a:rPr>
              <a:t>を広く補償します。</a:t>
            </a:r>
            <a:r>
              <a:rPr lang="ja-JP" altLang="ja-JP" sz="1200" u="sng" dirty="0">
                <a:solidFill>
                  <a:schemeClr val="dk1"/>
                </a:solidFill>
                <a:effectLst/>
                <a:latin typeface="HG丸ｺﾞｼｯｸM-PRO" panose="020F0600000000000000" pitchFamily="50" charset="-128"/>
                <a:ea typeface="HG丸ｺﾞｼｯｸM-PRO" panose="020F0600000000000000" pitchFamily="50" charset="-128"/>
              </a:rPr>
              <a:t>令和</a:t>
            </a:r>
            <a:r>
              <a:rPr lang="ja-JP" altLang="en-US" sz="1200" u="sng" dirty="0">
                <a:solidFill>
                  <a:schemeClr val="dk1"/>
                </a:solidFill>
                <a:effectLst/>
                <a:latin typeface="HG丸ｺﾞｼｯｸM-PRO" panose="020F0600000000000000" pitchFamily="50" charset="-128"/>
                <a:ea typeface="HG丸ｺﾞｼｯｸM-PRO" panose="020F0600000000000000" pitchFamily="50" charset="-128"/>
              </a:rPr>
              <a:t>５</a:t>
            </a:r>
            <a:r>
              <a:rPr lang="ja-JP" altLang="ja-JP" sz="1200" u="sng" dirty="0">
                <a:solidFill>
                  <a:schemeClr val="dk1"/>
                </a:solidFill>
                <a:effectLst/>
                <a:latin typeface="HG丸ｺﾞｼｯｸM-PRO" panose="020F0600000000000000" pitchFamily="50" charset="-128"/>
                <a:ea typeface="HG丸ｺﾞｼｯｸM-PRO" panose="020F0600000000000000" pitchFamily="50" charset="-128"/>
              </a:rPr>
              <a:t>年</a:t>
            </a:r>
            <a:r>
              <a:rPr lang="ja-JP" altLang="en-US" sz="1200" u="sng" dirty="0">
                <a:solidFill>
                  <a:schemeClr val="dk1"/>
                </a:solidFill>
                <a:effectLst/>
                <a:latin typeface="HG丸ｺﾞｼｯｸM-PRO" panose="020F0600000000000000" pitchFamily="50" charset="-128"/>
                <a:ea typeface="HG丸ｺﾞｼｯｸM-PRO" panose="020F0600000000000000" pitchFamily="50" charset="-128"/>
              </a:rPr>
              <a:t>度は</a:t>
            </a:r>
            <a:r>
              <a:rPr lang="ja-JP" altLang="ja-JP" sz="1200" u="sng" dirty="0">
                <a:solidFill>
                  <a:schemeClr val="dk1"/>
                </a:solidFill>
                <a:effectLst/>
                <a:latin typeface="HG丸ｺﾞｼｯｸM-PRO" panose="020F0600000000000000" pitchFamily="50" charset="-128"/>
                <a:ea typeface="HG丸ｺﾞｼｯｸM-PRO" panose="020F0600000000000000" pitchFamily="50" charset="-128"/>
              </a:rPr>
              <a:t>約３割</a:t>
            </a:r>
            <a:r>
              <a:rPr lang="ja-JP" altLang="en-US" sz="1200" u="sng" dirty="0">
                <a:solidFill>
                  <a:schemeClr val="dk1"/>
                </a:solidFill>
                <a:effectLst/>
                <a:latin typeface="HG丸ｺﾞｼｯｸM-PRO" panose="020F0600000000000000" pitchFamily="50" charset="-128"/>
                <a:ea typeface="HG丸ｺﾞｼｯｸM-PRO" panose="020F0600000000000000" pitchFamily="50" charset="-128"/>
              </a:rPr>
              <a:t>の加入者</a:t>
            </a:r>
            <a:r>
              <a:rPr lang="ja-JP" altLang="ja-JP" sz="1200" u="sng" dirty="0">
                <a:solidFill>
                  <a:schemeClr val="dk1"/>
                </a:solidFill>
                <a:effectLst/>
                <a:latin typeface="HG丸ｺﾞｼｯｸM-PRO" panose="020F0600000000000000" pitchFamily="50" charset="-128"/>
                <a:ea typeface="HG丸ｺﾞｼｯｸM-PRO" panose="020F0600000000000000" pitchFamily="50" charset="-128"/>
              </a:rPr>
              <a:t>が保険金等を受</a:t>
            </a:r>
            <a:r>
              <a:rPr lang="ja-JP" altLang="en-US" sz="1200" u="sng" dirty="0">
                <a:solidFill>
                  <a:schemeClr val="dk1"/>
                </a:solidFill>
                <a:effectLst/>
                <a:latin typeface="HG丸ｺﾞｼｯｸM-PRO" panose="020F0600000000000000" pitchFamily="50" charset="-128"/>
                <a:ea typeface="HG丸ｺﾞｼｯｸM-PRO" panose="020F0600000000000000" pitchFamily="50" charset="-128"/>
              </a:rPr>
              <a:t>け</a:t>
            </a:r>
            <a:r>
              <a:rPr lang="ja-JP" altLang="ja-JP" sz="1200" u="sng" dirty="0">
                <a:solidFill>
                  <a:schemeClr val="dk1"/>
                </a:solidFill>
                <a:effectLst/>
                <a:latin typeface="HG丸ｺﾞｼｯｸM-PRO" panose="020F0600000000000000" pitchFamily="50" charset="-128"/>
                <a:ea typeface="HG丸ｺﾞｼｯｸM-PRO" panose="020F0600000000000000" pitchFamily="50" charset="-128"/>
              </a:rPr>
              <a:t>取</a:t>
            </a:r>
            <a:r>
              <a:rPr lang="ja-JP" altLang="en-US" sz="1200" u="sng" dirty="0">
                <a:solidFill>
                  <a:schemeClr val="dk1"/>
                </a:solidFill>
                <a:effectLst/>
                <a:latin typeface="HG丸ｺﾞｼｯｸM-PRO" panose="020F0600000000000000" pitchFamily="50" charset="-128"/>
                <a:ea typeface="HG丸ｺﾞｼｯｸM-PRO" panose="020F0600000000000000" pitchFamily="50" charset="-128"/>
              </a:rPr>
              <a:t>られて</a:t>
            </a:r>
            <a:r>
              <a:rPr lang="ja-JP" altLang="ja-JP" sz="1200" u="sng" dirty="0">
                <a:solidFill>
                  <a:schemeClr val="dk1"/>
                </a:solidFill>
                <a:effectLst/>
                <a:latin typeface="HG丸ｺﾞｼｯｸM-PRO" panose="020F0600000000000000" pitchFamily="50" charset="-128"/>
                <a:ea typeface="HG丸ｺﾞｼｯｸM-PRO" panose="020F0600000000000000" pitchFamily="50" charset="-128"/>
              </a:rPr>
              <a:t>います。</a:t>
            </a:r>
            <a:r>
              <a:rPr lang="ja-JP" altLang="en-US" sz="1200" u="none" dirty="0">
                <a:solidFill>
                  <a:schemeClr val="dk1"/>
                </a:solidFill>
                <a:effectLst/>
                <a:latin typeface="HG丸ｺﾞｼｯｸM-PRO" panose="020F0600000000000000" pitchFamily="50" charset="-128"/>
                <a:ea typeface="HG丸ｺﾞｼｯｸM-PRO" panose="020F0600000000000000" pitchFamily="50" charset="-128"/>
              </a:rPr>
              <a:t>また</a:t>
            </a:r>
            <a:r>
              <a:rPr lang="ja-JP" altLang="en-US" sz="1200" dirty="0">
                <a:solidFill>
                  <a:schemeClr val="dk1"/>
                </a:solidFill>
                <a:effectLst/>
                <a:latin typeface="HG丸ｺﾞｼｯｸM-PRO" panose="020F0600000000000000" pitchFamily="50" charset="-128"/>
                <a:ea typeface="HG丸ｺﾞｼｯｸM-PRO" panose="020F0600000000000000" pitchFamily="50" charset="-128"/>
              </a:rPr>
              <a:t>令和６年以降、初めて青色申告の</a:t>
            </a:r>
            <a:r>
              <a:rPr lang="ja-JP" altLang="ja-JP" sz="1200" dirty="0">
                <a:solidFill>
                  <a:schemeClr val="dk1"/>
                </a:solidFill>
                <a:effectLst/>
                <a:latin typeface="HG丸ｺﾞｼｯｸM-PRO" panose="020F0600000000000000" pitchFamily="50" charset="-128"/>
                <a:ea typeface="HG丸ｺﾞｼｯｸM-PRO" panose="020F0600000000000000" pitchFamily="50" charset="-128"/>
              </a:rPr>
              <a:t>申請</a:t>
            </a:r>
            <a:r>
              <a:rPr lang="ja-JP" altLang="en-US" sz="1200" dirty="0">
                <a:solidFill>
                  <a:schemeClr val="dk1"/>
                </a:solidFill>
                <a:effectLst/>
                <a:latin typeface="HG丸ｺﾞｼｯｸM-PRO" panose="020F0600000000000000" pitchFamily="50" charset="-128"/>
                <a:ea typeface="HG丸ｺﾞｼｯｸM-PRO" panose="020F0600000000000000" pitchFamily="50" charset="-128"/>
              </a:rPr>
              <a:t>を行った方は、税務署長から承認を受けた通知の写しがあれば、加入できるようになりました。</a:t>
            </a:r>
            <a:endParaRPr lang="en-US" altLang="ja-JP" sz="1200" dirty="0">
              <a:solidFill>
                <a:schemeClr val="dk1"/>
              </a:solidFill>
              <a:effectLst/>
              <a:latin typeface="HG丸ｺﾞｼｯｸM-PRO" panose="020F0600000000000000" pitchFamily="50" charset="-128"/>
              <a:ea typeface="HG丸ｺﾞｼｯｸM-PRO" panose="020F0600000000000000"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1200" u="none" dirty="0">
                <a:solidFill>
                  <a:schemeClr val="dk1"/>
                </a:solidFill>
                <a:effectLst/>
                <a:latin typeface="HG丸ｺﾞｼｯｸM-PRO" panose="020F0600000000000000" pitchFamily="50" charset="-128"/>
                <a:ea typeface="HG丸ｺﾞｼｯｸM-PRO" panose="020F0600000000000000" pitchFamily="50" charset="-128"/>
              </a:rPr>
              <a:t>　</a:t>
            </a:r>
            <a:r>
              <a:rPr lang="ja-JP" altLang="ja-JP" sz="1200" u="sng" dirty="0">
                <a:solidFill>
                  <a:schemeClr val="dk1"/>
                </a:solidFill>
                <a:effectLst/>
                <a:latin typeface="HG丸ｺﾞｼｯｸM-PRO" panose="020F0600000000000000" pitchFamily="50" charset="-128"/>
                <a:ea typeface="HG丸ｺﾞｼｯｸM-PRO" panose="020F0600000000000000" pitchFamily="50" charset="-128"/>
              </a:rPr>
              <a:t>加入者にご負担いただく保険料等について</a:t>
            </a:r>
            <a:r>
              <a:rPr lang="ja-JP" altLang="en-US" sz="1200" u="sng" dirty="0">
                <a:solidFill>
                  <a:schemeClr val="dk1"/>
                </a:solidFill>
                <a:effectLst/>
                <a:latin typeface="HG丸ｺﾞｼｯｸM-PRO" panose="020F0600000000000000" pitchFamily="50" charset="-128"/>
                <a:ea typeface="HG丸ｺﾞｼｯｸM-PRO" panose="020F0600000000000000" pitchFamily="50" charset="-128"/>
              </a:rPr>
              <a:t>も</a:t>
            </a:r>
            <a:r>
              <a:rPr lang="ja-JP" altLang="ja-JP" sz="1200" u="sng" dirty="0">
                <a:solidFill>
                  <a:schemeClr val="dk1"/>
                </a:solidFill>
                <a:effectLst/>
                <a:latin typeface="HG丸ｺﾞｼｯｸM-PRO" panose="020F0600000000000000" pitchFamily="50" charset="-128"/>
                <a:ea typeface="HG丸ｺﾞｼｯｸM-PRO" panose="020F0600000000000000" pitchFamily="50" charset="-128"/>
              </a:rPr>
              <a:t>保険料の</a:t>
            </a:r>
            <a:r>
              <a:rPr lang="en-US" altLang="ja-JP" sz="1200" u="sng" dirty="0">
                <a:solidFill>
                  <a:schemeClr val="dk1"/>
                </a:solidFill>
                <a:effectLst/>
                <a:latin typeface="HG丸ｺﾞｼｯｸM-PRO" panose="020F0600000000000000" pitchFamily="50" charset="-128"/>
                <a:ea typeface="HG丸ｺﾞｼｯｸM-PRO" panose="020F0600000000000000" pitchFamily="50" charset="-128"/>
              </a:rPr>
              <a:t>50</a:t>
            </a:r>
            <a:r>
              <a:rPr lang="ja-JP" altLang="ja-JP" sz="1200" u="sng" dirty="0">
                <a:solidFill>
                  <a:schemeClr val="dk1"/>
                </a:solidFill>
                <a:effectLst/>
                <a:latin typeface="HG丸ｺﾞｼｯｸM-PRO" panose="020F0600000000000000" pitchFamily="50" charset="-128"/>
                <a:ea typeface="HG丸ｺﾞｼｯｸM-PRO" panose="020F0600000000000000" pitchFamily="50" charset="-128"/>
              </a:rPr>
              <a:t>％、積立金</a:t>
            </a:r>
            <a:r>
              <a:rPr lang="ja-JP" altLang="en-US" sz="1200" u="sng" dirty="0">
                <a:solidFill>
                  <a:schemeClr val="dk1"/>
                </a:solidFill>
                <a:effectLst/>
                <a:latin typeface="HG丸ｺﾞｼｯｸM-PRO" panose="020F0600000000000000" pitchFamily="50" charset="-128"/>
                <a:ea typeface="HG丸ｺﾞｼｯｸM-PRO" panose="020F0600000000000000" pitchFamily="50" charset="-128"/>
              </a:rPr>
              <a:t>の</a:t>
            </a:r>
            <a:r>
              <a:rPr lang="en-US" altLang="ja-JP" sz="1200" u="sng" dirty="0">
                <a:solidFill>
                  <a:schemeClr val="dk1"/>
                </a:solidFill>
                <a:effectLst/>
                <a:latin typeface="HG丸ｺﾞｼｯｸM-PRO" panose="020F0600000000000000" pitchFamily="50" charset="-128"/>
                <a:ea typeface="HG丸ｺﾞｼｯｸM-PRO" panose="020F0600000000000000" pitchFamily="50" charset="-128"/>
              </a:rPr>
              <a:t>75</a:t>
            </a:r>
            <a:r>
              <a:rPr lang="ja-JP" altLang="ja-JP" sz="1200" u="sng" dirty="0">
                <a:solidFill>
                  <a:schemeClr val="dk1"/>
                </a:solidFill>
                <a:effectLst/>
                <a:latin typeface="HG丸ｺﾞｼｯｸM-PRO" panose="020F0600000000000000" pitchFamily="50" charset="-128"/>
                <a:ea typeface="HG丸ｺﾞｼｯｸM-PRO" panose="020F0600000000000000" pitchFamily="50" charset="-128"/>
              </a:rPr>
              <a:t>％、事務費の</a:t>
            </a:r>
            <a:r>
              <a:rPr lang="en-US" altLang="ja-JP" sz="1200" u="sng" dirty="0">
                <a:solidFill>
                  <a:schemeClr val="dk1"/>
                </a:solidFill>
                <a:effectLst/>
                <a:latin typeface="HG丸ｺﾞｼｯｸM-PRO" panose="020F0600000000000000" pitchFamily="50" charset="-128"/>
                <a:ea typeface="HG丸ｺﾞｼｯｸM-PRO" panose="020F0600000000000000" pitchFamily="50" charset="-128"/>
              </a:rPr>
              <a:t>50</a:t>
            </a:r>
            <a:r>
              <a:rPr lang="ja-JP" altLang="ja-JP" sz="1200" u="sng" dirty="0">
                <a:solidFill>
                  <a:schemeClr val="dk1"/>
                </a:solidFill>
                <a:effectLst/>
                <a:latin typeface="HG丸ｺﾞｼｯｸM-PRO" panose="020F0600000000000000" pitchFamily="50" charset="-128"/>
                <a:ea typeface="HG丸ｺﾞｼｯｸM-PRO" panose="020F0600000000000000" pitchFamily="50" charset="-128"/>
              </a:rPr>
              <a:t>％</a:t>
            </a:r>
            <a:r>
              <a:rPr lang="ja-JP" altLang="en-US" sz="1200" u="sng" dirty="0">
                <a:solidFill>
                  <a:schemeClr val="dk1"/>
                </a:solidFill>
                <a:effectLst/>
                <a:latin typeface="HG丸ｺﾞｼｯｸM-PRO" panose="020F0600000000000000" pitchFamily="50" charset="-128"/>
                <a:ea typeface="HG丸ｺﾞｼｯｸM-PRO" panose="020F0600000000000000" pitchFamily="50" charset="-128"/>
              </a:rPr>
              <a:t>を</a:t>
            </a:r>
            <a:r>
              <a:rPr lang="ja-JP" altLang="ja-JP" sz="1200" u="sng" dirty="0">
                <a:solidFill>
                  <a:schemeClr val="dk1"/>
                </a:solidFill>
                <a:effectLst/>
                <a:latin typeface="HG丸ｺﾞｼｯｸM-PRO" panose="020F0600000000000000" pitchFamily="50" charset="-128"/>
                <a:ea typeface="HG丸ｺﾞｼｯｸM-PRO" panose="020F0600000000000000" pitchFamily="50" charset="-128"/>
              </a:rPr>
              <a:t>国</a:t>
            </a:r>
            <a:r>
              <a:rPr lang="ja-JP" altLang="en-US" sz="1200" u="sng" dirty="0">
                <a:solidFill>
                  <a:schemeClr val="dk1"/>
                </a:solidFill>
                <a:effectLst/>
                <a:latin typeface="HG丸ｺﾞｼｯｸM-PRO" panose="020F0600000000000000" pitchFamily="50" charset="-128"/>
                <a:ea typeface="HG丸ｺﾞｼｯｸM-PRO" panose="020F0600000000000000" pitchFamily="50" charset="-128"/>
              </a:rPr>
              <a:t>が補</a:t>
            </a:r>
            <a:r>
              <a:rPr lang="ja-JP" altLang="ja-JP" sz="1200" u="sng" dirty="0">
                <a:solidFill>
                  <a:schemeClr val="dk1"/>
                </a:solidFill>
                <a:effectLst/>
                <a:latin typeface="HG丸ｺﾞｼｯｸM-PRO" panose="020F0600000000000000" pitchFamily="50" charset="-128"/>
                <a:ea typeface="HG丸ｺﾞｼｯｸM-PRO" panose="020F0600000000000000" pitchFamily="50" charset="-128"/>
              </a:rPr>
              <a:t>助</a:t>
            </a:r>
            <a:r>
              <a:rPr lang="ja-JP" altLang="en-US" sz="1200" u="sng" dirty="0">
                <a:solidFill>
                  <a:schemeClr val="dk1"/>
                </a:solidFill>
                <a:effectLst/>
                <a:latin typeface="HG丸ｺﾞｼｯｸM-PRO" panose="020F0600000000000000" pitchFamily="50" charset="-128"/>
                <a:ea typeface="HG丸ｺﾞｼｯｸM-PRO" panose="020F0600000000000000" pitchFamily="50" charset="-128"/>
              </a:rPr>
              <a:t>します。保険金の受け取りがなければ、保険料は翌年から段階的に下がります</a:t>
            </a:r>
            <a:r>
              <a:rPr lang="ja-JP" altLang="ja-JP" sz="1200" u="sng" dirty="0">
                <a:solidFill>
                  <a:schemeClr val="dk1"/>
                </a:solidFill>
                <a:effectLst/>
                <a:latin typeface="HG丸ｺﾞｼｯｸM-PRO" panose="020F0600000000000000" pitchFamily="50" charset="-128"/>
                <a:ea typeface="HG丸ｺﾞｼｯｸM-PRO" panose="020F0600000000000000" pitchFamily="50" charset="-128"/>
              </a:rPr>
              <a:t>。</a:t>
            </a:r>
            <a:r>
              <a:rPr lang="ja-JP" altLang="en-US" sz="1200" u="sng" dirty="0">
                <a:solidFill>
                  <a:schemeClr val="dk1"/>
                </a:solidFill>
                <a:effectLst/>
                <a:latin typeface="HG丸ｺﾞｼｯｸM-PRO" panose="020F0600000000000000" pitchFamily="50" charset="-128"/>
                <a:ea typeface="HG丸ｺﾞｼｯｸM-PRO" panose="020F0600000000000000" pitchFamily="50" charset="-128"/>
              </a:rPr>
              <a:t>平年収入の</a:t>
            </a:r>
            <a:r>
              <a:rPr lang="en-US" altLang="ja-JP" sz="1200" u="sng" dirty="0">
                <a:solidFill>
                  <a:schemeClr val="dk1"/>
                </a:solidFill>
                <a:effectLst/>
                <a:latin typeface="HG丸ｺﾞｼｯｸM-PRO" panose="020F0600000000000000" pitchFamily="50" charset="-128"/>
                <a:ea typeface="HG丸ｺﾞｼｯｸM-PRO" panose="020F0600000000000000" pitchFamily="50" charset="-128"/>
              </a:rPr>
              <a:t>1.5</a:t>
            </a:r>
            <a:r>
              <a:rPr lang="ja-JP" altLang="en-US" sz="1200" u="sng" dirty="0">
                <a:solidFill>
                  <a:schemeClr val="dk1"/>
                </a:solidFill>
                <a:effectLst/>
                <a:latin typeface="HG丸ｺﾞｼｯｸM-PRO" panose="020F0600000000000000" pitchFamily="50" charset="-128"/>
                <a:ea typeface="HG丸ｺﾞｼｯｸM-PRO" panose="020F0600000000000000" pitchFamily="50" charset="-128"/>
              </a:rPr>
              <a:t>％程度の経費（保険料等）で農業経営サイクルが安定します。</a:t>
            </a:r>
            <a:endParaRPr lang="en-US" altLang="ja-JP" sz="1200" dirty="0">
              <a:effectLst/>
              <a:latin typeface="HG丸ｺﾞｼｯｸM-PRO" panose="020F0600000000000000" pitchFamily="50" charset="-128"/>
              <a:ea typeface="HG丸ｺﾞｼｯｸM-PRO" panose="020F0600000000000000" pitchFamily="50" charset="-128"/>
            </a:endParaRPr>
          </a:p>
        </p:txBody>
      </p:sp>
      <p:pic>
        <p:nvPicPr>
          <p:cNvPr id="40" name="図 39">
            <a:extLst>
              <a:ext uri="{FF2B5EF4-FFF2-40B4-BE49-F238E27FC236}">
                <a16:creationId xmlns:a16="http://schemas.microsoft.com/office/drawing/2014/main" id="{97D4B450-3FC7-4FAB-926D-9AB6A330BFDA}"/>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38876" y="7735826"/>
            <a:ext cx="280559" cy="223513"/>
          </a:xfrm>
          <a:prstGeom prst="rect">
            <a:avLst/>
          </a:prstGeom>
        </p:spPr>
      </p:pic>
      <p:pic>
        <p:nvPicPr>
          <p:cNvPr id="41" name="図 40">
            <a:extLst>
              <a:ext uri="{FF2B5EF4-FFF2-40B4-BE49-F238E27FC236}">
                <a16:creationId xmlns:a16="http://schemas.microsoft.com/office/drawing/2014/main" id="{72834C15-D1ED-495A-AD3A-164340416084}"/>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93722" y="7740804"/>
            <a:ext cx="645793" cy="213559"/>
          </a:xfrm>
          <a:prstGeom prst="rect">
            <a:avLst/>
          </a:prstGeom>
          <a:solidFill>
            <a:schemeClr val="accent1">
              <a:alpha val="0"/>
            </a:schemeClr>
          </a:solidFill>
        </p:spPr>
      </p:pic>
      <p:sp>
        <p:nvSpPr>
          <p:cNvPr id="50" name="角丸四角形 56">
            <a:extLst>
              <a:ext uri="{FF2B5EF4-FFF2-40B4-BE49-F238E27FC236}">
                <a16:creationId xmlns:a16="http://schemas.microsoft.com/office/drawing/2014/main" id="{9A96986C-87AD-4307-A747-C88FDDE618F6}"/>
              </a:ext>
            </a:extLst>
          </p:cNvPr>
          <p:cNvSpPr/>
          <p:nvPr/>
        </p:nvSpPr>
        <p:spPr>
          <a:xfrm>
            <a:off x="287387" y="7623527"/>
            <a:ext cx="7198552" cy="422617"/>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11" dirty="0"/>
          </a:p>
        </p:txBody>
      </p:sp>
      <p:sp>
        <p:nvSpPr>
          <p:cNvPr id="51" name="テキスト ボックス 32">
            <a:extLst>
              <a:ext uri="{FF2B5EF4-FFF2-40B4-BE49-F238E27FC236}">
                <a16:creationId xmlns:a16="http://schemas.microsoft.com/office/drawing/2014/main" id="{112AB69F-4715-4D2B-B503-A27BCC95BC0C}"/>
              </a:ext>
            </a:extLst>
          </p:cNvPr>
          <p:cNvSpPr txBox="1"/>
          <p:nvPr/>
        </p:nvSpPr>
        <p:spPr>
          <a:xfrm>
            <a:off x="2402907" y="7625027"/>
            <a:ext cx="2975023" cy="408847"/>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2050" dirty="0"/>
              <a:t>　</a:t>
            </a:r>
            <a:r>
              <a:rPr lang="ja-JP" altLang="en-US" sz="2050" b="1" dirty="0">
                <a:latin typeface="+mn-ea"/>
              </a:rPr>
              <a:t>収入保険制度</a:t>
            </a:r>
            <a:r>
              <a:rPr kumimoji="1" lang="ja-JP" altLang="en-US" sz="2050" b="1" dirty="0">
                <a:solidFill>
                  <a:schemeClr val="dk1"/>
                </a:solidFill>
                <a:effectLst/>
                <a:latin typeface="+mn-ea"/>
              </a:rPr>
              <a:t>について</a:t>
            </a:r>
            <a:endParaRPr lang="ja-JP" altLang="ja-JP" sz="2050" b="1" dirty="0">
              <a:solidFill>
                <a:schemeClr val="dk1"/>
              </a:solidFill>
              <a:effectLst/>
              <a:latin typeface="+mn-ea"/>
            </a:endParaRPr>
          </a:p>
        </p:txBody>
      </p:sp>
      <p:sp>
        <p:nvSpPr>
          <p:cNvPr id="30" name="テキスト ボックス 29">
            <a:extLst>
              <a:ext uri="{FF2B5EF4-FFF2-40B4-BE49-F238E27FC236}">
                <a16:creationId xmlns:a16="http://schemas.microsoft.com/office/drawing/2014/main" id="{D91C4C09-FA71-4607-8B55-26D671520701}"/>
              </a:ext>
            </a:extLst>
          </p:cNvPr>
          <p:cNvSpPr txBox="1"/>
          <p:nvPr/>
        </p:nvSpPr>
        <p:spPr>
          <a:xfrm>
            <a:off x="204408" y="1836562"/>
            <a:ext cx="5383591" cy="1938992"/>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　ラベルは、大阪版</a:t>
            </a:r>
            <a:r>
              <a:rPr lang="en-US" altLang="ja-JP" sz="1200" dirty="0">
                <a:latin typeface="HG丸ｺﾞｼｯｸM-PRO" panose="020F0600000000000000" pitchFamily="50" charset="-128"/>
                <a:ea typeface="HG丸ｺﾞｼｯｸM-PRO" panose="020F0600000000000000" pitchFamily="50" charset="-128"/>
              </a:rPr>
              <a:t>CFP</a:t>
            </a:r>
            <a:r>
              <a:rPr lang="ja-JP" altLang="en-US" sz="1200" dirty="0">
                <a:latin typeface="HG丸ｺﾞｼｯｸM-PRO" panose="020F0600000000000000" pitchFamily="50" charset="-128"/>
                <a:ea typeface="HG丸ｺﾞｼｯｸM-PRO" panose="020F0600000000000000" pitchFamily="50" charset="-128"/>
              </a:rPr>
              <a:t>算定シート（</a:t>
            </a:r>
            <a:r>
              <a:rPr lang="en-US" altLang="ja-JP" sz="1200" dirty="0">
                <a:latin typeface="HG丸ｺﾞｼｯｸM-PRO" panose="020F0600000000000000" pitchFamily="50" charset="-128"/>
                <a:ea typeface="HG丸ｺﾞｼｯｸM-PRO" panose="020F0600000000000000" pitchFamily="50" charset="-128"/>
              </a:rPr>
              <a:t>Excel</a:t>
            </a:r>
            <a:r>
              <a:rPr lang="ja-JP" altLang="en-US" sz="1200" dirty="0">
                <a:latin typeface="HG丸ｺﾞｼｯｸM-PRO" panose="020F0600000000000000" pitchFamily="50" charset="-128"/>
                <a:ea typeface="HG丸ｺﾞｼｯｸM-PRO" panose="020F0600000000000000" pitchFamily="50" charset="-128"/>
              </a:rPr>
              <a:t>シート）で選択肢を選ぶだけで簡単に算定できます。シートは無料でダウンロードして使用することができます。ぜひ一度お試しください。</a:t>
            </a:r>
          </a:p>
          <a:p>
            <a:r>
              <a:rPr lang="ja-JP" altLang="en-US" sz="1200" dirty="0">
                <a:latin typeface="HG丸ｺﾞｼｯｸM-PRO" panose="020F0600000000000000" pitchFamily="50" charset="-128"/>
                <a:ea typeface="HG丸ｺﾞｼｯｸM-PRO" panose="020F0600000000000000" pitchFamily="50" charset="-128"/>
              </a:rPr>
              <a:t>　</a:t>
            </a:r>
            <a:r>
              <a:rPr lang="en-US" altLang="ja-JP" sz="1200" dirty="0">
                <a:latin typeface="HG丸ｺﾞｼｯｸM-PRO" panose="020F0600000000000000" pitchFamily="50" charset="-128"/>
                <a:ea typeface="HG丸ｺﾞｼｯｸM-PRO" panose="020F0600000000000000" pitchFamily="50" charset="-128"/>
              </a:rPr>
              <a:t>※CFP</a:t>
            </a:r>
            <a:r>
              <a:rPr lang="ja-JP" altLang="en-US" sz="1200" dirty="0">
                <a:latin typeface="HG丸ｺﾞｼｯｸM-PRO" panose="020F0600000000000000" pitchFamily="50" charset="-128"/>
                <a:ea typeface="HG丸ｺﾞｼｯｸM-PRO" panose="020F0600000000000000" pitchFamily="50" charset="-128"/>
              </a:rPr>
              <a:t>：商品等のライフサイクル全体の温室効果ガス排出量を</a:t>
            </a:r>
            <a:r>
              <a:rPr lang="en-US" altLang="ja-JP" sz="1200" dirty="0">
                <a:latin typeface="HG丸ｺﾞｼｯｸM-PRO" panose="020F0600000000000000" pitchFamily="50" charset="-128"/>
                <a:ea typeface="HG丸ｺﾞｼｯｸM-PRO" panose="020F0600000000000000" pitchFamily="50" charset="-128"/>
              </a:rPr>
              <a:t>CO</a:t>
            </a:r>
            <a:r>
              <a:rPr lang="en-US" altLang="ja-JP" sz="1200" baseline="-25000" dirty="0">
                <a:latin typeface="HG丸ｺﾞｼｯｸM-PRO" panose="020F0600000000000000" pitchFamily="50" charset="-128"/>
                <a:ea typeface="HG丸ｺﾞｼｯｸM-PRO" panose="020F0600000000000000" pitchFamily="50" charset="-128"/>
              </a:rPr>
              <a:t>2</a:t>
            </a:r>
            <a:r>
              <a:rPr lang="ja-JP" altLang="en-US" sz="1200" dirty="0">
                <a:latin typeface="HG丸ｺﾞｼｯｸM-PRO" panose="020F0600000000000000" pitchFamily="50" charset="-128"/>
                <a:ea typeface="HG丸ｺﾞｼｯｸM-PRO" panose="020F0600000000000000" pitchFamily="50" charset="-128"/>
              </a:rPr>
              <a:t>に換算し、わかりやすく表示する仕組み。</a:t>
            </a:r>
            <a:endParaRPr lang="en-US" altLang="ja-JP" sz="1200" dirty="0">
              <a:latin typeface="HG丸ｺﾞｼｯｸM-PRO" panose="020F0600000000000000" pitchFamily="50" charset="-128"/>
              <a:ea typeface="HG丸ｺﾞｼｯｸM-PRO" panose="020F0600000000000000" pitchFamily="50" charset="-128"/>
            </a:endParaRPr>
          </a:p>
          <a:p>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＜ダウンロードはこちら＞ </a:t>
            </a:r>
          </a:p>
          <a:p>
            <a:r>
              <a:rPr lang="en-US" altLang="ja-JP" sz="1200" dirty="0">
                <a:latin typeface="HG丸ｺﾞｼｯｸM-PRO" panose="020F0600000000000000" pitchFamily="50" charset="-128"/>
                <a:ea typeface="HG丸ｺﾞｼｯｸM-PRO" panose="020F0600000000000000" pitchFamily="50" charset="-128"/>
              </a:rPr>
              <a:t>https://osaka-midori.jp/ondanka-c/cfp/</a:t>
            </a:r>
          </a:p>
          <a:p>
            <a:r>
              <a:rPr lang="ja-JP" altLang="en-US" sz="1200" dirty="0">
                <a:latin typeface="HG丸ｺﾞｼｯｸM-PRO" panose="020F0600000000000000" pitchFamily="50" charset="-128"/>
                <a:ea typeface="HG丸ｺﾞｼｯｸM-PRO" panose="020F0600000000000000" pitchFamily="50" charset="-128"/>
              </a:rPr>
              <a:t>＜お問い合わせ先＞　⼤阪府環境農林⽔産部脱炭素・エネルギー政策課</a:t>
            </a:r>
          </a:p>
          <a:p>
            <a:r>
              <a:rPr lang="en-US" altLang="ja-JP" sz="1200" dirty="0">
                <a:latin typeface="HG丸ｺﾞｼｯｸM-PRO" panose="020F0600000000000000" pitchFamily="50" charset="-128"/>
                <a:ea typeface="HG丸ｺﾞｼｯｸM-PRO" panose="020F0600000000000000" pitchFamily="50" charset="-128"/>
              </a:rPr>
              <a:t>TEL</a:t>
            </a:r>
            <a:r>
              <a:rPr lang="ja-JP" altLang="en-US" sz="1200" dirty="0">
                <a:latin typeface="HG丸ｺﾞｼｯｸM-PRO" panose="020F0600000000000000" pitchFamily="50" charset="-128"/>
                <a:ea typeface="HG丸ｺﾞｼｯｸM-PRO" panose="020F0600000000000000" pitchFamily="50" charset="-128"/>
              </a:rPr>
              <a:t>：</a:t>
            </a:r>
            <a:r>
              <a:rPr lang="en-US" altLang="ja-JP" sz="1200" dirty="0">
                <a:latin typeface="HG丸ｺﾞｼｯｸM-PRO" panose="020F0600000000000000" pitchFamily="50" charset="-128"/>
                <a:ea typeface="HG丸ｺﾞｼｯｸM-PRO" panose="020F0600000000000000" pitchFamily="50" charset="-128"/>
              </a:rPr>
              <a:t>06-6210-9553 mail</a:t>
            </a:r>
            <a:r>
              <a:rPr lang="ja-JP" altLang="en-US" sz="1200" dirty="0">
                <a:latin typeface="HG丸ｺﾞｼｯｸM-PRO" panose="020F0600000000000000" pitchFamily="50" charset="-128"/>
                <a:ea typeface="HG丸ｺﾞｼｯｸM-PRO" panose="020F0600000000000000" pitchFamily="50" charset="-128"/>
              </a:rPr>
              <a:t>：</a:t>
            </a:r>
            <a:r>
              <a:rPr lang="en-US" altLang="ja-JP" sz="1200" dirty="0">
                <a:latin typeface="HG丸ｺﾞｼｯｸM-PRO" panose="020F0600000000000000" pitchFamily="50" charset="-128"/>
                <a:ea typeface="HG丸ｺﾞｼｯｸM-PRO" panose="020F0600000000000000" pitchFamily="50" charset="-128"/>
              </a:rPr>
              <a:t>eneseisaku-03@gbox.pref.osaka.lg.jp</a:t>
            </a:r>
          </a:p>
        </p:txBody>
      </p:sp>
      <p:sp>
        <p:nvSpPr>
          <p:cNvPr id="26" name="テキスト ボックス 32">
            <a:extLst>
              <a:ext uri="{FF2B5EF4-FFF2-40B4-BE49-F238E27FC236}">
                <a16:creationId xmlns:a16="http://schemas.microsoft.com/office/drawing/2014/main" id="{B38F3756-A9B0-4C17-A733-0B9A20C587F0}"/>
              </a:ext>
            </a:extLst>
          </p:cNvPr>
          <p:cNvSpPr txBox="1"/>
          <p:nvPr/>
        </p:nvSpPr>
        <p:spPr>
          <a:xfrm>
            <a:off x="1439515" y="9535953"/>
            <a:ext cx="4925740" cy="1174487"/>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ja-JP" altLang="ja-JP" sz="1200" u="sng" dirty="0">
                <a:solidFill>
                  <a:schemeClr val="dk1"/>
                </a:solidFill>
                <a:effectLst/>
                <a:latin typeface="HG丸ｺﾞｼｯｸM-PRO" panose="020F0600000000000000" pitchFamily="50" charset="-128"/>
                <a:ea typeface="HG丸ｺﾞｼｯｸM-PRO" panose="020F0600000000000000" pitchFamily="50" charset="-128"/>
              </a:rPr>
              <a:t>◎収入保険の加入をお考えの方へ</a:t>
            </a:r>
            <a:r>
              <a:rPr lang="ja-JP" altLang="en-US" sz="1200" u="sng" dirty="0">
                <a:solidFill>
                  <a:schemeClr val="dk1"/>
                </a:solidFill>
                <a:effectLst/>
                <a:latin typeface="HG丸ｺﾞｼｯｸM-PRO" panose="020F0600000000000000" pitchFamily="50" charset="-128"/>
                <a:ea typeface="HG丸ｺﾞｼｯｸM-PRO" panose="020F0600000000000000" pitchFamily="50" charset="-128"/>
              </a:rPr>
              <a:t>　</a:t>
            </a:r>
            <a:r>
              <a:rPr lang="ja-JP" altLang="en-US" sz="1200" dirty="0">
                <a:solidFill>
                  <a:schemeClr val="dk1"/>
                </a:solidFill>
                <a:effectLst/>
                <a:latin typeface="HG丸ｺﾞｼｯｸM-PRO" panose="020F0600000000000000" pitchFamily="50" charset="-128"/>
                <a:ea typeface="HG丸ｺﾞｼｯｸM-PRO" panose="020F0600000000000000" pitchFamily="50" charset="-128"/>
              </a:rPr>
              <a:t>　</a:t>
            </a:r>
            <a:endParaRPr lang="en-US" altLang="ja-JP" sz="1200" dirty="0">
              <a:solidFill>
                <a:schemeClr val="dk1"/>
              </a:solidFill>
              <a:effectLst/>
              <a:latin typeface="HG丸ｺﾞｼｯｸM-PRO" panose="020F0600000000000000" pitchFamily="50" charset="-128"/>
              <a:ea typeface="HG丸ｺﾞｼｯｸM-PRO" panose="020F0600000000000000"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en-US" altLang="ja-JP" sz="1200" dirty="0">
                <a:solidFill>
                  <a:schemeClr val="dk1"/>
                </a:solidFill>
                <a:effectLst/>
                <a:latin typeface="HG丸ｺﾞｼｯｸM-PRO" panose="020F0600000000000000" pitchFamily="50" charset="-128"/>
                <a:ea typeface="HG丸ｺﾞｼｯｸM-PRO" panose="020F0600000000000000" pitchFamily="50" charset="-128"/>
              </a:rPr>
              <a:t>    </a:t>
            </a:r>
            <a:r>
              <a:rPr lang="ja-JP" altLang="ja-JP" sz="1200" u="sng" dirty="0">
                <a:solidFill>
                  <a:schemeClr val="dk1"/>
                </a:solidFill>
                <a:effectLst/>
                <a:latin typeface="HG丸ｺﾞｼｯｸM-PRO" panose="020F0600000000000000" pitchFamily="50" charset="-128"/>
                <a:ea typeface="HG丸ｺﾞｼｯｸM-PRO" panose="020F0600000000000000" pitchFamily="50" charset="-128"/>
              </a:rPr>
              <a:t>令和７年分のお申</a:t>
            </a:r>
            <a:r>
              <a:rPr lang="ja-JP" altLang="en-US" sz="1200" u="sng" dirty="0">
                <a:solidFill>
                  <a:schemeClr val="dk1"/>
                </a:solidFill>
                <a:effectLst/>
                <a:latin typeface="HG丸ｺﾞｼｯｸM-PRO" panose="020F0600000000000000" pitchFamily="50" charset="-128"/>
                <a:ea typeface="HG丸ｺﾞｼｯｸM-PRO" panose="020F0600000000000000" pitchFamily="50" charset="-128"/>
              </a:rPr>
              <a:t>し</a:t>
            </a:r>
            <a:r>
              <a:rPr lang="ja-JP" altLang="ja-JP" sz="1200" u="sng" dirty="0">
                <a:solidFill>
                  <a:schemeClr val="dk1"/>
                </a:solidFill>
                <a:effectLst/>
                <a:latin typeface="HG丸ｺﾞｼｯｸM-PRO" panose="020F0600000000000000" pitchFamily="50" charset="-128"/>
                <a:ea typeface="HG丸ｺﾞｼｯｸM-PRO" panose="020F0600000000000000" pitchFamily="50" charset="-128"/>
              </a:rPr>
              <a:t>込み期間は令和６年１２月末までです。</a:t>
            </a:r>
            <a:endParaRPr lang="en-US" altLang="ja-JP" sz="1200" b="1" u="sng" dirty="0">
              <a:latin typeface="HG丸ｺﾞｼｯｸM-PRO" panose="020F0600000000000000" pitchFamily="50" charset="-128"/>
              <a:ea typeface="HG丸ｺﾞｼｯｸM-PRO" panose="020F0600000000000000"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1200" b="0" i="0" dirty="0">
                <a:solidFill>
                  <a:schemeClr val="dk1"/>
                </a:solidFill>
                <a:effectLst/>
                <a:latin typeface="HG丸ｺﾞｼｯｸM-PRO" panose="020F0600000000000000" pitchFamily="50" charset="-128"/>
                <a:ea typeface="HG丸ｺﾞｼｯｸM-PRO" panose="020F0600000000000000" pitchFamily="50" charset="-128"/>
              </a:rPr>
              <a:t>（</a:t>
            </a:r>
            <a:r>
              <a:rPr lang="ja-JP" altLang="ja-JP" sz="1200" b="0" i="0" dirty="0">
                <a:solidFill>
                  <a:schemeClr val="dk1"/>
                </a:solidFill>
                <a:effectLst/>
                <a:latin typeface="HG丸ｺﾞｼｯｸM-PRO" panose="020F0600000000000000" pitchFamily="50" charset="-128"/>
                <a:ea typeface="HG丸ｺﾞｼｯｸM-PRO" panose="020F0600000000000000" pitchFamily="50" charset="-128"/>
              </a:rPr>
              <a:t>問い合わせ先</a:t>
            </a:r>
            <a:r>
              <a:rPr lang="ja-JP" altLang="en-US" sz="1200" b="0" i="0" dirty="0">
                <a:solidFill>
                  <a:schemeClr val="dk1"/>
                </a:solidFill>
                <a:effectLst/>
                <a:latin typeface="HG丸ｺﾞｼｯｸM-PRO" panose="020F0600000000000000" pitchFamily="50" charset="-128"/>
                <a:ea typeface="HG丸ｺﾞｼｯｸM-PRO" panose="020F0600000000000000" pitchFamily="50" charset="-128"/>
              </a:rPr>
              <a:t>）</a:t>
            </a:r>
            <a:endParaRPr lang="en-US" altLang="ja-JP" sz="1200" b="0" i="0" dirty="0">
              <a:solidFill>
                <a:schemeClr val="dk1"/>
              </a:solidFill>
              <a:effectLst/>
              <a:latin typeface="HG丸ｺﾞｼｯｸM-PRO" panose="020F0600000000000000" pitchFamily="50" charset="-128"/>
              <a:ea typeface="HG丸ｺﾞｼｯｸM-PRO" panose="020F0600000000000000" pitchFamily="50" charset="-128"/>
            </a:endParaRPr>
          </a:p>
          <a:p>
            <a:r>
              <a:rPr lang="ja-JP" altLang="en-US" sz="1200" b="0" i="0" dirty="0">
                <a:solidFill>
                  <a:schemeClr val="dk1"/>
                </a:solidFill>
                <a:effectLst/>
                <a:latin typeface="HG丸ｺﾞｼｯｸM-PRO" panose="020F0600000000000000" pitchFamily="50" charset="-128"/>
                <a:ea typeface="HG丸ｺﾞｼｯｸM-PRO" panose="020F0600000000000000" pitchFamily="50" charset="-128"/>
              </a:rPr>
              <a:t>　</a:t>
            </a:r>
            <a:r>
              <a:rPr lang="en-US" altLang="ja-JP" sz="1200" b="0" i="0" u="none" strike="noStrike" dirty="0">
                <a:solidFill>
                  <a:schemeClr val="dk1"/>
                </a:solidFill>
                <a:effectLst/>
                <a:latin typeface="HG丸ｺﾞｼｯｸM-PRO" panose="020F0600000000000000" pitchFamily="50" charset="-128"/>
                <a:ea typeface="HG丸ｺﾞｼｯｸM-PRO" panose="020F0600000000000000" pitchFamily="50" charset="-128"/>
              </a:rPr>
              <a:t>NOSAI</a:t>
            </a:r>
            <a:r>
              <a:rPr lang="ja-JP" altLang="en-US" sz="1200" b="0" i="0" u="none" strike="noStrike" dirty="0">
                <a:solidFill>
                  <a:schemeClr val="dk1"/>
                </a:solidFill>
                <a:effectLst/>
                <a:latin typeface="HG丸ｺﾞｼｯｸM-PRO" panose="020F0600000000000000" pitchFamily="50" charset="-128"/>
                <a:ea typeface="HG丸ｺﾞｼｯｸM-PRO" panose="020F0600000000000000" pitchFamily="50" charset="-128"/>
              </a:rPr>
              <a:t>大阪</a:t>
            </a:r>
            <a:r>
              <a:rPr lang="ja-JP" altLang="en-US" sz="1200" b="0" dirty="0">
                <a:latin typeface="HG丸ｺﾞｼｯｸM-PRO" panose="020F0600000000000000" pitchFamily="50" charset="-128"/>
                <a:ea typeface="HG丸ｺﾞｼｯｸM-PRO" panose="020F0600000000000000" pitchFamily="50" charset="-128"/>
              </a:rPr>
              <a:t> </a:t>
            </a:r>
            <a:endParaRPr lang="en-US" altLang="ja-JP" sz="1200" b="0" i="0" u="none" strike="noStrike" dirty="0">
              <a:solidFill>
                <a:schemeClr val="dk1"/>
              </a:solidFill>
              <a:effectLst/>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b="0" i="0" u="none" strike="noStrike" dirty="0">
                <a:solidFill>
                  <a:schemeClr val="dk1"/>
                </a:solidFill>
                <a:effectLst/>
                <a:latin typeface="HG丸ｺﾞｼｯｸM-PRO" panose="020F0600000000000000" pitchFamily="50" charset="-128"/>
                <a:ea typeface="HG丸ｺﾞｼｯｸM-PRO" panose="020F0600000000000000" pitchFamily="50" charset="-128"/>
              </a:rPr>
              <a:t>北部支所</a:t>
            </a:r>
            <a:r>
              <a:rPr lang="ja-JP" altLang="en-US" sz="1200" dirty="0">
                <a:latin typeface="HG丸ｺﾞｼｯｸM-PRO" panose="020F0600000000000000" pitchFamily="50" charset="-128"/>
                <a:ea typeface="HG丸ｺﾞｼｯｸM-PRO" panose="020F0600000000000000" pitchFamily="50" charset="-128"/>
              </a:rPr>
              <a:t>    </a:t>
            </a:r>
            <a:r>
              <a:rPr lang="ja-JP" altLang="en-US" sz="1200" b="0" i="0" u="none" strike="noStrike" dirty="0">
                <a:solidFill>
                  <a:schemeClr val="dk1"/>
                </a:solidFill>
                <a:effectLst/>
                <a:latin typeface="HG丸ｺﾞｼｯｸM-PRO" panose="020F0600000000000000" pitchFamily="50" charset="-128"/>
                <a:ea typeface="HG丸ｺﾞｼｯｸM-PRO" panose="020F0600000000000000" pitchFamily="50" charset="-128"/>
              </a:rPr>
              <a:t>茨木市西駅前町</a:t>
            </a:r>
            <a:r>
              <a:rPr lang="en-US" altLang="ja-JP" sz="1200" b="0" i="0" u="none" strike="noStrike" dirty="0">
                <a:solidFill>
                  <a:schemeClr val="dk1"/>
                </a:solidFill>
                <a:effectLst/>
                <a:latin typeface="HG丸ｺﾞｼｯｸM-PRO" panose="020F0600000000000000" pitchFamily="50" charset="-128"/>
                <a:ea typeface="HG丸ｺﾞｼｯｸM-PRO" panose="020F0600000000000000" pitchFamily="50" charset="-128"/>
              </a:rPr>
              <a:t>10</a:t>
            </a:r>
            <a:r>
              <a:rPr lang="ja-JP" altLang="en-US" sz="1200" b="0" i="0" u="none" strike="noStrike" dirty="0">
                <a:solidFill>
                  <a:schemeClr val="dk1"/>
                </a:solidFill>
                <a:effectLst/>
                <a:latin typeface="HG丸ｺﾞｼｯｸM-PRO" panose="020F0600000000000000" pitchFamily="50" charset="-128"/>
                <a:ea typeface="HG丸ｺﾞｼｯｸM-PRO" panose="020F0600000000000000" pitchFamily="50" charset="-128"/>
              </a:rPr>
              <a:t>－</a:t>
            </a:r>
            <a:r>
              <a:rPr lang="en-US" altLang="ja-JP" sz="1200" b="0" i="0" u="none" strike="noStrike" dirty="0">
                <a:solidFill>
                  <a:schemeClr val="dk1"/>
                </a:solidFill>
                <a:effectLst/>
                <a:latin typeface="HG丸ｺﾞｼｯｸM-PRO" panose="020F0600000000000000" pitchFamily="50" charset="-128"/>
                <a:ea typeface="HG丸ｺﾞｼｯｸM-PRO" panose="020F0600000000000000" pitchFamily="50" charset="-128"/>
              </a:rPr>
              <a:t>20</a:t>
            </a:r>
            <a:r>
              <a:rPr lang="ja-JP" altLang="en-US" sz="1200" dirty="0">
                <a:latin typeface="HG丸ｺﾞｼｯｸM-PRO" panose="020F0600000000000000" pitchFamily="50" charset="-128"/>
                <a:ea typeface="HG丸ｺﾞｼｯｸM-PRO" panose="020F0600000000000000" pitchFamily="50" charset="-128"/>
              </a:rPr>
              <a:t> </a:t>
            </a:r>
            <a:r>
              <a:rPr lang="ja-JP" altLang="en-US" sz="1200" b="0" i="0" u="none" strike="noStrike" dirty="0">
                <a:solidFill>
                  <a:schemeClr val="dk1"/>
                </a:solidFill>
                <a:effectLst/>
                <a:latin typeface="HG丸ｺﾞｼｯｸM-PRO" panose="020F0600000000000000" pitchFamily="50" charset="-128"/>
                <a:ea typeface="HG丸ｺﾞｼｯｸM-PRO" panose="020F0600000000000000" pitchFamily="50" charset="-128"/>
              </a:rPr>
              <a:t>　</a:t>
            </a:r>
            <a:r>
              <a:rPr lang="en-US" altLang="ja-JP" sz="1200" b="0" i="0" u="none" strike="noStrike" dirty="0">
                <a:solidFill>
                  <a:schemeClr val="dk1"/>
                </a:solidFill>
                <a:effectLst/>
                <a:latin typeface="HG丸ｺﾞｼｯｸM-PRO" panose="020F0600000000000000" pitchFamily="50" charset="-128"/>
                <a:ea typeface="HG丸ｺﾞｼｯｸM-PRO" panose="020F0600000000000000" pitchFamily="50" charset="-128"/>
              </a:rPr>
              <a:t>TEL</a:t>
            </a:r>
            <a:r>
              <a:rPr lang="ja-JP" altLang="en-US" sz="1200" b="0" i="0" u="none" strike="noStrike" dirty="0">
                <a:solidFill>
                  <a:schemeClr val="dk1"/>
                </a:solidFill>
                <a:effectLst/>
                <a:latin typeface="HG丸ｺﾞｼｯｸM-PRO" panose="020F0600000000000000" pitchFamily="50" charset="-128"/>
                <a:ea typeface="HG丸ｺﾞｼｯｸM-PRO" panose="020F0600000000000000" pitchFamily="50" charset="-128"/>
              </a:rPr>
              <a:t>：</a:t>
            </a:r>
            <a:r>
              <a:rPr lang="en-US" altLang="ja-JP" sz="1200" b="0" i="0" u="none" strike="noStrike" dirty="0">
                <a:solidFill>
                  <a:schemeClr val="dk1"/>
                </a:solidFill>
                <a:effectLst/>
                <a:latin typeface="HG丸ｺﾞｼｯｸM-PRO" panose="020F0600000000000000" pitchFamily="50" charset="-128"/>
                <a:ea typeface="HG丸ｺﾞｼｯｸM-PRO" panose="020F0600000000000000" pitchFamily="50" charset="-128"/>
              </a:rPr>
              <a:t>072</a:t>
            </a:r>
            <a:r>
              <a:rPr lang="ja-JP" altLang="en-US" sz="1200" b="0" i="0" u="none" strike="noStrike" dirty="0">
                <a:solidFill>
                  <a:schemeClr val="dk1"/>
                </a:solidFill>
                <a:effectLst/>
                <a:latin typeface="HG丸ｺﾞｼｯｸM-PRO" panose="020F0600000000000000" pitchFamily="50" charset="-128"/>
                <a:ea typeface="HG丸ｺﾞｼｯｸM-PRO" panose="020F0600000000000000" pitchFamily="50" charset="-128"/>
              </a:rPr>
              <a:t>（</a:t>
            </a:r>
            <a:r>
              <a:rPr lang="en-US" altLang="ja-JP" sz="1200" b="0" i="0" u="none" strike="noStrike" dirty="0">
                <a:solidFill>
                  <a:schemeClr val="dk1"/>
                </a:solidFill>
                <a:effectLst/>
                <a:latin typeface="HG丸ｺﾞｼｯｸM-PRO" panose="020F0600000000000000" pitchFamily="50" charset="-128"/>
                <a:ea typeface="HG丸ｺﾞｼｯｸM-PRO" panose="020F0600000000000000" pitchFamily="50" charset="-128"/>
              </a:rPr>
              <a:t>631</a:t>
            </a:r>
            <a:r>
              <a:rPr lang="ja-JP" altLang="en-US" sz="1200" b="0" i="0" u="none" strike="noStrike" dirty="0">
                <a:solidFill>
                  <a:schemeClr val="dk1"/>
                </a:solidFill>
                <a:effectLst/>
                <a:latin typeface="HG丸ｺﾞｼｯｸM-PRO" panose="020F0600000000000000" pitchFamily="50" charset="-128"/>
                <a:ea typeface="HG丸ｺﾞｼｯｸM-PRO" panose="020F0600000000000000" pitchFamily="50" charset="-128"/>
              </a:rPr>
              <a:t>）</a:t>
            </a:r>
            <a:r>
              <a:rPr lang="en-US" altLang="ja-JP" sz="1200" b="0" i="0" u="none" strike="noStrike" dirty="0">
                <a:solidFill>
                  <a:schemeClr val="dk1"/>
                </a:solidFill>
                <a:effectLst/>
                <a:latin typeface="HG丸ｺﾞｼｯｸM-PRO" panose="020F0600000000000000" pitchFamily="50" charset="-128"/>
                <a:ea typeface="HG丸ｺﾞｼｯｸM-PRO" panose="020F0600000000000000" pitchFamily="50" charset="-128"/>
              </a:rPr>
              <a:t>7737</a:t>
            </a:r>
            <a:r>
              <a:rPr lang="ja-JP" altLang="en-US" sz="1200" dirty="0">
                <a:latin typeface="HG丸ｺﾞｼｯｸM-PRO" panose="020F0600000000000000" pitchFamily="50" charset="-128"/>
                <a:ea typeface="HG丸ｺﾞｼｯｸM-PRO" panose="020F0600000000000000" pitchFamily="50" charset="-128"/>
              </a:rPr>
              <a:t> </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i="0" u="none" strike="noStrike" dirty="0">
                <a:solidFill>
                  <a:schemeClr val="tx1"/>
                </a:solidFill>
                <a:effectLst/>
                <a:latin typeface="HG丸ｺﾞｼｯｸM-PRO" panose="020F0600000000000000" pitchFamily="50" charset="-128"/>
                <a:ea typeface="HG丸ｺﾞｼｯｸM-PRO" panose="020F0600000000000000" pitchFamily="50" charset="-128"/>
              </a:rPr>
              <a:t>ホームページ</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i="0" strike="noStrike" dirty="0">
                <a:solidFill>
                  <a:schemeClr val="tx1"/>
                </a:solidFill>
                <a:effectLst/>
                <a:latin typeface="HG丸ｺﾞｼｯｸM-PRO" panose="020F0600000000000000" pitchFamily="50" charset="-128"/>
                <a:ea typeface="HG丸ｺﾞｼｯｸM-PRO" panose="020F0600000000000000" pitchFamily="50" charset="-128"/>
                <a:hlinkClick r:id="" action="ppaction://noaction">
                  <a:extLst>
                    <a:ext uri="{A12FA001-AC4F-418D-AE19-62706E023703}">
                      <ahyp:hlinkClr xmlns:ahyp="http://schemas.microsoft.com/office/drawing/2018/hyperlinkcolor" val="tx"/>
                    </a:ext>
                  </a:extLst>
                </a:hlinkClick>
              </a:rPr>
              <a:t>http://nosai-osaka.co</a:t>
            </a:r>
            <a:r>
              <a:rPr lang="ja-JP" altLang="en-US" sz="1200" i="0" strike="noStrike" dirty="0">
                <a:solidFill>
                  <a:schemeClr val="tx1"/>
                </a:solidFill>
                <a:effectLst/>
                <a:latin typeface="HG丸ｺﾞｼｯｸM-PRO" panose="020F0600000000000000" pitchFamily="50" charset="-128"/>
                <a:ea typeface="HG丸ｺﾞｼｯｸM-PRO" panose="020F0600000000000000" pitchFamily="50" charset="-128"/>
                <a:hlinkClick r:id="" action="ppaction://noaction">
                  <a:extLst>
                    <a:ext uri="{A12FA001-AC4F-418D-AE19-62706E023703}">
                      <ahyp:hlinkClr xmlns:ahyp="http://schemas.microsoft.com/office/drawing/2018/hyperlinkcolor" val="tx"/>
                    </a:ext>
                  </a:extLst>
                </a:hlinkClick>
              </a:rPr>
              <a:t>ｍ</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pic>
        <p:nvPicPr>
          <p:cNvPr id="3" name="図 2">
            <a:extLst>
              <a:ext uri="{FF2B5EF4-FFF2-40B4-BE49-F238E27FC236}">
                <a16:creationId xmlns:a16="http://schemas.microsoft.com/office/drawing/2014/main" id="{C0FE4178-14D0-4E98-9F98-25F3B9210237}"/>
              </a:ext>
            </a:extLst>
          </p:cNvPr>
          <p:cNvPicPr>
            <a:picLocks noChangeAspect="1"/>
          </p:cNvPicPr>
          <p:nvPr/>
        </p:nvPicPr>
        <p:blipFill>
          <a:blip r:embed="rId5"/>
          <a:stretch>
            <a:fillRect/>
          </a:stretch>
        </p:blipFill>
        <p:spPr>
          <a:xfrm>
            <a:off x="411471" y="9650581"/>
            <a:ext cx="1028044" cy="969299"/>
          </a:xfrm>
          <a:prstGeom prst="rect">
            <a:avLst/>
          </a:prstGeom>
        </p:spPr>
      </p:pic>
      <p:pic>
        <p:nvPicPr>
          <p:cNvPr id="4" name="図 3">
            <a:extLst>
              <a:ext uri="{FF2B5EF4-FFF2-40B4-BE49-F238E27FC236}">
                <a16:creationId xmlns:a16="http://schemas.microsoft.com/office/drawing/2014/main" id="{5C98AE35-6923-4E39-A83E-62FBCFB3FE1D}"/>
              </a:ext>
            </a:extLst>
          </p:cNvPr>
          <p:cNvPicPr>
            <a:picLocks noChangeAspect="1"/>
          </p:cNvPicPr>
          <p:nvPr/>
        </p:nvPicPr>
        <p:blipFill>
          <a:blip r:embed="rId6"/>
          <a:stretch>
            <a:fillRect/>
          </a:stretch>
        </p:blipFill>
        <p:spPr>
          <a:xfrm>
            <a:off x="6365255" y="9525125"/>
            <a:ext cx="1045834" cy="1113307"/>
          </a:xfrm>
          <a:prstGeom prst="rect">
            <a:avLst/>
          </a:prstGeom>
        </p:spPr>
      </p:pic>
      <p:pic>
        <p:nvPicPr>
          <p:cNvPr id="5" name="図 4">
            <a:extLst>
              <a:ext uri="{FF2B5EF4-FFF2-40B4-BE49-F238E27FC236}">
                <a16:creationId xmlns:a16="http://schemas.microsoft.com/office/drawing/2014/main" id="{67C0E2EA-9364-444C-89B2-8704C9C15F90}"/>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5600825" y="1675983"/>
            <a:ext cx="1887362" cy="1956581"/>
          </a:xfrm>
          <a:prstGeom prst="rect">
            <a:avLst/>
          </a:prstGeom>
        </p:spPr>
      </p:pic>
    </p:spTree>
    <p:extLst>
      <p:ext uri="{BB962C8B-B14F-4D97-AF65-F5344CB8AC3E}">
        <p14:creationId xmlns:p14="http://schemas.microsoft.com/office/powerpoint/2010/main" val="149270495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4B6B6"/>
        </a:solidFill>
        <a:ln>
          <a:noFill/>
        </a:ln>
      </a:spPr>
      <a:bodyPr rtlCol="0" anchor="ctr"/>
      <a:lstStyle>
        <a:defPPr algn="ctr">
          <a:defRPr sz="1285"/>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8579</TotalTime>
  <Words>1275</Words>
  <Application>Microsoft Office PowerPoint</Application>
  <PresentationFormat>ユーザー設定</PresentationFormat>
  <Paragraphs>70</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AR P丸ゴシック体M</vt:lpstr>
      <vt:lpstr>HGP創英角ﾎﾟｯﾌﾟ体</vt:lpstr>
      <vt:lpstr>HG丸ｺﾞｼｯｸM-PRO</vt:lpstr>
      <vt:lpstr>HG創英角ﾎﾟｯﾌﾟ体</vt:lpstr>
      <vt:lpstr>ＭＳ Ｐゴシック</vt:lpstr>
      <vt:lpstr>Arial</vt:lpstr>
      <vt:lpstr>Calibri</vt:lpstr>
      <vt:lpstr>Office ​​テーマ</vt:lpstr>
      <vt:lpstr>PowerPoint プレゼンテーション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revision>778</cp:revision>
  <cp:lastPrinted>2024-10-11T03:07:17Z</cp:lastPrinted>
  <dcterms:created xsi:type="dcterms:W3CDTF">2014-06-04T02:50:05Z</dcterms:created>
  <dcterms:modified xsi:type="dcterms:W3CDTF">2024-10-31T01:15:47Z</dcterms:modified>
</cp:coreProperties>
</file>