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60" r:id="rId2"/>
    <p:sldId id="261" r:id="rId3"/>
  </p:sldIdLst>
  <p:sldSz cx="7775575" cy="10907713"/>
  <p:notesSz cx="6807200" cy="9939338"/>
  <p:defaultTextStyle>
    <a:defPPr>
      <a:defRPr lang="ja-JP"/>
    </a:defPPr>
    <a:lvl1pPr marL="0" algn="l" defTabSz="1018818" rtl="0" eaLnBrk="1" latinLnBrk="0" hangingPunct="1">
      <a:defRPr kumimoji="1" sz="2005" kern="1200">
        <a:solidFill>
          <a:schemeClr val="tx1"/>
        </a:solidFill>
        <a:latin typeface="+mn-lt"/>
        <a:ea typeface="+mn-ea"/>
        <a:cs typeface="+mn-cs"/>
      </a:defRPr>
    </a:lvl1pPr>
    <a:lvl2pPr marL="509408" algn="l" defTabSz="1018818" rtl="0" eaLnBrk="1" latinLnBrk="0" hangingPunct="1">
      <a:defRPr kumimoji="1" sz="2005" kern="1200">
        <a:solidFill>
          <a:schemeClr val="tx1"/>
        </a:solidFill>
        <a:latin typeface="+mn-lt"/>
        <a:ea typeface="+mn-ea"/>
        <a:cs typeface="+mn-cs"/>
      </a:defRPr>
    </a:lvl2pPr>
    <a:lvl3pPr marL="1018818" algn="l" defTabSz="1018818" rtl="0" eaLnBrk="1" latinLnBrk="0" hangingPunct="1">
      <a:defRPr kumimoji="1" sz="2005" kern="1200">
        <a:solidFill>
          <a:schemeClr val="tx1"/>
        </a:solidFill>
        <a:latin typeface="+mn-lt"/>
        <a:ea typeface="+mn-ea"/>
        <a:cs typeface="+mn-cs"/>
      </a:defRPr>
    </a:lvl3pPr>
    <a:lvl4pPr marL="1528227" algn="l" defTabSz="1018818" rtl="0" eaLnBrk="1" latinLnBrk="0" hangingPunct="1">
      <a:defRPr kumimoji="1" sz="2005" kern="1200">
        <a:solidFill>
          <a:schemeClr val="tx1"/>
        </a:solidFill>
        <a:latin typeface="+mn-lt"/>
        <a:ea typeface="+mn-ea"/>
        <a:cs typeface="+mn-cs"/>
      </a:defRPr>
    </a:lvl4pPr>
    <a:lvl5pPr marL="2037634" algn="l" defTabSz="1018818" rtl="0" eaLnBrk="1" latinLnBrk="0" hangingPunct="1">
      <a:defRPr kumimoji="1" sz="2005" kern="1200">
        <a:solidFill>
          <a:schemeClr val="tx1"/>
        </a:solidFill>
        <a:latin typeface="+mn-lt"/>
        <a:ea typeface="+mn-ea"/>
        <a:cs typeface="+mn-cs"/>
      </a:defRPr>
    </a:lvl5pPr>
    <a:lvl6pPr marL="2547044" algn="l" defTabSz="1018818" rtl="0" eaLnBrk="1" latinLnBrk="0" hangingPunct="1">
      <a:defRPr kumimoji="1" sz="2005" kern="1200">
        <a:solidFill>
          <a:schemeClr val="tx1"/>
        </a:solidFill>
        <a:latin typeface="+mn-lt"/>
        <a:ea typeface="+mn-ea"/>
        <a:cs typeface="+mn-cs"/>
      </a:defRPr>
    </a:lvl6pPr>
    <a:lvl7pPr marL="3056452" algn="l" defTabSz="1018818" rtl="0" eaLnBrk="1" latinLnBrk="0" hangingPunct="1">
      <a:defRPr kumimoji="1" sz="2005" kern="1200">
        <a:solidFill>
          <a:schemeClr val="tx1"/>
        </a:solidFill>
        <a:latin typeface="+mn-lt"/>
        <a:ea typeface="+mn-ea"/>
        <a:cs typeface="+mn-cs"/>
      </a:defRPr>
    </a:lvl7pPr>
    <a:lvl8pPr marL="3565861" algn="l" defTabSz="1018818" rtl="0" eaLnBrk="1" latinLnBrk="0" hangingPunct="1">
      <a:defRPr kumimoji="1" sz="2005" kern="1200">
        <a:solidFill>
          <a:schemeClr val="tx1"/>
        </a:solidFill>
        <a:latin typeface="+mn-lt"/>
        <a:ea typeface="+mn-ea"/>
        <a:cs typeface="+mn-cs"/>
      </a:defRPr>
    </a:lvl8pPr>
    <a:lvl9pPr marL="4075270" algn="l" defTabSz="1018818" rtl="0" eaLnBrk="1" latinLnBrk="0" hangingPunct="1">
      <a:defRPr kumimoji="1" sz="200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6" userDrawn="1">
          <p15:clr>
            <a:srgbClr val="A4A3A4"/>
          </p15:clr>
        </p15:guide>
        <p15:guide id="2" pos="2449" userDrawn="1">
          <p15:clr>
            <a:srgbClr val="A4A3A4"/>
          </p15:clr>
        </p15:guide>
        <p15:guide id="3" orient="horz" pos="93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9933"/>
    <a:srgbClr val="F57B17"/>
    <a:srgbClr val="F1E03B"/>
    <a:srgbClr val="FDF47F"/>
    <a:srgbClr val="FFCCCC"/>
    <a:srgbClr val="FFCCFF"/>
    <a:srgbClr val="F4B6B6"/>
    <a:srgbClr val="275C9D"/>
    <a:srgbClr val="FC402C"/>
  </p:clrMru>
  <p:extLst>
    <p:ext uri="{E76CE94A-603C-4142-B9EB-6D1370010A27}">
      <p14:discardImageEditData xmlns:p14="http://schemas.microsoft.com/office/powerpoint/2010/main" val="1"/>
    </p:ext>
    <p:ext uri="{D31A062A-798A-4329-ABDD-BBA856620510}">
      <p14:defaultImageDpi xmlns:p14="http://schemas.microsoft.com/office/powerpoint/2010/main" val="33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456" autoAdjust="0"/>
    <p:restoredTop sz="94710" autoAdjust="0"/>
  </p:normalViewPr>
  <p:slideViewPr>
    <p:cSldViewPr showGuides="1">
      <p:cViewPr varScale="1">
        <p:scale>
          <a:sx n="60" d="100"/>
          <a:sy n="60" d="100"/>
        </p:scale>
        <p:origin x="2827" y="43"/>
      </p:cViewPr>
      <p:guideLst>
        <p:guide orient="horz" pos="3436"/>
        <p:guide pos="2449"/>
        <p:guide orient="horz" pos="939"/>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2"/>
            <a:ext cx="2949787" cy="496968"/>
          </a:xfrm>
          <a:prstGeom prst="rect">
            <a:avLst/>
          </a:prstGeom>
        </p:spPr>
        <p:txBody>
          <a:bodyPr vert="horz" lIns="95509" tIns="47753" rIns="95509" bIns="47753" rtlCol="0"/>
          <a:lstStyle>
            <a:lvl1pPr algn="l">
              <a:defRPr sz="1400"/>
            </a:lvl1pPr>
          </a:lstStyle>
          <a:p>
            <a:endParaRPr kumimoji="1" lang="ja-JP" altLang="en-US"/>
          </a:p>
        </p:txBody>
      </p:sp>
      <p:sp>
        <p:nvSpPr>
          <p:cNvPr id="3" name="日付プレースホルダー 2"/>
          <p:cNvSpPr>
            <a:spLocks noGrp="1"/>
          </p:cNvSpPr>
          <p:nvPr>
            <p:ph type="dt" idx="1"/>
          </p:nvPr>
        </p:nvSpPr>
        <p:spPr>
          <a:xfrm>
            <a:off x="3855844" y="12"/>
            <a:ext cx="2949787" cy="496968"/>
          </a:xfrm>
          <a:prstGeom prst="rect">
            <a:avLst/>
          </a:prstGeom>
        </p:spPr>
        <p:txBody>
          <a:bodyPr vert="horz" lIns="95509" tIns="47753" rIns="95509" bIns="47753" rtlCol="0"/>
          <a:lstStyle>
            <a:lvl1pPr algn="r">
              <a:defRPr sz="1400"/>
            </a:lvl1pPr>
          </a:lstStyle>
          <a:p>
            <a:fld id="{0B9B47EB-4FF1-47B4-8462-42779E877212}" type="datetimeFigureOut">
              <a:rPr kumimoji="1" lang="ja-JP" altLang="en-US" smtClean="0"/>
              <a:pPr/>
              <a:t>2024/9/4</a:t>
            </a:fld>
            <a:endParaRPr kumimoji="1" lang="ja-JP" altLang="en-US"/>
          </a:p>
        </p:txBody>
      </p:sp>
      <p:sp>
        <p:nvSpPr>
          <p:cNvPr id="4" name="スライド イメージ プレースホルダー 3"/>
          <p:cNvSpPr>
            <a:spLocks noGrp="1" noRot="1" noChangeAspect="1"/>
          </p:cNvSpPr>
          <p:nvPr>
            <p:ph type="sldImg" idx="2"/>
          </p:nvPr>
        </p:nvSpPr>
        <p:spPr>
          <a:xfrm>
            <a:off x="2074863" y="746125"/>
            <a:ext cx="2657475" cy="3727450"/>
          </a:xfrm>
          <a:prstGeom prst="rect">
            <a:avLst/>
          </a:prstGeom>
          <a:noFill/>
          <a:ln w="12700">
            <a:solidFill>
              <a:prstClr val="black"/>
            </a:solidFill>
          </a:ln>
        </p:spPr>
        <p:txBody>
          <a:bodyPr vert="horz" lIns="95509" tIns="47753" rIns="95509" bIns="47753" rtlCol="0" anchor="ctr"/>
          <a:lstStyle/>
          <a:p>
            <a:endParaRPr lang="ja-JP" altLang="en-US"/>
          </a:p>
        </p:txBody>
      </p:sp>
      <p:sp>
        <p:nvSpPr>
          <p:cNvPr id="5" name="ノート プレースホルダー 4"/>
          <p:cNvSpPr>
            <a:spLocks noGrp="1"/>
          </p:cNvSpPr>
          <p:nvPr>
            <p:ph type="body" sz="quarter" idx="3"/>
          </p:nvPr>
        </p:nvSpPr>
        <p:spPr>
          <a:xfrm>
            <a:off x="680721" y="4721192"/>
            <a:ext cx="5445760" cy="4472702"/>
          </a:xfrm>
          <a:prstGeom prst="rect">
            <a:avLst/>
          </a:prstGeom>
        </p:spPr>
        <p:txBody>
          <a:bodyPr vert="horz" lIns="95509" tIns="47753" rIns="95509" bIns="4775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660"/>
            <a:ext cx="2949787" cy="496968"/>
          </a:xfrm>
          <a:prstGeom prst="rect">
            <a:avLst/>
          </a:prstGeom>
        </p:spPr>
        <p:txBody>
          <a:bodyPr vert="horz" lIns="95509" tIns="47753" rIns="95509" bIns="47753" rtlCol="0" anchor="b"/>
          <a:lstStyle>
            <a:lvl1pPr algn="l">
              <a:defRPr sz="1400"/>
            </a:lvl1pPr>
          </a:lstStyle>
          <a:p>
            <a:endParaRPr kumimoji="1" lang="ja-JP" altLang="en-US"/>
          </a:p>
        </p:txBody>
      </p:sp>
      <p:sp>
        <p:nvSpPr>
          <p:cNvPr id="7" name="スライド番号プレースホルダー 6"/>
          <p:cNvSpPr>
            <a:spLocks noGrp="1"/>
          </p:cNvSpPr>
          <p:nvPr>
            <p:ph type="sldNum" sz="quarter" idx="5"/>
          </p:nvPr>
        </p:nvSpPr>
        <p:spPr>
          <a:xfrm>
            <a:off x="3855844" y="9440660"/>
            <a:ext cx="2949787" cy="496968"/>
          </a:xfrm>
          <a:prstGeom prst="rect">
            <a:avLst/>
          </a:prstGeom>
        </p:spPr>
        <p:txBody>
          <a:bodyPr vert="horz" lIns="95509" tIns="47753" rIns="95509" bIns="47753" rtlCol="0" anchor="b"/>
          <a:lstStyle>
            <a:lvl1pPr algn="r">
              <a:defRPr sz="1400"/>
            </a:lvl1pPr>
          </a:lstStyle>
          <a:p>
            <a:fld id="{94C6C71A-2CA9-43F8-9329-FE0928B9438B}" type="slidenum">
              <a:rPr kumimoji="1" lang="ja-JP" altLang="en-US" smtClean="0"/>
              <a:pPr/>
              <a:t>‹#›</a:t>
            </a:fld>
            <a:endParaRPr kumimoji="1" lang="ja-JP" altLang="en-US"/>
          </a:p>
        </p:txBody>
      </p:sp>
    </p:spTree>
    <p:extLst>
      <p:ext uri="{BB962C8B-B14F-4D97-AF65-F5344CB8AC3E}">
        <p14:creationId xmlns:p14="http://schemas.microsoft.com/office/powerpoint/2010/main" val="3242580381"/>
      </p:ext>
    </p:extLst>
  </p:cSld>
  <p:clrMap bg1="lt1" tx1="dk1" bg2="lt2" tx2="dk2" accent1="accent1" accent2="accent2" accent3="accent3" accent4="accent4" accent5="accent5" accent6="accent6" hlink="hlink" folHlink="folHlink"/>
  <p:notesStyle>
    <a:lvl1pPr marL="0" algn="l" defTabSz="1018818" rtl="0" eaLnBrk="1" latinLnBrk="0" hangingPunct="1">
      <a:defRPr kumimoji="1" sz="1337" kern="1200">
        <a:solidFill>
          <a:schemeClr val="tx1"/>
        </a:solidFill>
        <a:latin typeface="+mn-lt"/>
        <a:ea typeface="+mn-ea"/>
        <a:cs typeface="+mn-cs"/>
      </a:defRPr>
    </a:lvl1pPr>
    <a:lvl2pPr marL="509408" algn="l" defTabSz="1018818" rtl="0" eaLnBrk="1" latinLnBrk="0" hangingPunct="1">
      <a:defRPr kumimoji="1" sz="1337" kern="1200">
        <a:solidFill>
          <a:schemeClr val="tx1"/>
        </a:solidFill>
        <a:latin typeface="+mn-lt"/>
        <a:ea typeface="+mn-ea"/>
        <a:cs typeface="+mn-cs"/>
      </a:defRPr>
    </a:lvl2pPr>
    <a:lvl3pPr marL="1018818" algn="l" defTabSz="1018818" rtl="0" eaLnBrk="1" latinLnBrk="0" hangingPunct="1">
      <a:defRPr kumimoji="1" sz="1337" kern="1200">
        <a:solidFill>
          <a:schemeClr val="tx1"/>
        </a:solidFill>
        <a:latin typeface="+mn-lt"/>
        <a:ea typeface="+mn-ea"/>
        <a:cs typeface="+mn-cs"/>
      </a:defRPr>
    </a:lvl3pPr>
    <a:lvl4pPr marL="1528227" algn="l" defTabSz="1018818" rtl="0" eaLnBrk="1" latinLnBrk="0" hangingPunct="1">
      <a:defRPr kumimoji="1" sz="1337" kern="1200">
        <a:solidFill>
          <a:schemeClr val="tx1"/>
        </a:solidFill>
        <a:latin typeface="+mn-lt"/>
        <a:ea typeface="+mn-ea"/>
        <a:cs typeface="+mn-cs"/>
      </a:defRPr>
    </a:lvl4pPr>
    <a:lvl5pPr marL="2037634" algn="l" defTabSz="1018818" rtl="0" eaLnBrk="1" latinLnBrk="0" hangingPunct="1">
      <a:defRPr kumimoji="1" sz="1337" kern="1200">
        <a:solidFill>
          <a:schemeClr val="tx1"/>
        </a:solidFill>
        <a:latin typeface="+mn-lt"/>
        <a:ea typeface="+mn-ea"/>
        <a:cs typeface="+mn-cs"/>
      </a:defRPr>
    </a:lvl5pPr>
    <a:lvl6pPr marL="2547044" algn="l" defTabSz="1018818" rtl="0" eaLnBrk="1" latinLnBrk="0" hangingPunct="1">
      <a:defRPr kumimoji="1" sz="1337" kern="1200">
        <a:solidFill>
          <a:schemeClr val="tx1"/>
        </a:solidFill>
        <a:latin typeface="+mn-lt"/>
        <a:ea typeface="+mn-ea"/>
        <a:cs typeface="+mn-cs"/>
      </a:defRPr>
    </a:lvl6pPr>
    <a:lvl7pPr marL="3056452" algn="l" defTabSz="1018818" rtl="0" eaLnBrk="1" latinLnBrk="0" hangingPunct="1">
      <a:defRPr kumimoji="1" sz="1337" kern="1200">
        <a:solidFill>
          <a:schemeClr val="tx1"/>
        </a:solidFill>
        <a:latin typeface="+mn-lt"/>
        <a:ea typeface="+mn-ea"/>
        <a:cs typeface="+mn-cs"/>
      </a:defRPr>
    </a:lvl7pPr>
    <a:lvl8pPr marL="3565861" algn="l" defTabSz="1018818" rtl="0" eaLnBrk="1" latinLnBrk="0" hangingPunct="1">
      <a:defRPr kumimoji="1" sz="1337" kern="1200">
        <a:solidFill>
          <a:schemeClr val="tx1"/>
        </a:solidFill>
        <a:latin typeface="+mn-lt"/>
        <a:ea typeface="+mn-ea"/>
        <a:cs typeface="+mn-cs"/>
      </a:defRPr>
    </a:lvl8pPr>
    <a:lvl9pPr marL="4075270" algn="l" defTabSz="1018818"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83169" y="3388464"/>
            <a:ext cx="6609239" cy="2338088"/>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66337" y="6181038"/>
            <a:ext cx="5442903" cy="2787526"/>
          </a:xfrm>
        </p:spPr>
        <p:txBody>
          <a:bodyPr/>
          <a:lstStyle>
            <a:lvl1pPr marL="0" indent="0" algn="ctr">
              <a:buNone/>
              <a:defRPr>
                <a:solidFill>
                  <a:schemeClr val="tx1">
                    <a:tint val="75000"/>
                  </a:schemeClr>
                </a:solidFill>
              </a:defRPr>
            </a:lvl1pPr>
            <a:lvl2pPr marL="333175" indent="0" algn="ctr">
              <a:buNone/>
              <a:defRPr>
                <a:solidFill>
                  <a:schemeClr val="tx1">
                    <a:tint val="75000"/>
                  </a:schemeClr>
                </a:solidFill>
              </a:defRPr>
            </a:lvl2pPr>
            <a:lvl3pPr marL="666350" indent="0" algn="ctr">
              <a:buNone/>
              <a:defRPr>
                <a:solidFill>
                  <a:schemeClr val="tx1">
                    <a:tint val="75000"/>
                  </a:schemeClr>
                </a:solidFill>
              </a:defRPr>
            </a:lvl3pPr>
            <a:lvl4pPr marL="999525" indent="0" algn="ctr">
              <a:buNone/>
              <a:defRPr>
                <a:solidFill>
                  <a:schemeClr val="tx1">
                    <a:tint val="75000"/>
                  </a:schemeClr>
                </a:solidFill>
              </a:defRPr>
            </a:lvl4pPr>
            <a:lvl5pPr marL="1332700" indent="0" algn="ctr">
              <a:buNone/>
              <a:defRPr>
                <a:solidFill>
                  <a:schemeClr val="tx1">
                    <a:tint val="75000"/>
                  </a:schemeClr>
                </a:solidFill>
              </a:defRPr>
            </a:lvl5pPr>
            <a:lvl6pPr marL="1665874" indent="0" algn="ctr">
              <a:buNone/>
              <a:defRPr>
                <a:solidFill>
                  <a:schemeClr val="tx1">
                    <a:tint val="75000"/>
                  </a:schemeClr>
                </a:solidFill>
              </a:defRPr>
            </a:lvl6pPr>
            <a:lvl7pPr marL="1999049" indent="0" algn="ctr">
              <a:buNone/>
              <a:defRPr>
                <a:solidFill>
                  <a:schemeClr val="tx1">
                    <a:tint val="75000"/>
                  </a:schemeClr>
                </a:solidFill>
              </a:defRPr>
            </a:lvl7pPr>
            <a:lvl8pPr marL="2332224" indent="0" algn="ctr">
              <a:buNone/>
              <a:defRPr>
                <a:solidFill>
                  <a:schemeClr val="tx1">
                    <a:tint val="75000"/>
                  </a:schemeClr>
                </a:solidFill>
              </a:defRPr>
            </a:lvl8pPr>
            <a:lvl9pPr marL="2665399"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7420E7D-346A-4E68-9045-7E6B396D6F6D}" type="datetimeFigureOut">
              <a:rPr kumimoji="1" lang="ja-JP" altLang="en-US" smtClean="0"/>
              <a:pPr/>
              <a:t>2024/9/4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25B8B3-44C2-44DE-A1E1-C3BC39DEED93}" type="slidenum">
              <a:rPr kumimoji="1" lang="ja-JP" altLang="en-US" smtClean="0"/>
              <a:pPr/>
              <a:t>‹#›</a:t>
            </a:fld>
            <a:endParaRPr kumimoji="1" lang="ja-JP" altLang="en-US"/>
          </a:p>
        </p:txBody>
      </p:sp>
    </p:spTree>
    <p:extLst>
      <p:ext uri="{BB962C8B-B14F-4D97-AF65-F5344CB8AC3E}">
        <p14:creationId xmlns:p14="http://schemas.microsoft.com/office/powerpoint/2010/main" val="3364135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7420E7D-346A-4E68-9045-7E6B396D6F6D}" type="datetimeFigureOut">
              <a:rPr kumimoji="1" lang="ja-JP" altLang="en-US" smtClean="0"/>
              <a:pPr/>
              <a:t>2024/9/4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25B8B3-44C2-44DE-A1E1-C3BC39DEED93}" type="slidenum">
              <a:rPr kumimoji="1" lang="ja-JP" altLang="en-US" smtClean="0"/>
              <a:pPr/>
              <a:t>‹#›</a:t>
            </a:fld>
            <a:endParaRPr kumimoji="1" lang="ja-JP" altLang="en-US"/>
          </a:p>
        </p:txBody>
      </p:sp>
    </p:spTree>
    <p:extLst>
      <p:ext uri="{BB962C8B-B14F-4D97-AF65-F5344CB8AC3E}">
        <p14:creationId xmlns:p14="http://schemas.microsoft.com/office/powerpoint/2010/main" val="2867355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227969" y="631233"/>
            <a:ext cx="1312129" cy="1344274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91587" y="631233"/>
            <a:ext cx="3806792" cy="1344274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7420E7D-346A-4E68-9045-7E6B396D6F6D}" type="datetimeFigureOut">
              <a:rPr kumimoji="1" lang="ja-JP" altLang="en-US" smtClean="0"/>
              <a:pPr/>
              <a:t>2024/9/4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25B8B3-44C2-44DE-A1E1-C3BC39DEED93}" type="slidenum">
              <a:rPr kumimoji="1" lang="ja-JP" altLang="en-US" smtClean="0"/>
              <a:pPr/>
              <a:t>‹#›</a:t>
            </a:fld>
            <a:endParaRPr kumimoji="1" lang="ja-JP" altLang="en-US"/>
          </a:p>
        </p:txBody>
      </p:sp>
    </p:spTree>
    <p:extLst>
      <p:ext uri="{BB962C8B-B14F-4D97-AF65-F5344CB8AC3E}">
        <p14:creationId xmlns:p14="http://schemas.microsoft.com/office/powerpoint/2010/main" val="433476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7420E7D-346A-4E68-9045-7E6B396D6F6D}" type="datetimeFigureOut">
              <a:rPr kumimoji="1" lang="ja-JP" altLang="en-US" smtClean="0"/>
              <a:pPr/>
              <a:t>2024/9/4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25B8B3-44C2-44DE-A1E1-C3BC39DEED93}" type="slidenum">
              <a:rPr kumimoji="1" lang="ja-JP" altLang="en-US" smtClean="0"/>
              <a:pPr/>
              <a:t>‹#›</a:t>
            </a:fld>
            <a:endParaRPr kumimoji="1" lang="ja-JP" altLang="en-US"/>
          </a:p>
        </p:txBody>
      </p:sp>
    </p:spTree>
    <p:extLst>
      <p:ext uri="{BB962C8B-B14F-4D97-AF65-F5344CB8AC3E}">
        <p14:creationId xmlns:p14="http://schemas.microsoft.com/office/powerpoint/2010/main" val="1338158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14217" y="7009217"/>
            <a:ext cx="6609239" cy="2166393"/>
          </a:xfrm>
        </p:spPr>
        <p:txBody>
          <a:bodyPr anchor="t"/>
          <a:lstStyle>
            <a:lvl1pPr algn="l">
              <a:defRPr sz="2915"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14217" y="4623157"/>
            <a:ext cx="6609239" cy="2386062"/>
          </a:xfrm>
        </p:spPr>
        <p:txBody>
          <a:bodyPr anchor="b"/>
          <a:lstStyle>
            <a:lvl1pPr marL="0" indent="0">
              <a:buNone/>
              <a:defRPr sz="1458">
                <a:solidFill>
                  <a:schemeClr val="tx1">
                    <a:tint val="75000"/>
                  </a:schemeClr>
                </a:solidFill>
              </a:defRPr>
            </a:lvl1pPr>
            <a:lvl2pPr marL="333175" indent="0">
              <a:buNone/>
              <a:defRPr sz="1312">
                <a:solidFill>
                  <a:schemeClr val="tx1">
                    <a:tint val="75000"/>
                  </a:schemeClr>
                </a:solidFill>
              </a:defRPr>
            </a:lvl2pPr>
            <a:lvl3pPr marL="666350" indent="0">
              <a:buNone/>
              <a:defRPr sz="1166">
                <a:solidFill>
                  <a:schemeClr val="tx1">
                    <a:tint val="75000"/>
                  </a:schemeClr>
                </a:solidFill>
              </a:defRPr>
            </a:lvl3pPr>
            <a:lvl4pPr marL="999525" indent="0">
              <a:buNone/>
              <a:defRPr sz="1020">
                <a:solidFill>
                  <a:schemeClr val="tx1">
                    <a:tint val="75000"/>
                  </a:schemeClr>
                </a:solidFill>
              </a:defRPr>
            </a:lvl4pPr>
            <a:lvl5pPr marL="1332700" indent="0">
              <a:buNone/>
              <a:defRPr sz="1020">
                <a:solidFill>
                  <a:schemeClr val="tx1">
                    <a:tint val="75000"/>
                  </a:schemeClr>
                </a:solidFill>
              </a:defRPr>
            </a:lvl5pPr>
            <a:lvl6pPr marL="1665874" indent="0">
              <a:buNone/>
              <a:defRPr sz="1020">
                <a:solidFill>
                  <a:schemeClr val="tx1">
                    <a:tint val="75000"/>
                  </a:schemeClr>
                </a:solidFill>
              </a:defRPr>
            </a:lvl6pPr>
            <a:lvl7pPr marL="1999049" indent="0">
              <a:buNone/>
              <a:defRPr sz="1020">
                <a:solidFill>
                  <a:schemeClr val="tx1">
                    <a:tint val="75000"/>
                  </a:schemeClr>
                </a:solidFill>
              </a:defRPr>
            </a:lvl7pPr>
            <a:lvl8pPr marL="2332224" indent="0">
              <a:buNone/>
              <a:defRPr sz="1020">
                <a:solidFill>
                  <a:schemeClr val="tx1">
                    <a:tint val="75000"/>
                  </a:schemeClr>
                </a:solidFill>
              </a:defRPr>
            </a:lvl8pPr>
            <a:lvl9pPr marL="2665399" indent="0">
              <a:buNone/>
              <a:defRPr sz="102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7420E7D-346A-4E68-9045-7E6B396D6F6D}" type="datetimeFigureOut">
              <a:rPr kumimoji="1" lang="ja-JP" altLang="en-US" smtClean="0"/>
              <a:pPr/>
              <a:t>2024/9/4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25B8B3-44C2-44DE-A1E1-C3BC39DEED93}" type="slidenum">
              <a:rPr kumimoji="1" lang="ja-JP" altLang="en-US" smtClean="0"/>
              <a:pPr/>
              <a:t>‹#›</a:t>
            </a:fld>
            <a:endParaRPr kumimoji="1" lang="ja-JP" altLang="en-US"/>
          </a:p>
        </p:txBody>
      </p:sp>
    </p:spTree>
    <p:extLst>
      <p:ext uri="{BB962C8B-B14F-4D97-AF65-F5344CB8AC3E}">
        <p14:creationId xmlns:p14="http://schemas.microsoft.com/office/powerpoint/2010/main" val="677033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91586" y="3676306"/>
            <a:ext cx="2559460" cy="10397677"/>
          </a:xfrm>
        </p:spPr>
        <p:txBody>
          <a:bodyPr/>
          <a:lstStyle>
            <a:lvl1pPr>
              <a:defRPr sz="2040"/>
            </a:lvl1pPr>
            <a:lvl2pPr>
              <a:defRPr sz="1749"/>
            </a:lvl2pPr>
            <a:lvl3pPr>
              <a:defRPr sz="1458"/>
            </a:lvl3pPr>
            <a:lvl4pPr>
              <a:defRPr sz="1312"/>
            </a:lvl4pPr>
            <a:lvl5pPr>
              <a:defRPr sz="1312"/>
            </a:lvl5pPr>
            <a:lvl6pPr>
              <a:defRPr sz="1312"/>
            </a:lvl6pPr>
            <a:lvl7pPr>
              <a:defRPr sz="1312"/>
            </a:lvl7pPr>
            <a:lvl8pPr>
              <a:defRPr sz="1312"/>
            </a:lvl8pPr>
            <a:lvl9pPr>
              <a:defRPr sz="131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980639" y="3676306"/>
            <a:ext cx="2559460" cy="10397677"/>
          </a:xfrm>
        </p:spPr>
        <p:txBody>
          <a:bodyPr/>
          <a:lstStyle>
            <a:lvl1pPr>
              <a:defRPr sz="2040"/>
            </a:lvl1pPr>
            <a:lvl2pPr>
              <a:defRPr sz="1749"/>
            </a:lvl2pPr>
            <a:lvl3pPr>
              <a:defRPr sz="1458"/>
            </a:lvl3pPr>
            <a:lvl4pPr>
              <a:defRPr sz="1312"/>
            </a:lvl4pPr>
            <a:lvl5pPr>
              <a:defRPr sz="1312"/>
            </a:lvl5pPr>
            <a:lvl6pPr>
              <a:defRPr sz="1312"/>
            </a:lvl6pPr>
            <a:lvl7pPr>
              <a:defRPr sz="1312"/>
            </a:lvl7pPr>
            <a:lvl8pPr>
              <a:defRPr sz="1312"/>
            </a:lvl8pPr>
            <a:lvl9pPr>
              <a:defRPr sz="131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7420E7D-346A-4E68-9045-7E6B396D6F6D}" type="datetimeFigureOut">
              <a:rPr kumimoji="1" lang="ja-JP" altLang="en-US" smtClean="0"/>
              <a:pPr/>
              <a:t>2024/9/4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725B8B3-44C2-44DE-A1E1-C3BC39DEED93}" type="slidenum">
              <a:rPr kumimoji="1" lang="ja-JP" altLang="en-US" smtClean="0"/>
              <a:pPr/>
              <a:t>‹#›</a:t>
            </a:fld>
            <a:endParaRPr kumimoji="1" lang="ja-JP" altLang="en-US"/>
          </a:p>
        </p:txBody>
      </p:sp>
    </p:spTree>
    <p:extLst>
      <p:ext uri="{BB962C8B-B14F-4D97-AF65-F5344CB8AC3E}">
        <p14:creationId xmlns:p14="http://schemas.microsoft.com/office/powerpoint/2010/main" val="3028749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88779" y="436815"/>
            <a:ext cx="6998018" cy="1817952"/>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88782" y="2441613"/>
            <a:ext cx="3435562" cy="1017548"/>
          </a:xfrm>
        </p:spPr>
        <p:txBody>
          <a:bodyPr anchor="b"/>
          <a:lstStyle>
            <a:lvl1pPr marL="0" indent="0">
              <a:buNone/>
              <a:defRPr sz="1749" b="1"/>
            </a:lvl1pPr>
            <a:lvl2pPr marL="333175" indent="0">
              <a:buNone/>
              <a:defRPr sz="1458" b="1"/>
            </a:lvl2pPr>
            <a:lvl3pPr marL="666350" indent="0">
              <a:buNone/>
              <a:defRPr sz="1312" b="1"/>
            </a:lvl3pPr>
            <a:lvl4pPr marL="999525" indent="0">
              <a:buNone/>
              <a:defRPr sz="1166" b="1"/>
            </a:lvl4pPr>
            <a:lvl5pPr marL="1332700" indent="0">
              <a:buNone/>
              <a:defRPr sz="1166" b="1"/>
            </a:lvl5pPr>
            <a:lvl6pPr marL="1665874" indent="0">
              <a:buNone/>
              <a:defRPr sz="1166" b="1"/>
            </a:lvl6pPr>
            <a:lvl7pPr marL="1999049" indent="0">
              <a:buNone/>
              <a:defRPr sz="1166" b="1"/>
            </a:lvl7pPr>
            <a:lvl8pPr marL="2332224" indent="0">
              <a:buNone/>
              <a:defRPr sz="1166" b="1"/>
            </a:lvl8pPr>
            <a:lvl9pPr marL="2665399" indent="0">
              <a:buNone/>
              <a:defRPr sz="1166"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88782" y="3459159"/>
            <a:ext cx="3435562" cy="6284560"/>
          </a:xfrm>
        </p:spPr>
        <p:txBody>
          <a:bodyPr/>
          <a:lstStyle>
            <a:lvl1pPr>
              <a:defRPr sz="1749"/>
            </a:lvl1pPr>
            <a:lvl2pPr>
              <a:defRPr sz="1458"/>
            </a:lvl2pPr>
            <a:lvl3pPr>
              <a:defRPr sz="1312"/>
            </a:lvl3pPr>
            <a:lvl4pPr>
              <a:defRPr sz="1166"/>
            </a:lvl4pPr>
            <a:lvl5pPr>
              <a:defRPr sz="1166"/>
            </a:lvl5pPr>
            <a:lvl6pPr>
              <a:defRPr sz="1166"/>
            </a:lvl6pPr>
            <a:lvl7pPr>
              <a:defRPr sz="1166"/>
            </a:lvl7pPr>
            <a:lvl8pPr>
              <a:defRPr sz="1166"/>
            </a:lvl8pPr>
            <a:lvl9pPr>
              <a:defRPr sz="116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949887" y="2441613"/>
            <a:ext cx="3436912" cy="1017548"/>
          </a:xfrm>
        </p:spPr>
        <p:txBody>
          <a:bodyPr anchor="b"/>
          <a:lstStyle>
            <a:lvl1pPr marL="0" indent="0">
              <a:buNone/>
              <a:defRPr sz="1749" b="1"/>
            </a:lvl1pPr>
            <a:lvl2pPr marL="333175" indent="0">
              <a:buNone/>
              <a:defRPr sz="1458" b="1"/>
            </a:lvl2pPr>
            <a:lvl3pPr marL="666350" indent="0">
              <a:buNone/>
              <a:defRPr sz="1312" b="1"/>
            </a:lvl3pPr>
            <a:lvl4pPr marL="999525" indent="0">
              <a:buNone/>
              <a:defRPr sz="1166" b="1"/>
            </a:lvl4pPr>
            <a:lvl5pPr marL="1332700" indent="0">
              <a:buNone/>
              <a:defRPr sz="1166" b="1"/>
            </a:lvl5pPr>
            <a:lvl6pPr marL="1665874" indent="0">
              <a:buNone/>
              <a:defRPr sz="1166" b="1"/>
            </a:lvl6pPr>
            <a:lvl7pPr marL="1999049" indent="0">
              <a:buNone/>
              <a:defRPr sz="1166" b="1"/>
            </a:lvl7pPr>
            <a:lvl8pPr marL="2332224" indent="0">
              <a:buNone/>
              <a:defRPr sz="1166" b="1"/>
            </a:lvl8pPr>
            <a:lvl9pPr marL="2665399" indent="0">
              <a:buNone/>
              <a:defRPr sz="1166"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949887" y="3459159"/>
            <a:ext cx="3436912" cy="6284560"/>
          </a:xfrm>
        </p:spPr>
        <p:txBody>
          <a:bodyPr/>
          <a:lstStyle>
            <a:lvl1pPr>
              <a:defRPr sz="1749"/>
            </a:lvl1pPr>
            <a:lvl2pPr>
              <a:defRPr sz="1458"/>
            </a:lvl2pPr>
            <a:lvl3pPr>
              <a:defRPr sz="1312"/>
            </a:lvl3pPr>
            <a:lvl4pPr>
              <a:defRPr sz="1166"/>
            </a:lvl4pPr>
            <a:lvl5pPr>
              <a:defRPr sz="1166"/>
            </a:lvl5pPr>
            <a:lvl6pPr>
              <a:defRPr sz="1166"/>
            </a:lvl6pPr>
            <a:lvl7pPr>
              <a:defRPr sz="1166"/>
            </a:lvl7pPr>
            <a:lvl8pPr>
              <a:defRPr sz="1166"/>
            </a:lvl8pPr>
            <a:lvl9pPr>
              <a:defRPr sz="116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7420E7D-346A-4E68-9045-7E6B396D6F6D}" type="datetimeFigureOut">
              <a:rPr kumimoji="1" lang="ja-JP" altLang="en-US" smtClean="0"/>
              <a:pPr/>
              <a:t>2024/9/4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725B8B3-44C2-44DE-A1E1-C3BC39DEED93}" type="slidenum">
              <a:rPr kumimoji="1" lang="ja-JP" altLang="en-US" smtClean="0"/>
              <a:pPr/>
              <a:t>‹#›</a:t>
            </a:fld>
            <a:endParaRPr kumimoji="1" lang="ja-JP" altLang="en-US"/>
          </a:p>
        </p:txBody>
      </p:sp>
    </p:spTree>
    <p:extLst>
      <p:ext uri="{BB962C8B-B14F-4D97-AF65-F5344CB8AC3E}">
        <p14:creationId xmlns:p14="http://schemas.microsoft.com/office/powerpoint/2010/main" val="200516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7420E7D-346A-4E68-9045-7E6B396D6F6D}" type="datetimeFigureOut">
              <a:rPr kumimoji="1" lang="ja-JP" altLang="en-US" smtClean="0"/>
              <a:pPr/>
              <a:t>2024/9/4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725B8B3-44C2-44DE-A1E1-C3BC39DEED93}" type="slidenum">
              <a:rPr kumimoji="1" lang="ja-JP" altLang="en-US" smtClean="0"/>
              <a:pPr/>
              <a:t>‹#›</a:t>
            </a:fld>
            <a:endParaRPr kumimoji="1" lang="ja-JP" altLang="en-US"/>
          </a:p>
        </p:txBody>
      </p:sp>
    </p:spTree>
    <p:extLst>
      <p:ext uri="{BB962C8B-B14F-4D97-AF65-F5344CB8AC3E}">
        <p14:creationId xmlns:p14="http://schemas.microsoft.com/office/powerpoint/2010/main" val="4087485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7420E7D-346A-4E68-9045-7E6B396D6F6D}" type="datetimeFigureOut">
              <a:rPr kumimoji="1" lang="ja-JP" altLang="en-US" smtClean="0"/>
              <a:pPr/>
              <a:t>2024/9/4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725B8B3-44C2-44DE-A1E1-C3BC39DEED93}" type="slidenum">
              <a:rPr kumimoji="1" lang="ja-JP" altLang="en-US" smtClean="0"/>
              <a:pPr/>
              <a:t>‹#›</a:t>
            </a:fld>
            <a:endParaRPr kumimoji="1" lang="ja-JP" altLang="en-US"/>
          </a:p>
        </p:txBody>
      </p:sp>
    </p:spTree>
    <p:extLst>
      <p:ext uri="{BB962C8B-B14F-4D97-AF65-F5344CB8AC3E}">
        <p14:creationId xmlns:p14="http://schemas.microsoft.com/office/powerpoint/2010/main" val="117542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88781" y="434289"/>
            <a:ext cx="2558111" cy="1848252"/>
          </a:xfrm>
        </p:spPr>
        <p:txBody>
          <a:bodyPr anchor="b"/>
          <a:lstStyle>
            <a:lvl1pPr algn="l">
              <a:defRPr sz="1458"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040036" y="434289"/>
            <a:ext cx="4346763" cy="9309432"/>
          </a:xfrm>
        </p:spPr>
        <p:txBody>
          <a:bodyPr/>
          <a:lstStyle>
            <a:lvl1pPr>
              <a:defRPr sz="2332"/>
            </a:lvl1pPr>
            <a:lvl2pPr>
              <a:defRPr sz="2040"/>
            </a:lvl2pPr>
            <a:lvl3pPr>
              <a:defRPr sz="1749"/>
            </a:lvl3pPr>
            <a:lvl4pPr>
              <a:defRPr sz="1458"/>
            </a:lvl4pPr>
            <a:lvl5pPr>
              <a:defRPr sz="1458"/>
            </a:lvl5pPr>
            <a:lvl6pPr>
              <a:defRPr sz="1458"/>
            </a:lvl6pPr>
            <a:lvl7pPr>
              <a:defRPr sz="1458"/>
            </a:lvl7pPr>
            <a:lvl8pPr>
              <a:defRPr sz="1458"/>
            </a:lvl8pPr>
            <a:lvl9pPr>
              <a:defRPr sz="1458"/>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88781" y="2282541"/>
            <a:ext cx="2558111" cy="7461180"/>
          </a:xfrm>
        </p:spPr>
        <p:txBody>
          <a:bodyPr/>
          <a:lstStyle>
            <a:lvl1pPr marL="0" indent="0">
              <a:buNone/>
              <a:defRPr sz="1020"/>
            </a:lvl1pPr>
            <a:lvl2pPr marL="333175" indent="0">
              <a:buNone/>
              <a:defRPr sz="874"/>
            </a:lvl2pPr>
            <a:lvl3pPr marL="666350" indent="0">
              <a:buNone/>
              <a:defRPr sz="728"/>
            </a:lvl3pPr>
            <a:lvl4pPr marL="999525" indent="0">
              <a:buNone/>
              <a:defRPr sz="656"/>
            </a:lvl4pPr>
            <a:lvl5pPr marL="1332700" indent="0">
              <a:buNone/>
              <a:defRPr sz="656"/>
            </a:lvl5pPr>
            <a:lvl6pPr marL="1665874" indent="0">
              <a:buNone/>
              <a:defRPr sz="656"/>
            </a:lvl6pPr>
            <a:lvl7pPr marL="1999049" indent="0">
              <a:buNone/>
              <a:defRPr sz="656"/>
            </a:lvl7pPr>
            <a:lvl8pPr marL="2332224" indent="0">
              <a:buNone/>
              <a:defRPr sz="656"/>
            </a:lvl8pPr>
            <a:lvl9pPr marL="2665399" indent="0">
              <a:buNone/>
              <a:defRPr sz="656"/>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7420E7D-346A-4E68-9045-7E6B396D6F6D}" type="datetimeFigureOut">
              <a:rPr kumimoji="1" lang="ja-JP" altLang="en-US" smtClean="0"/>
              <a:pPr/>
              <a:t>2024/9/4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725B8B3-44C2-44DE-A1E1-C3BC39DEED93}" type="slidenum">
              <a:rPr kumimoji="1" lang="ja-JP" altLang="en-US" smtClean="0"/>
              <a:pPr/>
              <a:t>‹#›</a:t>
            </a:fld>
            <a:endParaRPr kumimoji="1" lang="ja-JP" altLang="en-US"/>
          </a:p>
        </p:txBody>
      </p:sp>
    </p:spTree>
    <p:extLst>
      <p:ext uri="{BB962C8B-B14F-4D97-AF65-F5344CB8AC3E}">
        <p14:creationId xmlns:p14="http://schemas.microsoft.com/office/powerpoint/2010/main" val="1854372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524067" y="7635399"/>
            <a:ext cx="4665345" cy="901403"/>
          </a:xfrm>
        </p:spPr>
        <p:txBody>
          <a:bodyPr anchor="b"/>
          <a:lstStyle>
            <a:lvl1pPr algn="l">
              <a:defRPr sz="1458" b="1"/>
            </a:lvl1pPr>
          </a:lstStyle>
          <a:p>
            <a:r>
              <a:rPr kumimoji="1" lang="ja-JP" altLang="en-US"/>
              <a:t>マスター タイトルの書式設定</a:t>
            </a:r>
          </a:p>
        </p:txBody>
      </p:sp>
      <p:sp>
        <p:nvSpPr>
          <p:cNvPr id="3" name="図プレースホルダー 2"/>
          <p:cNvSpPr>
            <a:spLocks noGrp="1"/>
          </p:cNvSpPr>
          <p:nvPr>
            <p:ph type="pic" idx="1"/>
          </p:nvPr>
        </p:nvSpPr>
        <p:spPr>
          <a:xfrm>
            <a:off x="1524067" y="974624"/>
            <a:ext cx="4665345" cy="6544628"/>
          </a:xfrm>
        </p:spPr>
        <p:txBody>
          <a:bodyPr/>
          <a:lstStyle>
            <a:lvl1pPr marL="0" indent="0">
              <a:buNone/>
              <a:defRPr sz="2332"/>
            </a:lvl1pPr>
            <a:lvl2pPr marL="333175" indent="0">
              <a:buNone/>
              <a:defRPr sz="2040"/>
            </a:lvl2pPr>
            <a:lvl3pPr marL="666350" indent="0">
              <a:buNone/>
              <a:defRPr sz="1749"/>
            </a:lvl3pPr>
            <a:lvl4pPr marL="999525" indent="0">
              <a:buNone/>
              <a:defRPr sz="1458"/>
            </a:lvl4pPr>
            <a:lvl5pPr marL="1332700" indent="0">
              <a:buNone/>
              <a:defRPr sz="1458"/>
            </a:lvl5pPr>
            <a:lvl6pPr marL="1665874" indent="0">
              <a:buNone/>
              <a:defRPr sz="1458"/>
            </a:lvl6pPr>
            <a:lvl7pPr marL="1999049" indent="0">
              <a:buNone/>
              <a:defRPr sz="1458"/>
            </a:lvl7pPr>
            <a:lvl8pPr marL="2332224" indent="0">
              <a:buNone/>
              <a:defRPr sz="1458"/>
            </a:lvl8pPr>
            <a:lvl9pPr marL="2665399" indent="0">
              <a:buNone/>
              <a:defRPr sz="1458"/>
            </a:lvl9pPr>
          </a:lstStyle>
          <a:p>
            <a:endParaRPr kumimoji="1" lang="ja-JP" altLang="en-US"/>
          </a:p>
        </p:txBody>
      </p:sp>
      <p:sp>
        <p:nvSpPr>
          <p:cNvPr id="4" name="テキスト プレースホルダー 3"/>
          <p:cNvSpPr>
            <a:spLocks noGrp="1"/>
          </p:cNvSpPr>
          <p:nvPr>
            <p:ph type="body" sz="half" idx="2"/>
          </p:nvPr>
        </p:nvSpPr>
        <p:spPr>
          <a:xfrm>
            <a:off x="1524067" y="8536802"/>
            <a:ext cx="4665345" cy="1280140"/>
          </a:xfrm>
        </p:spPr>
        <p:txBody>
          <a:bodyPr/>
          <a:lstStyle>
            <a:lvl1pPr marL="0" indent="0">
              <a:buNone/>
              <a:defRPr sz="1020"/>
            </a:lvl1pPr>
            <a:lvl2pPr marL="333175" indent="0">
              <a:buNone/>
              <a:defRPr sz="874"/>
            </a:lvl2pPr>
            <a:lvl3pPr marL="666350" indent="0">
              <a:buNone/>
              <a:defRPr sz="728"/>
            </a:lvl3pPr>
            <a:lvl4pPr marL="999525" indent="0">
              <a:buNone/>
              <a:defRPr sz="656"/>
            </a:lvl4pPr>
            <a:lvl5pPr marL="1332700" indent="0">
              <a:buNone/>
              <a:defRPr sz="656"/>
            </a:lvl5pPr>
            <a:lvl6pPr marL="1665874" indent="0">
              <a:buNone/>
              <a:defRPr sz="656"/>
            </a:lvl6pPr>
            <a:lvl7pPr marL="1999049" indent="0">
              <a:buNone/>
              <a:defRPr sz="656"/>
            </a:lvl7pPr>
            <a:lvl8pPr marL="2332224" indent="0">
              <a:buNone/>
              <a:defRPr sz="656"/>
            </a:lvl8pPr>
            <a:lvl9pPr marL="2665399" indent="0">
              <a:buNone/>
              <a:defRPr sz="656"/>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7420E7D-346A-4E68-9045-7E6B396D6F6D}" type="datetimeFigureOut">
              <a:rPr kumimoji="1" lang="ja-JP" altLang="en-US" smtClean="0"/>
              <a:pPr/>
              <a:t>2024/9/4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725B8B3-44C2-44DE-A1E1-C3BC39DEED93}" type="slidenum">
              <a:rPr kumimoji="1" lang="ja-JP" altLang="en-US" smtClean="0"/>
              <a:pPr/>
              <a:t>‹#›</a:t>
            </a:fld>
            <a:endParaRPr kumimoji="1" lang="ja-JP" altLang="en-US"/>
          </a:p>
        </p:txBody>
      </p:sp>
    </p:spTree>
    <p:extLst>
      <p:ext uri="{BB962C8B-B14F-4D97-AF65-F5344CB8AC3E}">
        <p14:creationId xmlns:p14="http://schemas.microsoft.com/office/powerpoint/2010/main" val="1586437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88779" y="436815"/>
            <a:ext cx="6998018" cy="1817952"/>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88779" y="2545135"/>
            <a:ext cx="6998018" cy="719858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88779" y="10109836"/>
            <a:ext cx="1814301" cy="580735"/>
          </a:xfrm>
          <a:prstGeom prst="rect">
            <a:avLst/>
          </a:prstGeom>
        </p:spPr>
        <p:txBody>
          <a:bodyPr vert="horz" lIns="91440" tIns="45720" rIns="91440" bIns="45720" rtlCol="0" anchor="ctr"/>
          <a:lstStyle>
            <a:lvl1pPr algn="l">
              <a:defRPr sz="874">
                <a:solidFill>
                  <a:schemeClr val="tx1">
                    <a:tint val="75000"/>
                  </a:schemeClr>
                </a:solidFill>
              </a:defRPr>
            </a:lvl1pPr>
          </a:lstStyle>
          <a:p>
            <a:fld id="{C7420E7D-346A-4E68-9045-7E6B396D6F6D}" type="datetimeFigureOut">
              <a:rPr kumimoji="1" lang="ja-JP" altLang="en-US" smtClean="0"/>
              <a:pPr/>
              <a:t>2024/9/4</a:t>
            </a:fld>
            <a:endParaRPr kumimoji="1" lang="ja-JP" altLang="en-US"/>
          </a:p>
        </p:txBody>
      </p:sp>
      <p:sp>
        <p:nvSpPr>
          <p:cNvPr id="5" name="フッター プレースホルダー 4"/>
          <p:cNvSpPr>
            <a:spLocks noGrp="1"/>
          </p:cNvSpPr>
          <p:nvPr>
            <p:ph type="ftr" sz="quarter" idx="3"/>
          </p:nvPr>
        </p:nvSpPr>
        <p:spPr>
          <a:xfrm>
            <a:off x="2656656" y="10109836"/>
            <a:ext cx="2462265" cy="580735"/>
          </a:xfrm>
          <a:prstGeom prst="rect">
            <a:avLst/>
          </a:prstGeom>
        </p:spPr>
        <p:txBody>
          <a:bodyPr vert="horz" lIns="91440" tIns="45720" rIns="91440" bIns="45720" rtlCol="0" anchor="ctr"/>
          <a:lstStyle>
            <a:lvl1pPr algn="ctr">
              <a:defRPr sz="874">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572495" y="10109836"/>
            <a:ext cx="1814301" cy="580735"/>
          </a:xfrm>
          <a:prstGeom prst="rect">
            <a:avLst/>
          </a:prstGeom>
        </p:spPr>
        <p:txBody>
          <a:bodyPr vert="horz" lIns="91440" tIns="45720" rIns="91440" bIns="45720" rtlCol="0" anchor="ctr"/>
          <a:lstStyle>
            <a:lvl1pPr algn="r">
              <a:defRPr sz="874">
                <a:solidFill>
                  <a:schemeClr val="tx1">
                    <a:tint val="75000"/>
                  </a:schemeClr>
                </a:solidFill>
              </a:defRPr>
            </a:lvl1pPr>
          </a:lstStyle>
          <a:p>
            <a:fld id="{F725B8B3-44C2-44DE-A1E1-C3BC39DEED93}" type="slidenum">
              <a:rPr kumimoji="1" lang="ja-JP" altLang="en-US" smtClean="0"/>
              <a:pPr/>
              <a:t>‹#›</a:t>
            </a:fld>
            <a:endParaRPr kumimoji="1" lang="ja-JP" altLang="en-US"/>
          </a:p>
        </p:txBody>
      </p:sp>
    </p:spTree>
    <p:extLst>
      <p:ext uri="{BB962C8B-B14F-4D97-AF65-F5344CB8AC3E}">
        <p14:creationId xmlns:p14="http://schemas.microsoft.com/office/powerpoint/2010/main" val="3165638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666350" rtl="0" eaLnBrk="1" latinLnBrk="0" hangingPunct="1">
        <a:spcBef>
          <a:spcPct val="0"/>
        </a:spcBef>
        <a:buNone/>
        <a:defRPr kumimoji="1" sz="3206" kern="1200">
          <a:solidFill>
            <a:schemeClr val="tx1"/>
          </a:solidFill>
          <a:latin typeface="+mj-lt"/>
          <a:ea typeface="+mj-ea"/>
          <a:cs typeface="+mj-cs"/>
        </a:defRPr>
      </a:lvl1pPr>
    </p:titleStyle>
    <p:bodyStyle>
      <a:lvl1pPr marL="249881" indent="-249881" algn="l" defTabSz="666350" rtl="0" eaLnBrk="1" latinLnBrk="0" hangingPunct="1">
        <a:spcBef>
          <a:spcPct val="20000"/>
        </a:spcBef>
        <a:buFont typeface="Arial" panose="020B0604020202020204" pitchFamily="34" charset="0"/>
        <a:buChar char="•"/>
        <a:defRPr kumimoji="1" sz="2332" kern="1200">
          <a:solidFill>
            <a:schemeClr val="tx1"/>
          </a:solidFill>
          <a:latin typeface="+mn-lt"/>
          <a:ea typeface="+mn-ea"/>
          <a:cs typeface="+mn-cs"/>
        </a:defRPr>
      </a:lvl1pPr>
      <a:lvl2pPr marL="541409" indent="-208234" algn="l" defTabSz="666350" rtl="0" eaLnBrk="1" latinLnBrk="0" hangingPunct="1">
        <a:spcBef>
          <a:spcPct val="20000"/>
        </a:spcBef>
        <a:buFont typeface="Arial" panose="020B0604020202020204" pitchFamily="34" charset="0"/>
        <a:buChar char="–"/>
        <a:defRPr kumimoji="1" sz="2040" kern="1200">
          <a:solidFill>
            <a:schemeClr val="tx1"/>
          </a:solidFill>
          <a:latin typeface="+mn-lt"/>
          <a:ea typeface="+mn-ea"/>
          <a:cs typeface="+mn-cs"/>
        </a:defRPr>
      </a:lvl2pPr>
      <a:lvl3pPr marL="832937" indent="-166587" algn="l" defTabSz="666350" rtl="0" eaLnBrk="1" latinLnBrk="0" hangingPunct="1">
        <a:spcBef>
          <a:spcPct val="20000"/>
        </a:spcBef>
        <a:buFont typeface="Arial" panose="020B0604020202020204" pitchFamily="34" charset="0"/>
        <a:buChar char="•"/>
        <a:defRPr kumimoji="1" sz="1749" kern="1200">
          <a:solidFill>
            <a:schemeClr val="tx1"/>
          </a:solidFill>
          <a:latin typeface="+mn-lt"/>
          <a:ea typeface="+mn-ea"/>
          <a:cs typeface="+mn-cs"/>
        </a:defRPr>
      </a:lvl3pPr>
      <a:lvl4pPr marL="1166112" indent="-166587" algn="l" defTabSz="666350" rtl="0" eaLnBrk="1" latinLnBrk="0" hangingPunct="1">
        <a:spcBef>
          <a:spcPct val="20000"/>
        </a:spcBef>
        <a:buFont typeface="Arial" panose="020B0604020202020204" pitchFamily="34" charset="0"/>
        <a:buChar char="–"/>
        <a:defRPr kumimoji="1" sz="1458" kern="1200">
          <a:solidFill>
            <a:schemeClr val="tx1"/>
          </a:solidFill>
          <a:latin typeface="+mn-lt"/>
          <a:ea typeface="+mn-ea"/>
          <a:cs typeface="+mn-cs"/>
        </a:defRPr>
      </a:lvl4pPr>
      <a:lvl5pPr marL="1499287" indent="-166587" algn="l" defTabSz="666350" rtl="0" eaLnBrk="1" latinLnBrk="0" hangingPunct="1">
        <a:spcBef>
          <a:spcPct val="20000"/>
        </a:spcBef>
        <a:buFont typeface="Arial" panose="020B0604020202020204" pitchFamily="34" charset="0"/>
        <a:buChar char="»"/>
        <a:defRPr kumimoji="1" sz="1458" kern="1200">
          <a:solidFill>
            <a:schemeClr val="tx1"/>
          </a:solidFill>
          <a:latin typeface="+mn-lt"/>
          <a:ea typeface="+mn-ea"/>
          <a:cs typeface="+mn-cs"/>
        </a:defRPr>
      </a:lvl5pPr>
      <a:lvl6pPr marL="1832462" indent="-166587" algn="l" defTabSz="666350" rtl="0" eaLnBrk="1" latinLnBrk="0" hangingPunct="1">
        <a:spcBef>
          <a:spcPct val="20000"/>
        </a:spcBef>
        <a:buFont typeface="Arial" panose="020B0604020202020204" pitchFamily="34" charset="0"/>
        <a:buChar char="•"/>
        <a:defRPr kumimoji="1" sz="1458" kern="1200">
          <a:solidFill>
            <a:schemeClr val="tx1"/>
          </a:solidFill>
          <a:latin typeface="+mn-lt"/>
          <a:ea typeface="+mn-ea"/>
          <a:cs typeface="+mn-cs"/>
        </a:defRPr>
      </a:lvl6pPr>
      <a:lvl7pPr marL="2165637" indent="-166587" algn="l" defTabSz="666350" rtl="0" eaLnBrk="1" latinLnBrk="0" hangingPunct="1">
        <a:spcBef>
          <a:spcPct val="20000"/>
        </a:spcBef>
        <a:buFont typeface="Arial" panose="020B0604020202020204" pitchFamily="34" charset="0"/>
        <a:buChar char="•"/>
        <a:defRPr kumimoji="1" sz="1458" kern="1200">
          <a:solidFill>
            <a:schemeClr val="tx1"/>
          </a:solidFill>
          <a:latin typeface="+mn-lt"/>
          <a:ea typeface="+mn-ea"/>
          <a:cs typeface="+mn-cs"/>
        </a:defRPr>
      </a:lvl7pPr>
      <a:lvl8pPr marL="2498812" indent="-166587" algn="l" defTabSz="666350" rtl="0" eaLnBrk="1" latinLnBrk="0" hangingPunct="1">
        <a:spcBef>
          <a:spcPct val="20000"/>
        </a:spcBef>
        <a:buFont typeface="Arial" panose="020B0604020202020204" pitchFamily="34" charset="0"/>
        <a:buChar char="•"/>
        <a:defRPr kumimoji="1" sz="1458" kern="1200">
          <a:solidFill>
            <a:schemeClr val="tx1"/>
          </a:solidFill>
          <a:latin typeface="+mn-lt"/>
          <a:ea typeface="+mn-ea"/>
          <a:cs typeface="+mn-cs"/>
        </a:defRPr>
      </a:lvl8pPr>
      <a:lvl9pPr marL="2831986" indent="-166587" algn="l" defTabSz="666350" rtl="0" eaLnBrk="1" latinLnBrk="0" hangingPunct="1">
        <a:spcBef>
          <a:spcPct val="20000"/>
        </a:spcBef>
        <a:buFont typeface="Arial" panose="020B0604020202020204" pitchFamily="34" charset="0"/>
        <a:buChar char="•"/>
        <a:defRPr kumimoji="1" sz="1458" kern="1200">
          <a:solidFill>
            <a:schemeClr val="tx1"/>
          </a:solidFill>
          <a:latin typeface="+mn-lt"/>
          <a:ea typeface="+mn-ea"/>
          <a:cs typeface="+mn-cs"/>
        </a:defRPr>
      </a:lvl9pPr>
    </p:bodyStyle>
    <p:otherStyle>
      <a:defPPr>
        <a:defRPr lang="ja-JP"/>
      </a:defPPr>
      <a:lvl1pPr marL="0" algn="l" defTabSz="666350" rtl="0" eaLnBrk="1" latinLnBrk="0" hangingPunct="1">
        <a:defRPr kumimoji="1" sz="1312" kern="1200">
          <a:solidFill>
            <a:schemeClr val="tx1"/>
          </a:solidFill>
          <a:latin typeface="+mn-lt"/>
          <a:ea typeface="+mn-ea"/>
          <a:cs typeface="+mn-cs"/>
        </a:defRPr>
      </a:lvl1pPr>
      <a:lvl2pPr marL="333175" algn="l" defTabSz="666350" rtl="0" eaLnBrk="1" latinLnBrk="0" hangingPunct="1">
        <a:defRPr kumimoji="1" sz="1312" kern="1200">
          <a:solidFill>
            <a:schemeClr val="tx1"/>
          </a:solidFill>
          <a:latin typeface="+mn-lt"/>
          <a:ea typeface="+mn-ea"/>
          <a:cs typeface="+mn-cs"/>
        </a:defRPr>
      </a:lvl2pPr>
      <a:lvl3pPr marL="666350" algn="l" defTabSz="666350" rtl="0" eaLnBrk="1" latinLnBrk="0" hangingPunct="1">
        <a:defRPr kumimoji="1" sz="1312" kern="1200">
          <a:solidFill>
            <a:schemeClr val="tx1"/>
          </a:solidFill>
          <a:latin typeface="+mn-lt"/>
          <a:ea typeface="+mn-ea"/>
          <a:cs typeface="+mn-cs"/>
        </a:defRPr>
      </a:lvl3pPr>
      <a:lvl4pPr marL="999525" algn="l" defTabSz="666350" rtl="0" eaLnBrk="1" latinLnBrk="0" hangingPunct="1">
        <a:defRPr kumimoji="1" sz="1312" kern="1200">
          <a:solidFill>
            <a:schemeClr val="tx1"/>
          </a:solidFill>
          <a:latin typeface="+mn-lt"/>
          <a:ea typeface="+mn-ea"/>
          <a:cs typeface="+mn-cs"/>
        </a:defRPr>
      </a:lvl4pPr>
      <a:lvl5pPr marL="1332700" algn="l" defTabSz="666350" rtl="0" eaLnBrk="1" latinLnBrk="0" hangingPunct="1">
        <a:defRPr kumimoji="1" sz="1312" kern="1200">
          <a:solidFill>
            <a:schemeClr val="tx1"/>
          </a:solidFill>
          <a:latin typeface="+mn-lt"/>
          <a:ea typeface="+mn-ea"/>
          <a:cs typeface="+mn-cs"/>
        </a:defRPr>
      </a:lvl5pPr>
      <a:lvl6pPr marL="1665874" algn="l" defTabSz="666350" rtl="0" eaLnBrk="1" latinLnBrk="0" hangingPunct="1">
        <a:defRPr kumimoji="1" sz="1312" kern="1200">
          <a:solidFill>
            <a:schemeClr val="tx1"/>
          </a:solidFill>
          <a:latin typeface="+mn-lt"/>
          <a:ea typeface="+mn-ea"/>
          <a:cs typeface="+mn-cs"/>
        </a:defRPr>
      </a:lvl6pPr>
      <a:lvl7pPr marL="1999049" algn="l" defTabSz="666350" rtl="0" eaLnBrk="1" latinLnBrk="0" hangingPunct="1">
        <a:defRPr kumimoji="1" sz="1312" kern="1200">
          <a:solidFill>
            <a:schemeClr val="tx1"/>
          </a:solidFill>
          <a:latin typeface="+mn-lt"/>
          <a:ea typeface="+mn-ea"/>
          <a:cs typeface="+mn-cs"/>
        </a:defRPr>
      </a:lvl7pPr>
      <a:lvl8pPr marL="2332224" algn="l" defTabSz="666350" rtl="0" eaLnBrk="1" latinLnBrk="0" hangingPunct="1">
        <a:defRPr kumimoji="1" sz="1312" kern="1200">
          <a:solidFill>
            <a:schemeClr val="tx1"/>
          </a:solidFill>
          <a:latin typeface="+mn-lt"/>
          <a:ea typeface="+mn-ea"/>
          <a:cs typeface="+mn-cs"/>
        </a:defRPr>
      </a:lvl8pPr>
      <a:lvl9pPr marL="2665399" algn="l" defTabSz="666350" rtl="0" eaLnBrk="1" latinLnBrk="0" hangingPunct="1">
        <a:defRPr kumimoji="1" sz="131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jpe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jpeg"/><Relationship Id="rId17" Type="http://schemas.openxmlformats.org/officeDocument/2006/relationships/image" Target="../media/image16.jpe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jpeg"/></Relationships>
</file>

<file path=ppt/slides/_rels/slide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jpeg"/><Relationship Id="rId1" Type="http://schemas.openxmlformats.org/officeDocument/2006/relationships/slideLayout" Target="../slideLayouts/slideLayout7.xml"/><Relationship Id="rId6" Type="http://schemas.openxmlformats.org/officeDocument/2006/relationships/image" Target="../media/image21.jpeg"/><Relationship Id="rId5" Type="http://schemas.openxmlformats.org/officeDocument/2006/relationships/image" Target="../media/image20.png"/><Relationship Id="rId4"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365132" y="629799"/>
            <a:ext cx="1002375" cy="1351619"/>
          </a:xfrm>
          <a:prstGeom prst="rect">
            <a:avLst/>
          </a:prstGeom>
        </p:spPr>
      </p:pic>
      <p:sp>
        <p:nvSpPr>
          <p:cNvPr id="46" name="正方形/長方形 45">
            <a:extLst>
              <a:ext uri="{FF2B5EF4-FFF2-40B4-BE49-F238E27FC236}">
                <a16:creationId xmlns:a16="http://schemas.microsoft.com/office/drawing/2014/main" id="{CF540394-BD87-416A-BC7F-F19233018270}"/>
              </a:ext>
            </a:extLst>
          </p:cNvPr>
          <p:cNvSpPr/>
          <p:nvPr/>
        </p:nvSpPr>
        <p:spPr>
          <a:xfrm>
            <a:off x="214545" y="2634662"/>
            <a:ext cx="7361120" cy="6045944"/>
          </a:xfrm>
          <a:prstGeom prst="rect">
            <a:avLst/>
          </a:prstGeom>
          <a:solidFill>
            <a:schemeClr val="accent5">
              <a:lumMod val="40000"/>
              <a:lumOff val="6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11" dirty="0">
              <a:solidFill>
                <a:srgbClr val="FF0000"/>
              </a:solidFill>
            </a:endParaRPr>
          </a:p>
        </p:txBody>
      </p:sp>
      <p:sp>
        <p:nvSpPr>
          <p:cNvPr id="45" name="角丸四角形 56">
            <a:extLst>
              <a:ext uri="{FF2B5EF4-FFF2-40B4-BE49-F238E27FC236}">
                <a16:creationId xmlns:a16="http://schemas.microsoft.com/office/drawing/2014/main" id="{AF2DC251-217F-4C2F-8455-2CCCE2440D41}"/>
              </a:ext>
            </a:extLst>
          </p:cNvPr>
          <p:cNvSpPr/>
          <p:nvPr/>
        </p:nvSpPr>
        <p:spPr>
          <a:xfrm>
            <a:off x="215394" y="1997471"/>
            <a:ext cx="7359421" cy="703575"/>
          </a:xfrm>
          <a:prstGeom prst="roundRect">
            <a:avLst/>
          </a:prstGeom>
          <a:solidFill>
            <a:schemeClr val="accent5">
              <a:lumMod val="40000"/>
              <a:lumOff val="60000"/>
              <a:alpha val="8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11"/>
          </a:p>
        </p:txBody>
      </p:sp>
      <p:sp>
        <p:nvSpPr>
          <p:cNvPr id="97" name="テキスト ボックス 96"/>
          <p:cNvSpPr txBox="1"/>
          <p:nvPr/>
        </p:nvSpPr>
        <p:spPr>
          <a:xfrm>
            <a:off x="6146391" y="281127"/>
            <a:ext cx="1558440" cy="468462"/>
          </a:xfrm>
          <a:prstGeom prst="rect">
            <a:avLst/>
          </a:prstGeom>
          <a:noFill/>
        </p:spPr>
        <p:txBody>
          <a:bodyPr wrap="none" rtlCol="0">
            <a:spAutoFit/>
          </a:bodyPr>
          <a:lstStyle/>
          <a:p>
            <a:r>
              <a:rPr lang="ja-JP" altLang="en-US" sz="1224" dirty="0">
                <a:solidFill>
                  <a:srgbClr val="000000"/>
                </a:solidFill>
                <a:latin typeface="HG丸ｺﾞｼｯｸM-PRO" panose="020F0600000000000000" pitchFamily="50" charset="-128"/>
                <a:ea typeface="HG丸ｺﾞｼｯｸM-PRO" panose="020F0600000000000000" pitchFamily="50" charset="-128"/>
                <a:cs typeface="Times New Roman"/>
              </a:rPr>
              <a:t>令和</a:t>
            </a:r>
            <a:r>
              <a:rPr lang="en-US" altLang="ja-JP" sz="1224" dirty="0">
                <a:solidFill>
                  <a:srgbClr val="000000"/>
                </a:solidFill>
                <a:latin typeface="HG丸ｺﾞｼｯｸM-PRO" panose="020F0600000000000000" pitchFamily="50" charset="-128"/>
                <a:ea typeface="HG丸ｺﾞｼｯｸM-PRO" panose="020F0600000000000000" pitchFamily="50" charset="-128"/>
                <a:cs typeface="Times New Roman"/>
              </a:rPr>
              <a:t>6</a:t>
            </a:r>
            <a:r>
              <a:rPr lang="ja-JP" altLang="en-US" sz="1224" dirty="0">
                <a:solidFill>
                  <a:srgbClr val="000000"/>
                </a:solidFill>
                <a:latin typeface="HG丸ｺﾞｼｯｸM-PRO" panose="020F0600000000000000" pitchFamily="50" charset="-128"/>
                <a:ea typeface="HG丸ｺﾞｼｯｸM-PRO" panose="020F0600000000000000" pitchFamily="50" charset="-128"/>
                <a:cs typeface="Times New Roman"/>
              </a:rPr>
              <a:t>年９月発行　</a:t>
            </a:r>
            <a:endParaRPr lang="en-US" altLang="ja-JP" sz="1224" dirty="0">
              <a:solidFill>
                <a:srgbClr val="000000"/>
              </a:solidFill>
              <a:latin typeface="HG丸ｺﾞｼｯｸM-PRO" panose="020F0600000000000000" pitchFamily="50" charset="-128"/>
              <a:ea typeface="HG丸ｺﾞｼｯｸM-PRO" panose="020F0600000000000000" pitchFamily="50" charset="-128"/>
              <a:cs typeface="Times New Roman"/>
            </a:endParaRPr>
          </a:p>
          <a:p>
            <a:r>
              <a:rPr lang="ja-JP" altLang="en-US" sz="1220" dirty="0">
                <a:solidFill>
                  <a:srgbClr val="000000"/>
                </a:solidFill>
                <a:latin typeface="HG丸ｺﾞｼｯｸM-PRO" panose="020F0600000000000000" pitchFamily="50" charset="-128"/>
                <a:ea typeface="HG丸ｺﾞｼｯｸM-PRO" panose="020F0600000000000000" pitchFamily="50" charset="-128"/>
                <a:cs typeface="Times New Roman"/>
              </a:rPr>
              <a:t>第</a:t>
            </a:r>
            <a:r>
              <a:rPr lang="en-US" altLang="ja-JP" sz="1220" dirty="0">
                <a:solidFill>
                  <a:srgbClr val="000000"/>
                </a:solidFill>
                <a:latin typeface="HG丸ｺﾞｼｯｸM-PRO" panose="020F0600000000000000" pitchFamily="50" charset="-128"/>
                <a:ea typeface="HG丸ｺﾞｼｯｸM-PRO" panose="020F0600000000000000" pitchFamily="50" charset="-128"/>
                <a:cs typeface="Times New Roman"/>
              </a:rPr>
              <a:t>11</a:t>
            </a:r>
            <a:r>
              <a:rPr lang="ja-JP" altLang="en-US" sz="1220" dirty="0">
                <a:solidFill>
                  <a:srgbClr val="000000"/>
                </a:solidFill>
                <a:latin typeface="HG丸ｺﾞｼｯｸM-PRO" panose="020F0600000000000000" pitchFamily="50" charset="-128"/>
                <a:ea typeface="HG丸ｺﾞｼｯｸM-PRO" panose="020F0600000000000000" pitchFamily="50" charset="-128"/>
                <a:cs typeface="Times New Roman"/>
              </a:rPr>
              <a:t>４号</a:t>
            </a:r>
            <a:endParaRPr lang="ja-JP" altLang="en-US" sz="1220" dirty="0">
              <a:latin typeface="HG丸ｺﾞｼｯｸM-PRO" panose="020F0600000000000000" pitchFamily="50" charset="-128"/>
              <a:ea typeface="HG丸ｺﾞｼｯｸM-PRO" panose="020F0600000000000000" pitchFamily="50" charset="-128"/>
              <a:cs typeface="ＭＳ Ｐゴシック"/>
            </a:endParaRPr>
          </a:p>
        </p:txBody>
      </p:sp>
      <p:sp>
        <p:nvSpPr>
          <p:cNvPr id="14" name="テキスト ボックス 13"/>
          <p:cNvSpPr txBox="1"/>
          <p:nvPr/>
        </p:nvSpPr>
        <p:spPr>
          <a:xfrm>
            <a:off x="5471963" y="5021808"/>
            <a:ext cx="1391886" cy="264688"/>
          </a:xfrm>
          <a:prstGeom prst="rect">
            <a:avLst/>
          </a:prstGeom>
          <a:noFill/>
        </p:spPr>
        <p:txBody>
          <a:bodyPr wrap="square" rtlCol="0">
            <a:spAutoFit/>
          </a:bodyPr>
          <a:lstStyle/>
          <a:p>
            <a:r>
              <a:rPr lang="ja-JP" altLang="en-US" sz="1120" dirty="0">
                <a:latin typeface="HG丸ｺﾞｼｯｸM-PRO" panose="020F0600000000000000" pitchFamily="50" charset="-128"/>
                <a:ea typeface="HG丸ｺﾞｼｯｸM-PRO" panose="020F0600000000000000" pitchFamily="50" charset="-128"/>
              </a:rPr>
              <a:t>▲ 天敵農薬</a:t>
            </a:r>
            <a:r>
              <a:rPr lang="ja-JP" altLang="ja-JP" sz="1120" dirty="0">
                <a:solidFill>
                  <a:srgbClr val="000000"/>
                </a:solidFill>
                <a:latin typeface="HG丸ｺﾞｼｯｸM-PRO" panose="020F0600000000000000" pitchFamily="50" charset="-128"/>
                <a:ea typeface="HG丸ｺﾞｼｯｸM-PRO" panose="020F0600000000000000" pitchFamily="50" charset="-128"/>
                <a:cs typeface="ＭＳ 明朝" panose="02020609040205080304" pitchFamily="17" charset="-128"/>
              </a:rPr>
              <a:t>の</a:t>
            </a:r>
            <a:r>
              <a:rPr lang="ja-JP" altLang="en-US" sz="1120" dirty="0">
                <a:solidFill>
                  <a:srgbClr val="000000"/>
                </a:solidFill>
                <a:latin typeface="HG丸ｺﾞｼｯｸM-PRO" panose="020F0600000000000000" pitchFamily="50" charset="-128"/>
                <a:ea typeface="HG丸ｺﾞｼｯｸM-PRO" panose="020F0600000000000000" pitchFamily="50" charset="-128"/>
                <a:cs typeface="ＭＳ 明朝" panose="02020609040205080304" pitchFamily="17" charset="-128"/>
              </a:rPr>
              <a:t>放飼</a:t>
            </a:r>
            <a:endParaRPr lang="ja-JP" altLang="ja-JP" sz="1120" dirty="0">
              <a:solidFill>
                <a:srgbClr val="000000"/>
              </a:solidFill>
              <a:latin typeface="HG丸ｺﾞｼｯｸM-PRO" panose="020F0600000000000000" pitchFamily="50" charset="-128"/>
              <a:ea typeface="HG丸ｺﾞｼｯｸM-PRO" panose="020F0600000000000000" pitchFamily="50" charset="-128"/>
              <a:cs typeface="ＭＳ 明朝" panose="02020609040205080304" pitchFamily="17" charset="-128"/>
            </a:endParaRPr>
          </a:p>
        </p:txBody>
      </p:sp>
      <p:grpSp>
        <p:nvGrpSpPr>
          <p:cNvPr id="17" name="グループ化 16"/>
          <p:cNvGrpSpPr/>
          <p:nvPr/>
        </p:nvGrpSpPr>
        <p:grpSpPr>
          <a:xfrm>
            <a:off x="2418546" y="701328"/>
            <a:ext cx="3142717" cy="607440"/>
            <a:chOff x="2206240" y="522815"/>
            <a:chExt cx="3080512" cy="595417"/>
          </a:xfrm>
        </p:grpSpPr>
        <p:grpSp>
          <p:nvGrpSpPr>
            <p:cNvPr id="21" name="グループ化 20"/>
            <p:cNvGrpSpPr/>
            <p:nvPr/>
          </p:nvGrpSpPr>
          <p:grpSpPr>
            <a:xfrm>
              <a:off x="2206240" y="522815"/>
              <a:ext cx="2923624" cy="585967"/>
              <a:chOff x="3063909" y="1718429"/>
              <a:chExt cx="3459294" cy="820355"/>
            </a:xfrm>
          </p:grpSpPr>
          <p:sp>
            <p:nvSpPr>
              <p:cNvPr id="8" name="Text Box 40"/>
              <p:cNvSpPr txBox="1">
                <a:spLocks noChangeArrowheads="1"/>
              </p:cNvSpPr>
              <p:nvPr/>
            </p:nvSpPr>
            <p:spPr bwMode="auto">
              <a:xfrm>
                <a:off x="3063909" y="2114816"/>
                <a:ext cx="352898" cy="423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140" tIns="6478" rIns="54140" bIns="6478" numCol="1" anchor="t" anchorCtr="0" compatLnSpc="1">
                <a:prstTxWarp prst="textNoShape">
                  <a:avLst/>
                </a:prstTxWarp>
              </a:bodyPr>
              <a:lstStyle/>
              <a:p>
                <a:pPr algn="ctr" defTabSz="666350" fontAlgn="base">
                  <a:spcBef>
                    <a:spcPct val="0"/>
                  </a:spcBef>
                  <a:spcAft>
                    <a:spcPct val="0"/>
                  </a:spcAft>
                </a:pPr>
                <a:r>
                  <a:rPr lang="ja-JP" altLang="en-US" sz="3265" dirty="0">
                    <a:solidFill>
                      <a:srgbClr val="00B050"/>
                    </a:solidFill>
                    <a:latin typeface="HGP創英角ﾎﾟｯﾌﾟ体" panose="040B0A00000000000000" pitchFamily="50" charset="-128"/>
                    <a:ea typeface="HGP創英角ﾎﾟｯﾌﾟ体" panose="040B0A00000000000000" pitchFamily="50" charset="-128"/>
                    <a:cs typeface="ＭＳ Ｐゴシック" pitchFamily="50" charset="-128"/>
                  </a:rPr>
                  <a:t>北</a:t>
                </a:r>
              </a:p>
            </p:txBody>
          </p:sp>
          <p:sp>
            <p:nvSpPr>
              <p:cNvPr id="9" name="Text Box 40"/>
              <p:cNvSpPr txBox="1">
                <a:spLocks noChangeArrowheads="1"/>
              </p:cNvSpPr>
              <p:nvPr/>
            </p:nvSpPr>
            <p:spPr bwMode="auto">
              <a:xfrm>
                <a:off x="3612580" y="2114816"/>
                <a:ext cx="352898" cy="423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140" tIns="6478" rIns="54140" bIns="6478" numCol="1" anchor="t" anchorCtr="0" compatLnSpc="1">
                <a:prstTxWarp prst="textNoShape">
                  <a:avLst/>
                </a:prstTxWarp>
              </a:bodyPr>
              <a:lstStyle/>
              <a:p>
                <a:pPr algn="ctr" defTabSz="666350" fontAlgn="base">
                  <a:spcBef>
                    <a:spcPct val="0"/>
                  </a:spcBef>
                  <a:spcAft>
                    <a:spcPct val="0"/>
                  </a:spcAft>
                </a:pPr>
                <a:r>
                  <a:rPr lang="ja-JP" altLang="en-US" sz="3265" dirty="0">
                    <a:latin typeface="HGP創英角ﾎﾟｯﾌﾟ体" panose="040B0A00000000000000" pitchFamily="50" charset="-128"/>
                    <a:ea typeface="HGP創英角ﾎﾟｯﾌﾟ体" panose="040B0A00000000000000" pitchFamily="50" charset="-128"/>
                    <a:cs typeface="ＭＳ Ｐゴシック" pitchFamily="50" charset="-128"/>
                  </a:rPr>
                  <a:t>部</a:t>
                </a:r>
              </a:p>
            </p:txBody>
          </p:sp>
          <p:sp>
            <p:nvSpPr>
              <p:cNvPr id="10" name="Text Box 40"/>
              <p:cNvSpPr txBox="1">
                <a:spLocks noChangeArrowheads="1"/>
              </p:cNvSpPr>
              <p:nvPr/>
            </p:nvSpPr>
            <p:spPr bwMode="auto">
              <a:xfrm>
                <a:off x="4161252" y="2114816"/>
                <a:ext cx="352898" cy="423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140" tIns="6478" rIns="54140" bIns="6478" numCol="1" anchor="t" anchorCtr="0" compatLnSpc="1">
                <a:prstTxWarp prst="textNoShape">
                  <a:avLst/>
                </a:prstTxWarp>
              </a:bodyPr>
              <a:lstStyle/>
              <a:p>
                <a:pPr algn="ctr" defTabSz="666350" fontAlgn="base">
                  <a:spcBef>
                    <a:spcPct val="0"/>
                  </a:spcBef>
                  <a:spcAft>
                    <a:spcPct val="0"/>
                  </a:spcAft>
                </a:pPr>
                <a:r>
                  <a:rPr lang="ja-JP" altLang="en-US" sz="3265" dirty="0">
                    <a:latin typeface="HGP創英角ﾎﾟｯﾌﾟ体" panose="040B0A00000000000000" pitchFamily="50" charset="-128"/>
                    <a:ea typeface="HGP創英角ﾎﾟｯﾌﾟ体" panose="040B0A00000000000000" pitchFamily="50" charset="-128"/>
                    <a:cs typeface="ＭＳ Ｐゴシック" pitchFamily="50" charset="-128"/>
                  </a:rPr>
                  <a:t>普</a:t>
                </a:r>
              </a:p>
            </p:txBody>
          </p:sp>
          <p:sp>
            <p:nvSpPr>
              <p:cNvPr id="11" name="Text Box 40"/>
              <p:cNvSpPr txBox="1">
                <a:spLocks noChangeArrowheads="1"/>
              </p:cNvSpPr>
              <p:nvPr/>
            </p:nvSpPr>
            <p:spPr bwMode="auto">
              <a:xfrm>
                <a:off x="4709923" y="2114816"/>
                <a:ext cx="352898" cy="423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140" tIns="6478" rIns="54140" bIns="6478" numCol="1" anchor="t" anchorCtr="0" compatLnSpc="1">
                <a:prstTxWarp prst="textNoShape">
                  <a:avLst/>
                </a:prstTxWarp>
              </a:bodyPr>
              <a:lstStyle/>
              <a:p>
                <a:pPr algn="ctr" defTabSz="666350" fontAlgn="base">
                  <a:spcBef>
                    <a:spcPct val="0"/>
                  </a:spcBef>
                  <a:spcAft>
                    <a:spcPct val="0"/>
                  </a:spcAft>
                </a:pPr>
                <a:r>
                  <a:rPr lang="ja-JP" altLang="en-US" sz="3265" dirty="0">
                    <a:latin typeface="HGP創英角ﾎﾟｯﾌﾟ体" panose="040B0A00000000000000" pitchFamily="50" charset="-128"/>
                    <a:ea typeface="HGP創英角ﾎﾟｯﾌﾟ体" panose="040B0A00000000000000" pitchFamily="50" charset="-128"/>
                    <a:cs typeface="ＭＳ Ｐゴシック" pitchFamily="50" charset="-128"/>
                  </a:rPr>
                  <a:t>及</a:t>
                </a:r>
              </a:p>
            </p:txBody>
          </p:sp>
          <p:sp>
            <p:nvSpPr>
              <p:cNvPr id="12" name="Text Box 40"/>
              <p:cNvSpPr txBox="1">
                <a:spLocks noChangeArrowheads="1"/>
              </p:cNvSpPr>
              <p:nvPr/>
            </p:nvSpPr>
            <p:spPr bwMode="auto">
              <a:xfrm>
                <a:off x="5258595" y="2114816"/>
                <a:ext cx="352898" cy="423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140" tIns="6478" rIns="54140" bIns="6478" numCol="1" anchor="t" anchorCtr="0" compatLnSpc="1">
                <a:prstTxWarp prst="textNoShape">
                  <a:avLst/>
                </a:prstTxWarp>
              </a:bodyPr>
              <a:lstStyle/>
              <a:p>
                <a:pPr algn="ctr" defTabSz="666350" fontAlgn="base">
                  <a:spcBef>
                    <a:spcPct val="0"/>
                  </a:spcBef>
                  <a:spcAft>
                    <a:spcPct val="0"/>
                  </a:spcAft>
                </a:pPr>
                <a:r>
                  <a:rPr lang="ja-JP" altLang="en-US" sz="3265" dirty="0">
                    <a:latin typeface="HGP創英角ﾎﾟｯﾌﾟ体" panose="040B0A00000000000000" pitchFamily="50" charset="-128"/>
                    <a:ea typeface="HGP創英角ﾎﾟｯﾌﾟ体" panose="040B0A00000000000000" pitchFamily="50" charset="-128"/>
                    <a:cs typeface="ＭＳ Ｐゴシック" pitchFamily="50" charset="-128"/>
                  </a:rPr>
                  <a:t>だ</a:t>
                </a:r>
              </a:p>
            </p:txBody>
          </p:sp>
          <p:sp>
            <p:nvSpPr>
              <p:cNvPr id="13" name="Text Box 40"/>
              <p:cNvSpPr txBox="1">
                <a:spLocks noChangeArrowheads="1"/>
              </p:cNvSpPr>
              <p:nvPr/>
            </p:nvSpPr>
            <p:spPr bwMode="auto">
              <a:xfrm>
                <a:off x="5807266" y="2114816"/>
                <a:ext cx="352898" cy="423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140" tIns="6478" rIns="54140" bIns="6478" numCol="1" anchor="t" anchorCtr="0" compatLnSpc="1">
                <a:prstTxWarp prst="textNoShape">
                  <a:avLst/>
                </a:prstTxWarp>
              </a:bodyPr>
              <a:lstStyle/>
              <a:p>
                <a:pPr algn="ctr" defTabSz="666350" fontAlgn="base">
                  <a:spcBef>
                    <a:spcPct val="0"/>
                  </a:spcBef>
                  <a:spcAft>
                    <a:spcPct val="0"/>
                  </a:spcAft>
                </a:pPr>
                <a:r>
                  <a:rPr lang="ja-JP" altLang="en-US" sz="3265" dirty="0">
                    <a:latin typeface="HGP創英角ﾎﾟｯﾌﾟ体" panose="040B0A00000000000000" pitchFamily="50" charset="-128"/>
                    <a:ea typeface="HGP創英角ﾎﾟｯﾌﾟ体" panose="040B0A00000000000000" pitchFamily="50" charset="-128"/>
                    <a:cs typeface="ＭＳ Ｐゴシック" pitchFamily="50" charset="-128"/>
                  </a:rPr>
                  <a:t>よ</a:t>
                </a:r>
              </a:p>
            </p:txBody>
          </p:sp>
          <p:sp>
            <p:nvSpPr>
              <p:cNvPr id="37" name="WordArt 36"/>
              <p:cNvSpPr>
                <a:spLocks noChangeArrowheads="1" noChangeShapeType="1" noTextEdit="1"/>
              </p:cNvSpPr>
              <p:nvPr/>
            </p:nvSpPr>
            <p:spPr bwMode="auto">
              <a:xfrm>
                <a:off x="3236863" y="1718429"/>
                <a:ext cx="3286340" cy="547394"/>
              </a:xfrm>
              <a:prstGeom prst="rect">
                <a:avLst/>
              </a:prstGeom>
              <a:ln>
                <a:noFill/>
              </a:ln>
              <a:extLst>
                <a:ext uri="{AF507438-7753-43E0-B8FC-AC1667EBCBE1}">
                  <a14:hiddenEffects xmlns:a14="http://schemas.microsoft.com/office/drawing/2010/main">
                    <a:effectLst/>
                  </a14:hiddenEffects>
                </a:ext>
              </a:extLst>
            </p:spPr>
            <p:txBody>
              <a:bodyPr wrap="none" fromWordArt="1">
                <a:prstTxWarp prst="textArchUp">
                  <a:avLst>
                    <a:gd name="adj" fmla="val 11236171"/>
                  </a:avLst>
                </a:prstTxWarp>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rtl="0">
                  <a:buNone/>
                </a:pPr>
                <a:r>
                  <a:rPr lang="ja-JP" altLang="en-US" sz="3265" kern="10" spc="37" dirty="0">
                    <a:ln w="11430"/>
                    <a:solidFill>
                      <a:srgbClr val="275C9D"/>
                    </a:solidFill>
                    <a:latin typeface="HG創英角ﾎﾟｯﾌﾟ体"/>
                    <a:ea typeface="HG創英角ﾎﾟｯﾌﾟ体"/>
                  </a:rPr>
                  <a:t>管内農業最新情報</a:t>
                </a:r>
              </a:p>
            </p:txBody>
          </p:sp>
        </p:grpSp>
        <p:sp>
          <p:nvSpPr>
            <p:cNvPr id="58" name="Text Box 40"/>
            <p:cNvSpPr txBox="1">
              <a:spLocks noChangeArrowheads="1"/>
            </p:cNvSpPr>
            <p:nvPr/>
          </p:nvSpPr>
          <p:spPr bwMode="auto">
            <a:xfrm>
              <a:off x="4988500" y="815398"/>
              <a:ext cx="298252" cy="302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140" tIns="6478" rIns="54140" bIns="6478" numCol="1" anchor="t" anchorCtr="0" compatLnSpc="1">
              <a:prstTxWarp prst="textNoShape">
                <a:avLst/>
              </a:prstTxWarp>
            </a:bodyPr>
            <a:lstStyle/>
            <a:p>
              <a:pPr algn="ctr" defTabSz="666350" fontAlgn="base">
                <a:spcBef>
                  <a:spcPct val="0"/>
                </a:spcBef>
                <a:spcAft>
                  <a:spcPct val="0"/>
                </a:spcAft>
              </a:pPr>
              <a:r>
                <a:rPr lang="ja-JP" altLang="en-US" sz="3265" dirty="0">
                  <a:latin typeface="HGP創英角ﾎﾟｯﾌﾟ体" panose="040B0A00000000000000" pitchFamily="50" charset="-128"/>
                  <a:ea typeface="HGP創英角ﾎﾟｯﾌﾟ体" panose="040B0A00000000000000" pitchFamily="50" charset="-128"/>
                  <a:cs typeface="ＭＳ Ｐゴシック" pitchFamily="50" charset="-128"/>
                </a:rPr>
                <a:t>り</a:t>
              </a:r>
            </a:p>
          </p:txBody>
        </p:sp>
      </p:grpSp>
      <p:sp>
        <p:nvSpPr>
          <p:cNvPr id="18" name="テキスト ボックス 17"/>
          <p:cNvSpPr txBox="1"/>
          <p:nvPr/>
        </p:nvSpPr>
        <p:spPr>
          <a:xfrm>
            <a:off x="1162165" y="1565424"/>
            <a:ext cx="6037990" cy="280718"/>
          </a:xfrm>
          <a:prstGeom prst="rect">
            <a:avLst/>
          </a:prstGeom>
          <a:noFill/>
        </p:spPr>
        <p:txBody>
          <a:bodyPr wrap="square" rtlCol="0">
            <a:spAutoFit/>
          </a:bodyPr>
          <a:lstStyle/>
          <a:p>
            <a:pPr hangingPunct="0"/>
            <a:r>
              <a:rPr lang="ja-JP" altLang="ja-JP" sz="1224" dirty="0">
                <a:latin typeface="HGP創英角ﾎﾟｯﾌﾟ体" panose="040B0A00000000000000" pitchFamily="50" charset="-128"/>
                <a:ea typeface="HGP創英角ﾎﾟｯﾌﾟ体" panose="040B0A00000000000000" pitchFamily="50" charset="-128"/>
              </a:rPr>
              <a:t>（豊中市、池田市、吹田市、高槻市、茨木市、箕面市、摂津市、島本町、豊能町、能勢町）</a:t>
            </a:r>
          </a:p>
        </p:txBody>
      </p:sp>
      <p:sp>
        <p:nvSpPr>
          <p:cNvPr id="55" name="テキスト ボックス 54"/>
          <p:cNvSpPr txBox="1"/>
          <p:nvPr/>
        </p:nvSpPr>
        <p:spPr>
          <a:xfrm>
            <a:off x="504102" y="7865073"/>
            <a:ext cx="2762261" cy="265009"/>
          </a:xfrm>
          <a:prstGeom prst="rect">
            <a:avLst/>
          </a:prstGeom>
          <a:noFill/>
        </p:spPr>
        <p:txBody>
          <a:bodyPr wrap="square" rtlCol="0">
            <a:spAutoFit/>
          </a:bodyPr>
          <a:lstStyle/>
          <a:p>
            <a:r>
              <a:rPr lang="ja-JP" altLang="en-US" sz="1122" dirty="0">
                <a:latin typeface="HG丸ｺﾞｼｯｸM-PRO" panose="020F0600000000000000" pitchFamily="50" charset="-128"/>
                <a:ea typeface="HG丸ｺﾞｼｯｸM-PRO" panose="020F0600000000000000" pitchFamily="50" charset="-128"/>
              </a:rPr>
              <a:t>▲ リビングマルチの様子（６月</a:t>
            </a:r>
            <a:r>
              <a:rPr lang="en-US" altLang="ja-JP" sz="1122" dirty="0">
                <a:latin typeface="HG丸ｺﾞｼｯｸM-PRO" panose="020F0600000000000000" pitchFamily="50" charset="-128"/>
                <a:ea typeface="HG丸ｺﾞｼｯｸM-PRO" panose="020F0600000000000000" pitchFamily="50" charset="-128"/>
              </a:rPr>
              <a:t>18</a:t>
            </a:r>
            <a:r>
              <a:rPr lang="ja-JP" altLang="en-US" sz="1122" dirty="0">
                <a:latin typeface="HG丸ｺﾞｼｯｸM-PRO" panose="020F0600000000000000" pitchFamily="50" charset="-128"/>
                <a:ea typeface="HG丸ｺﾞｼｯｸM-PRO" panose="020F0600000000000000" pitchFamily="50" charset="-128"/>
              </a:rPr>
              <a:t>日）</a:t>
            </a:r>
          </a:p>
        </p:txBody>
      </p:sp>
      <p:sp>
        <p:nvSpPr>
          <p:cNvPr id="65" name="正方形/長方形 64"/>
          <p:cNvSpPr/>
          <p:nvPr/>
        </p:nvSpPr>
        <p:spPr>
          <a:xfrm>
            <a:off x="214545" y="8743354"/>
            <a:ext cx="7376892" cy="1752600"/>
          </a:xfrm>
          <a:prstGeom prst="rect">
            <a:avLst/>
          </a:prstGeom>
          <a:solidFill>
            <a:schemeClr val="bg1">
              <a:lumMod val="85000"/>
              <a:alpha val="7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11"/>
          </a:p>
        </p:txBody>
      </p:sp>
      <p:sp>
        <p:nvSpPr>
          <p:cNvPr id="25" name="テキスト ボックス 24"/>
          <p:cNvSpPr txBox="1"/>
          <p:nvPr/>
        </p:nvSpPr>
        <p:spPr>
          <a:xfrm>
            <a:off x="319060" y="9859728"/>
            <a:ext cx="4216799" cy="645113"/>
          </a:xfrm>
          <a:prstGeom prst="rect">
            <a:avLst/>
          </a:prstGeom>
          <a:noFill/>
        </p:spPr>
        <p:txBody>
          <a:bodyPr wrap="square" rtlCol="0">
            <a:spAutoFit/>
          </a:bodyPr>
          <a:lstStyle/>
          <a:p>
            <a:pPr>
              <a:lnSpc>
                <a:spcPts val="1530"/>
              </a:lnSpc>
            </a:pPr>
            <a:r>
              <a:rPr lang="ja-JP" altLang="en-US" sz="1200" b="1" dirty="0">
                <a:latin typeface="+mn-ea"/>
              </a:rPr>
              <a:t>大阪府北部農と緑の総合事務所　農の普及課</a:t>
            </a:r>
          </a:p>
          <a:p>
            <a:pPr>
              <a:lnSpc>
                <a:spcPts val="1530"/>
              </a:lnSpc>
            </a:pPr>
            <a:r>
              <a:rPr lang="ja-JP" altLang="en-US" sz="1100" dirty="0">
                <a:latin typeface="+mn-ea"/>
              </a:rPr>
              <a:t>〒</a:t>
            </a:r>
            <a:r>
              <a:rPr lang="en-US" altLang="ja-JP" sz="1100" dirty="0">
                <a:latin typeface="+mn-ea"/>
              </a:rPr>
              <a:t>567-0034</a:t>
            </a:r>
            <a:r>
              <a:rPr lang="ja-JP" altLang="en-US" sz="1100" dirty="0">
                <a:latin typeface="+mn-ea"/>
              </a:rPr>
              <a:t>茨木市中穂積</a:t>
            </a:r>
            <a:r>
              <a:rPr lang="en-US" altLang="ja-JP" sz="1100" dirty="0">
                <a:latin typeface="+mn-ea"/>
              </a:rPr>
              <a:t>1-3-43 </a:t>
            </a:r>
            <a:r>
              <a:rPr lang="ja-JP" altLang="en-US" sz="1100" dirty="0">
                <a:latin typeface="+mn-ea"/>
              </a:rPr>
              <a:t>三島府民センタービル内</a:t>
            </a:r>
          </a:p>
          <a:p>
            <a:pPr>
              <a:lnSpc>
                <a:spcPts val="1530"/>
              </a:lnSpc>
            </a:pPr>
            <a:r>
              <a:rPr lang="en-US" altLang="ja-JP" sz="1100" dirty="0">
                <a:latin typeface="+mn-ea"/>
              </a:rPr>
              <a:t>TEL.072(627)1121(</a:t>
            </a:r>
            <a:r>
              <a:rPr lang="ja-JP" altLang="en-US" sz="1100" dirty="0">
                <a:latin typeface="+mn-ea"/>
              </a:rPr>
              <a:t>代</a:t>
            </a:r>
            <a:r>
              <a:rPr lang="en-US" altLang="ja-JP" sz="1100" dirty="0">
                <a:latin typeface="+mn-ea"/>
              </a:rPr>
              <a:t>) </a:t>
            </a:r>
            <a:r>
              <a:rPr lang="ja-JP" altLang="en-US" sz="1100" dirty="0">
                <a:latin typeface="+mn-ea"/>
              </a:rPr>
              <a:t>　</a:t>
            </a:r>
            <a:r>
              <a:rPr lang="en-US" altLang="ja-JP" sz="1100" dirty="0">
                <a:latin typeface="+mn-ea"/>
              </a:rPr>
              <a:t>FAX.072(623)4321</a:t>
            </a:r>
          </a:p>
        </p:txBody>
      </p:sp>
      <p:pic>
        <p:nvPicPr>
          <p:cNvPr id="67" name="図 66"/>
          <p:cNvPicPr/>
          <p:nvPr/>
        </p:nvPicPr>
        <p:blipFill>
          <a:blip r:embed="rId3" cstate="print">
            <a:extLst>
              <a:ext uri="{28A0092B-C50C-407E-A947-70E740481C1C}">
                <a14:useLocalDpi xmlns:a14="http://schemas.microsoft.com/office/drawing/2010/main"/>
              </a:ext>
            </a:extLst>
          </a:blip>
          <a:stretch>
            <a:fillRect/>
          </a:stretch>
        </p:blipFill>
        <p:spPr>
          <a:xfrm>
            <a:off x="5569989" y="8810972"/>
            <a:ext cx="634218" cy="634218"/>
          </a:xfrm>
          <a:prstGeom prst="rect">
            <a:avLst/>
          </a:prstGeom>
        </p:spPr>
      </p:pic>
      <p:pic>
        <p:nvPicPr>
          <p:cNvPr id="68" name="図 67"/>
          <p:cNvPicPr/>
          <p:nvPr/>
        </p:nvPicPr>
        <p:blipFill>
          <a:blip r:embed="rId4" cstate="print">
            <a:extLst>
              <a:ext uri="{28A0092B-C50C-407E-A947-70E740481C1C}">
                <a14:useLocalDpi xmlns:a14="http://schemas.microsoft.com/office/drawing/2010/main"/>
              </a:ext>
            </a:extLst>
          </a:blip>
          <a:stretch>
            <a:fillRect/>
          </a:stretch>
        </p:blipFill>
        <p:spPr>
          <a:xfrm>
            <a:off x="6271355" y="8810971"/>
            <a:ext cx="634218" cy="634218"/>
          </a:xfrm>
          <a:prstGeom prst="rect">
            <a:avLst/>
          </a:prstGeom>
        </p:spPr>
      </p:pic>
      <p:pic>
        <p:nvPicPr>
          <p:cNvPr id="69" name="図 68"/>
          <p:cNvPicPr/>
          <p:nvPr/>
        </p:nvPicPr>
        <p:blipFill>
          <a:blip r:embed="rId5" cstate="print">
            <a:extLst>
              <a:ext uri="{28A0092B-C50C-407E-A947-70E740481C1C}">
                <a14:useLocalDpi xmlns:a14="http://schemas.microsoft.com/office/drawing/2010/main"/>
              </a:ext>
            </a:extLst>
          </a:blip>
          <a:stretch>
            <a:fillRect/>
          </a:stretch>
        </p:blipFill>
        <p:spPr>
          <a:xfrm>
            <a:off x="6898915" y="8779608"/>
            <a:ext cx="692522" cy="692522"/>
          </a:xfrm>
          <a:prstGeom prst="rect">
            <a:avLst/>
          </a:prstGeom>
        </p:spPr>
      </p:pic>
      <p:sp>
        <p:nvSpPr>
          <p:cNvPr id="39" name="テキスト ボックス 38"/>
          <p:cNvSpPr txBox="1"/>
          <p:nvPr/>
        </p:nvSpPr>
        <p:spPr>
          <a:xfrm>
            <a:off x="5185462" y="9472130"/>
            <a:ext cx="2491024" cy="1015663"/>
          </a:xfrm>
          <a:prstGeom prst="rect">
            <a:avLst/>
          </a:prstGeom>
          <a:noFill/>
        </p:spPr>
        <p:txBody>
          <a:bodyPr wrap="square" rtlCol="0">
            <a:spAutoFit/>
          </a:bodyPr>
          <a:lstStyle/>
          <a:p>
            <a:r>
              <a:rPr lang="ja-JP" altLang="en-US" sz="1000" dirty="0">
                <a:latin typeface="+mn-ea"/>
              </a:rPr>
              <a:t>国連では、</a:t>
            </a:r>
            <a:r>
              <a:rPr lang="en-US" altLang="ja-JP" sz="1000" dirty="0">
                <a:latin typeface="+mn-ea"/>
              </a:rPr>
              <a:t>2030</a:t>
            </a:r>
            <a:r>
              <a:rPr lang="ja-JP" altLang="en-US" sz="1000" dirty="0">
                <a:latin typeface="+mn-ea"/>
              </a:rPr>
              <a:t>年までの国際目標として「持続可能な開発目標（</a:t>
            </a:r>
            <a:r>
              <a:rPr lang="en-US" altLang="ja-JP" sz="1000" dirty="0">
                <a:latin typeface="+mn-ea"/>
              </a:rPr>
              <a:t>SDG</a:t>
            </a:r>
            <a:r>
              <a:rPr lang="ja-JP" altLang="en-US" sz="1000" dirty="0" err="1">
                <a:latin typeface="+mn-ea"/>
              </a:rPr>
              <a:t>ｓ</a:t>
            </a:r>
            <a:r>
              <a:rPr lang="ja-JP" altLang="en-US" sz="1000" dirty="0">
                <a:latin typeface="+mn-ea"/>
              </a:rPr>
              <a:t>）」が</a:t>
            </a:r>
            <a:r>
              <a:rPr lang="en-US" altLang="ja-JP" sz="1000" dirty="0">
                <a:latin typeface="+mn-ea"/>
              </a:rPr>
              <a:t>2015</a:t>
            </a:r>
            <a:r>
              <a:rPr lang="ja-JP" altLang="en-US" sz="1000" dirty="0">
                <a:latin typeface="+mn-ea"/>
              </a:rPr>
              <a:t>年に策定されました。</a:t>
            </a:r>
            <a:endParaRPr lang="en-US" altLang="ja-JP" sz="1000" dirty="0">
              <a:latin typeface="+mn-ea"/>
            </a:endParaRPr>
          </a:p>
          <a:p>
            <a:r>
              <a:rPr lang="ja-JP" altLang="en-US" sz="1000" dirty="0">
                <a:latin typeface="+mn-ea"/>
              </a:rPr>
              <a:t>北部農と緑の総合事務所　農の普及課の活動は</a:t>
            </a:r>
            <a:r>
              <a:rPr lang="en-US" altLang="ja-JP" sz="1000" dirty="0">
                <a:latin typeface="+mn-ea"/>
              </a:rPr>
              <a:t>SDG</a:t>
            </a:r>
            <a:r>
              <a:rPr lang="ja-JP" altLang="en-US" sz="1000" dirty="0" err="1">
                <a:latin typeface="+mn-ea"/>
              </a:rPr>
              <a:t>ｓ</a:t>
            </a:r>
            <a:r>
              <a:rPr lang="ja-JP" altLang="en-US" sz="1000" dirty="0">
                <a:latin typeface="+mn-ea"/>
              </a:rPr>
              <a:t>に掲げる</a:t>
            </a:r>
            <a:r>
              <a:rPr lang="en-US" altLang="ja-JP" sz="1000" dirty="0">
                <a:latin typeface="+mn-ea"/>
              </a:rPr>
              <a:t>17</a:t>
            </a:r>
            <a:r>
              <a:rPr lang="ja-JP" altLang="en-US" sz="1000" dirty="0">
                <a:latin typeface="+mn-ea"/>
              </a:rPr>
              <a:t>のゴールのうち、上図のゴールの達成に寄与するものです。</a:t>
            </a:r>
          </a:p>
        </p:txBody>
      </p:sp>
      <p:pic>
        <p:nvPicPr>
          <p:cNvPr id="7" name="図 6"/>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287387" y="9283664"/>
            <a:ext cx="565380" cy="565380"/>
          </a:xfrm>
          <a:prstGeom prst="rect">
            <a:avLst/>
          </a:prstGeom>
        </p:spPr>
      </p:pic>
      <p:sp>
        <p:nvSpPr>
          <p:cNvPr id="47" name="テキスト ボックス 46"/>
          <p:cNvSpPr txBox="1"/>
          <p:nvPr/>
        </p:nvSpPr>
        <p:spPr>
          <a:xfrm>
            <a:off x="870033" y="8834838"/>
            <a:ext cx="3593817" cy="291426"/>
          </a:xfrm>
          <a:prstGeom prst="rect">
            <a:avLst/>
          </a:prstGeom>
          <a:noFill/>
        </p:spPr>
        <p:txBody>
          <a:bodyPr wrap="square" rtlCol="0">
            <a:spAutoFit/>
          </a:bodyPr>
          <a:lstStyle/>
          <a:p>
            <a:pPr>
              <a:lnSpc>
                <a:spcPts val="1800"/>
              </a:lnSpc>
            </a:pPr>
            <a:r>
              <a:rPr lang="ja-JP" altLang="en-US" sz="1200" b="1" dirty="0">
                <a:latin typeface="+mn-ea"/>
              </a:rPr>
              <a:t>北部農と緑の総合事務所のホームページ更新中！</a:t>
            </a:r>
          </a:p>
        </p:txBody>
      </p:sp>
      <p:sp>
        <p:nvSpPr>
          <p:cNvPr id="23" name="テキスト ボックス 22">
            <a:extLst>
              <a:ext uri="{FF2B5EF4-FFF2-40B4-BE49-F238E27FC236}">
                <a16:creationId xmlns:a16="http://schemas.microsoft.com/office/drawing/2014/main" id="{23B9B079-5A52-45BF-8C8A-8978A1501241}"/>
              </a:ext>
            </a:extLst>
          </p:cNvPr>
          <p:cNvSpPr txBox="1"/>
          <p:nvPr/>
        </p:nvSpPr>
        <p:spPr>
          <a:xfrm>
            <a:off x="3312816" y="6280897"/>
            <a:ext cx="4261999" cy="1976182"/>
          </a:xfrm>
          <a:prstGeom prst="rect">
            <a:avLst/>
          </a:prstGeom>
          <a:noFill/>
        </p:spPr>
        <p:txBody>
          <a:bodyPr wrap="square" rtlCol="0">
            <a:spAutoFit/>
          </a:bodyPr>
          <a:lstStyle/>
          <a:p>
            <a:r>
              <a:rPr lang="ja-JP" altLang="en-US" sz="1224" dirty="0">
                <a:latin typeface="HG丸ｺﾞｼｯｸM-PRO" panose="020F0600000000000000" pitchFamily="50" charset="-128"/>
                <a:ea typeface="HG丸ｺﾞｼｯｸM-PRO" panose="020F0600000000000000" pitchFamily="50" charset="-128"/>
              </a:rPr>
              <a:t>　アブラムシ類は５月上旬から発生が増え、１回目の放飼後も増え続けましたが、２回目の放飼後は、気門封鎖剤（有機</a:t>
            </a:r>
            <a:r>
              <a:rPr lang="en-US" altLang="ja-JP" sz="1224" dirty="0">
                <a:latin typeface="HG丸ｺﾞｼｯｸM-PRO" panose="020F0600000000000000" pitchFamily="50" charset="-128"/>
                <a:ea typeface="HG丸ｺﾞｼｯｸM-PRO" panose="020F0600000000000000" pitchFamily="50" charset="-128"/>
              </a:rPr>
              <a:t>JAS</a:t>
            </a:r>
            <a:r>
              <a:rPr lang="ja-JP" altLang="en-US" sz="1224" dirty="0">
                <a:latin typeface="HG丸ｺﾞｼｯｸM-PRO" panose="020F0600000000000000" pitchFamily="50" charset="-128"/>
                <a:ea typeface="HG丸ｺﾞｼｯｸM-PRO" panose="020F0600000000000000" pitchFamily="50" charset="-128"/>
              </a:rPr>
              <a:t>でも使用できる農薬）を散布したこともあり、減少に転じました。昨年はアブラムシ類が多発したため</a:t>
            </a:r>
            <a:endParaRPr lang="en-US" altLang="ja-JP" sz="1224" dirty="0">
              <a:latin typeface="HG丸ｺﾞｼｯｸM-PRO" panose="020F0600000000000000" pitchFamily="50" charset="-128"/>
              <a:ea typeface="HG丸ｺﾞｼｯｸM-PRO" panose="020F0600000000000000" pitchFamily="50" charset="-128"/>
            </a:endParaRPr>
          </a:p>
          <a:p>
            <a:r>
              <a:rPr lang="en-US" altLang="ja-JP" sz="1224" dirty="0">
                <a:latin typeface="HG丸ｺﾞｼｯｸM-PRO" panose="020F0600000000000000" pitchFamily="50" charset="-128"/>
                <a:ea typeface="HG丸ｺﾞｼｯｸM-PRO" panose="020F0600000000000000" pitchFamily="50" charset="-128"/>
              </a:rPr>
              <a:t>6</a:t>
            </a:r>
            <a:r>
              <a:rPr lang="ja-JP" altLang="en-US" sz="1224" dirty="0">
                <a:latin typeface="HG丸ｺﾞｼｯｸM-PRO" panose="020F0600000000000000" pitchFamily="50" charset="-128"/>
                <a:ea typeface="HG丸ｺﾞｼｯｸM-PRO" panose="020F0600000000000000" pitchFamily="50" charset="-128"/>
              </a:rPr>
              <a:t>月上旬に栽培を終了せざるを得ませんでしたが、今年は予定どおり７月下旬まで収穫することができました。</a:t>
            </a:r>
            <a:endParaRPr lang="en-US" altLang="ja-JP" sz="1224" dirty="0">
              <a:latin typeface="HG丸ｺﾞｼｯｸM-PRO" panose="020F0600000000000000" pitchFamily="50" charset="-128"/>
              <a:ea typeface="HG丸ｺﾞｼｯｸM-PRO" panose="020F0600000000000000" pitchFamily="50" charset="-128"/>
            </a:endParaRPr>
          </a:p>
          <a:p>
            <a:r>
              <a:rPr lang="ja-JP" altLang="en-US" sz="1224" dirty="0">
                <a:latin typeface="HG丸ｺﾞｼｯｸM-PRO" panose="020F0600000000000000" pitchFamily="50" charset="-128"/>
                <a:ea typeface="HG丸ｺﾞｼｯｸM-PRO" panose="020F0600000000000000" pitchFamily="50" charset="-128"/>
              </a:rPr>
              <a:t>　オオムギは「てまいらず</a:t>
            </a:r>
            <a:r>
              <a:rPr lang="en-US" altLang="ja-JP" sz="1224" dirty="0">
                <a:latin typeface="HG丸ｺﾞｼｯｸM-PRO" panose="020F0600000000000000" pitchFamily="50" charset="-128"/>
                <a:ea typeface="HG丸ｺﾞｼｯｸM-PRO" panose="020F0600000000000000" pitchFamily="50" charset="-128"/>
              </a:rPr>
              <a:t>E</a:t>
            </a:r>
            <a:r>
              <a:rPr lang="ja-JP" altLang="en-US" sz="1224" dirty="0">
                <a:latin typeface="HG丸ｺﾞｼｯｸM-PRO" panose="020F0600000000000000" pitchFamily="50" charset="-128"/>
                <a:ea typeface="HG丸ｺﾞｼｯｸM-PRO" panose="020F0600000000000000" pitchFamily="50" charset="-128"/>
              </a:rPr>
              <a:t>」と「マルチムギワイド」の２品種を試しましたが、いずれもズッキーニの栽培期間を通じてうね間を覆い、雑草の発生を抑制することができました。</a:t>
            </a:r>
            <a:endParaRPr lang="en-US" altLang="ja-JP" sz="1224" dirty="0">
              <a:latin typeface="HG丸ｺﾞｼｯｸM-PRO" panose="020F0600000000000000" pitchFamily="50" charset="-128"/>
              <a:ea typeface="HG丸ｺﾞｼｯｸM-PRO" panose="020F0600000000000000" pitchFamily="50" charset="-128"/>
            </a:endParaRPr>
          </a:p>
        </p:txBody>
      </p:sp>
      <p:sp>
        <p:nvSpPr>
          <p:cNvPr id="24" name="テキスト ボックス 23">
            <a:extLst>
              <a:ext uri="{FF2B5EF4-FFF2-40B4-BE49-F238E27FC236}">
                <a16:creationId xmlns:a16="http://schemas.microsoft.com/office/drawing/2014/main" id="{B2A04837-538D-4799-B99F-DBE645EEB71F}"/>
              </a:ext>
            </a:extLst>
          </p:cNvPr>
          <p:cNvSpPr txBox="1"/>
          <p:nvPr/>
        </p:nvSpPr>
        <p:spPr>
          <a:xfrm>
            <a:off x="372584" y="8179274"/>
            <a:ext cx="7115603" cy="469103"/>
          </a:xfrm>
          <a:prstGeom prst="rect">
            <a:avLst/>
          </a:prstGeom>
          <a:noFill/>
        </p:spPr>
        <p:txBody>
          <a:bodyPr wrap="square" rtlCol="0">
            <a:spAutoFit/>
          </a:bodyPr>
          <a:lstStyle/>
          <a:p>
            <a:r>
              <a:rPr lang="ja-JP" altLang="en-US" sz="1224" dirty="0">
                <a:latin typeface="HG丸ｺﾞｼｯｸM-PRO" panose="020F0600000000000000" pitchFamily="50" charset="-128"/>
                <a:ea typeface="HG丸ｺﾞｼｯｸM-PRO" panose="020F0600000000000000" pitchFamily="50" charset="-128"/>
              </a:rPr>
              <a:t>　今後は費用対効果の検証も行って本技術の導入を進め、化学農薬及び石油製品の使用の削減につながるよう取組を進めていきます。</a:t>
            </a:r>
          </a:p>
        </p:txBody>
      </p:sp>
      <p:sp>
        <p:nvSpPr>
          <p:cNvPr id="3" name="テキスト ボックス 2"/>
          <p:cNvSpPr txBox="1"/>
          <p:nvPr/>
        </p:nvSpPr>
        <p:spPr>
          <a:xfrm>
            <a:off x="287387" y="1997471"/>
            <a:ext cx="7131633" cy="657359"/>
          </a:xfrm>
          <a:prstGeom prst="rect">
            <a:avLst/>
          </a:prstGeom>
          <a:noFill/>
        </p:spPr>
        <p:txBody>
          <a:bodyPr wrap="square" rtlCol="0">
            <a:spAutoFit/>
          </a:bodyPr>
          <a:lstStyle/>
          <a:p>
            <a:pPr algn="ctr" hangingPunct="0"/>
            <a:r>
              <a:rPr lang="ja-JP" altLang="en-US" sz="1836" b="1" dirty="0">
                <a:latin typeface="ＭＳ Ｐゴシック" panose="020B0600070205080204" pitchFamily="50" charset="-128"/>
                <a:ea typeface="ＭＳ Ｐゴシック" panose="020B0600070205080204" pitchFamily="50" charset="-128"/>
                <a:cs typeface="ＭＳ 明朝" panose="02020609040205080304" pitchFamily="17" charset="-128"/>
              </a:rPr>
              <a:t>有機農業・脱炭素型農業の実現に向けて</a:t>
            </a:r>
            <a:endParaRPr lang="en-US" altLang="ja-JP" sz="1836" b="1" dirty="0">
              <a:latin typeface="ＭＳ Ｐゴシック" panose="020B0600070205080204" pitchFamily="50" charset="-128"/>
              <a:ea typeface="ＭＳ Ｐゴシック" panose="020B0600070205080204" pitchFamily="50" charset="-128"/>
              <a:cs typeface="ＭＳ 明朝" panose="02020609040205080304" pitchFamily="17" charset="-128"/>
            </a:endParaRPr>
          </a:p>
          <a:p>
            <a:pPr algn="ctr" hangingPunct="0"/>
            <a:r>
              <a:rPr lang="ja-JP" altLang="en-US" sz="1836" b="1" dirty="0">
                <a:latin typeface="ＭＳ Ｐゴシック" panose="020B0600070205080204" pitchFamily="50" charset="-128"/>
                <a:ea typeface="ＭＳ Ｐゴシック" panose="020B0600070205080204" pitchFamily="50" charset="-128"/>
                <a:cs typeface="ＭＳ 明朝" panose="02020609040205080304" pitchFamily="17" charset="-128"/>
              </a:rPr>
              <a:t>～天敵農薬とリビングマルチ～</a:t>
            </a:r>
            <a:endParaRPr lang="ja-JP" altLang="ja-JP" sz="2046" b="1" dirty="0">
              <a:latin typeface="ＭＳ Ｐゴシック" panose="020B0600070205080204" pitchFamily="50" charset="-128"/>
              <a:ea typeface="ＭＳ Ｐゴシック" panose="020B0600070205080204" pitchFamily="50" charset="-128"/>
            </a:endParaRPr>
          </a:p>
        </p:txBody>
      </p:sp>
      <p:pic>
        <p:nvPicPr>
          <p:cNvPr id="4" name="図 3">
            <a:extLst>
              <a:ext uri="{FF2B5EF4-FFF2-40B4-BE49-F238E27FC236}">
                <a16:creationId xmlns:a16="http://schemas.microsoft.com/office/drawing/2014/main" id="{53371660-AFA6-45B6-9DEC-DE771A4D67A9}"/>
              </a:ext>
            </a:extLst>
          </p:cNvPr>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760559" y="9211656"/>
            <a:ext cx="2412000" cy="696465"/>
          </a:xfrm>
          <a:prstGeom prst="rect">
            <a:avLst/>
          </a:prstGeom>
        </p:spPr>
      </p:pic>
      <p:sp>
        <p:nvSpPr>
          <p:cNvPr id="30" name="吹き出し: 四角形 29">
            <a:extLst>
              <a:ext uri="{FF2B5EF4-FFF2-40B4-BE49-F238E27FC236}">
                <a16:creationId xmlns:a16="http://schemas.microsoft.com/office/drawing/2014/main" id="{495B9EED-0C42-4749-A919-E64993D22BB0}"/>
              </a:ext>
            </a:extLst>
          </p:cNvPr>
          <p:cNvSpPr/>
          <p:nvPr/>
        </p:nvSpPr>
        <p:spPr>
          <a:xfrm>
            <a:off x="3189690" y="9139648"/>
            <a:ext cx="1811848" cy="667734"/>
          </a:xfrm>
          <a:prstGeom prst="wedgeRectCallout">
            <a:avLst>
              <a:gd name="adj1" fmla="val -59360"/>
              <a:gd name="adj2" fmla="val -5720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71" b="1" dirty="0">
                <a:latin typeface="AR P丸ゴシック体M"/>
              </a:rPr>
              <a:t>「北部普及だより」は、</a:t>
            </a:r>
          </a:p>
          <a:p>
            <a:r>
              <a:rPr lang="ja-JP" altLang="en-US" sz="1071" b="1" dirty="0">
                <a:latin typeface="AR P丸ゴシック体M"/>
              </a:rPr>
              <a:t>こちらのホームページからも</a:t>
            </a:r>
          </a:p>
          <a:p>
            <a:r>
              <a:rPr lang="ja-JP" altLang="en-US" sz="1071" b="1" dirty="0">
                <a:latin typeface="AR P丸ゴシック体M"/>
              </a:rPr>
              <a:t>ご覧いただけます</a:t>
            </a:r>
          </a:p>
        </p:txBody>
      </p:sp>
      <p:sp>
        <p:nvSpPr>
          <p:cNvPr id="20" name="テキスト ボックス 19">
            <a:extLst>
              <a:ext uri="{FF2B5EF4-FFF2-40B4-BE49-F238E27FC236}">
                <a16:creationId xmlns:a16="http://schemas.microsoft.com/office/drawing/2014/main" id="{53773C5E-7AC6-475F-AD98-D1822848A3B7}"/>
              </a:ext>
            </a:extLst>
          </p:cNvPr>
          <p:cNvSpPr txBox="1"/>
          <p:nvPr/>
        </p:nvSpPr>
        <p:spPr>
          <a:xfrm>
            <a:off x="823903" y="9427680"/>
            <a:ext cx="2067716" cy="276999"/>
          </a:xfrm>
          <a:prstGeom prst="rect">
            <a:avLst/>
          </a:prstGeom>
          <a:noFill/>
        </p:spPr>
        <p:txBody>
          <a:bodyPr wrap="square" rtlCol="0">
            <a:spAutoFit/>
          </a:bodyPr>
          <a:lstStyle/>
          <a:p>
            <a:r>
              <a:rPr lang="ja-JP" altLang="en-US" sz="1200" b="1" dirty="0">
                <a:latin typeface="+mj-ea"/>
                <a:ea typeface="+mj-ea"/>
              </a:rPr>
              <a:t>大阪府  北部普及だより</a:t>
            </a:r>
          </a:p>
        </p:txBody>
      </p:sp>
      <p:pic>
        <p:nvPicPr>
          <p:cNvPr id="34" name="図 33" descr="アイコン&#10;&#10;自動的に生成された説明">
            <a:extLst>
              <a:ext uri="{FF2B5EF4-FFF2-40B4-BE49-F238E27FC236}">
                <a16:creationId xmlns:a16="http://schemas.microsoft.com/office/drawing/2014/main" id="{FDC76C79-3AD1-4654-ABE7-EFA470A77092}"/>
              </a:ext>
            </a:extLst>
          </p:cNvPr>
          <p:cNvPicPr>
            <a:picLocks noChangeAspect="1"/>
          </p:cNvPicPr>
          <p:nvPr/>
        </p:nvPicPr>
        <p:blipFill>
          <a:blip r:embed="rId8" cstate="print">
            <a:extLst>
              <a:ext uri="{28A0092B-C50C-407E-A947-70E740481C1C}">
                <a14:useLocalDpi xmlns:a14="http://schemas.microsoft.com/office/drawing/2010/main"/>
              </a:ext>
            </a:extLst>
          </a:blip>
          <a:stretch>
            <a:fillRect/>
          </a:stretch>
        </p:blipFill>
        <p:spPr>
          <a:xfrm>
            <a:off x="287387" y="8694339"/>
            <a:ext cx="648000" cy="648000"/>
          </a:xfrm>
          <a:prstGeom prst="rect">
            <a:avLst/>
          </a:prstGeom>
        </p:spPr>
      </p:pic>
      <p:sp>
        <p:nvSpPr>
          <p:cNvPr id="28" name="テキスト ボックス 27"/>
          <p:cNvSpPr txBox="1"/>
          <p:nvPr/>
        </p:nvSpPr>
        <p:spPr>
          <a:xfrm>
            <a:off x="374847" y="4538473"/>
            <a:ext cx="4447262" cy="845873"/>
          </a:xfrm>
          <a:prstGeom prst="rect">
            <a:avLst/>
          </a:prstGeom>
          <a:noFill/>
        </p:spPr>
        <p:txBody>
          <a:bodyPr wrap="square" rtlCol="0">
            <a:spAutoFit/>
          </a:bodyPr>
          <a:lstStyle/>
          <a:p>
            <a:pPr lvl="0"/>
            <a:r>
              <a:rPr lang="ja-JP" altLang="en-US" sz="1224" dirty="0">
                <a:solidFill>
                  <a:prstClr val="black"/>
                </a:solidFill>
                <a:latin typeface="HG丸ｺﾞｼｯｸM-PRO" panose="020F0600000000000000" pitchFamily="50" charset="-128"/>
                <a:ea typeface="HG丸ｺﾞｼｯｸM-PRO" panose="020F0600000000000000" pitchFamily="50" charset="-128"/>
              </a:rPr>
              <a:t>　また、ハウス内の雑草防除には、ビニルマルチや防草シート等の石油製品を利用する代わりに、リビングマルチ（うね間にオオムギをは種して防草する方法）の効果についても実証試験を行いました。</a:t>
            </a:r>
            <a:endParaRPr lang="en-US" altLang="ja-JP" sz="1224" dirty="0">
              <a:solidFill>
                <a:prstClr val="black"/>
              </a:solidFill>
              <a:latin typeface="HG丸ｺﾞｼｯｸM-PRO" panose="020F0600000000000000" pitchFamily="50" charset="-128"/>
              <a:ea typeface="HG丸ｺﾞｼｯｸM-PRO" panose="020F0600000000000000" pitchFamily="50" charset="-128"/>
            </a:endParaRPr>
          </a:p>
        </p:txBody>
      </p:sp>
      <p:pic>
        <p:nvPicPr>
          <p:cNvPr id="19" name="図 18"/>
          <p:cNvPicPr>
            <a:picLocks noChangeAspect="1"/>
          </p:cNvPicPr>
          <p:nvPr/>
        </p:nvPicPr>
        <p:blipFill>
          <a:blip r:embed="rId9" cstate="print">
            <a:extLst>
              <a:ext uri="{28A0092B-C50C-407E-A947-70E740481C1C}">
                <a14:useLocalDpi xmlns:a14="http://schemas.microsoft.com/office/drawing/2010/main"/>
              </a:ext>
            </a:extLst>
          </a:blip>
          <a:stretch>
            <a:fillRect/>
          </a:stretch>
        </p:blipFill>
        <p:spPr>
          <a:xfrm>
            <a:off x="359395" y="340418"/>
            <a:ext cx="1296000" cy="432918"/>
          </a:xfrm>
          <a:prstGeom prst="rect">
            <a:avLst/>
          </a:prstGeom>
        </p:spPr>
      </p:pic>
      <p:sp>
        <p:nvSpPr>
          <p:cNvPr id="43" name="テキスト ボックス 42">
            <a:extLst>
              <a:ext uri="{FF2B5EF4-FFF2-40B4-BE49-F238E27FC236}">
                <a16:creationId xmlns:a16="http://schemas.microsoft.com/office/drawing/2014/main" id="{6886E3C8-B5C6-4DF7-9ABE-CF8642A9349F}"/>
              </a:ext>
            </a:extLst>
          </p:cNvPr>
          <p:cNvSpPr txBox="1"/>
          <p:nvPr/>
        </p:nvSpPr>
        <p:spPr>
          <a:xfrm>
            <a:off x="366297" y="2663767"/>
            <a:ext cx="7171505" cy="845873"/>
          </a:xfrm>
          <a:prstGeom prst="rect">
            <a:avLst/>
          </a:prstGeom>
          <a:noFill/>
        </p:spPr>
        <p:txBody>
          <a:bodyPr wrap="square" rtlCol="0">
            <a:spAutoFit/>
          </a:bodyPr>
          <a:lstStyle/>
          <a:p>
            <a:r>
              <a:rPr lang="ja-JP" altLang="en-US" sz="1224" dirty="0">
                <a:latin typeface="HG丸ｺﾞｼｯｸM-PRO" panose="020F0600000000000000" pitchFamily="50" charset="-128"/>
                <a:ea typeface="HG丸ｺﾞｼｯｸM-PRO" panose="020F0600000000000000" pitchFamily="50" charset="-128"/>
              </a:rPr>
              <a:t>　農林水産省は、令和３年５月に「みどりの食料システム戦略」を策定し、有機農業の拡大およびカーボンニュートラルの実現に向けた取組を進めることとしています。</a:t>
            </a:r>
            <a:endParaRPr lang="en-US" altLang="ja-JP" sz="1224" dirty="0">
              <a:latin typeface="HG丸ｺﾞｼｯｸM-PRO" panose="020F0600000000000000" pitchFamily="50" charset="-128"/>
              <a:ea typeface="HG丸ｺﾞｼｯｸM-PRO" panose="020F0600000000000000" pitchFamily="50" charset="-128"/>
            </a:endParaRPr>
          </a:p>
          <a:p>
            <a:r>
              <a:rPr lang="ja-JP" altLang="en-US" sz="1224" dirty="0">
                <a:latin typeface="HG丸ｺﾞｼｯｸM-PRO" panose="020F0600000000000000" pitchFamily="50" charset="-128"/>
                <a:ea typeface="HG丸ｺﾞｼｯｸM-PRO" panose="020F0600000000000000" pitchFamily="50" charset="-128"/>
              </a:rPr>
              <a:t>　大阪府においても、環境負荷の少ない有機農業・脱炭素型農業の推進に向けて、担い手の育成や栽培技術の確立に取り組んでいるところです。</a:t>
            </a:r>
          </a:p>
        </p:txBody>
      </p:sp>
      <p:sp>
        <p:nvSpPr>
          <p:cNvPr id="48" name="テキスト ボックス 47">
            <a:extLst>
              <a:ext uri="{FF2B5EF4-FFF2-40B4-BE49-F238E27FC236}">
                <a16:creationId xmlns:a16="http://schemas.microsoft.com/office/drawing/2014/main" id="{0F8361F8-1C73-4EB8-81D1-E80B71B2947B}"/>
              </a:ext>
            </a:extLst>
          </p:cNvPr>
          <p:cNvSpPr txBox="1"/>
          <p:nvPr/>
        </p:nvSpPr>
        <p:spPr>
          <a:xfrm>
            <a:off x="359395" y="3417354"/>
            <a:ext cx="4385997" cy="1222642"/>
          </a:xfrm>
          <a:prstGeom prst="rect">
            <a:avLst/>
          </a:prstGeom>
          <a:noFill/>
        </p:spPr>
        <p:txBody>
          <a:bodyPr wrap="square" rtlCol="0">
            <a:spAutoFit/>
          </a:bodyPr>
          <a:lstStyle/>
          <a:p>
            <a:pPr lvl="0"/>
            <a:r>
              <a:rPr lang="ja-JP" altLang="en-US" sz="1224" dirty="0">
                <a:solidFill>
                  <a:prstClr val="black"/>
                </a:solidFill>
                <a:latin typeface="HG丸ｺﾞｼｯｸM-PRO" panose="020F0600000000000000" pitchFamily="50" charset="-128"/>
                <a:ea typeface="HG丸ｺﾞｼｯｸM-PRO" panose="020F0600000000000000" pitchFamily="50" charset="-128"/>
              </a:rPr>
              <a:t>　能勢町には有機農業を志向する農家が多くいますが、病害虫の発生等により、十分な収量を得られない場合もあります。</a:t>
            </a:r>
            <a:endParaRPr lang="en-US" altLang="ja-JP" sz="1224" dirty="0">
              <a:solidFill>
                <a:prstClr val="black"/>
              </a:solidFill>
              <a:latin typeface="HG丸ｺﾞｼｯｸM-PRO" panose="020F0600000000000000" pitchFamily="50" charset="-128"/>
              <a:ea typeface="HG丸ｺﾞｼｯｸM-PRO" panose="020F0600000000000000" pitchFamily="50" charset="-128"/>
            </a:endParaRPr>
          </a:p>
          <a:p>
            <a:pPr lvl="0"/>
            <a:r>
              <a:rPr lang="ja-JP" altLang="en-US" sz="1224" dirty="0">
                <a:solidFill>
                  <a:prstClr val="black"/>
                </a:solidFill>
                <a:latin typeface="HG丸ｺﾞｼｯｸM-PRO" panose="020F0600000000000000" pitchFamily="50" charset="-128"/>
                <a:ea typeface="HG丸ｺﾞｼｯｸM-PRO" panose="020F0600000000000000" pitchFamily="50" charset="-128"/>
              </a:rPr>
              <a:t>　今回は、多くの種類の農作物を加害するアブラムシ類を、化学農薬を使わずに防除する方法として、天敵農薬「テントップ」（飛ばないテントウムシの幼虫を封入した製剤）を利用し、ハウスのズッキーニで実証試験を行いました。</a:t>
            </a:r>
            <a:endParaRPr lang="en-US" altLang="ja-JP" sz="1224" dirty="0">
              <a:solidFill>
                <a:prstClr val="black"/>
              </a:solidFill>
              <a:latin typeface="HG丸ｺﾞｼｯｸM-PRO" panose="020F0600000000000000" pitchFamily="50" charset="-128"/>
              <a:ea typeface="HG丸ｺﾞｼｯｸM-PRO" panose="020F0600000000000000" pitchFamily="50" charset="-128"/>
            </a:endParaRPr>
          </a:p>
        </p:txBody>
      </p:sp>
      <p:pic>
        <p:nvPicPr>
          <p:cNvPr id="6" name="図 5">
            <a:extLst>
              <a:ext uri="{FF2B5EF4-FFF2-40B4-BE49-F238E27FC236}">
                <a16:creationId xmlns:a16="http://schemas.microsoft.com/office/drawing/2014/main" id="{7579AC1E-5BB5-4D44-85DB-64D2B1AA7FFB}"/>
              </a:ext>
            </a:extLst>
          </p:cNvPr>
          <p:cNvPicPr>
            <a:picLocks noChangeAspect="1"/>
          </p:cNvPicPr>
          <p:nvPr/>
        </p:nvPicPr>
        <p:blipFill>
          <a:blip r:embed="rId10"/>
          <a:stretch>
            <a:fillRect/>
          </a:stretch>
        </p:blipFill>
        <p:spPr>
          <a:xfrm>
            <a:off x="733958" y="2139191"/>
            <a:ext cx="1070608" cy="505004"/>
          </a:xfrm>
          <a:prstGeom prst="rect">
            <a:avLst/>
          </a:prstGeom>
        </p:spPr>
      </p:pic>
      <p:pic>
        <p:nvPicPr>
          <p:cNvPr id="15" name="図 14">
            <a:extLst>
              <a:ext uri="{FF2B5EF4-FFF2-40B4-BE49-F238E27FC236}">
                <a16:creationId xmlns:a16="http://schemas.microsoft.com/office/drawing/2014/main" id="{F8FA66D2-A661-476B-982E-97489EB567FE}"/>
              </a:ext>
            </a:extLst>
          </p:cNvPr>
          <p:cNvPicPr>
            <a:picLocks noChangeAspect="1"/>
          </p:cNvPicPr>
          <p:nvPr/>
        </p:nvPicPr>
        <p:blipFill>
          <a:blip r:embed="rId11"/>
          <a:stretch>
            <a:fillRect/>
          </a:stretch>
        </p:blipFill>
        <p:spPr>
          <a:xfrm>
            <a:off x="5887098" y="2121658"/>
            <a:ext cx="1321796" cy="556899"/>
          </a:xfrm>
          <a:prstGeom prst="rect">
            <a:avLst/>
          </a:prstGeom>
        </p:spPr>
      </p:pic>
      <p:pic>
        <p:nvPicPr>
          <p:cNvPr id="16" name="図 15">
            <a:extLst>
              <a:ext uri="{FF2B5EF4-FFF2-40B4-BE49-F238E27FC236}">
                <a16:creationId xmlns:a16="http://schemas.microsoft.com/office/drawing/2014/main" id="{B06910DC-097C-4822-92F9-045209CD57B8}"/>
              </a:ext>
            </a:extLst>
          </p:cNvPr>
          <p:cNvPicPr>
            <a:picLocks noChangeAspect="1"/>
          </p:cNvPicPr>
          <p:nvPr/>
        </p:nvPicPr>
        <p:blipFill rotWithShape="1">
          <a:blip r:embed="rId12" cstate="print">
            <a:extLst>
              <a:ext uri="{28A0092B-C50C-407E-A947-70E740481C1C}">
                <a14:useLocalDpi xmlns:a14="http://schemas.microsoft.com/office/drawing/2010/main"/>
              </a:ext>
            </a:extLst>
          </a:blip>
          <a:srcRect/>
          <a:stretch/>
        </p:blipFill>
        <p:spPr>
          <a:xfrm>
            <a:off x="4895899" y="3437632"/>
            <a:ext cx="2529360" cy="1599412"/>
          </a:xfrm>
          <a:prstGeom prst="rect">
            <a:avLst/>
          </a:prstGeom>
        </p:spPr>
      </p:pic>
      <p:sp>
        <p:nvSpPr>
          <p:cNvPr id="49" name="テキスト ボックス 48">
            <a:extLst>
              <a:ext uri="{FF2B5EF4-FFF2-40B4-BE49-F238E27FC236}">
                <a16:creationId xmlns:a16="http://schemas.microsoft.com/office/drawing/2014/main" id="{B4073515-14EA-4FCA-8CF1-0A3FA84AA28A}"/>
              </a:ext>
            </a:extLst>
          </p:cNvPr>
          <p:cNvSpPr txBox="1"/>
          <p:nvPr/>
        </p:nvSpPr>
        <p:spPr>
          <a:xfrm>
            <a:off x="3455739" y="5272785"/>
            <a:ext cx="3859837" cy="1015663"/>
          </a:xfrm>
          <a:prstGeom prst="rect">
            <a:avLst/>
          </a:prstGeom>
          <a:noFill/>
          <a:ln>
            <a:solidFill>
              <a:schemeClr val="tx1"/>
            </a:solidFill>
          </a:ln>
        </p:spPr>
        <p:txBody>
          <a:bodyPr wrap="square" rtlCol="0">
            <a:spAutoFit/>
          </a:bodyPr>
          <a:lstStyle/>
          <a:p>
            <a:r>
              <a:rPr lang="ja-JP" altLang="en-US" sz="1200" b="1" dirty="0">
                <a:latin typeface="HG丸ｺﾞｼｯｸM-PRO" panose="020F0600000000000000" pitchFamily="50" charset="-128"/>
                <a:ea typeface="HG丸ｺﾞｼｯｸM-PRO" panose="020F0600000000000000" pitchFamily="50" charset="-128"/>
              </a:rPr>
              <a:t>〇現地実証</a:t>
            </a:r>
            <a:endParaRPr lang="ja-JP" altLang="en-US" sz="1800" b="1"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ズッキーニ定植日：４月</a:t>
            </a:r>
            <a:r>
              <a:rPr lang="en-US" altLang="ja-JP" sz="1200" dirty="0">
                <a:latin typeface="HG丸ｺﾞｼｯｸM-PRO" panose="020F0600000000000000" pitchFamily="50" charset="-128"/>
                <a:ea typeface="HG丸ｺﾞｼｯｸM-PRO" panose="020F0600000000000000" pitchFamily="50" charset="-128"/>
              </a:rPr>
              <a:t>12</a:t>
            </a:r>
            <a:r>
              <a:rPr lang="ja-JP" altLang="en-US" sz="1200" dirty="0">
                <a:latin typeface="HG丸ｺﾞｼｯｸM-PRO" panose="020F0600000000000000" pitchFamily="50" charset="-128"/>
                <a:ea typeface="HG丸ｺﾞｼｯｸM-PRO" panose="020F0600000000000000" pitchFamily="50" charset="-128"/>
              </a:rPr>
              <a:t>日</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オオムギは種日：４月</a:t>
            </a:r>
            <a:r>
              <a:rPr lang="en-US" altLang="ja-JP" sz="1200" dirty="0">
                <a:latin typeface="HG丸ｺﾞｼｯｸM-PRO" panose="020F0600000000000000" pitchFamily="50" charset="-128"/>
                <a:ea typeface="HG丸ｺﾞｼｯｸM-PRO" panose="020F0600000000000000" pitchFamily="50" charset="-128"/>
              </a:rPr>
              <a:t>13</a:t>
            </a:r>
            <a:r>
              <a:rPr lang="ja-JP" altLang="en-US" sz="1200" dirty="0">
                <a:latin typeface="HG丸ｺﾞｼｯｸM-PRO" panose="020F0600000000000000" pitchFamily="50" charset="-128"/>
                <a:ea typeface="HG丸ｺﾞｼｯｸM-PRO" panose="020F0600000000000000" pitchFamily="50" charset="-128"/>
              </a:rPr>
              <a:t>日</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天敵放飼：</a:t>
            </a: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１回目</a:t>
            </a:r>
            <a:r>
              <a:rPr lang="en-US" altLang="ja-JP" sz="1200" dirty="0">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５月</a:t>
            </a:r>
            <a:r>
              <a:rPr lang="en-US" altLang="ja-JP" sz="1200" dirty="0">
                <a:latin typeface="HG丸ｺﾞｼｯｸM-PRO" panose="020F0600000000000000" pitchFamily="50" charset="-128"/>
                <a:ea typeface="HG丸ｺﾞｼｯｸM-PRO" panose="020F0600000000000000" pitchFamily="50" charset="-128"/>
              </a:rPr>
              <a:t>14</a:t>
            </a:r>
            <a:r>
              <a:rPr lang="ja-JP" altLang="en-US" sz="1200" dirty="0">
                <a:latin typeface="HG丸ｺﾞｼｯｸM-PRO" panose="020F0600000000000000" pitchFamily="50" charset="-128"/>
                <a:ea typeface="HG丸ｺﾞｼｯｸM-PRO" panose="020F0600000000000000" pitchFamily="50" charset="-128"/>
              </a:rPr>
              <a:t>日、</a:t>
            </a: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２回目</a:t>
            </a:r>
            <a:r>
              <a:rPr lang="en-US" altLang="ja-JP" sz="1200" dirty="0">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６月４日</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収穫：５月中旬 ～ ７月下旬</a:t>
            </a:r>
            <a:endParaRPr lang="en-US" altLang="ja-JP" sz="1200" dirty="0">
              <a:latin typeface="HG丸ｺﾞｼｯｸM-PRO" panose="020F0600000000000000" pitchFamily="50" charset="-128"/>
              <a:ea typeface="HG丸ｺﾞｼｯｸM-PRO" panose="020F0600000000000000" pitchFamily="50" charset="-128"/>
            </a:endParaRPr>
          </a:p>
        </p:txBody>
      </p:sp>
      <p:pic>
        <p:nvPicPr>
          <p:cNvPr id="50" name="図 49">
            <a:extLst>
              <a:ext uri="{FF2B5EF4-FFF2-40B4-BE49-F238E27FC236}">
                <a16:creationId xmlns:a16="http://schemas.microsoft.com/office/drawing/2014/main" id="{A80BE0B1-91D8-47EE-8DAC-0FAECD45C787}"/>
              </a:ext>
            </a:extLst>
          </p:cNvPr>
          <p:cNvPicPr>
            <a:picLocks noChangeAspect="1"/>
          </p:cNvPicPr>
          <p:nvPr/>
        </p:nvPicPr>
        <p:blipFill>
          <a:blip r:embed="rId13" cstate="print">
            <a:extLst>
              <a:ext uri="{28A0092B-C50C-407E-A947-70E740481C1C}">
                <a14:useLocalDpi xmlns:a14="http://schemas.microsoft.com/office/drawing/2010/main"/>
              </a:ext>
            </a:extLst>
          </a:blip>
          <a:srcRect/>
          <a:stretch>
            <a:fillRect/>
          </a:stretch>
        </p:blipFill>
        <p:spPr bwMode="auto">
          <a:xfrm>
            <a:off x="447245" y="5590267"/>
            <a:ext cx="1280302" cy="2274806"/>
          </a:xfrm>
          <a:prstGeom prst="rect">
            <a:avLst/>
          </a:prstGeom>
          <a:noFill/>
          <a:ln>
            <a:noFill/>
          </a:ln>
        </p:spPr>
      </p:pic>
      <p:pic>
        <p:nvPicPr>
          <p:cNvPr id="51" name="図 50">
            <a:extLst>
              <a:ext uri="{FF2B5EF4-FFF2-40B4-BE49-F238E27FC236}">
                <a16:creationId xmlns:a16="http://schemas.microsoft.com/office/drawing/2014/main" id="{8794D681-D689-473A-ABF8-18C536DD764F}"/>
              </a:ext>
            </a:extLst>
          </p:cNvPr>
          <p:cNvPicPr>
            <a:picLocks noChangeAspect="1"/>
          </p:cNvPicPr>
          <p:nvPr/>
        </p:nvPicPr>
        <p:blipFill>
          <a:blip r:embed="rId14" cstate="print">
            <a:extLst>
              <a:ext uri="{28A0092B-C50C-407E-A947-70E740481C1C}">
                <a14:useLocalDpi xmlns:a14="http://schemas.microsoft.com/office/drawing/2010/main"/>
              </a:ext>
            </a:extLst>
          </a:blip>
          <a:srcRect/>
          <a:stretch>
            <a:fillRect/>
          </a:stretch>
        </p:blipFill>
        <p:spPr bwMode="auto">
          <a:xfrm>
            <a:off x="1953787" y="5580213"/>
            <a:ext cx="1285928" cy="2284860"/>
          </a:xfrm>
          <a:prstGeom prst="rect">
            <a:avLst/>
          </a:prstGeom>
          <a:noFill/>
          <a:ln>
            <a:noFill/>
          </a:ln>
        </p:spPr>
      </p:pic>
      <p:pic>
        <p:nvPicPr>
          <p:cNvPr id="52" name="Picture 2" descr="栗のイラスト（フルーツ）">
            <a:extLst>
              <a:ext uri="{FF2B5EF4-FFF2-40B4-BE49-F238E27FC236}">
                <a16:creationId xmlns:a16="http://schemas.microsoft.com/office/drawing/2014/main" id="{01859F05-96E3-4F17-BE11-F42CDED34EDE}"/>
              </a:ext>
            </a:extLst>
          </p:cNvPr>
          <p:cNvPicPr>
            <a:picLocks noChangeAspect="1" noChangeArrowheads="1"/>
          </p:cNvPicPr>
          <p:nvPr/>
        </p:nvPicPr>
        <p:blipFill>
          <a:blip r:embed="rId15" cstate="print">
            <a:extLst>
              <a:ext uri="{28A0092B-C50C-407E-A947-70E740481C1C}">
                <a14:useLocalDpi xmlns:a14="http://schemas.microsoft.com/office/drawing/2010/main"/>
              </a:ext>
            </a:extLst>
          </a:blip>
          <a:srcRect/>
          <a:stretch>
            <a:fillRect/>
          </a:stretch>
        </p:blipFill>
        <p:spPr bwMode="auto">
          <a:xfrm>
            <a:off x="1471057" y="648438"/>
            <a:ext cx="834730" cy="880982"/>
          </a:xfrm>
          <a:prstGeom prst="rect">
            <a:avLst/>
          </a:prstGeom>
          <a:noFill/>
          <a:extLst>
            <a:ext uri="{909E8E84-426E-40DD-AFC4-6F175D3DCCD1}">
              <a14:hiddenFill xmlns:a14="http://schemas.microsoft.com/office/drawing/2010/main">
                <a:solidFill>
                  <a:srgbClr val="FFFFFF"/>
                </a:solidFill>
              </a14:hiddenFill>
            </a:ext>
          </a:extLst>
        </p:spPr>
      </p:pic>
      <p:pic>
        <p:nvPicPr>
          <p:cNvPr id="53" name="図 52">
            <a:extLst>
              <a:ext uri="{FF2B5EF4-FFF2-40B4-BE49-F238E27FC236}">
                <a16:creationId xmlns:a16="http://schemas.microsoft.com/office/drawing/2014/main" id="{14F81938-E216-40E5-9907-6E335CD11DD1}"/>
              </a:ext>
            </a:extLst>
          </p:cNvPr>
          <p:cNvPicPr>
            <a:picLocks noChangeAspect="1"/>
          </p:cNvPicPr>
          <p:nvPr/>
        </p:nvPicPr>
        <p:blipFill>
          <a:blip r:embed="rId16" cstate="print">
            <a:extLst>
              <a:ext uri="{28A0092B-C50C-407E-A947-70E740481C1C}">
                <a14:useLocalDpi xmlns:a14="http://schemas.microsoft.com/office/drawing/2010/main"/>
              </a:ext>
            </a:extLst>
          </a:blip>
          <a:stretch>
            <a:fillRect/>
          </a:stretch>
        </p:blipFill>
        <p:spPr>
          <a:xfrm>
            <a:off x="5625476" y="718510"/>
            <a:ext cx="901033" cy="807968"/>
          </a:xfrm>
          <a:prstGeom prst="rect">
            <a:avLst/>
          </a:prstGeom>
        </p:spPr>
      </p:pic>
      <p:pic>
        <p:nvPicPr>
          <p:cNvPr id="54" name="図 53">
            <a:extLst>
              <a:ext uri="{FF2B5EF4-FFF2-40B4-BE49-F238E27FC236}">
                <a16:creationId xmlns:a16="http://schemas.microsoft.com/office/drawing/2014/main" id="{64B6C360-7BF5-4DF6-8462-29E0907A5647}"/>
              </a:ext>
            </a:extLst>
          </p:cNvPr>
          <p:cNvPicPr>
            <a:picLocks noChangeAspect="1"/>
          </p:cNvPicPr>
          <p:nvPr/>
        </p:nvPicPr>
        <p:blipFill>
          <a:blip r:embed="rId17" cstate="print">
            <a:extLst>
              <a:ext uri="{28A0092B-C50C-407E-A947-70E740481C1C}">
                <a14:useLocalDpi xmlns:a14="http://schemas.microsoft.com/office/drawing/2010/main"/>
              </a:ext>
            </a:extLst>
          </a:blip>
          <a:stretch>
            <a:fillRect/>
          </a:stretch>
        </p:blipFill>
        <p:spPr>
          <a:xfrm>
            <a:off x="6695700" y="10494416"/>
            <a:ext cx="360440" cy="360440"/>
          </a:xfrm>
          <a:prstGeom prst="rect">
            <a:avLst/>
          </a:prstGeom>
        </p:spPr>
      </p:pic>
      <p:sp>
        <p:nvSpPr>
          <p:cNvPr id="56" name="正方形/長方形 55">
            <a:extLst>
              <a:ext uri="{FF2B5EF4-FFF2-40B4-BE49-F238E27FC236}">
                <a16:creationId xmlns:a16="http://schemas.microsoft.com/office/drawing/2014/main" id="{02EA0A69-472D-4300-8F6C-8B6481BA3B4A}"/>
              </a:ext>
            </a:extLst>
          </p:cNvPr>
          <p:cNvSpPr/>
          <p:nvPr/>
        </p:nvSpPr>
        <p:spPr>
          <a:xfrm>
            <a:off x="213696" y="10486187"/>
            <a:ext cx="7361120" cy="365097"/>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rPr>
              <a:t>　</a:t>
            </a:r>
            <a:r>
              <a:rPr kumimoji="1" lang="ja-JP" altLang="en-US" sz="1200" dirty="0">
                <a:solidFill>
                  <a:schemeClr val="tx1"/>
                </a:solidFill>
              </a:rPr>
              <a:t>環境にやさしい農業に取り組んで</a:t>
            </a:r>
            <a:r>
              <a:rPr kumimoji="1" lang="ja-JP" altLang="en-US" sz="1800" dirty="0">
                <a:solidFill>
                  <a:srgbClr val="00B050"/>
                </a:solidFill>
              </a:rPr>
              <a:t> みどり</a:t>
            </a:r>
            <a:r>
              <a:rPr kumimoji="1" lang="ja-JP" altLang="en-US" sz="1800" dirty="0">
                <a:solidFill>
                  <a:schemeClr val="tx1"/>
                </a:solidFill>
              </a:rPr>
              <a:t>認定</a:t>
            </a:r>
            <a:r>
              <a:rPr kumimoji="1" lang="ja-JP" altLang="en-US" sz="1200" dirty="0">
                <a:solidFill>
                  <a:schemeClr val="tx1"/>
                </a:solidFill>
              </a:rPr>
              <a:t>を受けましょう</a:t>
            </a:r>
            <a:r>
              <a:rPr kumimoji="1" lang="en-US" altLang="ja-JP" sz="1200" dirty="0">
                <a:solidFill>
                  <a:schemeClr val="tx1"/>
                </a:solidFill>
              </a:rPr>
              <a:t>!!</a:t>
            </a:r>
            <a:endParaRPr kumimoji="1" lang="ja-JP" altLang="en-US" sz="1200" dirty="0">
              <a:solidFill>
                <a:schemeClr val="tx1"/>
              </a:solidFill>
            </a:endParaRPr>
          </a:p>
        </p:txBody>
      </p:sp>
      <p:sp>
        <p:nvSpPr>
          <p:cNvPr id="57" name="テキスト ボックス 56">
            <a:extLst>
              <a:ext uri="{FF2B5EF4-FFF2-40B4-BE49-F238E27FC236}">
                <a16:creationId xmlns:a16="http://schemas.microsoft.com/office/drawing/2014/main" id="{E7E543CB-0BB2-43AA-A2F5-BB26EA0E0298}"/>
              </a:ext>
            </a:extLst>
          </p:cNvPr>
          <p:cNvSpPr txBox="1"/>
          <p:nvPr/>
        </p:nvSpPr>
        <p:spPr>
          <a:xfrm>
            <a:off x="4763129" y="10554275"/>
            <a:ext cx="1885453" cy="246221"/>
          </a:xfrm>
          <a:prstGeom prst="rect">
            <a:avLst/>
          </a:prstGeom>
          <a:noFill/>
        </p:spPr>
        <p:txBody>
          <a:bodyPr wrap="none" rtlCol="0">
            <a:spAutoFit/>
          </a:bodyPr>
          <a:lstStyle/>
          <a:p>
            <a:r>
              <a:rPr lang="ja-JP" altLang="en-US" sz="1000" dirty="0"/>
              <a:t>メリットなど詳しくは府</a:t>
            </a:r>
            <a:r>
              <a:rPr lang="en-US" altLang="ja-JP" sz="1000" dirty="0"/>
              <a:t>HP</a:t>
            </a:r>
            <a:r>
              <a:rPr lang="ja-JP" altLang="en-US" sz="1000" dirty="0"/>
              <a:t>へ</a:t>
            </a:r>
            <a:r>
              <a:rPr lang="en-US" altLang="ja-JP" sz="1000" dirty="0"/>
              <a:t>!    </a:t>
            </a:r>
            <a:r>
              <a:rPr lang="ja-JP" altLang="en-US" sz="1000" dirty="0"/>
              <a:t>→</a:t>
            </a:r>
            <a:endParaRPr kumimoji="1" lang="en-US" altLang="ja-JP" sz="1000" dirty="0"/>
          </a:p>
        </p:txBody>
      </p:sp>
    </p:spTree>
    <p:extLst>
      <p:ext uri="{BB962C8B-B14F-4D97-AF65-F5344CB8AC3E}">
        <p14:creationId xmlns:p14="http://schemas.microsoft.com/office/powerpoint/2010/main" val="3704882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正方形/長方形 67"/>
          <p:cNvSpPr/>
          <p:nvPr/>
        </p:nvSpPr>
        <p:spPr>
          <a:xfrm>
            <a:off x="143787" y="592435"/>
            <a:ext cx="7487999" cy="2782605"/>
          </a:xfrm>
          <a:prstGeom prst="rect">
            <a:avLst/>
          </a:prstGeom>
          <a:solidFill>
            <a:schemeClr val="accent3">
              <a:lumMod val="50000"/>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11">
              <a:solidFill>
                <a:srgbClr val="FF0000"/>
              </a:solidFill>
            </a:endParaRPr>
          </a:p>
        </p:txBody>
      </p:sp>
      <p:sp>
        <p:nvSpPr>
          <p:cNvPr id="67" name="角丸四角形 66"/>
          <p:cNvSpPr/>
          <p:nvPr/>
        </p:nvSpPr>
        <p:spPr>
          <a:xfrm>
            <a:off x="131846" y="395817"/>
            <a:ext cx="7487999" cy="446610"/>
          </a:xfrm>
          <a:prstGeom prst="roundRect">
            <a:avLst/>
          </a:prstGeom>
          <a:solidFill>
            <a:schemeClr val="accent3">
              <a:lumMod val="60000"/>
              <a:lumOff val="4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11"/>
          </a:p>
        </p:txBody>
      </p:sp>
      <p:cxnSp>
        <p:nvCxnSpPr>
          <p:cNvPr id="19" name="直線コネクタ 18"/>
          <p:cNvCxnSpPr/>
          <p:nvPr/>
        </p:nvCxnSpPr>
        <p:spPr>
          <a:xfrm flipV="1">
            <a:off x="72219" y="340407"/>
            <a:ext cx="7632000" cy="8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5832003" y="52375"/>
            <a:ext cx="1976205" cy="280718"/>
          </a:xfrm>
          <a:prstGeom prst="rect">
            <a:avLst/>
          </a:prstGeom>
          <a:noFill/>
        </p:spPr>
        <p:txBody>
          <a:bodyPr wrap="square" rtlCol="0">
            <a:spAutoFit/>
          </a:bodyPr>
          <a:lstStyle/>
          <a:p>
            <a:r>
              <a:rPr lang="ja-JP" altLang="en-US" sz="1224" dirty="0"/>
              <a:t>北部普及だより</a:t>
            </a:r>
            <a:r>
              <a:rPr lang="en-US" altLang="ja-JP" sz="1224" dirty="0"/>
              <a:t>114</a:t>
            </a:r>
            <a:r>
              <a:rPr lang="ja-JP" altLang="en-US" sz="1224" dirty="0"/>
              <a:t>号</a:t>
            </a:r>
          </a:p>
        </p:txBody>
      </p:sp>
      <p:sp>
        <p:nvSpPr>
          <p:cNvPr id="47" name="テキスト ボックス 46">
            <a:extLst>
              <a:ext uri="{FF2B5EF4-FFF2-40B4-BE49-F238E27FC236}">
                <a16:creationId xmlns:a16="http://schemas.microsoft.com/office/drawing/2014/main" id="{EBB90DD0-0C9B-4F4A-918C-174B2FA9A716}"/>
              </a:ext>
            </a:extLst>
          </p:cNvPr>
          <p:cNvSpPr txBox="1"/>
          <p:nvPr/>
        </p:nvSpPr>
        <p:spPr>
          <a:xfrm>
            <a:off x="1439515" y="393070"/>
            <a:ext cx="4968552" cy="407163"/>
          </a:xfrm>
          <a:prstGeom prst="rect">
            <a:avLst/>
          </a:prstGeom>
          <a:noFill/>
        </p:spPr>
        <p:txBody>
          <a:bodyPr wrap="square" rtlCol="0">
            <a:spAutoFit/>
          </a:bodyPr>
          <a:lstStyle/>
          <a:p>
            <a:r>
              <a:rPr lang="ja-JP" altLang="en-US" sz="2046" b="1" dirty="0"/>
              <a:t>令和６年度　有機農産物アカデミー開講！</a:t>
            </a:r>
          </a:p>
        </p:txBody>
      </p:sp>
      <p:sp>
        <p:nvSpPr>
          <p:cNvPr id="24" name="テキスト ボックス 23">
            <a:extLst>
              <a:ext uri="{FF2B5EF4-FFF2-40B4-BE49-F238E27FC236}">
                <a16:creationId xmlns:a16="http://schemas.microsoft.com/office/drawing/2014/main" id="{E1E766BE-E63F-4A2F-B6F8-85A1A8766C14}"/>
              </a:ext>
            </a:extLst>
          </p:cNvPr>
          <p:cNvSpPr txBox="1"/>
          <p:nvPr/>
        </p:nvSpPr>
        <p:spPr>
          <a:xfrm>
            <a:off x="144204" y="846838"/>
            <a:ext cx="7487999" cy="1222642"/>
          </a:xfrm>
          <a:prstGeom prst="rect">
            <a:avLst/>
          </a:prstGeom>
          <a:noFill/>
        </p:spPr>
        <p:txBody>
          <a:bodyPr wrap="square" rtlCol="0">
            <a:spAutoFit/>
          </a:bodyPr>
          <a:lstStyle/>
          <a:p>
            <a:r>
              <a:rPr lang="ja-JP" altLang="en-US" sz="1224" dirty="0">
                <a:latin typeface="HG丸ｺﾞｼｯｸM-PRO" panose="020F0600000000000000" pitchFamily="50" charset="-128"/>
                <a:ea typeface="HG丸ｺﾞｼｯｸM-PRO" panose="020F0600000000000000" pitchFamily="50" charset="-128"/>
              </a:rPr>
              <a:t>　新たな担い手の確保・育成のため、有機農産物に特化した研修プログラム</a:t>
            </a:r>
            <a:r>
              <a:rPr lang="en-US" altLang="ja-JP" sz="1224" dirty="0">
                <a:latin typeface="HG丸ｺﾞｼｯｸM-PRO" panose="020F0600000000000000" pitchFamily="50" charset="-128"/>
                <a:ea typeface="HG丸ｺﾞｼｯｸM-PRO" panose="020F0600000000000000" pitchFamily="50" charset="-128"/>
              </a:rPr>
              <a:t>『</a:t>
            </a:r>
            <a:r>
              <a:rPr lang="ja-JP" altLang="en-US" sz="1224" dirty="0">
                <a:latin typeface="HG丸ｺﾞｼｯｸM-PRO" panose="020F0600000000000000" pitchFamily="50" charset="-128"/>
                <a:ea typeface="HG丸ｺﾞｼｯｸM-PRO" panose="020F0600000000000000" pitchFamily="50" charset="-128"/>
              </a:rPr>
              <a:t>大阪産</a:t>
            </a:r>
            <a:r>
              <a:rPr lang="en-US" altLang="ja-JP" sz="1224" dirty="0">
                <a:latin typeface="HG丸ｺﾞｼｯｸM-PRO" panose="020F0600000000000000" pitchFamily="50" charset="-128"/>
                <a:ea typeface="HG丸ｺﾞｼｯｸM-PRO" panose="020F0600000000000000" pitchFamily="50" charset="-128"/>
              </a:rPr>
              <a:t>(</a:t>
            </a:r>
            <a:r>
              <a:rPr lang="ja-JP" altLang="en-US" sz="1224" dirty="0">
                <a:latin typeface="HG丸ｺﾞｼｯｸM-PRO" panose="020F0600000000000000" pitchFamily="50" charset="-128"/>
                <a:ea typeface="HG丸ｺﾞｼｯｸM-PRO" panose="020F0600000000000000" pitchFamily="50" charset="-128"/>
              </a:rPr>
              <a:t>もん</a:t>
            </a:r>
            <a:r>
              <a:rPr lang="en-US" altLang="ja-JP" sz="1224" dirty="0">
                <a:latin typeface="HG丸ｺﾞｼｯｸM-PRO" panose="020F0600000000000000" pitchFamily="50" charset="-128"/>
                <a:ea typeface="HG丸ｺﾞｼｯｸM-PRO" panose="020F0600000000000000" pitchFamily="50" charset="-128"/>
              </a:rPr>
              <a:t>)</a:t>
            </a:r>
            <a:r>
              <a:rPr lang="ja-JP" altLang="en-US" sz="1224" dirty="0">
                <a:latin typeface="HG丸ｺﾞｼｯｸM-PRO" panose="020F0600000000000000" pitchFamily="50" charset="-128"/>
                <a:ea typeface="HG丸ｺﾞｼｯｸM-PRO" panose="020F0600000000000000" pitchFamily="50" charset="-128"/>
              </a:rPr>
              <a:t>スタートアカ</a:t>
            </a:r>
          </a:p>
          <a:p>
            <a:r>
              <a:rPr lang="ja-JP" altLang="en-US" sz="1224" dirty="0">
                <a:latin typeface="HG丸ｺﾞｼｯｸM-PRO" panose="020F0600000000000000" pitchFamily="50" charset="-128"/>
                <a:ea typeface="HG丸ｺﾞｼｯｸM-PRO" panose="020F0600000000000000" pitchFamily="50" charset="-128"/>
              </a:rPr>
              <a:t>デミー「有機農産物アカデミー（北部地域）」</a:t>
            </a:r>
            <a:r>
              <a:rPr lang="en-US" altLang="ja-JP" sz="1224" dirty="0">
                <a:latin typeface="HG丸ｺﾞｼｯｸM-PRO" panose="020F0600000000000000" pitchFamily="50" charset="-128"/>
                <a:ea typeface="HG丸ｺﾞｼｯｸM-PRO" panose="020F0600000000000000" pitchFamily="50" charset="-128"/>
              </a:rPr>
              <a:t>』</a:t>
            </a:r>
            <a:r>
              <a:rPr lang="ja-JP" altLang="en-US" sz="1224" dirty="0">
                <a:latin typeface="HG丸ｺﾞｼｯｸM-PRO" panose="020F0600000000000000" pitchFamily="50" charset="-128"/>
                <a:ea typeface="HG丸ｺﾞｼｯｸM-PRO" panose="020F0600000000000000" pitchFamily="50" charset="-128"/>
              </a:rPr>
              <a:t>を開講しています。</a:t>
            </a:r>
            <a:r>
              <a:rPr lang="en-US" altLang="ja-JP" sz="1224" dirty="0">
                <a:latin typeface="HG丸ｺﾞｼｯｸM-PRO" panose="020F0600000000000000" pitchFamily="50" charset="-128"/>
                <a:ea typeface="HG丸ｺﾞｼｯｸM-PRO" panose="020F0600000000000000" pitchFamily="50" charset="-128"/>
              </a:rPr>
              <a:t>10</a:t>
            </a:r>
            <a:r>
              <a:rPr lang="ja-JP" altLang="en-US" sz="1224" dirty="0">
                <a:latin typeface="HG丸ｺﾞｼｯｸM-PRO" panose="020F0600000000000000" pitchFamily="50" charset="-128"/>
                <a:ea typeface="HG丸ｺﾞｼｯｸM-PRO" panose="020F0600000000000000" pitchFamily="50" charset="-128"/>
              </a:rPr>
              <a:t>名の申込みがあり、選考の結果、６名（</a:t>
            </a:r>
            <a:r>
              <a:rPr lang="en-US" altLang="ja-JP" sz="1224" dirty="0">
                <a:latin typeface="HG丸ｺﾞｼｯｸM-PRO" panose="020F0600000000000000" pitchFamily="50" charset="-128"/>
                <a:ea typeface="HG丸ｺﾞｼｯｸM-PRO" panose="020F0600000000000000" pitchFamily="50" charset="-128"/>
              </a:rPr>
              <a:t>20</a:t>
            </a:r>
            <a:r>
              <a:rPr lang="ja-JP" altLang="en-US" sz="1224" dirty="0">
                <a:latin typeface="HG丸ｺﾞｼｯｸM-PRO" panose="020F0600000000000000" pitchFamily="50" charset="-128"/>
                <a:ea typeface="HG丸ｺﾞｼｯｸM-PRO" panose="020F0600000000000000" pitchFamily="50" charset="-128"/>
              </a:rPr>
              <a:t>～</a:t>
            </a:r>
            <a:r>
              <a:rPr lang="en-US" altLang="ja-JP" sz="1224" dirty="0">
                <a:latin typeface="HG丸ｺﾞｼｯｸM-PRO" panose="020F0600000000000000" pitchFamily="50" charset="-128"/>
                <a:ea typeface="HG丸ｺﾞｼｯｸM-PRO" panose="020F0600000000000000" pitchFamily="50" charset="-128"/>
              </a:rPr>
              <a:t>40</a:t>
            </a:r>
            <a:r>
              <a:rPr lang="ja-JP" altLang="en-US" sz="1224" dirty="0">
                <a:latin typeface="HG丸ｺﾞｼｯｸM-PRO" panose="020F0600000000000000" pitchFamily="50" charset="-128"/>
                <a:ea typeface="HG丸ｺﾞｼｯｸM-PRO" panose="020F0600000000000000" pitchFamily="50" charset="-128"/>
              </a:rPr>
              <a:t>歳代）の受講生を決定しました。</a:t>
            </a:r>
          </a:p>
          <a:p>
            <a:r>
              <a:rPr lang="ja-JP" altLang="en-US" sz="1224" dirty="0">
                <a:latin typeface="HG丸ｺﾞｼｯｸM-PRO" panose="020F0600000000000000" pitchFamily="50" charset="-128"/>
                <a:ea typeface="HG丸ｺﾞｼｯｸM-PRO" panose="020F0600000000000000" pitchFamily="50" charset="-128"/>
              </a:rPr>
              <a:t>　７月</a:t>
            </a:r>
            <a:r>
              <a:rPr lang="en-US" altLang="ja-JP" sz="1224" dirty="0">
                <a:latin typeface="HG丸ｺﾞｼｯｸM-PRO" panose="020F0600000000000000" pitchFamily="50" charset="-128"/>
                <a:ea typeface="HG丸ｺﾞｼｯｸM-PRO" panose="020F0600000000000000" pitchFamily="50" charset="-128"/>
              </a:rPr>
              <a:t>27</a:t>
            </a:r>
            <a:r>
              <a:rPr lang="ja-JP" altLang="en-US" sz="1224" dirty="0">
                <a:latin typeface="HG丸ｺﾞｼｯｸM-PRO" panose="020F0600000000000000" pitchFamily="50" charset="-128"/>
                <a:ea typeface="HG丸ｺﾞｼｯｸM-PRO" panose="020F0600000000000000" pitchFamily="50" charset="-128"/>
              </a:rPr>
              <a:t>日</a:t>
            </a:r>
            <a:r>
              <a:rPr lang="ja-JP" altLang="en-US" sz="1224">
                <a:latin typeface="HG丸ｺﾞｼｯｸM-PRO" panose="020F0600000000000000" pitchFamily="50" charset="-128"/>
                <a:ea typeface="HG丸ｺﾞｼｯｸM-PRO" panose="020F0600000000000000" pitchFamily="50" charset="-128"/>
              </a:rPr>
              <a:t>の開講式では、</a:t>
            </a:r>
            <a:r>
              <a:rPr lang="ja-JP" altLang="en-US" sz="1224" dirty="0">
                <a:latin typeface="HG丸ｺﾞｼｯｸM-PRO" panose="020F0600000000000000" pitchFamily="50" charset="-128"/>
                <a:ea typeface="HG丸ｺﾞｼｯｸM-PRO" panose="020F0600000000000000" pitchFamily="50" charset="-128"/>
              </a:rPr>
              <a:t>「農業を通じて地域に貢献したい」などといった受講生の力強い決意表明の後、同日に第</a:t>
            </a:r>
            <a:r>
              <a:rPr lang="en-US" altLang="ja-JP" sz="1224" dirty="0">
                <a:latin typeface="HG丸ｺﾞｼｯｸM-PRO" panose="020F0600000000000000" pitchFamily="50" charset="-128"/>
                <a:ea typeface="HG丸ｺﾞｼｯｸM-PRO" panose="020F0600000000000000" pitchFamily="50" charset="-128"/>
              </a:rPr>
              <a:t>1</a:t>
            </a:r>
            <a:r>
              <a:rPr lang="ja-JP" altLang="en-US" sz="1224" dirty="0">
                <a:latin typeface="HG丸ｺﾞｼｯｸM-PRO" panose="020F0600000000000000" pitchFamily="50" charset="-128"/>
                <a:ea typeface="HG丸ｺﾞｼｯｸM-PRO" panose="020F0600000000000000" pitchFamily="50" charset="-128"/>
              </a:rPr>
              <a:t>回目の講座研修が開催されました。第</a:t>
            </a:r>
            <a:r>
              <a:rPr lang="en-US" altLang="ja-JP" sz="1224" dirty="0">
                <a:latin typeface="HG丸ｺﾞｼｯｸM-PRO" panose="020F0600000000000000" pitchFamily="50" charset="-128"/>
                <a:ea typeface="HG丸ｺﾞｼｯｸM-PRO" panose="020F0600000000000000" pitchFamily="50" charset="-128"/>
              </a:rPr>
              <a:t>2</a:t>
            </a:r>
            <a:r>
              <a:rPr lang="ja-JP" altLang="en-US" sz="1224" dirty="0">
                <a:latin typeface="HG丸ｺﾞｼｯｸM-PRO" panose="020F0600000000000000" pitchFamily="50" charset="-128"/>
                <a:ea typeface="HG丸ｺﾞｼｯｸM-PRO" panose="020F0600000000000000" pitchFamily="50" charset="-128"/>
              </a:rPr>
              <a:t>回目以降はオンラインでも行われており、</a:t>
            </a:r>
            <a:endParaRPr lang="en-US" altLang="ja-JP" sz="1224" dirty="0">
              <a:latin typeface="HG丸ｺﾞｼｯｸM-PRO" panose="020F0600000000000000" pitchFamily="50" charset="-128"/>
              <a:ea typeface="HG丸ｺﾞｼｯｸM-PRO" panose="020F0600000000000000" pitchFamily="50" charset="-128"/>
            </a:endParaRPr>
          </a:p>
          <a:p>
            <a:r>
              <a:rPr lang="ja-JP" altLang="en-US" sz="1224" dirty="0">
                <a:latin typeface="HG丸ｺﾞｼｯｸM-PRO" panose="020F0600000000000000" pitchFamily="50" charset="-128"/>
                <a:ea typeface="HG丸ｺﾞｼｯｸM-PRO" panose="020F0600000000000000" pitchFamily="50" charset="-128"/>
              </a:rPr>
              <a:t>有機農業に関する基礎知識を学んでいます。</a:t>
            </a:r>
          </a:p>
        </p:txBody>
      </p:sp>
      <p:sp>
        <p:nvSpPr>
          <p:cNvPr id="25" name="テキスト ボックス 24">
            <a:extLst>
              <a:ext uri="{FF2B5EF4-FFF2-40B4-BE49-F238E27FC236}">
                <a16:creationId xmlns:a16="http://schemas.microsoft.com/office/drawing/2014/main" id="{4E275F9C-020F-488C-B64A-D3EFFCA5AAD2}"/>
              </a:ext>
            </a:extLst>
          </p:cNvPr>
          <p:cNvSpPr txBox="1"/>
          <p:nvPr/>
        </p:nvSpPr>
        <p:spPr>
          <a:xfrm>
            <a:off x="84683" y="1969008"/>
            <a:ext cx="4891195" cy="1034257"/>
          </a:xfrm>
          <a:prstGeom prst="rect">
            <a:avLst/>
          </a:prstGeom>
          <a:noFill/>
        </p:spPr>
        <p:txBody>
          <a:bodyPr wrap="square" rtlCol="0">
            <a:spAutoFit/>
          </a:bodyPr>
          <a:lstStyle/>
          <a:p>
            <a:r>
              <a:rPr lang="ja-JP" altLang="en-US" sz="1224" dirty="0">
                <a:latin typeface="HG丸ｺﾞｼｯｸM-PRO" panose="020F0600000000000000" pitchFamily="50" charset="-128"/>
                <a:ea typeface="HG丸ｺﾞｼｯｸM-PRO" panose="020F0600000000000000" pitchFamily="50" charset="-128"/>
              </a:rPr>
              <a:t>　栽培研修は能勢町で実施しています。有機</a:t>
            </a:r>
            <a:r>
              <a:rPr lang="en-US" altLang="ja-JP" sz="1224" dirty="0">
                <a:latin typeface="HG丸ｺﾞｼｯｸM-PRO" panose="020F0600000000000000" pitchFamily="50" charset="-128"/>
                <a:ea typeface="HG丸ｺﾞｼｯｸM-PRO" panose="020F0600000000000000" pitchFamily="50" charset="-128"/>
              </a:rPr>
              <a:t>JAS</a:t>
            </a:r>
            <a:r>
              <a:rPr lang="ja-JP" altLang="en-US" sz="1224" dirty="0">
                <a:latin typeface="HG丸ｺﾞｼｯｸM-PRO" panose="020F0600000000000000" pitchFamily="50" charset="-128"/>
                <a:ea typeface="HG丸ｺﾞｼｯｸM-PRO" panose="020F0600000000000000" pitchFamily="50" charset="-128"/>
              </a:rPr>
              <a:t>認証を取得して</a:t>
            </a:r>
          </a:p>
          <a:p>
            <a:r>
              <a:rPr lang="ja-JP" altLang="en-US" sz="1224" dirty="0">
                <a:latin typeface="HG丸ｺﾞｼｯｸM-PRO" panose="020F0600000000000000" pitchFamily="50" charset="-128"/>
                <a:ea typeface="HG丸ｺﾞｼｯｸM-PRO" panose="020F0600000000000000" pitchFamily="50" charset="-128"/>
              </a:rPr>
              <a:t>いる指導農業者から説明を行い、受講生それぞれが実践します。</a:t>
            </a:r>
            <a:endParaRPr lang="en-US" altLang="ja-JP" sz="1224" dirty="0">
              <a:latin typeface="HG丸ｺﾞｼｯｸM-PRO" panose="020F0600000000000000" pitchFamily="50" charset="-128"/>
              <a:ea typeface="HG丸ｺﾞｼｯｸM-PRO" panose="020F0600000000000000" pitchFamily="50" charset="-128"/>
            </a:endParaRPr>
          </a:p>
          <a:p>
            <a:r>
              <a:rPr lang="en-US" altLang="ja-JP" sz="1224" dirty="0">
                <a:latin typeface="HG丸ｺﾞｼｯｸM-PRO" panose="020F0600000000000000" pitchFamily="50" charset="-128"/>
                <a:ea typeface="HG丸ｺﾞｼｯｸM-PRO" panose="020F0600000000000000" pitchFamily="50" charset="-128"/>
              </a:rPr>
              <a:t>   </a:t>
            </a:r>
            <a:r>
              <a:rPr lang="ja-JP" altLang="en-US" sz="1224" dirty="0">
                <a:latin typeface="HG丸ｺﾞｼｯｸM-PRO" panose="020F0600000000000000" pitchFamily="50" charset="-128"/>
                <a:ea typeface="HG丸ｺﾞｼｯｸM-PRO" panose="020F0600000000000000" pitchFamily="50" charset="-128"/>
              </a:rPr>
              <a:t>当課職員も実習に参加し、熱中症等の事故が起きないように配慮しながら、指導農業者のサポートや研修の状況確認を行っています。</a:t>
            </a:r>
          </a:p>
          <a:p>
            <a:endParaRPr lang="ja-JP" altLang="en-US" sz="1224" dirty="0">
              <a:latin typeface="HG丸ｺﾞｼｯｸM-PRO" panose="020F0600000000000000" pitchFamily="50" charset="-128"/>
              <a:ea typeface="HG丸ｺﾞｼｯｸM-PRO" panose="020F0600000000000000" pitchFamily="50" charset="-128"/>
            </a:endParaRPr>
          </a:p>
        </p:txBody>
      </p:sp>
      <p:sp>
        <p:nvSpPr>
          <p:cNvPr id="26" name="テキスト ボックス 25">
            <a:extLst>
              <a:ext uri="{FF2B5EF4-FFF2-40B4-BE49-F238E27FC236}">
                <a16:creationId xmlns:a16="http://schemas.microsoft.com/office/drawing/2014/main" id="{43865ADC-8569-44D5-BCD2-4FF46895BFAF}"/>
              </a:ext>
            </a:extLst>
          </p:cNvPr>
          <p:cNvSpPr txBox="1"/>
          <p:nvPr/>
        </p:nvSpPr>
        <p:spPr>
          <a:xfrm>
            <a:off x="46653" y="2717552"/>
            <a:ext cx="5065270" cy="657488"/>
          </a:xfrm>
          <a:prstGeom prst="rect">
            <a:avLst/>
          </a:prstGeom>
          <a:noFill/>
        </p:spPr>
        <p:txBody>
          <a:bodyPr wrap="square" rtlCol="0">
            <a:spAutoFit/>
          </a:bodyPr>
          <a:lstStyle/>
          <a:p>
            <a:r>
              <a:rPr lang="ja-JP" altLang="en-US" sz="1224" dirty="0">
                <a:latin typeface="HG丸ｺﾞｼｯｸM-PRO" panose="020F0600000000000000" pitchFamily="50" charset="-128"/>
                <a:ea typeface="HG丸ｺﾞｼｯｸM-PRO" panose="020F0600000000000000" pitchFamily="50" charset="-128"/>
              </a:rPr>
              <a:t>　アカデミーは</a:t>
            </a:r>
            <a:r>
              <a:rPr lang="en-US" altLang="ja-JP" sz="1224" dirty="0">
                <a:latin typeface="HG丸ｺﾞｼｯｸM-PRO" panose="020F0600000000000000" pitchFamily="50" charset="-128"/>
                <a:ea typeface="HG丸ｺﾞｼｯｸM-PRO" panose="020F0600000000000000" pitchFamily="50" charset="-128"/>
              </a:rPr>
              <a:t>3</a:t>
            </a:r>
            <a:r>
              <a:rPr lang="ja-JP" altLang="en-US" sz="1224" dirty="0">
                <a:latin typeface="HG丸ｺﾞｼｯｸM-PRO" panose="020F0600000000000000" pitchFamily="50" charset="-128"/>
                <a:ea typeface="HG丸ｺﾞｼｯｸM-PRO" panose="020F0600000000000000" pitchFamily="50" charset="-128"/>
              </a:rPr>
              <a:t>月上旬まで実施し、全</a:t>
            </a:r>
            <a:r>
              <a:rPr lang="en-US" altLang="ja-JP" sz="1224" dirty="0">
                <a:latin typeface="HG丸ｺﾞｼｯｸM-PRO" panose="020F0600000000000000" pitchFamily="50" charset="-128"/>
                <a:ea typeface="HG丸ｺﾞｼｯｸM-PRO" panose="020F0600000000000000" pitchFamily="50" charset="-128"/>
              </a:rPr>
              <a:t>10</a:t>
            </a:r>
            <a:r>
              <a:rPr lang="ja-JP" altLang="en-US" sz="1224" dirty="0">
                <a:latin typeface="HG丸ｺﾞｼｯｸM-PRO" panose="020F0600000000000000" pitchFamily="50" charset="-128"/>
                <a:ea typeface="HG丸ｺﾞｼｯｸM-PRO" panose="020F0600000000000000" pitchFamily="50" charset="-128"/>
              </a:rPr>
              <a:t>回の講座研修、全</a:t>
            </a:r>
            <a:r>
              <a:rPr lang="en-US" altLang="ja-JP" sz="1224" dirty="0">
                <a:latin typeface="HG丸ｺﾞｼｯｸM-PRO" panose="020F0600000000000000" pitchFamily="50" charset="-128"/>
                <a:ea typeface="HG丸ｺﾞｼｯｸM-PRO" panose="020F0600000000000000" pitchFamily="50" charset="-128"/>
              </a:rPr>
              <a:t>30</a:t>
            </a:r>
            <a:r>
              <a:rPr lang="ja-JP" altLang="en-US" sz="1224" dirty="0">
                <a:latin typeface="HG丸ｺﾞｼｯｸM-PRO" panose="020F0600000000000000" pitchFamily="50" charset="-128"/>
                <a:ea typeface="HG丸ｺﾞｼｯｸM-PRO" panose="020F0600000000000000" pitchFamily="50" charset="-128"/>
              </a:rPr>
              <a:t>回の栽培研修を予定しています。加えて、個別に就農に向けた支援を行うことで、新たな有機農産物生産者の確保・育成に取り組んでいきます。</a:t>
            </a:r>
          </a:p>
        </p:txBody>
      </p:sp>
      <p:sp>
        <p:nvSpPr>
          <p:cNvPr id="27" name="テキスト ボックス 26">
            <a:extLst>
              <a:ext uri="{FF2B5EF4-FFF2-40B4-BE49-F238E27FC236}">
                <a16:creationId xmlns:a16="http://schemas.microsoft.com/office/drawing/2014/main" id="{990FD9B0-DB55-450C-AEEB-D5626AAAE975}"/>
              </a:ext>
            </a:extLst>
          </p:cNvPr>
          <p:cNvSpPr txBox="1"/>
          <p:nvPr/>
        </p:nvSpPr>
        <p:spPr>
          <a:xfrm>
            <a:off x="5604931" y="3162663"/>
            <a:ext cx="1787685" cy="265009"/>
          </a:xfrm>
          <a:prstGeom prst="rect">
            <a:avLst/>
          </a:prstGeom>
          <a:noFill/>
        </p:spPr>
        <p:txBody>
          <a:bodyPr wrap="square" rtlCol="0">
            <a:spAutoFit/>
          </a:bodyPr>
          <a:lstStyle/>
          <a:p>
            <a:r>
              <a:rPr lang="ja-JP" altLang="en-US" sz="1122" dirty="0">
                <a:latin typeface="HG丸ｺﾞｼｯｸM-PRO" panose="020F0600000000000000" pitchFamily="50" charset="-128"/>
                <a:ea typeface="HG丸ｺﾞｼｯｸM-PRO" panose="020F0600000000000000" pitchFamily="50" charset="-128"/>
              </a:rPr>
              <a:t>▲ 栽培研修の様子</a:t>
            </a:r>
          </a:p>
        </p:txBody>
      </p:sp>
      <p:pic>
        <p:nvPicPr>
          <p:cNvPr id="3" name="図 2">
            <a:extLst>
              <a:ext uri="{FF2B5EF4-FFF2-40B4-BE49-F238E27FC236}">
                <a16:creationId xmlns:a16="http://schemas.microsoft.com/office/drawing/2014/main" id="{5E280F35-1A96-49D1-BBDD-4B80F5262122}"/>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5067909" y="1857194"/>
            <a:ext cx="2401734" cy="1341554"/>
          </a:xfrm>
          <a:prstGeom prst="rect">
            <a:avLst/>
          </a:prstGeom>
        </p:spPr>
      </p:pic>
      <p:sp>
        <p:nvSpPr>
          <p:cNvPr id="30" name="正方形/長方形 29">
            <a:extLst>
              <a:ext uri="{FF2B5EF4-FFF2-40B4-BE49-F238E27FC236}">
                <a16:creationId xmlns:a16="http://schemas.microsoft.com/office/drawing/2014/main" id="{DAAC0772-8F31-4611-BEA8-BA9EFDC4132A}"/>
              </a:ext>
            </a:extLst>
          </p:cNvPr>
          <p:cNvSpPr/>
          <p:nvPr/>
        </p:nvSpPr>
        <p:spPr>
          <a:xfrm>
            <a:off x="144855" y="7051090"/>
            <a:ext cx="7463776" cy="3804248"/>
          </a:xfrm>
          <a:prstGeom prst="rect">
            <a:avLst/>
          </a:prstGeom>
          <a:solidFill>
            <a:srgbClr val="F1E03B">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11">
              <a:solidFill>
                <a:srgbClr val="FF0000"/>
              </a:solidFill>
            </a:endParaRPr>
          </a:p>
        </p:txBody>
      </p:sp>
      <p:sp>
        <p:nvSpPr>
          <p:cNvPr id="31" name="角丸四角形 63">
            <a:extLst>
              <a:ext uri="{FF2B5EF4-FFF2-40B4-BE49-F238E27FC236}">
                <a16:creationId xmlns:a16="http://schemas.microsoft.com/office/drawing/2014/main" id="{F8EC2AD0-C200-479B-8D98-154582540E44}"/>
              </a:ext>
            </a:extLst>
          </p:cNvPr>
          <p:cNvSpPr/>
          <p:nvPr/>
        </p:nvSpPr>
        <p:spPr>
          <a:xfrm>
            <a:off x="120464" y="6848296"/>
            <a:ext cx="7488167" cy="447731"/>
          </a:xfrm>
          <a:prstGeom prst="roundRect">
            <a:avLst/>
          </a:prstGeom>
          <a:solidFill>
            <a:srgbClr val="FFC000">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11"/>
          </a:p>
        </p:txBody>
      </p:sp>
      <p:sp>
        <p:nvSpPr>
          <p:cNvPr id="32" name="テキスト ボックス 31">
            <a:extLst>
              <a:ext uri="{FF2B5EF4-FFF2-40B4-BE49-F238E27FC236}">
                <a16:creationId xmlns:a16="http://schemas.microsoft.com/office/drawing/2014/main" id="{76461811-95A0-4ED6-BF83-F41C431E2081}"/>
              </a:ext>
            </a:extLst>
          </p:cNvPr>
          <p:cNvSpPr txBox="1"/>
          <p:nvPr/>
        </p:nvSpPr>
        <p:spPr>
          <a:xfrm>
            <a:off x="2435146" y="6869336"/>
            <a:ext cx="3529183" cy="407163"/>
          </a:xfrm>
          <a:prstGeom prst="rect">
            <a:avLst/>
          </a:prstGeom>
          <a:noFill/>
        </p:spPr>
        <p:txBody>
          <a:bodyPr wrap="square" rtlCol="0">
            <a:spAutoFit/>
          </a:bodyPr>
          <a:lstStyle/>
          <a:p>
            <a:r>
              <a:rPr lang="ja-JP" altLang="en-US" sz="2046" b="1" dirty="0"/>
              <a:t>北部地域の農業祭情報</a:t>
            </a:r>
          </a:p>
        </p:txBody>
      </p:sp>
      <p:sp>
        <p:nvSpPr>
          <p:cNvPr id="33" name="テキスト ボックス 32">
            <a:extLst>
              <a:ext uri="{FF2B5EF4-FFF2-40B4-BE49-F238E27FC236}">
                <a16:creationId xmlns:a16="http://schemas.microsoft.com/office/drawing/2014/main" id="{532BC1DB-DF3B-4A4C-A3F1-F52C1329C1A7}"/>
              </a:ext>
            </a:extLst>
          </p:cNvPr>
          <p:cNvSpPr txBox="1"/>
          <p:nvPr/>
        </p:nvSpPr>
        <p:spPr>
          <a:xfrm>
            <a:off x="672867" y="7270642"/>
            <a:ext cx="6882592" cy="276999"/>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北部管内の市町では、次のとおり農業祭等のイベントが行われます。ぜひ、ご来場下さい！</a:t>
            </a:r>
            <a:endParaRPr lang="en-US" altLang="ja-JP" sz="1200" dirty="0">
              <a:latin typeface="HG丸ｺﾞｼｯｸM-PRO" panose="020F0600000000000000" pitchFamily="50" charset="-128"/>
              <a:ea typeface="HG丸ｺﾞｼｯｸM-PRO" panose="020F0600000000000000" pitchFamily="50" charset="-128"/>
            </a:endParaRPr>
          </a:p>
        </p:txBody>
      </p:sp>
      <p:sp>
        <p:nvSpPr>
          <p:cNvPr id="34" name="テキスト ボックス 33">
            <a:extLst>
              <a:ext uri="{FF2B5EF4-FFF2-40B4-BE49-F238E27FC236}">
                <a16:creationId xmlns:a16="http://schemas.microsoft.com/office/drawing/2014/main" id="{36AC5439-4950-4067-8E82-C929F758B7C6}"/>
              </a:ext>
            </a:extLst>
          </p:cNvPr>
          <p:cNvSpPr txBox="1"/>
          <p:nvPr/>
        </p:nvSpPr>
        <p:spPr>
          <a:xfrm>
            <a:off x="3923791" y="10651066"/>
            <a:ext cx="3747431" cy="214615"/>
          </a:xfrm>
          <a:prstGeom prst="rect">
            <a:avLst/>
          </a:prstGeom>
          <a:noFill/>
        </p:spPr>
        <p:txBody>
          <a:bodyPr wrap="square" rtlCol="0">
            <a:spAutoFit/>
          </a:bodyPr>
          <a:lstStyle/>
          <a:p>
            <a:r>
              <a:rPr lang="en-US" altLang="ja-JP" sz="800" dirty="0">
                <a:latin typeface="HG丸ｺﾞｼｯｸM-PRO" panose="020F0600000000000000" pitchFamily="50" charset="-128"/>
                <a:ea typeface="HG丸ｺﾞｼｯｸM-PRO" panose="020F0600000000000000" pitchFamily="50" charset="-128"/>
              </a:rPr>
              <a:t>※</a:t>
            </a:r>
            <a:r>
              <a:rPr lang="ja-JP" altLang="en-US" sz="800" dirty="0">
                <a:latin typeface="HG丸ｺﾞｼｯｸM-PRO" panose="020F0600000000000000" pitchFamily="50" charset="-128"/>
                <a:ea typeface="HG丸ｺﾞｼｯｸM-PRO" panose="020F0600000000000000" pitchFamily="50" charset="-128"/>
              </a:rPr>
              <a:t>掲載情報は予定です。天候等により、中止、日程変更になる場合があります。</a:t>
            </a:r>
          </a:p>
        </p:txBody>
      </p:sp>
      <p:pic>
        <p:nvPicPr>
          <p:cNvPr id="35" name="図 34">
            <a:extLst>
              <a:ext uri="{FF2B5EF4-FFF2-40B4-BE49-F238E27FC236}">
                <a16:creationId xmlns:a16="http://schemas.microsoft.com/office/drawing/2014/main" id="{4F676319-5B36-4A82-89E1-8952117E27BF}"/>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5293209" y="6882442"/>
            <a:ext cx="2219648" cy="377857"/>
          </a:xfrm>
          <a:prstGeom prst="rect">
            <a:avLst/>
          </a:prstGeom>
        </p:spPr>
      </p:pic>
      <p:pic>
        <p:nvPicPr>
          <p:cNvPr id="36" name="図 35">
            <a:extLst>
              <a:ext uri="{FF2B5EF4-FFF2-40B4-BE49-F238E27FC236}">
                <a16:creationId xmlns:a16="http://schemas.microsoft.com/office/drawing/2014/main" id="{518BC2C6-519E-498E-8614-6D46F4893F18}"/>
              </a:ext>
            </a:extLst>
          </p:cNvPr>
          <p:cNvPicPr>
            <a:picLocks noChangeAspect="1"/>
          </p:cNvPicPr>
          <p:nvPr/>
        </p:nvPicPr>
        <p:blipFill rotWithShape="1">
          <a:blip r:embed="rId4" cstate="print">
            <a:extLst>
              <a:ext uri="{28A0092B-C50C-407E-A947-70E740481C1C}">
                <a14:useLocalDpi xmlns:a14="http://schemas.microsoft.com/office/drawing/2010/main"/>
              </a:ext>
            </a:extLst>
          </a:blip>
          <a:srcRect/>
          <a:stretch/>
        </p:blipFill>
        <p:spPr>
          <a:xfrm>
            <a:off x="226948" y="6870956"/>
            <a:ext cx="2220484" cy="400120"/>
          </a:xfrm>
          <a:prstGeom prst="rect">
            <a:avLst/>
          </a:prstGeom>
        </p:spPr>
      </p:pic>
      <p:graphicFrame>
        <p:nvGraphicFramePr>
          <p:cNvPr id="38" name="表 37">
            <a:extLst>
              <a:ext uri="{FF2B5EF4-FFF2-40B4-BE49-F238E27FC236}">
                <a16:creationId xmlns:a16="http://schemas.microsoft.com/office/drawing/2014/main" id="{883C8EF7-7D4A-4D4C-A4E6-ABBF4B04F3AE}"/>
              </a:ext>
            </a:extLst>
          </p:cNvPr>
          <p:cNvGraphicFramePr>
            <a:graphicFrameLocks noGrp="1"/>
          </p:cNvGraphicFramePr>
          <p:nvPr>
            <p:extLst>
              <p:ext uri="{D42A27DB-BD31-4B8C-83A1-F6EECF244321}">
                <p14:modId xmlns:p14="http://schemas.microsoft.com/office/powerpoint/2010/main" val="3414189343"/>
              </p:ext>
            </p:extLst>
          </p:nvPr>
        </p:nvGraphicFramePr>
        <p:xfrm>
          <a:off x="166234" y="7515036"/>
          <a:ext cx="7404298" cy="3175458"/>
        </p:xfrm>
        <a:graphic>
          <a:graphicData uri="http://schemas.openxmlformats.org/drawingml/2006/table">
            <a:tbl>
              <a:tblPr>
                <a:tableStyleId>{16D9F66E-5EB9-4882-86FB-DCBF35E3C3E4}</a:tableStyleId>
              </a:tblPr>
              <a:tblGrid>
                <a:gridCol w="1129265">
                  <a:extLst>
                    <a:ext uri="{9D8B030D-6E8A-4147-A177-3AD203B41FA5}">
                      <a16:colId xmlns:a16="http://schemas.microsoft.com/office/drawing/2014/main" val="2621352237"/>
                    </a:ext>
                  </a:extLst>
                </a:gridCol>
                <a:gridCol w="1152128">
                  <a:extLst>
                    <a:ext uri="{9D8B030D-6E8A-4147-A177-3AD203B41FA5}">
                      <a16:colId xmlns:a16="http://schemas.microsoft.com/office/drawing/2014/main" val="2825704535"/>
                    </a:ext>
                  </a:extLst>
                </a:gridCol>
                <a:gridCol w="1967079">
                  <a:extLst>
                    <a:ext uri="{9D8B030D-6E8A-4147-A177-3AD203B41FA5}">
                      <a16:colId xmlns:a16="http://schemas.microsoft.com/office/drawing/2014/main" val="2615741936"/>
                    </a:ext>
                  </a:extLst>
                </a:gridCol>
                <a:gridCol w="1345289">
                  <a:extLst>
                    <a:ext uri="{9D8B030D-6E8A-4147-A177-3AD203B41FA5}">
                      <a16:colId xmlns:a16="http://schemas.microsoft.com/office/drawing/2014/main" val="2859008299"/>
                    </a:ext>
                  </a:extLst>
                </a:gridCol>
                <a:gridCol w="1810537">
                  <a:extLst>
                    <a:ext uri="{9D8B030D-6E8A-4147-A177-3AD203B41FA5}">
                      <a16:colId xmlns:a16="http://schemas.microsoft.com/office/drawing/2014/main" val="218473037"/>
                    </a:ext>
                  </a:extLst>
                </a:gridCol>
              </a:tblGrid>
              <a:tr h="180768">
                <a:tc>
                  <a:txBody>
                    <a:bodyPr/>
                    <a:lstStyle/>
                    <a:p>
                      <a:pPr algn="ctr" fontAlgn="ctr"/>
                      <a:endParaRPr lang="ja-JP" altLang="en-US" sz="115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355" marR="9355" marT="9355" marB="0" anchor="ctr">
                    <a:solidFill>
                      <a:srgbClr val="FF9900">
                        <a:alpha val="52000"/>
                      </a:srgbClr>
                    </a:solidFill>
                  </a:tcPr>
                </a:tc>
                <a:tc>
                  <a:txBody>
                    <a:bodyPr/>
                    <a:lstStyle/>
                    <a:p>
                      <a:pPr algn="ctr" fontAlgn="ctr"/>
                      <a:r>
                        <a:rPr lang="ja-JP" altLang="en-US" sz="1100" b="1" u="none" strike="noStrike" dirty="0">
                          <a:effectLst/>
                          <a:latin typeface="HG丸ｺﾞｼｯｸM-PRO" panose="020F0600000000000000" pitchFamily="50" charset="-128"/>
                          <a:ea typeface="HG丸ｺﾞｼｯｸM-PRO" panose="020F0600000000000000" pitchFamily="50" charset="-128"/>
                        </a:rPr>
                        <a:t>名称</a:t>
                      </a:r>
                      <a:endParaRPr lang="ja-JP" altLang="en-US"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355" marR="9355" marT="9355" marB="0" anchor="ctr">
                    <a:solidFill>
                      <a:srgbClr val="FF9900">
                        <a:alpha val="52000"/>
                      </a:srgbClr>
                    </a:solidFill>
                  </a:tcPr>
                </a:tc>
                <a:tc>
                  <a:txBody>
                    <a:bodyPr/>
                    <a:lstStyle/>
                    <a:p>
                      <a:pPr algn="ctr" fontAlgn="ctr"/>
                      <a:r>
                        <a:rPr lang="ja-JP" altLang="en-US" sz="1100" b="1" u="none" strike="noStrike" dirty="0">
                          <a:effectLst/>
                          <a:latin typeface="HG丸ｺﾞｼｯｸM-PRO" panose="020F0600000000000000" pitchFamily="50" charset="-128"/>
                          <a:ea typeface="HG丸ｺﾞｼｯｸM-PRO" panose="020F0600000000000000" pitchFamily="50" charset="-128"/>
                        </a:rPr>
                        <a:t>ところ</a:t>
                      </a:r>
                      <a:endParaRPr lang="ja-JP" altLang="en-US"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355" marR="9355" marT="9355" marB="0" anchor="ctr">
                    <a:solidFill>
                      <a:srgbClr val="FF9900">
                        <a:alpha val="52000"/>
                      </a:srgbClr>
                    </a:solidFill>
                  </a:tcPr>
                </a:tc>
                <a:tc gridSpan="2">
                  <a:txBody>
                    <a:bodyPr/>
                    <a:lstStyle/>
                    <a:p>
                      <a:pPr algn="ctr" fontAlgn="ctr"/>
                      <a:r>
                        <a:rPr lang="ja-JP" altLang="en-US" sz="1100" b="1" u="none" strike="noStrike" dirty="0">
                          <a:effectLst/>
                          <a:latin typeface="HG丸ｺﾞｼｯｸM-PRO" panose="020F0600000000000000" pitchFamily="50" charset="-128"/>
                          <a:ea typeface="HG丸ｺﾞｼｯｸM-PRO" panose="020F0600000000000000" pitchFamily="50" charset="-128"/>
                        </a:rPr>
                        <a:t>問い合わせ先</a:t>
                      </a:r>
                      <a:endParaRPr lang="ja-JP" altLang="en-US"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355" marR="9355" marT="9355" marB="0" anchor="ctr">
                    <a:solidFill>
                      <a:srgbClr val="FF9900">
                        <a:alpha val="52000"/>
                      </a:srgbClr>
                    </a:solidFill>
                  </a:tcPr>
                </a:tc>
                <a:tc hMerge="1">
                  <a:txBody>
                    <a:bodyPr/>
                    <a:lstStyle/>
                    <a:p>
                      <a:endParaRPr kumimoji="1" lang="ja-JP" altLang="en-US"/>
                    </a:p>
                  </a:txBody>
                  <a:tcPr/>
                </a:tc>
                <a:extLst>
                  <a:ext uri="{0D108BD9-81ED-4DB2-BD59-A6C34878D82A}">
                    <a16:rowId xmlns:a16="http://schemas.microsoft.com/office/drawing/2014/main" val="3826403590"/>
                  </a:ext>
                </a:extLst>
              </a:tr>
              <a:tr h="335754">
                <a:tc>
                  <a:txBody>
                    <a:bodyPr/>
                    <a:lstStyle/>
                    <a:p>
                      <a:pPr algn="l" fontAlgn="ct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  10</a:t>
                      </a: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月６日</a:t>
                      </a: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日</a:t>
                      </a: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a:t>
                      </a:r>
                      <a:endPar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おおさかのてっぺんフェスティバル</a:t>
                      </a:r>
                    </a:p>
                  </a:txBody>
                  <a:tcPr marL="7620" marR="7620" marT="7620" marB="0" anchor="ctr"/>
                </a:tc>
                <a:tc>
                  <a:txBody>
                    <a:bodyPr/>
                    <a:lstStyle/>
                    <a:p>
                      <a:pPr algn="ctr" fontAlgn="ctr"/>
                      <a:r>
                        <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rPr>
                        <a:t>能勢町役場本館前駐車場</a:t>
                      </a:r>
                    </a:p>
                  </a:txBody>
                  <a:tcPr marL="7620" marR="7620" marT="7620" marB="0" anchor="ctr"/>
                </a:tc>
                <a:tc>
                  <a:txBody>
                    <a:bodyPr/>
                    <a:lstStyle/>
                    <a:p>
                      <a:pPr algn="l" fontAlgn="ctr"/>
                      <a:r>
                        <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rPr>
                        <a:t> 能勢町地域振興課</a:t>
                      </a: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　</a:t>
                      </a:r>
                      <a:endPar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l" fontAlgn="ctr"/>
                      <a:r>
                        <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rPr>
                        <a:t>電話：</a:t>
                      </a:r>
                      <a:r>
                        <a:rPr lang="en-US" altLang="zh-TW" sz="1150" b="0" i="0" u="none" strike="noStrike" dirty="0">
                          <a:solidFill>
                            <a:srgbClr val="000000"/>
                          </a:solidFill>
                          <a:effectLst/>
                          <a:latin typeface="游ゴシック" panose="020B0400000000000000" pitchFamily="50" charset="-128"/>
                          <a:ea typeface="游ゴシック" panose="020B0400000000000000" pitchFamily="50" charset="-128"/>
                        </a:rPr>
                        <a:t>072-734-0001(</a:t>
                      </a:r>
                      <a:r>
                        <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rPr>
                        <a:t>代</a:t>
                      </a:r>
                      <a:r>
                        <a:rPr lang="en-US" altLang="zh-TW" sz="1150" b="0" i="0" u="none" strike="noStrike" dirty="0">
                          <a:solidFill>
                            <a:srgbClr val="000000"/>
                          </a:solidFill>
                          <a:effectLst/>
                          <a:latin typeface="游ゴシック" panose="020B0400000000000000" pitchFamily="50" charset="-128"/>
                          <a:ea typeface="游ゴシック" panose="020B0400000000000000" pitchFamily="50" charset="-128"/>
                        </a:rPr>
                        <a:t>)</a:t>
                      </a:r>
                      <a:endPar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extLst>
                  <a:ext uri="{0D108BD9-81ED-4DB2-BD59-A6C34878D82A}">
                    <a16:rowId xmlns:a16="http://schemas.microsoft.com/office/drawing/2014/main" val="3515771208"/>
                  </a:ext>
                </a:extLst>
              </a:tr>
              <a:tr h="350677">
                <a:tc>
                  <a:txBody>
                    <a:bodyPr/>
                    <a:lstStyle/>
                    <a:p>
                      <a:pPr algn="l" fontAlgn="ct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  11</a:t>
                      </a: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月９日</a:t>
                      </a: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土</a:t>
                      </a: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a:t>
                      </a:r>
                      <a:b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10</a:t>
                      </a: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日</a:t>
                      </a: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日</a:t>
                      </a: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a:t>
                      </a:r>
                      <a:endPar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ctr" fontAlgn="ctr"/>
                      <a:r>
                        <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rPr>
                        <a:t>摂津市農業祭</a:t>
                      </a:r>
                    </a:p>
                  </a:txBody>
                  <a:tcPr marL="7620" marR="7620" marT="7620" marB="0" anchor="ctr"/>
                </a:tc>
                <a:tc>
                  <a:txBody>
                    <a:bodyPr/>
                    <a:lstStyle/>
                    <a:p>
                      <a:pPr algn="ctr" fontAlgn="ct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市役所庁舎前駐車場、</a:t>
                      </a:r>
                      <a:endPar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ct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本館</a:t>
                      </a: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1</a:t>
                      </a: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階ロビー</a:t>
                      </a:r>
                    </a:p>
                  </a:txBody>
                  <a:tcPr marL="7620" marR="7620" marT="7620" marB="0" anchor="ctr"/>
                </a:tc>
                <a:tc>
                  <a:txBody>
                    <a:bodyPr/>
                    <a:lstStyle/>
                    <a:p>
                      <a:pPr algn="l" fontAlgn="ctr"/>
                      <a:r>
                        <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rPr>
                        <a:t> 摂津市産業振興課 </a:t>
                      </a: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　</a:t>
                      </a:r>
                      <a:endPar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l" fontAlgn="ctr"/>
                      <a:r>
                        <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rPr>
                        <a:t>電話：</a:t>
                      </a:r>
                      <a:r>
                        <a:rPr lang="en-US" altLang="zh-TW" sz="1150" b="0" i="0" u="none" strike="noStrike" dirty="0">
                          <a:solidFill>
                            <a:srgbClr val="000000"/>
                          </a:solidFill>
                          <a:effectLst/>
                          <a:latin typeface="游ゴシック" panose="020B0400000000000000" pitchFamily="50" charset="-128"/>
                          <a:ea typeface="游ゴシック" panose="020B0400000000000000" pitchFamily="50" charset="-128"/>
                        </a:rPr>
                        <a:t>06-6383-1111(</a:t>
                      </a:r>
                      <a:r>
                        <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rPr>
                        <a:t>代</a:t>
                      </a:r>
                      <a:r>
                        <a:rPr lang="en-US" altLang="zh-TW" sz="1150" b="0" i="0" u="none" strike="noStrike" dirty="0">
                          <a:solidFill>
                            <a:srgbClr val="000000"/>
                          </a:solidFill>
                          <a:effectLst/>
                          <a:latin typeface="游ゴシック" panose="020B0400000000000000" pitchFamily="50" charset="-128"/>
                          <a:ea typeface="游ゴシック" panose="020B0400000000000000" pitchFamily="50" charset="-128"/>
                        </a:rPr>
                        <a:t>)</a:t>
                      </a:r>
                      <a:endPar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extLst>
                  <a:ext uri="{0D108BD9-81ED-4DB2-BD59-A6C34878D82A}">
                    <a16:rowId xmlns:a16="http://schemas.microsoft.com/office/drawing/2014/main" val="4116949012"/>
                  </a:ext>
                </a:extLst>
              </a:tr>
              <a:tr h="268650">
                <a:tc>
                  <a:txBody>
                    <a:bodyPr/>
                    <a:lstStyle/>
                    <a:p>
                      <a:pPr algn="l" fontAlgn="ct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  11</a:t>
                      </a: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月９日</a:t>
                      </a: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土</a:t>
                      </a: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a:t>
                      </a:r>
                      <a:endPar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ctr" fontAlgn="ctr"/>
                      <a:r>
                        <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rPr>
                        <a:t>池田市農業祭</a:t>
                      </a:r>
                    </a:p>
                  </a:txBody>
                  <a:tcPr marL="7620" marR="7620" marT="7620" marB="0" anchor="ctr"/>
                </a:tc>
                <a:tc>
                  <a:txBody>
                    <a:bodyPr/>
                    <a:lstStyle/>
                    <a:p>
                      <a:pPr algn="ctr" fontAlgn="ctr"/>
                      <a:r>
                        <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rPr>
                        <a:t>池田市駅前公園</a:t>
                      </a:r>
                    </a:p>
                  </a:txBody>
                  <a:tcPr marL="7620" marR="7620" marT="7620" marB="0" anchor="ctr"/>
                </a:tc>
                <a:tc>
                  <a:txBody>
                    <a:bodyPr/>
                    <a:lstStyle/>
                    <a:p>
                      <a:pPr algn="l" fontAlgn="ct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池田市みどり農政課</a:t>
                      </a:r>
                    </a:p>
                  </a:txBody>
                  <a:tcPr marL="7620" marR="7620" marT="7620" marB="0" anchor="ctr"/>
                </a:tc>
                <a:tc>
                  <a:txBody>
                    <a:bodyPr/>
                    <a:lstStyle/>
                    <a:p>
                      <a:pPr algn="l" fontAlgn="ct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電話：</a:t>
                      </a: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072-752-1111(</a:t>
                      </a: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代</a:t>
                      </a: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a:t>
                      </a:r>
                      <a:endPar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extLst>
                  <a:ext uri="{0D108BD9-81ED-4DB2-BD59-A6C34878D82A}">
                    <a16:rowId xmlns:a16="http://schemas.microsoft.com/office/drawing/2014/main" val="1739968511"/>
                  </a:ext>
                </a:extLst>
              </a:tr>
              <a:tr h="350677">
                <a:tc>
                  <a:txBody>
                    <a:bodyPr/>
                    <a:lstStyle/>
                    <a:p>
                      <a:pPr algn="l" fontAlgn="ct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  11</a:t>
                      </a: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月</a:t>
                      </a: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10</a:t>
                      </a: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日</a:t>
                      </a: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日</a:t>
                      </a: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a:t>
                      </a:r>
                      <a:endPar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ctr" fontAlgn="ctr"/>
                      <a:r>
                        <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rPr>
                        <a:t>豊能町農業祭</a:t>
                      </a:r>
                    </a:p>
                  </a:txBody>
                  <a:tcPr marL="7620" marR="7620" marT="7620" marB="0" anchor="ctr"/>
                </a:tc>
                <a:tc>
                  <a:txBody>
                    <a:bodyPr/>
                    <a:lstStyle/>
                    <a:p>
                      <a:pPr algn="ctr" fontAlgn="ct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町立保健福祉センター前、</a:t>
                      </a:r>
                      <a:endPar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ct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特設会場</a:t>
                      </a:r>
                    </a:p>
                  </a:txBody>
                  <a:tcPr marL="7620" marR="7620" marT="7620" marB="0" anchor="ctr"/>
                </a:tc>
                <a:tc>
                  <a:txBody>
                    <a:bodyPr/>
                    <a:lstStyle/>
                    <a:p>
                      <a:pPr algn="l" fontAlgn="ctr"/>
                      <a:r>
                        <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rPr>
                        <a:t> 豊能町農林商工課</a:t>
                      </a:r>
                    </a:p>
                  </a:txBody>
                  <a:tcPr marL="7620" marR="7620" marT="7620" marB="0" anchor="ctr"/>
                </a:tc>
                <a:tc>
                  <a:txBody>
                    <a:bodyPr/>
                    <a:lstStyle/>
                    <a:p>
                      <a:pPr algn="l" fontAlgn="ctr"/>
                      <a:r>
                        <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rPr>
                        <a:t>電話：</a:t>
                      </a:r>
                      <a:r>
                        <a:rPr lang="en-US" altLang="zh-TW" sz="1150" b="0" i="0" u="none" strike="noStrike" dirty="0">
                          <a:solidFill>
                            <a:srgbClr val="000000"/>
                          </a:solidFill>
                          <a:effectLst/>
                          <a:latin typeface="游ゴシック" panose="020B0400000000000000" pitchFamily="50" charset="-128"/>
                          <a:ea typeface="游ゴシック" panose="020B0400000000000000" pitchFamily="50" charset="-128"/>
                        </a:rPr>
                        <a:t>072-739-0001(</a:t>
                      </a:r>
                      <a:r>
                        <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rPr>
                        <a:t>代</a:t>
                      </a:r>
                      <a:r>
                        <a:rPr lang="en-US" altLang="zh-TW" sz="1150" b="0" i="0" u="none" strike="noStrike" dirty="0">
                          <a:solidFill>
                            <a:srgbClr val="000000"/>
                          </a:solidFill>
                          <a:effectLst/>
                          <a:latin typeface="游ゴシック" panose="020B0400000000000000" pitchFamily="50" charset="-128"/>
                          <a:ea typeface="游ゴシック" panose="020B0400000000000000" pitchFamily="50" charset="-128"/>
                        </a:rPr>
                        <a:t>)</a:t>
                      </a:r>
                      <a:endPar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extLst>
                  <a:ext uri="{0D108BD9-81ED-4DB2-BD59-A6C34878D82A}">
                    <a16:rowId xmlns:a16="http://schemas.microsoft.com/office/drawing/2014/main" val="613071304"/>
                  </a:ext>
                </a:extLst>
              </a:tr>
              <a:tr h="294676">
                <a:tc>
                  <a:txBody>
                    <a:bodyPr/>
                    <a:lstStyle/>
                    <a:p>
                      <a:pPr algn="l" fontAlgn="ct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  11</a:t>
                      </a: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月</a:t>
                      </a: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17</a:t>
                      </a: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日</a:t>
                      </a: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日</a:t>
                      </a: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a:t>
                      </a:r>
                      <a:endPar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ctr" fontAlgn="ctr"/>
                      <a:r>
                        <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rPr>
                        <a:t>高槻市農林業祭</a:t>
                      </a:r>
                    </a:p>
                  </a:txBody>
                  <a:tcPr marL="7620" marR="7620" marT="7620" marB="0" anchor="ctr"/>
                </a:tc>
                <a:tc>
                  <a:txBody>
                    <a:bodyPr/>
                    <a:lstStyle/>
                    <a:p>
                      <a:pPr algn="ctr" fontAlgn="ctr"/>
                      <a:r>
                        <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rPr>
                        <a:t>史跡嶋上郡衙跡</a:t>
                      </a:r>
                    </a:p>
                  </a:txBody>
                  <a:tcPr marL="7620" marR="7620" marT="7620" marB="0" anchor="ctr"/>
                </a:tc>
                <a:tc>
                  <a:txBody>
                    <a:bodyPr/>
                    <a:lstStyle/>
                    <a:p>
                      <a:pPr algn="l" fontAlgn="ctr"/>
                      <a:r>
                        <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rPr>
                        <a:t> 高槻市農林緑政課</a:t>
                      </a:r>
                    </a:p>
                  </a:txBody>
                  <a:tcPr marL="7620" marR="7620" marT="7620" marB="0" anchor="ctr"/>
                </a:tc>
                <a:tc>
                  <a:txBody>
                    <a:bodyPr/>
                    <a:lstStyle/>
                    <a:p>
                      <a:pPr algn="l" fontAlgn="ctr"/>
                      <a:r>
                        <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rPr>
                        <a:t>電話：</a:t>
                      </a:r>
                      <a:r>
                        <a:rPr lang="en-US" altLang="zh-TW" sz="1150" b="0" i="0" u="none" strike="noStrike" dirty="0">
                          <a:solidFill>
                            <a:srgbClr val="000000"/>
                          </a:solidFill>
                          <a:effectLst/>
                          <a:latin typeface="游ゴシック" panose="020B0400000000000000" pitchFamily="50" charset="-128"/>
                          <a:ea typeface="游ゴシック" panose="020B0400000000000000" pitchFamily="50" charset="-128"/>
                        </a:rPr>
                        <a:t>072-674-7111(</a:t>
                      </a:r>
                      <a:r>
                        <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rPr>
                        <a:t>代</a:t>
                      </a:r>
                      <a:r>
                        <a:rPr lang="en-US" altLang="zh-TW" sz="1150" b="0" i="0" u="none" strike="noStrike" dirty="0">
                          <a:solidFill>
                            <a:srgbClr val="000000"/>
                          </a:solidFill>
                          <a:effectLst/>
                          <a:latin typeface="游ゴシック" panose="020B0400000000000000" pitchFamily="50" charset="-128"/>
                          <a:ea typeface="游ゴシック" panose="020B0400000000000000" pitchFamily="50" charset="-128"/>
                        </a:rPr>
                        <a:t>)</a:t>
                      </a:r>
                      <a:endPar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extLst>
                  <a:ext uri="{0D108BD9-81ED-4DB2-BD59-A6C34878D82A}">
                    <a16:rowId xmlns:a16="http://schemas.microsoft.com/office/drawing/2014/main" val="2156422582"/>
                  </a:ext>
                </a:extLst>
              </a:tr>
              <a:tr h="350677">
                <a:tc>
                  <a:txBody>
                    <a:bodyPr/>
                    <a:lstStyle/>
                    <a:p>
                      <a:pPr algn="l" fontAlgn="ct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  11</a:t>
                      </a: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月</a:t>
                      </a: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23</a:t>
                      </a: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日</a:t>
                      </a: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土祝</a:t>
                      </a: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a:t>
                      </a:r>
                      <a:b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24</a:t>
                      </a: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日</a:t>
                      </a: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日</a:t>
                      </a: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a:t>
                      </a:r>
                      <a:endPar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ctr" fontAlgn="ctr"/>
                      <a:r>
                        <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rPr>
                        <a:t>茨木市農業祭</a:t>
                      </a:r>
                    </a:p>
                  </a:txBody>
                  <a:tcPr marL="7620" marR="7620" marT="7620" marB="0" anchor="ctr"/>
                </a:tc>
                <a:tc>
                  <a:txBody>
                    <a:bodyPr/>
                    <a:lstStyle/>
                    <a:p>
                      <a:pPr algn="ctr" fontAlgn="ct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市役所前中央公園グラウンド</a:t>
                      </a:r>
                    </a:p>
                  </a:txBody>
                  <a:tcPr marL="7620" marR="7620" marT="7620" marB="0" anchor="ctr"/>
                </a:tc>
                <a:tc>
                  <a:txBody>
                    <a:bodyPr/>
                    <a:lstStyle/>
                    <a:p>
                      <a:pPr algn="l" fontAlgn="ctr"/>
                      <a:r>
                        <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rPr>
                        <a:t> 茨木市農林課</a:t>
                      </a:r>
                    </a:p>
                  </a:txBody>
                  <a:tcPr marL="7620" marR="7620" marT="7620" marB="0" anchor="ctr"/>
                </a:tc>
                <a:tc>
                  <a:txBody>
                    <a:bodyPr/>
                    <a:lstStyle/>
                    <a:p>
                      <a:pPr algn="l" fontAlgn="ctr"/>
                      <a:r>
                        <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rPr>
                        <a:t>電話：</a:t>
                      </a:r>
                      <a:r>
                        <a:rPr lang="en-US" altLang="zh-TW" sz="1150" b="0" i="0" u="none" strike="noStrike" dirty="0">
                          <a:solidFill>
                            <a:srgbClr val="000000"/>
                          </a:solidFill>
                          <a:effectLst/>
                          <a:latin typeface="游ゴシック" panose="020B0400000000000000" pitchFamily="50" charset="-128"/>
                          <a:ea typeface="游ゴシック" panose="020B0400000000000000" pitchFamily="50" charset="-128"/>
                        </a:rPr>
                        <a:t>072-622-8121(</a:t>
                      </a:r>
                      <a:r>
                        <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rPr>
                        <a:t>代</a:t>
                      </a:r>
                      <a:r>
                        <a:rPr lang="en-US" altLang="zh-TW" sz="1150" b="0" i="0" u="none" strike="noStrike" dirty="0">
                          <a:solidFill>
                            <a:srgbClr val="000000"/>
                          </a:solidFill>
                          <a:effectLst/>
                          <a:latin typeface="游ゴシック" panose="020B0400000000000000" pitchFamily="50" charset="-128"/>
                          <a:ea typeface="游ゴシック" panose="020B0400000000000000" pitchFamily="50" charset="-128"/>
                        </a:rPr>
                        <a:t>)</a:t>
                      </a:r>
                      <a:endPar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extLst>
                  <a:ext uri="{0D108BD9-81ED-4DB2-BD59-A6C34878D82A}">
                    <a16:rowId xmlns:a16="http://schemas.microsoft.com/office/drawing/2014/main" val="1989734684"/>
                  </a:ext>
                </a:extLst>
              </a:tr>
              <a:tr h="0">
                <a:tc>
                  <a:txBody>
                    <a:bodyPr/>
                    <a:lstStyle/>
                    <a:p>
                      <a:pPr algn="l" fontAlgn="ct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  11</a:t>
                      </a: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月</a:t>
                      </a: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23</a:t>
                      </a: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日</a:t>
                      </a: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土祝</a:t>
                      </a: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a:t>
                      </a:r>
                      <a:endPar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ctr" fontAlgn="ctr"/>
                      <a:r>
                        <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rPr>
                        <a:t>島本町農林業祭</a:t>
                      </a:r>
                    </a:p>
                  </a:txBody>
                  <a:tcPr marL="7620" marR="7620" marT="7620" marB="0" anchor="ctr"/>
                </a:tc>
                <a:tc>
                  <a:txBody>
                    <a:bodyPr/>
                    <a:lstStyle/>
                    <a:p>
                      <a:pPr algn="ctr" fontAlgn="ctr"/>
                      <a:r>
                        <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rPr>
                        <a:t>史跡桜井駅跡史跡公園</a:t>
                      </a:r>
                    </a:p>
                  </a:txBody>
                  <a:tcPr marL="7620" marR="7620" marT="7620" marB="0" anchor="ctr"/>
                </a:tc>
                <a:tc>
                  <a:txBody>
                    <a:bodyPr/>
                    <a:lstStyle/>
                    <a:p>
                      <a:pPr algn="l" fontAlgn="ct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 島本町</a:t>
                      </a:r>
                      <a:endPar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 にぎわい創造課 </a:t>
                      </a:r>
                      <a:endPar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marL="0" marR="0" lvl="0" indent="0" algn="l" defTabSz="666350" rtl="0" eaLnBrk="1" fontAlgn="ctr" latinLnBrk="0" hangingPunct="1">
                        <a:lnSpc>
                          <a:spcPct val="100000"/>
                        </a:lnSpc>
                        <a:spcBef>
                          <a:spcPts val="0"/>
                        </a:spcBef>
                        <a:spcAft>
                          <a:spcPts val="0"/>
                        </a:spcAft>
                        <a:buClrTx/>
                        <a:buSzTx/>
                        <a:buFontTx/>
                        <a:buNone/>
                        <a:tabLst/>
                        <a:defRPr/>
                      </a:pP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電話：</a:t>
                      </a: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075-961-5151(</a:t>
                      </a: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代</a:t>
                      </a: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a:t>
                      </a:r>
                      <a:endPar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extLst>
                  <a:ext uri="{0D108BD9-81ED-4DB2-BD59-A6C34878D82A}">
                    <a16:rowId xmlns:a16="http://schemas.microsoft.com/office/drawing/2014/main" val="1386826495"/>
                  </a:ext>
                </a:extLst>
              </a:tr>
              <a:tr h="0">
                <a:tc>
                  <a:txBody>
                    <a:bodyPr/>
                    <a:lstStyle/>
                    <a:p>
                      <a:pPr algn="l" fontAlgn="ct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  11</a:t>
                      </a: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月</a:t>
                      </a: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23</a:t>
                      </a: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日</a:t>
                      </a: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土祝</a:t>
                      </a: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a:t>
                      </a:r>
                      <a:endPar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ctr" fontAlgn="ctr"/>
                      <a:r>
                        <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rPr>
                        <a:t>豊中市農業祭</a:t>
                      </a:r>
                    </a:p>
                  </a:txBody>
                  <a:tcPr marL="7620" marR="7620" marT="7620" marB="0" anchor="ctr"/>
                </a:tc>
                <a:tc>
                  <a:txBody>
                    <a:bodyPr/>
                    <a:lstStyle/>
                    <a:p>
                      <a:pPr algn="ctr" fontAlgn="ctr"/>
                      <a:r>
                        <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rPr>
                        <a:t>豊島公園 多目的広場</a:t>
                      </a:r>
                    </a:p>
                  </a:txBody>
                  <a:tcPr marL="7620" marR="7620" marT="7620" marB="0" anchor="ctr"/>
                </a:tc>
                <a:tc>
                  <a:txBody>
                    <a:bodyPr/>
                    <a:lstStyle/>
                    <a:p>
                      <a:pPr algn="l" fontAlgn="ctr"/>
                      <a:r>
                        <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rPr>
                        <a:t> 豊中市</a:t>
                      </a:r>
                      <a:endParaRPr lang="en-US" altLang="zh-TW" sz="115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zh-TW" altLang="en-US" sz="1150" b="0" i="0" u="none" strike="noStrike" dirty="0">
                          <a:solidFill>
                            <a:schemeClr val="tx1"/>
                          </a:solidFill>
                          <a:effectLst/>
                          <a:latin typeface="游ゴシック" panose="020B0400000000000000" pitchFamily="50" charset="-128"/>
                          <a:ea typeface="游ゴシック" panose="020B0400000000000000" pitchFamily="50" charset="-128"/>
                        </a:rPr>
                        <a:t> 産業振興課農政係</a:t>
                      </a:r>
                      <a:r>
                        <a:rPr lang="en-US" altLang="zh-TW" sz="1150" b="0" i="0" u="none" strike="noStrike" dirty="0">
                          <a:solidFill>
                            <a:schemeClr val="tx1"/>
                          </a:solidFill>
                          <a:effectLst/>
                          <a:latin typeface="游ゴシック" panose="020B0400000000000000" pitchFamily="50" charset="-128"/>
                          <a:ea typeface="游ゴシック" panose="020B0400000000000000" pitchFamily="50" charset="-128"/>
                        </a:rPr>
                        <a:t>                                </a:t>
                      </a:r>
                      <a:endPar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l" fontAlgn="ctr"/>
                      <a:r>
                        <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rPr>
                        <a:t>電話：</a:t>
                      </a:r>
                      <a:r>
                        <a:rPr lang="en-US" altLang="zh-TW" sz="1150" b="0" i="0" u="none" strike="noStrike" dirty="0">
                          <a:solidFill>
                            <a:srgbClr val="000000"/>
                          </a:solidFill>
                          <a:effectLst/>
                          <a:latin typeface="游ゴシック" panose="020B0400000000000000" pitchFamily="50" charset="-128"/>
                          <a:ea typeface="游ゴシック" panose="020B0400000000000000" pitchFamily="50" charset="-128"/>
                        </a:rPr>
                        <a:t>06-6858-2525(</a:t>
                      </a:r>
                      <a:r>
                        <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rPr>
                        <a:t>代</a:t>
                      </a:r>
                      <a:r>
                        <a:rPr lang="en-US" altLang="zh-TW" sz="1150" b="0" i="0" u="none" strike="noStrike" dirty="0">
                          <a:solidFill>
                            <a:srgbClr val="000000"/>
                          </a:solidFill>
                          <a:effectLst/>
                          <a:latin typeface="游ゴシック" panose="020B0400000000000000" pitchFamily="50" charset="-128"/>
                          <a:ea typeface="游ゴシック" panose="020B0400000000000000" pitchFamily="50" charset="-128"/>
                        </a:rPr>
                        <a:t>)</a:t>
                      </a:r>
                      <a:endPar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extLst>
                  <a:ext uri="{0D108BD9-81ED-4DB2-BD59-A6C34878D82A}">
                    <a16:rowId xmlns:a16="http://schemas.microsoft.com/office/drawing/2014/main" val="2635075867"/>
                  </a:ext>
                </a:extLst>
              </a:tr>
              <a:tr h="293917">
                <a:tc>
                  <a:txBody>
                    <a:bodyPr/>
                    <a:lstStyle/>
                    <a:p>
                      <a:pPr algn="l" fontAlgn="ct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  11</a:t>
                      </a: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月</a:t>
                      </a: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30</a:t>
                      </a: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日</a:t>
                      </a: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土</a:t>
                      </a:r>
                      <a:r>
                        <a:rPr lang="en-US" altLang="ja-JP" sz="1150" b="0" i="0" u="none" strike="noStrike" dirty="0">
                          <a:solidFill>
                            <a:srgbClr val="000000"/>
                          </a:solidFill>
                          <a:effectLst/>
                          <a:latin typeface="游ゴシック" panose="020B0400000000000000" pitchFamily="50" charset="-128"/>
                          <a:ea typeface="游ゴシック" panose="020B0400000000000000" pitchFamily="50" charset="-128"/>
                        </a:rPr>
                        <a:t>)</a:t>
                      </a:r>
                      <a:endPar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ctr" fontAlgn="ctr"/>
                      <a:r>
                        <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rPr>
                        <a:t>箕面市農業祭</a:t>
                      </a:r>
                    </a:p>
                  </a:txBody>
                  <a:tcPr marL="7620" marR="7620" marT="7620" marB="0" anchor="ctr"/>
                </a:tc>
                <a:tc>
                  <a:txBody>
                    <a:bodyPr/>
                    <a:lstStyle/>
                    <a:p>
                      <a:pPr algn="ctr" fontAlgn="ctr"/>
                      <a:r>
                        <a:rPr lang="ja-JP" altLang="en-US" sz="1150" b="0" i="0" u="none" strike="noStrike" dirty="0">
                          <a:solidFill>
                            <a:srgbClr val="000000"/>
                          </a:solidFill>
                          <a:effectLst/>
                          <a:latin typeface="游ゴシック" panose="020B0400000000000000" pitchFamily="50" charset="-128"/>
                          <a:ea typeface="游ゴシック" panose="020B0400000000000000" pitchFamily="50" charset="-128"/>
                        </a:rPr>
                        <a:t>芦原公園、メイプルホール</a:t>
                      </a:r>
                    </a:p>
                  </a:txBody>
                  <a:tcPr marL="7620" marR="7620" marT="7620" marB="0" anchor="ctr"/>
                </a:tc>
                <a:tc>
                  <a:txBody>
                    <a:bodyPr/>
                    <a:lstStyle/>
                    <a:p>
                      <a:pPr algn="l" fontAlgn="ctr"/>
                      <a:r>
                        <a:rPr lang="zh-TW" altLang="en-US" sz="1150" b="0" i="0" u="none" strike="noStrike">
                          <a:solidFill>
                            <a:srgbClr val="000000"/>
                          </a:solidFill>
                          <a:effectLst/>
                          <a:latin typeface="游ゴシック" panose="020B0400000000000000" pitchFamily="50" charset="-128"/>
                          <a:ea typeface="游ゴシック" panose="020B0400000000000000" pitchFamily="50" charset="-128"/>
                        </a:rPr>
                        <a:t> 箕面市</a:t>
                      </a:r>
                      <a:r>
                        <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rPr>
                        <a:t>農業振興室</a:t>
                      </a:r>
                    </a:p>
                  </a:txBody>
                  <a:tcPr marL="7620" marR="7620" marT="7620" marB="0" anchor="ctr"/>
                </a:tc>
                <a:tc>
                  <a:txBody>
                    <a:bodyPr/>
                    <a:lstStyle/>
                    <a:p>
                      <a:pPr algn="l" fontAlgn="ctr"/>
                      <a:r>
                        <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rPr>
                        <a:t>電話：</a:t>
                      </a:r>
                      <a:r>
                        <a:rPr lang="en-US" altLang="zh-TW" sz="1150" b="0" i="0" u="none" strike="noStrike" dirty="0">
                          <a:solidFill>
                            <a:srgbClr val="000000"/>
                          </a:solidFill>
                          <a:effectLst/>
                          <a:latin typeface="游ゴシック" panose="020B0400000000000000" pitchFamily="50" charset="-128"/>
                          <a:ea typeface="游ゴシック" panose="020B0400000000000000" pitchFamily="50" charset="-128"/>
                        </a:rPr>
                        <a:t>072-723-2121(</a:t>
                      </a:r>
                      <a:r>
                        <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rPr>
                        <a:t>代</a:t>
                      </a:r>
                      <a:r>
                        <a:rPr lang="en-US" altLang="zh-TW" sz="1150" b="0" i="0" u="none" strike="noStrike" dirty="0">
                          <a:solidFill>
                            <a:srgbClr val="000000"/>
                          </a:solidFill>
                          <a:effectLst/>
                          <a:latin typeface="游ゴシック" panose="020B0400000000000000" pitchFamily="50" charset="-128"/>
                          <a:ea typeface="游ゴシック" panose="020B0400000000000000" pitchFamily="50" charset="-128"/>
                        </a:rPr>
                        <a:t>)</a:t>
                      </a:r>
                      <a:endPar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extLst>
                  <a:ext uri="{0D108BD9-81ED-4DB2-BD59-A6C34878D82A}">
                    <a16:rowId xmlns:a16="http://schemas.microsoft.com/office/drawing/2014/main" val="3819980103"/>
                  </a:ext>
                </a:extLst>
              </a:tr>
            </a:tbl>
          </a:graphicData>
        </a:graphic>
      </p:graphicFrame>
      <p:pic>
        <p:nvPicPr>
          <p:cNvPr id="39" name="図 38">
            <a:extLst>
              <a:ext uri="{FF2B5EF4-FFF2-40B4-BE49-F238E27FC236}">
                <a16:creationId xmlns:a16="http://schemas.microsoft.com/office/drawing/2014/main" id="{D1C6C371-21F3-4363-954D-7C7FF6339DC2}"/>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rot="3741854">
            <a:off x="6968003" y="7184563"/>
            <a:ext cx="316577" cy="417924"/>
          </a:xfrm>
          <a:prstGeom prst="rect">
            <a:avLst/>
          </a:prstGeom>
        </p:spPr>
      </p:pic>
      <p:sp>
        <p:nvSpPr>
          <p:cNvPr id="37" name="角丸四角形 56">
            <a:extLst>
              <a:ext uri="{FF2B5EF4-FFF2-40B4-BE49-F238E27FC236}">
                <a16:creationId xmlns:a16="http://schemas.microsoft.com/office/drawing/2014/main" id="{2A26258E-08FA-49EC-9251-867FC10CF890}"/>
              </a:ext>
            </a:extLst>
          </p:cNvPr>
          <p:cNvSpPr/>
          <p:nvPr/>
        </p:nvSpPr>
        <p:spPr>
          <a:xfrm>
            <a:off x="131677" y="3434204"/>
            <a:ext cx="7487999" cy="403975"/>
          </a:xfrm>
          <a:prstGeom prst="round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11"/>
          </a:p>
        </p:txBody>
      </p:sp>
      <p:sp>
        <p:nvSpPr>
          <p:cNvPr id="42" name="正方形/長方形 41">
            <a:extLst>
              <a:ext uri="{FF2B5EF4-FFF2-40B4-BE49-F238E27FC236}">
                <a16:creationId xmlns:a16="http://schemas.microsoft.com/office/drawing/2014/main" id="{9D63BB7B-3969-4F07-85B0-85ADE163576C}"/>
              </a:ext>
            </a:extLst>
          </p:cNvPr>
          <p:cNvSpPr/>
          <p:nvPr/>
        </p:nvSpPr>
        <p:spPr>
          <a:xfrm>
            <a:off x="131509" y="3794244"/>
            <a:ext cx="7488167" cy="2999039"/>
          </a:xfrm>
          <a:prstGeom prst="rect">
            <a:avLst/>
          </a:prstGeom>
          <a:solidFill>
            <a:schemeClr val="accent6">
              <a:lumMod val="60000"/>
              <a:lumOff val="40000"/>
              <a:alpha val="41961"/>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11" dirty="0">
              <a:solidFill>
                <a:srgbClr val="FF0000"/>
              </a:solidFill>
            </a:endParaRPr>
          </a:p>
        </p:txBody>
      </p:sp>
      <p:sp>
        <p:nvSpPr>
          <p:cNvPr id="43" name="テキスト ボックス 42">
            <a:extLst>
              <a:ext uri="{FF2B5EF4-FFF2-40B4-BE49-F238E27FC236}">
                <a16:creationId xmlns:a16="http://schemas.microsoft.com/office/drawing/2014/main" id="{2CB2BDBB-AF37-4BEF-AEED-3498CD9B050D}"/>
              </a:ext>
            </a:extLst>
          </p:cNvPr>
          <p:cNvSpPr txBox="1"/>
          <p:nvPr/>
        </p:nvSpPr>
        <p:spPr>
          <a:xfrm>
            <a:off x="401192" y="3785998"/>
            <a:ext cx="6908180" cy="469103"/>
          </a:xfrm>
          <a:prstGeom prst="rect">
            <a:avLst/>
          </a:prstGeom>
          <a:noFill/>
        </p:spPr>
        <p:txBody>
          <a:bodyPr wrap="square" rtlCol="0">
            <a:spAutoFit/>
          </a:bodyPr>
          <a:lstStyle/>
          <a:p>
            <a:r>
              <a:rPr lang="ja-JP" altLang="en-US" sz="1224" dirty="0">
                <a:latin typeface="HG丸ｺﾞｼｯｸM-PRO" panose="020F0600000000000000" pitchFamily="50" charset="-128"/>
                <a:ea typeface="HG丸ｺﾞｼｯｸM-PRO" panose="020F0600000000000000" pitchFamily="50" charset="-128"/>
              </a:rPr>
              <a:t>　当事務所では、新規就農者の確保・育成</a:t>
            </a:r>
            <a:r>
              <a:rPr lang="ja-JP" altLang="en-US" sz="1224">
                <a:latin typeface="HG丸ｺﾞｼｯｸM-PRO" panose="020F0600000000000000" pitchFamily="50" charset="-128"/>
                <a:ea typeface="HG丸ｺﾞｼｯｸM-PRO" panose="020F0600000000000000" pitchFamily="50" charset="-128"/>
              </a:rPr>
              <a:t>に向け取り組んで</a:t>
            </a:r>
            <a:r>
              <a:rPr lang="ja-JP" altLang="en-US" sz="1224" dirty="0">
                <a:latin typeface="HG丸ｺﾞｼｯｸM-PRO" panose="020F0600000000000000" pitchFamily="50" charset="-128"/>
                <a:ea typeface="HG丸ｺﾞｼｯｸM-PRO" panose="020F0600000000000000" pitchFamily="50" charset="-128"/>
              </a:rPr>
              <a:t>おり、管内の新規就農者が増えてきています。今回は北摂農業の新たな担い手として、箕面市で頑張る農業者を紹介します。　</a:t>
            </a:r>
            <a:endParaRPr lang="en-US" altLang="ja-JP" sz="1224" dirty="0">
              <a:latin typeface="HG丸ｺﾞｼｯｸM-PRO" panose="020F0600000000000000" pitchFamily="50" charset="-128"/>
              <a:ea typeface="HG丸ｺﾞｼｯｸM-PRO" panose="020F0600000000000000" pitchFamily="50" charset="-128"/>
            </a:endParaRPr>
          </a:p>
        </p:txBody>
      </p:sp>
      <p:sp>
        <p:nvSpPr>
          <p:cNvPr id="44" name="テキスト ボックス 46">
            <a:extLst>
              <a:ext uri="{FF2B5EF4-FFF2-40B4-BE49-F238E27FC236}">
                <a16:creationId xmlns:a16="http://schemas.microsoft.com/office/drawing/2014/main" id="{69DAB2D0-E32F-467F-861E-42F78831C590}"/>
              </a:ext>
            </a:extLst>
          </p:cNvPr>
          <p:cNvSpPr txBox="1"/>
          <p:nvPr/>
        </p:nvSpPr>
        <p:spPr>
          <a:xfrm>
            <a:off x="404764" y="3434204"/>
            <a:ext cx="7049639" cy="407163"/>
          </a:xfrm>
          <a:prstGeom prst="rect">
            <a:avLst/>
          </a:prstGeom>
          <a:noFill/>
        </p:spPr>
        <p:txBody>
          <a:bodyPr wrap="square" rtlCol="0">
            <a:spAutoFit/>
          </a:bodyPr>
          <a:lstStyle>
            <a:defPPr>
              <a:defRPr lang="ja-JP"/>
            </a:defPPr>
            <a:lvl1pPr marL="0" algn="l" defTabSz="1018818" rtl="0" eaLnBrk="1" latinLnBrk="0" hangingPunct="1">
              <a:defRPr kumimoji="1" sz="2005" kern="1200">
                <a:solidFill>
                  <a:schemeClr val="tx1"/>
                </a:solidFill>
                <a:latin typeface="+mn-lt"/>
                <a:ea typeface="+mn-ea"/>
                <a:cs typeface="+mn-cs"/>
              </a:defRPr>
            </a:lvl1pPr>
            <a:lvl2pPr marL="509408" algn="l" defTabSz="1018818" rtl="0" eaLnBrk="1" latinLnBrk="0" hangingPunct="1">
              <a:defRPr kumimoji="1" sz="2005" kern="1200">
                <a:solidFill>
                  <a:schemeClr val="tx1"/>
                </a:solidFill>
                <a:latin typeface="+mn-lt"/>
                <a:ea typeface="+mn-ea"/>
                <a:cs typeface="+mn-cs"/>
              </a:defRPr>
            </a:lvl2pPr>
            <a:lvl3pPr marL="1018818" algn="l" defTabSz="1018818" rtl="0" eaLnBrk="1" latinLnBrk="0" hangingPunct="1">
              <a:defRPr kumimoji="1" sz="2005" kern="1200">
                <a:solidFill>
                  <a:schemeClr val="tx1"/>
                </a:solidFill>
                <a:latin typeface="+mn-lt"/>
                <a:ea typeface="+mn-ea"/>
                <a:cs typeface="+mn-cs"/>
              </a:defRPr>
            </a:lvl3pPr>
            <a:lvl4pPr marL="1528227" algn="l" defTabSz="1018818" rtl="0" eaLnBrk="1" latinLnBrk="0" hangingPunct="1">
              <a:defRPr kumimoji="1" sz="2005" kern="1200">
                <a:solidFill>
                  <a:schemeClr val="tx1"/>
                </a:solidFill>
                <a:latin typeface="+mn-lt"/>
                <a:ea typeface="+mn-ea"/>
                <a:cs typeface="+mn-cs"/>
              </a:defRPr>
            </a:lvl4pPr>
            <a:lvl5pPr marL="2037634" algn="l" defTabSz="1018818" rtl="0" eaLnBrk="1" latinLnBrk="0" hangingPunct="1">
              <a:defRPr kumimoji="1" sz="2005" kern="1200">
                <a:solidFill>
                  <a:schemeClr val="tx1"/>
                </a:solidFill>
                <a:latin typeface="+mn-lt"/>
                <a:ea typeface="+mn-ea"/>
                <a:cs typeface="+mn-cs"/>
              </a:defRPr>
            </a:lvl5pPr>
            <a:lvl6pPr marL="2547044" algn="l" defTabSz="1018818" rtl="0" eaLnBrk="1" latinLnBrk="0" hangingPunct="1">
              <a:defRPr kumimoji="1" sz="2005" kern="1200">
                <a:solidFill>
                  <a:schemeClr val="tx1"/>
                </a:solidFill>
                <a:latin typeface="+mn-lt"/>
                <a:ea typeface="+mn-ea"/>
                <a:cs typeface="+mn-cs"/>
              </a:defRPr>
            </a:lvl6pPr>
            <a:lvl7pPr marL="3056452" algn="l" defTabSz="1018818" rtl="0" eaLnBrk="1" latinLnBrk="0" hangingPunct="1">
              <a:defRPr kumimoji="1" sz="2005" kern="1200">
                <a:solidFill>
                  <a:schemeClr val="tx1"/>
                </a:solidFill>
                <a:latin typeface="+mn-lt"/>
                <a:ea typeface="+mn-ea"/>
                <a:cs typeface="+mn-cs"/>
              </a:defRPr>
            </a:lvl7pPr>
            <a:lvl8pPr marL="3565861" algn="l" defTabSz="1018818" rtl="0" eaLnBrk="1" latinLnBrk="0" hangingPunct="1">
              <a:defRPr kumimoji="1" sz="2005" kern="1200">
                <a:solidFill>
                  <a:schemeClr val="tx1"/>
                </a:solidFill>
                <a:latin typeface="+mn-lt"/>
                <a:ea typeface="+mn-ea"/>
                <a:cs typeface="+mn-cs"/>
              </a:defRPr>
            </a:lvl8pPr>
            <a:lvl9pPr marL="4075270" algn="l" defTabSz="1018818" rtl="0" eaLnBrk="1" latinLnBrk="0" hangingPunct="1">
              <a:defRPr kumimoji="1" sz="2005" kern="1200">
                <a:solidFill>
                  <a:schemeClr val="tx1"/>
                </a:solidFill>
                <a:latin typeface="+mn-lt"/>
                <a:ea typeface="+mn-ea"/>
                <a:cs typeface="+mn-cs"/>
              </a:defRPr>
            </a:lvl9pPr>
          </a:lstStyle>
          <a:p>
            <a:pPr algn="ctr"/>
            <a:r>
              <a:rPr lang="ja-JP" altLang="en-US" sz="2046" b="1" dirty="0"/>
              <a:t>北摂農業の新たな担い手～新規就農者紹介～</a:t>
            </a:r>
          </a:p>
        </p:txBody>
      </p:sp>
      <p:sp>
        <p:nvSpPr>
          <p:cNvPr id="45" name="テキスト ボックス 44">
            <a:extLst>
              <a:ext uri="{FF2B5EF4-FFF2-40B4-BE49-F238E27FC236}">
                <a16:creationId xmlns:a16="http://schemas.microsoft.com/office/drawing/2014/main" id="{B190BFE5-0500-43B5-9AE4-39A5724CA1DA}"/>
              </a:ext>
            </a:extLst>
          </p:cNvPr>
          <p:cNvSpPr txBox="1"/>
          <p:nvPr/>
        </p:nvSpPr>
        <p:spPr>
          <a:xfrm>
            <a:off x="2796912" y="4218352"/>
            <a:ext cx="4727653" cy="646331"/>
          </a:xfrm>
          <a:prstGeom prst="rect">
            <a:avLst/>
          </a:prstGeom>
          <a:noFill/>
          <a:ln>
            <a:solidFill>
              <a:schemeClr val="tx1"/>
            </a:solidFill>
          </a:ln>
        </p:spPr>
        <p:txBody>
          <a:bodyPr wrap="square" rtlCol="0">
            <a:spAutoFit/>
          </a:bodyPr>
          <a:lstStyle/>
          <a:p>
            <a:r>
              <a:rPr lang="ja-JP" altLang="en-US" sz="1200" b="1" dirty="0">
                <a:latin typeface="HG丸ｺﾞｼｯｸM-PRO" panose="020F0600000000000000" pitchFamily="50" charset="-128"/>
                <a:ea typeface="HG丸ｺﾞｼｯｸM-PRO" panose="020F0600000000000000" pitchFamily="50" charset="-128"/>
              </a:rPr>
              <a:t>長谷川 貴治さん</a:t>
            </a:r>
            <a:r>
              <a:rPr lang="ja-JP" altLang="en-US" sz="1200" dirty="0">
                <a:latin typeface="HG丸ｺﾞｼｯｸM-PRO" panose="020F0600000000000000" pitchFamily="50" charset="-128"/>
                <a:ea typeface="HG丸ｺﾞｼｯｸM-PRO" panose="020F0600000000000000" pitchFamily="50" charset="-128"/>
              </a:rPr>
              <a:t>（令和元年就農）</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b="1" dirty="0">
                <a:latin typeface="HG丸ｺﾞｼｯｸM-PRO" panose="020F0600000000000000" pitchFamily="50" charset="-128"/>
                <a:ea typeface="HG丸ｺﾞｼｯｸM-PRO" panose="020F0600000000000000" pitchFamily="50" charset="-128"/>
              </a:rPr>
              <a:t>生田 梨恵さん</a:t>
            </a:r>
            <a:r>
              <a:rPr lang="ja-JP" altLang="en-US" sz="1200" dirty="0">
                <a:latin typeface="HG丸ｺﾞｼｯｸM-PRO" panose="020F0600000000000000" pitchFamily="50" charset="-128"/>
                <a:ea typeface="HG丸ｺﾞｼｯｸM-PRO" panose="020F0600000000000000" pitchFamily="50" charset="-128"/>
              </a:rPr>
              <a:t>（令和元年就農）</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b="1" dirty="0">
                <a:latin typeface="HG丸ｺﾞｼｯｸM-PRO" panose="020F0600000000000000" pitchFamily="50" charset="-128"/>
                <a:ea typeface="HG丸ｺﾞｼｯｸM-PRO" panose="020F0600000000000000" pitchFamily="50" charset="-128"/>
              </a:rPr>
              <a:t>中上 直久さん</a:t>
            </a:r>
            <a:r>
              <a:rPr lang="ja-JP" altLang="en-US" sz="1200" dirty="0">
                <a:latin typeface="HG丸ｺﾞｼｯｸM-PRO" panose="020F0600000000000000" pitchFamily="50" charset="-128"/>
                <a:ea typeface="HG丸ｺﾞｼｯｸM-PRO" panose="020F0600000000000000" pitchFamily="50" charset="-128"/>
              </a:rPr>
              <a:t>（令和</a:t>
            </a:r>
            <a:r>
              <a:rPr lang="en-US" altLang="ja-JP" sz="1200" dirty="0">
                <a:latin typeface="HG丸ｺﾞｼｯｸM-PRO" panose="020F0600000000000000" pitchFamily="50" charset="-128"/>
                <a:ea typeface="HG丸ｺﾞｼｯｸM-PRO" panose="020F0600000000000000" pitchFamily="50" charset="-128"/>
              </a:rPr>
              <a:t>2</a:t>
            </a:r>
            <a:r>
              <a:rPr lang="ja-JP" altLang="en-US" sz="1200" dirty="0">
                <a:latin typeface="HG丸ｺﾞｼｯｸM-PRO" panose="020F0600000000000000" pitchFamily="50" charset="-128"/>
                <a:ea typeface="HG丸ｺﾞｼｯｸM-PRO" panose="020F0600000000000000" pitchFamily="50" charset="-128"/>
              </a:rPr>
              <a:t>年就農）</a:t>
            </a:r>
            <a:endParaRPr lang="ja-JP" altLang="en-US" sz="1800" dirty="0">
              <a:latin typeface="HG丸ｺﾞｼｯｸM-PRO" panose="020F0600000000000000" pitchFamily="50" charset="-128"/>
              <a:ea typeface="HG丸ｺﾞｼｯｸM-PRO" panose="020F0600000000000000" pitchFamily="50" charset="-128"/>
            </a:endParaRPr>
          </a:p>
        </p:txBody>
      </p:sp>
      <p:sp>
        <p:nvSpPr>
          <p:cNvPr id="46" name="テキスト ボックス 45">
            <a:extLst>
              <a:ext uri="{FF2B5EF4-FFF2-40B4-BE49-F238E27FC236}">
                <a16:creationId xmlns:a16="http://schemas.microsoft.com/office/drawing/2014/main" id="{F9A42585-BA3A-4D95-9520-DF4F29423E0C}"/>
              </a:ext>
            </a:extLst>
          </p:cNvPr>
          <p:cNvSpPr txBox="1"/>
          <p:nvPr/>
        </p:nvSpPr>
        <p:spPr>
          <a:xfrm>
            <a:off x="2609962" y="4853368"/>
            <a:ext cx="2365916" cy="276999"/>
          </a:xfrm>
          <a:prstGeom prst="rect">
            <a:avLst/>
          </a:prstGeom>
          <a:noFill/>
        </p:spPr>
        <p:txBody>
          <a:bodyPr wrap="square" rtlCol="0">
            <a:spAutoFit/>
          </a:bodyPr>
          <a:lstStyle/>
          <a:p>
            <a:r>
              <a:rPr lang="ja-JP" altLang="en-US" sz="1200" b="1" dirty="0">
                <a:latin typeface="HG丸ｺﾞｼｯｸM-PRO" panose="020F0600000000000000" pitchFamily="50" charset="-128"/>
                <a:ea typeface="HG丸ｺﾞｼｯｸM-PRO" panose="020F0600000000000000" pitchFamily="50" charset="-128"/>
              </a:rPr>
              <a:t>　</a:t>
            </a:r>
            <a:r>
              <a:rPr lang="ja-JP" altLang="en-US" sz="1200" b="1" u="sng" dirty="0">
                <a:latin typeface="HG丸ｺﾞｼｯｸM-PRO" panose="020F0600000000000000" pitchFamily="50" charset="-128"/>
                <a:ea typeface="HG丸ｺﾞｼｯｸM-PRO" panose="020F0600000000000000" pitchFamily="50" charset="-128"/>
              </a:rPr>
              <a:t>就農のきっかけは？</a:t>
            </a:r>
            <a:endParaRPr lang="en-US" altLang="ja-JP" sz="1200" b="1" u="sng" dirty="0">
              <a:latin typeface="HG丸ｺﾞｼｯｸM-PRO" panose="020F0600000000000000" pitchFamily="50" charset="-128"/>
              <a:ea typeface="HG丸ｺﾞｼｯｸM-PRO" panose="020F0600000000000000" pitchFamily="50" charset="-128"/>
            </a:endParaRPr>
          </a:p>
        </p:txBody>
      </p:sp>
      <p:sp>
        <p:nvSpPr>
          <p:cNvPr id="48" name="テキスト ボックス 47">
            <a:extLst>
              <a:ext uri="{FF2B5EF4-FFF2-40B4-BE49-F238E27FC236}">
                <a16:creationId xmlns:a16="http://schemas.microsoft.com/office/drawing/2014/main" id="{F4B15AF0-A78C-4444-A427-BFBE44BCCDD7}"/>
              </a:ext>
            </a:extLst>
          </p:cNvPr>
          <p:cNvSpPr txBox="1"/>
          <p:nvPr/>
        </p:nvSpPr>
        <p:spPr>
          <a:xfrm>
            <a:off x="2609962" y="5774808"/>
            <a:ext cx="2365916" cy="276999"/>
          </a:xfrm>
          <a:prstGeom prst="rect">
            <a:avLst/>
          </a:prstGeom>
          <a:noFill/>
        </p:spPr>
        <p:txBody>
          <a:bodyPr wrap="square" rtlCol="0">
            <a:spAutoFit/>
          </a:bodyPr>
          <a:lstStyle/>
          <a:p>
            <a:r>
              <a:rPr lang="ja-JP" altLang="en-US" sz="1200" b="1" dirty="0">
                <a:latin typeface="HG丸ｺﾞｼｯｸM-PRO" panose="020F0600000000000000" pitchFamily="50" charset="-128"/>
                <a:ea typeface="HG丸ｺﾞｼｯｸM-PRO" panose="020F0600000000000000" pitchFamily="50" charset="-128"/>
              </a:rPr>
              <a:t>　</a:t>
            </a:r>
            <a:r>
              <a:rPr lang="ja-JP" altLang="en-US" sz="1200" b="1" u="sng" dirty="0">
                <a:latin typeface="HG丸ｺﾞｼｯｸM-PRO" panose="020F0600000000000000" pitchFamily="50" charset="-128"/>
                <a:ea typeface="HG丸ｺﾞｼｯｸM-PRO" panose="020F0600000000000000" pitchFamily="50" charset="-128"/>
              </a:rPr>
              <a:t>苦労していることは？</a:t>
            </a:r>
            <a:endParaRPr lang="en-US" altLang="ja-JP" sz="1200" b="1" u="sng" dirty="0">
              <a:latin typeface="HG丸ｺﾞｼｯｸM-PRO" panose="020F0600000000000000" pitchFamily="50" charset="-128"/>
              <a:ea typeface="HG丸ｺﾞｼｯｸM-PRO" panose="020F0600000000000000" pitchFamily="50" charset="-128"/>
            </a:endParaRPr>
          </a:p>
        </p:txBody>
      </p:sp>
      <p:sp>
        <p:nvSpPr>
          <p:cNvPr id="49" name="テキスト ボックス 48">
            <a:extLst>
              <a:ext uri="{FF2B5EF4-FFF2-40B4-BE49-F238E27FC236}">
                <a16:creationId xmlns:a16="http://schemas.microsoft.com/office/drawing/2014/main" id="{9DCB72A4-3272-4ED1-B346-05333A670D6C}"/>
              </a:ext>
            </a:extLst>
          </p:cNvPr>
          <p:cNvSpPr txBox="1"/>
          <p:nvPr/>
        </p:nvSpPr>
        <p:spPr>
          <a:xfrm>
            <a:off x="81516" y="6349148"/>
            <a:ext cx="2365916" cy="276999"/>
          </a:xfrm>
          <a:prstGeom prst="rect">
            <a:avLst/>
          </a:prstGeom>
          <a:noFill/>
        </p:spPr>
        <p:txBody>
          <a:bodyPr wrap="square" rtlCol="0">
            <a:spAutoFit/>
          </a:bodyPr>
          <a:lstStyle/>
          <a:p>
            <a:r>
              <a:rPr lang="ja-JP" altLang="en-US" sz="1200" b="1" dirty="0">
                <a:latin typeface="HG丸ｺﾞｼｯｸM-PRO" panose="020F0600000000000000" pitchFamily="50" charset="-128"/>
                <a:ea typeface="HG丸ｺﾞｼｯｸM-PRO" panose="020F0600000000000000" pitchFamily="50" charset="-128"/>
              </a:rPr>
              <a:t>　</a:t>
            </a:r>
            <a:r>
              <a:rPr lang="ja-JP" altLang="en-US" sz="1200" b="1" u="sng" dirty="0">
                <a:latin typeface="HG丸ｺﾞｼｯｸM-PRO" panose="020F0600000000000000" pitchFamily="50" charset="-128"/>
                <a:ea typeface="HG丸ｺﾞｼｯｸM-PRO" panose="020F0600000000000000" pitchFamily="50" charset="-128"/>
              </a:rPr>
              <a:t>今後の目標は？</a:t>
            </a:r>
            <a:endParaRPr lang="en-US" altLang="ja-JP" sz="1200" b="1" u="sng" dirty="0">
              <a:latin typeface="HG丸ｺﾞｼｯｸM-PRO" panose="020F0600000000000000" pitchFamily="50" charset="-128"/>
              <a:ea typeface="HG丸ｺﾞｼｯｸM-PRO" panose="020F0600000000000000" pitchFamily="50" charset="-128"/>
            </a:endParaRPr>
          </a:p>
        </p:txBody>
      </p:sp>
      <p:sp>
        <p:nvSpPr>
          <p:cNvPr id="50" name="テキスト ボックス 49">
            <a:extLst>
              <a:ext uri="{FF2B5EF4-FFF2-40B4-BE49-F238E27FC236}">
                <a16:creationId xmlns:a16="http://schemas.microsoft.com/office/drawing/2014/main" id="{84F3CD7F-E4FA-47CD-A120-CD304585AF7E}"/>
              </a:ext>
            </a:extLst>
          </p:cNvPr>
          <p:cNvSpPr txBox="1"/>
          <p:nvPr/>
        </p:nvSpPr>
        <p:spPr>
          <a:xfrm>
            <a:off x="2842477" y="5044229"/>
            <a:ext cx="4716885" cy="845873"/>
          </a:xfrm>
          <a:prstGeom prst="rect">
            <a:avLst/>
          </a:prstGeom>
          <a:noFill/>
        </p:spPr>
        <p:txBody>
          <a:bodyPr wrap="square" rtlCol="0">
            <a:spAutoFit/>
          </a:bodyPr>
          <a:lstStyle/>
          <a:p>
            <a:r>
              <a:rPr lang="ja-JP" altLang="en-US" sz="1224" dirty="0">
                <a:latin typeface="HG丸ｺﾞｼｯｸM-PRO" panose="020F0600000000000000" pitchFamily="50" charset="-128"/>
                <a:ea typeface="HG丸ｺﾞｼｯｸM-PRO" panose="020F0600000000000000" pitchFamily="50" charset="-128"/>
              </a:rPr>
              <a:t>幼い頃から農業をすると</a:t>
            </a:r>
            <a:r>
              <a:rPr lang="ja-JP" altLang="en-US" sz="1224">
                <a:latin typeface="HG丸ｺﾞｼｯｸM-PRO" panose="020F0600000000000000" pitchFamily="50" charset="-128"/>
                <a:ea typeface="HG丸ｺﾞｼｯｸM-PRO" panose="020F0600000000000000" pitchFamily="50" charset="-128"/>
              </a:rPr>
              <a:t>決めていた</a:t>
            </a:r>
            <a:r>
              <a:rPr lang="ja-JP" altLang="en-US" sz="1224" dirty="0">
                <a:latin typeface="HG丸ｺﾞｼｯｸM-PRO" panose="020F0600000000000000" pitchFamily="50" charset="-128"/>
                <a:ea typeface="HG丸ｺﾞｼｯｸM-PRO" panose="020F0600000000000000" pitchFamily="50" charset="-128"/>
              </a:rPr>
              <a:t>（長谷川さん）。外が好き。野菜を売って収入を自分で決めることができるのが、おもしろい（生田さん）。父の影響が大きい。家の農業（果樹中心の観光農園）</a:t>
            </a:r>
            <a:r>
              <a:rPr lang="ja-JP" altLang="en-US" sz="1224">
                <a:latin typeface="HG丸ｺﾞｼｯｸM-PRO" panose="020F0600000000000000" pitchFamily="50" charset="-128"/>
                <a:ea typeface="HG丸ｺﾞｼｯｸM-PRO" panose="020F0600000000000000" pitchFamily="50" charset="-128"/>
              </a:rPr>
              <a:t>に役立てたかった</a:t>
            </a:r>
            <a:r>
              <a:rPr lang="ja-JP" altLang="en-US" sz="1224" dirty="0">
                <a:latin typeface="HG丸ｺﾞｼｯｸM-PRO" panose="020F0600000000000000" pitchFamily="50" charset="-128"/>
                <a:ea typeface="HG丸ｺﾞｼｯｸM-PRO" panose="020F0600000000000000" pitchFamily="50" charset="-128"/>
              </a:rPr>
              <a:t>（中上さん）。</a:t>
            </a:r>
            <a:endParaRPr lang="en-US" altLang="ja-JP" sz="1224" dirty="0">
              <a:latin typeface="HG丸ｺﾞｼｯｸM-PRO" panose="020F0600000000000000" pitchFamily="50" charset="-128"/>
              <a:ea typeface="HG丸ｺﾞｼｯｸM-PRO" panose="020F0600000000000000" pitchFamily="50" charset="-128"/>
            </a:endParaRPr>
          </a:p>
        </p:txBody>
      </p:sp>
      <p:sp>
        <p:nvSpPr>
          <p:cNvPr id="51" name="テキスト ボックス 50">
            <a:extLst>
              <a:ext uri="{FF2B5EF4-FFF2-40B4-BE49-F238E27FC236}">
                <a16:creationId xmlns:a16="http://schemas.microsoft.com/office/drawing/2014/main" id="{C5F29BD0-5424-4952-B71D-BB07696FA04F}"/>
              </a:ext>
            </a:extLst>
          </p:cNvPr>
          <p:cNvSpPr txBox="1"/>
          <p:nvPr/>
        </p:nvSpPr>
        <p:spPr>
          <a:xfrm>
            <a:off x="2842104" y="5971472"/>
            <a:ext cx="4766528" cy="469103"/>
          </a:xfrm>
          <a:prstGeom prst="rect">
            <a:avLst/>
          </a:prstGeom>
          <a:noFill/>
        </p:spPr>
        <p:txBody>
          <a:bodyPr wrap="square" rtlCol="0">
            <a:spAutoFit/>
          </a:bodyPr>
          <a:lstStyle/>
          <a:p>
            <a:r>
              <a:rPr lang="ja-JP" altLang="en-US" sz="1224" dirty="0">
                <a:latin typeface="HG丸ｺﾞｼｯｸM-PRO" panose="020F0600000000000000" pitchFamily="50" charset="-128"/>
                <a:ea typeface="HG丸ｺﾞｼｯｸM-PRO" panose="020F0600000000000000" pitchFamily="50" charset="-128"/>
              </a:rPr>
              <a:t>特にありません。栽培しているとうまくいかないこともあるけど、</a:t>
            </a:r>
            <a:r>
              <a:rPr lang="ja-JP" altLang="en-US" sz="1224">
                <a:latin typeface="HG丸ｺﾞｼｯｸM-PRO" panose="020F0600000000000000" pitchFamily="50" charset="-128"/>
                <a:ea typeface="HG丸ｺﾞｼｯｸM-PRO" panose="020F0600000000000000" pitchFamily="50" charset="-128"/>
              </a:rPr>
              <a:t>解決できたら楽しい</a:t>
            </a:r>
            <a:r>
              <a:rPr lang="ja-JP" altLang="en-US" sz="1224" dirty="0">
                <a:latin typeface="HG丸ｺﾞｼｯｸM-PRO" panose="020F0600000000000000" pitchFamily="50" charset="-128"/>
                <a:ea typeface="HG丸ｺﾞｼｯｸM-PRO" panose="020F0600000000000000" pitchFamily="50" charset="-128"/>
              </a:rPr>
              <a:t>。</a:t>
            </a:r>
            <a:endParaRPr lang="en-US" altLang="ja-JP" sz="1224" dirty="0">
              <a:latin typeface="HG丸ｺﾞｼｯｸM-PRO" panose="020F0600000000000000" pitchFamily="50" charset="-128"/>
              <a:ea typeface="HG丸ｺﾞｼｯｸM-PRO" panose="020F0600000000000000" pitchFamily="50" charset="-128"/>
            </a:endParaRPr>
          </a:p>
        </p:txBody>
      </p:sp>
      <p:sp>
        <p:nvSpPr>
          <p:cNvPr id="52" name="テキスト ボックス 51">
            <a:extLst>
              <a:ext uri="{FF2B5EF4-FFF2-40B4-BE49-F238E27FC236}">
                <a16:creationId xmlns:a16="http://schemas.microsoft.com/office/drawing/2014/main" id="{1E7CC262-03A7-4E23-8D4D-2C67159C7481}"/>
              </a:ext>
            </a:extLst>
          </p:cNvPr>
          <p:cNvSpPr txBox="1"/>
          <p:nvPr/>
        </p:nvSpPr>
        <p:spPr>
          <a:xfrm>
            <a:off x="1481402" y="6356052"/>
            <a:ext cx="6043164" cy="469103"/>
          </a:xfrm>
          <a:prstGeom prst="rect">
            <a:avLst/>
          </a:prstGeom>
          <a:noFill/>
        </p:spPr>
        <p:txBody>
          <a:bodyPr wrap="square" rtlCol="0">
            <a:spAutoFit/>
          </a:bodyPr>
          <a:lstStyle/>
          <a:p>
            <a:r>
              <a:rPr lang="ja-JP" altLang="en-US" sz="1224" dirty="0">
                <a:latin typeface="HG丸ｺﾞｼｯｸM-PRO" panose="020F0600000000000000" pitchFamily="50" charset="-128"/>
                <a:ea typeface="HG丸ｺﾞｼｯｸM-PRO" panose="020F0600000000000000" pitchFamily="50" charset="-128"/>
              </a:rPr>
              <a:t>楽しく生活できる農業を続けていきたい（長谷川さん）。こまつなの施設栽培を拡大したい（生田さん）。野菜生産を増やして家業を盛り上げたい（中上さん）。</a:t>
            </a:r>
            <a:endParaRPr lang="en-US" altLang="ja-JP" sz="1224" dirty="0">
              <a:latin typeface="HG丸ｺﾞｼｯｸM-PRO" panose="020F0600000000000000" pitchFamily="50" charset="-128"/>
              <a:ea typeface="HG丸ｺﾞｼｯｸM-PRO" panose="020F0600000000000000" pitchFamily="50" charset="-128"/>
            </a:endParaRPr>
          </a:p>
        </p:txBody>
      </p:sp>
      <p:pic>
        <p:nvPicPr>
          <p:cNvPr id="53" name="図 52">
            <a:extLst>
              <a:ext uri="{FF2B5EF4-FFF2-40B4-BE49-F238E27FC236}">
                <a16:creationId xmlns:a16="http://schemas.microsoft.com/office/drawing/2014/main" id="{09B41674-A76D-45D6-9421-6BE146B3314D}"/>
              </a:ext>
            </a:extLst>
          </p:cNvPr>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367922" y="4218352"/>
            <a:ext cx="2283960" cy="1712969"/>
          </a:xfrm>
          <a:prstGeom prst="rect">
            <a:avLst/>
          </a:prstGeom>
        </p:spPr>
      </p:pic>
      <p:sp>
        <p:nvSpPr>
          <p:cNvPr id="54" name="テキスト ボックス 53">
            <a:extLst>
              <a:ext uri="{FF2B5EF4-FFF2-40B4-BE49-F238E27FC236}">
                <a16:creationId xmlns:a16="http://schemas.microsoft.com/office/drawing/2014/main" id="{CA59C29C-AC9C-44EB-A128-25A8482A8053}"/>
              </a:ext>
            </a:extLst>
          </p:cNvPr>
          <p:cNvSpPr txBox="1"/>
          <p:nvPr/>
        </p:nvSpPr>
        <p:spPr>
          <a:xfrm>
            <a:off x="252882" y="5892345"/>
            <a:ext cx="2598076" cy="437043"/>
          </a:xfrm>
          <a:prstGeom prst="rect">
            <a:avLst/>
          </a:prstGeom>
          <a:noFill/>
        </p:spPr>
        <p:txBody>
          <a:bodyPr wrap="square" rtlCol="0">
            <a:spAutoFit/>
          </a:bodyPr>
          <a:lstStyle/>
          <a:p>
            <a:r>
              <a:rPr kumimoji="1" lang="ja-JP" altLang="en-US" sz="1120" dirty="0">
                <a:latin typeface="HG丸ｺﾞｼｯｸM-PRO" panose="020F0600000000000000" pitchFamily="50" charset="-128"/>
                <a:ea typeface="HG丸ｺﾞｼｯｸM-PRO" panose="020F0600000000000000" pitchFamily="50" charset="-128"/>
              </a:rPr>
              <a:t>▲右から長谷川さん、生田さん、</a:t>
            </a:r>
            <a:endParaRPr kumimoji="1" lang="en-US" altLang="ja-JP" sz="1120" dirty="0">
              <a:latin typeface="HG丸ｺﾞｼｯｸM-PRO" panose="020F0600000000000000" pitchFamily="50" charset="-128"/>
              <a:ea typeface="HG丸ｺﾞｼｯｸM-PRO" panose="020F0600000000000000" pitchFamily="50" charset="-128"/>
            </a:endParaRPr>
          </a:p>
          <a:p>
            <a:r>
              <a:rPr lang="ja-JP" altLang="en-US" sz="1120" dirty="0">
                <a:latin typeface="HG丸ｺﾞｼｯｸM-PRO" panose="020F0600000000000000" pitchFamily="50" charset="-128"/>
                <a:ea typeface="HG丸ｺﾞｼｯｸM-PRO" panose="020F0600000000000000" pitchFamily="50" charset="-128"/>
              </a:rPr>
              <a:t>　</a:t>
            </a:r>
            <a:r>
              <a:rPr kumimoji="1" lang="ja-JP" altLang="en-US" sz="1120" dirty="0">
                <a:latin typeface="HG丸ｺﾞｼｯｸM-PRO" panose="020F0600000000000000" pitchFamily="50" charset="-128"/>
                <a:ea typeface="HG丸ｺﾞｼｯｸM-PRO" panose="020F0600000000000000" pitchFamily="50" charset="-128"/>
              </a:rPr>
              <a:t>中上さん</a:t>
            </a:r>
          </a:p>
        </p:txBody>
      </p:sp>
      <p:sp>
        <p:nvSpPr>
          <p:cNvPr id="55" name="テキスト ボックス 54">
            <a:extLst>
              <a:ext uri="{FF2B5EF4-FFF2-40B4-BE49-F238E27FC236}">
                <a16:creationId xmlns:a16="http://schemas.microsoft.com/office/drawing/2014/main" id="{BB97C661-84E3-4B1E-A4CE-1F73B98A7E40}"/>
              </a:ext>
            </a:extLst>
          </p:cNvPr>
          <p:cNvSpPr txBox="1"/>
          <p:nvPr/>
        </p:nvSpPr>
        <p:spPr>
          <a:xfrm flipH="1">
            <a:off x="5224064" y="4322506"/>
            <a:ext cx="2664296" cy="461665"/>
          </a:xfrm>
          <a:prstGeom prst="rect">
            <a:avLst/>
          </a:prstGeom>
          <a:noFill/>
        </p:spPr>
        <p:txBody>
          <a:bodyPr wrap="square" rtlCol="0">
            <a:spAutoFit/>
          </a:bodyPr>
          <a:lstStyle/>
          <a:p>
            <a:pPr marL="0" marR="0" lvl="0" indent="0" algn="l" defTabSz="1018818"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経営作物：多品目野菜</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1018818"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経営規模：約</a:t>
            </a:r>
            <a:r>
              <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90</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ａ（</a:t>
            </a:r>
            <a:r>
              <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3</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名合計）</a:t>
            </a:r>
            <a:endParaRPr kumimoji="1" lang="en-US" altLang="ja-JP" sz="1200" b="0" i="0" u="none" strike="noStrike" kern="1200" cap="none" spc="0" normalizeH="0" baseline="0" noProof="0" dirty="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n-cs"/>
            </a:endParaRPr>
          </a:p>
        </p:txBody>
      </p:sp>
    </p:spTree>
    <p:extLst>
      <p:ext uri="{BB962C8B-B14F-4D97-AF65-F5344CB8AC3E}">
        <p14:creationId xmlns:p14="http://schemas.microsoft.com/office/powerpoint/2010/main" val="149270495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4B6B6"/>
        </a:solidFill>
        <a:ln>
          <a:noFill/>
        </a:ln>
      </a:spPr>
      <a:bodyPr rtlCol="0" anchor="ctr"/>
      <a:lstStyle>
        <a:defPPr algn="ctr">
          <a:defRPr sz="1285"/>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8167</TotalTime>
  <Words>1405</Words>
  <Application>Microsoft Office PowerPoint</Application>
  <PresentationFormat>ユーザー設定</PresentationFormat>
  <Paragraphs>122</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AR P丸ゴシック体M</vt:lpstr>
      <vt:lpstr>HGP創英角ﾎﾟｯﾌﾟ体</vt:lpstr>
      <vt:lpstr>HG丸ｺﾞｼｯｸM-PRO</vt:lpstr>
      <vt:lpstr>HG創英角ﾎﾟｯﾌﾟ体</vt:lpstr>
      <vt:lpstr>ＭＳ Ｐゴシック</vt:lpstr>
      <vt:lpstr>游ゴシック</vt:lpstr>
      <vt:lpstr>Arial</vt:lpstr>
      <vt:lpstr>Calibri</vt:lpstr>
      <vt:lpstr>Office ​​テーマ</vt:lpstr>
      <vt:lpstr>PowerPoint プレゼンテーション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revision>692</cp:revision>
  <cp:lastPrinted>2024-08-22T00:22:29Z</cp:lastPrinted>
  <dcterms:created xsi:type="dcterms:W3CDTF">2014-06-04T02:50:05Z</dcterms:created>
  <dcterms:modified xsi:type="dcterms:W3CDTF">2024-09-04T00:25:24Z</dcterms:modified>
</cp:coreProperties>
</file>