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0" r:id="rId2"/>
    <p:sldId id="259" r:id="rId3"/>
  </p:sldIdLst>
  <p:sldSz cx="7775575" cy="10907713"/>
  <p:notesSz cx="6807200" cy="9939338"/>
  <p:defaultTextStyle>
    <a:defPPr>
      <a:defRPr lang="ja-JP"/>
    </a:defPPr>
    <a:lvl1pPr marL="0" algn="l" defTabSz="1018818" rtl="0" eaLnBrk="1" latinLnBrk="0" hangingPunct="1">
      <a:defRPr kumimoji="1" sz="2005" kern="1200">
        <a:solidFill>
          <a:schemeClr val="tx1"/>
        </a:solidFill>
        <a:latin typeface="+mn-lt"/>
        <a:ea typeface="+mn-ea"/>
        <a:cs typeface="+mn-cs"/>
      </a:defRPr>
    </a:lvl1pPr>
    <a:lvl2pPr marL="509408" algn="l" defTabSz="1018818" rtl="0" eaLnBrk="1" latinLnBrk="0" hangingPunct="1">
      <a:defRPr kumimoji="1" sz="2005" kern="1200">
        <a:solidFill>
          <a:schemeClr val="tx1"/>
        </a:solidFill>
        <a:latin typeface="+mn-lt"/>
        <a:ea typeface="+mn-ea"/>
        <a:cs typeface="+mn-cs"/>
      </a:defRPr>
    </a:lvl2pPr>
    <a:lvl3pPr marL="1018818" algn="l" defTabSz="1018818" rtl="0" eaLnBrk="1" latinLnBrk="0" hangingPunct="1">
      <a:defRPr kumimoji="1" sz="2005" kern="1200">
        <a:solidFill>
          <a:schemeClr val="tx1"/>
        </a:solidFill>
        <a:latin typeface="+mn-lt"/>
        <a:ea typeface="+mn-ea"/>
        <a:cs typeface="+mn-cs"/>
      </a:defRPr>
    </a:lvl3pPr>
    <a:lvl4pPr marL="1528227" algn="l" defTabSz="1018818" rtl="0" eaLnBrk="1" latinLnBrk="0" hangingPunct="1">
      <a:defRPr kumimoji="1" sz="2005" kern="1200">
        <a:solidFill>
          <a:schemeClr val="tx1"/>
        </a:solidFill>
        <a:latin typeface="+mn-lt"/>
        <a:ea typeface="+mn-ea"/>
        <a:cs typeface="+mn-cs"/>
      </a:defRPr>
    </a:lvl4pPr>
    <a:lvl5pPr marL="2037634" algn="l" defTabSz="1018818" rtl="0" eaLnBrk="1" latinLnBrk="0" hangingPunct="1">
      <a:defRPr kumimoji="1" sz="2005" kern="1200">
        <a:solidFill>
          <a:schemeClr val="tx1"/>
        </a:solidFill>
        <a:latin typeface="+mn-lt"/>
        <a:ea typeface="+mn-ea"/>
        <a:cs typeface="+mn-cs"/>
      </a:defRPr>
    </a:lvl5pPr>
    <a:lvl6pPr marL="2547044" algn="l" defTabSz="1018818" rtl="0" eaLnBrk="1" latinLnBrk="0" hangingPunct="1">
      <a:defRPr kumimoji="1" sz="2005" kern="1200">
        <a:solidFill>
          <a:schemeClr val="tx1"/>
        </a:solidFill>
        <a:latin typeface="+mn-lt"/>
        <a:ea typeface="+mn-ea"/>
        <a:cs typeface="+mn-cs"/>
      </a:defRPr>
    </a:lvl6pPr>
    <a:lvl7pPr marL="3056452" algn="l" defTabSz="1018818" rtl="0" eaLnBrk="1" latinLnBrk="0" hangingPunct="1">
      <a:defRPr kumimoji="1" sz="2005" kern="1200">
        <a:solidFill>
          <a:schemeClr val="tx1"/>
        </a:solidFill>
        <a:latin typeface="+mn-lt"/>
        <a:ea typeface="+mn-ea"/>
        <a:cs typeface="+mn-cs"/>
      </a:defRPr>
    </a:lvl7pPr>
    <a:lvl8pPr marL="3565861" algn="l" defTabSz="1018818" rtl="0" eaLnBrk="1" latinLnBrk="0" hangingPunct="1">
      <a:defRPr kumimoji="1" sz="2005" kern="1200">
        <a:solidFill>
          <a:schemeClr val="tx1"/>
        </a:solidFill>
        <a:latin typeface="+mn-lt"/>
        <a:ea typeface="+mn-ea"/>
        <a:cs typeface="+mn-cs"/>
      </a:defRPr>
    </a:lvl8pPr>
    <a:lvl9pPr marL="4075270" algn="l" defTabSz="1018818" rtl="0" eaLnBrk="1" latinLnBrk="0" hangingPunct="1">
      <a:defRPr kumimoji="1" sz="20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6" userDrawn="1">
          <p15:clr>
            <a:srgbClr val="A4A3A4"/>
          </p15:clr>
        </p15:guide>
        <p15:guide id="2" pos="2449" userDrawn="1">
          <p15:clr>
            <a:srgbClr val="A4A3A4"/>
          </p15:clr>
        </p15:guide>
        <p15:guide id="3" orient="horz" pos="9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66"/>
    <a:srgbClr val="FFCC66"/>
    <a:srgbClr val="0099FF"/>
    <a:srgbClr val="FF9999"/>
    <a:srgbClr val="F4B6B6"/>
    <a:srgbClr val="FF99CC"/>
    <a:srgbClr val="FF9933"/>
    <a:srgbClr val="F57B17"/>
    <a:srgbClr val="F1E03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9" autoAdjust="0"/>
    <p:restoredTop sz="94710" autoAdjust="0"/>
  </p:normalViewPr>
  <p:slideViewPr>
    <p:cSldViewPr showGuides="1">
      <p:cViewPr varScale="1">
        <p:scale>
          <a:sx n="59" d="100"/>
          <a:sy n="59" d="100"/>
        </p:scale>
        <p:origin x="2203" y="58"/>
      </p:cViewPr>
      <p:guideLst>
        <p:guide orient="horz" pos="3436"/>
        <p:guide pos="2449"/>
        <p:guide orient="horz" pos="9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3"/>
            <a:ext cx="2949787" cy="496968"/>
          </a:xfrm>
          <a:prstGeom prst="rect">
            <a:avLst/>
          </a:prstGeom>
        </p:spPr>
        <p:txBody>
          <a:bodyPr vert="horz" lIns="95520" tIns="47760" rIns="95520" bIns="47760" rtlCol="0"/>
          <a:lstStyle>
            <a:lvl1pPr algn="l">
              <a:defRPr sz="1400"/>
            </a:lvl1pPr>
          </a:lstStyle>
          <a:p>
            <a:endParaRPr kumimoji="1" lang="ja-JP" altLang="en-US"/>
          </a:p>
        </p:txBody>
      </p:sp>
      <p:sp>
        <p:nvSpPr>
          <p:cNvPr id="3" name="日付プレースホルダー 2"/>
          <p:cNvSpPr>
            <a:spLocks noGrp="1"/>
          </p:cNvSpPr>
          <p:nvPr>
            <p:ph type="dt" idx="1"/>
          </p:nvPr>
        </p:nvSpPr>
        <p:spPr>
          <a:xfrm>
            <a:off x="3855839" y="13"/>
            <a:ext cx="2949787" cy="496968"/>
          </a:xfrm>
          <a:prstGeom prst="rect">
            <a:avLst/>
          </a:prstGeom>
        </p:spPr>
        <p:txBody>
          <a:bodyPr vert="horz" lIns="95520" tIns="47760" rIns="95520" bIns="47760" rtlCol="0"/>
          <a:lstStyle>
            <a:lvl1pPr algn="r">
              <a:defRPr sz="1400"/>
            </a:lvl1pPr>
          </a:lstStyle>
          <a:p>
            <a:fld id="{0B9B47EB-4FF1-47B4-8462-42779E877212}" type="datetimeFigureOut">
              <a:rPr kumimoji="1" lang="ja-JP" altLang="en-US" smtClean="0"/>
              <a:pPr/>
              <a:t>2024/3/11</a:t>
            </a:fld>
            <a:endParaRPr kumimoji="1" lang="ja-JP" altLang="en-US"/>
          </a:p>
        </p:txBody>
      </p:sp>
      <p:sp>
        <p:nvSpPr>
          <p:cNvPr id="4" name="スライド イメージ プレースホルダー 3"/>
          <p:cNvSpPr>
            <a:spLocks noGrp="1" noRot="1" noChangeAspect="1"/>
          </p:cNvSpPr>
          <p:nvPr>
            <p:ph type="sldImg" idx="2"/>
          </p:nvPr>
        </p:nvSpPr>
        <p:spPr>
          <a:xfrm>
            <a:off x="2076450" y="746125"/>
            <a:ext cx="2654300" cy="3727450"/>
          </a:xfrm>
          <a:prstGeom prst="rect">
            <a:avLst/>
          </a:prstGeom>
          <a:noFill/>
          <a:ln w="12700">
            <a:solidFill>
              <a:prstClr val="black"/>
            </a:solidFill>
          </a:ln>
        </p:spPr>
        <p:txBody>
          <a:bodyPr vert="horz" lIns="95520" tIns="47760" rIns="95520" bIns="47760" rtlCol="0" anchor="ctr"/>
          <a:lstStyle/>
          <a:p>
            <a:endParaRPr lang="ja-JP" altLang="en-US"/>
          </a:p>
        </p:txBody>
      </p:sp>
      <p:sp>
        <p:nvSpPr>
          <p:cNvPr id="5" name="ノート プレースホルダー 4"/>
          <p:cNvSpPr>
            <a:spLocks noGrp="1"/>
          </p:cNvSpPr>
          <p:nvPr>
            <p:ph type="body" sz="quarter" idx="3"/>
          </p:nvPr>
        </p:nvSpPr>
        <p:spPr>
          <a:xfrm>
            <a:off x="680720" y="4721191"/>
            <a:ext cx="5445760" cy="4472702"/>
          </a:xfrm>
          <a:prstGeom prst="rect">
            <a:avLst/>
          </a:prstGeom>
        </p:spPr>
        <p:txBody>
          <a:bodyPr vert="horz" lIns="95520" tIns="47760" rIns="95520" bIns="477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60"/>
            <a:ext cx="2949787" cy="496968"/>
          </a:xfrm>
          <a:prstGeom prst="rect">
            <a:avLst/>
          </a:prstGeom>
        </p:spPr>
        <p:txBody>
          <a:bodyPr vert="horz" lIns="95520" tIns="47760" rIns="95520" bIns="47760"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855839" y="9440660"/>
            <a:ext cx="2949787" cy="496968"/>
          </a:xfrm>
          <a:prstGeom prst="rect">
            <a:avLst/>
          </a:prstGeom>
        </p:spPr>
        <p:txBody>
          <a:bodyPr vert="horz" lIns="95520" tIns="47760" rIns="95520" bIns="47760" rtlCol="0" anchor="b"/>
          <a:lstStyle>
            <a:lvl1pPr algn="r">
              <a:defRPr sz="1400"/>
            </a:lvl1pPr>
          </a:lstStyle>
          <a:p>
            <a:fld id="{94C6C71A-2CA9-43F8-9329-FE0928B9438B}" type="slidenum">
              <a:rPr kumimoji="1" lang="ja-JP" altLang="en-US" smtClean="0"/>
              <a:pPr/>
              <a:t>‹#›</a:t>
            </a:fld>
            <a:endParaRPr kumimoji="1" lang="ja-JP" altLang="en-US"/>
          </a:p>
        </p:txBody>
      </p:sp>
    </p:spTree>
    <p:extLst>
      <p:ext uri="{BB962C8B-B14F-4D97-AF65-F5344CB8AC3E}">
        <p14:creationId xmlns:p14="http://schemas.microsoft.com/office/powerpoint/2010/main" val="3242580381"/>
      </p:ext>
    </p:extLst>
  </p:cSld>
  <p:clrMap bg1="lt1" tx1="dk1" bg2="lt2" tx2="dk2" accent1="accent1" accent2="accent2" accent3="accent3" accent4="accent4" accent5="accent5" accent6="accent6" hlink="hlink" folHlink="folHlink"/>
  <p:notesStyle>
    <a:lvl1pPr marL="0" algn="l" defTabSz="1018818" rtl="0" eaLnBrk="1" latinLnBrk="0" hangingPunct="1">
      <a:defRPr kumimoji="1" sz="1337" kern="1200">
        <a:solidFill>
          <a:schemeClr val="tx1"/>
        </a:solidFill>
        <a:latin typeface="+mn-lt"/>
        <a:ea typeface="+mn-ea"/>
        <a:cs typeface="+mn-cs"/>
      </a:defRPr>
    </a:lvl1pPr>
    <a:lvl2pPr marL="509408" algn="l" defTabSz="1018818" rtl="0" eaLnBrk="1" latinLnBrk="0" hangingPunct="1">
      <a:defRPr kumimoji="1" sz="1337" kern="1200">
        <a:solidFill>
          <a:schemeClr val="tx1"/>
        </a:solidFill>
        <a:latin typeface="+mn-lt"/>
        <a:ea typeface="+mn-ea"/>
        <a:cs typeface="+mn-cs"/>
      </a:defRPr>
    </a:lvl2pPr>
    <a:lvl3pPr marL="1018818" algn="l" defTabSz="1018818" rtl="0" eaLnBrk="1" latinLnBrk="0" hangingPunct="1">
      <a:defRPr kumimoji="1" sz="1337" kern="1200">
        <a:solidFill>
          <a:schemeClr val="tx1"/>
        </a:solidFill>
        <a:latin typeface="+mn-lt"/>
        <a:ea typeface="+mn-ea"/>
        <a:cs typeface="+mn-cs"/>
      </a:defRPr>
    </a:lvl3pPr>
    <a:lvl4pPr marL="1528227" algn="l" defTabSz="1018818" rtl="0" eaLnBrk="1" latinLnBrk="0" hangingPunct="1">
      <a:defRPr kumimoji="1" sz="1337" kern="1200">
        <a:solidFill>
          <a:schemeClr val="tx1"/>
        </a:solidFill>
        <a:latin typeface="+mn-lt"/>
        <a:ea typeface="+mn-ea"/>
        <a:cs typeface="+mn-cs"/>
      </a:defRPr>
    </a:lvl4pPr>
    <a:lvl5pPr marL="2037634" algn="l" defTabSz="1018818" rtl="0" eaLnBrk="1" latinLnBrk="0" hangingPunct="1">
      <a:defRPr kumimoji="1" sz="1337" kern="1200">
        <a:solidFill>
          <a:schemeClr val="tx1"/>
        </a:solidFill>
        <a:latin typeface="+mn-lt"/>
        <a:ea typeface="+mn-ea"/>
        <a:cs typeface="+mn-cs"/>
      </a:defRPr>
    </a:lvl5pPr>
    <a:lvl6pPr marL="2547044" algn="l" defTabSz="1018818" rtl="0" eaLnBrk="1" latinLnBrk="0" hangingPunct="1">
      <a:defRPr kumimoji="1" sz="1337" kern="1200">
        <a:solidFill>
          <a:schemeClr val="tx1"/>
        </a:solidFill>
        <a:latin typeface="+mn-lt"/>
        <a:ea typeface="+mn-ea"/>
        <a:cs typeface="+mn-cs"/>
      </a:defRPr>
    </a:lvl6pPr>
    <a:lvl7pPr marL="3056452" algn="l" defTabSz="1018818" rtl="0" eaLnBrk="1" latinLnBrk="0" hangingPunct="1">
      <a:defRPr kumimoji="1" sz="1337" kern="1200">
        <a:solidFill>
          <a:schemeClr val="tx1"/>
        </a:solidFill>
        <a:latin typeface="+mn-lt"/>
        <a:ea typeface="+mn-ea"/>
        <a:cs typeface="+mn-cs"/>
      </a:defRPr>
    </a:lvl7pPr>
    <a:lvl8pPr marL="3565861" algn="l" defTabSz="1018818" rtl="0" eaLnBrk="1" latinLnBrk="0" hangingPunct="1">
      <a:defRPr kumimoji="1" sz="1337" kern="1200">
        <a:solidFill>
          <a:schemeClr val="tx1"/>
        </a:solidFill>
        <a:latin typeface="+mn-lt"/>
        <a:ea typeface="+mn-ea"/>
        <a:cs typeface="+mn-cs"/>
      </a:defRPr>
    </a:lvl8pPr>
    <a:lvl9pPr marL="4075270" algn="l" defTabSz="1018818"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3169" y="3388464"/>
            <a:ext cx="6609239" cy="233808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66337" y="6181038"/>
            <a:ext cx="5442903" cy="2787526"/>
          </a:xfrm>
        </p:spPr>
        <p:txBody>
          <a:bodyPr/>
          <a:lstStyle>
            <a:lvl1pPr marL="0" indent="0" algn="ctr">
              <a:buNone/>
              <a:defRPr>
                <a:solidFill>
                  <a:schemeClr val="tx1">
                    <a:tint val="75000"/>
                  </a:schemeClr>
                </a:solidFill>
              </a:defRPr>
            </a:lvl1pPr>
            <a:lvl2pPr marL="333175" indent="0" algn="ctr">
              <a:buNone/>
              <a:defRPr>
                <a:solidFill>
                  <a:schemeClr val="tx1">
                    <a:tint val="75000"/>
                  </a:schemeClr>
                </a:solidFill>
              </a:defRPr>
            </a:lvl2pPr>
            <a:lvl3pPr marL="666350" indent="0" algn="ctr">
              <a:buNone/>
              <a:defRPr>
                <a:solidFill>
                  <a:schemeClr val="tx1">
                    <a:tint val="75000"/>
                  </a:schemeClr>
                </a:solidFill>
              </a:defRPr>
            </a:lvl3pPr>
            <a:lvl4pPr marL="999525" indent="0" algn="ctr">
              <a:buNone/>
              <a:defRPr>
                <a:solidFill>
                  <a:schemeClr val="tx1">
                    <a:tint val="75000"/>
                  </a:schemeClr>
                </a:solidFill>
              </a:defRPr>
            </a:lvl4pPr>
            <a:lvl5pPr marL="1332700" indent="0" algn="ctr">
              <a:buNone/>
              <a:defRPr>
                <a:solidFill>
                  <a:schemeClr val="tx1">
                    <a:tint val="75000"/>
                  </a:schemeClr>
                </a:solidFill>
              </a:defRPr>
            </a:lvl5pPr>
            <a:lvl6pPr marL="1665874" indent="0" algn="ctr">
              <a:buNone/>
              <a:defRPr>
                <a:solidFill>
                  <a:schemeClr val="tx1">
                    <a:tint val="75000"/>
                  </a:schemeClr>
                </a:solidFill>
              </a:defRPr>
            </a:lvl6pPr>
            <a:lvl7pPr marL="1999049" indent="0" algn="ctr">
              <a:buNone/>
              <a:defRPr>
                <a:solidFill>
                  <a:schemeClr val="tx1">
                    <a:tint val="75000"/>
                  </a:schemeClr>
                </a:solidFill>
              </a:defRPr>
            </a:lvl7pPr>
            <a:lvl8pPr marL="2332224" indent="0" algn="ctr">
              <a:buNone/>
              <a:defRPr>
                <a:solidFill>
                  <a:schemeClr val="tx1">
                    <a:tint val="75000"/>
                  </a:schemeClr>
                </a:solidFill>
              </a:defRPr>
            </a:lvl8pPr>
            <a:lvl9pPr marL="266539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36413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8673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227969" y="631233"/>
            <a:ext cx="1312129" cy="1344274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91587" y="631233"/>
            <a:ext cx="3806792" cy="1344274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334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3381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14217" y="7009217"/>
            <a:ext cx="6609239" cy="2166393"/>
          </a:xfrm>
        </p:spPr>
        <p:txBody>
          <a:bodyPr anchor="t"/>
          <a:lstStyle>
            <a:lvl1pPr algn="l">
              <a:defRPr sz="291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14217" y="4623157"/>
            <a:ext cx="6609239" cy="2386062"/>
          </a:xfrm>
        </p:spPr>
        <p:txBody>
          <a:bodyPr anchor="b"/>
          <a:lstStyle>
            <a:lvl1pPr marL="0" indent="0">
              <a:buNone/>
              <a:defRPr sz="1458">
                <a:solidFill>
                  <a:schemeClr val="tx1">
                    <a:tint val="75000"/>
                  </a:schemeClr>
                </a:solidFill>
              </a:defRPr>
            </a:lvl1pPr>
            <a:lvl2pPr marL="333175" indent="0">
              <a:buNone/>
              <a:defRPr sz="1312">
                <a:solidFill>
                  <a:schemeClr val="tx1">
                    <a:tint val="75000"/>
                  </a:schemeClr>
                </a:solidFill>
              </a:defRPr>
            </a:lvl2pPr>
            <a:lvl3pPr marL="666350" indent="0">
              <a:buNone/>
              <a:defRPr sz="1166">
                <a:solidFill>
                  <a:schemeClr val="tx1">
                    <a:tint val="75000"/>
                  </a:schemeClr>
                </a:solidFill>
              </a:defRPr>
            </a:lvl3pPr>
            <a:lvl4pPr marL="999525" indent="0">
              <a:buNone/>
              <a:defRPr sz="1020">
                <a:solidFill>
                  <a:schemeClr val="tx1">
                    <a:tint val="75000"/>
                  </a:schemeClr>
                </a:solidFill>
              </a:defRPr>
            </a:lvl4pPr>
            <a:lvl5pPr marL="1332700" indent="0">
              <a:buNone/>
              <a:defRPr sz="1020">
                <a:solidFill>
                  <a:schemeClr val="tx1">
                    <a:tint val="75000"/>
                  </a:schemeClr>
                </a:solidFill>
              </a:defRPr>
            </a:lvl5pPr>
            <a:lvl6pPr marL="1665874" indent="0">
              <a:buNone/>
              <a:defRPr sz="1020">
                <a:solidFill>
                  <a:schemeClr val="tx1">
                    <a:tint val="75000"/>
                  </a:schemeClr>
                </a:solidFill>
              </a:defRPr>
            </a:lvl6pPr>
            <a:lvl7pPr marL="1999049" indent="0">
              <a:buNone/>
              <a:defRPr sz="1020">
                <a:solidFill>
                  <a:schemeClr val="tx1">
                    <a:tint val="75000"/>
                  </a:schemeClr>
                </a:solidFill>
              </a:defRPr>
            </a:lvl7pPr>
            <a:lvl8pPr marL="2332224" indent="0">
              <a:buNone/>
              <a:defRPr sz="1020">
                <a:solidFill>
                  <a:schemeClr val="tx1">
                    <a:tint val="75000"/>
                  </a:schemeClr>
                </a:solidFill>
              </a:defRPr>
            </a:lvl8pPr>
            <a:lvl9pPr marL="2665399" indent="0">
              <a:buNone/>
              <a:defRPr sz="102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67703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91586"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980639"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0287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8779" y="436815"/>
            <a:ext cx="6998018" cy="1817952"/>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88782" y="2441613"/>
            <a:ext cx="343556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88782" y="3459159"/>
            <a:ext cx="343556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949887" y="2441613"/>
            <a:ext cx="343691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949887" y="3459159"/>
            <a:ext cx="343691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0051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08748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175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8781" y="434289"/>
            <a:ext cx="2558111" cy="1848252"/>
          </a:xfrm>
        </p:spPr>
        <p:txBody>
          <a:bodyPr anchor="b"/>
          <a:lstStyle>
            <a:lvl1pPr algn="l">
              <a:defRPr sz="1458"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040036" y="434289"/>
            <a:ext cx="4346763" cy="9309432"/>
          </a:xfrm>
        </p:spPr>
        <p:txBody>
          <a:bodyPr/>
          <a:lstStyle>
            <a:lvl1pPr>
              <a:defRPr sz="2332"/>
            </a:lvl1pPr>
            <a:lvl2pPr>
              <a:defRPr sz="2040"/>
            </a:lvl2pPr>
            <a:lvl3pPr>
              <a:defRPr sz="1749"/>
            </a:lvl3pPr>
            <a:lvl4pPr>
              <a:defRPr sz="1458"/>
            </a:lvl4pPr>
            <a:lvl5pPr>
              <a:defRPr sz="1458"/>
            </a:lvl5pPr>
            <a:lvl6pPr>
              <a:defRPr sz="1458"/>
            </a:lvl6pPr>
            <a:lvl7pPr>
              <a:defRPr sz="1458"/>
            </a:lvl7pPr>
            <a:lvl8pPr>
              <a:defRPr sz="1458"/>
            </a:lvl8pPr>
            <a:lvl9pPr>
              <a:defRPr sz="14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88781" y="2282541"/>
            <a:ext cx="2558111" cy="746118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85437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67" y="7635399"/>
            <a:ext cx="4665345" cy="901403"/>
          </a:xfrm>
        </p:spPr>
        <p:txBody>
          <a:bodyPr anchor="b"/>
          <a:lstStyle>
            <a:lvl1pPr algn="l">
              <a:defRPr sz="1458" b="1"/>
            </a:lvl1pPr>
          </a:lstStyle>
          <a:p>
            <a:r>
              <a:rPr kumimoji="1" lang="ja-JP" altLang="en-US"/>
              <a:t>マスター タイトルの書式設定</a:t>
            </a:r>
          </a:p>
        </p:txBody>
      </p:sp>
      <p:sp>
        <p:nvSpPr>
          <p:cNvPr id="3" name="図プレースホルダー 2"/>
          <p:cNvSpPr>
            <a:spLocks noGrp="1"/>
          </p:cNvSpPr>
          <p:nvPr>
            <p:ph type="pic" idx="1"/>
          </p:nvPr>
        </p:nvSpPr>
        <p:spPr>
          <a:xfrm>
            <a:off x="1524067" y="974624"/>
            <a:ext cx="4665345" cy="6544628"/>
          </a:xfrm>
        </p:spPr>
        <p:txBody>
          <a:bodyPr/>
          <a:lstStyle>
            <a:lvl1pPr marL="0" indent="0">
              <a:buNone/>
              <a:defRPr sz="2332"/>
            </a:lvl1pPr>
            <a:lvl2pPr marL="333175" indent="0">
              <a:buNone/>
              <a:defRPr sz="2040"/>
            </a:lvl2pPr>
            <a:lvl3pPr marL="666350" indent="0">
              <a:buNone/>
              <a:defRPr sz="1749"/>
            </a:lvl3pPr>
            <a:lvl4pPr marL="999525" indent="0">
              <a:buNone/>
              <a:defRPr sz="1458"/>
            </a:lvl4pPr>
            <a:lvl5pPr marL="1332700" indent="0">
              <a:buNone/>
              <a:defRPr sz="1458"/>
            </a:lvl5pPr>
            <a:lvl6pPr marL="1665874" indent="0">
              <a:buNone/>
              <a:defRPr sz="1458"/>
            </a:lvl6pPr>
            <a:lvl7pPr marL="1999049" indent="0">
              <a:buNone/>
              <a:defRPr sz="1458"/>
            </a:lvl7pPr>
            <a:lvl8pPr marL="2332224" indent="0">
              <a:buNone/>
              <a:defRPr sz="1458"/>
            </a:lvl8pPr>
            <a:lvl9pPr marL="2665399" indent="0">
              <a:buNone/>
              <a:defRPr sz="1458"/>
            </a:lvl9pPr>
          </a:lstStyle>
          <a:p>
            <a:endParaRPr kumimoji="1" lang="ja-JP" altLang="en-US"/>
          </a:p>
        </p:txBody>
      </p:sp>
      <p:sp>
        <p:nvSpPr>
          <p:cNvPr id="4" name="テキスト プレースホルダー 3"/>
          <p:cNvSpPr>
            <a:spLocks noGrp="1"/>
          </p:cNvSpPr>
          <p:nvPr>
            <p:ph type="body" sz="half" idx="2"/>
          </p:nvPr>
        </p:nvSpPr>
        <p:spPr>
          <a:xfrm>
            <a:off x="1524067" y="8536802"/>
            <a:ext cx="4665345" cy="128014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2024/3/11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58643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88779" y="436815"/>
            <a:ext cx="6998018" cy="181795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88779" y="2545135"/>
            <a:ext cx="6998018" cy="719858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88779" y="10109836"/>
            <a:ext cx="1814301" cy="580735"/>
          </a:xfrm>
          <a:prstGeom prst="rect">
            <a:avLst/>
          </a:prstGeom>
        </p:spPr>
        <p:txBody>
          <a:bodyPr vert="horz" lIns="91440" tIns="45720" rIns="91440" bIns="45720" rtlCol="0" anchor="ctr"/>
          <a:lstStyle>
            <a:lvl1pPr algn="l">
              <a:defRPr sz="874">
                <a:solidFill>
                  <a:schemeClr val="tx1">
                    <a:tint val="75000"/>
                  </a:schemeClr>
                </a:solidFill>
              </a:defRPr>
            </a:lvl1pPr>
          </a:lstStyle>
          <a:p>
            <a:fld id="{C7420E7D-346A-4E68-9045-7E6B396D6F6D}" type="datetimeFigureOut">
              <a:rPr kumimoji="1" lang="ja-JP" altLang="en-US" smtClean="0"/>
              <a:pPr/>
              <a:t>2024/3/11</a:t>
            </a:fld>
            <a:endParaRPr kumimoji="1" lang="ja-JP" altLang="en-US"/>
          </a:p>
        </p:txBody>
      </p:sp>
      <p:sp>
        <p:nvSpPr>
          <p:cNvPr id="5" name="フッター プレースホルダー 4"/>
          <p:cNvSpPr>
            <a:spLocks noGrp="1"/>
          </p:cNvSpPr>
          <p:nvPr>
            <p:ph type="ftr" sz="quarter" idx="3"/>
          </p:nvPr>
        </p:nvSpPr>
        <p:spPr>
          <a:xfrm>
            <a:off x="2656656" y="10109836"/>
            <a:ext cx="2462265" cy="580735"/>
          </a:xfrm>
          <a:prstGeom prst="rect">
            <a:avLst/>
          </a:prstGeom>
        </p:spPr>
        <p:txBody>
          <a:bodyPr vert="horz" lIns="91440" tIns="45720" rIns="91440" bIns="45720" rtlCol="0" anchor="ctr"/>
          <a:lstStyle>
            <a:lvl1pPr algn="ctr">
              <a:defRPr sz="87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572495" y="10109836"/>
            <a:ext cx="1814301" cy="580735"/>
          </a:xfrm>
          <a:prstGeom prst="rect">
            <a:avLst/>
          </a:prstGeom>
        </p:spPr>
        <p:txBody>
          <a:bodyPr vert="horz" lIns="91440" tIns="45720" rIns="91440" bIns="45720" rtlCol="0" anchor="ctr"/>
          <a:lstStyle>
            <a:lvl1pPr algn="r">
              <a:defRPr sz="874">
                <a:solidFill>
                  <a:schemeClr val="tx1">
                    <a:tint val="75000"/>
                  </a:schemeClr>
                </a:solidFill>
              </a:defRPr>
            </a:lvl1p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1656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66350" rtl="0" eaLnBrk="1" latinLnBrk="0" hangingPunct="1">
        <a:spcBef>
          <a:spcPct val="0"/>
        </a:spcBef>
        <a:buNone/>
        <a:defRPr kumimoji="1" sz="3206" kern="1200">
          <a:solidFill>
            <a:schemeClr val="tx1"/>
          </a:solidFill>
          <a:latin typeface="+mj-lt"/>
          <a:ea typeface="+mj-ea"/>
          <a:cs typeface="+mj-cs"/>
        </a:defRPr>
      </a:lvl1pPr>
    </p:titleStyle>
    <p:bodyStyle>
      <a:lvl1pPr marL="249881" indent="-249881" algn="l" defTabSz="666350" rtl="0" eaLnBrk="1" latinLnBrk="0" hangingPunct="1">
        <a:spcBef>
          <a:spcPct val="20000"/>
        </a:spcBef>
        <a:buFont typeface="Arial" panose="020B0604020202020204" pitchFamily="34" charset="0"/>
        <a:buChar char="•"/>
        <a:defRPr kumimoji="1" sz="2332" kern="1200">
          <a:solidFill>
            <a:schemeClr val="tx1"/>
          </a:solidFill>
          <a:latin typeface="+mn-lt"/>
          <a:ea typeface="+mn-ea"/>
          <a:cs typeface="+mn-cs"/>
        </a:defRPr>
      </a:lvl1pPr>
      <a:lvl2pPr marL="541409" indent="-208234" algn="l" defTabSz="666350" rtl="0" eaLnBrk="1" latinLnBrk="0" hangingPunct="1">
        <a:spcBef>
          <a:spcPct val="20000"/>
        </a:spcBef>
        <a:buFont typeface="Arial" panose="020B0604020202020204" pitchFamily="34" charset="0"/>
        <a:buChar char="–"/>
        <a:defRPr kumimoji="1" sz="2040" kern="1200">
          <a:solidFill>
            <a:schemeClr val="tx1"/>
          </a:solidFill>
          <a:latin typeface="+mn-lt"/>
          <a:ea typeface="+mn-ea"/>
          <a:cs typeface="+mn-cs"/>
        </a:defRPr>
      </a:lvl2pPr>
      <a:lvl3pPr marL="832937" indent="-166587" algn="l" defTabSz="666350" rtl="0" eaLnBrk="1" latinLnBrk="0" hangingPunct="1">
        <a:spcBef>
          <a:spcPct val="20000"/>
        </a:spcBef>
        <a:buFont typeface="Arial" panose="020B0604020202020204" pitchFamily="34" charset="0"/>
        <a:buChar char="•"/>
        <a:defRPr kumimoji="1" sz="1749" kern="1200">
          <a:solidFill>
            <a:schemeClr val="tx1"/>
          </a:solidFill>
          <a:latin typeface="+mn-lt"/>
          <a:ea typeface="+mn-ea"/>
          <a:cs typeface="+mn-cs"/>
        </a:defRPr>
      </a:lvl3pPr>
      <a:lvl4pPr marL="11661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4pPr>
      <a:lvl5pPr marL="149928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5pPr>
      <a:lvl6pPr marL="183246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6pPr>
      <a:lvl7pPr marL="216563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7pPr>
      <a:lvl8pPr marL="24988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8pPr>
      <a:lvl9pPr marL="2831986"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9pPr>
    </p:bodyStyle>
    <p:otherStyle>
      <a:defPPr>
        <a:defRPr lang="ja-JP"/>
      </a:defPPr>
      <a:lvl1pPr marL="0" algn="l" defTabSz="666350" rtl="0" eaLnBrk="1" latinLnBrk="0" hangingPunct="1">
        <a:defRPr kumimoji="1" sz="1312" kern="1200">
          <a:solidFill>
            <a:schemeClr val="tx1"/>
          </a:solidFill>
          <a:latin typeface="+mn-lt"/>
          <a:ea typeface="+mn-ea"/>
          <a:cs typeface="+mn-cs"/>
        </a:defRPr>
      </a:lvl1pPr>
      <a:lvl2pPr marL="333175" algn="l" defTabSz="666350" rtl="0" eaLnBrk="1" latinLnBrk="0" hangingPunct="1">
        <a:defRPr kumimoji="1" sz="1312" kern="1200">
          <a:solidFill>
            <a:schemeClr val="tx1"/>
          </a:solidFill>
          <a:latin typeface="+mn-lt"/>
          <a:ea typeface="+mn-ea"/>
          <a:cs typeface="+mn-cs"/>
        </a:defRPr>
      </a:lvl2pPr>
      <a:lvl3pPr marL="666350" algn="l" defTabSz="666350" rtl="0" eaLnBrk="1" latinLnBrk="0" hangingPunct="1">
        <a:defRPr kumimoji="1" sz="1312" kern="1200">
          <a:solidFill>
            <a:schemeClr val="tx1"/>
          </a:solidFill>
          <a:latin typeface="+mn-lt"/>
          <a:ea typeface="+mn-ea"/>
          <a:cs typeface="+mn-cs"/>
        </a:defRPr>
      </a:lvl3pPr>
      <a:lvl4pPr marL="999525" algn="l" defTabSz="666350" rtl="0" eaLnBrk="1" latinLnBrk="0" hangingPunct="1">
        <a:defRPr kumimoji="1" sz="1312" kern="1200">
          <a:solidFill>
            <a:schemeClr val="tx1"/>
          </a:solidFill>
          <a:latin typeface="+mn-lt"/>
          <a:ea typeface="+mn-ea"/>
          <a:cs typeface="+mn-cs"/>
        </a:defRPr>
      </a:lvl4pPr>
      <a:lvl5pPr marL="1332700" algn="l" defTabSz="666350" rtl="0" eaLnBrk="1" latinLnBrk="0" hangingPunct="1">
        <a:defRPr kumimoji="1" sz="1312" kern="1200">
          <a:solidFill>
            <a:schemeClr val="tx1"/>
          </a:solidFill>
          <a:latin typeface="+mn-lt"/>
          <a:ea typeface="+mn-ea"/>
          <a:cs typeface="+mn-cs"/>
        </a:defRPr>
      </a:lvl5pPr>
      <a:lvl6pPr marL="1665874" algn="l" defTabSz="666350" rtl="0" eaLnBrk="1" latinLnBrk="0" hangingPunct="1">
        <a:defRPr kumimoji="1" sz="1312" kern="1200">
          <a:solidFill>
            <a:schemeClr val="tx1"/>
          </a:solidFill>
          <a:latin typeface="+mn-lt"/>
          <a:ea typeface="+mn-ea"/>
          <a:cs typeface="+mn-cs"/>
        </a:defRPr>
      </a:lvl6pPr>
      <a:lvl7pPr marL="1999049" algn="l" defTabSz="666350" rtl="0" eaLnBrk="1" latinLnBrk="0" hangingPunct="1">
        <a:defRPr kumimoji="1" sz="1312" kern="1200">
          <a:solidFill>
            <a:schemeClr val="tx1"/>
          </a:solidFill>
          <a:latin typeface="+mn-lt"/>
          <a:ea typeface="+mn-ea"/>
          <a:cs typeface="+mn-cs"/>
        </a:defRPr>
      </a:lvl7pPr>
      <a:lvl8pPr marL="2332224" algn="l" defTabSz="666350" rtl="0" eaLnBrk="1" latinLnBrk="0" hangingPunct="1">
        <a:defRPr kumimoji="1" sz="1312" kern="1200">
          <a:solidFill>
            <a:schemeClr val="tx1"/>
          </a:solidFill>
          <a:latin typeface="+mn-lt"/>
          <a:ea typeface="+mn-ea"/>
          <a:cs typeface="+mn-cs"/>
        </a:defRPr>
      </a:lvl8pPr>
      <a:lvl9pPr marL="2665399" algn="l" defTabSz="666350" rtl="0" eaLnBrk="1" latinLnBrk="0" hangingPunct="1">
        <a:defRPr kumimoji="1" sz="13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microsoft.com/office/2007/relationships/hdphoto" Target="../media/hdphoto3.wdp"/><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98875" y="713714"/>
            <a:ext cx="906628" cy="1222512"/>
          </a:xfrm>
          <a:prstGeom prst="rect">
            <a:avLst/>
          </a:prstGeom>
        </p:spPr>
      </p:pic>
      <p:sp>
        <p:nvSpPr>
          <p:cNvPr id="97" name="テキスト ボックス 96"/>
          <p:cNvSpPr txBox="1"/>
          <p:nvPr/>
        </p:nvSpPr>
        <p:spPr>
          <a:xfrm>
            <a:off x="6048027" y="172023"/>
            <a:ext cx="1515158" cy="469103"/>
          </a:xfrm>
          <a:prstGeom prst="rect">
            <a:avLst/>
          </a:prstGeom>
          <a:noFill/>
        </p:spPr>
        <p:txBody>
          <a:bodyPr wrap="none" rtlCol="0">
            <a:spAutoFit/>
          </a:bodyPr>
          <a:lstStyle/>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令和</a:t>
            </a:r>
            <a:r>
              <a:rPr lang="en-US" altLang="ja-JP" sz="1200" dirty="0">
                <a:solidFill>
                  <a:srgbClr val="000000"/>
                </a:solidFill>
                <a:latin typeface="HG丸ｺﾞｼｯｸM-PRO" panose="020F0600000000000000" pitchFamily="50" charset="-128"/>
                <a:ea typeface="HG丸ｺﾞｼｯｸM-PRO" panose="020F0600000000000000" pitchFamily="50" charset="-128"/>
                <a:cs typeface="Times New Roman"/>
              </a:rPr>
              <a:t>6</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年</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3</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月発行　</a:t>
            </a:r>
            <a:endPar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endParaRPr>
          </a:p>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第</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1</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１</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2</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号</a:t>
            </a:r>
            <a:endParaRPr lang="ja-JP" altLang="en-US" sz="1224" dirty="0">
              <a:latin typeface="HG丸ｺﾞｼｯｸM-PRO" panose="020F0600000000000000" pitchFamily="50" charset="-128"/>
              <a:ea typeface="HG丸ｺﾞｼｯｸM-PRO" panose="020F0600000000000000" pitchFamily="50" charset="-128"/>
              <a:cs typeface="ＭＳ Ｐゴシック"/>
            </a:endParaRPr>
          </a:p>
        </p:txBody>
      </p:sp>
      <p:grpSp>
        <p:nvGrpSpPr>
          <p:cNvPr id="17" name="グループ化 16"/>
          <p:cNvGrpSpPr/>
          <p:nvPr/>
        </p:nvGrpSpPr>
        <p:grpSpPr>
          <a:xfrm>
            <a:off x="2471881" y="725933"/>
            <a:ext cx="3142717" cy="607440"/>
            <a:chOff x="2206240" y="522815"/>
            <a:chExt cx="3080512" cy="595417"/>
          </a:xfrm>
        </p:grpSpPr>
        <p:grpSp>
          <p:nvGrpSpPr>
            <p:cNvPr id="21" name="グループ化 20"/>
            <p:cNvGrpSpPr/>
            <p:nvPr/>
          </p:nvGrpSpPr>
          <p:grpSpPr>
            <a:xfrm>
              <a:off x="2206240" y="522815"/>
              <a:ext cx="2923624" cy="585967"/>
              <a:chOff x="3063909" y="1718429"/>
              <a:chExt cx="3459294" cy="820355"/>
            </a:xfrm>
          </p:grpSpPr>
          <p:sp>
            <p:nvSpPr>
              <p:cNvPr id="8" name="Text Box 40"/>
              <p:cNvSpPr txBox="1">
                <a:spLocks noChangeArrowheads="1"/>
              </p:cNvSpPr>
              <p:nvPr/>
            </p:nvSpPr>
            <p:spPr bwMode="auto">
              <a:xfrm>
                <a:off x="3063909"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solidFill>
                      <a:srgbClr val="00B050"/>
                    </a:solidFill>
                    <a:latin typeface="HGP創英角ﾎﾟｯﾌﾟ体" panose="040B0A00000000000000" pitchFamily="50" charset="-128"/>
                    <a:ea typeface="HGP創英角ﾎﾟｯﾌﾟ体" panose="040B0A00000000000000" pitchFamily="50" charset="-128"/>
                    <a:cs typeface="ＭＳ Ｐゴシック" pitchFamily="50" charset="-128"/>
                  </a:rPr>
                  <a:t>北</a:t>
                </a:r>
              </a:p>
            </p:txBody>
          </p:sp>
          <p:sp>
            <p:nvSpPr>
              <p:cNvPr id="9" name="Text Box 40"/>
              <p:cNvSpPr txBox="1">
                <a:spLocks noChangeArrowheads="1"/>
              </p:cNvSpPr>
              <p:nvPr/>
            </p:nvSpPr>
            <p:spPr bwMode="auto">
              <a:xfrm>
                <a:off x="3612580"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部</a:t>
                </a:r>
              </a:p>
            </p:txBody>
          </p:sp>
          <p:sp>
            <p:nvSpPr>
              <p:cNvPr id="10" name="Text Box 40"/>
              <p:cNvSpPr txBox="1">
                <a:spLocks noChangeArrowheads="1"/>
              </p:cNvSpPr>
              <p:nvPr/>
            </p:nvSpPr>
            <p:spPr bwMode="auto">
              <a:xfrm>
                <a:off x="4161252"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普</a:t>
                </a:r>
              </a:p>
            </p:txBody>
          </p:sp>
          <p:sp>
            <p:nvSpPr>
              <p:cNvPr id="11" name="Text Box 40"/>
              <p:cNvSpPr txBox="1">
                <a:spLocks noChangeArrowheads="1"/>
              </p:cNvSpPr>
              <p:nvPr/>
            </p:nvSpPr>
            <p:spPr bwMode="auto">
              <a:xfrm>
                <a:off x="4709923"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及</a:t>
                </a:r>
              </a:p>
            </p:txBody>
          </p:sp>
          <p:sp>
            <p:nvSpPr>
              <p:cNvPr id="12" name="Text Box 40"/>
              <p:cNvSpPr txBox="1">
                <a:spLocks noChangeArrowheads="1"/>
              </p:cNvSpPr>
              <p:nvPr/>
            </p:nvSpPr>
            <p:spPr bwMode="auto">
              <a:xfrm>
                <a:off x="5258595"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だ</a:t>
                </a:r>
              </a:p>
            </p:txBody>
          </p:sp>
          <p:sp>
            <p:nvSpPr>
              <p:cNvPr id="13" name="Text Box 40"/>
              <p:cNvSpPr txBox="1">
                <a:spLocks noChangeArrowheads="1"/>
              </p:cNvSpPr>
              <p:nvPr/>
            </p:nvSpPr>
            <p:spPr bwMode="auto">
              <a:xfrm>
                <a:off x="5807266"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よ</a:t>
                </a:r>
              </a:p>
            </p:txBody>
          </p:sp>
          <p:sp>
            <p:nvSpPr>
              <p:cNvPr id="37" name="WordArt 36"/>
              <p:cNvSpPr>
                <a:spLocks noChangeArrowheads="1" noChangeShapeType="1" noTextEdit="1"/>
              </p:cNvSpPr>
              <p:nvPr/>
            </p:nvSpPr>
            <p:spPr bwMode="auto">
              <a:xfrm>
                <a:off x="3236863" y="1718429"/>
                <a:ext cx="3286340" cy="547394"/>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ArchUp">
                  <a:avLst>
                    <a:gd name="adj" fmla="val 1123617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buNone/>
                </a:pPr>
                <a:r>
                  <a:rPr lang="ja-JP" altLang="en-US" sz="3265" kern="10" spc="37" dirty="0">
                    <a:ln w="11430"/>
                    <a:solidFill>
                      <a:srgbClr val="275C9D"/>
                    </a:solidFill>
                    <a:latin typeface="HG創英角ﾎﾟｯﾌﾟ体"/>
                    <a:ea typeface="HG創英角ﾎﾟｯﾌﾟ体"/>
                  </a:rPr>
                  <a:t>管内農業最新情報</a:t>
                </a:r>
              </a:p>
            </p:txBody>
          </p:sp>
        </p:grpSp>
        <p:sp>
          <p:nvSpPr>
            <p:cNvPr id="58" name="Text Box 40"/>
            <p:cNvSpPr txBox="1">
              <a:spLocks noChangeArrowheads="1"/>
            </p:cNvSpPr>
            <p:nvPr/>
          </p:nvSpPr>
          <p:spPr bwMode="auto">
            <a:xfrm>
              <a:off x="4988500" y="815398"/>
              <a:ext cx="298252" cy="30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り</a:t>
              </a:r>
            </a:p>
          </p:txBody>
        </p:sp>
      </p:grpSp>
      <p:sp>
        <p:nvSpPr>
          <p:cNvPr id="18" name="テキスト ボックス 17"/>
          <p:cNvSpPr txBox="1"/>
          <p:nvPr/>
        </p:nvSpPr>
        <p:spPr>
          <a:xfrm>
            <a:off x="1103186" y="1637432"/>
            <a:ext cx="6037990" cy="280718"/>
          </a:xfrm>
          <a:prstGeom prst="rect">
            <a:avLst/>
          </a:prstGeom>
          <a:noFill/>
        </p:spPr>
        <p:txBody>
          <a:bodyPr wrap="square" rtlCol="0">
            <a:spAutoFit/>
          </a:bodyPr>
          <a:lstStyle/>
          <a:p>
            <a:pPr hangingPunct="0"/>
            <a:r>
              <a:rPr lang="ja-JP" altLang="ja-JP" sz="1224" dirty="0">
                <a:latin typeface="HGP創英角ﾎﾟｯﾌﾟ体" panose="040B0A00000000000000" pitchFamily="50" charset="-128"/>
                <a:ea typeface="HGP創英角ﾎﾟｯﾌﾟ体" panose="040B0A00000000000000" pitchFamily="50" charset="-128"/>
              </a:rPr>
              <a:t>（豊中市、池田市、吹田市、高槻市、茨木市、箕面市、摂津市、島本町、豊能町、能勢町）</a:t>
            </a:r>
          </a:p>
        </p:txBody>
      </p:sp>
      <p:sp>
        <p:nvSpPr>
          <p:cNvPr id="65" name="正方形/長方形 64"/>
          <p:cNvSpPr/>
          <p:nvPr/>
        </p:nvSpPr>
        <p:spPr>
          <a:xfrm>
            <a:off x="0" y="9126264"/>
            <a:ext cx="7775575" cy="1612900"/>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dirty="0"/>
          </a:p>
        </p:txBody>
      </p:sp>
      <p:sp>
        <p:nvSpPr>
          <p:cNvPr id="25" name="テキスト ボックス 24"/>
          <p:cNvSpPr txBox="1"/>
          <p:nvPr/>
        </p:nvSpPr>
        <p:spPr>
          <a:xfrm>
            <a:off x="215379" y="10043304"/>
            <a:ext cx="4358985" cy="644472"/>
          </a:xfrm>
          <a:prstGeom prst="rect">
            <a:avLst/>
          </a:prstGeom>
          <a:noFill/>
        </p:spPr>
        <p:txBody>
          <a:bodyPr wrap="square" rtlCol="0">
            <a:spAutoFit/>
          </a:bodyPr>
          <a:lstStyle/>
          <a:p>
            <a:pPr>
              <a:lnSpc>
                <a:spcPts val="1530"/>
              </a:lnSpc>
            </a:pPr>
            <a:r>
              <a:rPr lang="ja-JP" altLang="en-US" sz="1200" b="1" dirty="0">
                <a:latin typeface="+mn-ea"/>
              </a:rPr>
              <a:t>大阪府北部農と緑の総合事務所　農の普及課</a:t>
            </a:r>
          </a:p>
          <a:p>
            <a:pPr>
              <a:lnSpc>
                <a:spcPts val="1530"/>
              </a:lnSpc>
            </a:pPr>
            <a:r>
              <a:rPr lang="ja-JP" altLang="en-US" sz="1100" dirty="0">
                <a:latin typeface="+mn-ea"/>
              </a:rPr>
              <a:t>〒</a:t>
            </a:r>
            <a:r>
              <a:rPr lang="en-US" altLang="ja-JP" sz="1100" dirty="0">
                <a:latin typeface="+mn-ea"/>
              </a:rPr>
              <a:t>567-0034</a:t>
            </a:r>
            <a:r>
              <a:rPr lang="ja-JP" altLang="en-US" sz="1100" dirty="0">
                <a:latin typeface="+mn-ea"/>
              </a:rPr>
              <a:t>茨木市中穂積</a:t>
            </a:r>
            <a:r>
              <a:rPr lang="en-US" altLang="ja-JP" sz="1100" dirty="0">
                <a:latin typeface="+mn-ea"/>
              </a:rPr>
              <a:t>1-3-43 </a:t>
            </a:r>
            <a:r>
              <a:rPr lang="ja-JP" altLang="en-US" sz="1100" dirty="0">
                <a:latin typeface="+mn-ea"/>
              </a:rPr>
              <a:t>三島府民センタービル内</a:t>
            </a:r>
          </a:p>
          <a:p>
            <a:pPr>
              <a:lnSpc>
                <a:spcPts val="1530"/>
              </a:lnSpc>
            </a:pPr>
            <a:r>
              <a:rPr lang="en-US" altLang="ja-JP" sz="1100" dirty="0">
                <a:latin typeface="+mn-ea"/>
              </a:rPr>
              <a:t>TEL.072(627)1121(</a:t>
            </a:r>
            <a:r>
              <a:rPr lang="ja-JP" altLang="en-US" sz="1100" dirty="0">
                <a:latin typeface="+mn-ea"/>
              </a:rPr>
              <a:t>代</a:t>
            </a:r>
            <a:r>
              <a:rPr lang="en-US" altLang="ja-JP" sz="1100" dirty="0">
                <a:latin typeface="+mn-ea"/>
              </a:rPr>
              <a:t>) </a:t>
            </a:r>
            <a:r>
              <a:rPr lang="ja-JP" altLang="en-US" sz="1100" dirty="0">
                <a:latin typeface="+mn-ea"/>
              </a:rPr>
              <a:t>　</a:t>
            </a:r>
            <a:r>
              <a:rPr lang="en-US" altLang="ja-JP" sz="1100" dirty="0">
                <a:latin typeface="+mn-ea"/>
              </a:rPr>
              <a:t>FAX.072(623)4321</a:t>
            </a:r>
          </a:p>
        </p:txBody>
      </p:sp>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7907" y="9251216"/>
            <a:ext cx="592311" cy="592311"/>
          </a:xfrm>
          <a:prstGeom prst="rect">
            <a:avLst/>
          </a:prstGeom>
        </p:spPr>
      </p:pic>
      <p:pic>
        <p:nvPicPr>
          <p:cNvPr id="68" name="図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3748" y="9251216"/>
            <a:ext cx="592311" cy="592311"/>
          </a:xfrm>
          <a:prstGeom prst="rect">
            <a:avLst/>
          </a:prstGeom>
        </p:spPr>
      </p:pic>
      <p:pic>
        <p:nvPicPr>
          <p:cNvPr id="69" name="図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9466" y="9166179"/>
            <a:ext cx="728681" cy="728681"/>
          </a:xfrm>
          <a:prstGeom prst="rect">
            <a:avLst/>
          </a:prstGeom>
        </p:spPr>
      </p:pic>
      <p:sp>
        <p:nvSpPr>
          <p:cNvPr id="39" name="テキスト ボックス 38"/>
          <p:cNvSpPr txBox="1"/>
          <p:nvPr/>
        </p:nvSpPr>
        <p:spPr>
          <a:xfrm>
            <a:off x="4751883" y="9899288"/>
            <a:ext cx="2896807" cy="784830"/>
          </a:xfrm>
          <a:prstGeom prst="rect">
            <a:avLst/>
          </a:prstGeom>
          <a:noFill/>
        </p:spPr>
        <p:txBody>
          <a:bodyPr wrap="square" rtlCol="0">
            <a:spAutoFit/>
          </a:bodyPr>
          <a:lstStyle/>
          <a:p>
            <a:r>
              <a:rPr lang="ja-JP" altLang="en-US" sz="900" dirty="0">
                <a:latin typeface="+mn-ea"/>
              </a:rPr>
              <a:t>国連では、</a:t>
            </a:r>
            <a:r>
              <a:rPr lang="en-US" altLang="ja-JP" sz="900" dirty="0">
                <a:latin typeface="+mn-ea"/>
              </a:rPr>
              <a:t>2030</a:t>
            </a:r>
            <a:r>
              <a:rPr lang="ja-JP" altLang="en-US" sz="900" dirty="0">
                <a:latin typeface="+mn-ea"/>
              </a:rPr>
              <a:t>年までの国際目標として「持続可能な開発目標（</a:t>
            </a:r>
            <a:r>
              <a:rPr lang="en-US" altLang="ja-JP" sz="900" dirty="0">
                <a:latin typeface="+mn-ea"/>
              </a:rPr>
              <a:t>SDG</a:t>
            </a:r>
            <a:r>
              <a:rPr lang="ja-JP" altLang="en-US" sz="900" dirty="0" err="1">
                <a:latin typeface="+mn-ea"/>
              </a:rPr>
              <a:t>ｓ</a:t>
            </a:r>
            <a:r>
              <a:rPr lang="ja-JP" altLang="en-US" sz="900" dirty="0">
                <a:latin typeface="+mn-ea"/>
              </a:rPr>
              <a:t>）」が</a:t>
            </a:r>
            <a:r>
              <a:rPr lang="en-US" altLang="ja-JP" sz="900" dirty="0">
                <a:latin typeface="+mn-ea"/>
              </a:rPr>
              <a:t>2015</a:t>
            </a:r>
            <a:r>
              <a:rPr lang="ja-JP" altLang="en-US" sz="900" dirty="0">
                <a:latin typeface="+mn-ea"/>
              </a:rPr>
              <a:t>年に策定されました。</a:t>
            </a:r>
            <a:endParaRPr lang="en-US" altLang="ja-JP" sz="900" dirty="0">
              <a:latin typeface="+mn-ea"/>
            </a:endParaRPr>
          </a:p>
          <a:p>
            <a:r>
              <a:rPr lang="ja-JP" altLang="en-US" sz="900" dirty="0">
                <a:latin typeface="+mn-ea"/>
              </a:rPr>
              <a:t>北部農と緑の総合事務所　農の普及課の活動は</a:t>
            </a:r>
            <a:r>
              <a:rPr lang="en-US" altLang="ja-JP" sz="900" dirty="0">
                <a:latin typeface="+mn-ea"/>
              </a:rPr>
              <a:t>SDG</a:t>
            </a:r>
            <a:r>
              <a:rPr lang="ja-JP" altLang="en-US" sz="900" dirty="0" err="1">
                <a:latin typeface="+mn-ea"/>
              </a:rPr>
              <a:t>ｓ</a:t>
            </a:r>
            <a:r>
              <a:rPr lang="ja-JP" altLang="en-US" sz="900" dirty="0">
                <a:latin typeface="+mn-ea"/>
              </a:rPr>
              <a:t>に掲げる</a:t>
            </a:r>
            <a:r>
              <a:rPr lang="en-US" altLang="ja-JP" sz="900" dirty="0">
                <a:latin typeface="+mn-ea"/>
              </a:rPr>
              <a:t>17</a:t>
            </a:r>
            <a:r>
              <a:rPr lang="ja-JP" altLang="en-US" sz="900" dirty="0">
                <a:latin typeface="+mn-ea"/>
              </a:rPr>
              <a:t>のゴールのうち、上図のゴールの達成に寄与するものです。</a:t>
            </a: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071" y="9323224"/>
            <a:ext cx="565380" cy="565380"/>
          </a:xfrm>
          <a:prstGeom prst="rect">
            <a:avLst/>
          </a:prstGeom>
        </p:spPr>
      </p:pic>
      <p:pic>
        <p:nvPicPr>
          <p:cNvPr id="4" name="図 3">
            <a:extLst>
              <a:ext uri="{FF2B5EF4-FFF2-40B4-BE49-F238E27FC236}">
                <a16:creationId xmlns:a16="http://schemas.microsoft.com/office/drawing/2014/main" id="{53371660-AFA6-45B6-9DEC-DE771A4D67A9}"/>
              </a:ext>
            </a:extLst>
          </p:cNvPr>
          <p:cNvPicPr>
            <a:picLocks noChangeAspect="1"/>
          </p:cNvPicPr>
          <p:nvPr/>
        </p:nvPicPr>
        <p:blipFill>
          <a:blip r:embed="rId7"/>
          <a:stretch>
            <a:fillRect/>
          </a:stretch>
        </p:blipFill>
        <p:spPr>
          <a:xfrm>
            <a:off x="827715" y="9251216"/>
            <a:ext cx="2412000" cy="696465"/>
          </a:xfrm>
          <a:prstGeom prst="rect">
            <a:avLst/>
          </a:prstGeom>
        </p:spPr>
      </p:pic>
      <p:sp>
        <p:nvSpPr>
          <p:cNvPr id="30" name="吹き出し: 四角形 29">
            <a:extLst>
              <a:ext uri="{FF2B5EF4-FFF2-40B4-BE49-F238E27FC236}">
                <a16:creationId xmlns:a16="http://schemas.microsoft.com/office/drawing/2014/main" id="{495B9EED-0C42-4749-A919-E64993D22BB0}"/>
              </a:ext>
            </a:extLst>
          </p:cNvPr>
          <p:cNvSpPr/>
          <p:nvPr/>
        </p:nvSpPr>
        <p:spPr>
          <a:xfrm>
            <a:off x="3341149" y="9323224"/>
            <a:ext cx="1373972" cy="624457"/>
          </a:xfrm>
          <a:prstGeom prst="wedgeRectCallout">
            <a:avLst>
              <a:gd name="adj1" fmla="val -71589"/>
              <a:gd name="adj2" fmla="val -257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71" b="1" dirty="0">
                <a:latin typeface="AR P丸ゴシック体M"/>
              </a:rPr>
              <a:t>「北部普及だより」は、</a:t>
            </a:r>
          </a:p>
          <a:p>
            <a:r>
              <a:rPr lang="ja-JP" altLang="en-US" sz="1071" b="1" dirty="0">
                <a:latin typeface="AR P丸ゴシック体M"/>
              </a:rPr>
              <a:t>ホームページからも</a:t>
            </a:r>
          </a:p>
          <a:p>
            <a:r>
              <a:rPr lang="ja-JP" altLang="en-US" sz="1071" b="1" dirty="0">
                <a:latin typeface="AR P丸ゴシック体M"/>
              </a:rPr>
              <a:t>ご覧いただけます</a:t>
            </a:r>
          </a:p>
        </p:txBody>
      </p:sp>
      <p:sp>
        <p:nvSpPr>
          <p:cNvPr id="20" name="テキスト ボックス 19">
            <a:extLst>
              <a:ext uri="{FF2B5EF4-FFF2-40B4-BE49-F238E27FC236}">
                <a16:creationId xmlns:a16="http://schemas.microsoft.com/office/drawing/2014/main" id="{53773C5E-7AC6-475F-AD98-D1822848A3B7}"/>
              </a:ext>
            </a:extLst>
          </p:cNvPr>
          <p:cNvSpPr txBox="1"/>
          <p:nvPr/>
        </p:nvSpPr>
        <p:spPr>
          <a:xfrm>
            <a:off x="935459" y="9467240"/>
            <a:ext cx="2067716" cy="276999"/>
          </a:xfrm>
          <a:prstGeom prst="rect">
            <a:avLst/>
          </a:prstGeom>
          <a:noFill/>
        </p:spPr>
        <p:txBody>
          <a:bodyPr wrap="square" rtlCol="0">
            <a:spAutoFit/>
          </a:bodyPr>
          <a:lstStyle/>
          <a:p>
            <a:r>
              <a:rPr lang="ja-JP" altLang="en-US" sz="1200" b="1" dirty="0">
                <a:latin typeface="+mj-ea"/>
                <a:ea typeface="+mj-ea"/>
              </a:rPr>
              <a:t>大阪府  北部普及だより</a:t>
            </a:r>
          </a:p>
        </p:txBody>
      </p:sp>
      <p:pic>
        <p:nvPicPr>
          <p:cNvPr id="19" name="図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8782" y="268411"/>
            <a:ext cx="1296000" cy="432918"/>
          </a:xfrm>
          <a:prstGeom prst="rect">
            <a:avLst/>
          </a:prstGeom>
        </p:spPr>
      </p:pic>
      <p:pic>
        <p:nvPicPr>
          <p:cNvPr id="6" name="図 5">
            <a:extLst>
              <a:ext uri="{FF2B5EF4-FFF2-40B4-BE49-F238E27FC236}">
                <a16:creationId xmlns:a16="http://schemas.microsoft.com/office/drawing/2014/main" id="{83E1D5DF-DB7E-48C6-9380-F51CFAC3B218}"/>
              </a:ext>
            </a:extLst>
          </p:cNvPr>
          <p:cNvPicPr>
            <a:picLocks noChangeAspect="1"/>
          </p:cNvPicPr>
          <p:nvPr/>
        </p:nvPicPr>
        <p:blipFill>
          <a:blip r:embed="rId9"/>
          <a:stretch>
            <a:fillRect/>
          </a:stretch>
        </p:blipFill>
        <p:spPr>
          <a:xfrm>
            <a:off x="5771802" y="683249"/>
            <a:ext cx="978438" cy="819634"/>
          </a:xfrm>
          <a:prstGeom prst="rect">
            <a:avLst/>
          </a:prstGeom>
        </p:spPr>
      </p:pic>
      <p:pic>
        <p:nvPicPr>
          <p:cNvPr id="28" name="図 27">
            <a:extLst>
              <a:ext uri="{FF2B5EF4-FFF2-40B4-BE49-F238E27FC236}">
                <a16:creationId xmlns:a16="http://schemas.microsoft.com/office/drawing/2014/main" id="{964E66F6-0685-44BE-B034-465BB70E3D7F}"/>
              </a:ext>
            </a:extLst>
          </p:cNvPr>
          <p:cNvPicPr>
            <a:picLocks noChangeAspect="1"/>
          </p:cNvPicPr>
          <p:nvPr/>
        </p:nvPicPr>
        <p:blipFill>
          <a:blip r:embed="rId10"/>
          <a:stretch>
            <a:fillRect/>
          </a:stretch>
        </p:blipFill>
        <p:spPr>
          <a:xfrm>
            <a:off x="1402929" y="643627"/>
            <a:ext cx="956618" cy="956618"/>
          </a:xfrm>
          <a:prstGeom prst="rect">
            <a:avLst/>
          </a:prstGeom>
        </p:spPr>
      </p:pic>
      <p:sp>
        <p:nvSpPr>
          <p:cNvPr id="77" name="正方形/長方形 76">
            <a:extLst>
              <a:ext uri="{FF2B5EF4-FFF2-40B4-BE49-F238E27FC236}">
                <a16:creationId xmlns:a16="http://schemas.microsoft.com/office/drawing/2014/main" id="{592D177E-60EC-40E4-8597-7504A4DEDA0A}"/>
              </a:ext>
            </a:extLst>
          </p:cNvPr>
          <p:cNvSpPr/>
          <p:nvPr/>
        </p:nvSpPr>
        <p:spPr>
          <a:xfrm>
            <a:off x="143371" y="2490171"/>
            <a:ext cx="7487999" cy="6557603"/>
          </a:xfrm>
          <a:prstGeom prst="rect">
            <a:avLst/>
          </a:prstGeom>
          <a:solidFill>
            <a:srgbClr val="F4B6B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78" name="角丸四角形 66">
            <a:extLst>
              <a:ext uri="{FF2B5EF4-FFF2-40B4-BE49-F238E27FC236}">
                <a16:creationId xmlns:a16="http://schemas.microsoft.com/office/drawing/2014/main" id="{8AAB416C-7CA5-4EC2-9231-3EA5880C1C7C}"/>
              </a:ext>
            </a:extLst>
          </p:cNvPr>
          <p:cNvSpPr/>
          <p:nvPr/>
        </p:nvSpPr>
        <p:spPr>
          <a:xfrm>
            <a:off x="143787" y="1964638"/>
            <a:ext cx="7487999" cy="633925"/>
          </a:xfrm>
          <a:prstGeom prst="roundRect">
            <a:avLst/>
          </a:prstGeom>
          <a:solidFill>
            <a:srgbClr val="F4B6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79" name="テキスト ボックス 78">
            <a:extLst>
              <a:ext uri="{FF2B5EF4-FFF2-40B4-BE49-F238E27FC236}">
                <a16:creationId xmlns:a16="http://schemas.microsoft.com/office/drawing/2014/main" id="{BD9B3EDB-2281-4953-93FE-DFAEAC01C8D9}"/>
              </a:ext>
            </a:extLst>
          </p:cNvPr>
          <p:cNvSpPr txBox="1"/>
          <p:nvPr/>
        </p:nvSpPr>
        <p:spPr>
          <a:xfrm>
            <a:off x="863451" y="1916214"/>
            <a:ext cx="6122857" cy="369332"/>
          </a:xfrm>
          <a:prstGeom prst="rect">
            <a:avLst/>
          </a:prstGeom>
          <a:noFill/>
        </p:spPr>
        <p:txBody>
          <a:bodyPr wrap="square" rtlCol="0">
            <a:spAutoFit/>
          </a:bodyPr>
          <a:lstStyle/>
          <a:p>
            <a:pPr algn="ctr" hangingPunct="0"/>
            <a:r>
              <a:rPr lang="ja-JP" altLang="en-US" sz="1800" b="1" dirty="0">
                <a:latin typeface="+mj-ea"/>
                <a:ea typeface="+mj-ea"/>
                <a:cs typeface="ＭＳ 明朝" panose="02020609040205080304" pitchFamily="17" charset="-128"/>
              </a:rPr>
              <a:t>～北摂いちごの認知度と販売金額アップを目指して～</a:t>
            </a:r>
            <a:endParaRPr lang="en-US" altLang="ja-JP" sz="1800" b="1" dirty="0">
              <a:latin typeface="+mj-ea"/>
              <a:ea typeface="+mj-ea"/>
              <a:cs typeface="ＭＳ 明朝" panose="02020609040205080304" pitchFamily="17" charset="-128"/>
            </a:endParaRPr>
          </a:p>
        </p:txBody>
      </p:sp>
      <p:sp>
        <p:nvSpPr>
          <p:cNvPr id="80" name="テキスト ボックス 79">
            <a:extLst>
              <a:ext uri="{FF2B5EF4-FFF2-40B4-BE49-F238E27FC236}">
                <a16:creationId xmlns:a16="http://schemas.microsoft.com/office/drawing/2014/main" id="{35C3F612-FFFB-4ACB-AACB-5E2706C5BCB2}"/>
              </a:ext>
            </a:extLst>
          </p:cNvPr>
          <p:cNvSpPr txBox="1"/>
          <p:nvPr/>
        </p:nvSpPr>
        <p:spPr>
          <a:xfrm>
            <a:off x="1511523" y="2195196"/>
            <a:ext cx="5871025" cy="400110"/>
          </a:xfrm>
          <a:prstGeom prst="rect">
            <a:avLst/>
          </a:prstGeom>
          <a:noFill/>
        </p:spPr>
        <p:txBody>
          <a:bodyPr wrap="square" rtlCol="0">
            <a:spAutoFit/>
          </a:bodyPr>
          <a:lstStyle/>
          <a:p>
            <a:pPr hangingPunct="0"/>
            <a:r>
              <a:rPr lang="ja-JP" altLang="en-US" sz="2000" b="1" dirty="0">
                <a:latin typeface="+mj-ea"/>
                <a:cs typeface="ＭＳ 明朝" panose="02020609040205080304" pitchFamily="17" charset="-128"/>
              </a:rPr>
              <a:t>　　　　　　「北摂いちご祭り」を開催！</a:t>
            </a:r>
            <a:endParaRPr lang="ja-JP" altLang="ja-JP" sz="2000" b="1" dirty="0">
              <a:latin typeface="+mj-ea"/>
            </a:endParaRPr>
          </a:p>
        </p:txBody>
      </p:sp>
      <p:sp>
        <p:nvSpPr>
          <p:cNvPr id="81" name="テキスト ボックス 80">
            <a:extLst>
              <a:ext uri="{FF2B5EF4-FFF2-40B4-BE49-F238E27FC236}">
                <a16:creationId xmlns:a16="http://schemas.microsoft.com/office/drawing/2014/main" id="{38C8EAC6-4279-417F-938B-6F002C402CFC}"/>
              </a:ext>
            </a:extLst>
          </p:cNvPr>
          <p:cNvSpPr txBox="1"/>
          <p:nvPr/>
        </p:nvSpPr>
        <p:spPr>
          <a:xfrm>
            <a:off x="215597" y="2573536"/>
            <a:ext cx="7415773" cy="1034257"/>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北摂地域では、近年いちご生産者が増加しており、令和</a:t>
            </a:r>
            <a:r>
              <a:rPr lang="en-US" altLang="ja-JP" sz="1224" dirty="0">
                <a:latin typeface="HG丸ｺﾞｼｯｸM-PRO" panose="020F0600000000000000" pitchFamily="50" charset="-128"/>
                <a:ea typeface="HG丸ｺﾞｼｯｸM-PRO" panose="020F0600000000000000" pitchFamily="50" charset="-128"/>
              </a:rPr>
              <a:t>3</a:t>
            </a:r>
            <a:r>
              <a:rPr lang="ja-JP" altLang="en-US" sz="1224" dirty="0">
                <a:latin typeface="HG丸ｺﾞｼｯｸM-PRO" panose="020F0600000000000000" pitchFamily="50" charset="-128"/>
                <a:ea typeface="HG丸ｺﾞｼｯｸM-PRO" panose="020F0600000000000000" pitchFamily="50" charset="-128"/>
              </a:rPr>
              <a:t>年</a:t>
            </a:r>
            <a:r>
              <a:rPr lang="en-US" altLang="ja-JP" sz="1224" dirty="0">
                <a:latin typeface="HG丸ｺﾞｼｯｸM-PRO" panose="020F0600000000000000" pitchFamily="50" charset="-128"/>
                <a:ea typeface="HG丸ｺﾞｼｯｸM-PRO" panose="020F0600000000000000" pitchFamily="50" charset="-128"/>
              </a:rPr>
              <a:t>2</a:t>
            </a:r>
            <a:r>
              <a:rPr lang="ja-JP" altLang="en-US" sz="1224" dirty="0">
                <a:latin typeface="HG丸ｺﾞｼｯｸM-PRO" panose="020F0600000000000000" pitchFamily="50" charset="-128"/>
                <a:ea typeface="HG丸ｺﾞｼｯｸM-PRO" panose="020F0600000000000000" pitchFamily="50" charset="-128"/>
              </a:rPr>
              <a:t>月にハウス栽培を行う有志によって</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「北摂いちご生産者の会」（以下、生産者の会）が設立されました。農の普及課では会員の皆さんの栽培技術の向上や、北摂いちごのＰＲ活動を支援しています。</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北摂いちごの認知度向上と販売促進を図るため、１月</a:t>
            </a:r>
            <a:r>
              <a:rPr lang="en-US" altLang="ja-JP" sz="1224" dirty="0">
                <a:latin typeface="HG丸ｺﾞｼｯｸM-PRO" panose="020F0600000000000000" pitchFamily="50" charset="-128"/>
                <a:ea typeface="HG丸ｺﾞｼｯｸM-PRO" panose="020F0600000000000000" pitchFamily="50" charset="-128"/>
              </a:rPr>
              <a:t>14</a:t>
            </a:r>
            <a:r>
              <a:rPr lang="ja-JP" altLang="en-US" sz="1224" dirty="0">
                <a:latin typeface="HG丸ｺﾞｼｯｸM-PRO" panose="020F0600000000000000" pitchFamily="50" charset="-128"/>
                <a:ea typeface="HG丸ｺﾞｼｯｸM-PRO" panose="020F0600000000000000" pitchFamily="50" charset="-128"/>
              </a:rPr>
              <a:t>日（日曜日）と</a:t>
            </a:r>
            <a:r>
              <a:rPr lang="en-US" altLang="ja-JP" sz="1224" dirty="0">
                <a:latin typeface="HG丸ｺﾞｼｯｸM-PRO" panose="020F0600000000000000" pitchFamily="50" charset="-128"/>
                <a:ea typeface="HG丸ｺﾞｼｯｸM-PRO" panose="020F0600000000000000" pitchFamily="50" charset="-128"/>
              </a:rPr>
              <a:t>15</a:t>
            </a:r>
            <a:r>
              <a:rPr lang="ja-JP" altLang="en-US" sz="1224" dirty="0">
                <a:latin typeface="HG丸ｺﾞｼｯｸM-PRO" panose="020F0600000000000000" pitchFamily="50" charset="-128"/>
                <a:ea typeface="HG丸ｺﾞｼｯｸM-PRO" panose="020F0600000000000000" pitchFamily="50" charset="-128"/>
              </a:rPr>
              <a:t>日（月曜日）の２日間、「北摂いちご祭り」を開催しました。</a:t>
            </a:r>
          </a:p>
        </p:txBody>
      </p:sp>
      <p:sp>
        <p:nvSpPr>
          <p:cNvPr id="82" name="テキスト ボックス 81">
            <a:extLst>
              <a:ext uri="{FF2B5EF4-FFF2-40B4-BE49-F238E27FC236}">
                <a16:creationId xmlns:a16="http://schemas.microsoft.com/office/drawing/2014/main" id="{183E3142-A254-4B0B-BB9C-197028238B19}"/>
              </a:ext>
            </a:extLst>
          </p:cNvPr>
          <p:cNvSpPr txBox="1"/>
          <p:nvPr/>
        </p:nvSpPr>
        <p:spPr>
          <a:xfrm>
            <a:off x="142747" y="7762057"/>
            <a:ext cx="4054537" cy="438582"/>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en-US" altLang="ja-JP" sz="1050" dirty="0">
                <a:latin typeface="HG丸ｺﾞｼｯｸM-PRO" panose="020F0600000000000000" pitchFamily="50" charset="-128"/>
                <a:ea typeface="HG丸ｺﾞｼｯｸM-PRO" panose="020F0600000000000000" pitchFamily="50" charset="-128"/>
              </a:rPr>
              <a:t>1</a:t>
            </a:r>
            <a:r>
              <a:rPr lang="ja-JP" altLang="en-US" sz="1050" dirty="0">
                <a:latin typeface="HG丸ｺﾞｼｯｸM-PRO" panose="020F0600000000000000" pitchFamily="50" charset="-128"/>
                <a:ea typeface="HG丸ｺﾞｼｯｸM-PRO" panose="020F0600000000000000" pitchFamily="50" charset="-128"/>
              </a:rPr>
              <a:t>月１５日の様子。北摂いちごを使ったいちご大福の販売　</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（左：</a:t>
            </a:r>
            <a:r>
              <a:rPr lang="en-US" altLang="ja-JP" sz="1050" dirty="0">
                <a:latin typeface="HG丸ｺﾞｼｯｸM-PRO" panose="020F0600000000000000" pitchFamily="50" charset="-128"/>
                <a:ea typeface="HG丸ｺﾞｼｯｸM-PRO" panose="020F0600000000000000" pitchFamily="50" charset="-128"/>
              </a:rPr>
              <a:t>JA</a:t>
            </a:r>
            <a:r>
              <a:rPr lang="ja-JP" altLang="en-US" sz="1050" dirty="0">
                <a:latin typeface="HG丸ｺﾞｼｯｸM-PRO" panose="020F0600000000000000" pitchFamily="50" charset="-128"/>
                <a:ea typeface="HG丸ｺﾞｼｯｸM-PRO" panose="020F0600000000000000" pitchFamily="50" charset="-128"/>
              </a:rPr>
              <a:t>茨木市みしま館、右：</a:t>
            </a:r>
            <a:r>
              <a:rPr lang="en-US" altLang="ja-JP" sz="1050" dirty="0">
                <a:latin typeface="HG丸ｺﾞｼｯｸM-PRO" panose="020F0600000000000000" pitchFamily="50" charset="-128"/>
                <a:ea typeface="HG丸ｺﾞｼｯｸM-PRO" panose="020F0600000000000000" pitchFamily="50" charset="-128"/>
              </a:rPr>
              <a:t>de</a:t>
            </a:r>
            <a:r>
              <a:rPr lang="ja-JP" altLang="en-US" sz="1050" dirty="0">
                <a:latin typeface="HG丸ｺﾞｼｯｸM-PRO" panose="020F0600000000000000" pitchFamily="50" charset="-128"/>
                <a:ea typeface="HG丸ｺﾞｼｯｸM-PRO" panose="020F0600000000000000" pitchFamily="50" charset="-128"/>
              </a:rPr>
              <a:t>愛・ほっこり見山の郷）</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83" name="テキスト ボックス 82">
            <a:extLst>
              <a:ext uri="{FF2B5EF4-FFF2-40B4-BE49-F238E27FC236}">
                <a16:creationId xmlns:a16="http://schemas.microsoft.com/office/drawing/2014/main" id="{4C68D938-ADBA-4CFB-9E61-9FD5AC84B042}"/>
              </a:ext>
            </a:extLst>
          </p:cNvPr>
          <p:cNvSpPr txBox="1"/>
          <p:nvPr/>
        </p:nvSpPr>
        <p:spPr>
          <a:xfrm>
            <a:off x="160127" y="3581648"/>
            <a:ext cx="3601302" cy="1976182"/>
          </a:xfrm>
          <a:prstGeom prst="rect">
            <a:avLst/>
          </a:prstGeom>
          <a:noFill/>
        </p:spPr>
        <p:txBody>
          <a:bodyPr wrap="square" rtlCol="0">
            <a:spAutoFit/>
          </a:bodyPr>
          <a:lstStyle/>
          <a:p>
            <a:r>
              <a:rPr lang="ja-JP" altLang="en-US" sz="1224" b="1" dirty="0">
                <a:latin typeface="HG丸ｺﾞｼｯｸM-PRO" panose="020F0600000000000000" pitchFamily="50" charset="-128"/>
                <a:ea typeface="HG丸ｺﾞｼｯｸM-PRO" panose="020F0600000000000000" pitchFamily="50" charset="-128"/>
              </a:rPr>
              <a:t>■</a:t>
            </a:r>
            <a:r>
              <a:rPr lang="ja-JP" altLang="en-US" sz="1224" b="1" u="sng" dirty="0">
                <a:latin typeface="HG丸ｺﾞｼｯｸM-PRO" panose="020F0600000000000000" pitchFamily="50" charset="-128"/>
                <a:ea typeface="HG丸ｺﾞｼｯｸM-PRO" panose="020F0600000000000000" pitchFamily="50" charset="-128"/>
              </a:rPr>
              <a:t>１日目：</a:t>
            </a:r>
            <a:r>
              <a:rPr lang="en-US" altLang="ja-JP" sz="1224" b="1" u="sng" dirty="0">
                <a:latin typeface="HG丸ｺﾞｼｯｸM-PRO" panose="020F0600000000000000" pitchFamily="50" charset="-128"/>
                <a:ea typeface="HG丸ｺﾞｼｯｸM-PRO" panose="020F0600000000000000" pitchFamily="50" charset="-128"/>
              </a:rPr>
              <a:t>1</a:t>
            </a:r>
            <a:r>
              <a:rPr lang="ja-JP" altLang="en-US" sz="1224" b="1" u="sng" dirty="0">
                <a:latin typeface="HG丸ｺﾞｼｯｸM-PRO" panose="020F0600000000000000" pitchFamily="50" charset="-128"/>
                <a:ea typeface="HG丸ｺﾞｼｯｸM-PRO" panose="020F0600000000000000" pitchFamily="50" charset="-128"/>
              </a:rPr>
              <a:t>月</a:t>
            </a:r>
            <a:r>
              <a:rPr lang="en-US" altLang="ja-JP" sz="1224" b="1" u="sng" dirty="0">
                <a:latin typeface="HG丸ｺﾞｼｯｸM-PRO" panose="020F0600000000000000" pitchFamily="50" charset="-128"/>
                <a:ea typeface="HG丸ｺﾞｼｯｸM-PRO" panose="020F0600000000000000" pitchFamily="50" charset="-128"/>
              </a:rPr>
              <a:t>14</a:t>
            </a:r>
            <a:r>
              <a:rPr lang="ja-JP" altLang="en-US" sz="1224" b="1" u="sng" dirty="0">
                <a:latin typeface="HG丸ｺﾞｼｯｸM-PRO" panose="020F0600000000000000" pitchFamily="50" charset="-128"/>
                <a:ea typeface="HG丸ｺﾞｼｯｸM-PRO" panose="020F0600000000000000" pitchFamily="50" charset="-128"/>
              </a:rPr>
              <a:t>日（日曜日）</a:t>
            </a:r>
            <a:endParaRPr lang="en-US" altLang="ja-JP" sz="1224" b="1" u="sng" dirty="0">
              <a:latin typeface="HG丸ｺﾞｼｯｸM-PRO" panose="020F0600000000000000" pitchFamily="50" charset="-128"/>
              <a:ea typeface="HG丸ｺﾞｼｯｸM-PRO" panose="020F0600000000000000" pitchFamily="50" charset="-128"/>
            </a:endParaRPr>
          </a:p>
          <a:p>
            <a:pPr marL="174625" indent="-174625"/>
            <a:r>
              <a:rPr lang="ja-JP" altLang="en-US" sz="1224" b="1" dirty="0">
                <a:latin typeface="HG丸ｺﾞｼｯｸM-PRO" panose="020F0600000000000000" pitchFamily="50" charset="-128"/>
                <a:ea typeface="HG丸ｺﾞｼｯｸM-PRO" panose="020F0600000000000000" pitchFamily="50" charset="-128"/>
              </a:rPr>
              <a:t>○無印良品（南千里トナリエアネックス店）での</a:t>
            </a:r>
            <a:r>
              <a:rPr lang="en-US" altLang="ja-JP" sz="1224" b="1" dirty="0">
                <a:latin typeface="HG丸ｺﾞｼｯｸM-PRO" panose="020F0600000000000000" pitchFamily="50" charset="-128"/>
                <a:ea typeface="HG丸ｺﾞｼｯｸM-PRO" panose="020F0600000000000000" pitchFamily="50" charset="-128"/>
              </a:rPr>
              <a:t>PR</a:t>
            </a:r>
            <a:r>
              <a:rPr lang="ja-JP" altLang="en-US" sz="1224" b="1" dirty="0">
                <a:latin typeface="HG丸ｺﾞｼｯｸM-PRO" panose="020F0600000000000000" pitchFamily="50" charset="-128"/>
                <a:ea typeface="HG丸ｺﾞｼｯｸM-PRO" panose="020F0600000000000000" pitchFamily="50" charset="-128"/>
              </a:rPr>
              <a:t>販売</a:t>
            </a:r>
            <a:endParaRPr lang="en-US" altLang="ja-JP" sz="1224" b="1"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「いちごの直売」のほか、いちごに関する「ミニ講座」、「オリジナル缶バッジ作り体験」、「クイズラリー」を開催しました。</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開店前からいちごを買い求める行列が</a:t>
            </a:r>
            <a:r>
              <a:rPr lang="ja-JP" altLang="en-US" sz="1200" dirty="0">
                <a:latin typeface="HG丸ｺﾞｼｯｸM-PRO" panose="020F0600000000000000" pitchFamily="50" charset="-128"/>
                <a:ea typeface="HG丸ｺﾞｼｯｸM-PRO" panose="020F0600000000000000" pitchFamily="50" charset="-128"/>
              </a:rPr>
              <a:t>でき</a:t>
            </a:r>
            <a:r>
              <a:rPr lang="ja-JP" altLang="en-US" sz="1224" dirty="0">
                <a:latin typeface="HG丸ｺﾞｼｯｸM-PRO" panose="020F0600000000000000" pitchFamily="50" charset="-128"/>
                <a:ea typeface="HG丸ｺﾞｼｯｸM-PRO" panose="020F0600000000000000" pitchFamily="50" charset="-128"/>
              </a:rPr>
              <a:t>、</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北摂いちごの人気の高さをうかがい知ることができました。</a:t>
            </a:r>
            <a:endParaRPr lang="en-US" altLang="ja-JP" sz="1224" dirty="0">
              <a:latin typeface="HG丸ｺﾞｼｯｸM-PRO" panose="020F0600000000000000" pitchFamily="50" charset="-128"/>
              <a:ea typeface="HG丸ｺﾞｼｯｸM-PRO" panose="020F0600000000000000" pitchFamily="50" charset="-128"/>
            </a:endParaRPr>
          </a:p>
          <a:p>
            <a:r>
              <a:rPr lang="en-US" altLang="ja-JP" sz="1224" dirty="0">
                <a:latin typeface="HG丸ｺﾞｼｯｸM-PRO" panose="020F0600000000000000" pitchFamily="50" charset="-128"/>
                <a:ea typeface="HG丸ｺﾞｼｯｸM-PRO" panose="020F0600000000000000" pitchFamily="50" charset="-128"/>
              </a:rPr>
              <a:t>   </a:t>
            </a:r>
          </a:p>
        </p:txBody>
      </p:sp>
      <p:sp>
        <p:nvSpPr>
          <p:cNvPr id="84" name="テキスト ボックス 83">
            <a:extLst>
              <a:ext uri="{FF2B5EF4-FFF2-40B4-BE49-F238E27FC236}">
                <a16:creationId xmlns:a16="http://schemas.microsoft.com/office/drawing/2014/main" id="{C0DA5377-4BD3-4C26-AA8D-EB8321DCEFED}"/>
              </a:ext>
            </a:extLst>
          </p:cNvPr>
          <p:cNvSpPr txBox="1"/>
          <p:nvPr/>
        </p:nvSpPr>
        <p:spPr>
          <a:xfrm>
            <a:off x="4031803" y="6426056"/>
            <a:ext cx="3549570" cy="1569660"/>
          </a:xfrm>
          <a:prstGeom prst="rect">
            <a:avLst/>
          </a:prstGeom>
          <a:noFill/>
        </p:spPr>
        <p:txBody>
          <a:bodyPr wrap="square" rtlCol="0">
            <a:spAutoFit/>
          </a:bodyPr>
          <a:lstStyle/>
          <a:p>
            <a:r>
              <a:rPr lang="ja-JP" altLang="en-US" sz="1200" b="1" dirty="0">
                <a:latin typeface="HG丸ｺﾞｼｯｸM-PRO" panose="020F0600000000000000" pitchFamily="50" charset="-128"/>
                <a:ea typeface="HG丸ｺﾞｼｯｸM-PRO" panose="020F0600000000000000" pitchFamily="50" charset="-128"/>
              </a:rPr>
              <a:t>■ </a:t>
            </a:r>
            <a:r>
              <a:rPr lang="en-US" altLang="ja-JP" sz="1200" b="1" u="sng" dirty="0">
                <a:latin typeface="HG丸ｺﾞｼｯｸM-PRO" panose="020F0600000000000000" pitchFamily="50" charset="-128"/>
                <a:ea typeface="HG丸ｺﾞｼｯｸM-PRO" panose="020F0600000000000000" pitchFamily="50" charset="-128"/>
              </a:rPr>
              <a:t>2</a:t>
            </a:r>
            <a:r>
              <a:rPr lang="ja-JP" altLang="en-US" sz="1200" b="1" u="sng" dirty="0">
                <a:latin typeface="HG丸ｺﾞｼｯｸM-PRO" panose="020F0600000000000000" pitchFamily="50" charset="-128"/>
                <a:ea typeface="HG丸ｺﾞｼｯｸM-PRO" panose="020F0600000000000000" pitchFamily="50" charset="-128"/>
              </a:rPr>
              <a:t>日目：</a:t>
            </a:r>
            <a:r>
              <a:rPr lang="en-US" altLang="ja-JP" sz="1200" b="1" u="sng" dirty="0">
                <a:latin typeface="HG丸ｺﾞｼｯｸM-PRO" panose="020F0600000000000000" pitchFamily="50" charset="-128"/>
                <a:ea typeface="HG丸ｺﾞｼｯｸM-PRO" panose="020F0600000000000000" pitchFamily="50" charset="-128"/>
              </a:rPr>
              <a:t>1</a:t>
            </a:r>
            <a:r>
              <a:rPr lang="ja-JP" altLang="en-US" sz="1200" b="1" u="sng" dirty="0">
                <a:latin typeface="HG丸ｺﾞｼｯｸM-PRO" panose="020F0600000000000000" pitchFamily="50" charset="-128"/>
                <a:ea typeface="HG丸ｺﾞｼｯｸM-PRO" panose="020F0600000000000000" pitchFamily="50" charset="-128"/>
              </a:rPr>
              <a:t>月</a:t>
            </a:r>
            <a:r>
              <a:rPr lang="en-US" altLang="ja-JP" sz="1200" b="1" u="sng" dirty="0">
                <a:latin typeface="HG丸ｺﾞｼｯｸM-PRO" panose="020F0600000000000000" pitchFamily="50" charset="-128"/>
                <a:ea typeface="HG丸ｺﾞｼｯｸM-PRO" panose="020F0600000000000000" pitchFamily="50" charset="-128"/>
              </a:rPr>
              <a:t>1</a:t>
            </a:r>
            <a:r>
              <a:rPr lang="ja-JP" altLang="en-US" sz="1200" b="1" u="sng" dirty="0">
                <a:latin typeface="HG丸ｺﾞｼｯｸM-PRO" panose="020F0600000000000000" pitchFamily="50" charset="-128"/>
                <a:ea typeface="HG丸ｺﾞｼｯｸM-PRO" panose="020F0600000000000000" pitchFamily="50" charset="-128"/>
              </a:rPr>
              <a:t>５日（月曜日）</a:t>
            </a:r>
            <a:endParaRPr lang="en-US" altLang="ja-JP" sz="1200" b="1" u="sng" dirty="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a:t>
            </a:r>
            <a:r>
              <a:rPr lang="en-US" altLang="ja-JP" sz="1200" b="1" dirty="0">
                <a:latin typeface="HG丸ｺﾞｼｯｸM-PRO" panose="020F0600000000000000" pitchFamily="50" charset="-128"/>
                <a:ea typeface="HG丸ｺﾞｼｯｸM-PRO" panose="020F0600000000000000" pitchFamily="50" charset="-128"/>
              </a:rPr>
              <a:t>JA</a:t>
            </a:r>
            <a:r>
              <a:rPr lang="ja-JP" altLang="en-US" sz="1200" b="1" dirty="0">
                <a:latin typeface="HG丸ｺﾞｼｯｸM-PRO" panose="020F0600000000000000" pitchFamily="50" charset="-128"/>
                <a:ea typeface="HG丸ｺﾞｼｯｸM-PRO" panose="020F0600000000000000" pitchFamily="50" charset="-128"/>
              </a:rPr>
              <a:t>・道の駅などの農産物直売所、 観光農園　</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　等での</a:t>
            </a:r>
            <a:r>
              <a:rPr lang="en-US" altLang="ja-JP" sz="1200" b="1" dirty="0">
                <a:latin typeface="HG丸ｺﾞｼｯｸM-PRO" panose="020F0600000000000000" pitchFamily="50" charset="-128"/>
                <a:ea typeface="HG丸ｺﾞｼｯｸM-PRO" panose="020F0600000000000000" pitchFamily="50" charset="-128"/>
              </a:rPr>
              <a:t>PR</a:t>
            </a:r>
            <a:r>
              <a:rPr lang="ja-JP" altLang="en-US" sz="1200" b="1" dirty="0">
                <a:latin typeface="HG丸ｺﾞｼｯｸM-PRO" panose="020F0600000000000000" pitchFamily="50" charset="-128"/>
                <a:ea typeface="HG丸ｺﾞｼｯｸM-PRO" panose="020F0600000000000000" pitchFamily="50" charset="-128"/>
              </a:rPr>
              <a:t>販売</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各店舗のいちご直売所で、ポスター・パンフレットを配布し、生産者の会の</a:t>
            </a:r>
            <a:r>
              <a:rPr lang="en-US" altLang="ja-JP" sz="1200" dirty="0">
                <a:latin typeface="HG丸ｺﾞｼｯｸM-PRO" panose="020F0600000000000000" pitchFamily="50" charset="-128"/>
                <a:ea typeface="HG丸ｺﾞｼｯｸM-PRO" panose="020F0600000000000000" pitchFamily="50" charset="-128"/>
              </a:rPr>
              <a:t>PR</a:t>
            </a:r>
            <a:r>
              <a:rPr lang="ja-JP" altLang="en-US" sz="1200" dirty="0">
                <a:latin typeface="HG丸ｺﾞｼｯｸM-PRO" panose="020F0600000000000000" pitchFamily="50" charset="-128"/>
                <a:ea typeface="HG丸ｺﾞｼｯｸM-PRO" panose="020F0600000000000000" pitchFamily="50" charset="-128"/>
              </a:rPr>
              <a:t>を行いました。</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当日限定で、地元和菓子店や農産物直売所が北摂いちごを使用したスイーツ販売を行うなど、地域を挙げたイベントとなりました。</a:t>
            </a:r>
          </a:p>
        </p:txBody>
      </p:sp>
      <p:sp>
        <p:nvSpPr>
          <p:cNvPr id="85" name="テキスト ボックス 84">
            <a:extLst>
              <a:ext uri="{FF2B5EF4-FFF2-40B4-BE49-F238E27FC236}">
                <a16:creationId xmlns:a16="http://schemas.microsoft.com/office/drawing/2014/main" id="{75DEA1C2-7B0D-4FEC-89E3-6D46C3DB63D1}"/>
              </a:ext>
            </a:extLst>
          </p:cNvPr>
          <p:cNvSpPr txBox="1"/>
          <p:nvPr/>
        </p:nvSpPr>
        <p:spPr>
          <a:xfrm>
            <a:off x="190142" y="8190160"/>
            <a:ext cx="7394455" cy="845873"/>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２日間の「北摂いちご祭り」の取組を通じて、消費者に管内のいちご生産者を知ってもらう良い機会になるとともに、会員相互の連携が強まり、会の活動への意欲向上につながりました。</a:t>
            </a:r>
          </a:p>
          <a:p>
            <a:r>
              <a:rPr lang="ja-JP" altLang="en-US" sz="1200" dirty="0">
                <a:latin typeface="HG丸ｺﾞｼｯｸM-PRO" panose="020F0600000000000000" pitchFamily="50" charset="-128"/>
                <a:ea typeface="HG丸ｺﾞｼｯｸM-PRO" panose="020F0600000000000000" pitchFamily="50" charset="-128"/>
              </a:rPr>
              <a:t>　当課は、今後も、会員とともに「北摂いちご祭り」を充実させて開催し、</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北摂いちご</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の認知度を高めていきます。</a:t>
            </a:r>
          </a:p>
        </p:txBody>
      </p:sp>
      <p:pic>
        <p:nvPicPr>
          <p:cNvPr id="86" name="図 85">
            <a:extLst>
              <a:ext uri="{FF2B5EF4-FFF2-40B4-BE49-F238E27FC236}">
                <a16:creationId xmlns:a16="http://schemas.microsoft.com/office/drawing/2014/main" id="{18B98CAD-22F0-486F-85D6-2B44A6B8411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718279">
            <a:off x="6912465" y="2077594"/>
            <a:ext cx="344901" cy="419162"/>
          </a:xfrm>
          <a:prstGeom prst="rect">
            <a:avLst/>
          </a:prstGeom>
        </p:spPr>
      </p:pic>
      <p:pic>
        <p:nvPicPr>
          <p:cNvPr id="87" name="図 86">
            <a:extLst>
              <a:ext uri="{FF2B5EF4-FFF2-40B4-BE49-F238E27FC236}">
                <a16:creationId xmlns:a16="http://schemas.microsoft.com/office/drawing/2014/main" id="{44DFB7AF-DA83-41A6-93D9-0C743969D6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8849923">
            <a:off x="660244" y="2057617"/>
            <a:ext cx="344901" cy="419162"/>
          </a:xfrm>
          <a:prstGeom prst="rect">
            <a:avLst/>
          </a:prstGeom>
        </p:spPr>
      </p:pic>
      <p:pic>
        <p:nvPicPr>
          <p:cNvPr id="88" name="図 87">
            <a:extLst>
              <a:ext uri="{FF2B5EF4-FFF2-40B4-BE49-F238E27FC236}">
                <a16:creationId xmlns:a16="http://schemas.microsoft.com/office/drawing/2014/main" id="{6F4ECF42-A70E-4070-AFB0-7AE4076A984D}"/>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20000"/>
                    </a14:imgEffect>
                  </a14:imgLayer>
                </a14:imgProps>
              </a:ext>
            </a:extLst>
          </a:blip>
          <a:stretch>
            <a:fillRect/>
          </a:stretch>
        </p:blipFill>
        <p:spPr>
          <a:xfrm>
            <a:off x="215171" y="6482158"/>
            <a:ext cx="1822485" cy="1328057"/>
          </a:xfrm>
          <a:prstGeom prst="rect">
            <a:avLst/>
          </a:prstGeom>
        </p:spPr>
      </p:pic>
      <p:pic>
        <p:nvPicPr>
          <p:cNvPr id="89" name="図 88">
            <a:extLst>
              <a:ext uri="{FF2B5EF4-FFF2-40B4-BE49-F238E27FC236}">
                <a16:creationId xmlns:a16="http://schemas.microsoft.com/office/drawing/2014/main" id="{9C141F11-801E-477F-A144-2DA074627829}"/>
              </a:ext>
            </a:extLst>
          </p:cNvPr>
          <p:cNvPicPr/>
          <p:nvPr/>
        </p:nvPicPr>
        <p:blipFill rotWithShape="1">
          <a:blip r:embed="rId14" cstate="print">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val="0"/>
              </a:ext>
            </a:extLst>
          </a:blip>
          <a:srcRect t="17127" r="40656" b="24956"/>
          <a:stretch/>
        </p:blipFill>
        <p:spPr bwMode="auto">
          <a:xfrm>
            <a:off x="2139538" y="6482158"/>
            <a:ext cx="1840380" cy="1326191"/>
          </a:xfrm>
          <a:prstGeom prst="rect">
            <a:avLst/>
          </a:prstGeom>
          <a:noFill/>
          <a:ln>
            <a:noFill/>
          </a:ln>
          <a:extLst>
            <a:ext uri="{53640926-AAD7-44D8-BBD7-CCE9431645EC}">
              <a14:shadowObscured xmlns:a14="http://schemas.microsoft.com/office/drawing/2010/main"/>
            </a:ext>
          </a:extLst>
        </p:spPr>
      </p:pic>
      <p:pic>
        <p:nvPicPr>
          <p:cNvPr id="90" name="Picture 2">
            <a:extLst>
              <a:ext uri="{FF2B5EF4-FFF2-40B4-BE49-F238E27FC236}">
                <a16:creationId xmlns:a16="http://schemas.microsoft.com/office/drawing/2014/main" id="{2EBB2B02-02BC-4088-B99B-B7D02A3BE432}"/>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l="20601" t="6928" r="7492" b="28384"/>
          <a:stretch/>
        </p:blipFill>
        <p:spPr bwMode="auto">
          <a:xfrm>
            <a:off x="5627853" y="3635561"/>
            <a:ext cx="1956744" cy="132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図 90">
            <a:extLst>
              <a:ext uri="{FF2B5EF4-FFF2-40B4-BE49-F238E27FC236}">
                <a16:creationId xmlns:a16="http://schemas.microsoft.com/office/drawing/2014/main" id="{79537675-94AC-438A-B2A0-D9611C6CA959}"/>
              </a:ext>
            </a:extLst>
          </p:cNvPr>
          <p:cNvPicPr>
            <a:picLocks noChangeAspect="1"/>
          </p:cNvPicPr>
          <p:nvPr/>
        </p:nvPicPr>
        <p:blipFill rotWithShape="1">
          <a:blip r:embed="rId18"/>
          <a:srcRect l="-1" t="1" r="1777" b="2811"/>
          <a:stretch/>
        </p:blipFill>
        <p:spPr>
          <a:xfrm>
            <a:off x="3668649" y="3651925"/>
            <a:ext cx="1891570" cy="1301241"/>
          </a:xfrm>
          <a:prstGeom prst="rect">
            <a:avLst/>
          </a:prstGeom>
        </p:spPr>
      </p:pic>
      <p:sp>
        <p:nvSpPr>
          <p:cNvPr id="92" name="テキスト ボックス 91">
            <a:extLst>
              <a:ext uri="{FF2B5EF4-FFF2-40B4-BE49-F238E27FC236}">
                <a16:creationId xmlns:a16="http://schemas.microsoft.com/office/drawing/2014/main" id="{5595F7D5-F380-4CC8-99F5-919265E4FD18}"/>
              </a:ext>
            </a:extLst>
          </p:cNvPr>
          <p:cNvSpPr txBox="1"/>
          <p:nvPr/>
        </p:nvSpPr>
        <p:spPr>
          <a:xfrm>
            <a:off x="153671" y="5381848"/>
            <a:ext cx="7467395" cy="830997"/>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　来店者は、小さな子ども連れのファミリー層が多く、クイズラリーには約</a:t>
            </a:r>
            <a:r>
              <a:rPr kumimoji="1" lang="en-US" altLang="ja-JP" sz="1200" dirty="0">
                <a:latin typeface="HG丸ｺﾞｼｯｸM-PRO" panose="020F0600000000000000" pitchFamily="50" charset="-128"/>
                <a:ea typeface="HG丸ｺﾞｼｯｸM-PRO" panose="020F0600000000000000" pitchFamily="50" charset="-128"/>
              </a:rPr>
              <a:t>280</a:t>
            </a:r>
            <a:r>
              <a:rPr kumimoji="1" lang="ja-JP" altLang="en-US" sz="1200" dirty="0">
                <a:latin typeface="HG丸ｺﾞｼｯｸM-PRO" panose="020F0600000000000000" pitchFamily="50" charset="-128"/>
                <a:ea typeface="HG丸ｺﾞｼｯｸM-PRO" panose="020F0600000000000000" pitchFamily="50" charset="-128"/>
              </a:rPr>
              <a:t>名の参加がありました。当日は生産者の会会員５名が、当課職員とともに会の</a:t>
            </a:r>
            <a:r>
              <a:rPr kumimoji="1" lang="en-US" altLang="ja-JP" sz="1200" dirty="0">
                <a:latin typeface="HG丸ｺﾞｼｯｸM-PRO" panose="020F0600000000000000" pitchFamily="50" charset="-128"/>
                <a:ea typeface="HG丸ｺﾞｼｯｸM-PRO" panose="020F0600000000000000" pitchFamily="50" charset="-128"/>
              </a:rPr>
              <a:t>PR</a:t>
            </a:r>
            <a:r>
              <a:rPr kumimoji="1" lang="ja-JP" altLang="en-US" sz="1200" dirty="0">
                <a:latin typeface="HG丸ｺﾞｼｯｸM-PRO" panose="020F0600000000000000" pitchFamily="50" charset="-128"/>
                <a:ea typeface="HG丸ｺﾞｼｯｸM-PRO" panose="020F0600000000000000" pitchFamily="50" charset="-128"/>
              </a:rPr>
              <a:t>パンフレット配布や、ミニ講座の講師、景品交換対応などを行ったほか、当日参加できなかった会員も、クイズラリーのクイズ作成、景品のいちご苗栽培を行</a:t>
            </a:r>
            <a:r>
              <a:rPr lang="ja-JP" altLang="en-US" sz="1200" dirty="0">
                <a:latin typeface="HG丸ｺﾞｼｯｸM-PRO" panose="020F0600000000000000" pitchFamily="50" charset="-128"/>
                <a:ea typeface="HG丸ｺﾞｼｯｸM-PRO" panose="020F0600000000000000" pitchFamily="50" charset="-128"/>
              </a:rPr>
              <a:t>い</a:t>
            </a:r>
            <a:r>
              <a:rPr kumimoji="1" lang="ja-JP" altLang="en-US" sz="1200" dirty="0">
                <a:latin typeface="HG丸ｺﾞｼｯｸM-PRO" panose="020F0600000000000000" pitchFamily="50" charset="-128"/>
                <a:ea typeface="HG丸ｺﾞｼｯｸM-PRO" panose="020F0600000000000000" pitchFamily="50" charset="-128"/>
              </a:rPr>
              <a:t>ました。</a:t>
            </a:r>
          </a:p>
        </p:txBody>
      </p:sp>
      <p:sp>
        <p:nvSpPr>
          <p:cNvPr id="93" name="テキスト ボックス 92">
            <a:extLst>
              <a:ext uri="{FF2B5EF4-FFF2-40B4-BE49-F238E27FC236}">
                <a16:creationId xmlns:a16="http://schemas.microsoft.com/office/drawing/2014/main" id="{8ACA2D5C-8AD0-4A32-8B5F-02F27BA1344D}"/>
              </a:ext>
            </a:extLst>
          </p:cNvPr>
          <p:cNvSpPr txBox="1"/>
          <p:nvPr/>
        </p:nvSpPr>
        <p:spPr>
          <a:xfrm>
            <a:off x="3708379" y="4877792"/>
            <a:ext cx="4355872" cy="438582"/>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en-US" altLang="ja-JP" sz="1050" dirty="0">
                <a:latin typeface="HG丸ｺﾞｼｯｸM-PRO" panose="020F0600000000000000" pitchFamily="50" charset="-128"/>
                <a:ea typeface="HG丸ｺﾞｼｯｸM-PRO" panose="020F0600000000000000" pitchFamily="50" charset="-128"/>
              </a:rPr>
              <a:t>1</a:t>
            </a:r>
            <a:r>
              <a:rPr lang="ja-JP" altLang="en-US" sz="1050" dirty="0">
                <a:latin typeface="HG丸ｺﾞｼｯｸM-PRO" panose="020F0600000000000000" pitchFamily="50" charset="-128"/>
                <a:ea typeface="HG丸ｺﾞｼｯｸM-PRO" panose="020F0600000000000000" pitchFamily="50" charset="-128"/>
              </a:rPr>
              <a:t>月１４日の様子</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（左：いちごの直売、右：クイズラリーの景品交換）</a:t>
            </a:r>
            <a:endParaRPr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0488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sp>
        <p:nvSpPr>
          <p:cNvPr id="65" name="正方形/長方形 64"/>
          <p:cNvSpPr/>
          <p:nvPr/>
        </p:nvSpPr>
        <p:spPr>
          <a:xfrm>
            <a:off x="287387" y="989360"/>
            <a:ext cx="7198552" cy="2178112"/>
          </a:xfrm>
          <a:prstGeom prst="rect">
            <a:avLst/>
          </a:prstGeom>
          <a:solidFill>
            <a:srgbClr val="F1E03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64" name="角丸四角形 63"/>
          <p:cNvSpPr/>
          <p:nvPr/>
        </p:nvSpPr>
        <p:spPr>
          <a:xfrm>
            <a:off x="287387" y="470347"/>
            <a:ext cx="7198552" cy="681353"/>
          </a:xfrm>
          <a:prstGeom prst="roundRect">
            <a:avLst/>
          </a:prstGeom>
          <a:solidFill>
            <a:srgbClr val="FFC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cxnSp>
        <p:nvCxnSpPr>
          <p:cNvPr id="19" name="直線コネクタ 18"/>
          <p:cNvCxnSpPr/>
          <p:nvPr/>
        </p:nvCxnSpPr>
        <p:spPr>
          <a:xfrm flipV="1">
            <a:off x="72211" y="436189"/>
            <a:ext cx="7632000" cy="8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976019" y="204586"/>
            <a:ext cx="1616165" cy="280718"/>
          </a:xfrm>
          <a:prstGeom prst="rect">
            <a:avLst/>
          </a:prstGeom>
          <a:noFill/>
        </p:spPr>
        <p:txBody>
          <a:bodyPr wrap="square" rtlCol="0">
            <a:spAutoFit/>
          </a:bodyPr>
          <a:lstStyle/>
          <a:p>
            <a:r>
              <a:rPr lang="ja-JP" altLang="en-US" sz="1224" dirty="0"/>
              <a:t>北部普及だより</a:t>
            </a:r>
            <a:r>
              <a:rPr lang="en-US" altLang="ja-JP" sz="1224" dirty="0"/>
              <a:t>112</a:t>
            </a:r>
            <a:r>
              <a:rPr lang="ja-JP" altLang="en-US" sz="1224" dirty="0"/>
              <a:t>号</a:t>
            </a:r>
          </a:p>
        </p:txBody>
      </p:sp>
      <p:sp>
        <p:nvSpPr>
          <p:cNvPr id="5" name="テキスト ボックス 4"/>
          <p:cNvSpPr txBox="1"/>
          <p:nvPr/>
        </p:nvSpPr>
        <p:spPr>
          <a:xfrm>
            <a:off x="287388" y="484122"/>
            <a:ext cx="7165150" cy="615553"/>
          </a:xfrm>
          <a:prstGeom prst="rect">
            <a:avLst/>
          </a:prstGeom>
          <a:noFill/>
        </p:spPr>
        <p:txBody>
          <a:bodyPr wrap="square" rtlCol="0">
            <a:spAutoFit/>
          </a:bodyPr>
          <a:lstStyle/>
          <a:p>
            <a:pPr algn="ctr"/>
            <a:r>
              <a:rPr lang="ja-JP" altLang="en-US"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6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新規就農者としてがんばっています！！</a:t>
            </a:r>
            <a:endParaRPr lang="en-US" altLang="ja-JP" sz="16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6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6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6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いちごアカデミー修了生</a:t>
            </a:r>
            <a:r>
              <a:rPr lang="ja-JP" altLang="ja-JP" sz="16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p:cNvSpPr txBox="1"/>
          <p:nvPr/>
        </p:nvSpPr>
        <p:spPr>
          <a:xfrm>
            <a:off x="287387" y="1205384"/>
            <a:ext cx="7165151" cy="1938992"/>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当課では、新たな担い手の確保育成のため、令和３及び</a:t>
            </a:r>
            <a:r>
              <a:rPr lang="en-US" altLang="ja-JP" sz="1200" dirty="0">
                <a:latin typeface="HG丸ｺﾞｼｯｸM-PRO" panose="020F0600000000000000" pitchFamily="50" charset="-128"/>
                <a:ea typeface="HG丸ｺﾞｼｯｸM-PRO" panose="020F0600000000000000" pitchFamily="50" charset="-128"/>
              </a:rPr>
              <a:t>4</a:t>
            </a:r>
            <a:r>
              <a:rPr lang="ja-JP" altLang="en-US" sz="1200" dirty="0">
                <a:latin typeface="HG丸ｺﾞｼｯｸM-PRO" panose="020F0600000000000000" pitchFamily="50" charset="-128"/>
                <a:ea typeface="HG丸ｺﾞｼｯｸM-PRO" panose="020F0600000000000000" pitchFamily="50" charset="-128"/>
              </a:rPr>
              <a:t>年度にいちごに特化した研修プログラム</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大阪産</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もん</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スタートアカデミー「いちごアカデミー（北部地域）」</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を開講し、各市町との調整や営農計画の作成支援を行うなどして新規就農を進めてきました。</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現在までに修了生のうち</a:t>
            </a:r>
            <a:r>
              <a:rPr lang="en-US" altLang="ja-JP" sz="1200" dirty="0">
                <a:latin typeface="HG丸ｺﾞｼｯｸM-PRO" panose="020F0600000000000000" pitchFamily="50" charset="-128"/>
                <a:ea typeface="HG丸ｺﾞｼｯｸM-PRO" panose="020F0600000000000000" pitchFamily="50" charset="-128"/>
              </a:rPr>
              <a:t>5</a:t>
            </a:r>
            <a:r>
              <a:rPr lang="ja-JP" altLang="en-US" sz="1200" dirty="0">
                <a:latin typeface="HG丸ｺﾞｼｯｸM-PRO" panose="020F0600000000000000" pitchFamily="50" charset="-128"/>
                <a:ea typeface="HG丸ｺﾞｼｯｸM-PRO" panose="020F0600000000000000" pitchFamily="50" charset="-128"/>
              </a:rPr>
              <a:t>名が北部管内で就農し、いちご栽培を始めています。アカデミーで学んだことを活かして栽培管理をするとともに、「北摂いちご生産者の会」へも加入し、情報交換等を行ってさらなる技術向上をめざしており、当課も巡回による個別指導を行うなど、いちごの収量増や品質向上に向けて支援しています。</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北部管内の農産物直売所等では、いちごの需要が高く、供給が追い付いていない状況であることから、今後も就農を希望する修了生や新たにいちご栽培開始を希望する農業者への支援を行い、いちご生産者の確保に取り組んでいき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2" name="テキスト ボックス 32">
            <a:extLst>
              <a:ext uri="{FF2B5EF4-FFF2-40B4-BE49-F238E27FC236}">
                <a16:creationId xmlns:a16="http://schemas.microsoft.com/office/drawing/2014/main" id="{384ABD05-CE46-408B-9F5E-9D9F4CA8C8A7}"/>
              </a:ext>
            </a:extLst>
          </p:cNvPr>
          <p:cNvSpPr txBox="1"/>
          <p:nvPr/>
        </p:nvSpPr>
        <p:spPr>
          <a:xfrm>
            <a:off x="2303611" y="8824672"/>
            <a:ext cx="5180241" cy="158005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　</a:t>
            </a:r>
            <a:r>
              <a:rPr lang="en-US" altLang="ja-JP" sz="1200" dirty="0">
                <a:solidFill>
                  <a:schemeClr val="dk1"/>
                </a:solidFill>
                <a:effectLst/>
                <a:latin typeface="HG丸ｺﾞｼｯｸM-PRO" panose="020F0600000000000000" pitchFamily="50" charset="-128"/>
                <a:ea typeface="HG丸ｺﾞｼｯｸM-PRO" panose="020F0600000000000000" pitchFamily="50" charset="-128"/>
              </a:rPr>
              <a:t>2024</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年</a:t>
            </a:r>
            <a:r>
              <a:rPr lang="en-US" altLang="ja-JP" sz="1200" dirty="0">
                <a:solidFill>
                  <a:schemeClr val="dk1"/>
                </a:solidFill>
                <a:effectLst/>
                <a:latin typeface="HG丸ｺﾞｼｯｸM-PRO" panose="020F0600000000000000" pitchFamily="50" charset="-128"/>
                <a:ea typeface="HG丸ｺﾞｼｯｸM-PRO" panose="020F0600000000000000" pitchFamily="50" charset="-128"/>
              </a:rPr>
              <a:t>1</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月</a:t>
            </a:r>
            <a:r>
              <a:rPr lang="en-US" altLang="ja-JP" sz="1200" dirty="0">
                <a:solidFill>
                  <a:schemeClr val="dk1"/>
                </a:solidFill>
                <a:effectLst/>
                <a:latin typeface="HG丸ｺﾞｼｯｸM-PRO" panose="020F0600000000000000" pitchFamily="50" charset="-128"/>
                <a:ea typeface="HG丸ｺﾞｼｯｸM-PRO" panose="020F0600000000000000" pitchFamily="50" charset="-128"/>
              </a:rPr>
              <a:t>24</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日に開催された令和</a:t>
            </a:r>
            <a:r>
              <a:rPr lang="en-US" altLang="ja-JP" sz="1200" dirty="0">
                <a:solidFill>
                  <a:schemeClr val="dk1"/>
                </a:solidFill>
                <a:effectLst/>
                <a:latin typeface="HG丸ｺﾞｼｯｸM-PRO" panose="020F0600000000000000" pitchFamily="50" charset="-128"/>
                <a:ea typeface="HG丸ｺﾞｼｯｸM-PRO" panose="020F0600000000000000" pitchFamily="50" charset="-128"/>
              </a:rPr>
              <a:t>5</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年度近畿地域青年農業者大会に、大阪府代表として北部管内の青年農業者である井関優佑さんが出場し、</a:t>
            </a:r>
            <a:r>
              <a:rPr lang="ja-JP" altLang="en-US" sz="1200" dirty="0">
                <a:latin typeface="HG丸ｺﾞｼｯｸM-PRO" panose="020F0600000000000000" pitchFamily="50" charset="-128"/>
                <a:ea typeface="HG丸ｺﾞｼｯｸM-PRO" panose="020F0600000000000000" pitchFamily="50" charset="-128"/>
              </a:rPr>
              <a:t>意見発表を行いました。</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意見発表では、井関さんが</a:t>
            </a:r>
            <a:r>
              <a:rPr lang="en-US" altLang="ja-JP" sz="1200" dirty="0">
                <a:solidFill>
                  <a:schemeClr val="dk1"/>
                </a:solidFill>
                <a:effectLst/>
                <a:latin typeface="HG丸ｺﾞｼｯｸM-PRO" panose="020F0600000000000000" pitchFamily="50" charset="-128"/>
                <a:ea typeface="HG丸ｺﾞｼｯｸM-PRO" panose="020F0600000000000000" pitchFamily="50" charset="-128"/>
              </a:rPr>
              <a:t>4H</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クラブに入る前と後で農業への向き合い方がどのように変化したかなど、農業への思いを語りました。</a:t>
            </a:r>
            <a:r>
              <a:rPr lang="ja-JP" altLang="en-US" sz="1200" dirty="0">
                <a:latin typeface="HG丸ｺﾞｼｯｸM-PRO" panose="020F0600000000000000" pitchFamily="50" charset="-128"/>
                <a:ea typeface="HG丸ｺﾞｼｯｸM-PRO" panose="020F0600000000000000" pitchFamily="50" charset="-128"/>
              </a:rPr>
              <a:t>審査の結果、敢闘賞を受賞され</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、審査員</a:t>
            </a:r>
            <a:r>
              <a:rPr lang="ja-JP" altLang="en-US" sz="1200" dirty="0">
                <a:latin typeface="HG丸ｺﾞｼｯｸM-PRO" panose="020F0600000000000000" pitchFamily="50" charset="-128"/>
                <a:ea typeface="HG丸ｺﾞｼｯｸM-PRO" panose="020F0600000000000000" pitchFamily="50" charset="-128"/>
              </a:rPr>
              <a:t>による講評</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では</a:t>
            </a:r>
            <a:r>
              <a:rPr lang="en-US" altLang="ja-JP" sz="1200" dirty="0">
                <a:solidFill>
                  <a:schemeClr val="dk1"/>
                </a:solidFill>
                <a:effectLst/>
                <a:latin typeface="HG丸ｺﾞｼｯｸM-PRO" panose="020F0600000000000000" pitchFamily="50" charset="-128"/>
                <a:ea typeface="HG丸ｺﾞｼｯｸM-PRO" panose="020F0600000000000000" pitchFamily="50" charset="-128"/>
              </a:rPr>
              <a:t>4H</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クラブの活動などを通じた今後の活躍に高い期待を頂きました。</a:t>
            </a:r>
            <a:endParaRPr lang="en-US" altLang="ja-JP" sz="1200" dirty="0">
              <a:effectLst/>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200" dirty="0">
                <a:effectLst/>
                <a:latin typeface="HG丸ｺﾞｼｯｸM-PRO" panose="020F0600000000000000" pitchFamily="50" charset="-128"/>
                <a:ea typeface="HG丸ｺﾞｼｯｸM-PRO" panose="020F0600000000000000" pitchFamily="50" charset="-128"/>
              </a:rPr>
              <a:t>　当課では今後も青年農業者の活動支援、担い手の育成を行っていきます。</a:t>
            </a:r>
            <a:endParaRPr lang="ja-JP" altLang="ja-JP" sz="1100" dirty="0">
              <a:solidFill>
                <a:schemeClr val="dk1"/>
              </a:solidFill>
              <a:effectLst/>
              <a:latin typeface="+mn-lt"/>
              <a:ea typeface="+mn-ea"/>
              <a:cs typeface="+mn-cs"/>
            </a:endParaRPr>
          </a:p>
        </p:txBody>
      </p:sp>
      <p:sp>
        <p:nvSpPr>
          <p:cNvPr id="23" name="角丸四角形 56">
            <a:extLst>
              <a:ext uri="{FF2B5EF4-FFF2-40B4-BE49-F238E27FC236}">
                <a16:creationId xmlns:a16="http://schemas.microsoft.com/office/drawing/2014/main" id="{390D4E92-9656-4A8A-ADDD-45CAF0B2A3B4}"/>
              </a:ext>
            </a:extLst>
          </p:cNvPr>
          <p:cNvSpPr/>
          <p:nvPr/>
        </p:nvSpPr>
        <p:spPr>
          <a:xfrm>
            <a:off x="287387" y="8354431"/>
            <a:ext cx="7198552" cy="4226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dirty="0"/>
          </a:p>
        </p:txBody>
      </p:sp>
      <p:sp>
        <p:nvSpPr>
          <p:cNvPr id="28" name="テキスト ボックス 32">
            <a:extLst>
              <a:ext uri="{FF2B5EF4-FFF2-40B4-BE49-F238E27FC236}">
                <a16:creationId xmlns:a16="http://schemas.microsoft.com/office/drawing/2014/main" id="{6CCB41DC-722D-4BF4-8F65-7CB79FD36718}"/>
              </a:ext>
            </a:extLst>
          </p:cNvPr>
          <p:cNvSpPr txBox="1"/>
          <p:nvPr/>
        </p:nvSpPr>
        <p:spPr>
          <a:xfrm>
            <a:off x="107889" y="8388958"/>
            <a:ext cx="7488188" cy="3368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b="1" dirty="0"/>
              <a:t>　令和</a:t>
            </a:r>
            <a:r>
              <a:rPr lang="en-US" altLang="ja-JP" sz="1800" b="1" dirty="0"/>
              <a:t>5</a:t>
            </a:r>
            <a:r>
              <a:rPr lang="ja-JP" altLang="en-US" sz="1800" b="1" dirty="0"/>
              <a:t>年度近畿地域青年農業者大会に管内の農業者が出場されました！</a:t>
            </a:r>
            <a:endParaRPr lang="ja-JP" altLang="ja-JP" sz="2000" b="1" dirty="0">
              <a:solidFill>
                <a:schemeClr val="dk1"/>
              </a:solidFill>
              <a:effectLst/>
              <a:latin typeface="+mn-ea"/>
            </a:endParaRPr>
          </a:p>
        </p:txBody>
      </p:sp>
      <p:pic>
        <p:nvPicPr>
          <p:cNvPr id="8" name="図 7">
            <a:extLst>
              <a:ext uri="{FF2B5EF4-FFF2-40B4-BE49-F238E27FC236}">
                <a16:creationId xmlns:a16="http://schemas.microsoft.com/office/drawing/2014/main" id="{ED33D086-B2F7-4E64-A22F-67085A192AB5}"/>
              </a:ext>
            </a:extLst>
          </p:cNvPr>
          <p:cNvPicPr>
            <a:picLocks noChangeAspect="1"/>
          </p:cNvPicPr>
          <p:nvPr/>
        </p:nvPicPr>
        <p:blipFill rotWithShape="1">
          <a:blip r:embed="rId2"/>
          <a:srcRect l="1990" t="30354" r="78690" b="55289"/>
          <a:stretch/>
        </p:blipFill>
        <p:spPr>
          <a:xfrm>
            <a:off x="323035" y="8838233"/>
            <a:ext cx="1836560" cy="1819902"/>
          </a:xfrm>
          <a:prstGeom prst="rect">
            <a:avLst/>
          </a:prstGeom>
        </p:spPr>
      </p:pic>
      <p:sp>
        <p:nvSpPr>
          <p:cNvPr id="17" name="角丸四角形 66">
            <a:extLst>
              <a:ext uri="{FF2B5EF4-FFF2-40B4-BE49-F238E27FC236}">
                <a16:creationId xmlns:a16="http://schemas.microsoft.com/office/drawing/2014/main" id="{DCD5455B-95A1-45EF-9B57-F6360569F63D}"/>
              </a:ext>
            </a:extLst>
          </p:cNvPr>
          <p:cNvSpPr/>
          <p:nvPr/>
        </p:nvSpPr>
        <p:spPr>
          <a:xfrm>
            <a:off x="287387" y="3221608"/>
            <a:ext cx="7198552" cy="446610"/>
          </a:xfrm>
          <a:prstGeom prst="roundRect">
            <a:avLst/>
          </a:prstGeom>
          <a:solidFill>
            <a:srgbClr val="0099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18" name="正方形/長方形 17">
            <a:extLst>
              <a:ext uri="{FF2B5EF4-FFF2-40B4-BE49-F238E27FC236}">
                <a16:creationId xmlns:a16="http://schemas.microsoft.com/office/drawing/2014/main" id="{CCCC591B-3F96-4C82-84A9-DCCBCB75EB1D}"/>
              </a:ext>
            </a:extLst>
          </p:cNvPr>
          <p:cNvSpPr/>
          <p:nvPr/>
        </p:nvSpPr>
        <p:spPr>
          <a:xfrm>
            <a:off x="287387" y="3618625"/>
            <a:ext cx="7198552" cy="4706119"/>
          </a:xfrm>
          <a:prstGeom prst="rect">
            <a:avLst/>
          </a:prstGeom>
          <a:solidFill>
            <a:srgbClr val="0099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11" dirty="0">
                <a:solidFill>
                  <a:schemeClr val="tx1"/>
                </a:solidFill>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大阪府では、収益アップなど農業経営の改善を目指す農業者の方に対して、農業経営コンサルタントを派遣する「経営強化コンサルプロジェクト事業」を行っています。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今年度に行ったコンサル</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tx1"/>
                </a:solidFill>
                <a:latin typeface="HG丸ｺﾞｼｯｸM-PRO" panose="020F0600000000000000" pitchFamily="50" charset="-128"/>
                <a:ea typeface="HG丸ｺﾞｼｯｸM-PRO" panose="020F0600000000000000" pitchFamily="50" charset="-128"/>
              </a:rPr>
              <a:t>① 経営の見直しと将来計画の作成</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現在の経営収支を作物ごと、出荷先ごとに整理し、</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作業内容や販路の見通しなどを考慮した上で、　</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今後の販売金額増を目指す将来計画を作成</a:t>
            </a:r>
          </a:p>
          <a:p>
            <a:endParaRPr lang="ja-JP" altLang="en-US" sz="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tx1"/>
                </a:solidFill>
                <a:latin typeface="HG丸ｺﾞｼｯｸM-PRO" panose="020F0600000000000000" pitchFamily="50" charset="-128"/>
                <a:ea typeface="HG丸ｺﾞｼｯｸM-PRO" panose="020F0600000000000000" pitchFamily="50" charset="-128"/>
              </a:rPr>
              <a:t>② 農園と農産物のブランド化と</a:t>
            </a:r>
            <a:r>
              <a:rPr lang="en-US" altLang="ja-JP" sz="1200" b="1" dirty="0">
                <a:solidFill>
                  <a:schemeClr val="tx1"/>
                </a:solidFill>
                <a:latin typeface="HG丸ｺﾞｼｯｸM-PRO" panose="020F0600000000000000" pitchFamily="50" charset="-128"/>
                <a:ea typeface="HG丸ｺﾞｼｯｸM-PRO" panose="020F0600000000000000" pitchFamily="50" charset="-128"/>
              </a:rPr>
              <a:t>PR</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方法の検討</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自身が栽培した農産物を消費者に直接届ける販売</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を行っており、自農園・農産物・農作業体験等を、</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より親しみやすいものにするためのブランド化と、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SNS</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の活用等による</a:t>
            </a:r>
            <a:r>
              <a:rPr lang="en-US" altLang="ja-JP" sz="1200" dirty="0">
                <a:solidFill>
                  <a:schemeClr val="tx1"/>
                </a:solidFill>
                <a:latin typeface="HG丸ｺﾞｼｯｸM-PRO" panose="020F0600000000000000" pitchFamily="50" charset="-128"/>
                <a:ea typeface="HG丸ｺﾞｼｯｸM-PRO" panose="020F0600000000000000" pitchFamily="50" charset="-128"/>
              </a:rPr>
              <a:t>PR</a:t>
            </a:r>
            <a:r>
              <a:rPr lang="ja-JP" altLang="en-US" sz="1200" dirty="0">
                <a:solidFill>
                  <a:schemeClr val="tx1"/>
                </a:solidFill>
                <a:latin typeface="HG丸ｺﾞｼｯｸM-PRO" panose="020F0600000000000000" pitchFamily="50" charset="-128"/>
                <a:ea typeface="HG丸ｺﾞｼｯｸM-PRO" panose="020F0600000000000000" pitchFamily="50" charset="-128"/>
              </a:rPr>
              <a:t>方法についての方針を樹立</a:t>
            </a:r>
          </a:p>
          <a:p>
            <a:endParaRPr lang="ja-JP" altLang="en-US" sz="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tx1"/>
                </a:solidFill>
                <a:latin typeface="HG丸ｺﾞｼｯｸM-PRO" panose="020F0600000000000000" pitchFamily="50" charset="-128"/>
                <a:ea typeface="HG丸ｺﾞｼｯｸM-PRO" panose="020F0600000000000000" pitchFamily="50" charset="-128"/>
              </a:rPr>
              <a:t>③ 法人経営としての将来計画の作成</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法人を設立したことを機に、現在の経営収支を整理し、収支および労働力配分等を検討、農園の基幹</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事業の樹立と、</a:t>
            </a:r>
            <a:r>
              <a:rPr lang="en-US" altLang="ja-JP" sz="1200" dirty="0">
                <a:solidFill>
                  <a:schemeClr val="tx1"/>
                </a:solidFill>
                <a:latin typeface="HG丸ｺﾞｼｯｸM-PRO" panose="020F0600000000000000" pitchFamily="50" charset="-128"/>
                <a:ea typeface="HG丸ｺﾞｼｯｸM-PRO" panose="020F0600000000000000" pitchFamily="50" charset="-128"/>
              </a:rPr>
              <a:t>5</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年先までの実行計画を作成</a:t>
            </a:r>
          </a:p>
          <a:p>
            <a:endParaRPr lang="ja-JP" altLang="en-US" sz="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tx1"/>
                </a:solidFill>
                <a:latin typeface="HG丸ｺﾞｼｯｸM-PRO" panose="020F0600000000000000" pitchFamily="50" charset="-128"/>
                <a:ea typeface="HG丸ｺﾞｼｯｸM-PRO" panose="020F0600000000000000" pitchFamily="50" charset="-128"/>
              </a:rPr>
              <a:t>④ 農家レストラン経営に向けた支援</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自身の農園で栽培した農産物を使った農家レストランの開業に向けて、必要な設備や資格、運営にお</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ける役割分担や雇用の活用方法等について検討</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派遣するコンサルタントは、税理士、中小企業診断士、社会保険労務士、農産物流通マネージャー、</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ブランド戦略マネージャー、デザイナーなどです。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「経営強化コンサルプロジェクト事業」に興味のある方は、農の普及課までお問い合わせください。</a:t>
            </a:r>
          </a:p>
        </p:txBody>
      </p:sp>
      <p:sp>
        <p:nvSpPr>
          <p:cNvPr id="20" name="テキスト ボックス 32">
            <a:extLst>
              <a:ext uri="{FF2B5EF4-FFF2-40B4-BE49-F238E27FC236}">
                <a16:creationId xmlns:a16="http://schemas.microsoft.com/office/drawing/2014/main" id="{C82DFCD5-E992-4484-95A5-B3B93895E307}"/>
              </a:ext>
            </a:extLst>
          </p:cNvPr>
          <p:cNvSpPr txBox="1"/>
          <p:nvPr/>
        </p:nvSpPr>
        <p:spPr>
          <a:xfrm>
            <a:off x="323036" y="3266347"/>
            <a:ext cx="7033997" cy="3368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dirty="0"/>
              <a:t>　</a:t>
            </a:r>
            <a:r>
              <a:rPr lang="ja-JP" altLang="en-US" sz="1600" b="1" dirty="0">
                <a:latin typeface="+mn-ea"/>
              </a:rPr>
              <a:t>農業経営の改善を目指しませんか？</a:t>
            </a:r>
            <a:r>
              <a:rPr kumimoji="1" lang="ja-JP" altLang="en-US" sz="1600" b="1" dirty="0">
                <a:solidFill>
                  <a:schemeClr val="dk1"/>
                </a:solidFill>
                <a:effectLst/>
                <a:latin typeface="+mn-ea"/>
              </a:rPr>
              <a:t>　～経営強化コンサルプロジェクト事業～</a:t>
            </a:r>
            <a:endParaRPr lang="ja-JP" altLang="ja-JP" sz="1600" b="1" dirty="0">
              <a:solidFill>
                <a:schemeClr val="dk1"/>
              </a:solidFill>
              <a:effectLst/>
              <a:latin typeface="+mn-ea"/>
            </a:endParaRPr>
          </a:p>
        </p:txBody>
      </p:sp>
      <p:pic>
        <p:nvPicPr>
          <p:cNvPr id="21" name="図 20">
            <a:extLst>
              <a:ext uri="{FF2B5EF4-FFF2-40B4-BE49-F238E27FC236}">
                <a16:creationId xmlns:a16="http://schemas.microsoft.com/office/drawing/2014/main" id="{3A8F1A5F-B714-421E-853B-3959432430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212" t="20052" r="4839" b="16455"/>
          <a:stretch/>
        </p:blipFill>
        <p:spPr>
          <a:xfrm>
            <a:off x="4175819" y="4355138"/>
            <a:ext cx="3037470" cy="1573087"/>
          </a:xfrm>
          <a:prstGeom prst="rect">
            <a:avLst/>
          </a:prstGeom>
        </p:spPr>
      </p:pic>
      <p:sp>
        <p:nvSpPr>
          <p:cNvPr id="16" name="テキスト ボックス 15">
            <a:extLst>
              <a:ext uri="{FF2B5EF4-FFF2-40B4-BE49-F238E27FC236}">
                <a16:creationId xmlns:a16="http://schemas.microsoft.com/office/drawing/2014/main" id="{F939BCD9-0F58-4972-B864-692EBE45D5C2}"/>
              </a:ext>
            </a:extLst>
          </p:cNvPr>
          <p:cNvSpPr txBox="1"/>
          <p:nvPr/>
        </p:nvSpPr>
        <p:spPr>
          <a:xfrm>
            <a:off x="4500467" y="5957912"/>
            <a:ext cx="2339648" cy="276999"/>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コンサルタントによる相談の様子</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24" name="テキスト ボックス 23">
            <a:extLst>
              <a:ext uri="{FF2B5EF4-FFF2-40B4-BE49-F238E27FC236}">
                <a16:creationId xmlns:a16="http://schemas.microsoft.com/office/drawing/2014/main" id="{E9F1BD2A-C6C3-47AD-BBD1-AF03DF2E3954}"/>
              </a:ext>
            </a:extLst>
          </p:cNvPr>
          <p:cNvSpPr txBox="1"/>
          <p:nvPr/>
        </p:nvSpPr>
        <p:spPr>
          <a:xfrm>
            <a:off x="2160819" y="10421708"/>
            <a:ext cx="2339648" cy="253916"/>
          </a:xfrm>
          <a:prstGeom prst="rect">
            <a:avLst/>
          </a:prstGeom>
          <a:noFill/>
        </p:spPr>
        <p:txBody>
          <a:bodyPr wrap="square" rtlCol="0">
            <a:spAutoFit/>
          </a:bodyPr>
          <a:lstStyle/>
          <a:p>
            <a:r>
              <a:rPr lang="ja-JP" altLang="en-US" sz="1050" dirty="0">
                <a:latin typeface="HG丸ｺﾞｼｯｸM-PRO" panose="020F0600000000000000" pitchFamily="50" charset="-128"/>
                <a:ea typeface="HG丸ｺﾞｼｯｸM-PRO" panose="020F0600000000000000" pitchFamily="50" charset="-128"/>
              </a:rPr>
              <a:t>◀意見発表する井関氏</a:t>
            </a:r>
            <a:endParaRPr lang="en-US" altLang="ja-JP" sz="10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607333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B6B6"/>
        </a:solidFill>
        <a:ln>
          <a:noFill/>
        </a:ln>
      </a:spPr>
      <a:bodyPr rtlCol="0" anchor="ctr"/>
      <a:lstStyle>
        <a:defPPr algn="ctr">
          <a:defRPr sz="1285"/>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7964</TotalTime>
  <Words>1356</Words>
  <Application>Microsoft Office PowerPoint</Application>
  <PresentationFormat>ユーザー設定</PresentationFormat>
  <Paragraphs>80</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AR P丸ゴシック体M</vt:lpstr>
      <vt:lpstr>HGP創英角ﾎﾟｯﾌﾟ体</vt:lpstr>
      <vt:lpstr>HG丸ｺﾞｼｯｸM-PRO</vt:lpstr>
      <vt:lpstr>HG創英角ﾎﾟｯﾌﾟ体</vt:lpstr>
      <vt:lpstr>ＭＳ Ｐゴシック</vt:lpstr>
      <vt:lpstr>Arial</vt:lpstr>
      <vt:lpstr>Calibri</vt:lpstr>
      <vt:lpstr>Office ​​テーマ</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山内　悠司</cp:lastModifiedBy>
  <cp:revision>710</cp:revision>
  <cp:lastPrinted>2024-03-11T08:28:18Z</cp:lastPrinted>
  <dcterms:created xsi:type="dcterms:W3CDTF">2014-06-04T02:50:05Z</dcterms:created>
  <dcterms:modified xsi:type="dcterms:W3CDTF">2024-03-11T08:31:27Z</dcterms:modified>
</cp:coreProperties>
</file>