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0" r:id="rId2"/>
    <p:sldId id="259" r:id="rId3"/>
  </p:sldIdLst>
  <p:sldSz cx="7775575" cy="10907713"/>
  <p:notesSz cx="6807200" cy="9939338"/>
  <p:defaultTex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userDrawn="1">
          <p15:clr>
            <a:srgbClr val="A4A3A4"/>
          </p15:clr>
        </p15:guide>
        <p15:guide id="3" orient="horz" pos="9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a:srgbClr val="FFCC66"/>
    <a:srgbClr val="0099FF"/>
    <a:srgbClr val="FF9999"/>
    <a:srgbClr val="F4B6B6"/>
    <a:srgbClr val="FF99CC"/>
    <a:srgbClr val="FF9933"/>
    <a:srgbClr val="F57B17"/>
    <a:srgbClr val="F1E03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56" autoAdjust="0"/>
    <p:restoredTop sz="94710" autoAdjust="0"/>
  </p:normalViewPr>
  <p:slideViewPr>
    <p:cSldViewPr showGuides="1">
      <p:cViewPr varScale="1">
        <p:scale>
          <a:sx n="51" d="100"/>
          <a:sy n="51" d="100"/>
        </p:scale>
        <p:origin x="3048" y="58"/>
      </p:cViewPr>
      <p:guideLst>
        <p:guide orient="horz" pos="3436"/>
        <p:guide pos="2449"/>
        <p:guide orient="horz" pos="9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2"/>
            <a:ext cx="2949787" cy="496968"/>
          </a:xfrm>
          <a:prstGeom prst="rect">
            <a:avLst/>
          </a:prstGeom>
        </p:spPr>
        <p:txBody>
          <a:bodyPr vert="horz" lIns="95547" tIns="47773" rIns="95547" bIns="47773" rtlCol="0"/>
          <a:lstStyle>
            <a:lvl1pPr algn="l">
              <a:defRPr sz="1400"/>
            </a:lvl1pPr>
          </a:lstStyle>
          <a:p>
            <a:endParaRPr kumimoji="1" lang="ja-JP" altLang="en-US"/>
          </a:p>
        </p:txBody>
      </p:sp>
      <p:sp>
        <p:nvSpPr>
          <p:cNvPr id="3" name="日付プレースホルダー 2"/>
          <p:cNvSpPr>
            <a:spLocks noGrp="1"/>
          </p:cNvSpPr>
          <p:nvPr>
            <p:ph type="dt" idx="1"/>
          </p:nvPr>
        </p:nvSpPr>
        <p:spPr>
          <a:xfrm>
            <a:off x="3855839" y="12"/>
            <a:ext cx="2949787" cy="496968"/>
          </a:xfrm>
          <a:prstGeom prst="rect">
            <a:avLst/>
          </a:prstGeom>
        </p:spPr>
        <p:txBody>
          <a:bodyPr vert="horz" lIns="95547" tIns="47773" rIns="95547" bIns="47773" rtlCol="0"/>
          <a:lstStyle>
            <a:lvl1pPr algn="r">
              <a:defRPr sz="1400"/>
            </a:lvl1pPr>
          </a:lstStyle>
          <a:p>
            <a:fld id="{0B9B47EB-4FF1-47B4-8462-42779E877212}" type="datetimeFigureOut">
              <a:rPr kumimoji="1" lang="ja-JP" altLang="en-US" smtClean="0"/>
              <a:pPr/>
              <a:t>2023/9/15</a:t>
            </a:fld>
            <a:endParaRPr kumimoji="1" lang="ja-JP" altLang="en-US"/>
          </a:p>
        </p:txBody>
      </p:sp>
      <p:sp>
        <p:nvSpPr>
          <p:cNvPr id="4" name="スライド イメージ プレースホルダー 3"/>
          <p:cNvSpPr>
            <a:spLocks noGrp="1" noRot="1" noChangeAspect="1"/>
          </p:cNvSpPr>
          <p:nvPr>
            <p:ph type="sldImg" idx="2"/>
          </p:nvPr>
        </p:nvSpPr>
        <p:spPr>
          <a:xfrm>
            <a:off x="2076450" y="746125"/>
            <a:ext cx="2654300" cy="3727450"/>
          </a:xfrm>
          <a:prstGeom prst="rect">
            <a:avLst/>
          </a:prstGeom>
          <a:noFill/>
          <a:ln w="12700">
            <a:solidFill>
              <a:prstClr val="black"/>
            </a:solidFill>
          </a:ln>
        </p:spPr>
        <p:txBody>
          <a:bodyPr vert="horz" lIns="95547" tIns="47773" rIns="95547" bIns="47773" rtlCol="0" anchor="ctr"/>
          <a:lstStyle/>
          <a:p>
            <a:endParaRPr lang="ja-JP" altLang="en-US"/>
          </a:p>
        </p:txBody>
      </p:sp>
      <p:sp>
        <p:nvSpPr>
          <p:cNvPr id="5" name="ノート プレースホルダー 4"/>
          <p:cNvSpPr>
            <a:spLocks noGrp="1"/>
          </p:cNvSpPr>
          <p:nvPr>
            <p:ph type="body" sz="quarter" idx="3"/>
          </p:nvPr>
        </p:nvSpPr>
        <p:spPr>
          <a:xfrm>
            <a:off x="680720" y="4721192"/>
            <a:ext cx="5445760" cy="4472702"/>
          </a:xfrm>
          <a:prstGeom prst="rect">
            <a:avLst/>
          </a:prstGeom>
        </p:spPr>
        <p:txBody>
          <a:bodyPr vert="horz" lIns="95547" tIns="47773" rIns="95547" bIns="47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60"/>
            <a:ext cx="2949787" cy="496968"/>
          </a:xfrm>
          <a:prstGeom prst="rect">
            <a:avLst/>
          </a:prstGeom>
        </p:spPr>
        <p:txBody>
          <a:bodyPr vert="horz" lIns="95547" tIns="47773" rIns="95547" bIns="47773"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855839" y="9440660"/>
            <a:ext cx="2949787" cy="496968"/>
          </a:xfrm>
          <a:prstGeom prst="rect">
            <a:avLst/>
          </a:prstGeom>
        </p:spPr>
        <p:txBody>
          <a:bodyPr vert="horz" lIns="95547" tIns="47773" rIns="95547" bIns="47773" rtlCol="0" anchor="b"/>
          <a:lstStyle>
            <a:lvl1pPr algn="r">
              <a:defRPr sz="1400"/>
            </a:lvl1pPr>
          </a:lstStyle>
          <a:p>
            <a:fld id="{94C6C71A-2CA9-43F8-9329-FE0928B9438B}" type="slidenum">
              <a:rPr kumimoji="1" lang="ja-JP" altLang="en-US" smtClean="0"/>
              <a:pPr/>
              <a:t>‹#›</a:t>
            </a:fld>
            <a:endParaRPr kumimoji="1" lang="ja-JP" altLang="en-US"/>
          </a:p>
        </p:txBody>
      </p:sp>
    </p:spTree>
    <p:extLst>
      <p:ext uri="{BB962C8B-B14F-4D97-AF65-F5344CB8AC3E}">
        <p14:creationId xmlns:p14="http://schemas.microsoft.com/office/powerpoint/2010/main" val="3242580381"/>
      </p:ext>
    </p:extLst>
  </p:cSld>
  <p:clrMap bg1="lt1" tx1="dk1" bg2="lt2" tx2="dk2" accent1="accent1" accent2="accent2" accent3="accent3" accent4="accent4" accent5="accent5" accent6="accent6" hlink="hlink" folHlink="folHlink"/>
  <p:notesStyle>
    <a:lvl1pPr marL="0" algn="l" defTabSz="1018818" rtl="0" eaLnBrk="1" latinLnBrk="0" hangingPunct="1">
      <a:defRPr kumimoji="1" sz="1337" kern="1200">
        <a:solidFill>
          <a:schemeClr val="tx1"/>
        </a:solidFill>
        <a:latin typeface="+mn-lt"/>
        <a:ea typeface="+mn-ea"/>
        <a:cs typeface="+mn-cs"/>
      </a:defRPr>
    </a:lvl1pPr>
    <a:lvl2pPr marL="509408" algn="l" defTabSz="1018818" rtl="0" eaLnBrk="1" latinLnBrk="0" hangingPunct="1">
      <a:defRPr kumimoji="1" sz="1337" kern="1200">
        <a:solidFill>
          <a:schemeClr val="tx1"/>
        </a:solidFill>
        <a:latin typeface="+mn-lt"/>
        <a:ea typeface="+mn-ea"/>
        <a:cs typeface="+mn-cs"/>
      </a:defRPr>
    </a:lvl2pPr>
    <a:lvl3pPr marL="1018818" algn="l" defTabSz="1018818" rtl="0" eaLnBrk="1" latinLnBrk="0" hangingPunct="1">
      <a:defRPr kumimoji="1" sz="1337" kern="1200">
        <a:solidFill>
          <a:schemeClr val="tx1"/>
        </a:solidFill>
        <a:latin typeface="+mn-lt"/>
        <a:ea typeface="+mn-ea"/>
        <a:cs typeface="+mn-cs"/>
      </a:defRPr>
    </a:lvl3pPr>
    <a:lvl4pPr marL="1528227" algn="l" defTabSz="1018818" rtl="0" eaLnBrk="1" latinLnBrk="0" hangingPunct="1">
      <a:defRPr kumimoji="1" sz="1337" kern="1200">
        <a:solidFill>
          <a:schemeClr val="tx1"/>
        </a:solidFill>
        <a:latin typeface="+mn-lt"/>
        <a:ea typeface="+mn-ea"/>
        <a:cs typeface="+mn-cs"/>
      </a:defRPr>
    </a:lvl4pPr>
    <a:lvl5pPr marL="2037634" algn="l" defTabSz="1018818" rtl="0" eaLnBrk="1" latinLnBrk="0" hangingPunct="1">
      <a:defRPr kumimoji="1" sz="1337" kern="1200">
        <a:solidFill>
          <a:schemeClr val="tx1"/>
        </a:solidFill>
        <a:latin typeface="+mn-lt"/>
        <a:ea typeface="+mn-ea"/>
        <a:cs typeface="+mn-cs"/>
      </a:defRPr>
    </a:lvl5pPr>
    <a:lvl6pPr marL="2547044" algn="l" defTabSz="1018818" rtl="0" eaLnBrk="1" latinLnBrk="0" hangingPunct="1">
      <a:defRPr kumimoji="1" sz="1337" kern="1200">
        <a:solidFill>
          <a:schemeClr val="tx1"/>
        </a:solidFill>
        <a:latin typeface="+mn-lt"/>
        <a:ea typeface="+mn-ea"/>
        <a:cs typeface="+mn-cs"/>
      </a:defRPr>
    </a:lvl6pPr>
    <a:lvl7pPr marL="3056452" algn="l" defTabSz="1018818" rtl="0" eaLnBrk="1" latinLnBrk="0" hangingPunct="1">
      <a:defRPr kumimoji="1" sz="1337" kern="1200">
        <a:solidFill>
          <a:schemeClr val="tx1"/>
        </a:solidFill>
        <a:latin typeface="+mn-lt"/>
        <a:ea typeface="+mn-ea"/>
        <a:cs typeface="+mn-cs"/>
      </a:defRPr>
    </a:lvl7pPr>
    <a:lvl8pPr marL="3565861" algn="l" defTabSz="1018818" rtl="0" eaLnBrk="1" latinLnBrk="0" hangingPunct="1">
      <a:defRPr kumimoji="1" sz="1337" kern="1200">
        <a:solidFill>
          <a:schemeClr val="tx1"/>
        </a:solidFill>
        <a:latin typeface="+mn-lt"/>
        <a:ea typeface="+mn-ea"/>
        <a:cs typeface="+mn-cs"/>
      </a:defRPr>
    </a:lvl8pPr>
    <a:lvl9pPr marL="4075270" algn="l" defTabSz="1018818"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169" y="3388464"/>
            <a:ext cx="6609239" cy="233808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66337" y="6181038"/>
            <a:ext cx="5442903" cy="2787526"/>
          </a:xfrm>
        </p:spPr>
        <p:txBody>
          <a:bodyPr/>
          <a:lstStyle>
            <a:lvl1pPr marL="0" indent="0" algn="ctr">
              <a:buNone/>
              <a:defRPr>
                <a:solidFill>
                  <a:schemeClr val="tx1">
                    <a:tint val="75000"/>
                  </a:schemeClr>
                </a:solidFill>
              </a:defRPr>
            </a:lvl1pPr>
            <a:lvl2pPr marL="333175" indent="0" algn="ctr">
              <a:buNone/>
              <a:defRPr>
                <a:solidFill>
                  <a:schemeClr val="tx1">
                    <a:tint val="75000"/>
                  </a:schemeClr>
                </a:solidFill>
              </a:defRPr>
            </a:lvl2pPr>
            <a:lvl3pPr marL="666350" indent="0" algn="ctr">
              <a:buNone/>
              <a:defRPr>
                <a:solidFill>
                  <a:schemeClr val="tx1">
                    <a:tint val="75000"/>
                  </a:schemeClr>
                </a:solidFill>
              </a:defRPr>
            </a:lvl3pPr>
            <a:lvl4pPr marL="999525" indent="0" algn="ctr">
              <a:buNone/>
              <a:defRPr>
                <a:solidFill>
                  <a:schemeClr val="tx1">
                    <a:tint val="75000"/>
                  </a:schemeClr>
                </a:solidFill>
              </a:defRPr>
            </a:lvl4pPr>
            <a:lvl5pPr marL="1332700" indent="0" algn="ctr">
              <a:buNone/>
              <a:defRPr>
                <a:solidFill>
                  <a:schemeClr val="tx1">
                    <a:tint val="75000"/>
                  </a:schemeClr>
                </a:solidFill>
              </a:defRPr>
            </a:lvl5pPr>
            <a:lvl6pPr marL="1665874" indent="0" algn="ctr">
              <a:buNone/>
              <a:defRPr>
                <a:solidFill>
                  <a:schemeClr val="tx1">
                    <a:tint val="75000"/>
                  </a:schemeClr>
                </a:solidFill>
              </a:defRPr>
            </a:lvl6pPr>
            <a:lvl7pPr marL="1999049" indent="0" algn="ctr">
              <a:buNone/>
              <a:defRPr>
                <a:solidFill>
                  <a:schemeClr val="tx1">
                    <a:tint val="75000"/>
                  </a:schemeClr>
                </a:solidFill>
              </a:defRPr>
            </a:lvl7pPr>
            <a:lvl8pPr marL="2332224" indent="0" algn="ctr">
              <a:buNone/>
              <a:defRPr>
                <a:solidFill>
                  <a:schemeClr val="tx1">
                    <a:tint val="75000"/>
                  </a:schemeClr>
                </a:solidFill>
              </a:defRPr>
            </a:lvl8pPr>
            <a:lvl9pPr marL="266539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36413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8673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227969" y="631233"/>
            <a:ext cx="1312129" cy="134427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91587" y="631233"/>
            <a:ext cx="3806792" cy="134427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334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3381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217" y="7009217"/>
            <a:ext cx="6609239" cy="2166393"/>
          </a:xfrm>
        </p:spPr>
        <p:txBody>
          <a:bodyPr anchor="t"/>
          <a:lstStyle>
            <a:lvl1pPr algn="l">
              <a:defRPr sz="291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217" y="4623157"/>
            <a:ext cx="6609239" cy="2386062"/>
          </a:xfrm>
        </p:spPr>
        <p:txBody>
          <a:bodyPr anchor="b"/>
          <a:lstStyle>
            <a:lvl1pPr marL="0" indent="0">
              <a:buNone/>
              <a:defRPr sz="1458">
                <a:solidFill>
                  <a:schemeClr val="tx1">
                    <a:tint val="75000"/>
                  </a:schemeClr>
                </a:solidFill>
              </a:defRPr>
            </a:lvl1pPr>
            <a:lvl2pPr marL="333175" indent="0">
              <a:buNone/>
              <a:defRPr sz="1312">
                <a:solidFill>
                  <a:schemeClr val="tx1">
                    <a:tint val="75000"/>
                  </a:schemeClr>
                </a:solidFill>
              </a:defRPr>
            </a:lvl2pPr>
            <a:lvl3pPr marL="666350" indent="0">
              <a:buNone/>
              <a:defRPr sz="1166">
                <a:solidFill>
                  <a:schemeClr val="tx1">
                    <a:tint val="75000"/>
                  </a:schemeClr>
                </a:solidFill>
              </a:defRPr>
            </a:lvl3pPr>
            <a:lvl4pPr marL="999525" indent="0">
              <a:buNone/>
              <a:defRPr sz="1020">
                <a:solidFill>
                  <a:schemeClr val="tx1">
                    <a:tint val="75000"/>
                  </a:schemeClr>
                </a:solidFill>
              </a:defRPr>
            </a:lvl4pPr>
            <a:lvl5pPr marL="1332700" indent="0">
              <a:buNone/>
              <a:defRPr sz="1020">
                <a:solidFill>
                  <a:schemeClr val="tx1">
                    <a:tint val="75000"/>
                  </a:schemeClr>
                </a:solidFill>
              </a:defRPr>
            </a:lvl5pPr>
            <a:lvl6pPr marL="1665874" indent="0">
              <a:buNone/>
              <a:defRPr sz="1020">
                <a:solidFill>
                  <a:schemeClr val="tx1">
                    <a:tint val="75000"/>
                  </a:schemeClr>
                </a:solidFill>
              </a:defRPr>
            </a:lvl6pPr>
            <a:lvl7pPr marL="1999049" indent="0">
              <a:buNone/>
              <a:defRPr sz="1020">
                <a:solidFill>
                  <a:schemeClr val="tx1">
                    <a:tint val="75000"/>
                  </a:schemeClr>
                </a:solidFill>
              </a:defRPr>
            </a:lvl7pPr>
            <a:lvl8pPr marL="2332224" indent="0">
              <a:buNone/>
              <a:defRPr sz="1020">
                <a:solidFill>
                  <a:schemeClr val="tx1">
                    <a:tint val="75000"/>
                  </a:schemeClr>
                </a:solidFill>
              </a:defRPr>
            </a:lvl8pPr>
            <a:lvl9pPr marL="2665399" indent="0">
              <a:buNone/>
              <a:defRPr sz="102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67703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91586"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980639"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0287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436815"/>
            <a:ext cx="6998018" cy="18179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88782" y="2441613"/>
            <a:ext cx="343556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88782" y="3459159"/>
            <a:ext cx="343556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949887" y="2441613"/>
            <a:ext cx="343691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949887" y="3459159"/>
            <a:ext cx="343691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0051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08748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175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781" y="434289"/>
            <a:ext cx="2558111" cy="1848252"/>
          </a:xfrm>
        </p:spPr>
        <p:txBody>
          <a:bodyPr anchor="b"/>
          <a:lstStyle>
            <a:lvl1pPr algn="l">
              <a:defRPr sz="145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040036" y="434289"/>
            <a:ext cx="4346763" cy="9309432"/>
          </a:xfrm>
        </p:spPr>
        <p:txBody>
          <a:bodyPr/>
          <a:lstStyle>
            <a:lvl1pPr>
              <a:defRPr sz="2332"/>
            </a:lvl1pPr>
            <a:lvl2pPr>
              <a:defRPr sz="2040"/>
            </a:lvl2pPr>
            <a:lvl3pPr>
              <a:defRPr sz="1749"/>
            </a:lvl3pPr>
            <a:lvl4pPr>
              <a:defRPr sz="1458"/>
            </a:lvl4pPr>
            <a:lvl5pPr>
              <a:defRPr sz="1458"/>
            </a:lvl5pPr>
            <a:lvl6pPr>
              <a:defRPr sz="1458"/>
            </a:lvl6pPr>
            <a:lvl7pPr>
              <a:defRPr sz="1458"/>
            </a:lvl7pPr>
            <a:lvl8pPr>
              <a:defRPr sz="1458"/>
            </a:lvl8pPr>
            <a:lvl9pPr>
              <a:defRPr sz="14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88781" y="2282541"/>
            <a:ext cx="2558111" cy="746118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85437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67" y="7635399"/>
            <a:ext cx="4665345" cy="901403"/>
          </a:xfrm>
        </p:spPr>
        <p:txBody>
          <a:bodyPr anchor="b"/>
          <a:lstStyle>
            <a:lvl1pPr algn="l">
              <a:defRPr sz="1458" b="1"/>
            </a:lvl1pPr>
          </a:lstStyle>
          <a:p>
            <a:r>
              <a:rPr kumimoji="1" lang="ja-JP" altLang="en-US"/>
              <a:t>マスター タイトルの書式設定</a:t>
            </a:r>
          </a:p>
        </p:txBody>
      </p:sp>
      <p:sp>
        <p:nvSpPr>
          <p:cNvPr id="3" name="図プレースホルダー 2"/>
          <p:cNvSpPr>
            <a:spLocks noGrp="1"/>
          </p:cNvSpPr>
          <p:nvPr>
            <p:ph type="pic" idx="1"/>
          </p:nvPr>
        </p:nvSpPr>
        <p:spPr>
          <a:xfrm>
            <a:off x="1524067" y="974624"/>
            <a:ext cx="4665345" cy="6544628"/>
          </a:xfrm>
        </p:spPr>
        <p:txBody>
          <a:bodyPr/>
          <a:lstStyle>
            <a:lvl1pPr marL="0" indent="0">
              <a:buNone/>
              <a:defRPr sz="2332"/>
            </a:lvl1pPr>
            <a:lvl2pPr marL="333175" indent="0">
              <a:buNone/>
              <a:defRPr sz="2040"/>
            </a:lvl2pPr>
            <a:lvl3pPr marL="666350" indent="0">
              <a:buNone/>
              <a:defRPr sz="1749"/>
            </a:lvl3pPr>
            <a:lvl4pPr marL="999525" indent="0">
              <a:buNone/>
              <a:defRPr sz="1458"/>
            </a:lvl4pPr>
            <a:lvl5pPr marL="1332700" indent="0">
              <a:buNone/>
              <a:defRPr sz="1458"/>
            </a:lvl5pPr>
            <a:lvl6pPr marL="1665874" indent="0">
              <a:buNone/>
              <a:defRPr sz="1458"/>
            </a:lvl6pPr>
            <a:lvl7pPr marL="1999049" indent="0">
              <a:buNone/>
              <a:defRPr sz="1458"/>
            </a:lvl7pPr>
            <a:lvl8pPr marL="2332224" indent="0">
              <a:buNone/>
              <a:defRPr sz="1458"/>
            </a:lvl8pPr>
            <a:lvl9pPr marL="2665399" indent="0">
              <a:buNone/>
              <a:defRPr sz="1458"/>
            </a:lvl9pPr>
          </a:lstStyle>
          <a:p>
            <a:endParaRPr kumimoji="1" lang="ja-JP" altLang="en-US"/>
          </a:p>
        </p:txBody>
      </p:sp>
      <p:sp>
        <p:nvSpPr>
          <p:cNvPr id="4" name="テキスト プレースホルダー 3"/>
          <p:cNvSpPr>
            <a:spLocks noGrp="1"/>
          </p:cNvSpPr>
          <p:nvPr>
            <p:ph type="body" sz="half" idx="2"/>
          </p:nvPr>
        </p:nvSpPr>
        <p:spPr>
          <a:xfrm>
            <a:off x="1524067" y="8536802"/>
            <a:ext cx="4665345" cy="128014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5864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8779" y="436815"/>
            <a:ext cx="6998018" cy="18179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88779" y="2545135"/>
            <a:ext cx="6998018" cy="719858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88779" y="10109836"/>
            <a:ext cx="1814301" cy="580735"/>
          </a:xfrm>
          <a:prstGeom prst="rect">
            <a:avLst/>
          </a:prstGeom>
        </p:spPr>
        <p:txBody>
          <a:bodyPr vert="horz" lIns="91440" tIns="45720" rIns="91440" bIns="45720" rtlCol="0" anchor="ctr"/>
          <a:lstStyle>
            <a:lvl1pPr algn="l">
              <a:defRPr sz="874">
                <a:solidFill>
                  <a:schemeClr val="tx1">
                    <a:tint val="75000"/>
                  </a:schemeClr>
                </a:solidFill>
              </a:defRPr>
            </a:lvl1pPr>
          </a:lstStyle>
          <a:p>
            <a:fld id="{C7420E7D-346A-4E68-9045-7E6B396D6F6D}" type="datetimeFigureOut">
              <a:rPr kumimoji="1" lang="ja-JP" altLang="en-US" smtClean="0"/>
              <a:pPr/>
              <a:t>2023/9/15</a:t>
            </a:fld>
            <a:endParaRPr kumimoji="1" lang="ja-JP" altLang="en-US"/>
          </a:p>
        </p:txBody>
      </p:sp>
      <p:sp>
        <p:nvSpPr>
          <p:cNvPr id="5" name="フッター プレースホルダー 4"/>
          <p:cNvSpPr>
            <a:spLocks noGrp="1"/>
          </p:cNvSpPr>
          <p:nvPr>
            <p:ph type="ftr" sz="quarter" idx="3"/>
          </p:nvPr>
        </p:nvSpPr>
        <p:spPr>
          <a:xfrm>
            <a:off x="2656656" y="10109836"/>
            <a:ext cx="2462265" cy="580735"/>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572495" y="10109836"/>
            <a:ext cx="1814301" cy="580735"/>
          </a:xfrm>
          <a:prstGeom prst="rect">
            <a:avLst/>
          </a:prstGeom>
        </p:spPr>
        <p:txBody>
          <a:bodyPr vert="horz" lIns="91440" tIns="45720" rIns="91440" bIns="45720" rtlCol="0" anchor="ctr"/>
          <a:lstStyle>
            <a:lvl1pPr algn="r">
              <a:defRPr sz="874">
                <a:solidFill>
                  <a:schemeClr val="tx1">
                    <a:tint val="75000"/>
                  </a:schemeClr>
                </a:solidFill>
              </a:defRPr>
            </a:lvl1p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165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6350" rtl="0" eaLnBrk="1" latinLnBrk="0" hangingPunct="1">
        <a:spcBef>
          <a:spcPct val="0"/>
        </a:spcBef>
        <a:buNone/>
        <a:defRPr kumimoji="1" sz="3206" kern="1200">
          <a:solidFill>
            <a:schemeClr val="tx1"/>
          </a:solidFill>
          <a:latin typeface="+mj-lt"/>
          <a:ea typeface="+mj-ea"/>
          <a:cs typeface="+mj-cs"/>
        </a:defRPr>
      </a:lvl1pPr>
    </p:titleStyle>
    <p:bodyStyle>
      <a:lvl1pPr marL="249881" indent="-249881" algn="l" defTabSz="666350" rtl="0" eaLnBrk="1" latinLnBrk="0" hangingPunct="1">
        <a:spcBef>
          <a:spcPct val="20000"/>
        </a:spcBef>
        <a:buFont typeface="Arial" panose="020B0604020202020204" pitchFamily="34" charset="0"/>
        <a:buChar char="•"/>
        <a:defRPr kumimoji="1" sz="2332" kern="1200">
          <a:solidFill>
            <a:schemeClr val="tx1"/>
          </a:solidFill>
          <a:latin typeface="+mn-lt"/>
          <a:ea typeface="+mn-ea"/>
          <a:cs typeface="+mn-cs"/>
        </a:defRPr>
      </a:lvl1pPr>
      <a:lvl2pPr marL="541409" indent="-208234" algn="l" defTabSz="666350" rtl="0" eaLnBrk="1" latinLnBrk="0" hangingPunct="1">
        <a:spcBef>
          <a:spcPct val="20000"/>
        </a:spcBef>
        <a:buFont typeface="Arial" panose="020B0604020202020204" pitchFamily="34" charset="0"/>
        <a:buChar char="–"/>
        <a:defRPr kumimoji="1" sz="2040" kern="1200">
          <a:solidFill>
            <a:schemeClr val="tx1"/>
          </a:solidFill>
          <a:latin typeface="+mn-lt"/>
          <a:ea typeface="+mn-ea"/>
          <a:cs typeface="+mn-cs"/>
        </a:defRPr>
      </a:lvl2pPr>
      <a:lvl3pPr marL="832937" indent="-166587" algn="l" defTabSz="666350" rtl="0" eaLnBrk="1" latinLnBrk="0" hangingPunct="1">
        <a:spcBef>
          <a:spcPct val="20000"/>
        </a:spcBef>
        <a:buFont typeface="Arial" panose="020B0604020202020204" pitchFamily="34" charset="0"/>
        <a:buChar char="•"/>
        <a:defRPr kumimoji="1" sz="1749" kern="1200">
          <a:solidFill>
            <a:schemeClr val="tx1"/>
          </a:solidFill>
          <a:latin typeface="+mn-lt"/>
          <a:ea typeface="+mn-ea"/>
          <a:cs typeface="+mn-cs"/>
        </a:defRPr>
      </a:lvl3pPr>
      <a:lvl4pPr marL="11661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4pPr>
      <a:lvl5pPr marL="149928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5pPr>
      <a:lvl6pPr marL="183246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6pPr>
      <a:lvl7pPr marL="216563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7pPr>
      <a:lvl8pPr marL="24988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8pPr>
      <a:lvl9pPr marL="2831986"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9pPr>
    </p:bodyStyle>
    <p:otherStyle>
      <a:defPPr>
        <a:defRPr lang="ja-JP"/>
      </a:defPPr>
      <a:lvl1pPr marL="0" algn="l" defTabSz="666350" rtl="0" eaLnBrk="1" latinLnBrk="0" hangingPunct="1">
        <a:defRPr kumimoji="1" sz="1312" kern="1200">
          <a:solidFill>
            <a:schemeClr val="tx1"/>
          </a:solidFill>
          <a:latin typeface="+mn-lt"/>
          <a:ea typeface="+mn-ea"/>
          <a:cs typeface="+mn-cs"/>
        </a:defRPr>
      </a:lvl1pPr>
      <a:lvl2pPr marL="333175" algn="l" defTabSz="666350" rtl="0" eaLnBrk="1" latinLnBrk="0" hangingPunct="1">
        <a:defRPr kumimoji="1" sz="1312" kern="1200">
          <a:solidFill>
            <a:schemeClr val="tx1"/>
          </a:solidFill>
          <a:latin typeface="+mn-lt"/>
          <a:ea typeface="+mn-ea"/>
          <a:cs typeface="+mn-cs"/>
        </a:defRPr>
      </a:lvl2pPr>
      <a:lvl3pPr marL="666350" algn="l" defTabSz="666350" rtl="0" eaLnBrk="1" latinLnBrk="0" hangingPunct="1">
        <a:defRPr kumimoji="1" sz="1312" kern="1200">
          <a:solidFill>
            <a:schemeClr val="tx1"/>
          </a:solidFill>
          <a:latin typeface="+mn-lt"/>
          <a:ea typeface="+mn-ea"/>
          <a:cs typeface="+mn-cs"/>
        </a:defRPr>
      </a:lvl3pPr>
      <a:lvl4pPr marL="999525" algn="l" defTabSz="666350" rtl="0" eaLnBrk="1" latinLnBrk="0" hangingPunct="1">
        <a:defRPr kumimoji="1" sz="1312" kern="1200">
          <a:solidFill>
            <a:schemeClr val="tx1"/>
          </a:solidFill>
          <a:latin typeface="+mn-lt"/>
          <a:ea typeface="+mn-ea"/>
          <a:cs typeface="+mn-cs"/>
        </a:defRPr>
      </a:lvl4pPr>
      <a:lvl5pPr marL="1332700" algn="l" defTabSz="666350" rtl="0" eaLnBrk="1" latinLnBrk="0" hangingPunct="1">
        <a:defRPr kumimoji="1" sz="1312" kern="1200">
          <a:solidFill>
            <a:schemeClr val="tx1"/>
          </a:solidFill>
          <a:latin typeface="+mn-lt"/>
          <a:ea typeface="+mn-ea"/>
          <a:cs typeface="+mn-cs"/>
        </a:defRPr>
      </a:lvl5pPr>
      <a:lvl6pPr marL="1665874" algn="l" defTabSz="666350" rtl="0" eaLnBrk="1" latinLnBrk="0" hangingPunct="1">
        <a:defRPr kumimoji="1" sz="1312" kern="1200">
          <a:solidFill>
            <a:schemeClr val="tx1"/>
          </a:solidFill>
          <a:latin typeface="+mn-lt"/>
          <a:ea typeface="+mn-ea"/>
          <a:cs typeface="+mn-cs"/>
        </a:defRPr>
      </a:lvl6pPr>
      <a:lvl7pPr marL="1999049" algn="l" defTabSz="666350" rtl="0" eaLnBrk="1" latinLnBrk="0" hangingPunct="1">
        <a:defRPr kumimoji="1" sz="1312" kern="1200">
          <a:solidFill>
            <a:schemeClr val="tx1"/>
          </a:solidFill>
          <a:latin typeface="+mn-lt"/>
          <a:ea typeface="+mn-ea"/>
          <a:cs typeface="+mn-cs"/>
        </a:defRPr>
      </a:lvl7pPr>
      <a:lvl8pPr marL="2332224" algn="l" defTabSz="666350" rtl="0" eaLnBrk="1" latinLnBrk="0" hangingPunct="1">
        <a:defRPr kumimoji="1" sz="1312" kern="1200">
          <a:solidFill>
            <a:schemeClr val="tx1"/>
          </a:solidFill>
          <a:latin typeface="+mn-lt"/>
          <a:ea typeface="+mn-ea"/>
          <a:cs typeface="+mn-cs"/>
        </a:defRPr>
      </a:lvl8pPr>
      <a:lvl9pPr marL="2665399" algn="l" defTabSz="666350" rtl="0" eaLnBrk="1" latinLnBrk="0" hangingPunct="1">
        <a:defRPr kumimoji="1" sz="13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4.jp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9BB9EF75-3C70-47D6-A065-1904911D3996}"/>
              </a:ext>
            </a:extLst>
          </p:cNvPr>
          <p:cNvSpPr/>
          <p:nvPr/>
        </p:nvSpPr>
        <p:spPr>
          <a:xfrm>
            <a:off x="146806" y="8239978"/>
            <a:ext cx="7487999" cy="1045052"/>
          </a:xfrm>
          <a:prstGeom prst="rect">
            <a:avLst/>
          </a:prstGeom>
          <a:solidFill>
            <a:srgbClr val="FFFF6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44" name="正方形/長方形 43">
            <a:extLst>
              <a:ext uri="{FF2B5EF4-FFF2-40B4-BE49-F238E27FC236}">
                <a16:creationId xmlns:a16="http://schemas.microsoft.com/office/drawing/2014/main" id="{9BB9EF75-3C70-47D6-A065-1904911D3996}"/>
              </a:ext>
            </a:extLst>
          </p:cNvPr>
          <p:cNvSpPr/>
          <p:nvPr/>
        </p:nvSpPr>
        <p:spPr>
          <a:xfrm>
            <a:off x="143371" y="2465309"/>
            <a:ext cx="7487999" cy="5207968"/>
          </a:xfrm>
          <a:prstGeom prst="rect">
            <a:avLst/>
          </a:prstGeom>
          <a:solidFill>
            <a:srgbClr val="92D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43" name="角丸四角形 66">
            <a:extLst>
              <a:ext uri="{FF2B5EF4-FFF2-40B4-BE49-F238E27FC236}">
                <a16:creationId xmlns:a16="http://schemas.microsoft.com/office/drawing/2014/main" id="{78C9449E-4DD4-476F-8E3C-DDCB0F3113E7}"/>
              </a:ext>
            </a:extLst>
          </p:cNvPr>
          <p:cNvSpPr/>
          <p:nvPr/>
        </p:nvSpPr>
        <p:spPr>
          <a:xfrm>
            <a:off x="143787" y="1867603"/>
            <a:ext cx="7487999" cy="633925"/>
          </a:xfrm>
          <a:prstGeom prst="round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pic>
        <p:nvPicPr>
          <p:cNvPr id="2" name="図 1"/>
          <p:cNvPicPr>
            <a:picLocks noChangeAspect="1"/>
          </p:cNvPicPr>
          <p:nvPr/>
        </p:nvPicPr>
        <p:blipFill>
          <a:blip r:embed="rId2"/>
          <a:stretch>
            <a:fillRect/>
          </a:stretch>
        </p:blipFill>
        <p:spPr>
          <a:xfrm>
            <a:off x="214546" y="557313"/>
            <a:ext cx="906628" cy="1222512"/>
          </a:xfrm>
          <a:prstGeom prst="rect">
            <a:avLst/>
          </a:prstGeom>
        </p:spPr>
      </p:pic>
      <p:sp>
        <p:nvSpPr>
          <p:cNvPr id="97" name="テキスト ボックス 96"/>
          <p:cNvSpPr txBox="1"/>
          <p:nvPr/>
        </p:nvSpPr>
        <p:spPr>
          <a:xfrm>
            <a:off x="6114301" y="125264"/>
            <a:ext cx="1752403" cy="469103"/>
          </a:xfrm>
          <a:prstGeom prst="rect">
            <a:avLst/>
          </a:prstGeom>
          <a:noFill/>
        </p:spPr>
        <p:txBody>
          <a:bodyPr wrap="none" rtlCol="0">
            <a:spAutoFit/>
          </a:bodyPr>
          <a:lstStyle/>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令和</a:t>
            </a:r>
            <a:r>
              <a:rPr lang="ja-JP" altLang="en-US" sz="1200" dirty="0">
                <a:solidFill>
                  <a:srgbClr val="000000"/>
                </a:solidFill>
                <a:latin typeface="HG丸ｺﾞｼｯｸM-PRO" panose="020F0600000000000000" pitchFamily="50" charset="-128"/>
                <a:ea typeface="HG丸ｺﾞｼｯｸM-PRO" panose="020F0600000000000000" pitchFamily="50" charset="-128"/>
                <a:cs typeface="Times New Roman"/>
              </a:rPr>
              <a:t>５</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年１０月発行　</a:t>
            </a:r>
            <a:endPar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endParaRPr>
          </a:p>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第</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1</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１０号</a:t>
            </a:r>
            <a:endParaRPr lang="ja-JP" altLang="en-US" sz="1224" dirty="0">
              <a:latin typeface="HG丸ｺﾞｼｯｸM-PRO" panose="020F0600000000000000" pitchFamily="50" charset="-128"/>
              <a:ea typeface="HG丸ｺﾞｼｯｸM-PRO" panose="020F0600000000000000" pitchFamily="50" charset="-128"/>
              <a:cs typeface="ＭＳ Ｐゴシック"/>
            </a:endParaRPr>
          </a:p>
        </p:txBody>
      </p:sp>
      <p:grpSp>
        <p:nvGrpSpPr>
          <p:cNvPr id="17" name="グループ化 16"/>
          <p:cNvGrpSpPr/>
          <p:nvPr/>
        </p:nvGrpSpPr>
        <p:grpSpPr>
          <a:xfrm>
            <a:off x="2418546" y="629320"/>
            <a:ext cx="3142717" cy="607440"/>
            <a:chOff x="2206240" y="522815"/>
            <a:chExt cx="3080512" cy="595417"/>
          </a:xfrm>
        </p:grpSpPr>
        <p:grpSp>
          <p:nvGrpSpPr>
            <p:cNvPr id="21" name="グループ化 20"/>
            <p:cNvGrpSpPr/>
            <p:nvPr/>
          </p:nvGrpSpPr>
          <p:grpSpPr>
            <a:xfrm>
              <a:off x="2206240" y="522815"/>
              <a:ext cx="2923624" cy="585967"/>
              <a:chOff x="3063909" y="1718429"/>
              <a:chExt cx="3459294" cy="820355"/>
            </a:xfrm>
          </p:grpSpPr>
          <p:sp>
            <p:nvSpPr>
              <p:cNvPr id="8" name="Text Box 40"/>
              <p:cNvSpPr txBox="1">
                <a:spLocks noChangeArrowheads="1"/>
              </p:cNvSpPr>
              <p:nvPr/>
            </p:nvSpPr>
            <p:spPr bwMode="auto">
              <a:xfrm>
                <a:off x="3063909"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solidFill>
                      <a:srgbClr val="00B050"/>
                    </a:solidFill>
                    <a:latin typeface="HGP創英角ﾎﾟｯﾌﾟ体" panose="040B0A00000000000000" pitchFamily="50" charset="-128"/>
                    <a:ea typeface="HGP創英角ﾎﾟｯﾌﾟ体" panose="040B0A00000000000000" pitchFamily="50" charset="-128"/>
                    <a:cs typeface="ＭＳ Ｐゴシック" pitchFamily="50" charset="-128"/>
                  </a:rPr>
                  <a:t>北</a:t>
                </a:r>
              </a:p>
            </p:txBody>
          </p:sp>
          <p:sp>
            <p:nvSpPr>
              <p:cNvPr id="9" name="Text Box 40"/>
              <p:cNvSpPr txBox="1">
                <a:spLocks noChangeArrowheads="1"/>
              </p:cNvSpPr>
              <p:nvPr/>
            </p:nvSpPr>
            <p:spPr bwMode="auto">
              <a:xfrm>
                <a:off x="3612580"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部</a:t>
                </a:r>
              </a:p>
            </p:txBody>
          </p:sp>
          <p:sp>
            <p:nvSpPr>
              <p:cNvPr id="10" name="Text Box 40"/>
              <p:cNvSpPr txBox="1">
                <a:spLocks noChangeArrowheads="1"/>
              </p:cNvSpPr>
              <p:nvPr/>
            </p:nvSpPr>
            <p:spPr bwMode="auto">
              <a:xfrm>
                <a:off x="4161252"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普</a:t>
                </a:r>
              </a:p>
            </p:txBody>
          </p:sp>
          <p:sp>
            <p:nvSpPr>
              <p:cNvPr id="11" name="Text Box 40"/>
              <p:cNvSpPr txBox="1">
                <a:spLocks noChangeArrowheads="1"/>
              </p:cNvSpPr>
              <p:nvPr/>
            </p:nvSpPr>
            <p:spPr bwMode="auto">
              <a:xfrm>
                <a:off x="4709923"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及</a:t>
                </a:r>
              </a:p>
            </p:txBody>
          </p:sp>
          <p:sp>
            <p:nvSpPr>
              <p:cNvPr id="12" name="Text Box 40"/>
              <p:cNvSpPr txBox="1">
                <a:spLocks noChangeArrowheads="1"/>
              </p:cNvSpPr>
              <p:nvPr/>
            </p:nvSpPr>
            <p:spPr bwMode="auto">
              <a:xfrm>
                <a:off x="5258595"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だ</a:t>
                </a:r>
              </a:p>
            </p:txBody>
          </p:sp>
          <p:sp>
            <p:nvSpPr>
              <p:cNvPr id="13" name="Text Box 40"/>
              <p:cNvSpPr txBox="1">
                <a:spLocks noChangeArrowheads="1"/>
              </p:cNvSpPr>
              <p:nvPr/>
            </p:nvSpPr>
            <p:spPr bwMode="auto">
              <a:xfrm>
                <a:off x="5807266"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よ</a:t>
                </a:r>
              </a:p>
            </p:txBody>
          </p:sp>
          <p:sp>
            <p:nvSpPr>
              <p:cNvPr id="37" name="WordArt 36"/>
              <p:cNvSpPr>
                <a:spLocks noChangeArrowheads="1" noChangeShapeType="1" noTextEdit="1"/>
              </p:cNvSpPr>
              <p:nvPr/>
            </p:nvSpPr>
            <p:spPr bwMode="auto">
              <a:xfrm>
                <a:off x="3236863" y="1718429"/>
                <a:ext cx="3286340" cy="54739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ArchUp">
                  <a:avLst>
                    <a:gd name="adj" fmla="val 1123617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buNone/>
                </a:pPr>
                <a:r>
                  <a:rPr lang="ja-JP" altLang="en-US" sz="3265" kern="10" spc="37" dirty="0">
                    <a:ln w="11430"/>
                    <a:solidFill>
                      <a:srgbClr val="275C9D"/>
                    </a:solidFill>
                    <a:latin typeface="HG創英角ﾎﾟｯﾌﾟ体"/>
                    <a:ea typeface="HG創英角ﾎﾟｯﾌﾟ体"/>
                  </a:rPr>
                  <a:t>管内農業最新情報</a:t>
                </a:r>
              </a:p>
            </p:txBody>
          </p:sp>
        </p:grpSp>
        <p:sp>
          <p:nvSpPr>
            <p:cNvPr id="58" name="Text Box 40"/>
            <p:cNvSpPr txBox="1">
              <a:spLocks noChangeArrowheads="1"/>
            </p:cNvSpPr>
            <p:nvPr/>
          </p:nvSpPr>
          <p:spPr bwMode="auto">
            <a:xfrm>
              <a:off x="4988500" y="815398"/>
              <a:ext cx="298252" cy="3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り</a:t>
              </a:r>
            </a:p>
          </p:txBody>
        </p:sp>
      </p:grpSp>
      <p:sp>
        <p:nvSpPr>
          <p:cNvPr id="18" name="テキスト ボックス 17"/>
          <p:cNvSpPr txBox="1"/>
          <p:nvPr/>
        </p:nvSpPr>
        <p:spPr>
          <a:xfrm>
            <a:off x="1026898" y="1500730"/>
            <a:ext cx="6037990" cy="280718"/>
          </a:xfrm>
          <a:prstGeom prst="rect">
            <a:avLst/>
          </a:prstGeom>
          <a:noFill/>
        </p:spPr>
        <p:txBody>
          <a:bodyPr wrap="square" rtlCol="0">
            <a:spAutoFit/>
          </a:bodyPr>
          <a:lstStyle/>
          <a:p>
            <a:pPr hangingPunct="0"/>
            <a:r>
              <a:rPr lang="ja-JP" altLang="ja-JP" sz="1224" dirty="0">
                <a:latin typeface="HGP創英角ﾎﾟｯﾌﾟ体" panose="040B0A00000000000000" pitchFamily="50" charset="-128"/>
                <a:ea typeface="HGP創英角ﾎﾟｯﾌﾟ体" panose="040B0A00000000000000" pitchFamily="50" charset="-128"/>
              </a:rPr>
              <a:t>（豊中市、池田市、吹田市、高槻市、茨木市、箕面市、摂津市、島本町、豊能町、能勢町）</a:t>
            </a:r>
          </a:p>
        </p:txBody>
      </p:sp>
      <p:sp>
        <p:nvSpPr>
          <p:cNvPr id="65" name="正方形/長方形 64"/>
          <p:cNvSpPr/>
          <p:nvPr/>
        </p:nvSpPr>
        <p:spPr>
          <a:xfrm>
            <a:off x="0" y="9384582"/>
            <a:ext cx="7775575" cy="1523132"/>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25" name="テキスト ボックス 24"/>
          <p:cNvSpPr txBox="1"/>
          <p:nvPr/>
        </p:nvSpPr>
        <p:spPr>
          <a:xfrm>
            <a:off x="193459" y="10223245"/>
            <a:ext cx="4358985" cy="644472"/>
          </a:xfrm>
          <a:prstGeom prst="rect">
            <a:avLst/>
          </a:prstGeom>
          <a:noFill/>
        </p:spPr>
        <p:txBody>
          <a:bodyPr wrap="square" rtlCol="0">
            <a:spAutoFit/>
          </a:bodyPr>
          <a:lstStyle/>
          <a:p>
            <a:pPr>
              <a:lnSpc>
                <a:spcPts val="1530"/>
              </a:lnSpc>
            </a:pPr>
            <a:r>
              <a:rPr lang="ja-JP" altLang="en-US" sz="1200" b="1" dirty="0">
                <a:latin typeface="+mn-ea"/>
              </a:rPr>
              <a:t>大阪府北部農と緑の総合事務所　農の普及課</a:t>
            </a:r>
          </a:p>
          <a:p>
            <a:pPr>
              <a:lnSpc>
                <a:spcPts val="1530"/>
              </a:lnSpc>
            </a:pPr>
            <a:r>
              <a:rPr lang="ja-JP" altLang="en-US" sz="1100" dirty="0">
                <a:latin typeface="+mn-ea"/>
              </a:rPr>
              <a:t>〒</a:t>
            </a:r>
            <a:r>
              <a:rPr lang="en-US" altLang="ja-JP" sz="1100" dirty="0">
                <a:latin typeface="+mn-ea"/>
              </a:rPr>
              <a:t>567-0034</a:t>
            </a:r>
            <a:r>
              <a:rPr lang="ja-JP" altLang="en-US" sz="1100" dirty="0">
                <a:latin typeface="+mn-ea"/>
              </a:rPr>
              <a:t>茨木市中穂積</a:t>
            </a:r>
            <a:r>
              <a:rPr lang="en-US" altLang="ja-JP" sz="1100" dirty="0">
                <a:latin typeface="+mn-ea"/>
              </a:rPr>
              <a:t>1-3-43 </a:t>
            </a:r>
            <a:r>
              <a:rPr lang="ja-JP" altLang="en-US" sz="1100" dirty="0">
                <a:latin typeface="+mn-ea"/>
              </a:rPr>
              <a:t>三島府民センタービル内</a:t>
            </a:r>
          </a:p>
          <a:p>
            <a:pPr>
              <a:lnSpc>
                <a:spcPts val="1530"/>
              </a:lnSpc>
            </a:pPr>
            <a:r>
              <a:rPr lang="en-US" altLang="ja-JP" sz="1100" dirty="0">
                <a:latin typeface="+mn-ea"/>
              </a:rPr>
              <a:t>TEL.072(627)1121(</a:t>
            </a:r>
            <a:r>
              <a:rPr lang="ja-JP" altLang="en-US" sz="1100" dirty="0">
                <a:latin typeface="+mn-ea"/>
              </a:rPr>
              <a:t>代</a:t>
            </a:r>
            <a:r>
              <a:rPr lang="en-US" altLang="ja-JP" sz="1100" dirty="0">
                <a:latin typeface="+mn-ea"/>
              </a:rPr>
              <a:t>) </a:t>
            </a:r>
            <a:r>
              <a:rPr lang="ja-JP" altLang="en-US" sz="1100" dirty="0">
                <a:latin typeface="+mn-ea"/>
              </a:rPr>
              <a:t>　</a:t>
            </a:r>
            <a:r>
              <a:rPr lang="en-US" altLang="ja-JP" sz="1100" dirty="0">
                <a:latin typeface="+mn-ea"/>
              </a:rPr>
              <a:t>FAX.072(623)4321</a:t>
            </a:r>
          </a:p>
        </p:txBody>
      </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824" y="9513865"/>
            <a:ext cx="592311" cy="592311"/>
          </a:xfrm>
          <a:prstGeom prst="rect">
            <a:avLst/>
          </a:prstGeom>
        </p:spPr>
      </p:pic>
      <p:pic>
        <p:nvPicPr>
          <p:cNvPr id="68" name="図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1324" y="9513865"/>
            <a:ext cx="592311" cy="592311"/>
          </a:xfrm>
          <a:prstGeom prst="rect">
            <a:avLst/>
          </a:prstGeom>
        </p:spPr>
      </p:pic>
      <p:pic>
        <p:nvPicPr>
          <p:cNvPr id="69" name="図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842" y="9513865"/>
            <a:ext cx="643644" cy="643644"/>
          </a:xfrm>
          <a:prstGeom prst="rect">
            <a:avLst/>
          </a:prstGeom>
        </p:spPr>
      </p:pic>
      <p:sp>
        <p:nvSpPr>
          <p:cNvPr id="39" name="テキスト ボックス 38"/>
          <p:cNvSpPr txBox="1"/>
          <p:nvPr/>
        </p:nvSpPr>
        <p:spPr>
          <a:xfrm>
            <a:off x="4936051" y="10130627"/>
            <a:ext cx="2896807" cy="784830"/>
          </a:xfrm>
          <a:prstGeom prst="rect">
            <a:avLst/>
          </a:prstGeom>
          <a:noFill/>
        </p:spPr>
        <p:txBody>
          <a:bodyPr wrap="square" rtlCol="0">
            <a:spAutoFit/>
          </a:bodyPr>
          <a:lstStyle/>
          <a:p>
            <a:r>
              <a:rPr lang="ja-JP" altLang="en-US" sz="900" dirty="0">
                <a:latin typeface="+mn-ea"/>
              </a:rPr>
              <a:t>国連では、</a:t>
            </a:r>
            <a:r>
              <a:rPr lang="en-US" altLang="ja-JP" sz="900" dirty="0">
                <a:latin typeface="+mn-ea"/>
              </a:rPr>
              <a:t>2030</a:t>
            </a:r>
            <a:r>
              <a:rPr lang="ja-JP" altLang="en-US" sz="900" dirty="0">
                <a:latin typeface="+mn-ea"/>
              </a:rPr>
              <a:t>年までの国際目標として「持続可能な開発目標（</a:t>
            </a:r>
            <a:r>
              <a:rPr lang="en-US" altLang="ja-JP" sz="900" dirty="0">
                <a:latin typeface="+mn-ea"/>
              </a:rPr>
              <a:t>SDG</a:t>
            </a:r>
            <a:r>
              <a:rPr lang="ja-JP" altLang="en-US" sz="900" dirty="0" err="1">
                <a:latin typeface="+mn-ea"/>
              </a:rPr>
              <a:t>ｓ</a:t>
            </a:r>
            <a:r>
              <a:rPr lang="ja-JP" altLang="en-US" sz="900" dirty="0">
                <a:latin typeface="+mn-ea"/>
              </a:rPr>
              <a:t>）」が</a:t>
            </a:r>
            <a:r>
              <a:rPr lang="en-US" altLang="ja-JP" sz="900" dirty="0">
                <a:latin typeface="+mn-ea"/>
              </a:rPr>
              <a:t>2015</a:t>
            </a:r>
            <a:r>
              <a:rPr lang="ja-JP" altLang="en-US" sz="900" dirty="0">
                <a:latin typeface="+mn-ea"/>
              </a:rPr>
              <a:t>年に策定されました。</a:t>
            </a:r>
            <a:endParaRPr lang="en-US" altLang="ja-JP" sz="900" dirty="0">
              <a:latin typeface="+mn-ea"/>
            </a:endParaRPr>
          </a:p>
          <a:p>
            <a:r>
              <a:rPr lang="ja-JP" altLang="en-US" sz="900" dirty="0">
                <a:latin typeface="+mn-ea"/>
              </a:rPr>
              <a:t>北部農と緑の総合事務所　農の普及課の活動は</a:t>
            </a:r>
            <a:r>
              <a:rPr lang="en-US" altLang="ja-JP" sz="900" dirty="0">
                <a:latin typeface="+mn-ea"/>
              </a:rPr>
              <a:t>SDG</a:t>
            </a:r>
            <a:r>
              <a:rPr lang="ja-JP" altLang="en-US" sz="900" dirty="0" err="1">
                <a:latin typeface="+mn-ea"/>
              </a:rPr>
              <a:t>ｓ</a:t>
            </a:r>
            <a:r>
              <a:rPr lang="ja-JP" altLang="en-US" sz="900" dirty="0">
                <a:latin typeface="+mn-ea"/>
              </a:rPr>
              <a:t>に掲げる</a:t>
            </a:r>
            <a:r>
              <a:rPr lang="en-US" altLang="ja-JP" sz="900" dirty="0">
                <a:latin typeface="+mn-ea"/>
              </a:rPr>
              <a:t>17</a:t>
            </a:r>
            <a:r>
              <a:rPr lang="ja-JP" altLang="en-US" sz="900" dirty="0">
                <a:latin typeface="+mn-ea"/>
              </a:rPr>
              <a:t>のゴールのうち、上図のゴールの達成に寄与するものです。</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89" y="9558312"/>
            <a:ext cx="565380" cy="565380"/>
          </a:xfrm>
          <a:prstGeom prst="rect">
            <a:avLst/>
          </a:prstGeom>
        </p:spPr>
      </p:pic>
      <p:sp>
        <p:nvSpPr>
          <p:cNvPr id="3" name="テキスト ボックス 2"/>
          <p:cNvSpPr txBox="1"/>
          <p:nvPr/>
        </p:nvSpPr>
        <p:spPr>
          <a:xfrm>
            <a:off x="2027556" y="1834394"/>
            <a:ext cx="7626155" cy="369332"/>
          </a:xfrm>
          <a:prstGeom prst="rect">
            <a:avLst/>
          </a:prstGeom>
          <a:noFill/>
        </p:spPr>
        <p:txBody>
          <a:bodyPr wrap="square" rtlCol="0">
            <a:spAutoFit/>
          </a:bodyPr>
          <a:lstStyle/>
          <a:p>
            <a:pPr hangingPunct="0"/>
            <a:r>
              <a:rPr lang="ja-JP" altLang="en-US" sz="1800" b="1" dirty="0">
                <a:latin typeface="+mj-ea"/>
                <a:ea typeface="+mj-ea"/>
                <a:cs typeface="ＭＳ 明朝" panose="02020609040205080304" pitchFamily="17" charset="-128"/>
              </a:rPr>
              <a:t>～新たな担い手の確保に向けて～</a:t>
            </a:r>
            <a:endParaRPr lang="en-US" altLang="ja-JP" sz="1800" b="1" dirty="0">
              <a:latin typeface="+mj-ea"/>
              <a:ea typeface="+mj-ea"/>
              <a:cs typeface="ＭＳ 明朝" panose="02020609040205080304" pitchFamily="17" charset="-128"/>
            </a:endParaRPr>
          </a:p>
        </p:txBody>
      </p:sp>
      <p:pic>
        <p:nvPicPr>
          <p:cNvPr id="4" name="図 3">
            <a:extLst>
              <a:ext uri="{FF2B5EF4-FFF2-40B4-BE49-F238E27FC236}">
                <a16:creationId xmlns:a16="http://schemas.microsoft.com/office/drawing/2014/main" id="{53371660-AFA6-45B6-9DEC-DE771A4D67A9}"/>
              </a:ext>
            </a:extLst>
          </p:cNvPr>
          <p:cNvPicPr>
            <a:picLocks noChangeAspect="1"/>
          </p:cNvPicPr>
          <p:nvPr/>
        </p:nvPicPr>
        <p:blipFill>
          <a:blip r:embed="rId7"/>
          <a:stretch>
            <a:fillRect/>
          </a:stretch>
        </p:blipFill>
        <p:spPr>
          <a:xfrm>
            <a:off x="760559" y="9509919"/>
            <a:ext cx="2412000" cy="696465"/>
          </a:xfrm>
          <a:prstGeom prst="rect">
            <a:avLst/>
          </a:prstGeom>
        </p:spPr>
      </p:pic>
      <p:sp>
        <p:nvSpPr>
          <p:cNvPr id="30" name="吹き出し: 四角形 29">
            <a:extLst>
              <a:ext uri="{FF2B5EF4-FFF2-40B4-BE49-F238E27FC236}">
                <a16:creationId xmlns:a16="http://schemas.microsoft.com/office/drawing/2014/main" id="{495B9EED-0C42-4749-A919-E64993D22BB0}"/>
              </a:ext>
            </a:extLst>
          </p:cNvPr>
          <p:cNvSpPr/>
          <p:nvPr/>
        </p:nvSpPr>
        <p:spPr>
          <a:xfrm>
            <a:off x="3470531" y="9699395"/>
            <a:ext cx="1406433" cy="667734"/>
          </a:xfrm>
          <a:prstGeom prst="wedgeRectCallout">
            <a:avLst>
              <a:gd name="adj1" fmla="val -71589"/>
              <a:gd name="adj2" fmla="val -257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71" b="1" dirty="0">
                <a:latin typeface="AR P丸ゴシック体M"/>
              </a:rPr>
              <a:t>「北部普及だより」は、</a:t>
            </a:r>
          </a:p>
          <a:p>
            <a:r>
              <a:rPr lang="ja-JP" altLang="en-US" sz="1071" b="1" dirty="0">
                <a:latin typeface="AR P丸ゴシック体M"/>
              </a:rPr>
              <a:t>ホームページからも</a:t>
            </a:r>
          </a:p>
          <a:p>
            <a:r>
              <a:rPr lang="ja-JP" altLang="en-US" sz="1071" b="1" dirty="0">
                <a:latin typeface="AR P丸ゴシック体M"/>
              </a:rPr>
              <a:t>ご覧いただけます</a:t>
            </a:r>
          </a:p>
        </p:txBody>
      </p:sp>
      <p:sp>
        <p:nvSpPr>
          <p:cNvPr id="20" name="テキスト ボックス 19">
            <a:extLst>
              <a:ext uri="{FF2B5EF4-FFF2-40B4-BE49-F238E27FC236}">
                <a16:creationId xmlns:a16="http://schemas.microsoft.com/office/drawing/2014/main" id="{53773C5E-7AC6-475F-AD98-D1822848A3B7}"/>
              </a:ext>
            </a:extLst>
          </p:cNvPr>
          <p:cNvSpPr txBox="1"/>
          <p:nvPr/>
        </p:nvSpPr>
        <p:spPr>
          <a:xfrm>
            <a:off x="823903" y="9713361"/>
            <a:ext cx="2067716" cy="276999"/>
          </a:xfrm>
          <a:prstGeom prst="rect">
            <a:avLst/>
          </a:prstGeom>
          <a:noFill/>
        </p:spPr>
        <p:txBody>
          <a:bodyPr wrap="square" rtlCol="0">
            <a:spAutoFit/>
          </a:bodyPr>
          <a:lstStyle/>
          <a:p>
            <a:r>
              <a:rPr lang="ja-JP" altLang="en-US" sz="1200" b="1" dirty="0">
                <a:latin typeface="+mj-ea"/>
                <a:ea typeface="+mj-ea"/>
              </a:rPr>
              <a:t>大阪府  北部普及だより</a:t>
            </a:r>
          </a:p>
        </p:txBody>
      </p:sp>
      <p:pic>
        <p:nvPicPr>
          <p:cNvPr id="19" name="図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961" y="145723"/>
            <a:ext cx="1296000" cy="432918"/>
          </a:xfrm>
          <a:prstGeom prst="rect">
            <a:avLst/>
          </a:prstGeom>
        </p:spPr>
      </p:pic>
      <p:pic>
        <p:nvPicPr>
          <p:cNvPr id="16" name="Picture 2" descr="栗のイラスト（フルーツ）"/>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8462" y="557312"/>
            <a:ext cx="834730" cy="880982"/>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a:blip r:embed="rId10"/>
          <a:stretch>
            <a:fillRect/>
          </a:stretch>
        </p:blipFill>
        <p:spPr>
          <a:xfrm>
            <a:off x="5658496" y="590148"/>
            <a:ext cx="901033" cy="807968"/>
          </a:xfrm>
          <a:prstGeom prst="rect">
            <a:avLst/>
          </a:prstGeom>
        </p:spPr>
      </p:pic>
      <p:sp>
        <p:nvSpPr>
          <p:cNvPr id="22" name="テキスト ボックス 21"/>
          <p:cNvSpPr txBox="1"/>
          <p:nvPr/>
        </p:nvSpPr>
        <p:spPr>
          <a:xfrm>
            <a:off x="1573961" y="2098161"/>
            <a:ext cx="5871025" cy="400110"/>
          </a:xfrm>
          <a:prstGeom prst="rect">
            <a:avLst/>
          </a:prstGeom>
          <a:noFill/>
        </p:spPr>
        <p:txBody>
          <a:bodyPr wrap="square" rtlCol="0">
            <a:spAutoFit/>
          </a:bodyPr>
          <a:lstStyle/>
          <a:p>
            <a:pPr hangingPunct="0"/>
            <a:r>
              <a:rPr lang="ja-JP" altLang="en-US" sz="2000" b="1" dirty="0">
                <a:latin typeface="+mj-ea"/>
                <a:cs typeface="ＭＳ 明朝" panose="02020609040205080304" pitchFamily="17" charset="-128"/>
              </a:rPr>
              <a:t>有機農産物アカデミーを開講しています！</a:t>
            </a:r>
            <a:endParaRPr lang="ja-JP" altLang="ja-JP" sz="2000" b="1" dirty="0">
              <a:latin typeface="+mj-ea"/>
            </a:endParaRPr>
          </a:p>
        </p:txBody>
      </p:sp>
      <p:sp>
        <p:nvSpPr>
          <p:cNvPr id="45" name="テキスト ボックス 44"/>
          <p:cNvSpPr txBox="1"/>
          <p:nvPr/>
        </p:nvSpPr>
        <p:spPr>
          <a:xfrm>
            <a:off x="215597" y="2492112"/>
            <a:ext cx="7310189" cy="657488"/>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新たな担い手の確保育成のため、有機農産物に特化した研修プログラム</a:t>
            </a:r>
            <a:r>
              <a:rPr lang="en-US" altLang="ja-JP" sz="1224" dirty="0">
                <a:latin typeface="HG丸ｺﾞｼｯｸM-PRO" panose="020F0600000000000000" pitchFamily="50" charset="-128"/>
                <a:ea typeface="HG丸ｺﾞｼｯｸM-PRO" panose="020F0600000000000000" pitchFamily="50" charset="-128"/>
              </a:rPr>
              <a:t>『</a:t>
            </a:r>
            <a:r>
              <a:rPr lang="ja-JP" altLang="en-US" sz="1224" dirty="0">
                <a:latin typeface="HG丸ｺﾞｼｯｸM-PRO" panose="020F0600000000000000" pitchFamily="50" charset="-128"/>
                <a:ea typeface="HG丸ｺﾞｼｯｸM-PRO" panose="020F0600000000000000" pitchFamily="50" charset="-128"/>
              </a:rPr>
              <a:t>大阪産</a:t>
            </a:r>
            <a:r>
              <a:rPr lang="en-US" altLang="ja-JP" sz="1224" dirty="0">
                <a:latin typeface="HG丸ｺﾞｼｯｸM-PRO" panose="020F0600000000000000" pitchFamily="50" charset="-128"/>
                <a:ea typeface="HG丸ｺﾞｼｯｸM-PRO" panose="020F0600000000000000" pitchFamily="50" charset="-128"/>
              </a:rPr>
              <a:t>(</a:t>
            </a:r>
            <a:r>
              <a:rPr lang="ja-JP" altLang="en-US" sz="1224" dirty="0">
                <a:latin typeface="HG丸ｺﾞｼｯｸM-PRO" panose="020F0600000000000000" pitchFamily="50" charset="-128"/>
                <a:ea typeface="HG丸ｺﾞｼｯｸM-PRO" panose="020F0600000000000000" pitchFamily="50" charset="-128"/>
              </a:rPr>
              <a:t>もん</a:t>
            </a:r>
            <a:r>
              <a:rPr lang="en-US" altLang="ja-JP" sz="1224" dirty="0">
                <a:latin typeface="HG丸ｺﾞｼｯｸM-PRO" panose="020F0600000000000000" pitchFamily="50" charset="-128"/>
                <a:ea typeface="HG丸ｺﾞｼｯｸM-PRO" panose="020F0600000000000000" pitchFamily="50" charset="-128"/>
              </a:rPr>
              <a:t>)</a:t>
            </a:r>
            <a:r>
              <a:rPr lang="ja-JP" altLang="en-US" sz="1224" dirty="0">
                <a:latin typeface="HG丸ｺﾞｼｯｸM-PRO" panose="020F0600000000000000" pitchFamily="50" charset="-128"/>
                <a:ea typeface="HG丸ｺﾞｼｯｸM-PRO" panose="020F0600000000000000" pitchFamily="50" charset="-128"/>
              </a:rPr>
              <a:t>スタートアカデミー「有機農産物アカデミー（北部地域）」</a:t>
            </a:r>
            <a:r>
              <a:rPr lang="en-US" altLang="ja-JP" sz="1224" dirty="0">
                <a:latin typeface="HG丸ｺﾞｼｯｸM-PRO" panose="020F0600000000000000" pitchFamily="50" charset="-128"/>
                <a:ea typeface="HG丸ｺﾞｼｯｸM-PRO" panose="020F0600000000000000" pitchFamily="50" charset="-128"/>
              </a:rPr>
              <a:t>』</a:t>
            </a:r>
            <a:r>
              <a:rPr lang="ja-JP" altLang="en-US" sz="1224" dirty="0">
                <a:latin typeface="HG丸ｺﾞｼｯｸM-PRO" panose="020F0600000000000000" pitchFamily="50" charset="-128"/>
                <a:ea typeface="HG丸ｺﾞｼｯｸM-PRO" panose="020F0600000000000000" pitchFamily="50" charset="-128"/>
              </a:rPr>
              <a:t>を開講しています。</a:t>
            </a:r>
            <a:r>
              <a:rPr lang="en-US" altLang="ja-JP" sz="1224" dirty="0">
                <a:latin typeface="HG丸ｺﾞｼｯｸM-PRO" panose="020F0600000000000000" pitchFamily="50" charset="-128"/>
                <a:ea typeface="HG丸ｺﾞｼｯｸM-PRO" panose="020F0600000000000000" pitchFamily="50" charset="-128"/>
              </a:rPr>
              <a:t>10</a:t>
            </a:r>
            <a:r>
              <a:rPr lang="ja-JP" altLang="en-US" sz="1224" dirty="0">
                <a:latin typeface="HG丸ｺﾞｼｯｸM-PRO" panose="020F0600000000000000" pitchFamily="50" charset="-128"/>
                <a:ea typeface="HG丸ｺﾞｼｯｸM-PRO" panose="020F0600000000000000" pitchFamily="50" charset="-128"/>
              </a:rPr>
              <a:t>名の申込みがあり、選考の結果、６名（</a:t>
            </a:r>
            <a:r>
              <a:rPr lang="en-US" altLang="ja-JP" sz="1224" dirty="0">
                <a:latin typeface="HG丸ｺﾞｼｯｸM-PRO" panose="020F0600000000000000" pitchFamily="50" charset="-128"/>
                <a:ea typeface="HG丸ｺﾞｼｯｸM-PRO" panose="020F0600000000000000" pitchFamily="50" charset="-128"/>
              </a:rPr>
              <a:t>20</a:t>
            </a:r>
            <a:r>
              <a:rPr lang="ja-JP" altLang="en-US" sz="1224" dirty="0">
                <a:latin typeface="HG丸ｺﾞｼｯｸM-PRO" panose="020F0600000000000000" pitchFamily="50" charset="-128"/>
                <a:ea typeface="HG丸ｺﾞｼｯｸM-PRO" panose="020F0600000000000000" pitchFamily="50" charset="-128"/>
              </a:rPr>
              <a:t>～６</a:t>
            </a:r>
            <a:r>
              <a:rPr lang="en-US" altLang="ja-JP" sz="1224" dirty="0">
                <a:latin typeface="HG丸ｺﾞｼｯｸM-PRO" panose="020F0600000000000000" pitchFamily="50" charset="-128"/>
                <a:ea typeface="HG丸ｺﾞｼｯｸM-PRO" panose="020F0600000000000000" pitchFamily="50" charset="-128"/>
              </a:rPr>
              <a:t>0</a:t>
            </a:r>
            <a:r>
              <a:rPr lang="ja-JP" altLang="en-US" sz="1224" dirty="0">
                <a:latin typeface="HG丸ｺﾞｼｯｸM-PRO" panose="020F0600000000000000" pitchFamily="50" charset="-128"/>
                <a:ea typeface="HG丸ｺﾞｼｯｸM-PRO" panose="020F0600000000000000" pitchFamily="50" charset="-128"/>
              </a:rPr>
              <a:t>歳代）の受講生を決定しました。</a:t>
            </a:r>
          </a:p>
        </p:txBody>
      </p:sp>
      <p:sp>
        <p:nvSpPr>
          <p:cNvPr id="46" name="テキスト ボックス 45"/>
          <p:cNvSpPr txBox="1"/>
          <p:nvPr/>
        </p:nvSpPr>
        <p:spPr>
          <a:xfrm>
            <a:off x="1374840" y="5176440"/>
            <a:ext cx="1349033" cy="264688"/>
          </a:xfrm>
          <a:prstGeom prst="rect">
            <a:avLst/>
          </a:prstGeom>
          <a:noFill/>
        </p:spPr>
        <p:txBody>
          <a:bodyPr wrap="square" rtlCol="0">
            <a:spAutoFit/>
          </a:bodyPr>
          <a:lstStyle/>
          <a:p>
            <a:r>
              <a:rPr lang="ja-JP" altLang="en-US" sz="1120" dirty="0">
                <a:solidFill>
                  <a:srgbClr val="000000"/>
                </a:solidFill>
                <a:latin typeface="HG丸ｺﾞｼｯｸM-PRO" panose="020F0600000000000000" pitchFamily="50" charset="-128"/>
                <a:ea typeface="HG丸ｺﾞｼｯｸM-PRO" panose="020F0600000000000000" pitchFamily="50" charset="-128"/>
              </a:rPr>
              <a:t>▲ 開講式</a:t>
            </a:r>
            <a:r>
              <a:rPr lang="ja-JP" altLang="ja-JP" sz="112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a:t>
            </a:r>
            <a:r>
              <a:rPr lang="ja-JP" altLang="en-US" sz="112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様子</a:t>
            </a:r>
            <a:endParaRPr lang="ja-JP" altLang="ja-JP" sz="112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p:txBody>
      </p:sp>
      <p:sp>
        <p:nvSpPr>
          <p:cNvPr id="48" name="テキスト ボックス 47"/>
          <p:cNvSpPr txBox="1"/>
          <p:nvPr/>
        </p:nvSpPr>
        <p:spPr>
          <a:xfrm>
            <a:off x="5111230" y="7369568"/>
            <a:ext cx="1787685" cy="265009"/>
          </a:xfrm>
          <a:prstGeom prst="rect">
            <a:avLst/>
          </a:prstGeom>
          <a:noFill/>
        </p:spPr>
        <p:txBody>
          <a:bodyPr wrap="square" rtlCol="0">
            <a:spAutoFit/>
          </a:bodyPr>
          <a:lstStyle/>
          <a:p>
            <a:r>
              <a:rPr lang="ja-JP" altLang="en-US" sz="1122" dirty="0">
                <a:latin typeface="HG丸ｺﾞｼｯｸM-PRO" panose="020F0600000000000000" pitchFamily="50" charset="-128"/>
                <a:ea typeface="HG丸ｺﾞｼｯｸM-PRO" panose="020F0600000000000000" pitchFamily="50" charset="-128"/>
              </a:rPr>
              <a:t>▲ 栽培研修の様子</a:t>
            </a:r>
          </a:p>
        </p:txBody>
      </p:sp>
      <p:pic>
        <p:nvPicPr>
          <p:cNvPr id="49" name="図 48"/>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a:ext>
            </a:extLst>
          </a:blip>
          <a:srcRect/>
          <a:stretch/>
        </p:blipFill>
        <p:spPr>
          <a:xfrm>
            <a:off x="215718" y="3167364"/>
            <a:ext cx="3790880" cy="1991819"/>
          </a:xfrm>
          <a:prstGeom prst="rect">
            <a:avLst/>
          </a:prstGeom>
        </p:spPr>
      </p:pic>
      <p:pic>
        <p:nvPicPr>
          <p:cNvPr id="50" name="図 49"/>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p:blipFill>
        <p:spPr>
          <a:xfrm>
            <a:off x="4178506" y="5243919"/>
            <a:ext cx="3160245" cy="2116116"/>
          </a:xfrm>
          <a:prstGeom prst="rect">
            <a:avLst/>
          </a:prstGeom>
        </p:spPr>
      </p:pic>
      <p:sp>
        <p:nvSpPr>
          <p:cNvPr id="51" name="テキスト ボックス 50"/>
          <p:cNvSpPr txBox="1"/>
          <p:nvPr/>
        </p:nvSpPr>
        <p:spPr>
          <a:xfrm>
            <a:off x="4044365" y="3125540"/>
            <a:ext cx="3481421" cy="2164567"/>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７月</a:t>
            </a:r>
            <a:r>
              <a:rPr lang="en-US" altLang="ja-JP" sz="1224" dirty="0">
                <a:latin typeface="HG丸ｺﾞｼｯｸM-PRO" panose="020F0600000000000000" pitchFamily="50" charset="-128"/>
                <a:ea typeface="HG丸ｺﾞｼｯｸM-PRO" panose="020F0600000000000000" pitchFamily="50" charset="-128"/>
              </a:rPr>
              <a:t>15</a:t>
            </a:r>
            <a:r>
              <a:rPr lang="ja-JP" altLang="en-US" sz="1224" dirty="0">
                <a:latin typeface="HG丸ｺﾞｼｯｸM-PRO" panose="020F0600000000000000" pitchFamily="50" charset="-128"/>
                <a:ea typeface="HG丸ｺﾞｼｯｸM-PRO" panose="020F0600000000000000" pitchFamily="50" charset="-128"/>
              </a:rPr>
              <a:t>日には、他地域で行われるアカデミーと合同の開講式が行われました。受講生からアカデミー参加にあたっての決意表明をしていただき、就農に向けた力強い意気込みを聞くことができました。</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第</a:t>
            </a:r>
            <a:r>
              <a:rPr lang="en-US" altLang="ja-JP" sz="1224" dirty="0">
                <a:latin typeface="HG丸ｺﾞｼｯｸM-PRO" panose="020F0600000000000000" pitchFamily="50" charset="-128"/>
                <a:ea typeface="HG丸ｺﾞｼｯｸM-PRO" panose="020F0600000000000000" pitchFamily="50" charset="-128"/>
              </a:rPr>
              <a:t>1</a:t>
            </a:r>
            <a:r>
              <a:rPr lang="ja-JP" altLang="en-US" sz="1224" dirty="0">
                <a:latin typeface="HG丸ｺﾞｼｯｸM-PRO" panose="020F0600000000000000" pitchFamily="50" charset="-128"/>
                <a:ea typeface="HG丸ｺﾞｼｯｸM-PRO" panose="020F0600000000000000" pitchFamily="50" charset="-128"/>
              </a:rPr>
              <a:t>回目の講座研修が同日に開催され、受講生は熱心に講義を聞き、経営管理に必要な知識等を学びました。第</a:t>
            </a:r>
            <a:r>
              <a:rPr lang="en-US" altLang="ja-JP" sz="1224" dirty="0">
                <a:latin typeface="HG丸ｺﾞｼｯｸM-PRO" panose="020F0600000000000000" pitchFamily="50" charset="-128"/>
                <a:ea typeface="HG丸ｺﾞｼｯｸM-PRO" panose="020F0600000000000000" pitchFamily="50" charset="-128"/>
              </a:rPr>
              <a:t>2</a:t>
            </a:r>
            <a:r>
              <a:rPr lang="ja-JP" altLang="en-US" sz="1224" dirty="0">
                <a:latin typeface="HG丸ｺﾞｼｯｸM-PRO" panose="020F0600000000000000" pitchFamily="50" charset="-128"/>
                <a:ea typeface="HG丸ｺﾞｼｯｸM-PRO" panose="020F0600000000000000" pitchFamily="50" charset="-128"/>
              </a:rPr>
              <a:t>回目以降はオンラインも併用して講義が行われており、有機農業に関する基礎知識を学んでいます。</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a:t>
            </a:r>
          </a:p>
        </p:txBody>
      </p:sp>
      <p:sp>
        <p:nvSpPr>
          <p:cNvPr id="52" name="テキスト ボックス 51"/>
          <p:cNvSpPr txBox="1"/>
          <p:nvPr/>
        </p:nvSpPr>
        <p:spPr>
          <a:xfrm>
            <a:off x="215597" y="5431593"/>
            <a:ext cx="3876811" cy="1599412"/>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栽培研修は能勢町で実施しています。有機</a:t>
            </a:r>
            <a:r>
              <a:rPr lang="en-US" altLang="ja-JP" sz="1224" dirty="0">
                <a:latin typeface="HG丸ｺﾞｼｯｸM-PRO" panose="020F0600000000000000" pitchFamily="50" charset="-128"/>
                <a:ea typeface="HG丸ｺﾞｼｯｸM-PRO" panose="020F0600000000000000" pitchFamily="50" charset="-128"/>
              </a:rPr>
              <a:t>JAS</a:t>
            </a:r>
            <a:r>
              <a:rPr lang="ja-JP" altLang="en-US" sz="1224" dirty="0">
                <a:latin typeface="HG丸ｺﾞｼｯｸM-PRO" panose="020F0600000000000000" pitchFamily="50" charset="-128"/>
                <a:ea typeface="HG丸ｺﾞｼｯｸM-PRO" panose="020F0600000000000000" pitchFamily="50" charset="-128"/>
              </a:rPr>
              <a:t>認証を取得している指導農業者は、作業の方法だけでなく、その作業を行う意味なども含めて説明を行い、実際に受講生それぞれが実践します。受講生同士で情報交換も行いながら、指導農業者の説明をメモにとり、質問も積極的に行うなど、暑い中でも意欲的に作業に取り組んでいます。</a:t>
            </a:r>
          </a:p>
          <a:p>
            <a:r>
              <a:rPr lang="ja-JP" altLang="en-US" sz="1224" dirty="0">
                <a:latin typeface="HG丸ｺﾞｼｯｸM-PRO" panose="020F0600000000000000" pitchFamily="50" charset="-128"/>
                <a:ea typeface="HG丸ｺﾞｼｯｸM-PRO" panose="020F0600000000000000" pitchFamily="50" charset="-128"/>
              </a:rPr>
              <a:t>　</a:t>
            </a:r>
          </a:p>
        </p:txBody>
      </p:sp>
      <p:sp>
        <p:nvSpPr>
          <p:cNvPr id="53" name="テキスト ボックス 52"/>
          <p:cNvSpPr txBox="1"/>
          <p:nvPr/>
        </p:nvSpPr>
        <p:spPr>
          <a:xfrm>
            <a:off x="193459" y="6743198"/>
            <a:ext cx="3824517" cy="845873"/>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アカデミーは</a:t>
            </a:r>
            <a:r>
              <a:rPr lang="en-US" altLang="ja-JP" sz="1224" dirty="0">
                <a:latin typeface="HG丸ｺﾞｼｯｸM-PRO" panose="020F0600000000000000" pitchFamily="50" charset="-128"/>
                <a:ea typeface="HG丸ｺﾞｼｯｸM-PRO" panose="020F0600000000000000" pitchFamily="50" charset="-128"/>
              </a:rPr>
              <a:t>3</a:t>
            </a:r>
            <a:r>
              <a:rPr lang="ja-JP" altLang="en-US" sz="1224" dirty="0">
                <a:latin typeface="HG丸ｺﾞｼｯｸM-PRO" panose="020F0600000000000000" pitchFamily="50" charset="-128"/>
                <a:ea typeface="HG丸ｺﾞｼｯｸM-PRO" panose="020F0600000000000000" pitchFamily="50" charset="-128"/>
              </a:rPr>
              <a:t>月上旬まで実施し、全</a:t>
            </a:r>
            <a:r>
              <a:rPr lang="en-US" altLang="ja-JP" sz="1224" dirty="0">
                <a:latin typeface="HG丸ｺﾞｼｯｸM-PRO" panose="020F0600000000000000" pitchFamily="50" charset="-128"/>
                <a:ea typeface="HG丸ｺﾞｼｯｸM-PRO" panose="020F0600000000000000" pitchFamily="50" charset="-128"/>
              </a:rPr>
              <a:t>10</a:t>
            </a:r>
            <a:r>
              <a:rPr lang="ja-JP" altLang="en-US" sz="1224" dirty="0">
                <a:latin typeface="HG丸ｺﾞｼｯｸM-PRO" panose="020F0600000000000000" pitchFamily="50" charset="-128"/>
                <a:ea typeface="HG丸ｺﾞｼｯｸM-PRO" panose="020F0600000000000000" pitchFamily="50" charset="-128"/>
              </a:rPr>
              <a:t>回の講座研修、全</a:t>
            </a:r>
            <a:r>
              <a:rPr lang="en-US" altLang="ja-JP" sz="1224" dirty="0">
                <a:latin typeface="HG丸ｺﾞｼｯｸM-PRO" panose="020F0600000000000000" pitchFamily="50" charset="-128"/>
                <a:ea typeface="HG丸ｺﾞｼｯｸM-PRO" panose="020F0600000000000000" pitchFamily="50" charset="-128"/>
              </a:rPr>
              <a:t>30</a:t>
            </a:r>
            <a:r>
              <a:rPr lang="ja-JP" altLang="en-US" sz="1224" dirty="0">
                <a:latin typeface="HG丸ｺﾞｼｯｸM-PRO" panose="020F0600000000000000" pitchFamily="50" charset="-128"/>
                <a:ea typeface="HG丸ｺﾞｼｯｸM-PRO" panose="020F0600000000000000" pitchFamily="50" charset="-128"/>
              </a:rPr>
              <a:t>回の栽培研修を予定しています。加えて、個別に就農に向けた支援を行うことで、新たな有機農産物生産者の確保育成に取り組んでいきます。</a:t>
            </a:r>
          </a:p>
        </p:txBody>
      </p:sp>
      <p:sp>
        <p:nvSpPr>
          <p:cNvPr id="42" name="角丸四角形 66">
            <a:extLst>
              <a:ext uri="{FF2B5EF4-FFF2-40B4-BE49-F238E27FC236}">
                <a16:creationId xmlns:a16="http://schemas.microsoft.com/office/drawing/2014/main" id="{78C9449E-4DD4-476F-8E3C-DDCB0F3113E7}"/>
              </a:ext>
            </a:extLst>
          </p:cNvPr>
          <p:cNvSpPr/>
          <p:nvPr/>
        </p:nvSpPr>
        <p:spPr>
          <a:xfrm>
            <a:off x="143371" y="7758112"/>
            <a:ext cx="7487999" cy="500922"/>
          </a:xfrm>
          <a:prstGeom prst="roundRect">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54" name="テキスト ボックス 53"/>
          <p:cNvSpPr txBox="1"/>
          <p:nvPr/>
        </p:nvSpPr>
        <p:spPr>
          <a:xfrm>
            <a:off x="823903" y="7808518"/>
            <a:ext cx="6747067" cy="400110"/>
          </a:xfrm>
          <a:prstGeom prst="rect">
            <a:avLst/>
          </a:prstGeom>
          <a:noFill/>
        </p:spPr>
        <p:txBody>
          <a:bodyPr wrap="square" rtlCol="0">
            <a:spAutoFit/>
          </a:bodyPr>
          <a:lstStyle/>
          <a:p>
            <a:pPr hangingPunct="0"/>
            <a:r>
              <a:rPr lang="ja-JP" altLang="en-US" sz="2000" b="1" dirty="0">
                <a:latin typeface="+mj-ea"/>
              </a:rPr>
              <a:t>「大阪府肥料価格高騰緊急対策支援事業」のお知らせ</a:t>
            </a:r>
            <a:endParaRPr lang="ja-JP" altLang="ja-JP" sz="2000" b="1" dirty="0">
              <a:latin typeface="+mj-ea"/>
            </a:endParaRPr>
          </a:p>
        </p:txBody>
      </p:sp>
      <p:sp>
        <p:nvSpPr>
          <p:cNvPr id="5" name="テキスト ボックス 4"/>
          <p:cNvSpPr txBox="1"/>
          <p:nvPr/>
        </p:nvSpPr>
        <p:spPr>
          <a:xfrm>
            <a:off x="238305" y="8282956"/>
            <a:ext cx="7321890" cy="280077"/>
          </a:xfrm>
          <a:prstGeom prst="rect">
            <a:avLst/>
          </a:prstGeom>
          <a:noFill/>
        </p:spPr>
        <p:txBody>
          <a:bodyPr wrap="square" rtlCol="0">
            <a:spAutoFit/>
          </a:bodyPr>
          <a:lstStyle/>
          <a:p>
            <a:pPr>
              <a:spcAft>
                <a:spcPts val="0"/>
              </a:spcAft>
            </a:pPr>
            <a:r>
              <a:rPr lang="ja-JP" altLang="en-US"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　令和</a:t>
            </a:r>
            <a:r>
              <a:rPr lang="en-US"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4</a:t>
            </a:r>
            <a:r>
              <a:rPr lang="ja-JP"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年度</a:t>
            </a:r>
            <a:r>
              <a:rPr lang="ja-JP" altLang="en-US"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に</a:t>
            </a:r>
            <a:r>
              <a:rPr lang="ja-JP"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実施した</a:t>
            </a:r>
            <a:r>
              <a:rPr lang="ja-JP" altLang="en-US"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a:t>
            </a:r>
            <a:r>
              <a:rPr lang="ja-JP"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大阪府肥料</a:t>
            </a:r>
            <a:r>
              <a:rPr lang="ja-JP" altLang="en-US"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価格</a:t>
            </a:r>
            <a:r>
              <a:rPr lang="ja-JP"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高騰</a:t>
            </a:r>
            <a:r>
              <a:rPr lang="ja-JP" altLang="en-US"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緊急対策支援事業」</a:t>
            </a:r>
            <a:r>
              <a:rPr lang="ja-JP"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を</a:t>
            </a:r>
            <a:r>
              <a:rPr lang="ja-JP" altLang="en-US"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a:t>
            </a:r>
            <a:r>
              <a:rPr lang="ja-JP"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本年度も</a:t>
            </a:r>
            <a:r>
              <a:rPr lang="ja-JP" altLang="en-US"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行う予定です</a:t>
            </a:r>
            <a:r>
              <a:rPr lang="ja-JP" altLang="ja-JP" sz="1220" kern="100" dirty="0">
                <a:latin typeface="HG丸ｺﾞｼｯｸM-PRO" panose="020F0600000000000000" pitchFamily="50" charset="-128"/>
                <a:ea typeface="HG丸ｺﾞｼｯｸM-PRO" panose="020F0600000000000000" pitchFamily="50" charset="-128"/>
                <a:cs typeface="Courier New" panose="02070309020205020404" pitchFamily="49" charset="0"/>
              </a:rPr>
              <a:t>。</a:t>
            </a:r>
          </a:p>
        </p:txBody>
      </p:sp>
      <p:sp>
        <p:nvSpPr>
          <p:cNvPr id="55" name="吹き出し: 四角形 29">
            <a:extLst>
              <a:ext uri="{FF2B5EF4-FFF2-40B4-BE49-F238E27FC236}">
                <a16:creationId xmlns:a16="http://schemas.microsoft.com/office/drawing/2014/main" id="{495B9EED-0C42-4749-A919-E64993D22BB0}"/>
              </a:ext>
            </a:extLst>
          </p:cNvPr>
          <p:cNvSpPr/>
          <p:nvPr/>
        </p:nvSpPr>
        <p:spPr>
          <a:xfrm>
            <a:off x="4315490" y="8631768"/>
            <a:ext cx="2244039" cy="566504"/>
          </a:xfrm>
          <a:prstGeom prst="wedgeRectCallout">
            <a:avLst>
              <a:gd name="adj1" fmla="val 61717"/>
              <a:gd name="adj2" fmla="val -29581"/>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71" b="1" dirty="0">
              <a:latin typeface="AR P丸ゴシック体M"/>
            </a:endParaRPr>
          </a:p>
        </p:txBody>
      </p:sp>
      <p:sp>
        <p:nvSpPr>
          <p:cNvPr id="14" name="テキスト ボックス 13"/>
          <p:cNvSpPr txBox="1"/>
          <p:nvPr/>
        </p:nvSpPr>
        <p:spPr>
          <a:xfrm>
            <a:off x="4315870" y="8679177"/>
            <a:ext cx="2311907"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「大阪府肥料価格高騰緊急対策支援事業」</a:t>
            </a:r>
            <a:r>
              <a:rPr lang="ja-JP" altLang="en-US" sz="1200" dirty="0">
                <a:latin typeface="HG丸ｺﾞｼｯｸM-PRO" panose="020F0600000000000000" pitchFamily="50" charset="-128"/>
                <a:ea typeface="HG丸ｺﾞｼｯｸM-PRO" panose="020F0600000000000000" pitchFamily="50" charset="-128"/>
              </a:rPr>
              <a:t>ホームページ</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67427">
            <a:off x="6754938" y="7834405"/>
            <a:ext cx="449720" cy="427949"/>
          </a:xfrm>
          <a:prstGeom prst="rect">
            <a:avLst/>
          </a:prstGeom>
        </p:spPr>
      </p:pic>
      <p:sp>
        <p:nvSpPr>
          <p:cNvPr id="24" name="テキスト ボックス 23"/>
          <p:cNvSpPr txBox="1"/>
          <p:nvPr/>
        </p:nvSpPr>
        <p:spPr>
          <a:xfrm>
            <a:off x="215379" y="8523441"/>
            <a:ext cx="4063476" cy="655564"/>
          </a:xfrm>
          <a:prstGeom prst="rect">
            <a:avLst/>
          </a:prstGeom>
          <a:noFill/>
        </p:spPr>
        <p:txBody>
          <a:bodyPr wrap="square" rtlCol="0">
            <a:spAutoFit/>
          </a:bodyPr>
          <a:lstStyle/>
          <a:p>
            <a:pPr lvl="0"/>
            <a:r>
              <a:rPr lang="ja-JP" altLang="en-US"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　</a:t>
            </a:r>
            <a:r>
              <a:rPr lang="ja-JP"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対象者や</a:t>
            </a:r>
            <a:r>
              <a:rPr lang="ja-JP" altLang="en-US"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a:t>
            </a:r>
            <a:r>
              <a:rPr lang="ja-JP"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支援内容及び申請開始時期など</a:t>
            </a:r>
            <a:r>
              <a:rPr lang="ja-JP" altLang="en-US"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の</a:t>
            </a:r>
            <a:r>
              <a:rPr lang="ja-JP"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詳細は、</a:t>
            </a:r>
            <a:endParaRPr lang="en-US"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endParaRPr>
          </a:p>
          <a:p>
            <a:pPr lvl="0"/>
            <a:r>
              <a:rPr lang="ja-JP"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受付準備が</a:t>
            </a:r>
            <a:r>
              <a:rPr lang="ja-JP" altLang="en-US"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でき次第、府のホームページ</a:t>
            </a:r>
            <a:r>
              <a:rPr lang="ja-JP"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に掲載しますので</a:t>
            </a:r>
            <a:r>
              <a:rPr lang="ja-JP" altLang="en-US"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、そちらを</a:t>
            </a:r>
            <a:r>
              <a:rPr lang="ja-JP"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ご</a:t>
            </a:r>
            <a:r>
              <a:rPr lang="ja-JP" altLang="en-US"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確認</a:t>
            </a:r>
            <a:r>
              <a:rPr lang="ja-JP" altLang="ja-JP" sz="1220" kern="100" dirty="0">
                <a:solidFill>
                  <a:prstClr val="black"/>
                </a:solidFill>
                <a:latin typeface="HG丸ｺﾞｼｯｸM-PRO" panose="020F0600000000000000" pitchFamily="50" charset="-128"/>
                <a:ea typeface="HG丸ｺﾞｼｯｸM-PRO" panose="020F0600000000000000" pitchFamily="50" charset="-128"/>
                <a:cs typeface="Courier New" panose="02070309020205020404" pitchFamily="49" charset="0"/>
              </a:rPr>
              <a:t>ください。</a:t>
            </a:r>
          </a:p>
        </p:txBody>
      </p:sp>
      <p:pic>
        <p:nvPicPr>
          <p:cNvPr id="26" name="図 25"/>
          <p:cNvPicPr>
            <a:picLocks noChangeAspect="1"/>
          </p:cNvPicPr>
          <p:nvPr/>
        </p:nvPicPr>
        <p:blipFill rotWithShape="1">
          <a:blip r:embed="rId16"/>
          <a:srcRect l="77754" t="-1" r="9679" b="3598"/>
          <a:stretch/>
        </p:blipFill>
        <p:spPr>
          <a:xfrm>
            <a:off x="6298283" y="2007394"/>
            <a:ext cx="1198611" cy="505706"/>
          </a:xfrm>
          <a:prstGeom prst="rect">
            <a:avLst/>
          </a:prstGeom>
        </p:spPr>
      </p:pic>
      <p:pic>
        <p:nvPicPr>
          <p:cNvPr id="57" name="図 56"/>
          <p:cNvPicPr>
            <a:picLocks noChangeAspect="1"/>
          </p:cNvPicPr>
          <p:nvPr/>
        </p:nvPicPr>
        <p:blipFill rotWithShape="1">
          <a:blip r:embed="rId16"/>
          <a:srcRect l="49917" r="39631" b="10540"/>
          <a:stretch/>
        </p:blipFill>
        <p:spPr>
          <a:xfrm>
            <a:off x="431402" y="2022845"/>
            <a:ext cx="971527" cy="457305"/>
          </a:xfrm>
          <a:prstGeom prst="rect">
            <a:avLst/>
          </a:prstGeom>
        </p:spPr>
      </p:pic>
      <p:pic>
        <p:nvPicPr>
          <p:cNvPr id="23" name="図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44984" y="8624619"/>
            <a:ext cx="580802" cy="580802"/>
          </a:xfrm>
          <a:prstGeom prst="rect">
            <a:avLst/>
          </a:prstGeom>
        </p:spPr>
      </p:pic>
    </p:spTree>
    <p:extLst>
      <p:ext uri="{BB962C8B-B14F-4D97-AF65-F5344CB8AC3E}">
        <p14:creationId xmlns:p14="http://schemas.microsoft.com/office/powerpoint/2010/main" val="370488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68" name="正方形/長方形 67"/>
          <p:cNvSpPr/>
          <p:nvPr/>
        </p:nvSpPr>
        <p:spPr>
          <a:xfrm>
            <a:off x="107249" y="813731"/>
            <a:ext cx="7596961" cy="5312983"/>
          </a:xfrm>
          <a:prstGeom prst="rect">
            <a:avLst/>
          </a:prstGeom>
          <a:solidFill>
            <a:srgbClr val="0099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67" name="角丸四角形 66"/>
          <p:cNvSpPr/>
          <p:nvPr/>
        </p:nvSpPr>
        <p:spPr>
          <a:xfrm>
            <a:off x="72219" y="395817"/>
            <a:ext cx="7631991" cy="446610"/>
          </a:xfrm>
          <a:prstGeom prst="roundRect">
            <a:avLst/>
          </a:prstGeom>
          <a:solidFill>
            <a:srgbClr val="0099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65" name="正方形/長方形 64"/>
          <p:cNvSpPr/>
          <p:nvPr/>
        </p:nvSpPr>
        <p:spPr>
          <a:xfrm>
            <a:off x="72219" y="6627854"/>
            <a:ext cx="7631992" cy="4220362"/>
          </a:xfrm>
          <a:prstGeom prst="rect">
            <a:avLst/>
          </a:prstGeom>
          <a:solidFill>
            <a:srgbClr val="F1E0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64" name="角丸四角形 63"/>
          <p:cNvSpPr/>
          <p:nvPr/>
        </p:nvSpPr>
        <p:spPr>
          <a:xfrm>
            <a:off x="72219" y="6230261"/>
            <a:ext cx="7631991" cy="447731"/>
          </a:xfrm>
          <a:prstGeom prst="roundRect">
            <a:avLst/>
          </a:prstGeom>
          <a:solidFill>
            <a:srgbClr val="FFC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cxnSp>
        <p:nvCxnSpPr>
          <p:cNvPr id="19" name="直線コネクタ 18"/>
          <p:cNvCxnSpPr/>
          <p:nvPr/>
        </p:nvCxnSpPr>
        <p:spPr>
          <a:xfrm flipV="1">
            <a:off x="72219" y="340407"/>
            <a:ext cx="7632000"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88046" y="52375"/>
            <a:ext cx="1616165" cy="280718"/>
          </a:xfrm>
          <a:prstGeom prst="rect">
            <a:avLst/>
          </a:prstGeom>
          <a:noFill/>
        </p:spPr>
        <p:txBody>
          <a:bodyPr wrap="square" rtlCol="0">
            <a:spAutoFit/>
          </a:bodyPr>
          <a:lstStyle/>
          <a:p>
            <a:r>
              <a:rPr lang="ja-JP" altLang="en-US" sz="1224" dirty="0"/>
              <a:t>北部普及だより</a:t>
            </a:r>
            <a:r>
              <a:rPr lang="en-US" altLang="ja-JP" sz="1224" dirty="0"/>
              <a:t>110</a:t>
            </a:r>
            <a:r>
              <a:rPr lang="ja-JP" altLang="en-US" sz="1224" dirty="0"/>
              <a:t>号</a:t>
            </a:r>
          </a:p>
        </p:txBody>
      </p:sp>
      <p:sp>
        <p:nvSpPr>
          <p:cNvPr id="5" name="テキスト ボックス 4"/>
          <p:cNvSpPr txBox="1"/>
          <p:nvPr/>
        </p:nvSpPr>
        <p:spPr>
          <a:xfrm>
            <a:off x="2446836" y="6251301"/>
            <a:ext cx="3529183" cy="407163"/>
          </a:xfrm>
          <a:prstGeom prst="rect">
            <a:avLst/>
          </a:prstGeom>
          <a:noFill/>
        </p:spPr>
        <p:txBody>
          <a:bodyPr wrap="square" rtlCol="0">
            <a:spAutoFit/>
          </a:bodyPr>
          <a:lstStyle/>
          <a:p>
            <a:r>
              <a:rPr lang="ja-JP" altLang="en-US" sz="2046" b="1" dirty="0"/>
              <a:t>北部地域の農業祭情報</a:t>
            </a:r>
          </a:p>
        </p:txBody>
      </p:sp>
      <p:sp>
        <p:nvSpPr>
          <p:cNvPr id="47" name="テキスト ボックス 46">
            <a:extLst>
              <a:ext uri="{FF2B5EF4-FFF2-40B4-BE49-F238E27FC236}">
                <a16:creationId xmlns:a16="http://schemas.microsoft.com/office/drawing/2014/main" id="{EBB90DD0-0C9B-4F4A-918C-174B2FA9A716}"/>
              </a:ext>
            </a:extLst>
          </p:cNvPr>
          <p:cNvSpPr txBox="1"/>
          <p:nvPr/>
        </p:nvSpPr>
        <p:spPr>
          <a:xfrm>
            <a:off x="1727547" y="413182"/>
            <a:ext cx="4738679" cy="407163"/>
          </a:xfrm>
          <a:prstGeom prst="rect">
            <a:avLst/>
          </a:prstGeom>
          <a:noFill/>
        </p:spPr>
        <p:txBody>
          <a:bodyPr wrap="square" rtlCol="0">
            <a:spAutoFit/>
          </a:bodyPr>
          <a:lstStyle/>
          <a:p>
            <a:r>
              <a:rPr lang="ja-JP" altLang="en-US" sz="2046" b="1" dirty="0"/>
              <a:t>「食品加工研修会」を開催しました！</a:t>
            </a:r>
          </a:p>
        </p:txBody>
      </p:sp>
      <p:sp>
        <p:nvSpPr>
          <p:cNvPr id="4" name="テキスト ボックス 3"/>
          <p:cNvSpPr txBox="1"/>
          <p:nvPr/>
        </p:nvSpPr>
        <p:spPr>
          <a:xfrm>
            <a:off x="633425" y="6779119"/>
            <a:ext cx="6882592" cy="276999"/>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北部管内の市町では、次のとおり農業祭等のイベントが行われます。ぜひ、ご来場下さい！</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807667" y="10531473"/>
            <a:ext cx="5561951" cy="261610"/>
          </a:xfrm>
          <a:prstGeom prst="rect">
            <a:avLst/>
          </a:prstGeom>
          <a:noFill/>
        </p:spPr>
        <p:txBody>
          <a:bodyPr wrap="square" rtlCol="0">
            <a:spAutoFit/>
          </a:bodyPr>
          <a:lstStyle/>
          <a:p>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掲載情報は予定です。天候等により、中止、日程変更になる場合があります。</a:t>
            </a:r>
          </a:p>
        </p:txBody>
      </p:sp>
      <p:pic>
        <p:nvPicPr>
          <p:cNvPr id="10" name="図 9"/>
          <p:cNvPicPr>
            <a:picLocks noChangeAspect="1"/>
          </p:cNvPicPr>
          <p:nvPr/>
        </p:nvPicPr>
        <p:blipFill rotWithShape="1">
          <a:blip r:embed="rId2"/>
          <a:srcRect l="69679" t="1" b="6151"/>
          <a:stretch/>
        </p:blipFill>
        <p:spPr>
          <a:xfrm>
            <a:off x="5304899" y="6264407"/>
            <a:ext cx="2219648" cy="377857"/>
          </a:xfrm>
          <a:prstGeom prst="rect">
            <a:avLst/>
          </a:prstGeom>
        </p:spPr>
      </p:pic>
      <p:pic>
        <p:nvPicPr>
          <p:cNvPr id="37" name="図 36"/>
          <p:cNvPicPr>
            <a:picLocks noChangeAspect="1"/>
          </p:cNvPicPr>
          <p:nvPr/>
        </p:nvPicPr>
        <p:blipFill rotWithShape="1">
          <a:blip r:embed="rId2"/>
          <a:srcRect r="69667" b="622"/>
          <a:stretch/>
        </p:blipFill>
        <p:spPr>
          <a:xfrm>
            <a:off x="238638" y="6252921"/>
            <a:ext cx="2220484" cy="400120"/>
          </a:xfrm>
          <a:prstGeom prst="rect">
            <a:avLst/>
          </a:prstGeom>
        </p:spPr>
      </p:pic>
      <p:sp>
        <p:nvSpPr>
          <p:cNvPr id="23" name="テキスト ボックス 22">
            <a:extLst>
              <a:ext uri="{FF2B5EF4-FFF2-40B4-BE49-F238E27FC236}">
                <a16:creationId xmlns:a16="http://schemas.microsoft.com/office/drawing/2014/main" id="{2B2088CA-7C14-4DB4-B5DA-673A41F76AB9}"/>
              </a:ext>
            </a:extLst>
          </p:cNvPr>
          <p:cNvSpPr txBox="1"/>
          <p:nvPr/>
        </p:nvSpPr>
        <p:spPr>
          <a:xfrm>
            <a:off x="143371" y="935575"/>
            <a:ext cx="7381176" cy="845873"/>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いちごをはじめとした果物・野菜は、収穫最盛期には労力不足や規格外品の発生等により出荷できない場合があります。これら販売できない農産物を有効活用するため、比較的簡易に取り組めるドライフルーツ等の乾燥加工について研修会を開催しました（７月</a:t>
            </a:r>
            <a:r>
              <a:rPr lang="en-US" altLang="ja-JP" sz="1224" dirty="0">
                <a:latin typeface="HG丸ｺﾞｼｯｸM-PRO" panose="020F0600000000000000" pitchFamily="50" charset="-128"/>
                <a:ea typeface="HG丸ｺﾞｼｯｸM-PRO" panose="020F0600000000000000" pitchFamily="50" charset="-128"/>
              </a:rPr>
              <a:t>12</a:t>
            </a:r>
            <a:r>
              <a:rPr lang="ja-JP" altLang="en-US" sz="1224" dirty="0">
                <a:latin typeface="HG丸ｺﾞｼｯｸM-PRO" panose="020F0600000000000000" pitchFamily="50" charset="-128"/>
                <a:ea typeface="HG丸ｺﾞｼｯｸM-PRO" panose="020F0600000000000000" pitchFamily="50" charset="-128"/>
              </a:rPr>
              <a:t>日に三島府民センタービル会議室で開催、農業者</a:t>
            </a:r>
            <a:r>
              <a:rPr lang="en-US" altLang="ja-JP" sz="1224" dirty="0">
                <a:latin typeface="HG丸ｺﾞｼｯｸM-PRO" panose="020F0600000000000000" pitchFamily="50" charset="-128"/>
                <a:ea typeface="HG丸ｺﾞｼｯｸM-PRO" panose="020F0600000000000000" pitchFamily="50" charset="-128"/>
              </a:rPr>
              <a:t>22</a:t>
            </a:r>
            <a:r>
              <a:rPr lang="ja-JP" altLang="en-US" sz="1224" dirty="0">
                <a:latin typeface="HG丸ｺﾞｼｯｸM-PRO" panose="020F0600000000000000" pitchFamily="50" charset="-128"/>
                <a:ea typeface="HG丸ｺﾞｼｯｸM-PRO" panose="020F0600000000000000" pitchFamily="50" charset="-128"/>
              </a:rPr>
              <a:t>名、関係者</a:t>
            </a:r>
            <a:r>
              <a:rPr lang="en-US" altLang="ja-JP" sz="1224" dirty="0">
                <a:latin typeface="HG丸ｺﾞｼｯｸM-PRO" panose="020F0600000000000000" pitchFamily="50" charset="-128"/>
                <a:ea typeface="HG丸ｺﾞｼｯｸM-PRO" panose="020F0600000000000000" pitchFamily="50" charset="-128"/>
              </a:rPr>
              <a:t>13</a:t>
            </a:r>
            <a:r>
              <a:rPr lang="ja-JP" altLang="en-US" sz="1224" dirty="0">
                <a:latin typeface="HG丸ｺﾞｼｯｸM-PRO" panose="020F0600000000000000" pitchFamily="50" charset="-128"/>
                <a:ea typeface="HG丸ｺﾞｼｯｸM-PRO" panose="020F0600000000000000" pitchFamily="50" charset="-128"/>
              </a:rPr>
              <a:t>名、合計</a:t>
            </a:r>
            <a:r>
              <a:rPr lang="en-US" altLang="ja-JP" sz="1224" dirty="0">
                <a:latin typeface="HG丸ｺﾞｼｯｸM-PRO" panose="020F0600000000000000" pitchFamily="50" charset="-128"/>
                <a:ea typeface="HG丸ｺﾞｼｯｸM-PRO" panose="020F0600000000000000" pitchFamily="50" charset="-128"/>
              </a:rPr>
              <a:t>35</a:t>
            </a:r>
            <a:r>
              <a:rPr lang="ja-JP" altLang="en-US" sz="1224" dirty="0">
                <a:latin typeface="HG丸ｺﾞｼｯｸM-PRO" panose="020F0600000000000000" pitchFamily="50" charset="-128"/>
                <a:ea typeface="HG丸ｺﾞｼｯｸM-PRO" panose="020F0600000000000000" pitchFamily="50" charset="-128"/>
              </a:rPr>
              <a:t>名出席）。</a:t>
            </a:r>
            <a:endParaRPr lang="en-US" altLang="ja-JP" sz="1224" dirty="0">
              <a:latin typeface="HG丸ｺﾞｼｯｸM-PRO" panose="020F0600000000000000" pitchFamily="50" charset="-128"/>
              <a:ea typeface="HG丸ｺﾞｼｯｸM-PRO" panose="020F0600000000000000" pitchFamily="50" charset="-128"/>
            </a:endParaRPr>
          </a:p>
        </p:txBody>
      </p:sp>
      <p:pic>
        <p:nvPicPr>
          <p:cNvPr id="24" name="図 23" descr="レストランのテーブルに座っている人たち&#10;&#10;低い精度で自動的に生成された説明">
            <a:extLst>
              <a:ext uri="{FF2B5EF4-FFF2-40B4-BE49-F238E27FC236}">
                <a16:creationId xmlns:a16="http://schemas.microsoft.com/office/drawing/2014/main" id="{BA9BA740-7D82-46EE-BBA6-A2F980D3D13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391843" y="2717552"/>
            <a:ext cx="3172900" cy="2379675"/>
          </a:xfrm>
          <a:prstGeom prst="rect">
            <a:avLst/>
          </a:prstGeom>
        </p:spPr>
      </p:pic>
      <p:sp>
        <p:nvSpPr>
          <p:cNvPr id="25" name="テキスト ボックス 24">
            <a:extLst>
              <a:ext uri="{FF2B5EF4-FFF2-40B4-BE49-F238E27FC236}">
                <a16:creationId xmlns:a16="http://schemas.microsoft.com/office/drawing/2014/main" id="{DA178849-0A94-4DB3-A23C-940D7140FB89}"/>
              </a:ext>
            </a:extLst>
          </p:cNvPr>
          <p:cNvSpPr txBox="1"/>
          <p:nvPr/>
        </p:nvSpPr>
        <p:spPr>
          <a:xfrm>
            <a:off x="5367254" y="5050041"/>
            <a:ext cx="1306333" cy="265009"/>
          </a:xfrm>
          <a:prstGeom prst="rect">
            <a:avLst/>
          </a:prstGeom>
          <a:noFill/>
        </p:spPr>
        <p:txBody>
          <a:bodyPr wrap="square" rtlCol="0">
            <a:spAutoFit/>
          </a:bodyPr>
          <a:lstStyle/>
          <a:p>
            <a:r>
              <a:rPr lang="ja-JP" altLang="en-US" sz="1122" dirty="0">
                <a:latin typeface="HG丸ｺﾞｼｯｸM-PRO" panose="020F0600000000000000" pitchFamily="50" charset="-128"/>
                <a:ea typeface="HG丸ｺﾞｼｯｸM-PRO" panose="020F0600000000000000" pitchFamily="50" charset="-128"/>
              </a:rPr>
              <a:t>▲ 研修会の様子</a:t>
            </a:r>
          </a:p>
        </p:txBody>
      </p:sp>
      <p:sp>
        <p:nvSpPr>
          <p:cNvPr id="2" name="テキスト ボックス 1">
            <a:extLst>
              <a:ext uri="{FF2B5EF4-FFF2-40B4-BE49-F238E27FC236}">
                <a16:creationId xmlns:a16="http://schemas.microsoft.com/office/drawing/2014/main" id="{8C3FCE32-5771-4E85-B604-437010550CDC}"/>
              </a:ext>
            </a:extLst>
          </p:cNvPr>
          <p:cNvSpPr txBox="1"/>
          <p:nvPr/>
        </p:nvSpPr>
        <p:spPr>
          <a:xfrm>
            <a:off x="151849" y="1799671"/>
            <a:ext cx="7402045" cy="845873"/>
          </a:xfrm>
          <a:prstGeom prst="rect">
            <a:avLst/>
          </a:prstGeom>
          <a:noFill/>
        </p:spPr>
        <p:txBody>
          <a:bodyPr wrap="square" rtlCol="0">
            <a:spAutoFit/>
          </a:bodyPr>
          <a:lstStyle/>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講義①「農産物の乾燥加工のポイントと注意点」</a:t>
            </a:r>
            <a:endParaRPr kumimoji="1" lang="en-US" altLang="ja-JP" sz="122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講師：（地独）大阪府立環境農林水産総合研究所　食と農の研究部食品グループ　和泉慶子主査</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lang="ja-JP" altLang="en-US" sz="1224"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いちごの色が残る乾燥方法等、農産物の特徴を活かした乾燥加工技術を習得するとともに、衛生　</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lang="ja-JP" altLang="en-US" sz="1224"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管理の重要性と微生物制御について説明を受けました。</a:t>
            </a:r>
          </a:p>
        </p:txBody>
      </p:sp>
      <p:sp>
        <p:nvSpPr>
          <p:cNvPr id="3" name="テキスト ボックス 2">
            <a:extLst>
              <a:ext uri="{FF2B5EF4-FFF2-40B4-BE49-F238E27FC236}">
                <a16:creationId xmlns:a16="http://schemas.microsoft.com/office/drawing/2014/main" id="{9D263650-227C-494C-996D-A9E2D2C120B9}"/>
              </a:ext>
            </a:extLst>
          </p:cNvPr>
          <p:cNvSpPr txBox="1"/>
          <p:nvPr/>
        </p:nvSpPr>
        <p:spPr>
          <a:xfrm>
            <a:off x="143371" y="2659977"/>
            <a:ext cx="5104090" cy="845873"/>
          </a:xfrm>
          <a:prstGeom prst="rect">
            <a:avLst/>
          </a:prstGeom>
          <a:noFill/>
        </p:spPr>
        <p:txBody>
          <a:bodyPr wrap="square" rtlCol="0">
            <a:spAutoFit/>
          </a:bodyPr>
          <a:lstStyle/>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講義②「乾燥剤・包装資材の選び方と活用ポイント」</a:t>
            </a:r>
            <a:endParaRPr kumimoji="1" lang="en-US" altLang="ja-JP" sz="122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講師：乾燥剤メーカー</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製品の品質維持のための包装技術や資材について</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ご説明いただきました。</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6">
            <a:extLst>
              <a:ext uri="{FF2B5EF4-FFF2-40B4-BE49-F238E27FC236}">
                <a16:creationId xmlns:a16="http://schemas.microsoft.com/office/drawing/2014/main" id="{46D6F33F-51B4-4411-8AD1-7A010248C164}"/>
              </a:ext>
            </a:extLst>
          </p:cNvPr>
          <p:cNvSpPr txBox="1"/>
          <p:nvPr/>
        </p:nvSpPr>
        <p:spPr>
          <a:xfrm>
            <a:off x="130775" y="3568819"/>
            <a:ext cx="5051258" cy="657488"/>
          </a:xfrm>
          <a:prstGeom prst="rect">
            <a:avLst/>
          </a:prstGeom>
          <a:noFill/>
        </p:spPr>
        <p:txBody>
          <a:bodyPr wrap="square" rtlCol="0">
            <a:spAutoFit/>
          </a:bodyPr>
          <a:lstStyle/>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実演</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研修会終了後、農産加工機械メーカーの方に真空包</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lang="ja-JP" altLang="en-US" sz="1224"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装機を実際に動かしながら使い方を教えていただき</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lang="ja-JP" altLang="en-US" sz="1224"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ました。</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BEF40C2-5650-401A-9870-C43ED4D0071D}"/>
              </a:ext>
            </a:extLst>
          </p:cNvPr>
          <p:cNvSpPr txBox="1"/>
          <p:nvPr/>
        </p:nvSpPr>
        <p:spPr>
          <a:xfrm>
            <a:off x="100486" y="4229720"/>
            <a:ext cx="4867422" cy="1222642"/>
          </a:xfrm>
          <a:prstGeom prst="rect">
            <a:avLst/>
          </a:prstGeom>
          <a:noFill/>
        </p:spPr>
        <p:txBody>
          <a:bodyPr wrap="square" rtlCol="0">
            <a:spAutoFit/>
          </a:bodyPr>
          <a:lstStyle/>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「乾燥温度による仕上がりの違いはどうか」「乾燥後粉末</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にする機械はあるか」「乾燥剤はどこで買えるか」と</a:t>
            </a:r>
            <a:r>
              <a:rPr kumimoji="1" lang="ja-JP" altLang="en-US" sz="1224"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いっ</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た質問があり、アンケートでは「いちごの扱い方の手順や</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乾燥方法についてよくわかった」「いちご以外の水分活性</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と重量との相関についても知りたかった」といった感想が</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寄せられました。</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テキスト ボックス 10">
            <a:extLst>
              <a:ext uri="{FF2B5EF4-FFF2-40B4-BE49-F238E27FC236}">
                <a16:creationId xmlns:a16="http://schemas.microsoft.com/office/drawing/2014/main" id="{8388FD6A-CC7E-4D05-98C4-0CB7219A7561}"/>
              </a:ext>
            </a:extLst>
          </p:cNvPr>
          <p:cNvSpPr txBox="1"/>
          <p:nvPr/>
        </p:nvSpPr>
        <p:spPr>
          <a:xfrm>
            <a:off x="60551" y="5459762"/>
            <a:ext cx="7643659" cy="657488"/>
          </a:xfrm>
          <a:prstGeom prst="rect">
            <a:avLst/>
          </a:prstGeom>
          <a:noFill/>
        </p:spPr>
        <p:txBody>
          <a:bodyPr wrap="square" rtlCol="0">
            <a:spAutoFit/>
          </a:bodyPr>
          <a:lstStyle/>
          <a:p>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乾燥加工にすでに取組む農業者、将来的に加工を始めたい農業者等、経験や目的が多様なため、研修会だけでは個々の課題解決は難しいですが、当所はこれからも、各農業者の課題に応じた加工の取り組みを支援します。</a:t>
            </a:r>
            <a:endParaRPr kumimoji="1" lang="ja-JP" altLang="en-US" dirty="0"/>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20511">
            <a:off x="5832003" y="375434"/>
            <a:ext cx="473470" cy="526078"/>
          </a:xfrm>
          <a:prstGeom prst="rect">
            <a:avLst/>
          </a:prstGeom>
        </p:spPr>
      </p:pic>
      <p:graphicFrame>
        <p:nvGraphicFramePr>
          <p:cNvPr id="15" name="表 14"/>
          <p:cNvGraphicFramePr>
            <a:graphicFrameLocks noGrp="1"/>
          </p:cNvGraphicFramePr>
          <p:nvPr>
            <p:extLst>
              <p:ext uri="{D42A27DB-BD31-4B8C-83A1-F6EECF244321}">
                <p14:modId xmlns:p14="http://schemas.microsoft.com/office/powerpoint/2010/main" val="663069904"/>
              </p:ext>
            </p:extLst>
          </p:nvPr>
        </p:nvGraphicFramePr>
        <p:xfrm>
          <a:off x="209363" y="7128993"/>
          <a:ext cx="7392731" cy="3347999"/>
        </p:xfrm>
        <a:graphic>
          <a:graphicData uri="http://schemas.openxmlformats.org/drawingml/2006/table">
            <a:tbl>
              <a:tblPr>
                <a:tableStyleId>{16D9F66E-5EB9-4882-86FB-DCBF35E3C3E4}</a:tableStyleId>
              </a:tblPr>
              <a:tblGrid>
                <a:gridCol w="1368324">
                  <a:extLst>
                    <a:ext uri="{9D8B030D-6E8A-4147-A177-3AD203B41FA5}">
                      <a16:colId xmlns:a16="http://schemas.microsoft.com/office/drawing/2014/main" val="2621352237"/>
                    </a:ext>
                  </a:extLst>
                </a:gridCol>
                <a:gridCol w="1247490">
                  <a:extLst>
                    <a:ext uri="{9D8B030D-6E8A-4147-A177-3AD203B41FA5}">
                      <a16:colId xmlns:a16="http://schemas.microsoft.com/office/drawing/2014/main" val="2825704535"/>
                    </a:ext>
                  </a:extLst>
                </a:gridCol>
                <a:gridCol w="2448272">
                  <a:extLst>
                    <a:ext uri="{9D8B030D-6E8A-4147-A177-3AD203B41FA5}">
                      <a16:colId xmlns:a16="http://schemas.microsoft.com/office/drawing/2014/main" val="2615741936"/>
                    </a:ext>
                  </a:extLst>
                </a:gridCol>
                <a:gridCol w="2328645">
                  <a:extLst>
                    <a:ext uri="{9D8B030D-6E8A-4147-A177-3AD203B41FA5}">
                      <a16:colId xmlns:a16="http://schemas.microsoft.com/office/drawing/2014/main" val="2859008299"/>
                    </a:ext>
                  </a:extLst>
                </a:gridCol>
              </a:tblGrid>
              <a:tr h="317359">
                <a:tc>
                  <a:txBody>
                    <a:bodyPr/>
                    <a:lstStyle/>
                    <a:p>
                      <a:pPr algn="ctr" fontAlgn="ctr"/>
                      <a:r>
                        <a:rPr lang="ja-JP" altLang="en-US" sz="1100" b="1" u="none" strike="noStrike" dirty="0">
                          <a:effectLst/>
                          <a:latin typeface="HG丸ｺﾞｼｯｸM-PRO" panose="020F0600000000000000" pitchFamily="50" charset="-128"/>
                          <a:ea typeface="HG丸ｺﾞｼｯｸM-PRO" panose="020F0600000000000000" pitchFamily="50" charset="-128"/>
                        </a:rPr>
                        <a:t>とき</a:t>
                      </a:r>
                      <a:endPar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solidFill>
                      <a:srgbClr val="FF9900">
                        <a:alpha val="52000"/>
                      </a:srgbClr>
                    </a:solidFill>
                  </a:tcPr>
                </a:tc>
                <a:tc>
                  <a:txBody>
                    <a:bodyPr/>
                    <a:lstStyle/>
                    <a:p>
                      <a:pPr algn="ctr" fontAlgn="ctr"/>
                      <a:r>
                        <a:rPr lang="ja-JP" altLang="en-US" sz="1100" b="1" u="none" strike="noStrike" dirty="0">
                          <a:effectLst/>
                          <a:latin typeface="HG丸ｺﾞｼｯｸM-PRO" panose="020F0600000000000000" pitchFamily="50" charset="-128"/>
                          <a:ea typeface="HG丸ｺﾞｼｯｸM-PRO" panose="020F0600000000000000" pitchFamily="50" charset="-128"/>
                        </a:rPr>
                        <a:t>名称</a:t>
                      </a:r>
                      <a:endPar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solidFill>
                      <a:srgbClr val="FF9900">
                        <a:alpha val="52000"/>
                      </a:srgbClr>
                    </a:solidFill>
                  </a:tcPr>
                </a:tc>
                <a:tc>
                  <a:txBody>
                    <a:bodyPr/>
                    <a:lstStyle/>
                    <a:p>
                      <a:pPr algn="ctr" fontAlgn="ctr"/>
                      <a:r>
                        <a:rPr lang="ja-JP" altLang="en-US" sz="1100" b="1" u="none" strike="noStrike" dirty="0">
                          <a:effectLst/>
                          <a:latin typeface="HG丸ｺﾞｼｯｸM-PRO" panose="020F0600000000000000" pitchFamily="50" charset="-128"/>
                          <a:ea typeface="HG丸ｺﾞｼｯｸM-PRO" panose="020F0600000000000000" pitchFamily="50" charset="-128"/>
                        </a:rPr>
                        <a:t>ところ</a:t>
                      </a:r>
                      <a:endPar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solidFill>
                      <a:srgbClr val="FF9900">
                        <a:alpha val="52000"/>
                      </a:srgbClr>
                    </a:solidFill>
                  </a:tcPr>
                </a:tc>
                <a:tc>
                  <a:txBody>
                    <a:bodyPr/>
                    <a:lstStyle/>
                    <a:p>
                      <a:pPr algn="ctr" fontAlgn="ctr"/>
                      <a:r>
                        <a:rPr lang="ja-JP" altLang="en-US" sz="1100" b="1" u="none" strike="noStrike" dirty="0">
                          <a:effectLst/>
                          <a:latin typeface="HG丸ｺﾞｼｯｸM-PRO" panose="020F0600000000000000" pitchFamily="50" charset="-128"/>
                          <a:ea typeface="HG丸ｺﾞｼｯｸM-PRO" panose="020F0600000000000000" pitchFamily="50" charset="-128"/>
                        </a:rPr>
                        <a:t>問い合わせ先</a:t>
                      </a:r>
                      <a:endPar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solidFill>
                      <a:srgbClr val="FF9900">
                        <a:alpha val="52000"/>
                      </a:srgbClr>
                    </a:solidFill>
                  </a:tcPr>
                </a:tc>
                <a:extLst>
                  <a:ext uri="{0D108BD9-81ED-4DB2-BD59-A6C34878D82A}">
                    <a16:rowId xmlns:a16="http://schemas.microsoft.com/office/drawing/2014/main" val="3826403590"/>
                  </a:ext>
                </a:extLst>
              </a:tr>
              <a:tr h="37557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11</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11</a:t>
                      </a:r>
                      <a:r>
                        <a:rPr lang="ja-JP" altLang="en-US" sz="1100" u="none" strike="noStrike" dirty="0">
                          <a:effectLst/>
                          <a:latin typeface="HG丸ｺﾞｼｯｸM-PRO" panose="020F0600000000000000" pitchFamily="50" charset="-128"/>
                          <a:ea typeface="HG丸ｺﾞｼｯｸM-PRO" panose="020F0600000000000000" pitchFamily="50" charset="-128"/>
                        </a:rPr>
                        <a:t>日（土）</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池田市農業祭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池田市駅前公園</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ja-JP" altLang="en-US" sz="1100" u="none" strike="noStrike" dirty="0">
                          <a:effectLst/>
                          <a:latin typeface="HG丸ｺﾞｼｯｸM-PRO" panose="020F0600000000000000" pitchFamily="50" charset="-128"/>
                          <a:ea typeface="HG丸ｺﾞｼｯｸM-PRO" panose="020F0600000000000000" pitchFamily="50" charset="-128"/>
                        </a:rPr>
                        <a:t> 池田市みどり農政課</a:t>
                      </a:r>
                      <a:br>
                        <a:rPr lang="ja-JP" altLang="en-US" sz="1100" u="none" strike="noStrike" dirty="0">
                          <a:effectLst/>
                          <a:latin typeface="HG丸ｺﾞｼｯｸM-PRO" panose="020F0600000000000000" pitchFamily="50" charset="-128"/>
                          <a:ea typeface="HG丸ｺﾞｼｯｸM-PRO" panose="020F0600000000000000" pitchFamily="50" charset="-128"/>
                        </a:rPr>
                      </a:br>
                      <a:r>
                        <a:rPr lang="ja-JP"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ja-JP" sz="1100" u="none" strike="noStrike" dirty="0">
                          <a:effectLst/>
                          <a:latin typeface="HG丸ｺﾞｼｯｸM-PRO" panose="020F0600000000000000" pitchFamily="50" charset="-128"/>
                          <a:ea typeface="HG丸ｺﾞｼｯｸM-PRO" panose="020F0600000000000000" pitchFamily="50" charset="-128"/>
                        </a:rPr>
                        <a:t>072-752-1111</a:t>
                      </a:r>
                      <a:r>
                        <a:rPr lang="ja-JP" altLang="en-US" sz="1100" u="none" strike="noStrike" dirty="0">
                          <a:effectLst/>
                          <a:latin typeface="HG丸ｺﾞｼｯｸM-PRO" panose="020F0600000000000000" pitchFamily="50" charset="-128"/>
                          <a:ea typeface="HG丸ｺﾞｼｯｸM-PRO" panose="020F0600000000000000" pitchFamily="50" charset="-128"/>
                        </a:rPr>
                        <a:t>（代）</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4116949012"/>
                  </a:ext>
                </a:extLst>
              </a:tr>
              <a:tr h="37557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11</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11</a:t>
                      </a:r>
                      <a:r>
                        <a:rPr lang="ja-JP" altLang="en-US" sz="1100" u="none" strike="noStrike" dirty="0">
                          <a:effectLst/>
                          <a:latin typeface="HG丸ｺﾞｼｯｸM-PRO" panose="020F0600000000000000" pitchFamily="50" charset="-128"/>
                          <a:ea typeface="HG丸ｺﾞｼｯｸM-PRO" panose="020F0600000000000000" pitchFamily="50" charset="-128"/>
                        </a:rPr>
                        <a:t>日（土）</a:t>
                      </a:r>
                      <a:br>
                        <a:rPr lang="ja-JP" altLang="en-US" sz="1100" u="none" strike="noStrike" dirty="0">
                          <a:effectLst/>
                          <a:latin typeface="HG丸ｺﾞｼｯｸM-PRO" panose="020F0600000000000000" pitchFamily="50" charset="-128"/>
                          <a:ea typeface="HG丸ｺﾞｼｯｸM-PRO" panose="020F0600000000000000" pitchFamily="50" charset="-128"/>
                        </a:rPr>
                      </a:br>
                      <a:r>
                        <a:rPr lang="ja-JP" altLang="en-US" sz="1100" u="none" strike="noStrike" dirty="0">
                          <a:effectLst/>
                          <a:latin typeface="HG丸ｺﾞｼｯｸM-PRO" panose="020F0600000000000000" pitchFamily="50" charset="-128"/>
                          <a:ea typeface="HG丸ｺﾞｼｯｸM-PRO" panose="020F0600000000000000" pitchFamily="50" charset="-128"/>
                        </a:rPr>
                        <a:t>　　  </a:t>
                      </a:r>
                      <a:r>
                        <a:rPr lang="en-US" altLang="ja-JP" sz="1100" u="none" strike="noStrike" dirty="0">
                          <a:effectLst/>
                          <a:latin typeface="HG丸ｺﾞｼｯｸM-PRO" panose="020F0600000000000000" pitchFamily="50" charset="-128"/>
                          <a:ea typeface="HG丸ｺﾞｼｯｸM-PRO" panose="020F0600000000000000" pitchFamily="50" charset="-128"/>
                        </a:rPr>
                        <a:t>12</a:t>
                      </a:r>
                      <a:r>
                        <a:rPr lang="ja-JP" altLang="en-US" sz="1100" u="none" strike="noStrike" dirty="0">
                          <a:effectLst/>
                          <a:latin typeface="HG丸ｺﾞｼｯｸM-PRO" panose="020F0600000000000000" pitchFamily="50" charset="-128"/>
                          <a:ea typeface="HG丸ｺﾞｼｯｸM-PRO" panose="020F0600000000000000" pitchFamily="50" charset="-128"/>
                        </a:rPr>
                        <a:t>日（日）</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摂津市農業祭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市役所庁舎前駐車場</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摂津市産業振興課 </a:t>
                      </a:r>
                      <a:br>
                        <a:rPr lang="zh-TW" altLang="en-US" sz="1100" u="none" strike="noStrike" dirty="0">
                          <a:effectLst/>
                          <a:latin typeface="HG丸ｺﾞｼｯｸM-PRO" panose="020F0600000000000000" pitchFamily="50" charset="-128"/>
                          <a:ea typeface="HG丸ｺﾞｼｯｸM-PRO" panose="020F0600000000000000" pitchFamily="50" charset="-128"/>
                        </a:rPr>
                      </a:br>
                      <a:r>
                        <a:rPr lang="zh-TW"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zh-TW" sz="1100" u="none" strike="noStrike" dirty="0">
                          <a:effectLst/>
                          <a:latin typeface="HG丸ｺﾞｼｯｸM-PRO" panose="020F0600000000000000" pitchFamily="50" charset="-128"/>
                          <a:ea typeface="HG丸ｺﾞｼｯｸM-PRO" panose="020F0600000000000000" pitchFamily="50" charset="-128"/>
                        </a:rPr>
                        <a:t>06-6383-1111</a:t>
                      </a:r>
                      <a:r>
                        <a:rPr lang="zh-TW" altLang="en-US" sz="1100" u="none" strike="noStrike" dirty="0">
                          <a:effectLst/>
                          <a:latin typeface="HG丸ｺﾞｼｯｸM-PRO" panose="020F0600000000000000" pitchFamily="50" charset="-128"/>
                          <a:ea typeface="HG丸ｺﾞｼｯｸM-PRO" panose="020F0600000000000000" pitchFamily="50" charset="-128"/>
                        </a:rPr>
                        <a:t>（代）</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1739968511"/>
                  </a:ext>
                </a:extLst>
              </a:tr>
              <a:tr h="37557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11</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12</a:t>
                      </a:r>
                      <a:r>
                        <a:rPr lang="ja-JP" altLang="en-US" sz="1100" u="none" strike="noStrike" dirty="0">
                          <a:effectLst/>
                          <a:latin typeface="HG丸ｺﾞｼｯｸM-PRO" panose="020F0600000000000000" pitchFamily="50" charset="-128"/>
                          <a:ea typeface="HG丸ｺﾞｼｯｸM-PRO" panose="020F0600000000000000" pitchFamily="50" charset="-128"/>
                        </a:rPr>
                        <a:t>日（日）</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豊能町農業祭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ja-JP" altLang="en-US" sz="1100" u="none" strike="noStrike" dirty="0">
                          <a:effectLst/>
                          <a:latin typeface="HG丸ｺﾞｼｯｸM-PRO" panose="020F0600000000000000" pitchFamily="50" charset="-128"/>
                          <a:ea typeface="HG丸ｺﾞｼｯｸM-PRO" panose="020F0600000000000000" pitchFamily="50" charset="-128"/>
                        </a:rPr>
                        <a:t> 町立保健福祉センター前特設会場</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豊能町農林商工課 </a:t>
                      </a:r>
                      <a:br>
                        <a:rPr lang="zh-TW" altLang="en-US" sz="1100" u="none" strike="noStrike" dirty="0">
                          <a:effectLst/>
                          <a:latin typeface="HG丸ｺﾞｼｯｸM-PRO" panose="020F0600000000000000" pitchFamily="50" charset="-128"/>
                          <a:ea typeface="HG丸ｺﾞｼｯｸM-PRO" panose="020F0600000000000000" pitchFamily="50" charset="-128"/>
                        </a:rPr>
                      </a:br>
                      <a:r>
                        <a:rPr lang="zh-TW"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zh-TW" sz="1100" u="none" strike="noStrike" dirty="0">
                          <a:effectLst/>
                          <a:latin typeface="HG丸ｺﾞｼｯｸM-PRO" panose="020F0600000000000000" pitchFamily="50" charset="-128"/>
                          <a:ea typeface="HG丸ｺﾞｼｯｸM-PRO" panose="020F0600000000000000" pitchFamily="50" charset="-128"/>
                        </a:rPr>
                        <a:t>072-739-0001</a:t>
                      </a:r>
                      <a:r>
                        <a:rPr lang="zh-TW" altLang="en-US" sz="1100" u="none" strike="noStrike" dirty="0">
                          <a:effectLst/>
                          <a:latin typeface="HG丸ｺﾞｼｯｸM-PRO" panose="020F0600000000000000" pitchFamily="50" charset="-128"/>
                          <a:ea typeface="HG丸ｺﾞｼｯｸM-PRO" panose="020F0600000000000000" pitchFamily="50" charset="-128"/>
                        </a:rPr>
                        <a:t>（代）</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613071304"/>
                  </a:ext>
                </a:extLst>
              </a:tr>
              <a:tr h="37557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11</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12</a:t>
                      </a:r>
                      <a:r>
                        <a:rPr lang="ja-JP" altLang="en-US" sz="1100" u="none" strike="noStrike" dirty="0">
                          <a:effectLst/>
                          <a:latin typeface="HG丸ｺﾞｼｯｸM-PRO" panose="020F0600000000000000" pitchFamily="50" charset="-128"/>
                          <a:ea typeface="HG丸ｺﾞｼｯｸM-PRO" panose="020F0600000000000000" pitchFamily="50" charset="-128"/>
                        </a:rPr>
                        <a:t>日（日）</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高槻市農林業祭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史跡嶋上郡衙跡</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高槻市農林緑政課 </a:t>
                      </a:r>
                      <a:br>
                        <a:rPr lang="zh-TW" altLang="en-US" sz="1100" u="none" strike="noStrike" dirty="0">
                          <a:effectLst/>
                          <a:latin typeface="HG丸ｺﾞｼｯｸM-PRO" panose="020F0600000000000000" pitchFamily="50" charset="-128"/>
                          <a:ea typeface="HG丸ｺﾞｼｯｸM-PRO" panose="020F0600000000000000" pitchFamily="50" charset="-128"/>
                        </a:rPr>
                      </a:br>
                      <a:r>
                        <a:rPr lang="zh-TW"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zh-TW" sz="1100" u="none" strike="noStrike" dirty="0">
                          <a:effectLst/>
                          <a:latin typeface="HG丸ｺﾞｼｯｸM-PRO" panose="020F0600000000000000" pitchFamily="50" charset="-128"/>
                          <a:ea typeface="HG丸ｺﾞｼｯｸM-PRO" panose="020F0600000000000000" pitchFamily="50" charset="-128"/>
                        </a:rPr>
                        <a:t>072-674-7111</a:t>
                      </a:r>
                      <a:r>
                        <a:rPr lang="zh-TW" altLang="en-US" sz="1100" u="none" strike="noStrike" dirty="0">
                          <a:effectLst/>
                          <a:latin typeface="HG丸ｺﾞｼｯｸM-PRO" panose="020F0600000000000000" pitchFamily="50" charset="-128"/>
                          <a:ea typeface="HG丸ｺﾞｼｯｸM-PRO" panose="020F0600000000000000" pitchFamily="50" charset="-128"/>
                        </a:rPr>
                        <a:t>（代）</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2156422582"/>
                  </a:ext>
                </a:extLst>
              </a:tr>
              <a:tr h="37557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11</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18</a:t>
                      </a:r>
                      <a:r>
                        <a:rPr lang="ja-JP" altLang="en-US" sz="1100" u="none" strike="noStrike" dirty="0">
                          <a:effectLst/>
                          <a:latin typeface="HG丸ｺﾞｼｯｸM-PRO" panose="020F0600000000000000" pitchFamily="50" charset="-128"/>
                          <a:ea typeface="HG丸ｺﾞｼｯｸM-PRO" panose="020F0600000000000000" pitchFamily="50" charset="-128"/>
                        </a:rPr>
                        <a:t>日（土）</a:t>
                      </a:r>
                      <a:br>
                        <a:rPr lang="ja-JP" altLang="en-US" sz="1100" u="none" strike="noStrike" dirty="0">
                          <a:effectLst/>
                          <a:latin typeface="HG丸ｺﾞｼｯｸM-PRO" panose="020F0600000000000000" pitchFamily="50" charset="-128"/>
                          <a:ea typeface="HG丸ｺﾞｼｯｸM-PRO" panose="020F0600000000000000" pitchFamily="50" charset="-128"/>
                        </a:rPr>
                      </a:br>
                      <a:r>
                        <a:rPr lang="ja-JP" altLang="en-US" sz="1100" u="none" strike="noStrike" dirty="0">
                          <a:effectLst/>
                          <a:latin typeface="HG丸ｺﾞｼｯｸM-PRO" panose="020F0600000000000000" pitchFamily="50" charset="-128"/>
                          <a:ea typeface="HG丸ｺﾞｼｯｸM-PRO" panose="020F0600000000000000" pitchFamily="50" charset="-128"/>
                        </a:rPr>
                        <a:t>　　  </a:t>
                      </a:r>
                      <a:r>
                        <a:rPr lang="en-US" altLang="ja-JP" sz="1100" u="none" strike="noStrike" dirty="0">
                          <a:effectLst/>
                          <a:latin typeface="HG丸ｺﾞｼｯｸM-PRO" panose="020F0600000000000000" pitchFamily="50" charset="-128"/>
                          <a:ea typeface="HG丸ｺﾞｼｯｸM-PRO" panose="020F0600000000000000" pitchFamily="50" charset="-128"/>
                        </a:rPr>
                        <a:t>19</a:t>
                      </a:r>
                      <a:r>
                        <a:rPr lang="ja-JP" altLang="en-US" sz="1100" u="none" strike="noStrike" dirty="0">
                          <a:effectLst/>
                          <a:latin typeface="HG丸ｺﾞｼｯｸM-PRO" panose="020F0600000000000000" pitchFamily="50" charset="-128"/>
                          <a:ea typeface="HG丸ｺﾞｼｯｸM-PRO" panose="020F0600000000000000" pitchFamily="50" charset="-128"/>
                        </a:rPr>
                        <a:t>日（日）</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茨木市農業祭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ja-JP" altLang="en-US" sz="1100" u="none" strike="noStrike" dirty="0">
                          <a:effectLst/>
                          <a:latin typeface="HG丸ｺﾞｼｯｸM-PRO" panose="020F0600000000000000" pitchFamily="50" charset="-128"/>
                          <a:ea typeface="HG丸ｺﾞｼｯｸM-PRO" panose="020F0600000000000000" pitchFamily="50" charset="-128"/>
                        </a:rPr>
                        <a:t> 市役所前中央公園グラウンド</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茨木市農林課 </a:t>
                      </a:r>
                      <a:br>
                        <a:rPr lang="zh-TW" altLang="en-US" sz="1100" u="none" strike="noStrike" dirty="0">
                          <a:effectLst/>
                          <a:latin typeface="HG丸ｺﾞｼｯｸM-PRO" panose="020F0600000000000000" pitchFamily="50" charset="-128"/>
                          <a:ea typeface="HG丸ｺﾞｼｯｸM-PRO" panose="020F0600000000000000" pitchFamily="50" charset="-128"/>
                        </a:rPr>
                      </a:br>
                      <a:r>
                        <a:rPr lang="zh-TW"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zh-TW" sz="1100" u="none" strike="noStrike" dirty="0">
                          <a:effectLst/>
                          <a:latin typeface="HG丸ｺﾞｼｯｸM-PRO" panose="020F0600000000000000" pitchFamily="50" charset="-128"/>
                          <a:ea typeface="HG丸ｺﾞｼｯｸM-PRO" panose="020F0600000000000000" pitchFamily="50" charset="-128"/>
                        </a:rPr>
                        <a:t>072-622-8121</a:t>
                      </a:r>
                      <a:r>
                        <a:rPr lang="zh-TW" altLang="en-US" sz="1100" u="none" strike="noStrike" dirty="0">
                          <a:effectLst/>
                          <a:latin typeface="HG丸ｺﾞｼｯｸM-PRO" panose="020F0600000000000000" pitchFamily="50" charset="-128"/>
                          <a:ea typeface="HG丸ｺﾞｼｯｸM-PRO" panose="020F0600000000000000" pitchFamily="50" charset="-128"/>
                        </a:rPr>
                        <a:t>（代）</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1989734684"/>
                  </a:ext>
                </a:extLst>
              </a:tr>
              <a:tr h="37557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11</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25</a:t>
                      </a:r>
                      <a:r>
                        <a:rPr lang="ja-JP" altLang="en-US" sz="1100" u="none" strike="noStrike" dirty="0">
                          <a:effectLst/>
                          <a:latin typeface="HG丸ｺﾞｼｯｸM-PRO" panose="020F0600000000000000" pitchFamily="50" charset="-128"/>
                          <a:ea typeface="HG丸ｺﾞｼｯｸM-PRO" panose="020F0600000000000000" pitchFamily="50" charset="-128"/>
                        </a:rPr>
                        <a:t>日（土）</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豊中市農業祭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豊島公園 多目的広場</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豊中市農業委員会事務局</a:t>
                      </a:r>
                      <a:br>
                        <a:rPr lang="zh-TW" altLang="en-US" sz="1100" u="none" strike="noStrike" dirty="0">
                          <a:effectLst/>
                          <a:latin typeface="HG丸ｺﾞｼｯｸM-PRO" panose="020F0600000000000000" pitchFamily="50" charset="-128"/>
                          <a:ea typeface="HG丸ｺﾞｼｯｸM-PRO" panose="020F0600000000000000" pitchFamily="50" charset="-128"/>
                        </a:rPr>
                      </a:br>
                      <a:r>
                        <a:rPr lang="zh-TW"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zh-TW" sz="1100" u="none" strike="noStrike" dirty="0">
                          <a:effectLst/>
                          <a:latin typeface="HG丸ｺﾞｼｯｸM-PRO" panose="020F0600000000000000" pitchFamily="50" charset="-128"/>
                          <a:ea typeface="HG丸ｺﾞｼｯｸM-PRO" panose="020F0600000000000000" pitchFamily="50" charset="-128"/>
                        </a:rPr>
                        <a:t>06-6858-2525</a:t>
                      </a:r>
                      <a:r>
                        <a:rPr lang="zh-TW" altLang="en-US" sz="1100" u="none" strike="noStrike" dirty="0">
                          <a:effectLst/>
                          <a:latin typeface="HG丸ｺﾞｼｯｸM-PRO" panose="020F0600000000000000" pitchFamily="50" charset="-128"/>
                          <a:ea typeface="HG丸ｺﾞｼｯｸM-PRO" panose="020F0600000000000000" pitchFamily="50" charset="-128"/>
                        </a:rPr>
                        <a:t>（代）</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1386826495"/>
                  </a:ext>
                </a:extLst>
              </a:tr>
              <a:tr h="40161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12</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2</a:t>
                      </a:r>
                      <a:r>
                        <a:rPr lang="ja-JP" altLang="en-US" sz="1100" u="none" strike="noStrike" dirty="0">
                          <a:effectLst/>
                          <a:latin typeface="HG丸ｺﾞｼｯｸM-PRO" panose="020F0600000000000000" pitchFamily="50" charset="-128"/>
                          <a:ea typeface="HG丸ｺﾞｼｯｸM-PRO" panose="020F0600000000000000" pitchFamily="50" charset="-128"/>
                        </a:rPr>
                        <a:t>日（土）</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箕面市農業祭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ja-JP" altLang="en-US" sz="1100" u="none" strike="noStrike" dirty="0">
                          <a:effectLst/>
                          <a:latin typeface="HG丸ｺﾞｼｯｸM-PRO" panose="020F0600000000000000" pitchFamily="50" charset="-128"/>
                          <a:ea typeface="HG丸ｺﾞｼｯｸM-PRO" panose="020F0600000000000000" pitchFamily="50" charset="-128"/>
                        </a:rPr>
                        <a:t> 箕面市芦原公園、メイプルホール</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箕面市農業振興室</a:t>
                      </a:r>
                      <a:br>
                        <a:rPr lang="zh-TW" altLang="en-US" sz="1100" u="none" strike="noStrike" dirty="0">
                          <a:effectLst/>
                          <a:latin typeface="HG丸ｺﾞｼｯｸM-PRO" panose="020F0600000000000000" pitchFamily="50" charset="-128"/>
                          <a:ea typeface="HG丸ｺﾞｼｯｸM-PRO" panose="020F0600000000000000" pitchFamily="50" charset="-128"/>
                        </a:rPr>
                      </a:br>
                      <a:r>
                        <a:rPr lang="zh-TW"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zh-TW" sz="1100" u="none" strike="noStrike" dirty="0">
                          <a:effectLst/>
                          <a:latin typeface="HG丸ｺﾞｼｯｸM-PRO" panose="020F0600000000000000" pitchFamily="50" charset="-128"/>
                          <a:ea typeface="HG丸ｺﾞｼｯｸM-PRO" panose="020F0600000000000000" pitchFamily="50" charset="-128"/>
                        </a:rPr>
                        <a:t>072-723-2121</a:t>
                      </a:r>
                      <a:r>
                        <a:rPr lang="zh-TW" altLang="en-US" sz="1100" u="none" strike="noStrike" dirty="0">
                          <a:effectLst/>
                          <a:latin typeface="HG丸ｺﾞｼｯｸM-PRO" panose="020F0600000000000000" pitchFamily="50" charset="-128"/>
                          <a:ea typeface="HG丸ｺﾞｼｯｸM-PRO" panose="020F0600000000000000" pitchFamily="50" charset="-128"/>
                        </a:rPr>
                        <a:t>（代）</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2635075867"/>
                  </a:ext>
                </a:extLst>
              </a:tr>
              <a:tr h="375575">
                <a:tc>
                  <a:txBody>
                    <a:bodyPr/>
                    <a:lstStyle/>
                    <a:p>
                      <a:pPr algn="l" fontAlgn="ctr"/>
                      <a:r>
                        <a:rPr lang="en-US" altLang="ja-JP" sz="1100" u="none" strike="noStrike" dirty="0">
                          <a:effectLst/>
                          <a:latin typeface="HG丸ｺﾞｼｯｸM-PRO" panose="020F0600000000000000" pitchFamily="50" charset="-128"/>
                          <a:ea typeface="HG丸ｺﾞｼｯｸM-PRO" panose="020F0600000000000000" pitchFamily="50" charset="-128"/>
                        </a:rPr>
                        <a:t> 12</a:t>
                      </a:r>
                      <a:r>
                        <a:rPr lang="ja-JP" altLang="en-US" sz="1100" u="none" strike="noStrike" dirty="0">
                          <a:effectLst/>
                          <a:latin typeface="HG丸ｺﾞｼｯｸM-PRO" panose="020F0600000000000000" pitchFamily="50" charset="-128"/>
                          <a:ea typeface="HG丸ｺﾞｼｯｸM-PRO" panose="020F0600000000000000" pitchFamily="50" charset="-128"/>
                        </a:rPr>
                        <a:t>月</a:t>
                      </a:r>
                      <a:r>
                        <a:rPr lang="en-US" altLang="ja-JP" sz="1100" u="none" strike="noStrike" dirty="0">
                          <a:effectLst/>
                          <a:latin typeface="HG丸ｺﾞｼｯｸM-PRO" panose="020F0600000000000000" pitchFamily="50" charset="-128"/>
                          <a:ea typeface="HG丸ｺﾞｼｯｸM-PRO" panose="020F0600000000000000" pitchFamily="50" charset="-128"/>
                        </a:rPr>
                        <a:t>2</a:t>
                      </a:r>
                      <a:r>
                        <a:rPr lang="ja-JP" altLang="en-US" sz="1100" u="none" strike="noStrike" dirty="0">
                          <a:effectLst/>
                          <a:latin typeface="HG丸ｺﾞｼｯｸM-PRO" panose="020F0600000000000000" pitchFamily="50" charset="-128"/>
                          <a:ea typeface="HG丸ｺﾞｼｯｸM-PRO" panose="020F0600000000000000" pitchFamily="50" charset="-128"/>
                        </a:rPr>
                        <a:t>日（土）</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島本町農林業祭</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zh-TW" altLang="en-US" sz="1100" u="none" strike="noStrike" dirty="0">
                          <a:effectLst/>
                          <a:latin typeface="HG丸ｺﾞｼｯｸM-PRO" panose="020F0600000000000000" pitchFamily="50" charset="-128"/>
                          <a:ea typeface="HG丸ｺﾞｼｯｸM-PRO" panose="020F0600000000000000" pitchFamily="50" charset="-128"/>
                        </a:rPr>
                        <a:t> 史跡桜井駅跡史跡公園</a:t>
                      </a:r>
                      <a:endParaRPr lang="zh-TW"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tc>
                  <a:txBody>
                    <a:bodyPr/>
                    <a:lstStyle/>
                    <a:p>
                      <a:pPr algn="l" fontAlgn="ctr"/>
                      <a:r>
                        <a:rPr lang="ja-JP" altLang="en-US" sz="1100" u="none" strike="noStrike" dirty="0">
                          <a:effectLst/>
                          <a:latin typeface="HG丸ｺﾞｼｯｸM-PRO" panose="020F0600000000000000" pitchFamily="50" charset="-128"/>
                          <a:ea typeface="HG丸ｺﾞｼｯｸM-PRO" panose="020F0600000000000000" pitchFamily="50" charset="-128"/>
                        </a:rPr>
                        <a:t> 島本町にぎわい創造課</a:t>
                      </a:r>
                      <a:br>
                        <a:rPr lang="ja-JP" altLang="en-US" sz="1100" u="none" strike="noStrike" dirty="0">
                          <a:effectLst/>
                          <a:latin typeface="HG丸ｺﾞｼｯｸM-PRO" panose="020F0600000000000000" pitchFamily="50" charset="-128"/>
                          <a:ea typeface="HG丸ｺﾞｼｯｸM-PRO" panose="020F0600000000000000" pitchFamily="50" charset="-128"/>
                        </a:rPr>
                      </a:br>
                      <a:r>
                        <a:rPr lang="ja-JP" altLang="en-US" sz="1100" u="none" strike="noStrike" dirty="0">
                          <a:effectLst/>
                          <a:latin typeface="HG丸ｺﾞｼｯｸM-PRO" panose="020F0600000000000000" pitchFamily="50" charset="-128"/>
                          <a:ea typeface="HG丸ｺﾞｼｯｸM-PRO" panose="020F0600000000000000" pitchFamily="50" charset="-128"/>
                        </a:rPr>
                        <a:t> 電話：</a:t>
                      </a:r>
                      <a:r>
                        <a:rPr lang="en-US" altLang="ja-JP" sz="1100" u="none" strike="noStrike" dirty="0">
                          <a:effectLst/>
                          <a:latin typeface="HG丸ｺﾞｼｯｸM-PRO" panose="020F0600000000000000" pitchFamily="50" charset="-128"/>
                          <a:ea typeface="HG丸ｺﾞｼｯｸM-PRO" panose="020F0600000000000000" pitchFamily="50" charset="-128"/>
                        </a:rPr>
                        <a:t>075-961-5151</a:t>
                      </a:r>
                      <a:r>
                        <a:rPr lang="ja-JP" altLang="en-US" sz="1100" u="none" strike="noStrike" dirty="0">
                          <a:effectLst/>
                          <a:latin typeface="HG丸ｺﾞｼｯｸM-PRO" panose="020F0600000000000000" pitchFamily="50" charset="-128"/>
                          <a:ea typeface="HG丸ｺﾞｼｯｸM-PRO" panose="020F0600000000000000" pitchFamily="50" charset="-128"/>
                        </a:rPr>
                        <a:t>（代）</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355" marR="9355" marT="9355" marB="0" anchor="ctr"/>
                </a:tc>
                <a:extLst>
                  <a:ext uri="{0D108BD9-81ED-4DB2-BD59-A6C34878D82A}">
                    <a16:rowId xmlns:a16="http://schemas.microsoft.com/office/drawing/2014/main" val="3819980103"/>
                  </a:ext>
                </a:extLst>
              </a:tr>
            </a:tbl>
          </a:graphicData>
        </a:graphic>
      </p:graphicFrame>
      <p:pic>
        <p:nvPicPr>
          <p:cNvPr id="26" name="図 25"/>
          <p:cNvPicPr>
            <a:picLocks noChangeAspect="1"/>
          </p:cNvPicPr>
          <p:nvPr/>
        </p:nvPicPr>
        <p:blipFill>
          <a:blip r:embed="rId6"/>
          <a:stretch>
            <a:fillRect/>
          </a:stretch>
        </p:blipFill>
        <p:spPr>
          <a:xfrm rot="3741854">
            <a:off x="6979693" y="6708655"/>
            <a:ext cx="316577" cy="417924"/>
          </a:xfrm>
          <a:prstGeom prst="rect">
            <a:avLst/>
          </a:prstGeom>
        </p:spPr>
      </p:pic>
    </p:spTree>
    <p:extLst>
      <p:ext uri="{BB962C8B-B14F-4D97-AF65-F5344CB8AC3E}">
        <p14:creationId xmlns:p14="http://schemas.microsoft.com/office/powerpoint/2010/main" val="24607333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B6B6"/>
        </a:solidFill>
        <a:ln>
          <a:noFill/>
        </a:ln>
      </a:spPr>
      <a:bodyPr rtlCol="0" anchor="ctr"/>
      <a:lstStyle>
        <a:defPPr algn="ctr">
          <a:defRPr sz="128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7132</TotalTime>
  <Words>1210</Words>
  <Application>Microsoft Office PowerPoint</Application>
  <PresentationFormat>ユーザー設定</PresentationFormat>
  <Paragraphs>97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AR P丸ゴシック体M</vt:lpstr>
      <vt:lpstr>HGP創英角ﾎﾟｯﾌﾟ体</vt:lpstr>
      <vt:lpstr>HG丸ｺﾞｼｯｸM-PRO</vt:lpstr>
      <vt:lpstr>HG創英角ﾎﾟｯﾌﾟ体</vt:lpstr>
      <vt:lpstr>ＭＳ Ｐゴシック</vt:lpstr>
      <vt:lpstr>Arial</vt:lpstr>
      <vt:lpstr>Calibri</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宮﨑　江里</cp:lastModifiedBy>
  <cp:revision>634</cp:revision>
  <cp:lastPrinted>2023-09-04T08:21:09Z</cp:lastPrinted>
  <dcterms:created xsi:type="dcterms:W3CDTF">2014-06-04T02:50:05Z</dcterms:created>
  <dcterms:modified xsi:type="dcterms:W3CDTF">2023-09-15T04:16:32Z</dcterms:modified>
</cp:coreProperties>
</file>