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60" r:id="rId2"/>
    <p:sldId id="259" r:id="rId3"/>
  </p:sldIdLst>
  <p:sldSz cx="7775575" cy="10907713"/>
  <p:notesSz cx="6807200" cy="9939338"/>
  <p:defaultTextStyle>
    <a:defPPr>
      <a:defRPr lang="ja-JP"/>
    </a:defPPr>
    <a:lvl1pPr marL="0" algn="l" defTabSz="1018818" rtl="0" eaLnBrk="1" latinLnBrk="0" hangingPunct="1">
      <a:defRPr kumimoji="1" sz="2005" kern="1200">
        <a:solidFill>
          <a:schemeClr val="tx1"/>
        </a:solidFill>
        <a:latin typeface="+mn-lt"/>
        <a:ea typeface="+mn-ea"/>
        <a:cs typeface="+mn-cs"/>
      </a:defRPr>
    </a:lvl1pPr>
    <a:lvl2pPr marL="509408" algn="l" defTabSz="1018818" rtl="0" eaLnBrk="1" latinLnBrk="0" hangingPunct="1">
      <a:defRPr kumimoji="1" sz="2005" kern="1200">
        <a:solidFill>
          <a:schemeClr val="tx1"/>
        </a:solidFill>
        <a:latin typeface="+mn-lt"/>
        <a:ea typeface="+mn-ea"/>
        <a:cs typeface="+mn-cs"/>
      </a:defRPr>
    </a:lvl2pPr>
    <a:lvl3pPr marL="1018818" algn="l" defTabSz="1018818" rtl="0" eaLnBrk="1" latinLnBrk="0" hangingPunct="1">
      <a:defRPr kumimoji="1" sz="2005" kern="1200">
        <a:solidFill>
          <a:schemeClr val="tx1"/>
        </a:solidFill>
        <a:latin typeface="+mn-lt"/>
        <a:ea typeface="+mn-ea"/>
        <a:cs typeface="+mn-cs"/>
      </a:defRPr>
    </a:lvl3pPr>
    <a:lvl4pPr marL="1528227" algn="l" defTabSz="1018818" rtl="0" eaLnBrk="1" latinLnBrk="0" hangingPunct="1">
      <a:defRPr kumimoji="1" sz="2005" kern="1200">
        <a:solidFill>
          <a:schemeClr val="tx1"/>
        </a:solidFill>
        <a:latin typeface="+mn-lt"/>
        <a:ea typeface="+mn-ea"/>
        <a:cs typeface="+mn-cs"/>
      </a:defRPr>
    </a:lvl4pPr>
    <a:lvl5pPr marL="2037634" algn="l" defTabSz="1018818" rtl="0" eaLnBrk="1" latinLnBrk="0" hangingPunct="1">
      <a:defRPr kumimoji="1" sz="2005" kern="1200">
        <a:solidFill>
          <a:schemeClr val="tx1"/>
        </a:solidFill>
        <a:latin typeface="+mn-lt"/>
        <a:ea typeface="+mn-ea"/>
        <a:cs typeface="+mn-cs"/>
      </a:defRPr>
    </a:lvl5pPr>
    <a:lvl6pPr marL="2547044" algn="l" defTabSz="1018818" rtl="0" eaLnBrk="1" latinLnBrk="0" hangingPunct="1">
      <a:defRPr kumimoji="1" sz="2005" kern="1200">
        <a:solidFill>
          <a:schemeClr val="tx1"/>
        </a:solidFill>
        <a:latin typeface="+mn-lt"/>
        <a:ea typeface="+mn-ea"/>
        <a:cs typeface="+mn-cs"/>
      </a:defRPr>
    </a:lvl6pPr>
    <a:lvl7pPr marL="3056452" algn="l" defTabSz="1018818" rtl="0" eaLnBrk="1" latinLnBrk="0" hangingPunct="1">
      <a:defRPr kumimoji="1" sz="2005" kern="1200">
        <a:solidFill>
          <a:schemeClr val="tx1"/>
        </a:solidFill>
        <a:latin typeface="+mn-lt"/>
        <a:ea typeface="+mn-ea"/>
        <a:cs typeface="+mn-cs"/>
      </a:defRPr>
    </a:lvl7pPr>
    <a:lvl8pPr marL="3565861" algn="l" defTabSz="1018818" rtl="0" eaLnBrk="1" latinLnBrk="0" hangingPunct="1">
      <a:defRPr kumimoji="1" sz="2005" kern="1200">
        <a:solidFill>
          <a:schemeClr val="tx1"/>
        </a:solidFill>
        <a:latin typeface="+mn-lt"/>
        <a:ea typeface="+mn-ea"/>
        <a:cs typeface="+mn-cs"/>
      </a:defRPr>
    </a:lvl8pPr>
    <a:lvl9pPr marL="4075270" algn="l" defTabSz="1018818" rtl="0" eaLnBrk="1" latinLnBrk="0" hangingPunct="1">
      <a:defRPr kumimoji="1" sz="200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6" userDrawn="1">
          <p15:clr>
            <a:srgbClr val="A4A3A4"/>
          </p15:clr>
        </p15:guide>
        <p15:guide id="2" pos="2449" userDrawn="1">
          <p15:clr>
            <a:srgbClr val="A4A3A4"/>
          </p15:clr>
        </p15:guide>
        <p15:guide id="3" orient="horz" pos="9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F57B17"/>
    <a:srgbClr val="F1E03B"/>
    <a:srgbClr val="FDF47F"/>
    <a:srgbClr val="FFCCCC"/>
    <a:srgbClr val="FFCCFF"/>
    <a:srgbClr val="F4B6B6"/>
    <a:srgbClr val="275C9D"/>
    <a:srgbClr val="FC402C"/>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56" autoAdjust="0"/>
    <p:restoredTop sz="94710" autoAdjust="0"/>
  </p:normalViewPr>
  <p:slideViewPr>
    <p:cSldViewPr showGuides="1">
      <p:cViewPr>
        <p:scale>
          <a:sx n="95" d="100"/>
          <a:sy n="95" d="100"/>
        </p:scale>
        <p:origin x="636" y="-2568"/>
      </p:cViewPr>
      <p:guideLst>
        <p:guide orient="horz" pos="3436"/>
        <p:guide pos="2449"/>
        <p:guide orient="horz" pos="93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2"/>
            <a:ext cx="2949787" cy="496968"/>
          </a:xfrm>
          <a:prstGeom prst="rect">
            <a:avLst/>
          </a:prstGeom>
        </p:spPr>
        <p:txBody>
          <a:bodyPr vert="horz" lIns="95547" tIns="47773" rIns="95547" bIns="47773" rtlCol="0"/>
          <a:lstStyle>
            <a:lvl1pPr algn="l">
              <a:defRPr sz="1400"/>
            </a:lvl1pPr>
          </a:lstStyle>
          <a:p>
            <a:endParaRPr kumimoji="1" lang="ja-JP" altLang="en-US"/>
          </a:p>
        </p:txBody>
      </p:sp>
      <p:sp>
        <p:nvSpPr>
          <p:cNvPr id="3" name="日付プレースホルダー 2"/>
          <p:cNvSpPr>
            <a:spLocks noGrp="1"/>
          </p:cNvSpPr>
          <p:nvPr>
            <p:ph type="dt" idx="1"/>
          </p:nvPr>
        </p:nvSpPr>
        <p:spPr>
          <a:xfrm>
            <a:off x="3855839" y="12"/>
            <a:ext cx="2949787" cy="496968"/>
          </a:xfrm>
          <a:prstGeom prst="rect">
            <a:avLst/>
          </a:prstGeom>
        </p:spPr>
        <p:txBody>
          <a:bodyPr vert="horz" lIns="95547" tIns="47773" rIns="95547" bIns="47773" rtlCol="0"/>
          <a:lstStyle>
            <a:lvl1pPr algn="r">
              <a:defRPr sz="1400"/>
            </a:lvl1pPr>
          </a:lstStyle>
          <a:p>
            <a:fld id="{0B9B47EB-4FF1-47B4-8462-42779E877212}" type="datetimeFigureOut">
              <a:rPr kumimoji="1" lang="ja-JP" altLang="en-US" smtClean="0"/>
              <a:pPr/>
              <a:t>2023/7/6</a:t>
            </a:fld>
            <a:endParaRPr kumimoji="1" lang="ja-JP" altLang="en-US"/>
          </a:p>
        </p:txBody>
      </p:sp>
      <p:sp>
        <p:nvSpPr>
          <p:cNvPr id="4" name="スライド イメージ プレースホルダー 3"/>
          <p:cNvSpPr>
            <a:spLocks noGrp="1" noRot="1" noChangeAspect="1"/>
          </p:cNvSpPr>
          <p:nvPr>
            <p:ph type="sldImg" idx="2"/>
          </p:nvPr>
        </p:nvSpPr>
        <p:spPr>
          <a:xfrm>
            <a:off x="2076450" y="746125"/>
            <a:ext cx="2654300" cy="3727450"/>
          </a:xfrm>
          <a:prstGeom prst="rect">
            <a:avLst/>
          </a:prstGeom>
          <a:noFill/>
          <a:ln w="12700">
            <a:solidFill>
              <a:prstClr val="black"/>
            </a:solidFill>
          </a:ln>
        </p:spPr>
        <p:txBody>
          <a:bodyPr vert="horz" lIns="95547" tIns="47773" rIns="95547" bIns="47773" rtlCol="0" anchor="ctr"/>
          <a:lstStyle/>
          <a:p>
            <a:endParaRPr lang="ja-JP" altLang="en-US"/>
          </a:p>
        </p:txBody>
      </p:sp>
      <p:sp>
        <p:nvSpPr>
          <p:cNvPr id="5" name="ノート プレースホルダー 4"/>
          <p:cNvSpPr>
            <a:spLocks noGrp="1"/>
          </p:cNvSpPr>
          <p:nvPr>
            <p:ph type="body" sz="quarter" idx="3"/>
          </p:nvPr>
        </p:nvSpPr>
        <p:spPr>
          <a:xfrm>
            <a:off x="680720" y="4721192"/>
            <a:ext cx="5445760" cy="4472702"/>
          </a:xfrm>
          <a:prstGeom prst="rect">
            <a:avLst/>
          </a:prstGeom>
        </p:spPr>
        <p:txBody>
          <a:bodyPr vert="horz" lIns="95547" tIns="47773" rIns="95547" bIns="477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60"/>
            <a:ext cx="2949787" cy="496968"/>
          </a:xfrm>
          <a:prstGeom prst="rect">
            <a:avLst/>
          </a:prstGeom>
        </p:spPr>
        <p:txBody>
          <a:bodyPr vert="horz" lIns="95547" tIns="47773" rIns="95547" bIns="47773" rtlCol="0" anchor="b"/>
          <a:lstStyle>
            <a:lvl1pPr algn="l">
              <a:defRPr sz="1400"/>
            </a:lvl1pPr>
          </a:lstStyle>
          <a:p>
            <a:endParaRPr kumimoji="1" lang="ja-JP" altLang="en-US"/>
          </a:p>
        </p:txBody>
      </p:sp>
      <p:sp>
        <p:nvSpPr>
          <p:cNvPr id="7" name="スライド番号プレースホルダー 6"/>
          <p:cNvSpPr>
            <a:spLocks noGrp="1"/>
          </p:cNvSpPr>
          <p:nvPr>
            <p:ph type="sldNum" sz="quarter" idx="5"/>
          </p:nvPr>
        </p:nvSpPr>
        <p:spPr>
          <a:xfrm>
            <a:off x="3855839" y="9440660"/>
            <a:ext cx="2949787" cy="496968"/>
          </a:xfrm>
          <a:prstGeom prst="rect">
            <a:avLst/>
          </a:prstGeom>
        </p:spPr>
        <p:txBody>
          <a:bodyPr vert="horz" lIns="95547" tIns="47773" rIns="95547" bIns="47773" rtlCol="0" anchor="b"/>
          <a:lstStyle>
            <a:lvl1pPr algn="r">
              <a:defRPr sz="1400"/>
            </a:lvl1pPr>
          </a:lstStyle>
          <a:p>
            <a:fld id="{94C6C71A-2CA9-43F8-9329-FE0928B9438B}" type="slidenum">
              <a:rPr kumimoji="1" lang="ja-JP" altLang="en-US" smtClean="0"/>
              <a:pPr/>
              <a:t>‹#›</a:t>
            </a:fld>
            <a:endParaRPr kumimoji="1" lang="ja-JP" altLang="en-US"/>
          </a:p>
        </p:txBody>
      </p:sp>
    </p:spTree>
    <p:extLst>
      <p:ext uri="{BB962C8B-B14F-4D97-AF65-F5344CB8AC3E}">
        <p14:creationId xmlns:p14="http://schemas.microsoft.com/office/powerpoint/2010/main" val="3242580381"/>
      </p:ext>
    </p:extLst>
  </p:cSld>
  <p:clrMap bg1="lt1" tx1="dk1" bg2="lt2" tx2="dk2" accent1="accent1" accent2="accent2" accent3="accent3" accent4="accent4" accent5="accent5" accent6="accent6" hlink="hlink" folHlink="folHlink"/>
  <p:notesStyle>
    <a:lvl1pPr marL="0" algn="l" defTabSz="1018818" rtl="0" eaLnBrk="1" latinLnBrk="0" hangingPunct="1">
      <a:defRPr kumimoji="1" sz="1337" kern="1200">
        <a:solidFill>
          <a:schemeClr val="tx1"/>
        </a:solidFill>
        <a:latin typeface="+mn-lt"/>
        <a:ea typeface="+mn-ea"/>
        <a:cs typeface="+mn-cs"/>
      </a:defRPr>
    </a:lvl1pPr>
    <a:lvl2pPr marL="509408" algn="l" defTabSz="1018818" rtl="0" eaLnBrk="1" latinLnBrk="0" hangingPunct="1">
      <a:defRPr kumimoji="1" sz="1337" kern="1200">
        <a:solidFill>
          <a:schemeClr val="tx1"/>
        </a:solidFill>
        <a:latin typeface="+mn-lt"/>
        <a:ea typeface="+mn-ea"/>
        <a:cs typeface="+mn-cs"/>
      </a:defRPr>
    </a:lvl2pPr>
    <a:lvl3pPr marL="1018818" algn="l" defTabSz="1018818" rtl="0" eaLnBrk="1" latinLnBrk="0" hangingPunct="1">
      <a:defRPr kumimoji="1" sz="1337" kern="1200">
        <a:solidFill>
          <a:schemeClr val="tx1"/>
        </a:solidFill>
        <a:latin typeface="+mn-lt"/>
        <a:ea typeface="+mn-ea"/>
        <a:cs typeface="+mn-cs"/>
      </a:defRPr>
    </a:lvl3pPr>
    <a:lvl4pPr marL="1528227" algn="l" defTabSz="1018818" rtl="0" eaLnBrk="1" latinLnBrk="0" hangingPunct="1">
      <a:defRPr kumimoji="1" sz="1337" kern="1200">
        <a:solidFill>
          <a:schemeClr val="tx1"/>
        </a:solidFill>
        <a:latin typeface="+mn-lt"/>
        <a:ea typeface="+mn-ea"/>
        <a:cs typeface="+mn-cs"/>
      </a:defRPr>
    </a:lvl4pPr>
    <a:lvl5pPr marL="2037634" algn="l" defTabSz="1018818" rtl="0" eaLnBrk="1" latinLnBrk="0" hangingPunct="1">
      <a:defRPr kumimoji="1" sz="1337" kern="1200">
        <a:solidFill>
          <a:schemeClr val="tx1"/>
        </a:solidFill>
        <a:latin typeface="+mn-lt"/>
        <a:ea typeface="+mn-ea"/>
        <a:cs typeface="+mn-cs"/>
      </a:defRPr>
    </a:lvl5pPr>
    <a:lvl6pPr marL="2547044" algn="l" defTabSz="1018818" rtl="0" eaLnBrk="1" latinLnBrk="0" hangingPunct="1">
      <a:defRPr kumimoji="1" sz="1337" kern="1200">
        <a:solidFill>
          <a:schemeClr val="tx1"/>
        </a:solidFill>
        <a:latin typeface="+mn-lt"/>
        <a:ea typeface="+mn-ea"/>
        <a:cs typeface="+mn-cs"/>
      </a:defRPr>
    </a:lvl6pPr>
    <a:lvl7pPr marL="3056452" algn="l" defTabSz="1018818" rtl="0" eaLnBrk="1" latinLnBrk="0" hangingPunct="1">
      <a:defRPr kumimoji="1" sz="1337" kern="1200">
        <a:solidFill>
          <a:schemeClr val="tx1"/>
        </a:solidFill>
        <a:latin typeface="+mn-lt"/>
        <a:ea typeface="+mn-ea"/>
        <a:cs typeface="+mn-cs"/>
      </a:defRPr>
    </a:lvl7pPr>
    <a:lvl8pPr marL="3565861" algn="l" defTabSz="1018818" rtl="0" eaLnBrk="1" latinLnBrk="0" hangingPunct="1">
      <a:defRPr kumimoji="1" sz="1337" kern="1200">
        <a:solidFill>
          <a:schemeClr val="tx1"/>
        </a:solidFill>
        <a:latin typeface="+mn-lt"/>
        <a:ea typeface="+mn-ea"/>
        <a:cs typeface="+mn-cs"/>
      </a:defRPr>
    </a:lvl8pPr>
    <a:lvl9pPr marL="4075270" algn="l" defTabSz="1018818"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3169" y="3388464"/>
            <a:ext cx="6609239" cy="2338088"/>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66337" y="6181038"/>
            <a:ext cx="5442903" cy="2787526"/>
          </a:xfrm>
        </p:spPr>
        <p:txBody>
          <a:bodyPr/>
          <a:lstStyle>
            <a:lvl1pPr marL="0" indent="0" algn="ctr">
              <a:buNone/>
              <a:defRPr>
                <a:solidFill>
                  <a:schemeClr val="tx1">
                    <a:tint val="75000"/>
                  </a:schemeClr>
                </a:solidFill>
              </a:defRPr>
            </a:lvl1pPr>
            <a:lvl2pPr marL="333175" indent="0" algn="ctr">
              <a:buNone/>
              <a:defRPr>
                <a:solidFill>
                  <a:schemeClr val="tx1">
                    <a:tint val="75000"/>
                  </a:schemeClr>
                </a:solidFill>
              </a:defRPr>
            </a:lvl2pPr>
            <a:lvl3pPr marL="666350" indent="0" algn="ctr">
              <a:buNone/>
              <a:defRPr>
                <a:solidFill>
                  <a:schemeClr val="tx1">
                    <a:tint val="75000"/>
                  </a:schemeClr>
                </a:solidFill>
              </a:defRPr>
            </a:lvl3pPr>
            <a:lvl4pPr marL="999525" indent="0" algn="ctr">
              <a:buNone/>
              <a:defRPr>
                <a:solidFill>
                  <a:schemeClr val="tx1">
                    <a:tint val="75000"/>
                  </a:schemeClr>
                </a:solidFill>
              </a:defRPr>
            </a:lvl4pPr>
            <a:lvl5pPr marL="1332700" indent="0" algn="ctr">
              <a:buNone/>
              <a:defRPr>
                <a:solidFill>
                  <a:schemeClr val="tx1">
                    <a:tint val="75000"/>
                  </a:schemeClr>
                </a:solidFill>
              </a:defRPr>
            </a:lvl5pPr>
            <a:lvl6pPr marL="1665874" indent="0" algn="ctr">
              <a:buNone/>
              <a:defRPr>
                <a:solidFill>
                  <a:schemeClr val="tx1">
                    <a:tint val="75000"/>
                  </a:schemeClr>
                </a:solidFill>
              </a:defRPr>
            </a:lvl6pPr>
            <a:lvl7pPr marL="1999049" indent="0" algn="ctr">
              <a:buNone/>
              <a:defRPr>
                <a:solidFill>
                  <a:schemeClr val="tx1">
                    <a:tint val="75000"/>
                  </a:schemeClr>
                </a:solidFill>
              </a:defRPr>
            </a:lvl7pPr>
            <a:lvl8pPr marL="2332224" indent="0" algn="ctr">
              <a:buNone/>
              <a:defRPr>
                <a:solidFill>
                  <a:schemeClr val="tx1">
                    <a:tint val="75000"/>
                  </a:schemeClr>
                </a:solidFill>
              </a:defRPr>
            </a:lvl8pPr>
            <a:lvl9pPr marL="266539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36413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2867355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227969" y="631233"/>
            <a:ext cx="1312129" cy="1344274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91587" y="631233"/>
            <a:ext cx="3806792" cy="1344274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433476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33815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14217" y="7009217"/>
            <a:ext cx="6609239" cy="2166393"/>
          </a:xfrm>
        </p:spPr>
        <p:txBody>
          <a:bodyPr anchor="t"/>
          <a:lstStyle>
            <a:lvl1pPr algn="l">
              <a:defRPr sz="291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14217" y="4623157"/>
            <a:ext cx="6609239" cy="2386062"/>
          </a:xfrm>
        </p:spPr>
        <p:txBody>
          <a:bodyPr anchor="b"/>
          <a:lstStyle>
            <a:lvl1pPr marL="0" indent="0">
              <a:buNone/>
              <a:defRPr sz="1458">
                <a:solidFill>
                  <a:schemeClr val="tx1">
                    <a:tint val="75000"/>
                  </a:schemeClr>
                </a:solidFill>
              </a:defRPr>
            </a:lvl1pPr>
            <a:lvl2pPr marL="333175" indent="0">
              <a:buNone/>
              <a:defRPr sz="1312">
                <a:solidFill>
                  <a:schemeClr val="tx1">
                    <a:tint val="75000"/>
                  </a:schemeClr>
                </a:solidFill>
              </a:defRPr>
            </a:lvl2pPr>
            <a:lvl3pPr marL="666350" indent="0">
              <a:buNone/>
              <a:defRPr sz="1166">
                <a:solidFill>
                  <a:schemeClr val="tx1">
                    <a:tint val="75000"/>
                  </a:schemeClr>
                </a:solidFill>
              </a:defRPr>
            </a:lvl3pPr>
            <a:lvl4pPr marL="999525" indent="0">
              <a:buNone/>
              <a:defRPr sz="1020">
                <a:solidFill>
                  <a:schemeClr val="tx1">
                    <a:tint val="75000"/>
                  </a:schemeClr>
                </a:solidFill>
              </a:defRPr>
            </a:lvl4pPr>
            <a:lvl5pPr marL="1332700" indent="0">
              <a:buNone/>
              <a:defRPr sz="1020">
                <a:solidFill>
                  <a:schemeClr val="tx1">
                    <a:tint val="75000"/>
                  </a:schemeClr>
                </a:solidFill>
              </a:defRPr>
            </a:lvl5pPr>
            <a:lvl6pPr marL="1665874" indent="0">
              <a:buNone/>
              <a:defRPr sz="1020">
                <a:solidFill>
                  <a:schemeClr val="tx1">
                    <a:tint val="75000"/>
                  </a:schemeClr>
                </a:solidFill>
              </a:defRPr>
            </a:lvl6pPr>
            <a:lvl7pPr marL="1999049" indent="0">
              <a:buNone/>
              <a:defRPr sz="1020">
                <a:solidFill>
                  <a:schemeClr val="tx1">
                    <a:tint val="75000"/>
                  </a:schemeClr>
                </a:solidFill>
              </a:defRPr>
            </a:lvl7pPr>
            <a:lvl8pPr marL="2332224" indent="0">
              <a:buNone/>
              <a:defRPr sz="1020">
                <a:solidFill>
                  <a:schemeClr val="tx1">
                    <a:tint val="75000"/>
                  </a:schemeClr>
                </a:solidFill>
              </a:defRPr>
            </a:lvl8pPr>
            <a:lvl9pPr marL="2665399" indent="0">
              <a:buNone/>
              <a:defRPr sz="102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7420E7D-346A-4E68-9045-7E6B396D6F6D}" type="datetimeFigureOut">
              <a:rPr kumimoji="1" lang="ja-JP" altLang="en-US" smtClean="0"/>
              <a:pPr/>
              <a:t>2023/7/6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67703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91586" y="3676306"/>
            <a:ext cx="2559460" cy="10397677"/>
          </a:xfrm>
        </p:spPr>
        <p:txBody>
          <a:bodyPr/>
          <a:lstStyle>
            <a:lvl1pPr>
              <a:defRPr sz="2040"/>
            </a:lvl1pPr>
            <a:lvl2pPr>
              <a:defRPr sz="1749"/>
            </a:lvl2pPr>
            <a:lvl3pPr>
              <a:defRPr sz="1458"/>
            </a:lvl3pPr>
            <a:lvl4pPr>
              <a:defRPr sz="1312"/>
            </a:lvl4pPr>
            <a:lvl5pPr>
              <a:defRPr sz="1312"/>
            </a:lvl5pPr>
            <a:lvl6pPr>
              <a:defRPr sz="1312"/>
            </a:lvl6pPr>
            <a:lvl7pPr>
              <a:defRPr sz="1312"/>
            </a:lvl7pPr>
            <a:lvl8pPr>
              <a:defRPr sz="1312"/>
            </a:lvl8pPr>
            <a:lvl9pPr>
              <a:defRPr sz="13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980639" y="3676306"/>
            <a:ext cx="2559460" cy="10397677"/>
          </a:xfrm>
        </p:spPr>
        <p:txBody>
          <a:bodyPr/>
          <a:lstStyle>
            <a:lvl1pPr>
              <a:defRPr sz="2040"/>
            </a:lvl1pPr>
            <a:lvl2pPr>
              <a:defRPr sz="1749"/>
            </a:lvl2pPr>
            <a:lvl3pPr>
              <a:defRPr sz="1458"/>
            </a:lvl3pPr>
            <a:lvl4pPr>
              <a:defRPr sz="1312"/>
            </a:lvl4pPr>
            <a:lvl5pPr>
              <a:defRPr sz="1312"/>
            </a:lvl5pPr>
            <a:lvl6pPr>
              <a:defRPr sz="1312"/>
            </a:lvl6pPr>
            <a:lvl7pPr>
              <a:defRPr sz="1312"/>
            </a:lvl7pPr>
            <a:lvl8pPr>
              <a:defRPr sz="1312"/>
            </a:lvl8pPr>
            <a:lvl9pPr>
              <a:defRPr sz="131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2023/7/6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02874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8779" y="436815"/>
            <a:ext cx="6998018" cy="1817952"/>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88782" y="2441613"/>
            <a:ext cx="3435562" cy="1017548"/>
          </a:xfrm>
        </p:spPr>
        <p:txBody>
          <a:bodyPr anchor="b"/>
          <a:lstStyle>
            <a:lvl1pPr marL="0" indent="0">
              <a:buNone/>
              <a:defRPr sz="1749" b="1"/>
            </a:lvl1pPr>
            <a:lvl2pPr marL="333175" indent="0">
              <a:buNone/>
              <a:defRPr sz="1458" b="1"/>
            </a:lvl2pPr>
            <a:lvl3pPr marL="666350" indent="0">
              <a:buNone/>
              <a:defRPr sz="1312" b="1"/>
            </a:lvl3pPr>
            <a:lvl4pPr marL="999525" indent="0">
              <a:buNone/>
              <a:defRPr sz="1166" b="1"/>
            </a:lvl4pPr>
            <a:lvl5pPr marL="1332700" indent="0">
              <a:buNone/>
              <a:defRPr sz="1166" b="1"/>
            </a:lvl5pPr>
            <a:lvl6pPr marL="1665874" indent="0">
              <a:buNone/>
              <a:defRPr sz="1166" b="1"/>
            </a:lvl6pPr>
            <a:lvl7pPr marL="1999049" indent="0">
              <a:buNone/>
              <a:defRPr sz="1166" b="1"/>
            </a:lvl7pPr>
            <a:lvl8pPr marL="2332224" indent="0">
              <a:buNone/>
              <a:defRPr sz="1166" b="1"/>
            </a:lvl8pPr>
            <a:lvl9pPr marL="2665399" indent="0">
              <a:buNone/>
              <a:defRPr sz="1166"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88782" y="3459159"/>
            <a:ext cx="3435562" cy="6284560"/>
          </a:xfrm>
        </p:spPr>
        <p:txBody>
          <a:bodyPr/>
          <a:lstStyle>
            <a:lvl1pPr>
              <a:defRPr sz="1749"/>
            </a:lvl1pPr>
            <a:lvl2pPr>
              <a:defRPr sz="1458"/>
            </a:lvl2pPr>
            <a:lvl3pPr>
              <a:defRPr sz="1312"/>
            </a:lvl3pPr>
            <a:lvl4pPr>
              <a:defRPr sz="1166"/>
            </a:lvl4pPr>
            <a:lvl5pPr>
              <a:defRPr sz="1166"/>
            </a:lvl5pPr>
            <a:lvl6pPr>
              <a:defRPr sz="1166"/>
            </a:lvl6pPr>
            <a:lvl7pPr>
              <a:defRPr sz="1166"/>
            </a:lvl7pPr>
            <a:lvl8pPr>
              <a:defRPr sz="1166"/>
            </a:lvl8pPr>
            <a:lvl9pPr>
              <a:defRPr sz="11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949887" y="2441613"/>
            <a:ext cx="3436912" cy="1017548"/>
          </a:xfrm>
        </p:spPr>
        <p:txBody>
          <a:bodyPr anchor="b"/>
          <a:lstStyle>
            <a:lvl1pPr marL="0" indent="0">
              <a:buNone/>
              <a:defRPr sz="1749" b="1"/>
            </a:lvl1pPr>
            <a:lvl2pPr marL="333175" indent="0">
              <a:buNone/>
              <a:defRPr sz="1458" b="1"/>
            </a:lvl2pPr>
            <a:lvl3pPr marL="666350" indent="0">
              <a:buNone/>
              <a:defRPr sz="1312" b="1"/>
            </a:lvl3pPr>
            <a:lvl4pPr marL="999525" indent="0">
              <a:buNone/>
              <a:defRPr sz="1166" b="1"/>
            </a:lvl4pPr>
            <a:lvl5pPr marL="1332700" indent="0">
              <a:buNone/>
              <a:defRPr sz="1166" b="1"/>
            </a:lvl5pPr>
            <a:lvl6pPr marL="1665874" indent="0">
              <a:buNone/>
              <a:defRPr sz="1166" b="1"/>
            </a:lvl6pPr>
            <a:lvl7pPr marL="1999049" indent="0">
              <a:buNone/>
              <a:defRPr sz="1166" b="1"/>
            </a:lvl7pPr>
            <a:lvl8pPr marL="2332224" indent="0">
              <a:buNone/>
              <a:defRPr sz="1166" b="1"/>
            </a:lvl8pPr>
            <a:lvl9pPr marL="2665399" indent="0">
              <a:buNone/>
              <a:defRPr sz="1166"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949887" y="3459159"/>
            <a:ext cx="3436912" cy="6284560"/>
          </a:xfrm>
        </p:spPr>
        <p:txBody>
          <a:bodyPr/>
          <a:lstStyle>
            <a:lvl1pPr>
              <a:defRPr sz="1749"/>
            </a:lvl1pPr>
            <a:lvl2pPr>
              <a:defRPr sz="1458"/>
            </a:lvl2pPr>
            <a:lvl3pPr>
              <a:defRPr sz="1312"/>
            </a:lvl3pPr>
            <a:lvl4pPr>
              <a:defRPr sz="1166"/>
            </a:lvl4pPr>
            <a:lvl5pPr>
              <a:defRPr sz="1166"/>
            </a:lvl5pPr>
            <a:lvl6pPr>
              <a:defRPr sz="1166"/>
            </a:lvl6pPr>
            <a:lvl7pPr>
              <a:defRPr sz="1166"/>
            </a:lvl7pPr>
            <a:lvl8pPr>
              <a:defRPr sz="1166"/>
            </a:lvl8pPr>
            <a:lvl9pPr>
              <a:defRPr sz="11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420E7D-346A-4E68-9045-7E6B396D6F6D}" type="datetimeFigureOut">
              <a:rPr kumimoji="1" lang="ja-JP" altLang="en-US" smtClean="0"/>
              <a:pPr/>
              <a:t>2023/7/6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20051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7420E7D-346A-4E68-9045-7E6B396D6F6D}" type="datetimeFigureOut">
              <a:rPr kumimoji="1" lang="ja-JP" altLang="en-US" smtClean="0"/>
              <a:pPr/>
              <a:t>2023/7/6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4087485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7420E7D-346A-4E68-9045-7E6B396D6F6D}" type="datetimeFigureOut">
              <a:rPr kumimoji="1" lang="ja-JP" altLang="en-US" smtClean="0"/>
              <a:pPr/>
              <a:t>2023/7/6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175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88781" y="434289"/>
            <a:ext cx="2558111" cy="1848252"/>
          </a:xfrm>
        </p:spPr>
        <p:txBody>
          <a:bodyPr anchor="b"/>
          <a:lstStyle>
            <a:lvl1pPr algn="l">
              <a:defRPr sz="1458"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040036" y="434289"/>
            <a:ext cx="4346763" cy="9309432"/>
          </a:xfrm>
        </p:spPr>
        <p:txBody>
          <a:bodyPr/>
          <a:lstStyle>
            <a:lvl1pPr>
              <a:defRPr sz="2332"/>
            </a:lvl1pPr>
            <a:lvl2pPr>
              <a:defRPr sz="2040"/>
            </a:lvl2pPr>
            <a:lvl3pPr>
              <a:defRPr sz="1749"/>
            </a:lvl3pPr>
            <a:lvl4pPr>
              <a:defRPr sz="1458"/>
            </a:lvl4pPr>
            <a:lvl5pPr>
              <a:defRPr sz="1458"/>
            </a:lvl5pPr>
            <a:lvl6pPr>
              <a:defRPr sz="1458"/>
            </a:lvl6pPr>
            <a:lvl7pPr>
              <a:defRPr sz="1458"/>
            </a:lvl7pPr>
            <a:lvl8pPr>
              <a:defRPr sz="1458"/>
            </a:lvl8pPr>
            <a:lvl9pPr>
              <a:defRPr sz="145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88781" y="2282541"/>
            <a:ext cx="2558111" cy="7461180"/>
          </a:xfrm>
        </p:spPr>
        <p:txBody>
          <a:bodyPr/>
          <a:lstStyle>
            <a:lvl1pPr marL="0" indent="0">
              <a:buNone/>
              <a:defRPr sz="1020"/>
            </a:lvl1pPr>
            <a:lvl2pPr marL="333175" indent="0">
              <a:buNone/>
              <a:defRPr sz="874"/>
            </a:lvl2pPr>
            <a:lvl3pPr marL="666350" indent="0">
              <a:buNone/>
              <a:defRPr sz="728"/>
            </a:lvl3pPr>
            <a:lvl4pPr marL="999525" indent="0">
              <a:buNone/>
              <a:defRPr sz="656"/>
            </a:lvl4pPr>
            <a:lvl5pPr marL="1332700" indent="0">
              <a:buNone/>
              <a:defRPr sz="656"/>
            </a:lvl5pPr>
            <a:lvl6pPr marL="1665874" indent="0">
              <a:buNone/>
              <a:defRPr sz="656"/>
            </a:lvl6pPr>
            <a:lvl7pPr marL="1999049" indent="0">
              <a:buNone/>
              <a:defRPr sz="656"/>
            </a:lvl7pPr>
            <a:lvl8pPr marL="2332224" indent="0">
              <a:buNone/>
              <a:defRPr sz="656"/>
            </a:lvl8pPr>
            <a:lvl9pPr marL="2665399" indent="0">
              <a:buNone/>
              <a:defRPr sz="656"/>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2023/7/6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854372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67" y="7635399"/>
            <a:ext cx="4665345" cy="901403"/>
          </a:xfrm>
        </p:spPr>
        <p:txBody>
          <a:bodyPr anchor="b"/>
          <a:lstStyle>
            <a:lvl1pPr algn="l">
              <a:defRPr sz="1458" b="1"/>
            </a:lvl1pPr>
          </a:lstStyle>
          <a:p>
            <a:r>
              <a:rPr kumimoji="1" lang="ja-JP" altLang="en-US"/>
              <a:t>マスター タイトルの書式設定</a:t>
            </a:r>
          </a:p>
        </p:txBody>
      </p:sp>
      <p:sp>
        <p:nvSpPr>
          <p:cNvPr id="3" name="図プレースホルダー 2"/>
          <p:cNvSpPr>
            <a:spLocks noGrp="1"/>
          </p:cNvSpPr>
          <p:nvPr>
            <p:ph type="pic" idx="1"/>
          </p:nvPr>
        </p:nvSpPr>
        <p:spPr>
          <a:xfrm>
            <a:off x="1524067" y="974624"/>
            <a:ext cx="4665345" cy="6544628"/>
          </a:xfrm>
        </p:spPr>
        <p:txBody>
          <a:bodyPr/>
          <a:lstStyle>
            <a:lvl1pPr marL="0" indent="0">
              <a:buNone/>
              <a:defRPr sz="2332"/>
            </a:lvl1pPr>
            <a:lvl2pPr marL="333175" indent="0">
              <a:buNone/>
              <a:defRPr sz="2040"/>
            </a:lvl2pPr>
            <a:lvl3pPr marL="666350" indent="0">
              <a:buNone/>
              <a:defRPr sz="1749"/>
            </a:lvl3pPr>
            <a:lvl4pPr marL="999525" indent="0">
              <a:buNone/>
              <a:defRPr sz="1458"/>
            </a:lvl4pPr>
            <a:lvl5pPr marL="1332700" indent="0">
              <a:buNone/>
              <a:defRPr sz="1458"/>
            </a:lvl5pPr>
            <a:lvl6pPr marL="1665874" indent="0">
              <a:buNone/>
              <a:defRPr sz="1458"/>
            </a:lvl6pPr>
            <a:lvl7pPr marL="1999049" indent="0">
              <a:buNone/>
              <a:defRPr sz="1458"/>
            </a:lvl7pPr>
            <a:lvl8pPr marL="2332224" indent="0">
              <a:buNone/>
              <a:defRPr sz="1458"/>
            </a:lvl8pPr>
            <a:lvl9pPr marL="2665399" indent="0">
              <a:buNone/>
              <a:defRPr sz="1458"/>
            </a:lvl9pPr>
          </a:lstStyle>
          <a:p>
            <a:endParaRPr kumimoji="1" lang="ja-JP" altLang="en-US"/>
          </a:p>
        </p:txBody>
      </p:sp>
      <p:sp>
        <p:nvSpPr>
          <p:cNvPr id="4" name="テキスト プレースホルダー 3"/>
          <p:cNvSpPr>
            <a:spLocks noGrp="1"/>
          </p:cNvSpPr>
          <p:nvPr>
            <p:ph type="body" sz="half" idx="2"/>
          </p:nvPr>
        </p:nvSpPr>
        <p:spPr>
          <a:xfrm>
            <a:off x="1524067" y="8536802"/>
            <a:ext cx="4665345" cy="1280140"/>
          </a:xfrm>
        </p:spPr>
        <p:txBody>
          <a:bodyPr/>
          <a:lstStyle>
            <a:lvl1pPr marL="0" indent="0">
              <a:buNone/>
              <a:defRPr sz="1020"/>
            </a:lvl1pPr>
            <a:lvl2pPr marL="333175" indent="0">
              <a:buNone/>
              <a:defRPr sz="874"/>
            </a:lvl2pPr>
            <a:lvl3pPr marL="666350" indent="0">
              <a:buNone/>
              <a:defRPr sz="728"/>
            </a:lvl3pPr>
            <a:lvl4pPr marL="999525" indent="0">
              <a:buNone/>
              <a:defRPr sz="656"/>
            </a:lvl4pPr>
            <a:lvl5pPr marL="1332700" indent="0">
              <a:buNone/>
              <a:defRPr sz="656"/>
            </a:lvl5pPr>
            <a:lvl6pPr marL="1665874" indent="0">
              <a:buNone/>
              <a:defRPr sz="656"/>
            </a:lvl6pPr>
            <a:lvl7pPr marL="1999049" indent="0">
              <a:buNone/>
              <a:defRPr sz="656"/>
            </a:lvl7pPr>
            <a:lvl8pPr marL="2332224" indent="0">
              <a:buNone/>
              <a:defRPr sz="656"/>
            </a:lvl8pPr>
            <a:lvl9pPr marL="2665399" indent="0">
              <a:buNone/>
              <a:defRPr sz="656"/>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7420E7D-346A-4E68-9045-7E6B396D6F6D}" type="datetimeFigureOut">
              <a:rPr kumimoji="1" lang="ja-JP" altLang="en-US" smtClean="0"/>
              <a:pPr/>
              <a:t>2023/7/6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158643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88779" y="436815"/>
            <a:ext cx="6998018" cy="181795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88779" y="2545135"/>
            <a:ext cx="6998018" cy="719858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88779" y="10109836"/>
            <a:ext cx="1814301" cy="580735"/>
          </a:xfrm>
          <a:prstGeom prst="rect">
            <a:avLst/>
          </a:prstGeom>
        </p:spPr>
        <p:txBody>
          <a:bodyPr vert="horz" lIns="91440" tIns="45720" rIns="91440" bIns="45720" rtlCol="0" anchor="ctr"/>
          <a:lstStyle>
            <a:lvl1pPr algn="l">
              <a:defRPr sz="874">
                <a:solidFill>
                  <a:schemeClr val="tx1">
                    <a:tint val="75000"/>
                  </a:schemeClr>
                </a:solidFill>
              </a:defRPr>
            </a:lvl1pPr>
          </a:lstStyle>
          <a:p>
            <a:fld id="{C7420E7D-346A-4E68-9045-7E6B396D6F6D}" type="datetimeFigureOut">
              <a:rPr kumimoji="1" lang="ja-JP" altLang="en-US" smtClean="0"/>
              <a:pPr/>
              <a:t>2023/7/6</a:t>
            </a:fld>
            <a:endParaRPr kumimoji="1" lang="ja-JP" altLang="en-US"/>
          </a:p>
        </p:txBody>
      </p:sp>
      <p:sp>
        <p:nvSpPr>
          <p:cNvPr id="5" name="フッター プレースホルダー 4"/>
          <p:cNvSpPr>
            <a:spLocks noGrp="1"/>
          </p:cNvSpPr>
          <p:nvPr>
            <p:ph type="ftr" sz="quarter" idx="3"/>
          </p:nvPr>
        </p:nvSpPr>
        <p:spPr>
          <a:xfrm>
            <a:off x="2656656" y="10109836"/>
            <a:ext cx="2462265" cy="580735"/>
          </a:xfrm>
          <a:prstGeom prst="rect">
            <a:avLst/>
          </a:prstGeom>
        </p:spPr>
        <p:txBody>
          <a:bodyPr vert="horz" lIns="91440" tIns="45720" rIns="91440" bIns="45720" rtlCol="0" anchor="ctr"/>
          <a:lstStyle>
            <a:lvl1pPr algn="ctr">
              <a:defRPr sz="874">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572495" y="10109836"/>
            <a:ext cx="1814301" cy="580735"/>
          </a:xfrm>
          <a:prstGeom prst="rect">
            <a:avLst/>
          </a:prstGeom>
        </p:spPr>
        <p:txBody>
          <a:bodyPr vert="horz" lIns="91440" tIns="45720" rIns="91440" bIns="45720" rtlCol="0" anchor="ctr"/>
          <a:lstStyle>
            <a:lvl1pPr algn="r">
              <a:defRPr sz="874">
                <a:solidFill>
                  <a:schemeClr val="tx1">
                    <a:tint val="75000"/>
                  </a:schemeClr>
                </a:solidFill>
              </a:defRPr>
            </a:lvl1pPr>
          </a:lstStyle>
          <a:p>
            <a:fld id="{F725B8B3-44C2-44DE-A1E1-C3BC39DEED93}" type="slidenum">
              <a:rPr kumimoji="1" lang="ja-JP" altLang="en-US" smtClean="0"/>
              <a:pPr/>
              <a:t>‹#›</a:t>
            </a:fld>
            <a:endParaRPr kumimoji="1" lang="ja-JP" altLang="en-US"/>
          </a:p>
        </p:txBody>
      </p:sp>
    </p:spTree>
    <p:extLst>
      <p:ext uri="{BB962C8B-B14F-4D97-AF65-F5344CB8AC3E}">
        <p14:creationId xmlns:p14="http://schemas.microsoft.com/office/powerpoint/2010/main" val="31656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66350" rtl="0" eaLnBrk="1" latinLnBrk="0" hangingPunct="1">
        <a:spcBef>
          <a:spcPct val="0"/>
        </a:spcBef>
        <a:buNone/>
        <a:defRPr kumimoji="1" sz="3206" kern="1200">
          <a:solidFill>
            <a:schemeClr val="tx1"/>
          </a:solidFill>
          <a:latin typeface="+mj-lt"/>
          <a:ea typeface="+mj-ea"/>
          <a:cs typeface="+mj-cs"/>
        </a:defRPr>
      </a:lvl1pPr>
    </p:titleStyle>
    <p:bodyStyle>
      <a:lvl1pPr marL="249881" indent="-249881" algn="l" defTabSz="666350" rtl="0" eaLnBrk="1" latinLnBrk="0" hangingPunct="1">
        <a:spcBef>
          <a:spcPct val="20000"/>
        </a:spcBef>
        <a:buFont typeface="Arial" panose="020B0604020202020204" pitchFamily="34" charset="0"/>
        <a:buChar char="•"/>
        <a:defRPr kumimoji="1" sz="2332" kern="1200">
          <a:solidFill>
            <a:schemeClr val="tx1"/>
          </a:solidFill>
          <a:latin typeface="+mn-lt"/>
          <a:ea typeface="+mn-ea"/>
          <a:cs typeface="+mn-cs"/>
        </a:defRPr>
      </a:lvl1pPr>
      <a:lvl2pPr marL="541409" indent="-208234" algn="l" defTabSz="666350" rtl="0" eaLnBrk="1" latinLnBrk="0" hangingPunct="1">
        <a:spcBef>
          <a:spcPct val="20000"/>
        </a:spcBef>
        <a:buFont typeface="Arial" panose="020B0604020202020204" pitchFamily="34" charset="0"/>
        <a:buChar char="–"/>
        <a:defRPr kumimoji="1" sz="2040" kern="1200">
          <a:solidFill>
            <a:schemeClr val="tx1"/>
          </a:solidFill>
          <a:latin typeface="+mn-lt"/>
          <a:ea typeface="+mn-ea"/>
          <a:cs typeface="+mn-cs"/>
        </a:defRPr>
      </a:lvl2pPr>
      <a:lvl3pPr marL="832937" indent="-166587" algn="l" defTabSz="666350" rtl="0" eaLnBrk="1" latinLnBrk="0" hangingPunct="1">
        <a:spcBef>
          <a:spcPct val="20000"/>
        </a:spcBef>
        <a:buFont typeface="Arial" panose="020B0604020202020204" pitchFamily="34" charset="0"/>
        <a:buChar char="•"/>
        <a:defRPr kumimoji="1" sz="1749" kern="1200">
          <a:solidFill>
            <a:schemeClr val="tx1"/>
          </a:solidFill>
          <a:latin typeface="+mn-lt"/>
          <a:ea typeface="+mn-ea"/>
          <a:cs typeface="+mn-cs"/>
        </a:defRPr>
      </a:lvl3pPr>
      <a:lvl4pPr marL="116611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4pPr>
      <a:lvl5pPr marL="1499287"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5pPr>
      <a:lvl6pPr marL="183246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6pPr>
      <a:lvl7pPr marL="2165637"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7pPr>
      <a:lvl8pPr marL="2498812"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8pPr>
      <a:lvl9pPr marL="2831986" indent="-166587" algn="l" defTabSz="666350" rtl="0" eaLnBrk="1" latinLnBrk="0" hangingPunct="1">
        <a:spcBef>
          <a:spcPct val="20000"/>
        </a:spcBef>
        <a:buFont typeface="Arial" panose="020B0604020202020204" pitchFamily="34" charset="0"/>
        <a:buChar char="•"/>
        <a:defRPr kumimoji="1" sz="1458" kern="1200">
          <a:solidFill>
            <a:schemeClr val="tx1"/>
          </a:solidFill>
          <a:latin typeface="+mn-lt"/>
          <a:ea typeface="+mn-ea"/>
          <a:cs typeface="+mn-cs"/>
        </a:defRPr>
      </a:lvl9pPr>
    </p:bodyStyle>
    <p:otherStyle>
      <a:defPPr>
        <a:defRPr lang="ja-JP"/>
      </a:defPPr>
      <a:lvl1pPr marL="0" algn="l" defTabSz="666350" rtl="0" eaLnBrk="1" latinLnBrk="0" hangingPunct="1">
        <a:defRPr kumimoji="1" sz="1312" kern="1200">
          <a:solidFill>
            <a:schemeClr val="tx1"/>
          </a:solidFill>
          <a:latin typeface="+mn-lt"/>
          <a:ea typeface="+mn-ea"/>
          <a:cs typeface="+mn-cs"/>
        </a:defRPr>
      </a:lvl1pPr>
      <a:lvl2pPr marL="333175" algn="l" defTabSz="666350" rtl="0" eaLnBrk="1" latinLnBrk="0" hangingPunct="1">
        <a:defRPr kumimoji="1" sz="1312" kern="1200">
          <a:solidFill>
            <a:schemeClr val="tx1"/>
          </a:solidFill>
          <a:latin typeface="+mn-lt"/>
          <a:ea typeface="+mn-ea"/>
          <a:cs typeface="+mn-cs"/>
        </a:defRPr>
      </a:lvl2pPr>
      <a:lvl3pPr marL="666350" algn="l" defTabSz="666350" rtl="0" eaLnBrk="1" latinLnBrk="0" hangingPunct="1">
        <a:defRPr kumimoji="1" sz="1312" kern="1200">
          <a:solidFill>
            <a:schemeClr val="tx1"/>
          </a:solidFill>
          <a:latin typeface="+mn-lt"/>
          <a:ea typeface="+mn-ea"/>
          <a:cs typeface="+mn-cs"/>
        </a:defRPr>
      </a:lvl3pPr>
      <a:lvl4pPr marL="999525" algn="l" defTabSz="666350" rtl="0" eaLnBrk="1" latinLnBrk="0" hangingPunct="1">
        <a:defRPr kumimoji="1" sz="1312" kern="1200">
          <a:solidFill>
            <a:schemeClr val="tx1"/>
          </a:solidFill>
          <a:latin typeface="+mn-lt"/>
          <a:ea typeface="+mn-ea"/>
          <a:cs typeface="+mn-cs"/>
        </a:defRPr>
      </a:lvl4pPr>
      <a:lvl5pPr marL="1332700" algn="l" defTabSz="666350" rtl="0" eaLnBrk="1" latinLnBrk="0" hangingPunct="1">
        <a:defRPr kumimoji="1" sz="1312" kern="1200">
          <a:solidFill>
            <a:schemeClr val="tx1"/>
          </a:solidFill>
          <a:latin typeface="+mn-lt"/>
          <a:ea typeface="+mn-ea"/>
          <a:cs typeface="+mn-cs"/>
        </a:defRPr>
      </a:lvl5pPr>
      <a:lvl6pPr marL="1665874" algn="l" defTabSz="666350" rtl="0" eaLnBrk="1" latinLnBrk="0" hangingPunct="1">
        <a:defRPr kumimoji="1" sz="1312" kern="1200">
          <a:solidFill>
            <a:schemeClr val="tx1"/>
          </a:solidFill>
          <a:latin typeface="+mn-lt"/>
          <a:ea typeface="+mn-ea"/>
          <a:cs typeface="+mn-cs"/>
        </a:defRPr>
      </a:lvl6pPr>
      <a:lvl7pPr marL="1999049" algn="l" defTabSz="666350" rtl="0" eaLnBrk="1" latinLnBrk="0" hangingPunct="1">
        <a:defRPr kumimoji="1" sz="1312" kern="1200">
          <a:solidFill>
            <a:schemeClr val="tx1"/>
          </a:solidFill>
          <a:latin typeface="+mn-lt"/>
          <a:ea typeface="+mn-ea"/>
          <a:cs typeface="+mn-cs"/>
        </a:defRPr>
      </a:lvl7pPr>
      <a:lvl8pPr marL="2332224" algn="l" defTabSz="666350" rtl="0" eaLnBrk="1" latinLnBrk="0" hangingPunct="1">
        <a:defRPr kumimoji="1" sz="1312" kern="1200">
          <a:solidFill>
            <a:schemeClr val="tx1"/>
          </a:solidFill>
          <a:latin typeface="+mn-lt"/>
          <a:ea typeface="+mn-ea"/>
          <a:cs typeface="+mn-cs"/>
        </a:defRPr>
      </a:lvl8pPr>
      <a:lvl9pPr marL="2665399" algn="l" defTabSz="666350" rtl="0" eaLnBrk="1" latinLnBrk="0" hangingPunct="1">
        <a:defRPr kumimoji="1" sz="13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4.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14545" y="629799"/>
            <a:ext cx="1002375" cy="1351619"/>
          </a:xfrm>
          <a:prstGeom prst="rect">
            <a:avLst/>
          </a:prstGeom>
        </p:spPr>
      </p:pic>
      <p:sp>
        <p:nvSpPr>
          <p:cNvPr id="46" name="正方形/長方形 45">
            <a:extLst>
              <a:ext uri="{FF2B5EF4-FFF2-40B4-BE49-F238E27FC236}">
                <a16:creationId xmlns:a16="http://schemas.microsoft.com/office/drawing/2014/main" id="{CF540394-BD87-416A-BC7F-F19233018270}"/>
              </a:ext>
            </a:extLst>
          </p:cNvPr>
          <p:cNvSpPr/>
          <p:nvPr/>
        </p:nvSpPr>
        <p:spPr>
          <a:xfrm>
            <a:off x="204903" y="2717552"/>
            <a:ext cx="7393598" cy="5904000"/>
          </a:xfrm>
          <a:prstGeom prst="rect">
            <a:avLst/>
          </a:prstGeom>
          <a:solidFill>
            <a:srgbClr val="FF9933">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dirty="0">
              <a:solidFill>
                <a:srgbClr val="FF0000"/>
              </a:solidFill>
            </a:endParaRPr>
          </a:p>
        </p:txBody>
      </p:sp>
      <p:sp>
        <p:nvSpPr>
          <p:cNvPr id="45" name="角丸四角形 56">
            <a:extLst>
              <a:ext uri="{FF2B5EF4-FFF2-40B4-BE49-F238E27FC236}">
                <a16:creationId xmlns:a16="http://schemas.microsoft.com/office/drawing/2014/main" id="{AF2DC251-217F-4C2F-8455-2CCCE2440D41}"/>
              </a:ext>
            </a:extLst>
          </p:cNvPr>
          <p:cNvSpPr/>
          <p:nvPr/>
        </p:nvSpPr>
        <p:spPr>
          <a:xfrm>
            <a:off x="143371" y="2023353"/>
            <a:ext cx="7488000" cy="741792"/>
          </a:xfrm>
          <a:prstGeom prst="roundRect">
            <a:avLst/>
          </a:prstGeom>
          <a:solidFill>
            <a:srgbClr val="FF9933">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97" name="テキスト ボックス 96"/>
          <p:cNvSpPr txBox="1"/>
          <p:nvPr/>
        </p:nvSpPr>
        <p:spPr>
          <a:xfrm>
            <a:off x="6114301" y="197272"/>
            <a:ext cx="1589910" cy="478576"/>
          </a:xfrm>
          <a:prstGeom prst="rect">
            <a:avLst/>
          </a:prstGeom>
          <a:noFill/>
        </p:spPr>
        <p:txBody>
          <a:bodyPr wrap="none" rtlCol="0">
            <a:spAutoFit/>
          </a:bodyPr>
          <a:lstStyle/>
          <a:p>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令和５年</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7</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月発行　</a:t>
            </a:r>
            <a:endPar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endParaRPr>
          </a:p>
          <a:p>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第</a:t>
            </a:r>
            <a:r>
              <a:rPr lang="en-US" altLang="ja-JP" sz="1224" dirty="0">
                <a:solidFill>
                  <a:srgbClr val="000000"/>
                </a:solidFill>
                <a:latin typeface="HG丸ｺﾞｼｯｸM-PRO" panose="020F0600000000000000" pitchFamily="50" charset="-128"/>
                <a:ea typeface="HG丸ｺﾞｼｯｸM-PRO" panose="020F0600000000000000" pitchFamily="50" charset="-128"/>
                <a:cs typeface="Times New Roman"/>
              </a:rPr>
              <a:t>109</a:t>
            </a:r>
            <a:r>
              <a:rPr lang="ja-JP" altLang="en-US" sz="1224" dirty="0">
                <a:solidFill>
                  <a:srgbClr val="000000"/>
                </a:solidFill>
                <a:latin typeface="HG丸ｺﾞｼｯｸM-PRO" panose="020F0600000000000000" pitchFamily="50" charset="-128"/>
                <a:ea typeface="HG丸ｺﾞｼｯｸM-PRO" panose="020F0600000000000000" pitchFamily="50" charset="-128"/>
                <a:cs typeface="Times New Roman"/>
              </a:rPr>
              <a:t>号</a:t>
            </a:r>
            <a:endParaRPr lang="ja-JP" altLang="en-US" sz="1224" dirty="0">
              <a:latin typeface="HG丸ｺﾞｼｯｸM-PRO" panose="020F0600000000000000" pitchFamily="50" charset="-128"/>
              <a:ea typeface="HG丸ｺﾞｼｯｸM-PRO" panose="020F0600000000000000" pitchFamily="50" charset="-128"/>
              <a:cs typeface="ＭＳ Ｐゴシック"/>
            </a:endParaRPr>
          </a:p>
        </p:txBody>
      </p:sp>
      <p:sp>
        <p:nvSpPr>
          <p:cNvPr id="6" name="テキスト ボックス 5"/>
          <p:cNvSpPr txBox="1"/>
          <p:nvPr/>
        </p:nvSpPr>
        <p:spPr>
          <a:xfrm>
            <a:off x="430132" y="2788891"/>
            <a:ext cx="6914040" cy="657488"/>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a:t>
            </a:r>
            <a:r>
              <a:rPr lang="ja-JP" altLang="en-US" sz="1224" dirty="0" smtClean="0">
                <a:latin typeface="HG丸ｺﾞｼｯｸM-PRO" panose="020F0600000000000000" pitchFamily="50" charset="-128"/>
                <a:ea typeface="HG丸ｺﾞｼｯｸM-PRO" panose="020F0600000000000000" pitchFamily="50" charset="-128"/>
              </a:rPr>
              <a:t>箕面市</a:t>
            </a:r>
            <a:r>
              <a:rPr lang="ja-JP" altLang="en-US" sz="1224" dirty="0">
                <a:latin typeface="HG丸ｺﾞｼｯｸM-PRO" panose="020F0600000000000000" pitchFamily="50" charset="-128"/>
                <a:ea typeface="HG丸ｺﾞｼｯｸM-PRO" panose="020F0600000000000000" pitchFamily="50" charset="-128"/>
              </a:rPr>
              <a:t>では、学校給食用の野菜を生産する「箕面市農業公社」での勤務を経て就農した方を</a:t>
            </a:r>
            <a:r>
              <a:rPr lang="ja-JP" altLang="en-US" sz="1224" dirty="0" smtClean="0">
                <a:latin typeface="HG丸ｺﾞｼｯｸM-PRO" panose="020F0600000000000000" pitchFamily="50" charset="-128"/>
                <a:ea typeface="HG丸ｺﾞｼｯｸM-PRO" panose="020F0600000000000000" pitchFamily="50" charset="-128"/>
              </a:rPr>
              <a:t>はじめ、</a:t>
            </a:r>
            <a:r>
              <a:rPr lang="ja-JP" altLang="en-US" sz="1224" dirty="0">
                <a:latin typeface="HG丸ｺﾞｼｯｸM-PRO" panose="020F0600000000000000" pitchFamily="50" charset="-128"/>
                <a:ea typeface="HG丸ｺﾞｼｯｸM-PRO" panose="020F0600000000000000" pitchFamily="50" charset="-128"/>
              </a:rPr>
              <a:t>新規就農者が増えており、地域農業の担い手として活躍しています。</a:t>
            </a:r>
          </a:p>
          <a:p>
            <a:endParaRPr lang="en-US" altLang="ja-JP" sz="1224" dirty="0">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p:nvPr/>
        </p:nvSpPr>
        <p:spPr>
          <a:xfrm>
            <a:off x="1472517" y="5374535"/>
            <a:ext cx="2669525" cy="437043"/>
          </a:xfrm>
          <a:prstGeom prst="rect">
            <a:avLst/>
          </a:prstGeom>
          <a:noFill/>
        </p:spPr>
        <p:txBody>
          <a:bodyPr wrap="square" rtlCol="0">
            <a:spAutoFit/>
          </a:bodyPr>
          <a:lstStyle/>
          <a:p>
            <a:r>
              <a:rPr lang="ja-JP" altLang="en-US" sz="1120" dirty="0">
                <a:latin typeface="HG丸ｺﾞｼｯｸM-PRO" panose="020F0600000000000000" pitchFamily="50" charset="-128"/>
                <a:ea typeface="HG丸ｺﾞｼｯｸM-PRO" panose="020F0600000000000000" pitchFamily="50" charset="-128"/>
              </a:rPr>
              <a:t>▲ </a:t>
            </a:r>
            <a:r>
              <a:rPr lang="ja-JP" altLang="ja-JP" sz="1120" dirty="0" smtClean="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出荷説明会</a:t>
            </a:r>
            <a:r>
              <a:rPr lang="ja-JP" altLang="ja-JP" sz="1120" dirty="0">
                <a:solidFill>
                  <a:srgbClr val="000000"/>
                </a:solidFill>
                <a:latin typeface="HG丸ｺﾞｼｯｸM-PRO" panose="020F0600000000000000" pitchFamily="50" charset="-128"/>
                <a:ea typeface="HG丸ｺﾞｼｯｸM-PRO" panose="020F0600000000000000" pitchFamily="50" charset="-128"/>
                <a:cs typeface="ＭＳ 明朝" panose="02020609040205080304" pitchFamily="17" charset="-128"/>
              </a:rPr>
              <a:t>の様子</a:t>
            </a:r>
          </a:p>
          <a:p>
            <a:endParaRPr lang="ja-JP" altLang="en-US" sz="1120" dirty="0">
              <a:latin typeface="HG丸ｺﾞｼｯｸM-PRO" panose="020F0600000000000000" pitchFamily="50" charset="-128"/>
              <a:ea typeface="HG丸ｺﾞｼｯｸM-PRO" panose="020F0600000000000000" pitchFamily="50" charset="-128"/>
            </a:endParaRPr>
          </a:p>
        </p:txBody>
      </p:sp>
      <p:grpSp>
        <p:nvGrpSpPr>
          <p:cNvPr id="17" name="グループ化 16"/>
          <p:cNvGrpSpPr/>
          <p:nvPr/>
        </p:nvGrpSpPr>
        <p:grpSpPr>
          <a:xfrm>
            <a:off x="2418546" y="701328"/>
            <a:ext cx="3142717" cy="607440"/>
            <a:chOff x="2206240" y="522815"/>
            <a:chExt cx="3080512" cy="595417"/>
          </a:xfrm>
        </p:grpSpPr>
        <p:grpSp>
          <p:nvGrpSpPr>
            <p:cNvPr id="21" name="グループ化 20"/>
            <p:cNvGrpSpPr/>
            <p:nvPr/>
          </p:nvGrpSpPr>
          <p:grpSpPr>
            <a:xfrm>
              <a:off x="2206240" y="522815"/>
              <a:ext cx="2923624" cy="585967"/>
              <a:chOff x="3063909" y="1718429"/>
              <a:chExt cx="3459294" cy="820355"/>
            </a:xfrm>
          </p:grpSpPr>
          <p:sp>
            <p:nvSpPr>
              <p:cNvPr id="8" name="Text Box 40"/>
              <p:cNvSpPr txBox="1">
                <a:spLocks noChangeArrowheads="1"/>
              </p:cNvSpPr>
              <p:nvPr/>
            </p:nvSpPr>
            <p:spPr bwMode="auto">
              <a:xfrm>
                <a:off x="3063909"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solidFill>
                      <a:srgbClr val="00B050"/>
                    </a:solidFill>
                    <a:latin typeface="HGP創英角ﾎﾟｯﾌﾟ体" panose="040B0A00000000000000" pitchFamily="50" charset="-128"/>
                    <a:ea typeface="HGP創英角ﾎﾟｯﾌﾟ体" panose="040B0A00000000000000" pitchFamily="50" charset="-128"/>
                    <a:cs typeface="ＭＳ Ｐゴシック" pitchFamily="50" charset="-128"/>
                  </a:rPr>
                  <a:t>北</a:t>
                </a:r>
              </a:p>
            </p:txBody>
          </p:sp>
          <p:sp>
            <p:nvSpPr>
              <p:cNvPr id="9" name="Text Box 40"/>
              <p:cNvSpPr txBox="1">
                <a:spLocks noChangeArrowheads="1"/>
              </p:cNvSpPr>
              <p:nvPr/>
            </p:nvSpPr>
            <p:spPr bwMode="auto">
              <a:xfrm>
                <a:off x="3612580"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部</a:t>
                </a:r>
              </a:p>
            </p:txBody>
          </p:sp>
          <p:sp>
            <p:nvSpPr>
              <p:cNvPr id="10" name="Text Box 40"/>
              <p:cNvSpPr txBox="1">
                <a:spLocks noChangeArrowheads="1"/>
              </p:cNvSpPr>
              <p:nvPr/>
            </p:nvSpPr>
            <p:spPr bwMode="auto">
              <a:xfrm>
                <a:off x="4161252"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普</a:t>
                </a:r>
              </a:p>
            </p:txBody>
          </p:sp>
          <p:sp>
            <p:nvSpPr>
              <p:cNvPr id="11" name="Text Box 40"/>
              <p:cNvSpPr txBox="1">
                <a:spLocks noChangeArrowheads="1"/>
              </p:cNvSpPr>
              <p:nvPr/>
            </p:nvSpPr>
            <p:spPr bwMode="auto">
              <a:xfrm>
                <a:off x="4709923"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及</a:t>
                </a:r>
              </a:p>
            </p:txBody>
          </p:sp>
          <p:sp>
            <p:nvSpPr>
              <p:cNvPr id="12" name="Text Box 40"/>
              <p:cNvSpPr txBox="1">
                <a:spLocks noChangeArrowheads="1"/>
              </p:cNvSpPr>
              <p:nvPr/>
            </p:nvSpPr>
            <p:spPr bwMode="auto">
              <a:xfrm>
                <a:off x="5258595"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だ</a:t>
                </a:r>
              </a:p>
            </p:txBody>
          </p:sp>
          <p:sp>
            <p:nvSpPr>
              <p:cNvPr id="13" name="Text Box 40"/>
              <p:cNvSpPr txBox="1">
                <a:spLocks noChangeArrowheads="1"/>
              </p:cNvSpPr>
              <p:nvPr/>
            </p:nvSpPr>
            <p:spPr bwMode="auto">
              <a:xfrm>
                <a:off x="5807266" y="2114816"/>
                <a:ext cx="352898" cy="42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よ</a:t>
                </a:r>
              </a:p>
            </p:txBody>
          </p:sp>
          <p:sp>
            <p:nvSpPr>
              <p:cNvPr id="37" name="WordArt 36"/>
              <p:cNvSpPr>
                <a:spLocks noChangeArrowheads="1" noChangeShapeType="1" noTextEdit="1"/>
              </p:cNvSpPr>
              <p:nvPr/>
            </p:nvSpPr>
            <p:spPr bwMode="auto">
              <a:xfrm>
                <a:off x="3236863" y="1718429"/>
                <a:ext cx="3286340" cy="547394"/>
              </a:xfrm>
              <a:prstGeom prst="rect">
                <a:avLst/>
              </a:prstGeom>
              <a:ln>
                <a:noFill/>
              </a:ln>
              <a:extLst>
                <a:ext uri="{AF507438-7753-43E0-B8FC-AC1667EBCBE1}">
                  <a14:hiddenEffects xmlns:a14="http://schemas.microsoft.com/office/drawing/2010/main">
                    <a:effectLst/>
                  </a14:hiddenEffects>
                </a:ext>
              </a:extLst>
            </p:spPr>
            <p:txBody>
              <a:bodyPr wrap="none" fromWordArt="1">
                <a:prstTxWarp prst="textArchUp">
                  <a:avLst>
                    <a:gd name="adj" fmla="val 1123617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buNone/>
                </a:pPr>
                <a:r>
                  <a:rPr lang="ja-JP" altLang="en-US" sz="3265" kern="10" spc="37" dirty="0">
                    <a:ln w="11430"/>
                    <a:solidFill>
                      <a:srgbClr val="275C9D"/>
                    </a:solidFill>
                    <a:latin typeface="HG創英角ﾎﾟｯﾌﾟ体"/>
                    <a:ea typeface="HG創英角ﾎﾟｯﾌﾟ体"/>
                  </a:rPr>
                  <a:t>管内農業最新情報</a:t>
                </a:r>
              </a:p>
            </p:txBody>
          </p:sp>
        </p:grpSp>
        <p:sp>
          <p:nvSpPr>
            <p:cNvPr id="58" name="Text Box 40"/>
            <p:cNvSpPr txBox="1">
              <a:spLocks noChangeArrowheads="1"/>
            </p:cNvSpPr>
            <p:nvPr/>
          </p:nvSpPr>
          <p:spPr bwMode="auto">
            <a:xfrm>
              <a:off x="4988500" y="815398"/>
              <a:ext cx="298252" cy="30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140" tIns="6478" rIns="54140" bIns="6478" numCol="1" anchor="t" anchorCtr="0" compatLnSpc="1">
              <a:prstTxWarp prst="textNoShape">
                <a:avLst/>
              </a:prstTxWarp>
            </a:bodyPr>
            <a:lstStyle/>
            <a:p>
              <a:pPr algn="ctr" defTabSz="666350" fontAlgn="base">
                <a:spcBef>
                  <a:spcPct val="0"/>
                </a:spcBef>
                <a:spcAft>
                  <a:spcPct val="0"/>
                </a:spcAft>
              </a:pPr>
              <a:r>
                <a:rPr lang="ja-JP" altLang="en-US" sz="3265" dirty="0">
                  <a:latin typeface="HGP創英角ﾎﾟｯﾌﾟ体" panose="040B0A00000000000000" pitchFamily="50" charset="-128"/>
                  <a:ea typeface="HGP創英角ﾎﾟｯﾌﾟ体" panose="040B0A00000000000000" pitchFamily="50" charset="-128"/>
                  <a:cs typeface="ＭＳ Ｐゴシック" pitchFamily="50" charset="-128"/>
                </a:rPr>
                <a:t>り</a:t>
              </a:r>
            </a:p>
          </p:txBody>
        </p:sp>
      </p:grpSp>
      <p:sp>
        <p:nvSpPr>
          <p:cNvPr id="18" name="テキスト ボックス 17"/>
          <p:cNvSpPr txBox="1"/>
          <p:nvPr/>
        </p:nvSpPr>
        <p:spPr>
          <a:xfrm>
            <a:off x="1026898" y="1565424"/>
            <a:ext cx="6037990" cy="280718"/>
          </a:xfrm>
          <a:prstGeom prst="rect">
            <a:avLst/>
          </a:prstGeom>
          <a:noFill/>
        </p:spPr>
        <p:txBody>
          <a:bodyPr wrap="square" rtlCol="0">
            <a:spAutoFit/>
          </a:bodyPr>
          <a:lstStyle/>
          <a:p>
            <a:pPr hangingPunct="0"/>
            <a:r>
              <a:rPr lang="ja-JP" altLang="ja-JP" sz="1224" dirty="0">
                <a:latin typeface="HGP創英角ﾎﾟｯﾌﾟ体" panose="040B0A00000000000000" pitchFamily="50" charset="-128"/>
                <a:ea typeface="HGP創英角ﾎﾟｯﾌﾟ体" panose="040B0A00000000000000" pitchFamily="50" charset="-128"/>
              </a:rPr>
              <a:t>（豊中市、池田市、吹田市、高槻市、茨木市、箕面市、摂津市、島本町、豊能町、能勢町）</a:t>
            </a:r>
          </a:p>
        </p:txBody>
      </p:sp>
      <p:sp>
        <p:nvSpPr>
          <p:cNvPr id="55" name="テキスト ボックス 54"/>
          <p:cNvSpPr txBox="1"/>
          <p:nvPr/>
        </p:nvSpPr>
        <p:spPr>
          <a:xfrm>
            <a:off x="4416522" y="7581954"/>
            <a:ext cx="2927649" cy="265009"/>
          </a:xfrm>
          <a:prstGeom prst="rect">
            <a:avLst/>
          </a:prstGeom>
          <a:noFill/>
        </p:spPr>
        <p:txBody>
          <a:bodyPr wrap="square" rtlCol="0">
            <a:spAutoFit/>
          </a:bodyPr>
          <a:lstStyle/>
          <a:p>
            <a:r>
              <a:rPr lang="ja-JP" altLang="en-US" sz="1122" dirty="0">
                <a:latin typeface="HG丸ｺﾞｼｯｸM-PRO" panose="020F0600000000000000" pitchFamily="50" charset="-128"/>
                <a:ea typeface="HG丸ｺﾞｼｯｸM-PRO" panose="020F0600000000000000" pitchFamily="50" charset="-128"/>
              </a:rPr>
              <a:t>▲ 売場に並んだ箕面市産野菜（</a:t>
            </a:r>
            <a:r>
              <a:rPr lang="en-US" altLang="ja-JP" sz="1122" dirty="0">
                <a:latin typeface="HG丸ｺﾞｼｯｸM-PRO" panose="020F0600000000000000" pitchFamily="50" charset="-128"/>
                <a:ea typeface="HG丸ｺﾞｼｯｸM-PRO" panose="020F0600000000000000" pitchFamily="50" charset="-128"/>
              </a:rPr>
              <a:t>5</a:t>
            </a:r>
            <a:r>
              <a:rPr lang="ja-JP" altLang="en-US" sz="1122" dirty="0">
                <a:latin typeface="HG丸ｺﾞｼｯｸM-PRO" panose="020F0600000000000000" pitchFamily="50" charset="-128"/>
                <a:ea typeface="HG丸ｺﾞｼｯｸM-PRO" panose="020F0600000000000000" pitchFamily="50" charset="-128"/>
              </a:rPr>
              <a:t>月</a:t>
            </a:r>
            <a:r>
              <a:rPr lang="en-US" altLang="ja-JP" sz="1122" dirty="0">
                <a:latin typeface="HG丸ｺﾞｼｯｸM-PRO" panose="020F0600000000000000" pitchFamily="50" charset="-128"/>
                <a:ea typeface="HG丸ｺﾞｼｯｸM-PRO" panose="020F0600000000000000" pitchFamily="50" charset="-128"/>
              </a:rPr>
              <a:t>1</a:t>
            </a:r>
            <a:r>
              <a:rPr lang="ja-JP" altLang="en-US" sz="1122" dirty="0">
                <a:latin typeface="HG丸ｺﾞｼｯｸM-PRO" panose="020F0600000000000000" pitchFamily="50" charset="-128"/>
                <a:ea typeface="HG丸ｺﾞｼｯｸM-PRO" panose="020F0600000000000000" pitchFamily="50" charset="-128"/>
              </a:rPr>
              <a:t>日）</a:t>
            </a:r>
          </a:p>
        </p:txBody>
      </p:sp>
      <p:sp>
        <p:nvSpPr>
          <p:cNvPr id="65" name="正方形/長方形 64"/>
          <p:cNvSpPr/>
          <p:nvPr/>
        </p:nvSpPr>
        <p:spPr>
          <a:xfrm>
            <a:off x="0" y="8707654"/>
            <a:ext cx="7775575" cy="2200059"/>
          </a:xfrm>
          <a:prstGeom prst="rect">
            <a:avLst/>
          </a:prstGeom>
          <a:solidFill>
            <a:schemeClr val="bg1">
              <a:lumMod val="8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25" name="テキスト ボックス 24"/>
          <p:cNvSpPr txBox="1"/>
          <p:nvPr/>
        </p:nvSpPr>
        <p:spPr>
          <a:xfrm>
            <a:off x="193459" y="10209984"/>
            <a:ext cx="4358985" cy="644472"/>
          </a:xfrm>
          <a:prstGeom prst="rect">
            <a:avLst/>
          </a:prstGeom>
          <a:noFill/>
        </p:spPr>
        <p:txBody>
          <a:bodyPr wrap="square" rtlCol="0">
            <a:spAutoFit/>
          </a:bodyPr>
          <a:lstStyle/>
          <a:p>
            <a:pPr>
              <a:lnSpc>
                <a:spcPts val="1530"/>
              </a:lnSpc>
            </a:pPr>
            <a:r>
              <a:rPr lang="ja-JP" altLang="en-US" sz="1200" b="1" dirty="0">
                <a:latin typeface="+mn-ea"/>
              </a:rPr>
              <a:t>大阪府北部農と緑の総合事務所　農の普及課</a:t>
            </a:r>
          </a:p>
          <a:p>
            <a:pPr>
              <a:lnSpc>
                <a:spcPts val="1530"/>
              </a:lnSpc>
            </a:pPr>
            <a:r>
              <a:rPr lang="ja-JP" altLang="en-US" sz="1100" dirty="0">
                <a:latin typeface="+mn-ea"/>
              </a:rPr>
              <a:t>〒</a:t>
            </a:r>
            <a:r>
              <a:rPr lang="en-US" altLang="ja-JP" sz="1100" dirty="0">
                <a:latin typeface="+mn-ea"/>
              </a:rPr>
              <a:t>567-0034</a:t>
            </a:r>
            <a:r>
              <a:rPr lang="ja-JP" altLang="en-US" sz="1100" dirty="0">
                <a:latin typeface="+mn-ea"/>
              </a:rPr>
              <a:t>茨木市中穂積</a:t>
            </a:r>
            <a:r>
              <a:rPr lang="en-US" altLang="ja-JP" sz="1100" dirty="0">
                <a:latin typeface="+mn-ea"/>
              </a:rPr>
              <a:t>1-3-43 </a:t>
            </a:r>
            <a:r>
              <a:rPr lang="ja-JP" altLang="en-US" sz="1100" dirty="0">
                <a:latin typeface="+mn-ea"/>
              </a:rPr>
              <a:t>三島府民センタービル内</a:t>
            </a:r>
          </a:p>
          <a:p>
            <a:pPr>
              <a:lnSpc>
                <a:spcPts val="1530"/>
              </a:lnSpc>
            </a:pPr>
            <a:r>
              <a:rPr lang="en-US" altLang="ja-JP" sz="1100" dirty="0">
                <a:latin typeface="+mn-ea"/>
              </a:rPr>
              <a:t>TEL.072(627)1121(</a:t>
            </a:r>
            <a:r>
              <a:rPr lang="ja-JP" altLang="en-US" sz="1100" dirty="0">
                <a:latin typeface="+mn-ea"/>
              </a:rPr>
              <a:t>代</a:t>
            </a:r>
            <a:r>
              <a:rPr lang="en-US" altLang="ja-JP" sz="1100" dirty="0">
                <a:latin typeface="+mn-ea"/>
              </a:rPr>
              <a:t>) </a:t>
            </a:r>
            <a:r>
              <a:rPr lang="ja-JP" altLang="en-US" sz="1100" dirty="0">
                <a:latin typeface="+mn-ea"/>
              </a:rPr>
              <a:t>　</a:t>
            </a:r>
            <a:r>
              <a:rPr lang="en-US" altLang="ja-JP" sz="1100" dirty="0">
                <a:latin typeface="+mn-ea"/>
              </a:rPr>
              <a:t>FAX.072(623)4321</a:t>
            </a:r>
          </a:p>
        </p:txBody>
      </p:sp>
      <p:pic>
        <p:nvPicPr>
          <p:cNvPr id="67" name="図 66"/>
          <p:cNvPicPr/>
          <p:nvPr/>
        </p:nvPicPr>
        <p:blipFill>
          <a:blip r:embed="rId3" cstate="print">
            <a:extLst>
              <a:ext uri="{28A0092B-C50C-407E-A947-70E740481C1C}">
                <a14:useLocalDpi xmlns:a14="http://schemas.microsoft.com/office/drawing/2010/main" val="0"/>
              </a:ext>
            </a:extLst>
          </a:blip>
          <a:stretch>
            <a:fillRect/>
          </a:stretch>
        </p:blipFill>
        <p:spPr>
          <a:xfrm>
            <a:off x="5569989" y="9077399"/>
            <a:ext cx="634218" cy="634218"/>
          </a:xfrm>
          <a:prstGeom prst="rect">
            <a:avLst/>
          </a:prstGeom>
        </p:spPr>
      </p:pic>
      <p:pic>
        <p:nvPicPr>
          <p:cNvPr id="68" name="図 67"/>
          <p:cNvPicPr/>
          <p:nvPr/>
        </p:nvPicPr>
        <p:blipFill>
          <a:blip r:embed="rId4" cstate="print">
            <a:extLst>
              <a:ext uri="{28A0092B-C50C-407E-A947-70E740481C1C}">
                <a14:useLocalDpi xmlns:a14="http://schemas.microsoft.com/office/drawing/2010/main" val="0"/>
              </a:ext>
            </a:extLst>
          </a:blip>
          <a:stretch>
            <a:fillRect/>
          </a:stretch>
        </p:blipFill>
        <p:spPr>
          <a:xfrm>
            <a:off x="6271355" y="9077398"/>
            <a:ext cx="634218" cy="634218"/>
          </a:xfrm>
          <a:prstGeom prst="rect">
            <a:avLst/>
          </a:prstGeom>
        </p:spPr>
      </p:pic>
      <p:pic>
        <p:nvPicPr>
          <p:cNvPr id="69" name="図 68"/>
          <p:cNvPicPr/>
          <p:nvPr/>
        </p:nvPicPr>
        <p:blipFill>
          <a:blip r:embed="rId5" cstate="print">
            <a:extLst>
              <a:ext uri="{28A0092B-C50C-407E-A947-70E740481C1C}">
                <a14:useLocalDpi xmlns:a14="http://schemas.microsoft.com/office/drawing/2010/main" val="0"/>
              </a:ext>
            </a:extLst>
          </a:blip>
          <a:stretch>
            <a:fillRect/>
          </a:stretch>
        </p:blipFill>
        <p:spPr>
          <a:xfrm>
            <a:off x="6898915" y="9046035"/>
            <a:ext cx="692522" cy="692522"/>
          </a:xfrm>
          <a:prstGeom prst="rect">
            <a:avLst/>
          </a:prstGeom>
        </p:spPr>
      </p:pic>
      <p:sp>
        <p:nvSpPr>
          <p:cNvPr id="39" name="テキスト ボックス 38"/>
          <p:cNvSpPr txBox="1"/>
          <p:nvPr/>
        </p:nvSpPr>
        <p:spPr>
          <a:xfrm>
            <a:off x="5301682" y="9769920"/>
            <a:ext cx="2491024" cy="1015663"/>
          </a:xfrm>
          <a:prstGeom prst="rect">
            <a:avLst/>
          </a:prstGeom>
          <a:noFill/>
        </p:spPr>
        <p:txBody>
          <a:bodyPr wrap="square" rtlCol="0">
            <a:spAutoFit/>
          </a:bodyPr>
          <a:lstStyle/>
          <a:p>
            <a:r>
              <a:rPr lang="ja-JP" altLang="en-US" sz="1000" dirty="0">
                <a:latin typeface="+mn-ea"/>
              </a:rPr>
              <a:t>国連では、</a:t>
            </a:r>
            <a:r>
              <a:rPr lang="en-US" altLang="ja-JP" sz="1000" dirty="0">
                <a:latin typeface="+mn-ea"/>
              </a:rPr>
              <a:t>2030</a:t>
            </a:r>
            <a:r>
              <a:rPr lang="ja-JP" altLang="en-US" sz="1000" dirty="0">
                <a:latin typeface="+mn-ea"/>
              </a:rPr>
              <a:t>年までの国際目標として「持続可能な開発目標（</a:t>
            </a:r>
            <a:r>
              <a:rPr lang="en-US" altLang="ja-JP" sz="1000" dirty="0">
                <a:latin typeface="+mn-ea"/>
              </a:rPr>
              <a:t>SDG</a:t>
            </a:r>
            <a:r>
              <a:rPr lang="ja-JP" altLang="en-US" sz="1000" dirty="0" err="1">
                <a:latin typeface="+mn-ea"/>
              </a:rPr>
              <a:t>ｓ</a:t>
            </a:r>
            <a:r>
              <a:rPr lang="ja-JP" altLang="en-US" sz="1000" dirty="0">
                <a:latin typeface="+mn-ea"/>
              </a:rPr>
              <a:t>）」が</a:t>
            </a:r>
            <a:r>
              <a:rPr lang="en-US" altLang="ja-JP" sz="1000" dirty="0">
                <a:latin typeface="+mn-ea"/>
              </a:rPr>
              <a:t>2015</a:t>
            </a:r>
            <a:r>
              <a:rPr lang="ja-JP" altLang="en-US" sz="1000" dirty="0">
                <a:latin typeface="+mn-ea"/>
              </a:rPr>
              <a:t>年に策定されました。</a:t>
            </a:r>
            <a:endParaRPr lang="en-US" altLang="ja-JP" sz="1000" dirty="0">
              <a:latin typeface="+mn-ea"/>
            </a:endParaRPr>
          </a:p>
          <a:p>
            <a:r>
              <a:rPr lang="ja-JP" altLang="en-US" sz="1000" dirty="0">
                <a:latin typeface="+mn-ea"/>
              </a:rPr>
              <a:t>北部農と緑の総合事務所　農の普及課の活動は</a:t>
            </a:r>
            <a:r>
              <a:rPr lang="en-US" altLang="ja-JP" sz="1000" dirty="0">
                <a:latin typeface="+mn-ea"/>
              </a:rPr>
              <a:t>SDG</a:t>
            </a:r>
            <a:r>
              <a:rPr lang="ja-JP" altLang="en-US" sz="1000" dirty="0" err="1">
                <a:latin typeface="+mn-ea"/>
              </a:rPr>
              <a:t>ｓ</a:t>
            </a:r>
            <a:r>
              <a:rPr lang="ja-JP" altLang="en-US" sz="1000" dirty="0">
                <a:latin typeface="+mn-ea"/>
              </a:rPr>
              <a:t>に掲げる</a:t>
            </a:r>
            <a:r>
              <a:rPr lang="en-US" altLang="ja-JP" sz="1000" dirty="0">
                <a:latin typeface="+mn-ea"/>
              </a:rPr>
              <a:t>17</a:t>
            </a:r>
            <a:r>
              <a:rPr lang="ja-JP" altLang="en-US" sz="1000" dirty="0">
                <a:latin typeface="+mn-ea"/>
              </a:rPr>
              <a:t>のゴールのうち、上図のゴールの達成に寄与するものです。</a:t>
            </a:r>
          </a:p>
        </p:txBody>
      </p:sp>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889" y="9495168"/>
            <a:ext cx="565380" cy="565380"/>
          </a:xfrm>
          <a:prstGeom prst="rect">
            <a:avLst/>
          </a:prstGeom>
        </p:spPr>
      </p:pic>
      <p:sp>
        <p:nvSpPr>
          <p:cNvPr id="47" name="テキスト ボックス 46"/>
          <p:cNvSpPr txBox="1"/>
          <p:nvPr/>
        </p:nvSpPr>
        <p:spPr>
          <a:xfrm>
            <a:off x="870034" y="8898027"/>
            <a:ext cx="3221322" cy="522259"/>
          </a:xfrm>
          <a:prstGeom prst="rect">
            <a:avLst/>
          </a:prstGeom>
          <a:noFill/>
        </p:spPr>
        <p:txBody>
          <a:bodyPr wrap="square" rtlCol="0">
            <a:spAutoFit/>
          </a:bodyPr>
          <a:lstStyle/>
          <a:p>
            <a:pPr>
              <a:lnSpc>
                <a:spcPts val="1800"/>
              </a:lnSpc>
            </a:pPr>
            <a:r>
              <a:rPr lang="ja-JP" altLang="en-US" sz="1200" b="1" dirty="0">
                <a:latin typeface="+mn-ea"/>
              </a:rPr>
              <a:t>北部農と緑の総合事務所のホームページ</a:t>
            </a:r>
            <a:endParaRPr lang="en-US" altLang="ja-JP" sz="1200" b="1" dirty="0">
              <a:latin typeface="+mn-ea"/>
            </a:endParaRPr>
          </a:p>
          <a:p>
            <a:pPr>
              <a:lnSpc>
                <a:spcPts val="1800"/>
              </a:lnSpc>
            </a:pPr>
            <a:r>
              <a:rPr lang="ja-JP" altLang="en-US" sz="1200" b="1" dirty="0">
                <a:latin typeface="+mn-ea"/>
              </a:rPr>
              <a:t> 「ほくほくほくぶ」更新中！</a:t>
            </a:r>
          </a:p>
        </p:txBody>
      </p:sp>
      <p:sp>
        <p:nvSpPr>
          <p:cNvPr id="15" name="テキスト ボックス 14">
            <a:extLst>
              <a:ext uri="{FF2B5EF4-FFF2-40B4-BE49-F238E27FC236}">
                <a16:creationId xmlns:a16="http://schemas.microsoft.com/office/drawing/2014/main" id="{EDC6BE5D-7DAA-469C-93B0-F1ED860A7819}"/>
              </a:ext>
            </a:extLst>
          </p:cNvPr>
          <p:cNvSpPr txBox="1"/>
          <p:nvPr/>
        </p:nvSpPr>
        <p:spPr>
          <a:xfrm>
            <a:off x="3846501" y="4461582"/>
            <a:ext cx="3641686" cy="845873"/>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そこで</a:t>
            </a:r>
            <a:r>
              <a:rPr lang="ja-JP" altLang="en-US" sz="1224" dirty="0" smtClean="0">
                <a:latin typeface="HG丸ｺﾞｼｯｸM-PRO" panose="020F0600000000000000" pitchFamily="50" charset="-128"/>
                <a:ea typeface="HG丸ｺﾞｼｯｸM-PRO" panose="020F0600000000000000" pitchFamily="50" charset="-128"/>
              </a:rPr>
              <a:t>、両者をマッチングさせるため、今年の１月と２月に出荷</a:t>
            </a:r>
            <a:r>
              <a:rPr lang="ja-JP" altLang="en-US" sz="1224" dirty="0">
                <a:latin typeface="HG丸ｺﾞｼｯｸM-PRO" panose="020F0600000000000000" pitchFamily="50" charset="-128"/>
                <a:ea typeface="HG丸ｺﾞｼｯｸM-PRO" panose="020F0600000000000000" pitchFamily="50" charset="-128"/>
              </a:rPr>
              <a:t>説明会を</a:t>
            </a:r>
            <a:r>
              <a:rPr lang="ja-JP" altLang="en-US" sz="1224" dirty="0" smtClean="0">
                <a:latin typeface="HG丸ｺﾞｼｯｸM-PRO" panose="020F0600000000000000" pitchFamily="50" charset="-128"/>
                <a:ea typeface="HG丸ｺﾞｼｯｸM-PRO" panose="020F0600000000000000" pitchFamily="50" charset="-128"/>
              </a:rPr>
              <a:t>開催したところ</a:t>
            </a:r>
            <a:r>
              <a:rPr lang="ja-JP" altLang="en-US" sz="1224"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224" dirty="0">
                <a:solidFill>
                  <a:prstClr val="black"/>
                </a:solidFill>
                <a:latin typeface="HG丸ｺﾞｼｯｸM-PRO" panose="020F0600000000000000" pitchFamily="50" charset="-128"/>
                <a:ea typeface="HG丸ｺﾞｼｯｸM-PRO" panose="020F0600000000000000" pitchFamily="50" charset="-128"/>
              </a:rPr>
              <a:t>千里阪急地下１階の青果売場で「箕面市産野菜コーナー」を設けることに</a:t>
            </a:r>
            <a:r>
              <a:rPr lang="ja-JP" altLang="en-US" sz="1224" dirty="0" smtClean="0">
                <a:solidFill>
                  <a:prstClr val="black"/>
                </a:solidFill>
                <a:latin typeface="HG丸ｺﾞｼｯｸM-PRO" panose="020F0600000000000000" pitchFamily="50" charset="-128"/>
                <a:ea typeface="HG丸ｺﾞｼｯｸM-PRO" panose="020F0600000000000000" pitchFamily="50" charset="-128"/>
              </a:rPr>
              <a:t>なりました。</a:t>
            </a:r>
            <a:endParaRPr lang="ja-JP" altLang="en-US" sz="1224"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23B9B079-5A52-45BF-8C8A-8978A1501241}"/>
              </a:ext>
            </a:extLst>
          </p:cNvPr>
          <p:cNvSpPr txBox="1"/>
          <p:nvPr/>
        </p:nvSpPr>
        <p:spPr>
          <a:xfrm>
            <a:off x="439040" y="5636479"/>
            <a:ext cx="3744098" cy="1034257"/>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その後 </a:t>
            </a:r>
            <a:r>
              <a:rPr lang="ja-JP" altLang="en-US" sz="1224" dirty="0" smtClean="0">
                <a:latin typeface="HG丸ｺﾞｼｯｸM-PRO" panose="020F0600000000000000" pitchFamily="50" charset="-128"/>
                <a:ea typeface="HG丸ｺﾞｼｯｸM-PRO" panose="020F0600000000000000" pitchFamily="50" charset="-128"/>
              </a:rPr>
              <a:t>、</a:t>
            </a:r>
            <a:r>
              <a:rPr lang="en-US" altLang="ja-JP" sz="1224" dirty="0" smtClean="0">
                <a:latin typeface="HG丸ｺﾞｼｯｸM-PRO" panose="020F0600000000000000" pitchFamily="50" charset="-128"/>
                <a:ea typeface="HG丸ｺﾞｼｯｸM-PRO" panose="020F0600000000000000" pitchFamily="50" charset="-128"/>
              </a:rPr>
              <a:t>4</a:t>
            </a:r>
            <a:r>
              <a:rPr lang="ja-JP" altLang="en-US" sz="1224" dirty="0">
                <a:latin typeface="HG丸ｺﾞｼｯｸM-PRO" panose="020F0600000000000000" pitchFamily="50" charset="-128"/>
                <a:ea typeface="HG丸ｺﾞｼｯｸM-PRO" panose="020F0600000000000000" pitchFamily="50" charset="-128"/>
              </a:rPr>
              <a:t>月</a:t>
            </a:r>
            <a:r>
              <a:rPr lang="en-US" altLang="ja-JP" sz="1224" dirty="0">
                <a:latin typeface="HG丸ｺﾞｼｯｸM-PRO" panose="020F0600000000000000" pitchFamily="50" charset="-128"/>
                <a:ea typeface="HG丸ｺﾞｼｯｸM-PRO" panose="020F0600000000000000" pitchFamily="50" charset="-128"/>
              </a:rPr>
              <a:t>10</a:t>
            </a:r>
            <a:r>
              <a:rPr lang="ja-JP" altLang="en-US" sz="1224" dirty="0">
                <a:latin typeface="HG丸ｺﾞｼｯｸM-PRO" panose="020F0600000000000000" pitchFamily="50" charset="-128"/>
                <a:ea typeface="HG丸ｺﾞｼｯｸM-PRO" panose="020F0600000000000000" pitchFamily="50" charset="-128"/>
              </a:rPr>
              <a:t>日に</a:t>
            </a:r>
            <a:r>
              <a:rPr lang="ja-JP" altLang="en-US" sz="1224" dirty="0" smtClean="0">
                <a:latin typeface="HG丸ｺﾞｼｯｸM-PRO" panose="020F0600000000000000" pitchFamily="50" charset="-128"/>
                <a:ea typeface="HG丸ｺﾞｼｯｸM-PRO" panose="020F0600000000000000" pitchFamily="50" charset="-128"/>
              </a:rPr>
              <a:t>は出荷</a:t>
            </a:r>
            <a:r>
              <a:rPr lang="ja-JP" altLang="en-US" sz="1224" dirty="0">
                <a:latin typeface="HG丸ｺﾞｼｯｸM-PRO" panose="020F0600000000000000" pitchFamily="50" charset="-128"/>
                <a:ea typeface="HG丸ｺﾞｼｯｸM-PRO" panose="020F0600000000000000" pitchFamily="50" charset="-128"/>
              </a:rPr>
              <a:t>に興味を持った７名を対象に千里阪急で店舗見学会を開催し</a:t>
            </a:r>
            <a:r>
              <a:rPr lang="ja-JP" altLang="en-US" sz="1224" dirty="0" smtClean="0">
                <a:latin typeface="HG丸ｺﾞｼｯｸM-PRO" panose="020F0600000000000000" pitchFamily="50" charset="-128"/>
                <a:ea typeface="HG丸ｺﾞｼｯｸM-PRO" panose="020F0600000000000000" pitchFamily="50" charset="-128"/>
              </a:rPr>
              <a:t>、</a:t>
            </a:r>
            <a:r>
              <a:rPr lang="en-US" altLang="ja-JP" sz="1224" dirty="0" smtClean="0">
                <a:latin typeface="HG丸ｺﾞｼｯｸM-PRO" panose="020F0600000000000000" pitchFamily="50" charset="-128"/>
                <a:ea typeface="HG丸ｺﾞｼｯｸM-PRO" panose="020F0600000000000000" pitchFamily="50" charset="-128"/>
              </a:rPr>
              <a:t>5</a:t>
            </a:r>
            <a:r>
              <a:rPr lang="ja-JP" altLang="en-US" sz="1224" dirty="0">
                <a:latin typeface="HG丸ｺﾞｼｯｸM-PRO" panose="020F0600000000000000" pitchFamily="50" charset="-128"/>
                <a:ea typeface="HG丸ｺﾞｼｯｸM-PRO" panose="020F0600000000000000" pitchFamily="50" charset="-128"/>
              </a:rPr>
              <a:t>月</a:t>
            </a:r>
            <a:r>
              <a:rPr lang="en-US" altLang="ja-JP" sz="1224" dirty="0">
                <a:latin typeface="HG丸ｺﾞｼｯｸM-PRO" panose="020F0600000000000000" pitchFamily="50" charset="-128"/>
                <a:ea typeface="HG丸ｺﾞｼｯｸM-PRO" panose="020F0600000000000000" pitchFamily="50" charset="-128"/>
              </a:rPr>
              <a:t>1</a:t>
            </a:r>
            <a:r>
              <a:rPr lang="ja-JP" altLang="en-US" sz="1224" dirty="0">
                <a:latin typeface="HG丸ｺﾞｼｯｸM-PRO" panose="020F0600000000000000" pitchFamily="50" charset="-128"/>
                <a:ea typeface="HG丸ｺﾞｼｯｸM-PRO" panose="020F0600000000000000" pitchFamily="50" charset="-128"/>
              </a:rPr>
              <a:t>日より箕面市産野菜の販売を開始することが決定しました。</a:t>
            </a:r>
          </a:p>
          <a:p>
            <a:r>
              <a:rPr lang="ja-JP" altLang="en-US" sz="1224" dirty="0">
                <a:latin typeface="HG丸ｺﾞｼｯｸM-PRO" panose="020F0600000000000000" pitchFamily="50" charset="-128"/>
                <a:ea typeface="HG丸ｺﾞｼｯｸM-PRO" panose="020F0600000000000000" pitchFamily="50" charset="-128"/>
              </a:rPr>
              <a:t>　</a:t>
            </a:r>
          </a:p>
        </p:txBody>
      </p:sp>
      <p:sp>
        <p:nvSpPr>
          <p:cNvPr id="24" name="テキスト ボックス 23">
            <a:extLst>
              <a:ext uri="{FF2B5EF4-FFF2-40B4-BE49-F238E27FC236}">
                <a16:creationId xmlns:a16="http://schemas.microsoft.com/office/drawing/2014/main" id="{B2A04837-538D-4799-B99F-DBE645EEB71F}"/>
              </a:ext>
            </a:extLst>
          </p:cNvPr>
          <p:cNvSpPr txBox="1"/>
          <p:nvPr/>
        </p:nvSpPr>
        <p:spPr>
          <a:xfrm>
            <a:off x="476035" y="7864478"/>
            <a:ext cx="6862265" cy="670765"/>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a:t>
            </a:r>
            <a:r>
              <a:rPr lang="ja-JP" altLang="en-US" sz="1224" dirty="0" smtClean="0">
                <a:latin typeface="HG丸ｺﾞｼｯｸM-PRO" panose="020F0600000000000000" pitchFamily="50" charset="-128"/>
                <a:ea typeface="HG丸ｺﾞｼｯｸM-PRO" panose="020F0600000000000000" pitchFamily="50" charset="-128"/>
              </a:rPr>
              <a:t>当所</a:t>
            </a:r>
            <a:r>
              <a:rPr lang="ja-JP" altLang="en-US" sz="1224" dirty="0">
                <a:latin typeface="HG丸ｺﾞｼｯｸM-PRO" panose="020F0600000000000000" pitchFamily="50" charset="-128"/>
                <a:ea typeface="HG丸ｺﾞｼｯｸM-PRO" panose="020F0600000000000000" pitchFamily="50" charset="-128"/>
              </a:rPr>
              <a:t>では、今後も新規就農者の販路確保について支援するとともに、地場産農産物の需要に生産者が自信を持って応えられるよう、栽培技術指導等を通して、担い手の育成を図っていきます。</a:t>
            </a:r>
          </a:p>
        </p:txBody>
      </p:sp>
      <p:pic>
        <p:nvPicPr>
          <p:cNvPr id="1026" name="Picture 2">
            <a:extLst>
              <a:ext uri="{FF2B5EF4-FFF2-40B4-BE49-F238E27FC236}">
                <a16:creationId xmlns:a16="http://schemas.microsoft.com/office/drawing/2014/main" id="{4CA3F2CA-FAB8-4F25-9173-9826CE184CE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3652" y="5391984"/>
            <a:ext cx="2913964" cy="218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439040" y="2077451"/>
            <a:ext cx="7131633" cy="670633"/>
          </a:xfrm>
          <a:prstGeom prst="rect">
            <a:avLst/>
          </a:prstGeom>
          <a:noFill/>
        </p:spPr>
        <p:txBody>
          <a:bodyPr wrap="square" rtlCol="0">
            <a:spAutoFit/>
          </a:bodyPr>
          <a:lstStyle/>
          <a:p>
            <a:pPr hangingPunct="0"/>
            <a:r>
              <a:rPr lang="ja-JP" altLang="en-US" sz="1836" dirty="0">
                <a:latin typeface="ＭＳ Ｐゴシック" panose="020B0600070205080204" pitchFamily="50" charset="-128"/>
                <a:ea typeface="ＭＳ Ｐゴシック" panose="020B0600070205080204" pitchFamily="50" charset="-128"/>
                <a:cs typeface="ＭＳ 明朝" panose="02020609040205080304" pitchFamily="17" charset="-128"/>
              </a:rPr>
              <a:t>　</a:t>
            </a:r>
            <a:r>
              <a:rPr lang="ja-JP" altLang="en-US" sz="1836" dirty="0" smtClean="0">
                <a:latin typeface="ＭＳ Ｐゴシック" panose="020B0600070205080204" pitchFamily="50" charset="-128"/>
                <a:ea typeface="ＭＳ Ｐゴシック" panose="020B0600070205080204" pitchFamily="50" charset="-128"/>
                <a:cs typeface="ＭＳ 明朝" panose="02020609040205080304" pitchFamily="17" charset="-128"/>
              </a:rPr>
              <a:t>　 </a:t>
            </a:r>
            <a:r>
              <a:rPr lang="ja-JP" altLang="ja-JP" sz="1836" b="1" dirty="0">
                <a:latin typeface="ＭＳ Ｐゴシック" panose="020B0600070205080204" pitchFamily="50" charset="-128"/>
                <a:ea typeface="ＭＳ Ｐゴシック" panose="020B0600070205080204" pitchFamily="50" charset="-128"/>
                <a:cs typeface="ＭＳ 明朝" panose="02020609040205080304" pitchFamily="17" charset="-128"/>
              </a:rPr>
              <a:t>「</a:t>
            </a:r>
            <a:r>
              <a:rPr lang="ja-JP" altLang="ja-JP" sz="1836" b="1" dirty="0" smtClean="0">
                <a:latin typeface="ＭＳ Ｐゴシック" panose="020B0600070205080204" pitchFamily="50" charset="-128"/>
                <a:ea typeface="ＭＳ Ｐゴシック" panose="020B0600070205080204" pitchFamily="50" charset="-128"/>
                <a:cs typeface="ＭＳ 明朝" panose="02020609040205080304" pitchFamily="17" charset="-128"/>
              </a:rPr>
              <a:t>千里阪急」</a:t>
            </a:r>
            <a:r>
              <a:rPr lang="ja-JP" altLang="ja-JP" sz="1836" b="1" dirty="0">
                <a:latin typeface="ＭＳ Ｐゴシック" panose="020B0600070205080204" pitchFamily="50" charset="-128"/>
                <a:ea typeface="ＭＳ Ｐゴシック" panose="020B0600070205080204" pitchFamily="50" charset="-128"/>
                <a:cs typeface="ＭＳ 明朝" panose="02020609040205080304" pitchFamily="17" charset="-128"/>
              </a:rPr>
              <a:t>で</a:t>
            </a:r>
            <a:endParaRPr lang="en-US" altLang="ja-JP" sz="1836" b="1" dirty="0">
              <a:latin typeface="ＭＳ Ｐゴシック" panose="020B0600070205080204" pitchFamily="50" charset="-128"/>
              <a:ea typeface="ＭＳ Ｐゴシック" panose="020B0600070205080204" pitchFamily="50" charset="-128"/>
              <a:cs typeface="ＭＳ 明朝" panose="02020609040205080304" pitchFamily="17" charset="-128"/>
            </a:endParaRPr>
          </a:p>
          <a:p>
            <a:pPr hangingPunct="0"/>
            <a:r>
              <a:rPr lang="ja-JP" altLang="en-US" sz="1836" b="1" dirty="0">
                <a:latin typeface="ＭＳ Ｐゴシック" panose="020B0600070205080204" pitchFamily="50" charset="-128"/>
                <a:ea typeface="ＭＳ Ｐゴシック" panose="020B0600070205080204" pitchFamily="50" charset="-128"/>
                <a:cs typeface="ＭＳ 明朝" panose="02020609040205080304" pitchFamily="17" charset="-128"/>
              </a:rPr>
              <a:t>　　　　　　　　　</a:t>
            </a:r>
            <a:r>
              <a:rPr lang="ja-JP" altLang="ja-JP" sz="1836" b="1" dirty="0" smtClean="0">
                <a:latin typeface="ＭＳ Ｐゴシック" panose="020B0600070205080204" pitchFamily="50" charset="-128"/>
                <a:ea typeface="ＭＳ Ｐゴシック" panose="020B0600070205080204" pitchFamily="50" charset="-128"/>
                <a:cs typeface="ＭＳ 明朝" panose="02020609040205080304" pitchFamily="17" charset="-128"/>
              </a:rPr>
              <a:t>箕面市新規就農者</a:t>
            </a:r>
            <a:r>
              <a:rPr lang="ja-JP" altLang="ja-JP" sz="1836" b="1" dirty="0">
                <a:latin typeface="ＭＳ Ｐゴシック" panose="020B0600070205080204" pitchFamily="50" charset="-128"/>
                <a:ea typeface="ＭＳ Ｐゴシック" panose="020B0600070205080204" pitchFamily="50" charset="-128"/>
                <a:cs typeface="ＭＳ 明朝" panose="02020609040205080304" pitchFamily="17" charset="-128"/>
              </a:rPr>
              <a:t>の農産物販売が</a:t>
            </a:r>
            <a:r>
              <a:rPr lang="ja-JP" altLang="en-US" sz="1836" b="1" dirty="0">
                <a:latin typeface="ＭＳ Ｐゴシック" panose="020B0600070205080204" pitchFamily="50" charset="-128"/>
                <a:ea typeface="ＭＳ Ｐゴシック" panose="020B0600070205080204" pitchFamily="50" charset="-128"/>
                <a:cs typeface="ＭＳ 明朝" panose="02020609040205080304" pitchFamily="17" charset="-128"/>
              </a:rPr>
              <a:t>始まりました</a:t>
            </a:r>
            <a:r>
              <a:rPr lang="ja-JP" altLang="ja-JP" sz="1836" b="1" dirty="0">
                <a:latin typeface="ＭＳ Ｐゴシック" panose="020B0600070205080204" pitchFamily="50" charset="-128"/>
                <a:ea typeface="ＭＳ Ｐゴシック" panose="020B0600070205080204" pitchFamily="50" charset="-128"/>
                <a:cs typeface="ＭＳ 明朝" panose="02020609040205080304" pitchFamily="17" charset="-128"/>
              </a:rPr>
              <a:t>！</a:t>
            </a:r>
            <a:endParaRPr lang="ja-JP" altLang="ja-JP" sz="2046" b="1" dirty="0">
              <a:latin typeface="ＭＳ Ｐゴシック" panose="020B0600070205080204" pitchFamily="50" charset="-128"/>
              <a:ea typeface="ＭＳ Ｐゴシック" panose="020B0600070205080204" pitchFamily="50" charset="-128"/>
            </a:endParaRPr>
          </a:p>
        </p:txBody>
      </p:sp>
      <p:pic>
        <p:nvPicPr>
          <p:cNvPr id="22" name="図 21">
            <a:extLst>
              <a:ext uri="{FF2B5EF4-FFF2-40B4-BE49-F238E27FC236}">
                <a16:creationId xmlns:a16="http://schemas.microsoft.com/office/drawing/2014/main" id="{255FE0FE-3C6D-43E8-BA49-1A5E174E2B68}"/>
              </a:ext>
            </a:extLst>
          </p:cNvPr>
          <p:cNvPicPr>
            <a:picLocks noChangeAspect="1"/>
          </p:cNvPicPr>
          <p:nvPr/>
        </p:nvPicPr>
        <p:blipFill>
          <a:blip r:embed="rId8"/>
          <a:stretch>
            <a:fillRect/>
          </a:stretch>
        </p:blipFill>
        <p:spPr>
          <a:xfrm>
            <a:off x="1638364" y="855201"/>
            <a:ext cx="621185" cy="688294"/>
          </a:xfrm>
          <a:prstGeom prst="rect">
            <a:avLst/>
          </a:prstGeom>
        </p:spPr>
      </p:pic>
      <p:pic>
        <p:nvPicPr>
          <p:cNvPr id="26" name="図 25">
            <a:extLst>
              <a:ext uri="{FF2B5EF4-FFF2-40B4-BE49-F238E27FC236}">
                <a16:creationId xmlns:a16="http://schemas.microsoft.com/office/drawing/2014/main" id="{7304A5E7-E945-4B53-A5EC-52F1006E0D12}"/>
              </a:ext>
            </a:extLst>
          </p:cNvPr>
          <p:cNvPicPr>
            <a:picLocks noChangeAspect="1"/>
          </p:cNvPicPr>
          <p:nvPr/>
        </p:nvPicPr>
        <p:blipFill>
          <a:blip r:embed="rId9"/>
          <a:stretch>
            <a:fillRect/>
          </a:stretch>
        </p:blipFill>
        <p:spPr>
          <a:xfrm>
            <a:off x="5722805" y="911546"/>
            <a:ext cx="622115" cy="622115"/>
          </a:xfrm>
          <a:prstGeom prst="rect">
            <a:avLst/>
          </a:prstGeom>
        </p:spPr>
      </p:pic>
      <p:pic>
        <p:nvPicPr>
          <p:cNvPr id="4" name="図 3">
            <a:extLst>
              <a:ext uri="{FF2B5EF4-FFF2-40B4-BE49-F238E27FC236}">
                <a16:creationId xmlns:a16="http://schemas.microsoft.com/office/drawing/2014/main" id="{53371660-AFA6-45B6-9DEC-DE771A4D67A9}"/>
              </a:ext>
            </a:extLst>
          </p:cNvPr>
          <p:cNvPicPr>
            <a:picLocks noChangeAspect="1"/>
          </p:cNvPicPr>
          <p:nvPr/>
        </p:nvPicPr>
        <p:blipFill>
          <a:blip r:embed="rId10"/>
          <a:stretch>
            <a:fillRect/>
          </a:stretch>
        </p:blipFill>
        <p:spPr>
          <a:xfrm>
            <a:off x="760559" y="9414296"/>
            <a:ext cx="2412000" cy="696465"/>
          </a:xfrm>
          <a:prstGeom prst="rect">
            <a:avLst/>
          </a:prstGeom>
        </p:spPr>
      </p:pic>
      <p:sp>
        <p:nvSpPr>
          <p:cNvPr id="30" name="吹き出し: 四角形 29">
            <a:extLst>
              <a:ext uri="{FF2B5EF4-FFF2-40B4-BE49-F238E27FC236}">
                <a16:creationId xmlns:a16="http://schemas.microsoft.com/office/drawing/2014/main" id="{495B9EED-0C42-4749-A919-E64993D22BB0}"/>
              </a:ext>
            </a:extLst>
          </p:cNvPr>
          <p:cNvSpPr/>
          <p:nvPr/>
        </p:nvSpPr>
        <p:spPr>
          <a:xfrm>
            <a:off x="3189690" y="9339587"/>
            <a:ext cx="1811848" cy="667734"/>
          </a:xfrm>
          <a:prstGeom prst="wedgeRectCallout">
            <a:avLst>
              <a:gd name="adj1" fmla="val -59360"/>
              <a:gd name="adj2" fmla="val -5720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71" b="1" dirty="0">
                <a:latin typeface="AR P丸ゴシック体M"/>
              </a:rPr>
              <a:t>「北部普及だより」は、</a:t>
            </a:r>
          </a:p>
          <a:p>
            <a:r>
              <a:rPr lang="ja-JP" altLang="en-US" sz="1071" b="1" dirty="0">
                <a:latin typeface="AR P丸ゴシック体M"/>
              </a:rPr>
              <a:t>こちらのホームページからも</a:t>
            </a:r>
          </a:p>
          <a:p>
            <a:r>
              <a:rPr lang="ja-JP" altLang="en-US" sz="1071" b="1" dirty="0">
                <a:latin typeface="AR P丸ゴシック体M"/>
              </a:rPr>
              <a:t>ご覧いただけます</a:t>
            </a:r>
          </a:p>
        </p:txBody>
      </p:sp>
      <p:sp>
        <p:nvSpPr>
          <p:cNvPr id="20" name="テキスト ボックス 19">
            <a:extLst>
              <a:ext uri="{FF2B5EF4-FFF2-40B4-BE49-F238E27FC236}">
                <a16:creationId xmlns:a16="http://schemas.microsoft.com/office/drawing/2014/main" id="{53773C5E-7AC6-475F-AD98-D1822848A3B7}"/>
              </a:ext>
            </a:extLst>
          </p:cNvPr>
          <p:cNvSpPr txBox="1"/>
          <p:nvPr/>
        </p:nvSpPr>
        <p:spPr>
          <a:xfrm>
            <a:off x="823903" y="9608101"/>
            <a:ext cx="2067716" cy="276999"/>
          </a:xfrm>
          <a:prstGeom prst="rect">
            <a:avLst/>
          </a:prstGeom>
          <a:noFill/>
        </p:spPr>
        <p:txBody>
          <a:bodyPr wrap="square" rtlCol="0">
            <a:spAutoFit/>
          </a:bodyPr>
          <a:lstStyle/>
          <a:p>
            <a:r>
              <a:rPr lang="ja-JP" altLang="en-US" sz="1200" b="1" dirty="0">
                <a:latin typeface="+mj-ea"/>
                <a:ea typeface="+mj-ea"/>
              </a:rPr>
              <a:t>大阪府  北部普及だより</a:t>
            </a:r>
          </a:p>
        </p:txBody>
      </p:sp>
      <p:pic>
        <p:nvPicPr>
          <p:cNvPr id="34" name="図 33" descr="アイコン&#10;&#10;自動的に生成された説明">
            <a:extLst>
              <a:ext uri="{FF2B5EF4-FFF2-40B4-BE49-F238E27FC236}">
                <a16:creationId xmlns:a16="http://schemas.microsoft.com/office/drawing/2014/main" id="{FDC76C79-3AD1-4654-ABE7-EFA470A7709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4903" y="8824971"/>
            <a:ext cx="648000" cy="648000"/>
          </a:xfrm>
          <a:prstGeom prst="rect">
            <a:avLst/>
          </a:prstGeom>
        </p:spPr>
      </p:pic>
      <p:sp>
        <p:nvSpPr>
          <p:cNvPr id="5" name="テキスト ボックス 4">
            <a:extLst>
              <a:ext uri="{FF2B5EF4-FFF2-40B4-BE49-F238E27FC236}">
                <a16:creationId xmlns:a16="http://schemas.microsoft.com/office/drawing/2014/main" id="{05D7F8F6-CC3F-41DE-9E05-3E81C0A1C0D6}"/>
              </a:ext>
            </a:extLst>
          </p:cNvPr>
          <p:cNvSpPr txBox="1"/>
          <p:nvPr/>
        </p:nvSpPr>
        <p:spPr>
          <a:xfrm>
            <a:off x="476035" y="6428166"/>
            <a:ext cx="3649765" cy="1411027"/>
          </a:xfrm>
          <a:prstGeom prst="rect">
            <a:avLst/>
          </a:prstGeom>
          <a:noFill/>
        </p:spPr>
        <p:txBody>
          <a:bodyPr wrap="square" rtlCol="0">
            <a:spAutoFit/>
          </a:bodyPr>
          <a:lstStyle/>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販売開始当日は、こまつな、ズッキーニ、さやいんげんが各約</a:t>
            </a:r>
            <a:r>
              <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50</a:t>
            </a: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袋並べられ、消費者に好評でした。</a:t>
            </a:r>
            <a:endPar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1018818" rtl="0" eaLnBrk="1" fontAlgn="auto" latinLnBrk="0" hangingPunct="1">
              <a:lnSpc>
                <a:spcPct val="100000"/>
              </a:lnSpc>
              <a:spcBef>
                <a:spcPts val="0"/>
              </a:spcBef>
              <a:spcAft>
                <a:spcPts val="0"/>
              </a:spcAft>
              <a:buClrTx/>
              <a:buSzTx/>
              <a:buFontTx/>
              <a:buNone/>
              <a:tabLst/>
              <a:defRPr/>
            </a:pPr>
            <a:r>
              <a:rPr kumimoji="1" lang="ja-JP" altLang="en-US" sz="1224"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今後は、にんじん</a:t>
            </a: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、きゅうり、ミニトマト等、季節に応じた農産物の継続的な販売に加えて、店側が</a:t>
            </a:r>
            <a:r>
              <a:rPr kumimoji="1" lang="en-US" altLang="ja-JP"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POP</a:t>
            </a:r>
            <a:r>
              <a:rPr kumimoji="1" lang="ja-JP" altLang="en-US" sz="1224"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や生産者の写真を掲示する等、協力して売場を盛り上げていく予定です。</a:t>
            </a:r>
          </a:p>
        </p:txBody>
      </p:sp>
      <p:sp>
        <p:nvSpPr>
          <p:cNvPr id="28" name="テキスト ボックス 27"/>
          <p:cNvSpPr txBox="1"/>
          <p:nvPr/>
        </p:nvSpPr>
        <p:spPr>
          <a:xfrm>
            <a:off x="3846501" y="3383196"/>
            <a:ext cx="3693123" cy="1034257"/>
          </a:xfrm>
          <a:prstGeom prst="rect">
            <a:avLst/>
          </a:prstGeom>
          <a:noFill/>
        </p:spPr>
        <p:txBody>
          <a:bodyPr wrap="square" rtlCol="0">
            <a:spAutoFit/>
          </a:bodyPr>
          <a:lstStyle/>
          <a:p>
            <a:pPr lvl="0"/>
            <a:r>
              <a:rPr lang="ja-JP" altLang="en-US" sz="1224" dirty="0" smtClean="0">
                <a:solidFill>
                  <a:prstClr val="black"/>
                </a:solidFill>
                <a:latin typeface="HG丸ｺﾞｼｯｸM-PRO" panose="020F0600000000000000" pitchFamily="50" charset="-128"/>
                <a:ea typeface="HG丸ｺﾞｼｯｸM-PRO" panose="020F0600000000000000" pitchFamily="50" charset="-128"/>
              </a:rPr>
              <a:t>　しかし</a:t>
            </a:r>
            <a:r>
              <a:rPr lang="ja-JP" altLang="en-US" sz="1224" dirty="0">
                <a:solidFill>
                  <a:prstClr val="black"/>
                </a:solidFill>
                <a:latin typeface="HG丸ｺﾞｼｯｸM-PRO" panose="020F0600000000000000" pitchFamily="50" charset="-128"/>
                <a:ea typeface="HG丸ｺﾞｼｯｸM-PRO" panose="020F0600000000000000" pitchFamily="50" charset="-128"/>
              </a:rPr>
              <a:t>、出荷先を十分に確保できないとの悩みもあり、新たな販路確保に</a:t>
            </a:r>
            <a:r>
              <a:rPr lang="ja-JP" altLang="en-US" sz="1224" dirty="0" smtClean="0">
                <a:solidFill>
                  <a:prstClr val="black"/>
                </a:solidFill>
                <a:latin typeface="HG丸ｺﾞｼｯｸM-PRO" panose="020F0600000000000000" pitchFamily="50" charset="-128"/>
                <a:ea typeface="HG丸ｺﾞｼｯｸM-PRO" panose="020F0600000000000000" pitchFamily="50" charset="-128"/>
              </a:rPr>
              <a:t>ついて当所</a:t>
            </a:r>
            <a:r>
              <a:rPr lang="ja-JP" altLang="en-US" sz="1224" dirty="0">
                <a:solidFill>
                  <a:prstClr val="black"/>
                </a:solidFill>
                <a:latin typeface="HG丸ｺﾞｼｯｸM-PRO" panose="020F0600000000000000" pitchFamily="50" charset="-128"/>
                <a:ea typeface="HG丸ｺﾞｼｯｸM-PRO" panose="020F0600000000000000" pitchFamily="50" charset="-128"/>
              </a:rPr>
              <a:t>へ相談がありました。一方、（株）阪急阪神百貨店からは、青果物を出荷できる農業者の紹介依頼が当所にありました。</a:t>
            </a:r>
            <a:endParaRPr lang="en-US" altLang="ja-JP" sz="1224" dirty="0">
              <a:solidFill>
                <a:prstClr val="black"/>
              </a:solidFill>
              <a:latin typeface="HG丸ｺﾞｼｯｸM-PRO" panose="020F0600000000000000" pitchFamily="50" charset="-128"/>
              <a:ea typeface="HG丸ｺﾞｼｯｸM-PRO" panose="020F0600000000000000" pitchFamily="50" charset="-128"/>
            </a:endParaRPr>
          </a:p>
        </p:txBody>
      </p:sp>
      <p:pic>
        <p:nvPicPr>
          <p:cNvPr id="29" name="図 28"/>
          <p:cNvPicPr>
            <a:picLocks noChangeAspect="1"/>
          </p:cNvPicPr>
          <p:nvPr/>
        </p:nvPicPr>
        <p:blipFill rotWithShape="1">
          <a:blip r:embed="rId12" cstate="print">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b="18673"/>
          <a:stretch/>
        </p:blipFill>
        <p:spPr>
          <a:xfrm>
            <a:off x="547700" y="3380562"/>
            <a:ext cx="3290067" cy="2006775"/>
          </a:xfrm>
          <a:prstGeom prst="rect">
            <a:avLst/>
          </a:prstGeom>
        </p:spPr>
      </p:pic>
      <p:pic>
        <p:nvPicPr>
          <p:cNvPr id="19" name="図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7961" y="217731"/>
            <a:ext cx="1296000" cy="432918"/>
          </a:xfrm>
          <a:prstGeom prst="rect">
            <a:avLst/>
          </a:prstGeom>
        </p:spPr>
      </p:pic>
    </p:spTree>
    <p:extLst>
      <p:ext uri="{BB962C8B-B14F-4D97-AF65-F5344CB8AC3E}">
        <p14:creationId xmlns:p14="http://schemas.microsoft.com/office/powerpoint/2010/main" val="370488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34000"/>
          </a:schemeClr>
        </a:solidFill>
        <a:effectLst/>
      </p:bgPr>
    </p:bg>
    <p:spTree>
      <p:nvGrpSpPr>
        <p:cNvPr id="1" name=""/>
        <p:cNvGrpSpPr/>
        <p:nvPr/>
      </p:nvGrpSpPr>
      <p:grpSpPr>
        <a:xfrm>
          <a:off x="0" y="0"/>
          <a:ext cx="0" cy="0"/>
          <a:chOff x="0" y="0"/>
          <a:chExt cx="0" cy="0"/>
        </a:xfrm>
      </p:grpSpPr>
      <p:sp>
        <p:nvSpPr>
          <p:cNvPr id="68" name="正方形/長方形 67"/>
          <p:cNvSpPr/>
          <p:nvPr/>
        </p:nvSpPr>
        <p:spPr>
          <a:xfrm>
            <a:off x="143371" y="4055939"/>
            <a:ext cx="7487999" cy="2420567"/>
          </a:xfrm>
          <a:prstGeom prst="rect">
            <a:avLst/>
          </a:prstGeom>
          <a:solidFill>
            <a:srgbClr val="92D05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67" name="角丸四角形 66"/>
          <p:cNvSpPr/>
          <p:nvPr/>
        </p:nvSpPr>
        <p:spPr>
          <a:xfrm>
            <a:off x="143371" y="3672540"/>
            <a:ext cx="7487999" cy="446610"/>
          </a:xfrm>
          <a:prstGeom prst="round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65" name="正方形/長方形 64"/>
          <p:cNvSpPr/>
          <p:nvPr/>
        </p:nvSpPr>
        <p:spPr>
          <a:xfrm>
            <a:off x="143371" y="6868082"/>
            <a:ext cx="7487999" cy="3986374"/>
          </a:xfrm>
          <a:prstGeom prst="rect">
            <a:avLst/>
          </a:prstGeom>
          <a:solidFill>
            <a:srgbClr val="F1E03B">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sp>
        <p:nvSpPr>
          <p:cNvPr id="64" name="角丸四角形 63"/>
          <p:cNvSpPr/>
          <p:nvPr/>
        </p:nvSpPr>
        <p:spPr>
          <a:xfrm>
            <a:off x="143371" y="6554021"/>
            <a:ext cx="7487999" cy="447731"/>
          </a:xfrm>
          <a:prstGeom prst="round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57" name="角丸四角形 56"/>
          <p:cNvSpPr/>
          <p:nvPr/>
        </p:nvSpPr>
        <p:spPr>
          <a:xfrm>
            <a:off x="144203" y="527418"/>
            <a:ext cx="7488000" cy="403975"/>
          </a:xfrm>
          <a:prstGeom prst="round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p>
        </p:txBody>
      </p:sp>
      <p:sp>
        <p:nvSpPr>
          <p:cNvPr id="74" name="正方形/長方形 73"/>
          <p:cNvSpPr/>
          <p:nvPr/>
        </p:nvSpPr>
        <p:spPr>
          <a:xfrm>
            <a:off x="143371" y="845344"/>
            <a:ext cx="7488000" cy="2722302"/>
          </a:xfrm>
          <a:prstGeom prst="rect">
            <a:avLst/>
          </a:prstGeom>
          <a:solidFill>
            <a:srgbClr val="FF9900">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11">
              <a:solidFill>
                <a:srgbClr val="FF0000"/>
              </a:solidFill>
            </a:endParaRPr>
          </a:p>
        </p:txBody>
      </p:sp>
      <p:cxnSp>
        <p:nvCxnSpPr>
          <p:cNvPr id="19" name="直線コネクタ 18"/>
          <p:cNvCxnSpPr/>
          <p:nvPr/>
        </p:nvCxnSpPr>
        <p:spPr>
          <a:xfrm flipV="1">
            <a:off x="72219" y="413296"/>
            <a:ext cx="7632000" cy="8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088046" y="125264"/>
            <a:ext cx="1616165" cy="280718"/>
          </a:xfrm>
          <a:prstGeom prst="rect">
            <a:avLst/>
          </a:prstGeom>
          <a:noFill/>
        </p:spPr>
        <p:txBody>
          <a:bodyPr wrap="square" rtlCol="0">
            <a:spAutoFit/>
          </a:bodyPr>
          <a:lstStyle/>
          <a:p>
            <a:r>
              <a:rPr lang="ja-JP" altLang="en-US" sz="1224" dirty="0"/>
              <a:t>北部普及だより</a:t>
            </a:r>
            <a:r>
              <a:rPr lang="en-US" altLang="ja-JP" sz="1224" dirty="0"/>
              <a:t>109</a:t>
            </a:r>
            <a:r>
              <a:rPr lang="ja-JP" altLang="en-US" sz="1224" dirty="0"/>
              <a:t>号</a:t>
            </a:r>
          </a:p>
        </p:txBody>
      </p:sp>
      <p:sp>
        <p:nvSpPr>
          <p:cNvPr id="5" name="テキスト ボックス 4"/>
          <p:cNvSpPr txBox="1"/>
          <p:nvPr/>
        </p:nvSpPr>
        <p:spPr>
          <a:xfrm>
            <a:off x="2374828" y="6605984"/>
            <a:ext cx="3529183" cy="415385"/>
          </a:xfrm>
          <a:prstGeom prst="rect">
            <a:avLst/>
          </a:prstGeom>
          <a:noFill/>
        </p:spPr>
        <p:txBody>
          <a:bodyPr wrap="square" rtlCol="0">
            <a:spAutoFit/>
          </a:bodyPr>
          <a:lstStyle/>
          <a:p>
            <a:r>
              <a:rPr lang="ja-JP" altLang="en-US" sz="2046" b="1" dirty="0"/>
              <a:t>受賞おめでとうございます！</a:t>
            </a:r>
          </a:p>
        </p:txBody>
      </p:sp>
      <p:sp>
        <p:nvSpPr>
          <p:cNvPr id="7" name="テキスト ボックス 6"/>
          <p:cNvSpPr txBox="1"/>
          <p:nvPr/>
        </p:nvSpPr>
        <p:spPr>
          <a:xfrm>
            <a:off x="3963366" y="7233566"/>
            <a:ext cx="3164781" cy="488467"/>
          </a:xfrm>
          <a:prstGeom prst="rect">
            <a:avLst/>
          </a:prstGeom>
          <a:noFill/>
        </p:spPr>
        <p:txBody>
          <a:bodyPr wrap="square" rtlCol="0">
            <a:spAutoFit/>
          </a:bodyPr>
          <a:lstStyle/>
          <a:p>
            <a:r>
              <a:rPr lang="ja-JP" altLang="en-US" sz="1350" b="1" dirty="0">
                <a:latin typeface="HG丸ｺﾞｼｯｸM-PRO" panose="020F0600000000000000" pitchFamily="50" charset="-128"/>
                <a:ea typeface="HG丸ｺﾞｼｯｸM-PRO" panose="020F0600000000000000" pitchFamily="50" charset="-128"/>
              </a:rPr>
              <a:t>令和５年度 </a:t>
            </a:r>
            <a:r>
              <a:rPr lang="ja-JP" altLang="en-US" sz="1350" b="1" dirty="0" smtClean="0">
                <a:latin typeface="HG丸ｺﾞｼｯｸM-PRO" panose="020F0600000000000000" pitchFamily="50" charset="-128"/>
                <a:ea typeface="HG丸ｺﾞｼｯｸM-PRO" panose="020F0600000000000000" pitchFamily="50" charset="-128"/>
              </a:rPr>
              <a:t>大阪府憲法</a:t>
            </a:r>
            <a:r>
              <a:rPr lang="ja-JP" altLang="en-US" sz="1350" b="1" dirty="0">
                <a:latin typeface="HG丸ｺﾞｼｯｸM-PRO" panose="020F0600000000000000" pitchFamily="50" charset="-128"/>
                <a:ea typeface="HG丸ｺﾞｼｯｸM-PRO" panose="020F0600000000000000" pitchFamily="50" charset="-128"/>
              </a:rPr>
              <a:t>記念日知事</a:t>
            </a:r>
            <a:r>
              <a:rPr lang="ja-JP" altLang="en-US" sz="1350" b="1" dirty="0" smtClean="0">
                <a:latin typeface="HG丸ｺﾞｼｯｸM-PRO" panose="020F0600000000000000" pitchFamily="50" charset="-128"/>
                <a:ea typeface="HG丸ｺﾞｼｯｸM-PRO" panose="020F0600000000000000" pitchFamily="50" charset="-128"/>
              </a:rPr>
              <a:t>表彰</a:t>
            </a:r>
            <a:r>
              <a:rPr lang="ja-JP" altLang="en-US" sz="1224" b="1" dirty="0" smtClean="0">
                <a:latin typeface="HG丸ｺﾞｼｯｸM-PRO" panose="020F0600000000000000" pitchFamily="50" charset="-128"/>
                <a:ea typeface="HG丸ｺﾞｼｯｸM-PRO" panose="020F0600000000000000" pitchFamily="50" charset="-128"/>
              </a:rPr>
              <a:t>　　</a:t>
            </a:r>
            <a:endParaRPr lang="en-US" altLang="ja-JP" sz="1224" b="1" dirty="0" smtClean="0">
              <a:latin typeface="HG丸ｺﾞｼｯｸM-PRO" panose="020F0600000000000000" pitchFamily="50" charset="-128"/>
              <a:ea typeface="HG丸ｺﾞｼｯｸM-PRO" panose="020F0600000000000000" pitchFamily="50" charset="-128"/>
            </a:endParaRPr>
          </a:p>
          <a:p>
            <a:r>
              <a:rPr lang="ja-JP" altLang="en-US" sz="1224" b="1" dirty="0">
                <a:latin typeface="HG丸ｺﾞｼｯｸM-PRO" panose="020F0600000000000000" pitchFamily="50" charset="-128"/>
                <a:ea typeface="HG丸ｺﾞｼｯｸM-PRO" panose="020F0600000000000000" pitchFamily="50" charset="-128"/>
              </a:rPr>
              <a:t>　</a:t>
            </a:r>
            <a:r>
              <a:rPr lang="ja-JP" altLang="en-US" sz="1224" b="1" dirty="0" smtClean="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産業功労者（農林水産関係）</a:t>
            </a:r>
            <a:endParaRPr lang="ja-JP" altLang="en-US" sz="11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1007467" y="6984247"/>
            <a:ext cx="2999890" cy="884601"/>
          </a:xfrm>
          <a:prstGeom prst="rect">
            <a:avLst/>
          </a:prstGeom>
          <a:noFill/>
        </p:spPr>
        <p:txBody>
          <a:bodyPr wrap="square" rtlCol="0">
            <a:spAutoFit/>
          </a:bodyPr>
          <a:lstStyle/>
          <a:p>
            <a:r>
              <a:rPr lang="ja-JP" altLang="en-US" sz="1350" b="1" dirty="0">
                <a:latin typeface="HG丸ｺﾞｼｯｸM-PRO" panose="020F0600000000000000" pitchFamily="50" charset="-128"/>
                <a:ea typeface="HG丸ｺﾞｼｯｸM-PRO" panose="020F0600000000000000" pitchFamily="50" charset="-128"/>
              </a:rPr>
              <a:t>令和４年度 近畿地域未来につながる</a:t>
            </a:r>
            <a:endParaRPr lang="en-US" altLang="ja-JP" sz="1350" b="1" dirty="0">
              <a:latin typeface="HG丸ｺﾞｼｯｸM-PRO" panose="020F0600000000000000" pitchFamily="50" charset="-128"/>
              <a:ea typeface="HG丸ｺﾞｼｯｸM-PRO" panose="020F0600000000000000" pitchFamily="50" charset="-128"/>
            </a:endParaRPr>
          </a:p>
          <a:p>
            <a:r>
              <a:rPr lang="ja-JP" altLang="en-US" sz="1350" b="1" dirty="0">
                <a:latin typeface="HG丸ｺﾞｼｯｸM-PRO" panose="020F0600000000000000" pitchFamily="50" charset="-128"/>
                <a:ea typeface="HG丸ｺﾞｼｯｸM-PRO" panose="020F0600000000000000" pitchFamily="50" charset="-128"/>
              </a:rPr>
              <a:t>持続可能な農業推進コンクール </a:t>
            </a:r>
            <a:endParaRPr lang="en-US" altLang="ja-JP" sz="1350" b="1" dirty="0">
              <a:latin typeface="HG丸ｺﾞｼｯｸM-PRO" panose="020F0600000000000000" pitchFamily="50" charset="-128"/>
              <a:ea typeface="HG丸ｺﾞｼｯｸM-PRO" panose="020F0600000000000000" pitchFamily="50" charset="-128"/>
            </a:endParaRPr>
          </a:p>
          <a:p>
            <a:r>
              <a:rPr lang="ja-JP" altLang="en-US" sz="1100" b="1" dirty="0" smtClean="0">
                <a:latin typeface="HG丸ｺﾞｼｯｸM-PRO" panose="020F0600000000000000" pitchFamily="50" charset="-128"/>
                <a:ea typeface="HG丸ｺﾞｼｯｸM-PRO" panose="020F0600000000000000" pitchFamily="50" charset="-128"/>
              </a:rPr>
              <a:t>　</a:t>
            </a:r>
            <a:r>
              <a:rPr lang="ja-JP" altLang="en-US" sz="1100" dirty="0" smtClean="0">
                <a:latin typeface="HG丸ｺﾞｼｯｸM-PRO" panose="020F0600000000000000" pitchFamily="50" charset="-128"/>
                <a:ea typeface="HG丸ｺﾞｼｯｸM-PRO" panose="020F0600000000000000" pitchFamily="50" charset="-128"/>
              </a:rPr>
              <a:t>（有機農業・環境保全型農業部門）</a:t>
            </a:r>
            <a:r>
              <a:rPr lang="ja-JP" altLang="en-US" sz="1224" b="1" dirty="0" smtClean="0">
                <a:latin typeface="HG丸ｺﾞｼｯｸM-PRO" panose="020F0600000000000000" pitchFamily="50" charset="-128"/>
                <a:ea typeface="HG丸ｺﾞｼｯｸM-PRO" panose="020F0600000000000000" pitchFamily="50" charset="-128"/>
              </a:rPr>
              <a:t>　</a:t>
            </a:r>
            <a:endParaRPr lang="en-US" altLang="ja-JP" sz="1224" b="1" dirty="0" smtClean="0">
              <a:latin typeface="HG丸ｺﾞｼｯｸM-PRO" panose="020F0600000000000000" pitchFamily="50" charset="-128"/>
              <a:ea typeface="HG丸ｺﾞｼｯｸM-PRO" panose="020F0600000000000000" pitchFamily="50" charset="-128"/>
            </a:endParaRPr>
          </a:p>
          <a:p>
            <a:r>
              <a:rPr lang="ja-JP" altLang="en-US" sz="1224" b="1" dirty="0" smtClean="0">
                <a:latin typeface="HG丸ｺﾞｼｯｸM-PRO" panose="020F0600000000000000" pitchFamily="50" charset="-128"/>
                <a:ea typeface="HG丸ｺﾞｼｯｸM-PRO" panose="020F0600000000000000" pitchFamily="50" charset="-128"/>
              </a:rPr>
              <a:t>　　　　　</a:t>
            </a:r>
            <a:r>
              <a:rPr lang="ja-JP" altLang="en-US" sz="1200" b="1" dirty="0" smtClean="0">
                <a:latin typeface="HG丸ｺﾞｼｯｸM-PRO" panose="020F0600000000000000" pitchFamily="50" charset="-128"/>
                <a:ea typeface="HG丸ｺﾞｼｯｸM-PRO" panose="020F0600000000000000" pitchFamily="50" charset="-128"/>
              </a:rPr>
              <a:t>近畿農政局長</a:t>
            </a:r>
            <a:r>
              <a:rPr lang="ja-JP" altLang="en-US" sz="1200" b="1" dirty="0">
                <a:latin typeface="HG丸ｺﾞｼｯｸM-PRO" panose="020F0600000000000000" pitchFamily="50" charset="-128"/>
                <a:ea typeface="HG丸ｺﾞｼｯｸM-PRO" panose="020F0600000000000000" pitchFamily="50" charset="-128"/>
              </a:rPr>
              <a:t>賞</a:t>
            </a:r>
          </a:p>
        </p:txBody>
      </p:sp>
      <p:sp>
        <p:nvSpPr>
          <p:cNvPr id="16" name="テキスト ボックス 15"/>
          <p:cNvSpPr txBox="1"/>
          <p:nvPr/>
        </p:nvSpPr>
        <p:spPr>
          <a:xfrm>
            <a:off x="1007467" y="10512088"/>
            <a:ext cx="3667789" cy="270360"/>
          </a:xfrm>
          <a:prstGeom prst="rect">
            <a:avLst/>
          </a:prstGeom>
          <a:noFill/>
        </p:spPr>
        <p:txBody>
          <a:bodyPr wrap="square" rtlCol="0">
            <a:spAutoFit/>
          </a:bodyPr>
          <a:lstStyle/>
          <a:p>
            <a:r>
              <a:rPr lang="ja-JP" altLang="en-US" sz="1122" dirty="0">
                <a:latin typeface="HG丸ｺﾞｼｯｸM-PRO" panose="020F0600000000000000" pitchFamily="50" charset="-128"/>
                <a:ea typeface="HG丸ｺﾞｼｯｸM-PRO" panose="020F0600000000000000" pitchFamily="50" charset="-128"/>
              </a:rPr>
              <a:t>▲ </a:t>
            </a:r>
            <a:r>
              <a:rPr lang="ja-JP" altLang="ja-JP" sz="1122" dirty="0">
                <a:latin typeface="HG丸ｺﾞｼｯｸM-PRO" panose="020F0600000000000000" pitchFamily="50" charset="-128"/>
                <a:ea typeface="HG丸ｺﾞｼｯｸM-PRO" panose="020F0600000000000000" pitchFamily="50" charset="-128"/>
              </a:rPr>
              <a:t>奥　航太朗</a:t>
            </a:r>
            <a:r>
              <a:rPr lang="ja-JP" altLang="en-US" sz="1122" dirty="0">
                <a:latin typeface="HG丸ｺﾞｼｯｸM-PRO" panose="020F0600000000000000" pitchFamily="50" charset="-128"/>
                <a:ea typeface="HG丸ｺﾞｼｯｸM-PRO" panose="020F0600000000000000" pitchFamily="50" charset="-128"/>
              </a:rPr>
              <a:t>さん（左）</a:t>
            </a:r>
            <a:r>
              <a:rPr lang="ja-JP" altLang="ja-JP" sz="1122" dirty="0">
                <a:latin typeface="HG丸ｺﾞｼｯｸM-PRO" panose="020F0600000000000000" pitchFamily="50" charset="-128"/>
                <a:ea typeface="HG丸ｺﾞｼｯｸM-PRO" panose="020F0600000000000000" pitchFamily="50" charset="-128"/>
              </a:rPr>
              <a:t>と裕明</a:t>
            </a:r>
            <a:r>
              <a:rPr lang="ja-JP" altLang="en-US" sz="1122" dirty="0">
                <a:latin typeface="HG丸ｺﾞｼｯｸM-PRO" panose="020F0600000000000000" pitchFamily="50" charset="-128"/>
                <a:ea typeface="HG丸ｺﾞｼｯｸM-PRO" panose="020F0600000000000000" pitchFamily="50" charset="-128"/>
              </a:rPr>
              <a:t>さん（右）</a:t>
            </a:r>
            <a:endParaRPr lang="ja-JP" altLang="ja-JP" sz="1122"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1149076" y="7863144"/>
            <a:ext cx="2741289" cy="307777"/>
          </a:xfrm>
          <a:prstGeom prst="rect">
            <a:avLst/>
          </a:prstGeom>
          <a:noFill/>
        </p:spPr>
        <p:txBody>
          <a:bodyPr wrap="square" rtlCol="0">
            <a:spAutoFit/>
          </a:bodyPr>
          <a:lstStyle/>
          <a:p>
            <a:r>
              <a:rPr lang="zh-CN" altLang="en-US" sz="1400" b="1" dirty="0">
                <a:latin typeface="HG丸ｺﾞｼｯｸM-PRO" panose="020F0600000000000000" pitchFamily="50" charset="-128"/>
                <a:ea typeface="HG丸ｺﾞｼｯｸM-PRO" panose="020F0600000000000000" pitchFamily="50" charset="-128"/>
              </a:rPr>
              <a:t>秋鹿酒造有限</a:t>
            </a:r>
            <a:r>
              <a:rPr lang="zh-CN" altLang="en-US" sz="1400" b="1" dirty="0" smtClean="0">
                <a:latin typeface="HG丸ｺﾞｼｯｸM-PRO" panose="020F0600000000000000" pitchFamily="50" charset="-128"/>
                <a:ea typeface="HG丸ｺﾞｼｯｸM-PRO" panose="020F0600000000000000" pitchFamily="50" charset="-128"/>
              </a:rPr>
              <a:t>会社</a:t>
            </a:r>
            <a:r>
              <a:rPr lang="ja-JP" altLang="en-US" sz="1400" b="1" dirty="0" smtClean="0">
                <a:latin typeface="HG丸ｺﾞｼｯｸM-PRO" panose="020F0600000000000000" pitchFamily="50" charset="-128"/>
                <a:ea typeface="HG丸ｺﾞｼｯｸM-PRO" panose="020F0600000000000000" pitchFamily="50" charset="-128"/>
              </a:rPr>
              <a:t>（能勢町）</a:t>
            </a:r>
            <a:endParaRPr lang="ja-JP" altLang="en-US" sz="1400" b="1" dirty="0">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4398287" y="7863144"/>
            <a:ext cx="2373298" cy="307777"/>
          </a:xfrm>
          <a:prstGeom prst="rect">
            <a:avLst/>
          </a:prstGeom>
          <a:noFill/>
        </p:spPr>
        <p:txBody>
          <a:bodyPr wrap="square" rtlCol="0">
            <a:spAutoFit/>
          </a:bodyPr>
          <a:lstStyle/>
          <a:p>
            <a:r>
              <a:rPr lang="ja-JP" altLang="en-US" sz="1400" b="1" dirty="0">
                <a:latin typeface="HG丸ｺﾞｼｯｸM-PRO" panose="020F0600000000000000" pitchFamily="50" charset="-128"/>
                <a:ea typeface="HG丸ｺﾞｼｯｸM-PRO" panose="020F0600000000000000" pitchFamily="50" charset="-128"/>
              </a:rPr>
              <a:t>中上　忠彦</a:t>
            </a:r>
            <a:r>
              <a:rPr lang="ja-JP" altLang="en-US" sz="1400" b="1" dirty="0" smtClean="0">
                <a:latin typeface="HG丸ｺﾞｼｯｸM-PRO" panose="020F0600000000000000" pitchFamily="50" charset="-128"/>
                <a:ea typeface="HG丸ｺﾞｼｯｸM-PRO" panose="020F0600000000000000" pitchFamily="50" charset="-128"/>
              </a:rPr>
              <a:t>さん（箕面市）</a:t>
            </a:r>
            <a:endParaRPr lang="ja-JP" altLang="en-US" sz="1400" b="1" dirty="0">
              <a:latin typeface="HG丸ｺﾞｼｯｸM-PRO" panose="020F0600000000000000" pitchFamily="50" charset="-128"/>
              <a:ea typeface="HG丸ｺﾞｼｯｸM-PRO" panose="020F0600000000000000" pitchFamily="50" charset="-128"/>
            </a:endParaRPr>
          </a:p>
        </p:txBody>
      </p:sp>
      <p:pic>
        <p:nvPicPr>
          <p:cNvPr id="20" name="図 19"/>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rcRect l="21879" t="39056" r="33045" b="1421"/>
          <a:stretch/>
        </p:blipFill>
        <p:spPr>
          <a:xfrm>
            <a:off x="4329225" y="8167451"/>
            <a:ext cx="2373296" cy="2366500"/>
          </a:xfrm>
          <a:prstGeom prst="rect">
            <a:avLst/>
          </a:prstGeom>
        </p:spPr>
      </p:pic>
      <p:sp>
        <p:nvSpPr>
          <p:cNvPr id="44" name="テキスト ボックス 43"/>
          <p:cNvSpPr txBox="1"/>
          <p:nvPr/>
        </p:nvSpPr>
        <p:spPr>
          <a:xfrm>
            <a:off x="4769996" y="10496388"/>
            <a:ext cx="1616165" cy="264688"/>
          </a:xfrm>
          <a:prstGeom prst="rect">
            <a:avLst/>
          </a:prstGeom>
          <a:noFill/>
        </p:spPr>
        <p:txBody>
          <a:bodyPr wrap="square" rtlCol="0">
            <a:spAutoFit/>
          </a:bodyPr>
          <a:lstStyle/>
          <a:p>
            <a:r>
              <a:rPr lang="ja-JP" altLang="en-US" sz="1120" dirty="0">
                <a:latin typeface="HG丸ｺﾞｼｯｸM-PRO" panose="020F0600000000000000" pitchFamily="50" charset="-128"/>
                <a:ea typeface="HG丸ｺﾞｼｯｸM-PRO" panose="020F0600000000000000" pitchFamily="50" charset="-128"/>
              </a:rPr>
              <a:t>▲ 中上　忠彦さん</a:t>
            </a:r>
          </a:p>
        </p:txBody>
      </p:sp>
      <p:pic>
        <p:nvPicPr>
          <p:cNvPr id="21" name="図 20"/>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35699" t="44799" r="27551" b="7704"/>
          <a:stretch/>
        </p:blipFill>
        <p:spPr>
          <a:xfrm>
            <a:off x="1151483" y="8184024"/>
            <a:ext cx="2424248" cy="2349928"/>
          </a:xfrm>
          <a:prstGeom prst="rect">
            <a:avLst/>
          </a:prstGeom>
        </p:spPr>
      </p:pic>
      <p:pic>
        <p:nvPicPr>
          <p:cNvPr id="25" name="図 24"/>
          <p:cNvPicPr>
            <a:picLocks noChangeAspect="1"/>
          </p:cNvPicPr>
          <p:nvPr/>
        </p:nvPicPr>
        <p:blipFill rotWithShape="1">
          <a:blip r:embed="rId6"/>
          <a:srcRect t="1" r="70699" b="10158"/>
          <a:stretch/>
        </p:blipFill>
        <p:spPr>
          <a:xfrm>
            <a:off x="143371" y="6533976"/>
            <a:ext cx="2056709" cy="447731"/>
          </a:xfrm>
          <a:prstGeom prst="rect">
            <a:avLst/>
          </a:prstGeom>
        </p:spPr>
      </p:pic>
      <p:pic>
        <p:nvPicPr>
          <p:cNvPr id="46" name="図 45"/>
          <p:cNvPicPr>
            <a:picLocks noChangeAspect="1"/>
          </p:cNvPicPr>
          <p:nvPr/>
        </p:nvPicPr>
        <p:blipFill rotWithShape="1">
          <a:blip r:embed="rId6"/>
          <a:srcRect t="1" r="70699" b="10158"/>
          <a:stretch/>
        </p:blipFill>
        <p:spPr>
          <a:xfrm rot="10800000">
            <a:off x="5575494" y="6590300"/>
            <a:ext cx="2056709" cy="447731"/>
          </a:xfrm>
          <a:prstGeom prst="rect">
            <a:avLst/>
          </a:prstGeom>
        </p:spPr>
      </p:pic>
      <p:pic>
        <p:nvPicPr>
          <p:cNvPr id="28" name="図 27"/>
          <p:cNvPicPr>
            <a:picLocks noChangeAspect="1"/>
          </p:cNvPicPr>
          <p:nvPr/>
        </p:nvPicPr>
        <p:blipFill>
          <a:blip r:embed="rId7"/>
          <a:stretch>
            <a:fillRect/>
          </a:stretch>
        </p:blipFill>
        <p:spPr>
          <a:xfrm>
            <a:off x="143371" y="9751326"/>
            <a:ext cx="953557" cy="953557"/>
          </a:xfrm>
          <a:prstGeom prst="rect">
            <a:avLst/>
          </a:prstGeom>
        </p:spPr>
      </p:pic>
      <p:pic>
        <p:nvPicPr>
          <p:cNvPr id="51" name="図 50"/>
          <p:cNvPicPr>
            <a:picLocks noChangeAspect="1"/>
          </p:cNvPicPr>
          <p:nvPr/>
        </p:nvPicPr>
        <p:blipFill>
          <a:blip r:embed="rId7"/>
          <a:stretch>
            <a:fillRect/>
          </a:stretch>
        </p:blipFill>
        <p:spPr>
          <a:xfrm flipH="1">
            <a:off x="6696099" y="9756883"/>
            <a:ext cx="953557" cy="953557"/>
          </a:xfrm>
          <a:prstGeom prst="rect">
            <a:avLst/>
          </a:prstGeom>
        </p:spPr>
      </p:pic>
      <p:sp>
        <p:nvSpPr>
          <p:cNvPr id="35" name="テキスト ボックス 34">
            <a:extLst>
              <a:ext uri="{FF2B5EF4-FFF2-40B4-BE49-F238E27FC236}">
                <a16:creationId xmlns:a16="http://schemas.microsoft.com/office/drawing/2014/main" id="{C0B51423-B7A6-4BDD-BE1E-7778A32D0277}"/>
              </a:ext>
            </a:extLst>
          </p:cNvPr>
          <p:cNvSpPr txBox="1"/>
          <p:nvPr/>
        </p:nvSpPr>
        <p:spPr>
          <a:xfrm>
            <a:off x="1583531" y="557312"/>
            <a:ext cx="5922357" cy="415385"/>
          </a:xfrm>
          <a:prstGeom prst="rect">
            <a:avLst/>
          </a:prstGeom>
          <a:noFill/>
        </p:spPr>
        <p:txBody>
          <a:bodyPr wrap="square" rtlCol="0">
            <a:spAutoFit/>
          </a:bodyPr>
          <a:lstStyle/>
          <a:p>
            <a:r>
              <a:rPr lang="ja-JP" altLang="en-US" sz="2046" b="1" dirty="0"/>
              <a:t>直売所向け野菜栽培講習会を行いました！</a:t>
            </a:r>
          </a:p>
        </p:txBody>
      </p:sp>
      <p:sp>
        <p:nvSpPr>
          <p:cNvPr id="36" name="テキスト ボックス 35">
            <a:extLst>
              <a:ext uri="{FF2B5EF4-FFF2-40B4-BE49-F238E27FC236}">
                <a16:creationId xmlns:a16="http://schemas.microsoft.com/office/drawing/2014/main" id="{2B2088CA-7C14-4DB4-B5DA-673A41F76AB9}"/>
              </a:ext>
            </a:extLst>
          </p:cNvPr>
          <p:cNvSpPr txBox="1"/>
          <p:nvPr/>
        </p:nvSpPr>
        <p:spPr>
          <a:xfrm>
            <a:off x="359396" y="936697"/>
            <a:ext cx="6908180" cy="862954"/>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茨木市の直売所「</a:t>
            </a:r>
            <a:r>
              <a:rPr lang="en-US" altLang="ja-JP" sz="1224" dirty="0">
                <a:latin typeface="HG丸ｺﾞｼｯｸM-PRO" panose="020F0600000000000000" pitchFamily="50" charset="-128"/>
                <a:ea typeface="HG丸ｺﾞｼｯｸM-PRO" panose="020F0600000000000000" pitchFamily="50" charset="-128"/>
              </a:rPr>
              <a:t>de</a:t>
            </a:r>
            <a:r>
              <a:rPr lang="ja-JP" altLang="en-US" sz="1224" dirty="0">
                <a:latin typeface="HG丸ｺﾞｼｯｸM-PRO" panose="020F0600000000000000" pitchFamily="50" charset="-128"/>
                <a:ea typeface="HG丸ｺﾞｼｯｸM-PRO" panose="020F0600000000000000" pitchFamily="50" charset="-128"/>
              </a:rPr>
              <a:t>愛・ほっこり 見山の郷」では、地域で生産された様々な農産物が出荷、販売されています。</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この度、直売所で販売される野菜類のさらなる充実を図るため、タキイ種苗株式</a:t>
            </a:r>
            <a:r>
              <a:rPr lang="ja-JP" altLang="en-US" sz="1224" dirty="0" smtClean="0">
                <a:latin typeface="HG丸ｺﾞｼｯｸM-PRO" panose="020F0600000000000000" pitchFamily="50" charset="-128"/>
                <a:ea typeface="HG丸ｺﾞｼｯｸM-PRO" panose="020F0600000000000000" pitchFamily="50" charset="-128"/>
              </a:rPr>
              <a:t>会社を招き、直売所向け品種の</a:t>
            </a:r>
            <a:r>
              <a:rPr lang="ja-JP" altLang="en-US" sz="1224" dirty="0">
                <a:latin typeface="HG丸ｺﾞｼｯｸM-PRO" panose="020F0600000000000000" pitchFamily="50" charset="-128"/>
                <a:ea typeface="HG丸ｺﾞｼｯｸM-PRO" panose="020F0600000000000000" pitchFamily="50" charset="-128"/>
              </a:rPr>
              <a:t>栽培講習会</a:t>
            </a:r>
            <a:r>
              <a:rPr lang="ja-JP" altLang="en-US" sz="1224" dirty="0" smtClean="0">
                <a:latin typeface="HG丸ｺﾞｼｯｸM-PRO" panose="020F0600000000000000" pitchFamily="50" charset="-128"/>
                <a:ea typeface="HG丸ｺﾞｼｯｸM-PRO" panose="020F0600000000000000" pitchFamily="50" charset="-128"/>
              </a:rPr>
              <a:t>を開催しました。</a:t>
            </a:r>
            <a:endParaRPr lang="en-US" altLang="ja-JP" sz="1224" dirty="0">
              <a:latin typeface="HG丸ｺﾞｼｯｸM-PRO" panose="020F0600000000000000" pitchFamily="50" charset="-128"/>
              <a:ea typeface="HG丸ｺﾞｼｯｸM-PRO" panose="020F0600000000000000" pitchFamily="50" charset="-128"/>
            </a:endParaRPr>
          </a:p>
        </p:txBody>
      </p:sp>
      <p:sp>
        <p:nvSpPr>
          <p:cNvPr id="38" name="テキスト ボックス 37">
            <a:extLst>
              <a:ext uri="{FF2B5EF4-FFF2-40B4-BE49-F238E27FC236}">
                <a16:creationId xmlns:a16="http://schemas.microsoft.com/office/drawing/2014/main" id="{288476A7-F550-4EB0-A5C8-1717B1F1C308}"/>
              </a:ext>
            </a:extLst>
          </p:cNvPr>
          <p:cNvSpPr txBox="1"/>
          <p:nvPr/>
        </p:nvSpPr>
        <p:spPr>
          <a:xfrm>
            <a:off x="4679875" y="3195703"/>
            <a:ext cx="2557619" cy="270360"/>
          </a:xfrm>
          <a:prstGeom prst="rect">
            <a:avLst/>
          </a:prstGeom>
          <a:noFill/>
        </p:spPr>
        <p:txBody>
          <a:bodyPr wrap="square" rtlCol="0">
            <a:spAutoFit/>
          </a:bodyPr>
          <a:lstStyle/>
          <a:p>
            <a:pPr algn="ctr"/>
            <a:r>
              <a:rPr lang="ja-JP" altLang="en-US" sz="1122" dirty="0">
                <a:latin typeface="HG丸ｺﾞｼｯｸM-PRO" panose="020F0600000000000000" pitchFamily="50" charset="-128"/>
                <a:ea typeface="HG丸ｺﾞｼｯｸM-PRO" panose="020F0600000000000000" pitchFamily="50" charset="-128"/>
              </a:rPr>
              <a:t>▲ 栽培講習会の様子</a:t>
            </a:r>
          </a:p>
        </p:txBody>
      </p:sp>
      <p:sp>
        <p:nvSpPr>
          <p:cNvPr id="40" name="テキスト ボックス 39">
            <a:extLst>
              <a:ext uri="{FF2B5EF4-FFF2-40B4-BE49-F238E27FC236}">
                <a16:creationId xmlns:a16="http://schemas.microsoft.com/office/drawing/2014/main" id="{89838DC4-D89C-40E8-8925-97EDDAD21A8D}"/>
              </a:ext>
            </a:extLst>
          </p:cNvPr>
          <p:cNvSpPr txBox="1"/>
          <p:nvPr/>
        </p:nvSpPr>
        <p:spPr>
          <a:xfrm>
            <a:off x="359395" y="1760626"/>
            <a:ext cx="4227919" cy="845873"/>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講習会で</a:t>
            </a:r>
            <a:r>
              <a:rPr lang="ja-JP" altLang="en-US" sz="1224" dirty="0" smtClean="0">
                <a:latin typeface="HG丸ｺﾞｼｯｸM-PRO" panose="020F0600000000000000" pitchFamily="50" charset="-128"/>
                <a:ea typeface="HG丸ｺﾞｼｯｸM-PRO" panose="020F0600000000000000" pitchFamily="50" charset="-128"/>
              </a:rPr>
              <a:t>はきゅうり、なす、かぼちゃと</a:t>
            </a:r>
            <a:r>
              <a:rPr lang="ja-JP" altLang="en-US" sz="1224" dirty="0">
                <a:latin typeface="HG丸ｺﾞｼｯｸM-PRO" panose="020F0600000000000000" pitchFamily="50" charset="-128"/>
                <a:ea typeface="HG丸ｺﾞｼｯｸM-PRO" panose="020F0600000000000000" pitchFamily="50" charset="-128"/>
              </a:rPr>
              <a:t>いった夏野菜の</a:t>
            </a:r>
            <a:r>
              <a:rPr lang="ja-JP" altLang="en-US" sz="1224" dirty="0" smtClean="0">
                <a:latin typeface="HG丸ｺﾞｼｯｸM-PRO" panose="020F0600000000000000" pitchFamily="50" charset="-128"/>
                <a:ea typeface="HG丸ｺﾞｼｯｸM-PRO" panose="020F0600000000000000" pitchFamily="50" charset="-128"/>
              </a:rPr>
              <a:t>栽培ポイントの他、</a:t>
            </a:r>
            <a:r>
              <a:rPr lang="ja-JP" altLang="en-US" sz="1224" dirty="0">
                <a:latin typeface="HG丸ｺﾞｼｯｸM-PRO" panose="020F0600000000000000" pitchFamily="50" charset="-128"/>
                <a:ea typeface="HG丸ｺﾞｼｯｸM-PRO" panose="020F0600000000000000" pitchFamily="50" charset="-128"/>
              </a:rPr>
              <a:t>見た目に特徴がある直売所向けの品種や、耐病性を持つ注目の品種などをご紹介いただきました</a:t>
            </a:r>
            <a:r>
              <a:rPr lang="ja-JP" altLang="en-US" sz="1224" dirty="0" smtClean="0">
                <a:latin typeface="HG丸ｺﾞｼｯｸM-PRO" panose="020F0600000000000000" pitchFamily="50" charset="-128"/>
                <a:ea typeface="HG丸ｺﾞｼｯｸM-PRO" panose="020F0600000000000000" pitchFamily="50" charset="-128"/>
              </a:rPr>
              <a:t>。</a:t>
            </a:r>
            <a:endParaRPr lang="ja-JP" altLang="en-US"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a:t>
            </a:r>
          </a:p>
        </p:txBody>
      </p:sp>
      <p:sp>
        <p:nvSpPr>
          <p:cNvPr id="47" name="テキスト ボックス 46">
            <a:extLst>
              <a:ext uri="{FF2B5EF4-FFF2-40B4-BE49-F238E27FC236}">
                <a16:creationId xmlns:a16="http://schemas.microsoft.com/office/drawing/2014/main" id="{EBB90DD0-0C9B-4F4A-918C-174B2FA9A716}"/>
              </a:ext>
            </a:extLst>
          </p:cNvPr>
          <p:cNvSpPr txBox="1"/>
          <p:nvPr/>
        </p:nvSpPr>
        <p:spPr>
          <a:xfrm>
            <a:off x="438547" y="3693188"/>
            <a:ext cx="7049639" cy="407163"/>
          </a:xfrm>
          <a:prstGeom prst="rect">
            <a:avLst/>
          </a:prstGeom>
          <a:noFill/>
        </p:spPr>
        <p:txBody>
          <a:bodyPr wrap="square" rtlCol="0">
            <a:spAutoFit/>
          </a:bodyPr>
          <a:lstStyle/>
          <a:p>
            <a:r>
              <a:rPr lang="ja-JP" altLang="en-US" sz="2046" b="1" dirty="0"/>
              <a:t>農薬の使い方、大丈夫ですか？　～ 今一度ご確認ください ～</a:t>
            </a:r>
          </a:p>
        </p:txBody>
      </p:sp>
      <p:sp>
        <p:nvSpPr>
          <p:cNvPr id="48" name="テキスト ボックス 47">
            <a:extLst>
              <a:ext uri="{FF2B5EF4-FFF2-40B4-BE49-F238E27FC236}">
                <a16:creationId xmlns:a16="http://schemas.microsoft.com/office/drawing/2014/main" id="{143952E0-289A-40E3-9BB9-A8CD918D22A1}"/>
              </a:ext>
            </a:extLst>
          </p:cNvPr>
          <p:cNvSpPr txBox="1"/>
          <p:nvPr/>
        </p:nvSpPr>
        <p:spPr>
          <a:xfrm>
            <a:off x="359395" y="4146186"/>
            <a:ext cx="7056784" cy="2272251"/>
          </a:xfrm>
          <a:prstGeom prst="rect">
            <a:avLst/>
          </a:prstGeom>
          <a:noFill/>
        </p:spPr>
        <p:txBody>
          <a:bodyPr wrap="square" rtlCol="0">
            <a:spAutoFit/>
          </a:bodyPr>
          <a:lstStyle/>
          <a:p>
            <a:r>
              <a:rPr lang="ja-JP" altLang="en-US" sz="1224" dirty="0">
                <a:latin typeface="HG丸ｺﾞｼｯｸM-PRO" panose="020F0600000000000000" pitchFamily="50" charset="-128"/>
                <a:ea typeface="HG丸ｺﾞｼｯｸM-PRO" panose="020F0600000000000000" pitchFamily="50" charset="-128"/>
              </a:rPr>
              <a:t>　農薬はきちんとした使用方法を守らないと、個人の問題だけではなく、地域全体に大きな影響を</a:t>
            </a:r>
            <a:r>
              <a:rPr lang="ja-JP" altLang="en-US" sz="1224" dirty="0" smtClean="0">
                <a:latin typeface="HG丸ｺﾞｼｯｸM-PRO" panose="020F0600000000000000" pitchFamily="50" charset="-128"/>
                <a:ea typeface="HG丸ｺﾞｼｯｸM-PRO" panose="020F0600000000000000" pitchFamily="50" charset="-128"/>
              </a:rPr>
              <a:t>与えてしまいます。</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農薬のラベルに記載されている作物、希釈倍数・使用量、使用時期、総使用回数等を守って使用することが必須で、守らない場合は農薬取締法違反となります。また、出荷した農産物から残留基準を超える農薬成分が検出された場合は、食品衛生法違反となります。</a:t>
            </a:r>
            <a:endParaRPr lang="en-US" altLang="ja-JP" sz="1224" dirty="0">
              <a:latin typeface="HG丸ｺﾞｼｯｸM-PRO" panose="020F0600000000000000" pitchFamily="50" charset="-128"/>
              <a:ea typeface="HG丸ｺﾞｼｯｸM-PRO" panose="020F0600000000000000" pitchFamily="50" charset="-128"/>
            </a:endParaRPr>
          </a:p>
          <a:p>
            <a:endParaRPr lang="en-US" altLang="ja-JP" sz="816"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「ついうっかり誤った使い方をしてしまった」ということが無いよう、「いつも使っている農薬だから大丈夫」などと思い込まずに、使用前には必ず農薬のラベルを確認しましょう。</a:t>
            </a:r>
            <a:endParaRPr lang="en-US" altLang="ja-JP" sz="1224"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また、使用時には農薬の使用記録を残して、後で確認できるようにしましょう。</a:t>
            </a:r>
            <a:endParaRPr lang="en-US" altLang="ja-JP" sz="1224" dirty="0">
              <a:latin typeface="HG丸ｺﾞｼｯｸM-PRO" panose="020F0600000000000000" pitchFamily="50" charset="-128"/>
              <a:ea typeface="HG丸ｺﾞｼｯｸM-PRO" panose="020F0600000000000000" pitchFamily="50" charset="-128"/>
            </a:endParaRPr>
          </a:p>
          <a:p>
            <a:endParaRPr lang="en-US" altLang="ja-JP" sz="816" dirty="0">
              <a:latin typeface="HG丸ｺﾞｼｯｸM-PRO" panose="020F0600000000000000" pitchFamily="50" charset="-128"/>
              <a:ea typeface="HG丸ｺﾞｼｯｸM-PRO" panose="020F0600000000000000" pitchFamily="50" charset="-128"/>
            </a:endParaRPr>
          </a:p>
          <a:p>
            <a:r>
              <a:rPr lang="ja-JP" altLang="en-US" sz="1224" dirty="0">
                <a:latin typeface="HG丸ｺﾞｼｯｸM-PRO" panose="020F0600000000000000" pitchFamily="50" charset="-128"/>
                <a:ea typeface="HG丸ｺﾞｼｯｸM-PRO" panose="020F0600000000000000" pitchFamily="50" charset="-128"/>
              </a:rPr>
              <a:t>　周辺作物への農薬の飛散（ドリフト）や防除器具の洗浄不足で農薬残留が生じてしまうケースもあります。使用時には、十分に気を付けてください。</a:t>
            </a:r>
          </a:p>
        </p:txBody>
      </p:sp>
      <p:pic>
        <p:nvPicPr>
          <p:cNvPr id="3" name="図 2"/>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15000"/>
                    </a14:imgEffect>
                  </a14:imgLayer>
                </a14:imgProps>
              </a:ext>
              <a:ext uri="{28A0092B-C50C-407E-A947-70E740481C1C}">
                <a14:useLocalDpi xmlns:a14="http://schemas.microsoft.com/office/drawing/2010/main" val="0"/>
              </a:ext>
            </a:extLst>
          </a:blip>
          <a:srcRect l="1369" t="476" r="799"/>
          <a:stretch/>
        </p:blipFill>
        <p:spPr>
          <a:xfrm>
            <a:off x="4679875" y="1772255"/>
            <a:ext cx="2535266" cy="1451952"/>
          </a:xfrm>
          <a:prstGeom prst="rect">
            <a:avLst/>
          </a:prstGeom>
        </p:spPr>
      </p:pic>
      <p:sp>
        <p:nvSpPr>
          <p:cNvPr id="2" name="テキスト ボックス 1"/>
          <p:cNvSpPr txBox="1"/>
          <p:nvPr/>
        </p:nvSpPr>
        <p:spPr>
          <a:xfrm>
            <a:off x="349118" y="2403375"/>
            <a:ext cx="4248472" cy="1034257"/>
          </a:xfrm>
          <a:prstGeom prst="rect">
            <a:avLst/>
          </a:prstGeom>
          <a:noFill/>
        </p:spPr>
        <p:txBody>
          <a:bodyPr wrap="square" rtlCol="0">
            <a:spAutoFit/>
          </a:bodyPr>
          <a:lstStyle/>
          <a:p>
            <a:pPr lvl="0"/>
            <a:r>
              <a:rPr lang="ja-JP" altLang="en-US" sz="1224" dirty="0" smtClean="0">
                <a:solidFill>
                  <a:prstClr val="black"/>
                </a:solidFill>
                <a:latin typeface="HG丸ｺﾞｼｯｸM-PRO" panose="020F0600000000000000" pitchFamily="50" charset="-128"/>
                <a:ea typeface="HG丸ｺﾞｼｯｸM-PRO" panose="020F0600000000000000" pitchFamily="50" charset="-128"/>
              </a:rPr>
              <a:t>　講習会後</a:t>
            </a:r>
            <a:r>
              <a:rPr lang="ja-JP" altLang="en-US" sz="1224" dirty="0">
                <a:solidFill>
                  <a:prstClr val="black"/>
                </a:solidFill>
                <a:latin typeface="HG丸ｺﾞｼｯｸM-PRO" panose="020F0600000000000000" pitchFamily="50" charset="-128"/>
                <a:ea typeface="HG丸ｺﾞｼｯｸM-PRO" panose="020F0600000000000000" pitchFamily="50" charset="-128"/>
              </a:rPr>
              <a:t>に実施したアンケートでは、「栽培のポイントが分かった」「今年もよい野菜を作っていきたい」といった声を聞くことができ、有意義な研修となりました。</a:t>
            </a:r>
            <a:endParaRPr lang="en-US" altLang="ja-JP" sz="1224" dirty="0">
              <a:solidFill>
                <a:prstClr val="black"/>
              </a:solidFill>
              <a:latin typeface="HG丸ｺﾞｼｯｸM-PRO" panose="020F0600000000000000" pitchFamily="50" charset="-128"/>
              <a:ea typeface="HG丸ｺﾞｼｯｸM-PRO" panose="020F0600000000000000" pitchFamily="50" charset="-128"/>
            </a:endParaRPr>
          </a:p>
          <a:p>
            <a:pPr lvl="0"/>
            <a:r>
              <a:rPr lang="ja-JP" altLang="en-US" sz="1224" dirty="0">
                <a:solidFill>
                  <a:prstClr val="black"/>
                </a:solidFill>
                <a:latin typeface="HG丸ｺﾞｼｯｸM-PRO" panose="020F0600000000000000" pitchFamily="50" charset="-128"/>
                <a:ea typeface="HG丸ｺﾞｼｯｸM-PRO" panose="020F0600000000000000" pitchFamily="50" charset="-128"/>
              </a:rPr>
              <a:t>　当所では、今後も引き続き、直売所の販売品目充実に向けて地場農産物の生産を支援していきます。</a:t>
            </a:r>
          </a:p>
        </p:txBody>
      </p:sp>
    </p:spTree>
    <p:extLst>
      <p:ext uri="{BB962C8B-B14F-4D97-AF65-F5344CB8AC3E}">
        <p14:creationId xmlns:p14="http://schemas.microsoft.com/office/powerpoint/2010/main" val="246073335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4B6B6"/>
        </a:solidFill>
        <a:ln>
          <a:noFill/>
        </a:ln>
      </a:spPr>
      <a:bodyPr rtlCol="0" anchor="ctr"/>
      <a:lstStyle>
        <a:defPPr algn="ctr">
          <a:defRPr sz="1285"/>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6747</TotalTime>
  <Words>987</Words>
  <Application>Microsoft Office PowerPoint</Application>
  <PresentationFormat>ユーザー設定</PresentationFormat>
  <Paragraphs>62</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AR P丸ゴシック体M</vt:lpstr>
      <vt:lpstr>HGP創英角ﾎﾟｯﾌﾟ体</vt:lpstr>
      <vt:lpstr>HG丸ｺﾞｼｯｸM-PRO</vt:lpstr>
      <vt:lpstr>HG創英角ﾎﾟｯﾌﾟ体</vt:lpstr>
      <vt:lpstr>ＭＳ Ｐゴシック</vt:lpstr>
      <vt:lpstr>ＭＳ 明朝</vt:lpstr>
      <vt:lpstr>Arial</vt:lpstr>
      <vt:lpstr>Calibri</vt:lpstr>
      <vt:lpstr>Times New Roman</vt:lpstr>
      <vt:lpstr>Office ​​テーマ</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宮﨑　江里</cp:lastModifiedBy>
  <cp:revision>591</cp:revision>
  <cp:lastPrinted>2023-06-06T07:14:00Z</cp:lastPrinted>
  <dcterms:created xsi:type="dcterms:W3CDTF">2014-06-04T02:50:05Z</dcterms:created>
  <dcterms:modified xsi:type="dcterms:W3CDTF">2023-07-06T08:23:45Z</dcterms:modified>
</cp:coreProperties>
</file>