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39338" cy="6807200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 userDrawn="1">
          <p15:clr>
            <a:srgbClr val="A4A3A4"/>
          </p15:clr>
        </p15:guide>
        <p15:guide id="3" pos="1941" userDrawn="1">
          <p15:clr>
            <a:srgbClr val="A4A3A4"/>
          </p15:clr>
        </p15:guide>
        <p15:guide id="4" pos="172">
          <p15:clr>
            <a:srgbClr val="A4A3A4"/>
          </p15:clr>
        </p15:guide>
        <p15:guide id="6" pos="6023" userDrawn="1">
          <p15:clr>
            <a:srgbClr val="A4A3A4"/>
          </p15:clr>
        </p15:guide>
        <p15:guide id="7" pos="1260" userDrawn="1">
          <p15:clr>
            <a:srgbClr val="A4A3A4"/>
          </p15:clr>
        </p15:guide>
        <p15:guide id="8" pos="3392" userDrawn="1">
          <p15:clr>
            <a:srgbClr val="A4A3A4"/>
          </p15:clr>
        </p15:guide>
        <p15:guide id="9" pos="40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田　英嗣" initials="山田　英嗣" lastIdx="4" clrIdx="0">
    <p:extLst>
      <p:ext uri="{19B8F6BF-5375-455C-9EA6-DF929625EA0E}">
        <p15:presenceInfo xmlns:p15="http://schemas.microsoft.com/office/powerpoint/2012/main" userId="S-1-5-21-161959346-1900351369-444732941-10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F94717"/>
    <a:srgbClr val="F85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90" autoAdjust="0"/>
  </p:normalViewPr>
  <p:slideViewPr>
    <p:cSldViewPr showGuides="1">
      <p:cViewPr varScale="1">
        <p:scale>
          <a:sx n="70" d="100"/>
          <a:sy n="70" d="100"/>
        </p:scale>
        <p:origin x="1524" y="72"/>
      </p:cViewPr>
      <p:guideLst>
        <p:guide orient="horz" pos="2160"/>
        <p:guide orient="horz" pos="482"/>
        <p:guide pos="1941"/>
        <p:guide pos="172"/>
        <p:guide pos="6023"/>
        <p:guide pos="1260"/>
        <p:guide pos="3392"/>
        <p:guide pos="40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6888" cy="339725"/>
          </a:xfrm>
          <a:prstGeom prst="rect">
            <a:avLst/>
          </a:prstGeom>
        </p:spPr>
        <p:txBody>
          <a:bodyPr vert="horz" lIns="91389" tIns="45696" rIns="91389" bIns="4569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81" y="0"/>
            <a:ext cx="4308475" cy="339725"/>
          </a:xfrm>
          <a:prstGeom prst="rect">
            <a:avLst/>
          </a:prstGeom>
        </p:spPr>
        <p:txBody>
          <a:bodyPr vert="horz" lIns="91389" tIns="45696" rIns="91389" bIns="45696" rtlCol="0"/>
          <a:lstStyle>
            <a:lvl1pPr algn="r">
              <a:defRPr sz="1200"/>
            </a:lvl1pPr>
          </a:lstStyle>
          <a:p>
            <a:fld id="{403519E4-F73D-47D7-BD3A-ECF5147270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6175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6" rIns="91389" bIns="4569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44"/>
            <a:ext cx="7951788" cy="3062287"/>
          </a:xfrm>
          <a:prstGeom prst="rect">
            <a:avLst/>
          </a:prstGeom>
        </p:spPr>
        <p:txBody>
          <a:bodyPr vert="horz" lIns="91389" tIns="45696" rIns="91389" bIns="4569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6465894"/>
            <a:ext cx="4306888" cy="339725"/>
          </a:xfrm>
          <a:prstGeom prst="rect">
            <a:avLst/>
          </a:prstGeom>
        </p:spPr>
        <p:txBody>
          <a:bodyPr vert="horz" lIns="91389" tIns="45696" rIns="91389" bIns="456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81" y="6465894"/>
            <a:ext cx="4308475" cy="339725"/>
          </a:xfrm>
          <a:prstGeom prst="rect">
            <a:avLst/>
          </a:prstGeom>
        </p:spPr>
        <p:txBody>
          <a:bodyPr vert="horz" lIns="91389" tIns="45696" rIns="91389" bIns="45696" rtlCol="0" anchor="b"/>
          <a:lstStyle>
            <a:lvl1pPr algn="r">
              <a:defRPr sz="1200"/>
            </a:lvl1pPr>
          </a:lstStyle>
          <a:p>
            <a:fld id="{E649C29B-6E23-4D84-ACD1-CB5477086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34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9C29B-6E23-4D84-ACD1-CB547708696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93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3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29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3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5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9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6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7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1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2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16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8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88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8E20-9036-4A65-B37E-E60E2F83AB96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CB220-9E30-4452-9F41-0934DBF228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9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1.wdp"/><Relationship Id="rId5" Type="http://schemas.openxmlformats.org/officeDocument/2006/relationships/image" Target="../media/image3.jpeg"/><Relationship Id="rId15" Type="http://schemas.microsoft.com/office/2007/relationships/hdphoto" Target="../media/hdphoto3.wdp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14349" y="547727"/>
            <a:ext cx="5335078" cy="4630038"/>
          </a:xfrm>
          <a:prstGeom prst="roundRect">
            <a:avLst>
              <a:gd name="adj" fmla="val 1752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5782" tIns="47891" rIns="95782" bIns="47891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dirty="0"/>
          </a:p>
          <a:p>
            <a:pPr>
              <a:lnSpc>
                <a:spcPts val="628"/>
              </a:lnSpc>
              <a:defRPr/>
            </a:pPr>
            <a:r>
              <a:rPr lang="ja-JP" altLang="en-US" sz="500" dirty="0"/>
              <a:t>　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4350" y="5225143"/>
            <a:ext cx="5349166" cy="1612695"/>
          </a:xfrm>
          <a:prstGeom prst="roundRect">
            <a:avLst>
              <a:gd name="adj" fmla="val 4437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34208" rIns="68415" bIns="34208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800" dirty="0"/>
          </a:p>
          <a:p>
            <a:pPr algn="l"/>
            <a:r>
              <a:rPr lang="ja-JP" altLang="en-US" sz="800" dirty="0"/>
              <a:t>　</a:t>
            </a:r>
            <a:endParaRPr lang="en-US" altLang="ja-JP" sz="800" dirty="0"/>
          </a:p>
          <a:p>
            <a:pPr algn="l"/>
            <a:endParaRPr lang="en-US" altLang="ja-JP" dirty="0"/>
          </a:p>
          <a:p>
            <a:pPr algn="l"/>
            <a:endParaRPr lang="en-US" altLang="ja-JP" sz="800" dirty="0"/>
          </a:p>
          <a:p>
            <a:pPr algn="l"/>
            <a:endParaRPr lang="en-US" altLang="ja-JP" dirty="0"/>
          </a:p>
          <a:p>
            <a:pPr algn="l"/>
            <a:endParaRPr lang="en-US" altLang="ja-JP" sz="800" dirty="0"/>
          </a:p>
          <a:p>
            <a:pPr algn="l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ja-JP" altLang="en-US" sz="800" dirty="0"/>
              <a:t>　　　　　　　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1" y="0"/>
            <a:ext cx="9906000" cy="483200"/>
          </a:xfrm>
          <a:prstGeom prst="roundRect">
            <a:avLst/>
          </a:prstGeom>
          <a:solidFill>
            <a:srgbClr val="0616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/>
              <a:t>　　　　　　　　　 </a:t>
            </a:r>
            <a:r>
              <a:rPr lang="ja-JP" altLang="en-US" sz="2400" b="1" dirty="0" smtClean="0"/>
              <a:t>            </a:t>
            </a:r>
            <a:r>
              <a:rPr lang="ja-JP" altLang="en-US" sz="2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大阪府北部農</a:t>
            </a:r>
            <a:r>
              <a:rPr lang="ja-JP" altLang="en-US" sz="2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と緑の総合事務所　概要</a:t>
            </a:r>
            <a:r>
              <a:rPr lang="ja-JP" altLang="en-US" sz="2400" b="1" dirty="0"/>
              <a:t>　　　　　　　　　</a:t>
            </a:r>
            <a:r>
              <a:rPr lang="en-US" altLang="ja-JP" sz="1000" b="1" dirty="0" smtClean="0"/>
              <a:t>2022.04</a:t>
            </a:r>
            <a:endParaRPr lang="en-US" altLang="ja-JP" sz="1000" b="1" dirty="0"/>
          </a:p>
        </p:txBody>
      </p:sp>
      <p:sp>
        <p:nvSpPr>
          <p:cNvPr id="36" name="角丸四角形 35"/>
          <p:cNvSpPr/>
          <p:nvPr/>
        </p:nvSpPr>
        <p:spPr>
          <a:xfrm>
            <a:off x="68465" y="583513"/>
            <a:ext cx="2154232" cy="20573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b="1" dirty="0"/>
              <a:t>北部管内の農とみどり</a:t>
            </a:r>
          </a:p>
        </p:txBody>
      </p:sp>
      <p:sp>
        <p:nvSpPr>
          <p:cNvPr id="37" name="対角する 2 つの角を丸めた四角形 36"/>
          <p:cNvSpPr/>
          <p:nvPr/>
        </p:nvSpPr>
        <p:spPr>
          <a:xfrm>
            <a:off x="70070" y="853650"/>
            <a:ext cx="873510" cy="248679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35" tIns="34208" rIns="26935" bIns="34208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管内市町村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996846" y="857286"/>
            <a:ext cx="4234756" cy="4845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68415" tIns="34208" rIns="68415" bIns="34208">
            <a:spAutoFit/>
          </a:bodyPr>
          <a:lstStyle/>
          <a:p>
            <a:pPr lvl="0">
              <a:defRPr/>
            </a:pP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三島地域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と豊能地域（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町）で構成</a:t>
            </a:r>
            <a:endParaRPr kumimoji="0"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三島地域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吹田市、高槻市、茨木市、摂津市、島本町</a:t>
            </a:r>
            <a:endParaRPr kumimoji="0"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豊能地域</a:t>
            </a:r>
            <a:r>
              <a:rPr kumimoji="0"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0"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豊中市、池田市、箕面市、豊能町、能勢町</a:t>
            </a:r>
            <a:endParaRPr kumimoji="0"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対角する 2 つの角を丸めた四角形 38"/>
          <p:cNvSpPr/>
          <p:nvPr/>
        </p:nvSpPr>
        <p:spPr>
          <a:xfrm>
            <a:off x="70070" y="1431556"/>
            <a:ext cx="873510" cy="248679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35" tIns="34208" rIns="26935" bIns="34208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地　　　勢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996846" y="1423063"/>
            <a:ext cx="4234756" cy="900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68415" tIns="34208" rIns="68415" bIns="34208">
            <a:spAutoFit/>
          </a:bodyPr>
          <a:lstStyle/>
          <a:p>
            <a:pPr lvl="0">
              <a:defRPr/>
            </a:pP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　部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大阪平野に続くなだらかな丘陵地帯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淀川の堆積作用で生まれた肥沃な土地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　部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妙見山（６６０ｍ）、竜王山（５１０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）などの北摂連山　　　　　　　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棚田が点在する中山間的な地域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対角する 2 つの角を丸めた四角形 40"/>
          <p:cNvSpPr/>
          <p:nvPr/>
        </p:nvSpPr>
        <p:spPr>
          <a:xfrm>
            <a:off x="70070" y="2400315"/>
            <a:ext cx="873510" cy="248679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35" tIns="34208" rIns="26935" bIns="34208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農　　　地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996846" y="2400315"/>
            <a:ext cx="4234756" cy="3460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68415" tIns="34208" rIns="68415" bIns="34208">
            <a:spAutoFit/>
          </a:bodyPr>
          <a:lstStyle/>
          <a:p>
            <a:pPr lvl="0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耕地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2,959 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ha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耕地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面積の</a:t>
            </a:r>
            <a:r>
              <a:rPr lang="en-US" altLang="ja-JP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割が水稲栽培　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996846" y="2842068"/>
            <a:ext cx="4234756" cy="3460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68415" tIns="34208" rIns="68415" bIns="34208">
            <a:spAutoFit/>
          </a:bodyPr>
          <a:lstStyle/>
          <a:p>
            <a:pPr defTabSz="684154">
              <a:defRPr/>
            </a:pP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林野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21,752ha</a:t>
            </a:r>
            <a:endParaRPr lang="en-US" altLang="ja-JP" sz="9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684154">
              <a:defRPr/>
            </a:pP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林野率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</a:t>
            </a:r>
            <a:r>
              <a:rPr lang="en-US" altLang="ja-JP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４％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（府全域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の林野率</a:t>
            </a:r>
            <a:r>
              <a:rPr lang="en-US" altLang="ja-JP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004217" y="3294542"/>
            <a:ext cx="4234756" cy="4845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68415" tIns="34208" rIns="68415" bIns="34208">
            <a:spAutoFit/>
          </a:bodyPr>
          <a:lstStyle/>
          <a:p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自然公園 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明治の森箕面国定公園　府立北摂自然公園</a:t>
            </a:r>
            <a:endParaRPr lang="en-US" altLang="ja-JP" sz="9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自然環境保全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　　 ３か所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（本山寺、若山神社、妙見山）</a:t>
            </a:r>
            <a:endParaRPr lang="en-US" altLang="ja-JP" sz="9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緑地環境保全</a:t>
            </a:r>
            <a:r>
              <a:rPr lang="ja-JP" altLang="en-US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　　 </a:t>
            </a:r>
            <a:r>
              <a:rPr lang="en-US" altLang="ja-JP" sz="9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9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か所（三草山、地黄湿地、木代）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対角する 2 つの角を丸めた四角形 45"/>
          <p:cNvSpPr/>
          <p:nvPr/>
        </p:nvSpPr>
        <p:spPr>
          <a:xfrm>
            <a:off x="75289" y="2871716"/>
            <a:ext cx="873510" cy="248679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35" tIns="34208" rIns="26935" bIns="34208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森　　　林</a:t>
            </a:r>
          </a:p>
        </p:txBody>
      </p:sp>
      <p:sp>
        <p:nvSpPr>
          <p:cNvPr id="47" name="対角する 2 つの角を丸めた四角形 46"/>
          <p:cNvSpPr/>
          <p:nvPr/>
        </p:nvSpPr>
        <p:spPr>
          <a:xfrm>
            <a:off x="75289" y="3274698"/>
            <a:ext cx="873510" cy="248679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35" tIns="34208" rIns="26935" bIns="34208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自然環境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54197" y="5258520"/>
            <a:ext cx="5205248" cy="227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r>
              <a:rPr lang="ja-JP" altLang="en-US" sz="1100" b="1" dirty="0" smtClean="0"/>
              <a:t>～北摂の農林業</a:t>
            </a:r>
            <a:r>
              <a:rPr lang="ja-JP" altLang="en-US" sz="1100" b="1" dirty="0"/>
              <a:t>の振興と自然環境の保全を担う～ </a:t>
            </a:r>
            <a:r>
              <a:rPr lang="ja-JP" altLang="en-US" sz="1300" b="1" dirty="0"/>
              <a:t>北部農と緑の総合事務所  　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5550198" y="583549"/>
            <a:ext cx="2154232" cy="20573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b="1" dirty="0"/>
              <a:t>北部管内の農産物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5513039" y="3623707"/>
            <a:ext cx="2191391" cy="20573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b="1" dirty="0"/>
              <a:t>北摂の自然</a:t>
            </a:r>
            <a:r>
              <a:rPr lang="ja-JP" altLang="en-US" sz="1300" b="1" dirty="0" smtClean="0"/>
              <a:t>公園</a:t>
            </a:r>
            <a:endParaRPr lang="ja-JP" altLang="en-US" sz="1300" b="1" dirty="0"/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113972"/>
              </p:ext>
            </p:extLst>
          </p:nvPr>
        </p:nvGraphicFramePr>
        <p:xfrm>
          <a:off x="56455" y="5528263"/>
          <a:ext cx="5230866" cy="1123404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859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総務課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</a:rPr>
                        <a:t>  5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</a:rPr>
                        <a:t>事務所の予算及び経理、府有財産の管理など</a:t>
                      </a:r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</a:rPr>
                        <a:t>所長等含む</a:t>
                      </a:r>
                      <a:r>
                        <a:rPr kumimoji="1" lang="en-US" altLang="ja-JP" sz="7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地域政策室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  4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</a:rPr>
                        <a:t>事務所事業の総合調整、準農家支援、ため池水防、農空間保全条例、アドプトフォレストなど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農の普及課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  8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</a:rPr>
                        <a:t>農業経営の改善指導、農業技術の普及指導、農産物の安全・安心対策など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耕地課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</a:rPr>
                        <a:t>農地・農業用施設の整備、ため池の耐震対策、農空間の保全・活用のための地域活動支援など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森林課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</a:rPr>
                        <a:t>森林環境税事業、治山事業、自然公園事業、府営林事業、森林計画、林業技術指導など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みどり環境課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  8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名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</a:rPr>
                        <a:t>自然環境の保全、緑化の推進、鳥獣保護、自然公園区域・森林区域・土砂条例等の規制など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70757" marR="70757" marT="32657" marB="3265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7" name="図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99" y="3981728"/>
            <a:ext cx="3260958" cy="2779262"/>
          </a:xfrm>
          <a:prstGeom prst="rect">
            <a:avLst/>
          </a:prstGeom>
        </p:spPr>
      </p:pic>
      <p:sp>
        <p:nvSpPr>
          <p:cNvPr id="58" name="円/楕円 57"/>
          <p:cNvSpPr/>
          <p:nvPr/>
        </p:nvSpPr>
        <p:spPr>
          <a:xfrm rot="2400000">
            <a:off x="6679755" y="5463500"/>
            <a:ext cx="203662" cy="31291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/>
          <p:cNvSpPr/>
          <p:nvPr/>
        </p:nvSpPr>
        <p:spPr>
          <a:xfrm>
            <a:off x="7739024" y="4920595"/>
            <a:ext cx="97339" cy="934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pic>
        <p:nvPicPr>
          <p:cNvPr id="60" name="Picture 4" descr="地図記号：史跡・名勝・天然記念物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58" y="5392939"/>
            <a:ext cx="140631" cy="12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二等辺三角形 60"/>
          <p:cNvSpPr/>
          <p:nvPr/>
        </p:nvSpPr>
        <p:spPr>
          <a:xfrm>
            <a:off x="6067410" y="4817726"/>
            <a:ext cx="97339" cy="934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pic>
        <p:nvPicPr>
          <p:cNvPr id="62" name="Picture 12" descr="地図記号：神社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377" y="5177765"/>
            <a:ext cx="174970" cy="16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テキスト ボックス 62"/>
          <p:cNvSpPr txBox="1"/>
          <p:nvPr/>
        </p:nvSpPr>
        <p:spPr>
          <a:xfrm>
            <a:off x="6164748" y="4149080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剣尾山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748063" y="4930642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三草山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557010" y="5716970"/>
            <a:ext cx="756216" cy="285793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明治の森</a:t>
            </a:r>
            <a:endParaRPr lang="en-US" altLang="ja-JP" sz="7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箕面国定公園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92050" y="5528458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摂津峡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739024" y="4796157"/>
            <a:ext cx="645661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ポンポン山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867472" y="5339276"/>
            <a:ext cx="555759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若山神社</a:t>
            </a:r>
          </a:p>
        </p:txBody>
      </p:sp>
      <p:sp>
        <p:nvSpPr>
          <p:cNvPr id="71" name="円/楕円 70"/>
          <p:cNvSpPr/>
          <p:nvPr/>
        </p:nvSpPr>
        <p:spPr>
          <a:xfrm>
            <a:off x="5748063" y="4046211"/>
            <a:ext cx="207906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 rot="5199468">
            <a:off x="5738844" y="4312785"/>
            <a:ext cx="191914" cy="11144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6145228" y="4373189"/>
            <a:ext cx="207906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二等辺三角形 73"/>
          <p:cNvSpPr/>
          <p:nvPr/>
        </p:nvSpPr>
        <p:spPr>
          <a:xfrm>
            <a:off x="6234461" y="4324578"/>
            <a:ext cx="97339" cy="934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 rot="1541507">
            <a:off x="6450029" y="4432621"/>
            <a:ext cx="207906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 rot="5935918">
            <a:off x="6578993" y="4669390"/>
            <a:ext cx="223546" cy="2073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pic>
        <p:nvPicPr>
          <p:cNvPr id="77" name="Picture 8" descr="地図記号：湿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324" y="4711362"/>
            <a:ext cx="160660" cy="9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円/楕円 77"/>
          <p:cNvSpPr/>
          <p:nvPr/>
        </p:nvSpPr>
        <p:spPr>
          <a:xfrm rot="17924979">
            <a:off x="6518219" y="5069585"/>
            <a:ext cx="191914" cy="11144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二等辺三角形 78"/>
          <p:cNvSpPr/>
          <p:nvPr/>
        </p:nvSpPr>
        <p:spPr>
          <a:xfrm>
            <a:off x="6578645" y="5007377"/>
            <a:ext cx="97339" cy="934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540799" y="5072570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妙見山</a:t>
            </a:r>
          </a:p>
        </p:txBody>
      </p:sp>
      <p:sp>
        <p:nvSpPr>
          <p:cNvPr id="81" name="円/楕円 80"/>
          <p:cNvSpPr/>
          <p:nvPr/>
        </p:nvSpPr>
        <p:spPr>
          <a:xfrm rot="18504176">
            <a:off x="7033342" y="5074891"/>
            <a:ext cx="191914" cy="11144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 rot="18925739">
            <a:off x="6863554" y="5283422"/>
            <a:ext cx="207906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7099861" y="5299507"/>
            <a:ext cx="207906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二等辺三角形 83"/>
          <p:cNvSpPr/>
          <p:nvPr/>
        </p:nvSpPr>
        <p:spPr>
          <a:xfrm>
            <a:off x="7125786" y="5280635"/>
            <a:ext cx="97339" cy="9343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967508" y="5379772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竜王山</a:t>
            </a:r>
          </a:p>
        </p:txBody>
      </p:sp>
      <p:pic>
        <p:nvPicPr>
          <p:cNvPr id="86" name="Picture 6" descr="地図記号：寺院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862" y="5023463"/>
            <a:ext cx="181779" cy="16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円/楕円 86"/>
          <p:cNvSpPr/>
          <p:nvPr/>
        </p:nvSpPr>
        <p:spPr>
          <a:xfrm rot="6323916">
            <a:off x="7656363" y="5073913"/>
            <a:ext cx="191914" cy="11144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8364312" y="3961942"/>
            <a:ext cx="1415996" cy="1430997"/>
            <a:chOff x="8384686" y="3896354"/>
            <a:chExt cx="1415996" cy="1430997"/>
          </a:xfrm>
        </p:grpSpPr>
        <p:sp>
          <p:nvSpPr>
            <p:cNvPr id="91" name="テキスト ボックス 90"/>
            <p:cNvSpPr txBox="1"/>
            <p:nvPr/>
          </p:nvSpPr>
          <p:spPr>
            <a:xfrm>
              <a:off x="8384686" y="4131722"/>
              <a:ext cx="1415996" cy="1177080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r>
                <a:rPr lang="ja-JP" altLang="en-US" sz="800" dirty="0"/>
                <a:t>○</a:t>
              </a:r>
              <a:r>
                <a:rPr lang="ja-JP" altLang="en-US" sz="800" dirty="0" smtClean="0"/>
                <a:t>昭和</a:t>
              </a:r>
              <a:r>
                <a:rPr lang="en-US" altLang="ja-JP" sz="800" dirty="0"/>
                <a:t>42</a:t>
              </a:r>
              <a:r>
                <a:rPr lang="ja-JP" altLang="en-US" sz="800" dirty="0"/>
                <a:t>年</a:t>
              </a:r>
              <a:r>
                <a:rPr lang="en-US" altLang="ja-JP" sz="800" dirty="0"/>
                <a:t>(1967</a:t>
              </a:r>
              <a:r>
                <a:rPr lang="ja-JP" altLang="en-US" sz="800" dirty="0"/>
                <a:t>年</a:t>
              </a:r>
              <a:r>
                <a:rPr lang="en-US" altLang="ja-JP" sz="800" dirty="0"/>
                <a:t>)</a:t>
              </a:r>
              <a:r>
                <a:rPr lang="ja-JP" altLang="en-US" sz="800" dirty="0"/>
                <a:t>に「</a:t>
              </a:r>
              <a:r>
                <a:rPr lang="ja-JP" altLang="en-US" sz="800" dirty="0" smtClean="0"/>
                <a:t>明治　</a:t>
              </a:r>
              <a:endParaRPr lang="en-US" altLang="ja-JP" sz="800" dirty="0" smtClean="0"/>
            </a:p>
            <a:p>
              <a:r>
                <a:rPr lang="ja-JP" altLang="en-US" sz="800" dirty="0"/>
                <a:t>　</a:t>
              </a:r>
              <a:r>
                <a:rPr lang="en-US" altLang="ja-JP" sz="800" dirty="0" smtClean="0"/>
                <a:t> </a:t>
              </a:r>
              <a:r>
                <a:rPr lang="ja-JP" altLang="en-US" sz="800" dirty="0" smtClean="0"/>
                <a:t>百年</a:t>
              </a:r>
              <a:r>
                <a:rPr lang="ja-JP" altLang="en-US" sz="800" dirty="0"/>
                <a:t>」を記念して東京都</a:t>
              </a:r>
              <a:r>
                <a:rPr lang="ja-JP" altLang="en-US" sz="800" dirty="0" smtClean="0"/>
                <a:t>の </a:t>
              </a:r>
              <a:endParaRPr lang="en-US" altLang="ja-JP" sz="800" dirty="0" smtClean="0"/>
            </a:p>
            <a:p>
              <a:r>
                <a:rPr lang="en-US" altLang="ja-JP" sz="800" dirty="0"/>
                <a:t> </a:t>
              </a:r>
              <a:r>
                <a:rPr lang="en-US" altLang="ja-JP" sz="800" dirty="0" smtClean="0"/>
                <a:t>  </a:t>
              </a:r>
              <a:r>
                <a:rPr lang="ja-JP" altLang="en-US" sz="800" dirty="0"/>
                <a:t> </a:t>
              </a:r>
              <a:r>
                <a:rPr lang="ja-JP" altLang="en-US" sz="800" dirty="0" smtClean="0"/>
                <a:t>高尾</a:t>
              </a:r>
              <a:r>
                <a:rPr lang="ja-JP" altLang="en-US" sz="800" dirty="0"/>
                <a:t>とともに国定</a:t>
              </a:r>
              <a:r>
                <a:rPr lang="ja-JP" altLang="en-US" sz="800" dirty="0" smtClean="0"/>
                <a:t>公園指</a:t>
              </a:r>
              <a:r>
                <a:rPr lang="en-US" altLang="ja-JP" sz="800" dirty="0" smtClean="0"/>
                <a:t> </a:t>
              </a:r>
              <a:r>
                <a:rPr lang="ja-JP" altLang="en-US" sz="800" dirty="0" smtClean="0"/>
                <a:t>定</a:t>
              </a:r>
              <a:endParaRPr lang="en-US" altLang="ja-JP" sz="800" dirty="0" smtClean="0"/>
            </a:p>
            <a:p>
              <a:r>
                <a:rPr lang="ja-JP" altLang="en-US" sz="800" dirty="0" smtClean="0"/>
                <a:t>   （平成</a:t>
              </a:r>
              <a:r>
                <a:rPr lang="en-US" altLang="ja-JP" sz="800" dirty="0"/>
                <a:t>29</a:t>
              </a:r>
              <a:r>
                <a:rPr lang="ja-JP" altLang="en-US" sz="800" dirty="0" smtClean="0"/>
                <a:t>年</a:t>
              </a:r>
              <a:r>
                <a:rPr lang="en-US" altLang="ja-JP" sz="800" dirty="0" smtClean="0"/>
                <a:t>50</a:t>
              </a:r>
              <a:r>
                <a:rPr lang="ja-JP" altLang="en-US" sz="800" dirty="0" smtClean="0"/>
                <a:t>周年）</a:t>
              </a:r>
              <a:endParaRPr lang="en-US" altLang="ja-JP" sz="800" dirty="0" smtClean="0"/>
            </a:p>
            <a:p>
              <a:r>
                <a:rPr lang="ja-JP" altLang="en-US" sz="800" dirty="0" smtClean="0"/>
                <a:t>○</a:t>
              </a:r>
              <a:r>
                <a:rPr lang="ja-JP" altLang="en-US" sz="800" dirty="0"/>
                <a:t>約</a:t>
              </a:r>
              <a:r>
                <a:rPr lang="en-US" altLang="ja-JP" sz="800" dirty="0" smtClean="0"/>
                <a:t>1,100</a:t>
              </a:r>
              <a:r>
                <a:rPr lang="ja-JP" altLang="en-US" sz="800" dirty="0"/>
                <a:t>種の植物と</a:t>
              </a:r>
              <a:r>
                <a:rPr lang="en-US" altLang="ja-JP" sz="800" dirty="0"/>
                <a:t>3,000</a:t>
              </a:r>
              <a:r>
                <a:rPr lang="ja-JP" altLang="en-US" sz="800" dirty="0" smtClean="0"/>
                <a:t>種 </a:t>
              </a:r>
              <a:endParaRPr lang="en-US" altLang="ja-JP" sz="800" dirty="0" smtClean="0"/>
            </a:p>
            <a:p>
              <a:r>
                <a:rPr lang="en-US" altLang="ja-JP" sz="800" dirty="0"/>
                <a:t> </a:t>
              </a:r>
              <a:r>
                <a:rPr lang="en-US" altLang="ja-JP" sz="800" dirty="0" smtClean="0"/>
                <a:t>    </a:t>
              </a:r>
              <a:r>
                <a:rPr lang="ja-JP" altLang="en-US" sz="800" dirty="0" smtClean="0"/>
                <a:t>の</a:t>
              </a:r>
              <a:r>
                <a:rPr lang="ja-JP" altLang="en-US" sz="800" dirty="0"/>
                <a:t>昆虫が棲息する「自然</a:t>
              </a:r>
              <a:r>
                <a:rPr lang="ja-JP" altLang="en-US" sz="800" dirty="0" smtClean="0"/>
                <a:t>の</a:t>
              </a:r>
              <a:endParaRPr lang="en-US" altLang="ja-JP" sz="800" dirty="0" smtClean="0"/>
            </a:p>
            <a:p>
              <a:r>
                <a:rPr lang="en-US" altLang="ja-JP" sz="800" dirty="0"/>
                <a:t> </a:t>
              </a:r>
              <a:r>
                <a:rPr lang="en-US" altLang="ja-JP" sz="800" dirty="0" smtClean="0"/>
                <a:t>    </a:t>
              </a:r>
              <a:r>
                <a:rPr lang="ja-JP" altLang="en-US" sz="800" dirty="0" smtClean="0"/>
                <a:t>宝庫」</a:t>
              </a:r>
              <a:endParaRPr lang="en-US" altLang="ja-JP" sz="800" dirty="0" smtClean="0"/>
            </a:p>
            <a:p>
              <a:r>
                <a:rPr lang="ja-JP" altLang="en-US" sz="800" dirty="0" smtClean="0"/>
                <a:t>○自然</a:t>
              </a:r>
              <a:r>
                <a:rPr lang="ja-JP" altLang="en-US" sz="800" dirty="0"/>
                <a:t>観察やハイキング</a:t>
              </a:r>
              <a:r>
                <a:rPr lang="ja-JP" altLang="en-US" sz="800" dirty="0" smtClean="0"/>
                <a:t>など</a:t>
              </a:r>
              <a:endParaRPr lang="en-US" altLang="ja-JP" sz="800" dirty="0" smtClean="0"/>
            </a:p>
            <a:p>
              <a:r>
                <a:rPr lang="en-US" altLang="ja-JP" sz="800" dirty="0"/>
                <a:t> </a:t>
              </a:r>
              <a:r>
                <a:rPr lang="en-US" altLang="ja-JP" sz="800" dirty="0" smtClean="0"/>
                <a:t>   </a:t>
              </a:r>
              <a:r>
                <a:rPr lang="ja-JP" altLang="en-US" sz="800" dirty="0" smtClean="0"/>
                <a:t>年間</a:t>
              </a:r>
              <a:r>
                <a:rPr lang="en-US" altLang="ja-JP" sz="800" dirty="0"/>
                <a:t>180</a:t>
              </a:r>
              <a:r>
                <a:rPr lang="ja-JP" altLang="en-US" sz="800" dirty="0" smtClean="0"/>
                <a:t>万人が来園。</a:t>
              </a:r>
              <a:endParaRPr lang="ja-JP" altLang="en-US" sz="800" dirty="0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8405829" y="3931484"/>
              <a:ext cx="1377451" cy="207584"/>
            </a:xfrm>
            <a:prstGeom prst="rect">
              <a:avLst/>
            </a:prstGeom>
            <a:noFill/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900" dirty="0"/>
                <a:t>明治の森箕面国定公園</a:t>
              </a:r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8384686" y="3896354"/>
              <a:ext cx="1415996" cy="1430997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5" name="直線矢印コネクタ 94"/>
          <p:cNvCxnSpPr>
            <a:stCxn id="96" idx="1"/>
          </p:cNvCxnSpPr>
          <p:nvPr/>
        </p:nvCxnSpPr>
        <p:spPr>
          <a:xfrm flipH="1" flipV="1">
            <a:off x="7571864" y="5379774"/>
            <a:ext cx="810095" cy="643933"/>
          </a:xfrm>
          <a:prstGeom prst="straightConnector1">
            <a:avLst/>
          </a:prstGeom>
          <a:ln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8381959" y="5880810"/>
            <a:ext cx="835400" cy="285793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東海自然歩道</a:t>
            </a:r>
            <a:endParaRPr lang="en-US" altLang="ja-JP" sz="7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（箕面－高尾）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935118" y="3915113"/>
            <a:ext cx="1210233" cy="31530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800" dirty="0"/>
              <a:t>　　　　　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国定公園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/>
              <a:t>　　　　　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府立自然公園</a:t>
            </a:r>
          </a:p>
        </p:txBody>
      </p:sp>
      <p:sp>
        <p:nvSpPr>
          <p:cNvPr id="98" name="円/楕円 97"/>
          <p:cNvSpPr/>
          <p:nvPr/>
        </p:nvSpPr>
        <p:spPr>
          <a:xfrm>
            <a:off x="7044464" y="3965278"/>
            <a:ext cx="263303" cy="10372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98"/>
          <p:cNvSpPr/>
          <p:nvPr/>
        </p:nvSpPr>
        <p:spPr>
          <a:xfrm>
            <a:off x="7039341" y="4080288"/>
            <a:ext cx="263572" cy="10286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0" name="図 9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02" y="66226"/>
            <a:ext cx="483058" cy="379586"/>
          </a:xfrm>
          <a:prstGeom prst="rect">
            <a:avLst/>
          </a:prstGeom>
        </p:spPr>
      </p:pic>
      <p:sp>
        <p:nvSpPr>
          <p:cNvPr id="51" name="角丸四角形 50"/>
          <p:cNvSpPr/>
          <p:nvPr/>
        </p:nvSpPr>
        <p:spPr>
          <a:xfrm>
            <a:off x="5434110" y="547727"/>
            <a:ext cx="4401918" cy="5639454"/>
          </a:xfrm>
          <a:prstGeom prst="roundRect">
            <a:avLst>
              <a:gd name="adj" fmla="val 1752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5782" tIns="47891" rIns="95782" bIns="47891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dirty="0"/>
          </a:p>
          <a:p>
            <a:pPr>
              <a:lnSpc>
                <a:spcPts val="628"/>
              </a:lnSpc>
              <a:defRPr/>
            </a:pPr>
            <a:r>
              <a:rPr lang="ja-JP" altLang="en-US" sz="500" dirty="0"/>
              <a:t>　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kumimoji="0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US" altLang="ja-JP" sz="10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6817766" y="4945775"/>
            <a:ext cx="1095237" cy="664983"/>
          </a:xfrm>
          <a:custGeom>
            <a:avLst/>
            <a:gdLst>
              <a:gd name="connsiteX0" fmla="*/ 0 w 1095237"/>
              <a:gd name="connsiteY0" fmla="*/ 664983 h 664983"/>
              <a:gd name="connsiteX1" fmla="*/ 43892 w 1095237"/>
              <a:gd name="connsiteY1" fmla="*/ 577201 h 664983"/>
              <a:gd name="connsiteX2" fmla="*/ 138989 w 1095237"/>
              <a:gd name="connsiteY2" fmla="*/ 518679 h 664983"/>
              <a:gd name="connsiteX3" fmla="*/ 212141 w 1095237"/>
              <a:gd name="connsiteY3" fmla="*/ 474788 h 664983"/>
              <a:gd name="connsiteX4" fmla="*/ 292608 w 1095237"/>
              <a:gd name="connsiteY4" fmla="*/ 460158 h 664983"/>
              <a:gd name="connsiteX5" fmla="*/ 380391 w 1095237"/>
              <a:gd name="connsiteY5" fmla="*/ 452843 h 664983"/>
              <a:gd name="connsiteX6" fmla="*/ 555956 w 1095237"/>
              <a:gd name="connsiteY6" fmla="*/ 460158 h 664983"/>
              <a:gd name="connsiteX7" fmla="*/ 687629 w 1095237"/>
              <a:gd name="connsiteY7" fmla="*/ 496734 h 664983"/>
              <a:gd name="connsiteX8" fmla="*/ 731520 w 1095237"/>
              <a:gd name="connsiteY8" fmla="*/ 460158 h 664983"/>
              <a:gd name="connsiteX9" fmla="*/ 833933 w 1095237"/>
              <a:gd name="connsiteY9" fmla="*/ 343115 h 664983"/>
              <a:gd name="connsiteX10" fmla="*/ 899770 w 1095237"/>
              <a:gd name="connsiteY10" fmla="*/ 196811 h 664983"/>
              <a:gd name="connsiteX11" fmla="*/ 936346 w 1095237"/>
              <a:gd name="connsiteY11" fmla="*/ 116343 h 664983"/>
              <a:gd name="connsiteX12" fmla="*/ 965607 w 1095237"/>
              <a:gd name="connsiteY12" fmla="*/ 50507 h 664983"/>
              <a:gd name="connsiteX13" fmla="*/ 1009498 w 1095237"/>
              <a:gd name="connsiteY13" fmla="*/ 13931 h 664983"/>
              <a:gd name="connsiteX14" fmla="*/ 1068020 w 1095237"/>
              <a:gd name="connsiteY14" fmla="*/ 13931 h 66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95237" h="664983">
                <a:moveTo>
                  <a:pt x="0" y="664983"/>
                </a:moveTo>
                <a:cubicBezTo>
                  <a:pt x="10363" y="633284"/>
                  <a:pt x="20727" y="601585"/>
                  <a:pt x="43892" y="577201"/>
                </a:cubicBezTo>
                <a:cubicBezTo>
                  <a:pt x="67057" y="552817"/>
                  <a:pt x="138989" y="518679"/>
                  <a:pt x="138989" y="518679"/>
                </a:cubicBezTo>
                <a:cubicBezTo>
                  <a:pt x="167030" y="501610"/>
                  <a:pt x="186538" y="484541"/>
                  <a:pt x="212141" y="474788"/>
                </a:cubicBezTo>
                <a:cubicBezTo>
                  <a:pt x="237744" y="465035"/>
                  <a:pt x="264566" y="463815"/>
                  <a:pt x="292608" y="460158"/>
                </a:cubicBezTo>
                <a:cubicBezTo>
                  <a:pt x="320650" y="456501"/>
                  <a:pt x="336500" y="452843"/>
                  <a:pt x="380391" y="452843"/>
                </a:cubicBezTo>
                <a:cubicBezTo>
                  <a:pt x="424282" y="452843"/>
                  <a:pt x="504750" y="452843"/>
                  <a:pt x="555956" y="460158"/>
                </a:cubicBezTo>
                <a:cubicBezTo>
                  <a:pt x="607162" y="467473"/>
                  <a:pt x="658368" y="496734"/>
                  <a:pt x="687629" y="496734"/>
                </a:cubicBezTo>
                <a:cubicBezTo>
                  <a:pt x="716890" y="496734"/>
                  <a:pt x="707136" y="485761"/>
                  <a:pt x="731520" y="460158"/>
                </a:cubicBezTo>
                <a:cubicBezTo>
                  <a:pt x="755904" y="434555"/>
                  <a:pt x="805891" y="387006"/>
                  <a:pt x="833933" y="343115"/>
                </a:cubicBezTo>
                <a:cubicBezTo>
                  <a:pt x="861975" y="299224"/>
                  <a:pt x="882701" y="234606"/>
                  <a:pt x="899770" y="196811"/>
                </a:cubicBezTo>
                <a:cubicBezTo>
                  <a:pt x="916839" y="159016"/>
                  <a:pt x="925373" y="140727"/>
                  <a:pt x="936346" y="116343"/>
                </a:cubicBezTo>
                <a:cubicBezTo>
                  <a:pt x="947319" y="91959"/>
                  <a:pt x="953415" y="67576"/>
                  <a:pt x="965607" y="50507"/>
                </a:cubicBezTo>
                <a:cubicBezTo>
                  <a:pt x="977799" y="33438"/>
                  <a:pt x="992429" y="20027"/>
                  <a:pt x="1009498" y="13931"/>
                </a:cubicBezTo>
                <a:cubicBezTo>
                  <a:pt x="1026567" y="7835"/>
                  <a:pt x="1148487" y="-14111"/>
                  <a:pt x="1068020" y="13931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角丸四角形 93"/>
          <p:cNvSpPr/>
          <p:nvPr/>
        </p:nvSpPr>
        <p:spPr>
          <a:xfrm>
            <a:off x="5426052" y="6208052"/>
            <a:ext cx="4430350" cy="6297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大阪府北部農と緑の総合事務所</a:t>
            </a:r>
            <a:endParaRPr lang="en-US" altLang="ja-JP" sz="9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800" b="1" dirty="0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800" b="1" dirty="0">
                <a:solidFill>
                  <a:schemeClr val="bg1"/>
                </a:solidFill>
                <a:latin typeface="+mn-ea"/>
              </a:rPr>
              <a:t>567</a:t>
            </a:r>
            <a:r>
              <a:rPr lang="ja-JP" altLang="en-US" sz="800" b="1" dirty="0">
                <a:solidFill>
                  <a:schemeClr val="bg1"/>
                </a:solidFill>
                <a:latin typeface="+mn-ea"/>
              </a:rPr>
              <a:t>－</a:t>
            </a:r>
            <a:r>
              <a:rPr lang="en-US" altLang="ja-JP" sz="800" b="1" dirty="0">
                <a:solidFill>
                  <a:schemeClr val="bg1"/>
                </a:solidFill>
                <a:latin typeface="+mn-ea"/>
              </a:rPr>
              <a:t>0034 </a:t>
            </a:r>
            <a:r>
              <a:rPr lang="ja-JP" altLang="en-US" sz="900" b="1" dirty="0" smtClean="0">
                <a:solidFill>
                  <a:schemeClr val="bg1"/>
                </a:solidFill>
                <a:latin typeface="+mn-ea"/>
              </a:rPr>
              <a:t>大阪府茨木市中穂積１－３－４３ 　大阪府</a:t>
            </a:r>
            <a:r>
              <a:rPr lang="ja-JP" altLang="en-US" sz="900" b="1" dirty="0">
                <a:solidFill>
                  <a:schemeClr val="bg1"/>
                </a:solidFill>
                <a:latin typeface="+mn-ea"/>
              </a:rPr>
              <a:t>三島府民センタービル２階</a:t>
            </a:r>
            <a:endParaRPr lang="en-US" altLang="ja-JP" sz="9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900" b="1" dirty="0" smtClean="0">
                <a:solidFill>
                  <a:schemeClr val="bg1"/>
                </a:solidFill>
                <a:latin typeface="+mn-ea"/>
              </a:rPr>
              <a:t>☎　０７２－６２７－１１２１（</a:t>
            </a:r>
            <a:r>
              <a:rPr lang="ja-JP" altLang="en-US" sz="900" b="1" dirty="0">
                <a:solidFill>
                  <a:schemeClr val="bg1"/>
                </a:solidFill>
                <a:latin typeface="+mn-ea"/>
              </a:rPr>
              <a:t>代</a:t>
            </a:r>
            <a:r>
              <a:rPr lang="ja-JP" altLang="en-US" sz="900" b="1" dirty="0" smtClean="0">
                <a:solidFill>
                  <a:schemeClr val="bg1"/>
                </a:solidFill>
                <a:latin typeface="+mn-ea"/>
              </a:rPr>
              <a:t>）　　</a:t>
            </a:r>
            <a:r>
              <a:rPr lang="en-US" altLang="ja-JP" sz="900" b="1" dirty="0" smtClean="0">
                <a:solidFill>
                  <a:schemeClr val="bg1"/>
                </a:solidFill>
                <a:latin typeface="+mn-ea"/>
              </a:rPr>
              <a:t>FAX</a:t>
            </a:r>
            <a:r>
              <a:rPr lang="ja-JP" altLang="en-US" sz="900" b="1" dirty="0" smtClean="0">
                <a:solidFill>
                  <a:schemeClr val="bg1"/>
                </a:solidFill>
                <a:latin typeface="+mn-ea"/>
              </a:rPr>
              <a:t>　０７２－６２３－４３２１</a:t>
            </a:r>
            <a:endParaRPr lang="en-US" altLang="ja-JP" sz="9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353134" y="4535490"/>
            <a:ext cx="555759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地黄湿地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448812" y="5195487"/>
            <a:ext cx="511235" cy="1758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本山寺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6046" y="6638650"/>
            <a:ext cx="691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計</a:t>
            </a:r>
            <a:r>
              <a:rPr kumimoji="1" lang="en-US" altLang="ja-JP" sz="800" dirty="0" smtClean="0"/>
              <a:t>47</a:t>
            </a:r>
            <a:r>
              <a:rPr kumimoji="1" lang="ja-JP" altLang="en-US" sz="800" dirty="0" smtClean="0"/>
              <a:t>名</a:t>
            </a:r>
            <a:endParaRPr kumimoji="1" lang="ja-JP" altLang="en-US" sz="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6536" y="4899607"/>
            <a:ext cx="1670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672" y="3915113"/>
            <a:ext cx="2117378" cy="22297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000" dirty="0"/>
              <a:t>■農業と森林のデータ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5550" y="4993253"/>
            <a:ext cx="5116052" cy="45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5579693" y="775813"/>
            <a:ext cx="4166116" cy="2847797"/>
            <a:chOff x="5579693" y="775813"/>
            <a:chExt cx="4166116" cy="2847797"/>
          </a:xfrm>
        </p:grpSpPr>
        <p:pic>
          <p:nvPicPr>
            <p:cNvPr id="120" name="図 11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9693" y="775813"/>
              <a:ext cx="4166116" cy="2847797"/>
            </a:xfrm>
            <a:prstGeom prst="rect">
              <a:avLst/>
            </a:prstGeom>
          </p:spPr>
        </p:pic>
        <p:sp>
          <p:nvSpPr>
            <p:cNvPr id="121" name="テキスト ボックス 120"/>
            <p:cNvSpPr txBox="1"/>
            <p:nvPr/>
          </p:nvSpPr>
          <p:spPr>
            <a:xfrm>
              <a:off x="8911971" y="1642739"/>
              <a:ext cx="724366" cy="222972"/>
            </a:xfrm>
            <a:prstGeom prst="rect">
              <a:avLst/>
            </a:prstGeom>
            <a:noFill/>
            <a:ln w="15875">
              <a:solidFill>
                <a:srgbClr val="0070C0"/>
              </a:solidFill>
            </a:ln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三島地域</a:t>
              </a: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5619517" y="1889802"/>
              <a:ext cx="724366" cy="222972"/>
            </a:xfrm>
            <a:prstGeom prst="rect">
              <a:avLst/>
            </a:prstGeom>
            <a:noFill/>
            <a:ln w="15875">
              <a:solidFill>
                <a:srgbClr val="F94717"/>
              </a:solidFill>
            </a:ln>
          </p:spPr>
          <p:txBody>
            <a:bodyPr wrap="square" lIns="68415" tIns="34208" rIns="68415" bIns="34208" rtlCol="0">
              <a:spAutoFit/>
            </a:bodyPr>
            <a:lstStyle/>
            <a:p>
              <a:pPr algn="ctr"/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豊能地域</a:t>
              </a: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6318302" y="1071115"/>
              <a:ext cx="345186" cy="165036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kumimoji="1"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能勢町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6685926" y="2630836"/>
              <a:ext cx="260398" cy="923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池田市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7257077" y="1864916"/>
              <a:ext cx="263572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豊能町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6825941" y="3141549"/>
              <a:ext cx="345186" cy="165036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豊中市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7292081" y="3091246"/>
              <a:ext cx="267139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吹田市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7709702" y="3197446"/>
              <a:ext cx="244384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摂津市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8210408" y="2483363"/>
              <a:ext cx="345186" cy="165036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高槻市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7672852" y="2571069"/>
              <a:ext cx="242958" cy="923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茨木市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 bwMode="white">
            <a:xfrm>
              <a:off x="8737801" y="2264120"/>
              <a:ext cx="272938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島本町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8743537" y="2382135"/>
              <a:ext cx="345186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たけのこ</a:t>
              </a:r>
              <a:endParaRPr kumimoji="1"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7678512" y="2688887"/>
              <a:ext cx="402692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こまつな</a:t>
              </a:r>
              <a:endParaRPr kumimoji="1"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トマト・赤</a:t>
              </a:r>
              <a:r>
                <a:rPr lang="ja-JP" altLang="en-US" sz="400" b="1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しそ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うど・きゅうり</a:t>
              </a:r>
              <a:endParaRPr kumimoji="1"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青とう・花壇苗いちご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7719164" y="3298896"/>
              <a:ext cx="345186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鳥飼なす</a:t>
              </a:r>
              <a:endParaRPr kumimoji="1"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7292081" y="3209531"/>
              <a:ext cx="345186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吹田くわい</a:t>
              </a:r>
              <a:endParaRPr kumimoji="1"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8255355" y="2626723"/>
              <a:ext cx="26894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トマト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いち</a:t>
              </a:r>
              <a:r>
                <a:rPr lang="ja-JP" altLang="en-US" sz="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しい</a:t>
              </a:r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たけ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花壇苗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服部越瓜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はちみつ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7001269" y="2374365"/>
              <a:ext cx="345186" cy="165036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ja-JP" altLang="en-US" sz="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箕面</a:t>
              </a:r>
              <a:r>
                <a:rPr lang="ja-JP" altLang="en-US" sz="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市</a:t>
              </a:r>
              <a:endParaRPr kumimoji="1" lang="ja-JP" altLang="en-US" sz="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7036543" y="2520318"/>
              <a:ext cx="4425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しいたけ・くり</a:t>
              </a:r>
              <a:endParaRPr kumimoji="1"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びわ・ゆず</a:t>
              </a:r>
              <a:endParaRPr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さんしょう</a:t>
              </a:r>
              <a:endParaRPr kumimoji="1" lang="en-US" altLang="ja-JP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144" name="図 143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97059" l="0" r="8703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9680" y="2663850"/>
              <a:ext cx="244964" cy="308473"/>
            </a:xfrm>
            <a:prstGeom prst="rect">
              <a:avLst/>
            </a:prstGeom>
          </p:spPr>
        </p:pic>
        <p:pic>
          <p:nvPicPr>
            <p:cNvPr id="145" name="図 144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8462" l="1887" r="9245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0418" y="2200086"/>
              <a:ext cx="281989" cy="345835"/>
            </a:xfrm>
            <a:prstGeom prst="rect">
              <a:avLst/>
            </a:prstGeom>
          </p:spPr>
        </p:pic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8462" l="1887" r="9245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4727" y="2324877"/>
              <a:ext cx="275939" cy="338416"/>
            </a:xfrm>
            <a:prstGeom prst="rect">
              <a:avLst/>
            </a:prstGeom>
          </p:spPr>
        </p:pic>
        <p:pic>
          <p:nvPicPr>
            <p:cNvPr id="147" name="図 146"/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786" b="94643" l="6000" r="9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480" y="2902793"/>
              <a:ext cx="271775" cy="304388"/>
            </a:xfrm>
            <a:prstGeom prst="rect">
              <a:avLst/>
            </a:prstGeom>
          </p:spPr>
        </p:pic>
      </p:grpSp>
      <p:pic>
        <p:nvPicPr>
          <p:cNvPr id="4" name="図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966" y="2216210"/>
            <a:ext cx="301569" cy="2462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3" y="4164225"/>
            <a:ext cx="5189829" cy="87488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 flipH="1">
            <a:off x="3121317" y="4004686"/>
            <a:ext cx="21341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2020</a:t>
            </a:r>
            <a:r>
              <a:rPr kumimoji="1" lang="ja-JP" altLang="en-US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農林業センサス調べ　　</a:t>
            </a:r>
            <a:r>
              <a:rPr lang="ja-JP" altLang="en-US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ため池</a:t>
            </a:r>
            <a:r>
              <a:rPr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</a:t>
            </a:r>
            <a:r>
              <a:rPr lang="ja-JP" altLang="en-US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は府調べ</a:t>
            </a:r>
            <a:endParaRPr kumimoji="1" lang="ja-JP" altLang="en-US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892796" y="3274572"/>
            <a:ext cx="2874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</a:t>
            </a:r>
            <a:r>
              <a:rPr kumimoji="1" lang="ja-JP" altLang="en-US" sz="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ねぎ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いちご</a:t>
            </a:r>
            <a:endParaRPr kumimoji="1" lang="ja-JP" altLang="en-US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697134" y="2716588"/>
            <a:ext cx="41610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ほうれんそう、しゅん</a:t>
            </a:r>
            <a:r>
              <a:rPr kumimoji="1" lang="ja-JP" altLang="en-US" sz="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ぎく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こまつな、いちご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盆栽</a:t>
            </a:r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・植木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257077" y="1970225"/>
            <a:ext cx="481947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くり・</a:t>
            </a:r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トマト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高山</a:t>
            </a:r>
            <a:r>
              <a:rPr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真菜</a:t>
            </a:r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ヤーコン、いちご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370476" y="1224656"/>
            <a:ext cx="359666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米・くり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しい</a:t>
            </a:r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たけ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トマト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</a:t>
            </a:r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玉子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能勢黒牛</a:t>
            </a:r>
            <a:endParaRPr kumimoji="1"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池田炭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いちご</a:t>
            </a:r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2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作業用】事務所概要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【作業用】事務所概要</Template>
  <TotalTime>983</TotalTime>
  <Words>723</Words>
  <Application>Microsoft Office PowerPoint</Application>
  <PresentationFormat>A4 210 x 297 mm</PresentationFormat>
  <Paragraphs>172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HGSｺﾞｼｯｸM</vt:lpstr>
      <vt:lpstr>HG丸ｺﾞｼｯｸM-PRO</vt:lpstr>
      <vt:lpstr>ＭＳ Ｐゴシック</vt:lpstr>
      <vt:lpstr>Arial</vt:lpstr>
      <vt:lpstr>Calibri</vt:lpstr>
      <vt:lpstr>【作業用】事務所概要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櫻井　拓郎</cp:lastModifiedBy>
  <cp:revision>114</cp:revision>
  <cp:lastPrinted>2022-03-29T03:01:44Z</cp:lastPrinted>
  <dcterms:created xsi:type="dcterms:W3CDTF">2019-04-24T04:27:46Z</dcterms:created>
  <dcterms:modified xsi:type="dcterms:W3CDTF">2022-05-19T04:32:39Z</dcterms:modified>
</cp:coreProperties>
</file>