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5" d="100"/>
          <a:sy n="75" d="100"/>
        </p:scale>
        <p:origin x="169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613553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3874960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67712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2395654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2768451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3940864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980105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4101015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3505215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1629226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FE4ECB6-6330-4127-8F0E-F03873B7F364}" type="datetimeFigureOut">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1759676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4ECB6-6330-4127-8F0E-F03873B7F364}" type="datetimeFigureOut">
              <a:rPr kumimoji="1" lang="ja-JP" altLang="en-US" smtClean="0"/>
              <a:t>2026/7/17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304BB5-4D40-4367-B731-DB92B9DBC30B}" type="slidenum">
              <a:rPr kumimoji="1" lang="ja-JP" altLang="en-US" smtClean="0"/>
              <a:t>‹#›</a:t>
            </a:fld>
            <a:endParaRPr kumimoji="1" lang="ja-JP" altLang="en-US"/>
          </a:p>
        </p:txBody>
      </p:sp>
    </p:spTree>
    <p:extLst>
      <p:ext uri="{BB962C8B-B14F-4D97-AF65-F5344CB8AC3E}">
        <p14:creationId xmlns:p14="http://schemas.microsoft.com/office/powerpoint/2010/main" val="4063883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DD08B29A-7BC6-4693-844B-89E7EEEDD544}"/>
              </a:ext>
            </a:extLst>
          </p:cNvPr>
          <p:cNvSpPr/>
          <p:nvPr/>
        </p:nvSpPr>
        <p:spPr>
          <a:xfrm>
            <a:off x="393290" y="15386"/>
            <a:ext cx="8357419" cy="425729"/>
          </a:xfrm>
          <a:prstGeom prst="rect">
            <a:avLst/>
          </a:prstGeom>
          <a:solidFill>
            <a:schemeClr val="accent6">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600" dirty="0">
                <a:latin typeface="BIZ UDPゴシック" panose="020B0400000000000000" pitchFamily="50" charset="-128"/>
                <a:ea typeface="BIZ UDPゴシック" panose="020B0400000000000000" pitchFamily="50" charset="-128"/>
              </a:rPr>
              <a:t>次世代農業を実現する農業生産基盤整備戦略</a:t>
            </a:r>
          </a:p>
        </p:txBody>
      </p:sp>
      <p:sp>
        <p:nvSpPr>
          <p:cNvPr id="5" name="正方形/長方形 4">
            <a:extLst>
              <a:ext uri="{FF2B5EF4-FFF2-40B4-BE49-F238E27FC236}">
                <a16:creationId xmlns:a16="http://schemas.microsoft.com/office/drawing/2014/main" id="{D89BCF6F-1E81-4FAB-BE12-832398E5B595}"/>
              </a:ext>
            </a:extLst>
          </p:cNvPr>
          <p:cNvSpPr/>
          <p:nvPr/>
        </p:nvSpPr>
        <p:spPr>
          <a:xfrm>
            <a:off x="137654" y="2433386"/>
            <a:ext cx="3115674" cy="436788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algn="ctr"/>
            <a:r>
              <a:rPr kumimoji="1" lang="ja-JP" altLang="en-US" sz="1200" b="1" dirty="0">
                <a:latin typeface="BIZ UDPゴシック" panose="020B0400000000000000" pitchFamily="50" charset="-128"/>
                <a:ea typeface="BIZ UDPゴシック" panose="020B0400000000000000" pitchFamily="50" charset="-128"/>
              </a:rPr>
              <a:t>高収益経営への転換</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1A8B8A27-F89D-48EF-95F2-C82481476FA7}"/>
              </a:ext>
            </a:extLst>
          </p:cNvPr>
          <p:cNvSpPr/>
          <p:nvPr/>
        </p:nvSpPr>
        <p:spPr>
          <a:xfrm>
            <a:off x="6177118" y="2424143"/>
            <a:ext cx="2908062" cy="436788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徹底した省力化</a:t>
            </a:r>
            <a:r>
              <a:rPr kumimoji="1" lang="ja-JP" altLang="en-US"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endParaRPr kumimoji="1" lang="en-US" altLang="ja-JP"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D949206B-0D18-48E5-9F66-3C6B2EF1BEF8}"/>
              </a:ext>
            </a:extLst>
          </p:cNvPr>
          <p:cNvSpPr/>
          <p:nvPr/>
        </p:nvSpPr>
        <p:spPr>
          <a:xfrm>
            <a:off x="137652" y="493873"/>
            <a:ext cx="8927520" cy="162561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戦略のねらい</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大消費地との近接性を活かし多様な品目が生産されている大阪農業を、担い手のチャレンジングな経営</a:t>
            </a:r>
            <a:r>
              <a:rPr kumimoji="1" lang="ja-JP" altLang="en-US" sz="1200">
                <a:solidFill>
                  <a:schemeClr val="tx1"/>
                </a:solidFill>
                <a:latin typeface="BIZ UDPゴシック" panose="020B0400000000000000" pitchFamily="50" charset="-128"/>
                <a:ea typeface="BIZ UDPゴシック" panose="020B0400000000000000" pitchFamily="50" charset="-128"/>
              </a:rPr>
              <a:t>戦略で発展に導くため、</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b="1" dirty="0">
                <a:solidFill>
                  <a:schemeClr val="tx1"/>
                </a:solidFill>
                <a:latin typeface="BIZ UDPゴシック" panose="020B0400000000000000" pitchFamily="50" charset="-128"/>
                <a:ea typeface="BIZ UDPゴシック" panose="020B0400000000000000" pitchFamily="50" charset="-128"/>
              </a:rPr>
              <a:t>　</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成長</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単位面積当たり産出額</a:t>
            </a:r>
            <a:r>
              <a:rPr kumimoji="1" lang="en-US" altLang="ja-JP" sz="1200" dirty="0">
                <a:solidFill>
                  <a:schemeClr val="tx1"/>
                </a:solidFill>
                <a:latin typeface="BIZ UDPゴシック" panose="020B0400000000000000" pitchFamily="50" charset="-128"/>
                <a:ea typeface="BIZ UDPゴシック" panose="020B0400000000000000" pitchFamily="50" charset="-128"/>
              </a:rPr>
              <a:t>No.1</a:t>
            </a:r>
            <a:r>
              <a:rPr kumimoji="1" lang="ja-JP" altLang="en-US" sz="1200" dirty="0">
                <a:solidFill>
                  <a:schemeClr val="tx1"/>
                </a:solidFill>
                <a:latin typeface="BIZ UDPゴシック" panose="020B0400000000000000" pitchFamily="50" charset="-128"/>
                <a:ea typeface="BIZ UDPゴシック" panose="020B0400000000000000" pitchFamily="50" charset="-128"/>
              </a:rPr>
              <a:t>をめざし、次世代農業で高収益化を実現する基盤を整備</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持続</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人口減少社会に対応し、担い手不在農地</a:t>
            </a:r>
            <a:r>
              <a:rPr kumimoji="1" lang="en-US" altLang="ja-JP" sz="1200" dirty="0">
                <a:solidFill>
                  <a:schemeClr val="tx1"/>
                </a:solidFill>
                <a:latin typeface="BIZ UDPゴシック" panose="020B0400000000000000" pitchFamily="50" charset="-128"/>
                <a:ea typeface="BIZ UDPゴシック" panose="020B0400000000000000" pitchFamily="50" charset="-128"/>
              </a:rPr>
              <a:t>1,800ha</a:t>
            </a:r>
            <a:r>
              <a:rPr kumimoji="1" lang="ja-JP" altLang="en-US" sz="1200" dirty="0">
                <a:solidFill>
                  <a:schemeClr val="tx1"/>
                </a:solidFill>
                <a:latin typeface="BIZ UDPゴシック" panose="020B0400000000000000" pitchFamily="50" charset="-128"/>
                <a:ea typeface="BIZ UDPゴシック" panose="020B0400000000000000" pitchFamily="50" charset="-128"/>
              </a:rPr>
              <a:t>を維持する省力化基盤を整備</a:t>
            </a: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現状と課題　</a:t>
            </a:r>
            <a:r>
              <a:rPr kumimoji="1" lang="ja-JP" altLang="en-US" sz="1200" dirty="0">
                <a:solidFill>
                  <a:schemeClr val="tx1"/>
                </a:solidFill>
                <a:latin typeface="BIZ UDPゴシック" panose="020B0400000000000000" pitchFamily="50" charset="-128"/>
                <a:ea typeface="BIZ UDPゴシック" panose="020B0400000000000000" pitchFamily="50" charset="-128"/>
              </a:rPr>
              <a:t>・基幹的農業従事者数が</a:t>
            </a:r>
            <a:r>
              <a:rPr kumimoji="1" lang="en-US" altLang="ja-JP" sz="1200" dirty="0">
                <a:solidFill>
                  <a:schemeClr val="tx1"/>
                </a:solidFill>
                <a:latin typeface="BIZ UDPゴシック" panose="020B0400000000000000" pitchFamily="50" charset="-128"/>
                <a:ea typeface="BIZ UDPゴシック" panose="020B0400000000000000" pitchFamily="50" charset="-128"/>
              </a:rPr>
              <a:t>5</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年間で</a:t>
            </a:r>
            <a:r>
              <a:rPr kumimoji="1" lang="en-US" altLang="ja-JP" sz="1200" dirty="0">
                <a:solidFill>
                  <a:schemeClr val="tx1"/>
                </a:solidFill>
                <a:latin typeface="BIZ UDPゴシック" panose="020B0400000000000000" pitchFamily="50" charset="-128"/>
                <a:ea typeface="BIZ UDPゴシック" panose="020B0400000000000000" pitchFamily="50" charset="-128"/>
              </a:rPr>
              <a:t>25%</a:t>
            </a:r>
            <a:r>
              <a:rPr kumimoji="1" lang="ja-JP" altLang="en-US" sz="1200" dirty="0">
                <a:solidFill>
                  <a:schemeClr val="tx1"/>
                </a:solidFill>
                <a:latin typeface="BIZ UDPゴシック" panose="020B0400000000000000" pitchFamily="50" charset="-128"/>
                <a:ea typeface="BIZ UDPゴシック" panose="020B0400000000000000" pitchFamily="50" charset="-128"/>
              </a:rPr>
              <a:t>減少（</a:t>
            </a:r>
            <a:r>
              <a:rPr kumimoji="1" lang="en-US" altLang="ja-JP" sz="1200" dirty="0">
                <a:solidFill>
                  <a:schemeClr val="tx1"/>
                </a:solidFill>
                <a:latin typeface="BIZ UDPゴシック" panose="020B0400000000000000" pitchFamily="50" charset="-128"/>
                <a:ea typeface="BIZ UDPゴシック" panose="020B0400000000000000" pitchFamily="50" charset="-128"/>
              </a:rPr>
              <a:t>R2</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R</a:t>
            </a:r>
            <a:r>
              <a:rPr kumimoji="1" lang="ja-JP" altLang="en-US" sz="1200" dirty="0">
                <a:solidFill>
                  <a:schemeClr val="tx1"/>
                </a:solidFill>
                <a:latin typeface="BIZ UDPゴシック" panose="020B0400000000000000" pitchFamily="50" charset="-128"/>
                <a:ea typeface="BIZ UDPゴシック" panose="020B0400000000000000" pitchFamily="50" charset="-128"/>
              </a:rPr>
              <a:t>７）、</a:t>
            </a:r>
            <a:r>
              <a:rPr kumimoji="1" lang="en-US" altLang="ja-JP" sz="1200" dirty="0">
                <a:solidFill>
                  <a:schemeClr val="tx1"/>
                </a:solidFill>
                <a:latin typeface="BIZ UDPゴシック" panose="020B0400000000000000" pitchFamily="50" charset="-128"/>
                <a:ea typeface="BIZ UDPゴシック" panose="020B0400000000000000" pitchFamily="50" charset="-128"/>
              </a:rPr>
              <a:t>7</a:t>
            </a:r>
            <a:r>
              <a:rPr kumimoji="1" lang="ja-JP" altLang="en-US" sz="1200" dirty="0">
                <a:solidFill>
                  <a:schemeClr val="tx1"/>
                </a:solidFill>
                <a:latin typeface="BIZ UDPゴシック" panose="020B0400000000000000" pitchFamily="50" charset="-128"/>
                <a:ea typeface="BIZ UDPゴシック" panose="020B0400000000000000" pitchFamily="50" charset="-128"/>
              </a:rPr>
              <a:t>割は</a:t>
            </a:r>
            <a:r>
              <a:rPr kumimoji="1" lang="en-US" altLang="ja-JP" sz="1200" dirty="0">
                <a:solidFill>
                  <a:schemeClr val="tx1"/>
                </a:solidFill>
                <a:latin typeface="BIZ UDPゴシック" panose="020B0400000000000000" pitchFamily="50" charset="-128"/>
                <a:ea typeface="BIZ UDPゴシック" panose="020B0400000000000000" pitchFamily="50" charset="-128"/>
              </a:rPr>
              <a:t>65</a:t>
            </a:r>
            <a:r>
              <a:rPr kumimoji="1" lang="ja-JP" altLang="en-US" sz="1200" dirty="0">
                <a:solidFill>
                  <a:schemeClr val="tx1"/>
                </a:solidFill>
                <a:latin typeface="BIZ UDPゴシック" panose="020B0400000000000000" pitchFamily="50" charset="-128"/>
                <a:ea typeface="BIZ UDPゴシック" panose="020B0400000000000000" pitchFamily="50" charset="-128"/>
              </a:rPr>
              <a:t>歳以上でありさらなる減少は確実</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・府内に整備済農地は</a:t>
            </a:r>
            <a:r>
              <a:rPr kumimoji="1" lang="en-US" altLang="ja-JP" sz="1200" dirty="0">
                <a:solidFill>
                  <a:schemeClr val="tx1"/>
                </a:solidFill>
                <a:latin typeface="BIZ UDPゴシック" panose="020B0400000000000000" pitchFamily="50" charset="-128"/>
                <a:ea typeface="BIZ UDPゴシック" panose="020B0400000000000000" pitchFamily="50" charset="-128"/>
              </a:rPr>
              <a:t>1,755ha</a:t>
            </a:r>
            <a:r>
              <a:rPr kumimoji="1" lang="ja-JP" altLang="en-US" sz="1200" dirty="0">
                <a:solidFill>
                  <a:schemeClr val="tx1"/>
                </a:solidFill>
                <a:latin typeface="BIZ UDPゴシック" panose="020B0400000000000000" pitchFamily="50" charset="-128"/>
                <a:ea typeface="BIZ UDPゴシック" panose="020B0400000000000000" pitchFamily="50" charset="-128"/>
              </a:rPr>
              <a:t>あるが約８割が水田で収益性が高い農業経営に適した農地が少ない</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・地域計画の策定を通じ、</a:t>
            </a:r>
            <a:r>
              <a:rPr kumimoji="1" lang="en-US" altLang="ja-JP" sz="1200" dirty="0">
                <a:solidFill>
                  <a:schemeClr val="tx1"/>
                </a:solidFill>
                <a:latin typeface="BIZ UDPゴシック" panose="020B0400000000000000" pitchFamily="50" charset="-128"/>
                <a:ea typeface="BIZ UDPゴシック" panose="020B0400000000000000" pitchFamily="50" charset="-128"/>
              </a:rPr>
              <a:t>10</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年後に担い手が存在しない農地約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1,800ha</a:t>
            </a:r>
            <a:r>
              <a:rPr kumimoji="1" lang="ja-JP" altLang="en-US" sz="1200" dirty="0">
                <a:solidFill>
                  <a:schemeClr val="tx1"/>
                </a:solidFill>
                <a:latin typeface="BIZ UDPゴシック" panose="020B0400000000000000" pitchFamily="50" charset="-128"/>
                <a:ea typeface="BIZ UDPゴシック" panose="020B0400000000000000" pitchFamily="50" charset="-128"/>
              </a:rPr>
              <a:t>が明確化</a:t>
            </a:r>
          </a:p>
        </p:txBody>
      </p:sp>
      <p:sp>
        <p:nvSpPr>
          <p:cNvPr id="8" name="正方形/長方形 7">
            <a:extLst>
              <a:ext uri="{FF2B5EF4-FFF2-40B4-BE49-F238E27FC236}">
                <a16:creationId xmlns:a16="http://schemas.microsoft.com/office/drawing/2014/main" id="{2A11D25E-54E0-4383-9862-91BB22FFCC41}"/>
              </a:ext>
            </a:extLst>
          </p:cNvPr>
          <p:cNvSpPr/>
          <p:nvPr/>
        </p:nvSpPr>
        <p:spPr>
          <a:xfrm>
            <a:off x="3307002" y="2433384"/>
            <a:ext cx="2812784" cy="436788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産地強化をめざした樹園地整備</a:t>
            </a:r>
            <a:endParaRPr kumimoji="1" lang="en-US" altLang="ja-JP"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341C7B61-0938-4489-9855-50AC0F2C6914}"/>
              </a:ext>
            </a:extLst>
          </p:cNvPr>
          <p:cNvSpPr/>
          <p:nvPr/>
        </p:nvSpPr>
        <p:spPr>
          <a:xfrm>
            <a:off x="137654" y="2723370"/>
            <a:ext cx="3115674" cy="29551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r>
              <a:rPr kumimoji="1" lang="ja-JP" altLang="en-US" sz="1200" dirty="0">
                <a:latin typeface="BIZ UDPゴシック" panose="020B0400000000000000" pitchFamily="50" charset="-128"/>
                <a:ea typeface="BIZ UDPゴシック" panose="020B0400000000000000" pitchFamily="50" charset="-128"/>
              </a:rPr>
              <a:t>収益性が高い品目の栽培と規模拡大に適した整備水準にレベルアップ</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➡水田から畑地への転換</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●排水性改善</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●土層改良</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➡水管理の自動化・環境制御等新技術導入</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パイプライン化、ろ過施設</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●通信、電気設備整備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➡法人等経営体の参入規模拡大</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●道路整備・拡幅</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●区画拡大</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D27F0196-8572-48F4-B269-E97B4CA5748B}"/>
              </a:ext>
            </a:extLst>
          </p:cNvPr>
          <p:cNvSpPr/>
          <p:nvPr/>
        </p:nvSpPr>
        <p:spPr>
          <a:xfrm>
            <a:off x="6248106" y="2705082"/>
            <a:ext cx="2817065" cy="376652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r>
              <a:rPr kumimoji="1" lang="ja-JP" altLang="en-US" sz="1200" dirty="0">
                <a:latin typeface="BIZ UDPゴシック" panose="020B0400000000000000" pitchFamily="50" charset="-128"/>
                <a:ea typeface="BIZ UDPゴシック" panose="020B0400000000000000" pitchFamily="50" charset="-128"/>
              </a:rPr>
              <a:t>担い手の急激な減少に対応する徹底した省力化・効率化</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➡草刈りの機械化・不要化</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●緩勾配化・畦畔拡幅</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●コンクリート畦畔・スラグ被覆</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●水路暗渠化</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➡水管理の省力化</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●水路暗渠化</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●施設の自動化・遠隔化</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a:t>
            </a:r>
            <a:r>
              <a:rPr kumimoji="1" lang="ja-JP" altLang="en-US" sz="1200" b="1" u="sng" dirty="0">
                <a:latin typeface="BIZ UDPゴシック" panose="020B0400000000000000" pitchFamily="50" charset="-128"/>
                <a:ea typeface="BIZ UDPゴシック" panose="020B0400000000000000" pitchFamily="50" charset="-128"/>
              </a:rPr>
              <a:t>水利施設の総量最適化</a:t>
            </a:r>
            <a:endParaRPr kumimoji="1" lang="en-US" altLang="ja-JP" sz="1200" b="1" u="sng"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機械導入促進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●道路拡幅・緩勾配化</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u="sng" dirty="0">
                <a:latin typeface="BIZ UDPゴシック" panose="020B0400000000000000" pitchFamily="50" charset="-128"/>
                <a:ea typeface="BIZ UDPゴシック" panose="020B0400000000000000" pitchFamily="50" charset="-128"/>
              </a:rPr>
              <a:t>省力化推進地区</a:t>
            </a:r>
            <a:endParaRPr kumimoji="1" lang="en-US" altLang="ja-JP" sz="1200" b="1" u="sng"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①推進地区を選定し省力化計画策定</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②整備を実施、整備前後での効果測定</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③効果の</a:t>
            </a:r>
            <a:r>
              <a:rPr kumimoji="1" lang="en-US" altLang="ja-JP" sz="1200" dirty="0">
                <a:latin typeface="BIZ UDPゴシック" panose="020B0400000000000000" pitchFamily="50" charset="-128"/>
                <a:ea typeface="BIZ UDPゴシック" panose="020B0400000000000000" pitchFamily="50" charset="-128"/>
              </a:rPr>
              <a:t>PR</a:t>
            </a:r>
            <a:r>
              <a:rPr kumimoji="1" lang="ja-JP" altLang="en-US" sz="1200" dirty="0">
                <a:latin typeface="BIZ UDPゴシック" panose="020B0400000000000000" pitchFamily="50" charset="-128"/>
                <a:ea typeface="BIZ UDPゴシック" panose="020B0400000000000000" pitchFamily="50" charset="-128"/>
              </a:rPr>
              <a:t>、地区展示で横展開を図る</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b="1" u="sng"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78A1261C-8DE0-47CF-B8CA-FC3566BB2079}"/>
              </a:ext>
            </a:extLst>
          </p:cNvPr>
          <p:cNvSpPr txBox="1"/>
          <p:nvPr/>
        </p:nvSpPr>
        <p:spPr>
          <a:xfrm>
            <a:off x="135302" y="2175753"/>
            <a:ext cx="5982134" cy="276999"/>
          </a:xfrm>
          <a:prstGeom prst="rect">
            <a:avLst/>
          </a:prstGeom>
          <a:solidFill>
            <a:schemeClr val="accent2">
              <a:lumMod val="40000"/>
              <a:lumOff val="60000"/>
            </a:schemeClr>
          </a:solidFill>
          <a:ln>
            <a:solidFill>
              <a:schemeClr val="tx1"/>
            </a:solidFill>
          </a:ln>
        </p:spPr>
        <p:txBody>
          <a:bodyPr wrap="square" rtlCol="0">
            <a:spAutoFit/>
          </a:bodyPr>
          <a:lstStyle/>
          <a:p>
            <a:pPr algn="ctr"/>
            <a:r>
              <a:rPr kumimoji="1" lang="ja-JP" altLang="en-US" sz="1200" dirty="0">
                <a:latin typeface="BIZ UDPゴシック" panose="020B0400000000000000" pitchFamily="50" charset="-128"/>
                <a:ea typeface="BIZ UDPゴシック" panose="020B0400000000000000" pitchFamily="50" charset="-128"/>
              </a:rPr>
              <a:t>成長</a:t>
            </a:r>
          </a:p>
        </p:txBody>
      </p:sp>
      <p:sp>
        <p:nvSpPr>
          <p:cNvPr id="18" name="テキスト ボックス 17">
            <a:extLst>
              <a:ext uri="{FF2B5EF4-FFF2-40B4-BE49-F238E27FC236}">
                <a16:creationId xmlns:a16="http://schemas.microsoft.com/office/drawing/2014/main" id="{8834F0CE-E154-49EF-890D-9DFEB58DC01E}"/>
              </a:ext>
            </a:extLst>
          </p:cNvPr>
          <p:cNvSpPr txBox="1"/>
          <p:nvPr/>
        </p:nvSpPr>
        <p:spPr>
          <a:xfrm>
            <a:off x="6177118" y="2162188"/>
            <a:ext cx="2908062" cy="276999"/>
          </a:xfrm>
          <a:prstGeom prst="rect">
            <a:avLst/>
          </a:prstGeom>
          <a:solidFill>
            <a:schemeClr val="accent5">
              <a:lumMod val="40000"/>
              <a:lumOff val="60000"/>
            </a:schemeClr>
          </a:solidFill>
          <a:ln>
            <a:solidFill>
              <a:schemeClr val="tx1"/>
            </a:solidFill>
          </a:ln>
        </p:spPr>
        <p:txBody>
          <a:bodyPr wrap="square" rtlCol="0">
            <a:spAutoFit/>
          </a:bodyPr>
          <a:lstStyle/>
          <a:p>
            <a:pPr algn="ctr"/>
            <a:r>
              <a:rPr kumimoji="1" lang="ja-JP" altLang="en-US" sz="1200" dirty="0">
                <a:latin typeface="BIZ UDPゴシック" panose="020B0400000000000000" pitchFamily="50" charset="-128"/>
                <a:ea typeface="BIZ UDPゴシック" panose="020B0400000000000000" pitchFamily="50" charset="-128"/>
              </a:rPr>
              <a:t>持続</a:t>
            </a:r>
          </a:p>
        </p:txBody>
      </p:sp>
      <p:sp>
        <p:nvSpPr>
          <p:cNvPr id="10" name="正方形/長方形 9">
            <a:extLst>
              <a:ext uri="{FF2B5EF4-FFF2-40B4-BE49-F238E27FC236}">
                <a16:creationId xmlns:a16="http://schemas.microsoft.com/office/drawing/2014/main" id="{EE5ED066-5000-4ACF-87E0-608C47AFE40B}"/>
              </a:ext>
            </a:extLst>
          </p:cNvPr>
          <p:cNvSpPr/>
          <p:nvPr/>
        </p:nvSpPr>
        <p:spPr>
          <a:xfrm>
            <a:off x="6248106" y="5822995"/>
            <a:ext cx="2758240" cy="877687"/>
          </a:xfrm>
          <a:prstGeom prst="rect">
            <a:avLst/>
          </a:prstGeom>
          <a:noFill/>
          <a:ln>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B609AEC1-6C8F-4A0E-B6CD-50F98AC6CCE8}"/>
              </a:ext>
            </a:extLst>
          </p:cNvPr>
          <p:cNvPicPr>
            <a:picLocks noChangeAspect="1"/>
          </p:cNvPicPr>
          <p:nvPr/>
        </p:nvPicPr>
        <p:blipFill>
          <a:blip r:embed="rId2"/>
          <a:stretch>
            <a:fillRect/>
          </a:stretch>
        </p:blipFill>
        <p:spPr>
          <a:xfrm>
            <a:off x="205702" y="5537424"/>
            <a:ext cx="1456411" cy="972154"/>
          </a:xfrm>
          <a:prstGeom prst="rect">
            <a:avLst/>
          </a:prstGeom>
        </p:spPr>
      </p:pic>
      <p:pic>
        <p:nvPicPr>
          <p:cNvPr id="25" name="図 24">
            <a:extLst>
              <a:ext uri="{FF2B5EF4-FFF2-40B4-BE49-F238E27FC236}">
                <a16:creationId xmlns:a16="http://schemas.microsoft.com/office/drawing/2014/main" id="{758E34E2-A36D-4478-AF87-47F40F27A3E3}"/>
              </a:ext>
            </a:extLst>
          </p:cNvPr>
          <p:cNvPicPr>
            <a:picLocks noChangeAspect="1"/>
          </p:cNvPicPr>
          <p:nvPr/>
        </p:nvPicPr>
        <p:blipFill>
          <a:blip r:embed="rId3"/>
          <a:stretch>
            <a:fillRect/>
          </a:stretch>
        </p:blipFill>
        <p:spPr>
          <a:xfrm>
            <a:off x="1715289" y="5537424"/>
            <a:ext cx="1456411" cy="972154"/>
          </a:xfrm>
          <a:prstGeom prst="rect">
            <a:avLst/>
          </a:prstGeom>
        </p:spPr>
      </p:pic>
      <p:sp>
        <p:nvSpPr>
          <p:cNvPr id="26" name="テキスト ボックス 25">
            <a:extLst>
              <a:ext uri="{FF2B5EF4-FFF2-40B4-BE49-F238E27FC236}">
                <a16:creationId xmlns:a16="http://schemas.microsoft.com/office/drawing/2014/main" id="{5A4D9DD4-4351-4406-9A69-0174B0212A19}"/>
              </a:ext>
            </a:extLst>
          </p:cNvPr>
          <p:cNvSpPr txBox="1"/>
          <p:nvPr/>
        </p:nvSpPr>
        <p:spPr>
          <a:xfrm>
            <a:off x="468495" y="6471606"/>
            <a:ext cx="2616442" cy="230832"/>
          </a:xfrm>
          <a:prstGeom prst="rect">
            <a:avLst/>
          </a:prstGeom>
          <a:noFill/>
        </p:spPr>
        <p:txBody>
          <a:bodyPr wrap="square" rtlCol="0">
            <a:spAutoFit/>
          </a:bodyPr>
          <a:lstStyle/>
          <a:p>
            <a:r>
              <a:rPr kumimoji="1" lang="ja-JP" altLang="en-US" sz="900" dirty="0"/>
              <a:t>いちご栽培ハウス（</a:t>
            </a:r>
            <a:r>
              <a:rPr kumimoji="1" lang="en-US" altLang="ja-JP" sz="900" dirty="0"/>
              <a:t>KANSO</a:t>
            </a:r>
            <a:r>
              <a:rPr kumimoji="1" lang="ja-JP" altLang="en-US" sz="900" dirty="0"/>
              <a:t>テクノス</a:t>
            </a:r>
            <a:r>
              <a:rPr kumimoji="1" lang="en-US" altLang="ja-JP" sz="900" dirty="0"/>
              <a:t>HP</a:t>
            </a:r>
            <a:r>
              <a:rPr kumimoji="1" lang="ja-JP" altLang="en-US" sz="900" dirty="0"/>
              <a:t>より）</a:t>
            </a:r>
          </a:p>
        </p:txBody>
      </p:sp>
      <p:pic>
        <p:nvPicPr>
          <p:cNvPr id="29" name="図 28">
            <a:extLst>
              <a:ext uri="{FF2B5EF4-FFF2-40B4-BE49-F238E27FC236}">
                <a16:creationId xmlns:a16="http://schemas.microsoft.com/office/drawing/2014/main" id="{78A76351-C073-44A8-903C-E1FDC0DFE809}"/>
              </a:ext>
            </a:extLst>
          </p:cNvPr>
          <p:cNvPicPr>
            <a:picLocks noChangeAspect="1"/>
          </p:cNvPicPr>
          <p:nvPr/>
        </p:nvPicPr>
        <p:blipFill rotWithShape="1">
          <a:blip r:embed="rId4"/>
          <a:srcRect l="14306" t="16250" r="57050" b="14584"/>
          <a:stretch/>
        </p:blipFill>
        <p:spPr>
          <a:xfrm>
            <a:off x="8294597" y="4816144"/>
            <a:ext cx="704384" cy="864697"/>
          </a:xfrm>
          <a:prstGeom prst="rect">
            <a:avLst/>
          </a:prstGeom>
        </p:spPr>
      </p:pic>
      <p:sp>
        <p:nvSpPr>
          <p:cNvPr id="30" name="テキスト ボックス 29">
            <a:extLst>
              <a:ext uri="{FF2B5EF4-FFF2-40B4-BE49-F238E27FC236}">
                <a16:creationId xmlns:a16="http://schemas.microsoft.com/office/drawing/2014/main" id="{C270409F-9990-4FBF-99A6-DEF247F100F3}"/>
              </a:ext>
            </a:extLst>
          </p:cNvPr>
          <p:cNvSpPr txBox="1"/>
          <p:nvPr/>
        </p:nvSpPr>
        <p:spPr>
          <a:xfrm>
            <a:off x="8281397" y="5633033"/>
            <a:ext cx="1074246" cy="237744"/>
          </a:xfrm>
          <a:prstGeom prst="rect">
            <a:avLst/>
          </a:prstGeom>
          <a:noFill/>
        </p:spPr>
        <p:txBody>
          <a:bodyPr wrap="square" rtlCol="0">
            <a:spAutoFit/>
          </a:bodyPr>
          <a:lstStyle/>
          <a:p>
            <a:r>
              <a:rPr kumimoji="1" lang="ja-JP" altLang="en-US" sz="900" dirty="0"/>
              <a:t>自動給水栓</a:t>
            </a:r>
          </a:p>
        </p:txBody>
      </p:sp>
      <p:sp>
        <p:nvSpPr>
          <p:cNvPr id="31" name="正方形/長方形 30">
            <a:extLst>
              <a:ext uri="{FF2B5EF4-FFF2-40B4-BE49-F238E27FC236}">
                <a16:creationId xmlns:a16="http://schemas.microsoft.com/office/drawing/2014/main" id="{91F38FE7-EA83-4015-9543-12EBB7413584}"/>
              </a:ext>
            </a:extLst>
          </p:cNvPr>
          <p:cNvSpPr/>
          <p:nvPr/>
        </p:nvSpPr>
        <p:spPr>
          <a:xfrm>
            <a:off x="3319216" y="2730054"/>
            <a:ext cx="2792585" cy="304979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pPr lvl="0">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これまで未整備</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の樹園地を収益性の高い基盤にレベルアップ</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➡自動草刈機・自動運搬車等導入</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急峻な樹園地の</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緩傾斜化</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●機械運搬を可能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とする道路整備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1200" strike="sngStrike" dirty="0">
              <a:solidFill>
                <a:srgbClr val="FF0000"/>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➡水管理自動化・環境制御技術の導入</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●高圧パイプライン、</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lvl="0">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ろ過施設、スプリンクラー</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●最新栽培設備</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導入に資する水平化</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引っ越し型整備</a:t>
            </a:r>
            <a:endParaRPr kumimoji="1" lang="en-US" altLang="ja-JP" sz="1200" b="1" u="sng"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①平地で新規樹園地を整備</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②新規樹園地に引っ越し</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③既存樹園地を整備</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407786A9-383C-4C2D-ACA1-8FD0DFB655B5}"/>
              </a:ext>
            </a:extLst>
          </p:cNvPr>
          <p:cNvSpPr/>
          <p:nvPr/>
        </p:nvSpPr>
        <p:spPr>
          <a:xfrm>
            <a:off x="3338903" y="5853230"/>
            <a:ext cx="2666439" cy="805539"/>
          </a:xfrm>
          <a:prstGeom prst="rect">
            <a:avLst/>
          </a:prstGeom>
          <a:noFill/>
          <a:ln>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descr="和同産業　ロボット草刈機KRONOS">
            <a:extLst>
              <a:ext uri="{FF2B5EF4-FFF2-40B4-BE49-F238E27FC236}">
                <a16:creationId xmlns:a16="http://schemas.microsoft.com/office/drawing/2014/main" id="{10C97BBF-6B09-4E7F-A797-91367D6447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3880" y="3603723"/>
            <a:ext cx="992346" cy="770528"/>
          </a:xfrm>
          <a:prstGeom prst="rect">
            <a:avLst/>
          </a:prstGeom>
        </p:spPr>
      </p:pic>
      <p:sp>
        <p:nvSpPr>
          <p:cNvPr id="36" name="テキスト ボックス 35">
            <a:extLst>
              <a:ext uri="{FF2B5EF4-FFF2-40B4-BE49-F238E27FC236}">
                <a16:creationId xmlns:a16="http://schemas.microsoft.com/office/drawing/2014/main" id="{1BB867C4-5624-43B5-8D6C-B4407B5CDE6A}"/>
              </a:ext>
            </a:extLst>
          </p:cNvPr>
          <p:cNvSpPr txBox="1"/>
          <p:nvPr/>
        </p:nvSpPr>
        <p:spPr>
          <a:xfrm>
            <a:off x="5066152" y="4345109"/>
            <a:ext cx="1074246" cy="230832"/>
          </a:xfrm>
          <a:prstGeom prst="rect">
            <a:avLst/>
          </a:prstGeom>
          <a:noFill/>
        </p:spPr>
        <p:txBody>
          <a:bodyPr wrap="square" rtlCol="0">
            <a:spAutoFit/>
          </a:bodyPr>
          <a:lstStyle/>
          <a:p>
            <a:r>
              <a:rPr kumimoji="1" lang="ja-JP" altLang="en-US" sz="900" dirty="0"/>
              <a:t>ロボット草刈機</a:t>
            </a:r>
          </a:p>
        </p:txBody>
      </p:sp>
      <p:pic>
        <p:nvPicPr>
          <p:cNvPr id="43" name="図 42" descr="クボタ　未来の農業型ロボット">
            <a:extLst>
              <a:ext uri="{FF2B5EF4-FFF2-40B4-BE49-F238E27FC236}">
                <a16:creationId xmlns:a16="http://schemas.microsoft.com/office/drawing/2014/main" id="{00DA7470-FA2F-4570-8E56-F82A8CD0AF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9521" y="1003038"/>
            <a:ext cx="1128947" cy="753277"/>
          </a:xfrm>
          <a:prstGeom prst="rect">
            <a:avLst/>
          </a:prstGeom>
        </p:spPr>
      </p:pic>
      <p:sp>
        <p:nvSpPr>
          <p:cNvPr id="44" name="テキスト ボックス 43">
            <a:extLst>
              <a:ext uri="{FF2B5EF4-FFF2-40B4-BE49-F238E27FC236}">
                <a16:creationId xmlns:a16="http://schemas.microsoft.com/office/drawing/2014/main" id="{C799AA4A-1B50-49CD-AB34-DCBF650F0083}"/>
              </a:ext>
            </a:extLst>
          </p:cNvPr>
          <p:cNvSpPr txBox="1"/>
          <p:nvPr/>
        </p:nvSpPr>
        <p:spPr>
          <a:xfrm>
            <a:off x="7844106" y="1720181"/>
            <a:ext cx="1340430" cy="230832"/>
          </a:xfrm>
          <a:prstGeom prst="rect">
            <a:avLst/>
          </a:prstGeom>
          <a:noFill/>
        </p:spPr>
        <p:txBody>
          <a:bodyPr wrap="square" rtlCol="0">
            <a:spAutoFit/>
          </a:bodyPr>
          <a:lstStyle/>
          <a:p>
            <a:r>
              <a:rPr kumimoji="1" lang="ja-JP" altLang="en-US" sz="900" dirty="0"/>
              <a:t>未来の農業用ロボット</a:t>
            </a:r>
          </a:p>
        </p:txBody>
      </p:sp>
      <p:pic>
        <p:nvPicPr>
          <p:cNvPr id="22" name="図 21">
            <a:extLst>
              <a:ext uri="{FF2B5EF4-FFF2-40B4-BE49-F238E27FC236}">
                <a16:creationId xmlns:a16="http://schemas.microsoft.com/office/drawing/2014/main" id="{6CDC3017-69ED-43D1-859A-BBDB9765A5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44908" y="5120747"/>
            <a:ext cx="734716" cy="487699"/>
          </a:xfrm>
          <a:prstGeom prst="rect">
            <a:avLst/>
          </a:prstGeom>
        </p:spPr>
      </p:pic>
      <p:sp>
        <p:nvSpPr>
          <p:cNvPr id="42" name="テキスト ボックス 41">
            <a:extLst>
              <a:ext uri="{FF2B5EF4-FFF2-40B4-BE49-F238E27FC236}">
                <a16:creationId xmlns:a16="http://schemas.microsoft.com/office/drawing/2014/main" id="{0E14C18B-9514-4483-AEE2-F66E2B782C4C}"/>
              </a:ext>
            </a:extLst>
          </p:cNvPr>
          <p:cNvSpPr txBox="1"/>
          <p:nvPr/>
        </p:nvSpPr>
        <p:spPr>
          <a:xfrm>
            <a:off x="5194659" y="5592163"/>
            <a:ext cx="1074246" cy="230832"/>
          </a:xfrm>
          <a:prstGeom prst="rect">
            <a:avLst/>
          </a:prstGeom>
          <a:noFill/>
        </p:spPr>
        <p:txBody>
          <a:bodyPr wrap="square" rtlCol="0">
            <a:spAutoFit/>
          </a:bodyPr>
          <a:lstStyle/>
          <a:p>
            <a:r>
              <a:rPr kumimoji="1" lang="ja-JP" altLang="en-US" sz="900" dirty="0"/>
              <a:t>平坦地での整備</a:t>
            </a:r>
          </a:p>
        </p:txBody>
      </p:sp>
      <p:pic>
        <p:nvPicPr>
          <p:cNvPr id="11" name="図 10">
            <a:extLst>
              <a:ext uri="{FF2B5EF4-FFF2-40B4-BE49-F238E27FC236}">
                <a16:creationId xmlns:a16="http://schemas.microsoft.com/office/drawing/2014/main" id="{CB8AA2C9-D048-4603-9EEF-928DB2C41CEF}"/>
              </a:ext>
            </a:extLst>
          </p:cNvPr>
          <p:cNvPicPr>
            <a:picLocks noChangeAspect="1"/>
          </p:cNvPicPr>
          <p:nvPr/>
        </p:nvPicPr>
        <p:blipFill rotWithShape="1">
          <a:blip r:embed="rId8"/>
          <a:srcRect l="11265" r="21264" b="21488"/>
          <a:stretch/>
        </p:blipFill>
        <p:spPr>
          <a:xfrm>
            <a:off x="8108370" y="3893706"/>
            <a:ext cx="897976" cy="740666"/>
          </a:xfrm>
          <a:prstGeom prst="rect">
            <a:avLst/>
          </a:prstGeom>
        </p:spPr>
      </p:pic>
      <p:sp>
        <p:nvSpPr>
          <p:cNvPr id="40" name="テキスト ボックス 39">
            <a:extLst>
              <a:ext uri="{FF2B5EF4-FFF2-40B4-BE49-F238E27FC236}">
                <a16:creationId xmlns:a16="http://schemas.microsoft.com/office/drawing/2014/main" id="{7326C2C2-5A6D-4167-B81D-CB9F30653C9B}"/>
              </a:ext>
            </a:extLst>
          </p:cNvPr>
          <p:cNvSpPr txBox="1"/>
          <p:nvPr/>
        </p:nvSpPr>
        <p:spPr>
          <a:xfrm>
            <a:off x="8240139" y="4606484"/>
            <a:ext cx="1074246" cy="237744"/>
          </a:xfrm>
          <a:prstGeom prst="rect">
            <a:avLst/>
          </a:prstGeom>
          <a:noFill/>
        </p:spPr>
        <p:txBody>
          <a:bodyPr wrap="square" rtlCol="0">
            <a:spAutoFit/>
          </a:bodyPr>
          <a:lstStyle/>
          <a:p>
            <a:r>
              <a:rPr kumimoji="1" lang="ja-JP" altLang="en-US" sz="900" dirty="0"/>
              <a:t>機械除草</a:t>
            </a:r>
          </a:p>
        </p:txBody>
      </p:sp>
    </p:spTree>
    <p:extLst>
      <p:ext uri="{BB962C8B-B14F-4D97-AF65-F5344CB8AC3E}">
        <p14:creationId xmlns:p14="http://schemas.microsoft.com/office/powerpoint/2010/main" val="136222028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5202</TotalTime>
  <Words>514</Words>
  <Application>Microsoft Office PowerPoint</Application>
  <PresentationFormat>画面に合わせる (4:3)</PresentationFormat>
  <Paragraphs>78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BIZ UDPゴシック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塩屋　泰一</dc:creator>
  <cp:lastModifiedBy>大利　元樹</cp:lastModifiedBy>
  <cp:revision>255</cp:revision>
  <cp:lastPrinted>2026-07-10T04:23:26Z</cp:lastPrinted>
  <dcterms:created xsi:type="dcterms:W3CDTF">2026-06-04T23:55:26Z</dcterms:created>
  <dcterms:modified xsi:type="dcterms:W3CDTF">2026-07-17T04:56:43Z</dcterms:modified>
</cp:coreProperties>
</file>