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BDD7EE"/>
    <a:srgbClr val="0080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2857" autoAdjust="0"/>
  </p:normalViewPr>
  <p:slideViewPr>
    <p:cSldViewPr snapToGrid="0">
      <p:cViewPr varScale="1">
        <p:scale>
          <a:sx n="58" d="100"/>
          <a:sy n="58" d="100"/>
        </p:scale>
        <p:origin x="12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A6253-A078-4CAF-AEF8-52E11737A0C1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16DFD-7B35-4193-8D55-D792B1168D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086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42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16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53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348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0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18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21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8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9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400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0870D-8E68-42E3-BBCA-C7184A9D8A9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7513-AD66-46D8-8992-183C409320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4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8BF8C4BB-ED0E-4069-B365-6C85A18C9D2A}"/>
              </a:ext>
            </a:extLst>
          </p:cNvPr>
          <p:cNvSpPr/>
          <p:nvPr/>
        </p:nvSpPr>
        <p:spPr>
          <a:xfrm>
            <a:off x="10105595" y="2541442"/>
            <a:ext cx="601535" cy="173609"/>
          </a:xfrm>
          <a:custGeom>
            <a:avLst/>
            <a:gdLst>
              <a:gd name="connsiteX0" fmla="*/ 0 w 804334"/>
              <a:gd name="connsiteY0" fmla="*/ 101600 h 469900"/>
              <a:gd name="connsiteX1" fmla="*/ 0 w 804334"/>
              <a:gd name="connsiteY1" fmla="*/ 368300 h 469900"/>
              <a:gd name="connsiteX2" fmla="*/ 0 w 804334"/>
              <a:gd name="connsiteY2" fmla="*/ 444500 h 469900"/>
              <a:gd name="connsiteX3" fmla="*/ 84667 w 804334"/>
              <a:gd name="connsiteY3" fmla="*/ 469900 h 469900"/>
              <a:gd name="connsiteX4" fmla="*/ 207434 w 804334"/>
              <a:gd name="connsiteY4" fmla="*/ 452967 h 469900"/>
              <a:gd name="connsiteX5" fmla="*/ 368300 w 804334"/>
              <a:gd name="connsiteY5" fmla="*/ 402167 h 469900"/>
              <a:gd name="connsiteX6" fmla="*/ 440267 w 804334"/>
              <a:gd name="connsiteY6" fmla="*/ 376767 h 469900"/>
              <a:gd name="connsiteX7" fmla="*/ 541867 w 804334"/>
              <a:gd name="connsiteY7" fmla="*/ 351367 h 469900"/>
              <a:gd name="connsiteX8" fmla="*/ 609600 w 804334"/>
              <a:gd name="connsiteY8" fmla="*/ 287867 h 469900"/>
              <a:gd name="connsiteX9" fmla="*/ 685800 w 804334"/>
              <a:gd name="connsiteY9" fmla="*/ 287867 h 469900"/>
              <a:gd name="connsiteX10" fmla="*/ 804334 w 804334"/>
              <a:gd name="connsiteY10" fmla="*/ 275167 h 469900"/>
              <a:gd name="connsiteX11" fmla="*/ 800100 w 804334"/>
              <a:gd name="connsiteY11" fmla="*/ 118533 h 469900"/>
              <a:gd name="connsiteX12" fmla="*/ 639234 w 804334"/>
              <a:gd name="connsiteY12" fmla="*/ 42333 h 469900"/>
              <a:gd name="connsiteX13" fmla="*/ 524934 w 804334"/>
              <a:gd name="connsiteY13" fmla="*/ 0 h 469900"/>
              <a:gd name="connsiteX14" fmla="*/ 355600 w 804334"/>
              <a:gd name="connsiteY14" fmla="*/ 55033 h 469900"/>
              <a:gd name="connsiteX15" fmla="*/ 169334 w 804334"/>
              <a:gd name="connsiteY15" fmla="*/ 80433 h 469900"/>
              <a:gd name="connsiteX16" fmla="*/ 0 w 804334"/>
              <a:gd name="connsiteY16" fmla="*/ 101600 h 469900"/>
              <a:gd name="connsiteX0" fmla="*/ 0 w 804334"/>
              <a:gd name="connsiteY0" fmla="*/ 101600 h 469900"/>
              <a:gd name="connsiteX1" fmla="*/ 0 w 804334"/>
              <a:gd name="connsiteY1" fmla="*/ 368300 h 469900"/>
              <a:gd name="connsiteX2" fmla="*/ 0 w 804334"/>
              <a:gd name="connsiteY2" fmla="*/ 444500 h 469900"/>
              <a:gd name="connsiteX3" fmla="*/ 84667 w 804334"/>
              <a:gd name="connsiteY3" fmla="*/ 469900 h 469900"/>
              <a:gd name="connsiteX4" fmla="*/ 207434 w 804334"/>
              <a:gd name="connsiteY4" fmla="*/ 452967 h 469900"/>
              <a:gd name="connsiteX5" fmla="*/ 368300 w 804334"/>
              <a:gd name="connsiteY5" fmla="*/ 402167 h 469900"/>
              <a:gd name="connsiteX6" fmla="*/ 454517 w 804334"/>
              <a:gd name="connsiteY6" fmla="*/ 379142 h 469900"/>
              <a:gd name="connsiteX7" fmla="*/ 541867 w 804334"/>
              <a:gd name="connsiteY7" fmla="*/ 351367 h 469900"/>
              <a:gd name="connsiteX8" fmla="*/ 609600 w 804334"/>
              <a:gd name="connsiteY8" fmla="*/ 287867 h 469900"/>
              <a:gd name="connsiteX9" fmla="*/ 685800 w 804334"/>
              <a:gd name="connsiteY9" fmla="*/ 287867 h 469900"/>
              <a:gd name="connsiteX10" fmla="*/ 804334 w 804334"/>
              <a:gd name="connsiteY10" fmla="*/ 275167 h 469900"/>
              <a:gd name="connsiteX11" fmla="*/ 800100 w 804334"/>
              <a:gd name="connsiteY11" fmla="*/ 118533 h 469900"/>
              <a:gd name="connsiteX12" fmla="*/ 639234 w 804334"/>
              <a:gd name="connsiteY12" fmla="*/ 42333 h 469900"/>
              <a:gd name="connsiteX13" fmla="*/ 524934 w 804334"/>
              <a:gd name="connsiteY13" fmla="*/ 0 h 469900"/>
              <a:gd name="connsiteX14" fmla="*/ 355600 w 804334"/>
              <a:gd name="connsiteY14" fmla="*/ 55033 h 469900"/>
              <a:gd name="connsiteX15" fmla="*/ 169334 w 804334"/>
              <a:gd name="connsiteY15" fmla="*/ 80433 h 469900"/>
              <a:gd name="connsiteX16" fmla="*/ 0 w 804334"/>
              <a:gd name="connsiteY16" fmla="*/ 101600 h 469900"/>
              <a:gd name="connsiteX0" fmla="*/ 0 w 804334"/>
              <a:gd name="connsiteY0" fmla="*/ 101600 h 469900"/>
              <a:gd name="connsiteX1" fmla="*/ 0 w 804334"/>
              <a:gd name="connsiteY1" fmla="*/ 368300 h 469900"/>
              <a:gd name="connsiteX2" fmla="*/ 0 w 804334"/>
              <a:gd name="connsiteY2" fmla="*/ 444500 h 469900"/>
              <a:gd name="connsiteX3" fmla="*/ 84667 w 804334"/>
              <a:gd name="connsiteY3" fmla="*/ 469900 h 469900"/>
              <a:gd name="connsiteX4" fmla="*/ 207434 w 804334"/>
              <a:gd name="connsiteY4" fmla="*/ 452967 h 469900"/>
              <a:gd name="connsiteX5" fmla="*/ 368300 w 804334"/>
              <a:gd name="connsiteY5" fmla="*/ 402167 h 469900"/>
              <a:gd name="connsiteX6" fmla="*/ 454517 w 804334"/>
              <a:gd name="connsiteY6" fmla="*/ 379142 h 469900"/>
              <a:gd name="connsiteX7" fmla="*/ 541867 w 804334"/>
              <a:gd name="connsiteY7" fmla="*/ 351367 h 469900"/>
              <a:gd name="connsiteX8" fmla="*/ 609600 w 804334"/>
              <a:gd name="connsiteY8" fmla="*/ 287867 h 469900"/>
              <a:gd name="connsiteX9" fmla="*/ 685800 w 804334"/>
              <a:gd name="connsiteY9" fmla="*/ 287867 h 469900"/>
              <a:gd name="connsiteX10" fmla="*/ 804334 w 804334"/>
              <a:gd name="connsiteY10" fmla="*/ 275167 h 469900"/>
              <a:gd name="connsiteX11" fmla="*/ 800100 w 804334"/>
              <a:gd name="connsiteY11" fmla="*/ 118533 h 469900"/>
              <a:gd name="connsiteX12" fmla="*/ 639234 w 804334"/>
              <a:gd name="connsiteY12" fmla="*/ 42333 h 469900"/>
              <a:gd name="connsiteX13" fmla="*/ 524934 w 804334"/>
              <a:gd name="connsiteY13" fmla="*/ 0 h 469900"/>
              <a:gd name="connsiteX14" fmla="*/ 367476 w 804334"/>
              <a:gd name="connsiteY14" fmla="*/ 36033 h 469900"/>
              <a:gd name="connsiteX15" fmla="*/ 169334 w 804334"/>
              <a:gd name="connsiteY15" fmla="*/ 80433 h 469900"/>
              <a:gd name="connsiteX16" fmla="*/ 0 w 804334"/>
              <a:gd name="connsiteY16" fmla="*/ 101600 h 469900"/>
              <a:gd name="connsiteX0" fmla="*/ 0 w 804334"/>
              <a:gd name="connsiteY0" fmla="*/ 101600 h 469900"/>
              <a:gd name="connsiteX1" fmla="*/ 0 w 804334"/>
              <a:gd name="connsiteY1" fmla="*/ 368300 h 469900"/>
              <a:gd name="connsiteX2" fmla="*/ 0 w 804334"/>
              <a:gd name="connsiteY2" fmla="*/ 444500 h 469900"/>
              <a:gd name="connsiteX3" fmla="*/ 84667 w 804334"/>
              <a:gd name="connsiteY3" fmla="*/ 469900 h 469900"/>
              <a:gd name="connsiteX4" fmla="*/ 207434 w 804334"/>
              <a:gd name="connsiteY4" fmla="*/ 452967 h 469900"/>
              <a:gd name="connsiteX5" fmla="*/ 368300 w 804334"/>
              <a:gd name="connsiteY5" fmla="*/ 402167 h 469900"/>
              <a:gd name="connsiteX6" fmla="*/ 454517 w 804334"/>
              <a:gd name="connsiteY6" fmla="*/ 379142 h 469900"/>
              <a:gd name="connsiteX7" fmla="*/ 541867 w 804334"/>
              <a:gd name="connsiteY7" fmla="*/ 351367 h 469900"/>
              <a:gd name="connsiteX8" fmla="*/ 619855 w 804334"/>
              <a:gd name="connsiteY8" fmla="*/ 303249 h 469900"/>
              <a:gd name="connsiteX9" fmla="*/ 685800 w 804334"/>
              <a:gd name="connsiteY9" fmla="*/ 287867 h 469900"/>
              <a:gd name="connsiteX10" fmla="*/ 804334 w 804334"/>
              <a:gd name="connsiteY10" fmla="*/ 275167 h 469900"/>
              <a:gd name="connsiteX11" fmla="*/ 800100 w 804334"/>
              <a:gd name="connsiteY11" fmla="*/ 118533 h 469900"/>
              <a:gd name="connsiteX12" fmla="*/ 639234 w 804334"/>
              <a:gd name="connsiteY12" fmla="*/ 42333 h 469900"/>
              <a:gd name="connsiteX13" fmla="*/ 524934 w 804334"/>
              <a:gd name="connsiteY13" fmla="*/ 0 h 469900"/>
              <a:gd name="connsiteX14" fmla="*/ 367476 w 804334"/>
              <a:gd name="connsiteY14" fmla="*/ 36033 h 469900"/>
              <a:gd name="connsiteX15" fmla="*/ 169334 w 804334"/>
              <a:gd name="connsiteY15" fmla="*/ 80433 h 469900"/>
              <a:gd name="connsiteX16" fmla="*/ 0 w 804334"/>
              <a:gd name="connsiteY16" fmla="*/ 10160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04334" h="469900">
                <a:moveTo>
                  <a:pt x="0" y="101600"/>
                </a:moveTo>
                <a:lnTo>
                  <a:pt x="0" y="368300"/>
                </a:lnTo>
                <a:lnTo>
                  <a:pt x="0" y="444500"/>
                </a:lnTo>
                <a:lnTo>
                  <a:pt x="84667" y="469900"/>
                </a:lnTo>
                <a:lnTo>
                  <a:pt x="207434" y="452967"/>
                </a:lnTo>
                <a:lnTo>
                  <a:pt x="368300" y="402167"/>
                </a:lnTo>
                <a:lnTo>
                  <a:pt x="454517" y="379142"/>
                </a:lnTo>
                <a:lnTo>
                  <a:pt x="541867" y="351367"/>
                </a:lnTo>
                <a:lnTo>
                  <a:pt x="619855" y="303249"/>
                </a:lnTo>
                <a:lnTo>
                  <a:pt x="685800" y="287867"/>
                </a:lnTo>
                <a:lnTo>
                  <a:pt x="804334" y="275167"/>
                </a:lnTo>
                <a:lnTo>
                  <a:pt x="800100" y="118533"/>
                </a:lnTo>
                <a:lnTo>
                  <a:pt x="639234" y="42333"/>
                </a:lnTo>
                <a:lnTo>
                  <a:pt x="524934" y="0"/>
                </a:lnTo>
                <a:lnTo>
                  <a:pt x="367476" y="36033"/>
                </a:lnTo>
                <a:lnTo>
                  <a:pt x="169334" y="80433"/>
                </a:lnTo>
                <a:lnTo>
                  <a:pt x="0" y="101600"/>
                </a:lnTo>
                <a:close/>
              </a:path>
            </a:pathLst>
          </a:cu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A58EAE92-0A55-4815-A80F-5C8DB773BB4F}"/>
              </a:ext>
            </a:extLst>
          </p:cNvPr>
          <p:cNvGrpSpPr/>
          <p:nvPr/>
        </p:nvGrpSpPr>
        <p:grpSpPr>
          <a:xfrm>
            <a:off x="140449" y="130736"/>
            <a:ext cx="4221910" cy="493433"/>
            <a:chOff x="1674814" y="88901"/>
            <a:chExt cx="4225414" cy="307877"/>
          </a:xfrm>
        </p:grpSpPr>
        <p:sp>
          <p:nvSpPr>
            <p:cNvPr id="48" name="Rectangle 30">
              <a:extLst>
                <a:ext uri="{FF2B5EF4-FFF2-40B4-BE49-F238E27FC236}">
                  <a16:creationId xmlns:a16="http://schemas.microsoft.com/office/drawing/2014/main" id="{62CEA78C-EB9F-468C-9F0F-08B17739B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9023" y="90289"/>
              <a:ext cx="115902" cy="231128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ja-JP" altLang="en-US" sz="1200"/>
            </a:p>
          </p:txBody>
        </p:sp>
        <p:sp>
          <p:nvSpPr>
            <p:cNvPr id="49" name="Rectangle 31">
              <a:extLst>
                <a:ext uri="{FF2B5EF4-FFF2-40B4-BE49-F238E27FC236}">
                  <a16:creationId xmlns:a16="http://schemas.microsoft.com/office/drawing/2014/main" id="{2F889C82-0A3C-478F-8465-E9230C8D7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814" y="321416"/>
              <a:ext cx="4114814" cy="75362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ja-JP" altLang="en-US" sz="1200"/>
            </a:p>
          </p:txBody>
        </p:sp>
        <p:sp>
          <p:nvSpPr>
            <p:cNvPr id="50" name="Rectangle 32">
              <a:extLst>
                <a:ext uri="{FF2B5EF4-FFF2-40B4-BE49-F238E27FC236}">
                  <a16:creationId xmlns:a16="http://schemas.microsoft.com/office/drawing/2014/main" id="{CB0DE945-313C-4D1B-B6E8-4CEEA189F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326" y="320407"/>
              <a:ext cx="115902" cy="7637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ja-JP" altLang="en-US" sz="1200"/>
            </a:p>
          </p:txBody>
        </p:sp>
        <p:sp>
          <p:nvSpPr>
            <p:cNvPr id="51" name="Rectangle 29">
              <a:extLst>
                <a:ext uri="{FF2B5EF4-FFF2-40B4-BE49-F238E27FC236}">
                  <a16:creationId xmlns:a16="http://schemas.microsoft.com/office/drawing/2014/main" id="{F3EAD539-12A4-4ADE-B466-879C9F2C1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4814" y="88901"/>
              <a:ext cx="4114814" cy="2325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4295" tIns="8890" rIns="74295" bIns="8890" anchor="ctr"/>
            <a:lstStyle>
              <a:lvl1pPr>
                <a:spcBef>
                  <a:spcPct val="20000"/>
                </a:spcBef>
                <a:buChar char="•"/>
                <a:defRPr kumimoji="1" sz="45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39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3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600" b="1" dirty="0">
                  <a:solidFill>
                    <a:srgbClr val="FFFFF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次世代フルーツ産地創出</a:t>
              </a:r>
              <a:endParaRPr lang="ja-JP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6" name="角丸四角形 48">
            <a:extLst>
              <a:ext uri="{FF2B5EF4-FFF2-40B4-BE49-F238E27FC236}">
                <a16:creationId xmlns:a16="http://schemas.microsoft.com/office/drawing/2014/main" id="{4F2E63B4-D417-4E8B-96E6-EC7D8EA97B65}"/>
              </a:ext>
            </a:extLst>
          </p:cNvPr>
          <p:cNvSpPr/>
          <p:nvPr/>
        </p:nvSpPr>
        <p:spPr bwMode="auto">
          <a:xfrm>
            <a:off x="5687333" y="5419937"/>
            <a:ext cx="1295762" cy="25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396" tIns="45700" rIns="91396" bIns="45700" anchor="t">
            <a:no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ＭＳ Ｐゴシック" pitchFamily="50" charset="-128"/>
              </a:rPr>
              <a:t>将来展開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ＭＳ Ｐゴシック" pitchFamily="50" charset="-128"/>
            </a:endParaRPr>
          </a:p>
          <a:p>
            <a:pPr algn="ctr" eaLnBrk="1" hangingPunct="1">
              <a:spcBef>
                <a:spcPct val="50000"/>
              </a:spcBef>
              <a:defRPr/>
            </a:pP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ＭＳ Ｐゴシック" pitchFamily="50" charset="-128"/>
            </a:endParaRPr>
          </a:p>
        </p:txBody>
      </p:sp>
      <p:graphicFrame>
        <p:nvGraphicFramePr>
          <p:cNvPr id="67" name="表 2">
            <a:extLst>
              <a:ext uri="{FF2B5EF4-FFF2-40B4-BE49-F238E27FC236}">
                <a16:creationId xmlns:a16="http://schemas.microsoft.com/office/drawing/2014/main" id="{C230F1AC-9A8E-4879-A80C-7F9FFF215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000286"/>
              </p:ext>
            </p:extLst>
          </p:nvPr>
        </p:nvGraphicFramePr>
        <p:xfrm>
          <a:off x="140448" y="5660316"/>
          <a:ext cx="5217936" cy="1091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828">
                  <a:extLst>
                    <a:ext uri="{9D8B030D-6E8A-4147-A177-3AD203B41FA5}">
                      <a16:colId xmlns:a16="http://schemas.microsoft.com/office/drawing/2014/main" val="687172588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930630596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3585719015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2151125748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4242160579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1972861356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2457533749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1372732002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79523469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4209603677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3872622997"/>
                    </a:ext>
                  </a:extLst>
                </a:gridCol>
                <a:gridCol w="434828">
                  <a:extLst>
                    <a:ext uri="{9D8B030D-6E8A-4147-A177-3AD203B41FA5}">
                      <a16:colId xmlns:a16="http://schemas.microsoft.com/office/drawing/2014/main" val="2589287315"/>
                    </a:ext>
                  </a:extLst>
                </a:gridCol>
              </a:tblGrid>
              <a:tr h="2850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6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8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11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377375"/>
                  </a:ext>
                </a:extLst>
              </a:tr>
              <a:tr h="806677"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4133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7FBD33-1E9F-435B-9341-E723D83C2F42}"/>
              </a:ext>
            </a:extLst>
          </p:cNvPr>
          <p:cNvSpPr txBox="1"/>
          <p:nvPr/>
        </p:nvSpPr>
        <p:spPr>
          <a:xfrm>
            <a:off x="566201" y="871300"/>
            <a:ext cx="4630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・高温等の気候変動が年々加速化し、農作物も高温障害等が深刻化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2030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年の</a:t>
            </a:r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IR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を始めとした観光産業の活性化や府民ニーズへの対応が求められる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→</a:t>
            </a:r>
            <a:r>
              <a:rPr kumimoji="1"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気候変動に適応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し、</a:t>
            </a:r>
            <a:r>
              <a:rPr kumimoji="1"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収益性が高く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kumimoji="1" lang="ja-JP" altLang="en-US" sz="12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都市農業の優位性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を活かせる新たな特産品を創出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8464C6-3066-45CB-8483-89E9836D02ED}"/>
              </a:ext>
            </a:extLst>
          </p:cNvPr>
          <p:cNvSpPr txBox="1"/>
          <p:nvPr/>
        </p:nvSpPr>
        <p:spPr>
          <a:xfrm>
            <a:off x="146246" y="883410"/>
            <a:ext cx="3693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概要</a:t>
            </a:r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E0979067-5C7D-4C21-B42C-05321ECABE28}"/>
              </a:ext>
            </a:extLst>
          </p:cNvPr>
          <p:cNvSpPr txBox="1"/>
          <p:nvPr/>
        </p:nvSpPr>
        <p:spPr>
          <a:xfrm>
            <a:off x="8116710" y="555058"/>
            <a:ext cx="3424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熱帯果樹は収益性・栽培技術に関する知見の収集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導入に向けた担い手の意識醸成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75A90181-B326-454E-968F-92D9B3140EB0}"/>
              </a:ext>
            </a:extLst>
          </p:cNvPr>
          <p:cNvSpPr txBox="1"/>
          <p:nvPr/>
        </p:nvSpPr>
        <p:spPr>
          <a:xfrm>
            <a:off x="8058764" y="1632597"/>
            <a:ext cx="345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①研究機関等と連携し、栽培技術・収益性の検証</a:t>
            </a:r>
          </a:p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②導入産地、販売戦略の検討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9" name="四角形: 角を丸くする 168">
            <a:extLst>
              <a:ext uri="{FF2B5EF4-FFF2-40B4-BE49-F238E27FC236}">
                <a16:creationId xmlns:a16="http://schemas.microsoft.com/office/drawing/2014/main" id="{51422E0F-086D-4E92-85C4-2EC41EEB73FF}"/>
              </a:ext>
            </a:extLst>
          </p:cNvPr>
          <p:cNvSpPr/>
          <p:nvPr/>
        </p:nvSpPr>
        <p:spPr>
          <a:xfrm>
            <a:off x="5592536" y="5804480"/>
            <a:ext cx="3282043" cy="4209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R8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栽培実証</a:t>
            </a:r>
            <a:endParaRPr kumimoji="1"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研究機関・大学等と連携し技術検証、コスト試算等</a:t>
            </a:r>
            <a:endParaRPr kumimoji="1"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0" name="四角形: 角を丸くする 169">
            <a:extLst>
              <a:ext uri="{FF2B5EF4-FFF2-40B4-BE49-F238E27FC236}">
                <a16:creationId xmlns:a16="http://schemas.microsoft.com/office/drawing/2014/main" id="{78788D31-1DD8-4AC4-B749-E3189D369A56}"/>
              </a:ext>
            </a:extLst>
          </p:cNvPr>
          <p:cNvSpPr/>
          <p:nvPr/>
        </p:nvSpPr>
        <p:spPr>
          <a:xfrm>
            <a:off x="9308592" y="5791508"/>
            <a:ext cx="2792858" cy="9131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R10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基盤・ハウス整備～栽培開始</a:t>
            </a:r>
            <a:endParaRPr kumimoji="1"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（３</a:t>
            </a:r>
            <a:r>
              <a:rPr kumimoji="1"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ha</a:t>
            </a:r>
            <a:r>
              <a:rPr kumimoji="1"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程度の次世代フルーツ産地を創出）</a:t>
            </a:r>
          </a:p>
        </p:txBody>
      </p:sp>
      <p:sp>
        <p:nvSpPr>
          <p:cNvPr id="171" name="二等辺三角形 170">
            <a:extLst>
              <a:ext uri="{FF2B5EF4-FFF2-40B4-BE49-F238E27FC236}">
                <a16:creationId xmlns:a16="http://schemas.microsoft.com/office/drawing/2014/main" id="{1012AB55-3891-452A-BF34-1529F1C2E02E}"/>
              </a:ext>
            </a:extLst>
          </p:cNvPr>
          <p:cNvSpPr/>
          <p:nvPr/>
        </p:nvSpPr>
        <p:spPr>
          <a:xfrm rot="16200000" flipV="1">
            <a:off x="8820127" y="6098664"/>
            <a:ext cx="577207" cy="25356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" name="四角形: 角を丸くする 172">
            <a:extLst>
              <a:ext uri="{FF2B5EF4-FFF2-40B4-BE49-F238E27FC236}">
                <a16:creationId xmlns:a16="http://schemas.microsoft.com/office/drawing/2014/main" id="{298A2F9A-5361-40A2-9DF7-23DB29BA60FC}"/>
              </a:ext>
            </a:extLst>
          </p:cNvPr>
          <p:cNvSpPr/>
          <p:nvPr/>
        </p:nvSpPr>
        <p:spPr>
          <a:xfrm>
            <a:off x="5592537" y="6293673"/>
            <a:ext cx="3282042" cy="4209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R8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産地・整備計画検討</a:t>
            </a:r>
            <a:endParaRPr kumimoji="1"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適地や必要な整備内容の検討、地元調整</a:t>
            </a:r>
            <a:endParaRPr kumimoji="1"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E884B1D0-471F-4CB0-A029-9B11CE022690}"/>
              </a:ext>
            </a:extLst>
          </p:cNvPr>
          <p:cNvSpPr txBox="1"/>
          <p:nvPr/>
        </p:nvSpPr>
        <p:spPr>
          <a:xfrm>
            <a:off x="140449" y="5342126"/>
            <a:ext cx="1723549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今年度のスケジュール</a:t>
            </a:r>
          </a:p>
        </p:txBody>
      </p:sp>
      <p:graphicFrame>
        <p:nvGraphicFramePr>
          <p:cNvPr id="13" name="表 14">
            <a:extLst>
              <a:ext uri="{FF2B5EF4-FFF2-40B4-BE49-F238E27FC236}">
                <a16:creationId xmlns:a16="http://schemas.microsoft.com/office/drawing/2014/main" id="{7E14811D-169A-4165-8E15-962406E7D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144133"/>
              </p:ext>
            </p:extLst>
          </p:nvPr>
        </p:nvGraphicFramePr>
        <p:xfrm>
          <a:off x="4757712" y="2866936"/>
          <a:ext cx="7198316" cy="17742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0343">
                  <a:extLst>
                    <a:ext uri="{9D8B030D-6E8A-4147-A177-3AD203B41FA5}">
                      <a16:colId xmlns:a16="http://schemas.microsoft.com/office/drawing/2014/main" val="1655805717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373354897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75277880"/>
                    </a:ext>
                  </a:extLst>
                </a:gridCol>
                <a:gridCol w="4615051">
                  <a:extLst>
                    <a:ext uri="{9D8B030D-6E8A-4147-A177-3AD203B41FA5}">
                      <a16:colId xmlns:a16="http://schemas.microsoft.com/office/drawing/2014/main" val="486231260"/>
                    </a:ext>
                  </a:extLst>
                </a:gridCol>
              </a:tblGrid>
              <a:tr h="28149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品目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状況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展開戦略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243171"/>
                  </a:ext>
                </a:extLst>
              </a:tr>
              <a:tr h="460629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マンゴー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近畿大学と契約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完熟マンゴーとして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甘さ</a:t>
                      </a:r>
                      <a:r>
                        <a:rPr kumimoji="1" lang="en-US" altLang="ja-JP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×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食感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に加え、（大学の許可が取れれば）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近畿大学オリジナル品種を大阪府内で展開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し、既存産地との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差別化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を図る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324049"/>
                  </a:ext>
                </a:extLst>
              </a:tr>
              <a:tr h="521695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黒いちじく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環農水研と契約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完熟が前提の上で、多様な種類のいちじくが揃う産地として他産地と差別化。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産地ブランドを構築し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、高単価販売。収穫開始までの期間が比較的短く展開が早い（</a:t>
                      </a:r>
                      <a:r>
                        <a:rPr kumimoji="1" lang="en-US" altLang="ja-JP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年で成園）。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686623"/>
                  </a:ext>
                </a:extLst>
              </a:tr>
              <a:tr h="460629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ライチ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四国総研と</a:t>
                      </a:r>
                      <a:endParaRPr kumimoji="1" lang="en-US" altLang="ja-JP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契約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国内生産が少なく、希少価値が高い。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先行産地ポジションを確立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。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完熟で真っ赤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に色づく特性を活かし、</a:t>
                      </a:r>
                      <a:r>
                        <a:rPr kumimoji="1" lang="ja-JP" altLang="en-US" sz="105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観光農園</a:t>
                      </a:r>
                      <a:r>
                        <a:rPr kumimoji="1" lang="ja-JP" altLang="en-US" sz="105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向け高付加価値果実としても展開。</a:t>
                      </a:r>
                      <a:endParaRPr kumimoji="1" lang="en-US" altLang="ja-JP" sz="105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882625"/>
                  </a:ext>
                </a:extLst>
              </a:tr>
            </a:tbl>
          </a:graphicData>
        </a:graphic>
      </p:graphicFrame>
      <p:pic>
        <p:nvPicPr>
          <p:cNvPr id="16" name="図 15">
            <a:extLst>
              <a:ext uri="{FF2B5EF4-FFF2-40B4-BE49-F238E27FC236}">
                <a16:creationId xmlns:a16="http://schemas.microsoft.com/office/drawing/2014/main" id="{1D88FFA6-7EAC-44FC-9CAF-2B359D2F8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540" y="85479"/>
            <a:ext cx="2535301" cy="2539364"/>
          </a:xfrm>
          <a:prstGeom prst="rect">
            <a:avLst/>
          </a:prstGeom>
        </p:spPr>
      </p:pic>
      <p:sp>
        <p:nvSpPr>
          <p:cNvPr id="177" name="正方形/長方形 176">
            <a:extLst>
              <a:ext uri="{FF2B5EF4-FFF2-40B4-BE49-F238E27FC236}">
                <a16:creationId xmlns:a16="http://schemas.microsoft.com/office/drawing/2014/main" id="{62AF5347-4998-4765-BB67-176B3601F990}"/>
              </a:ext>
            </a:extLst>
          </p:cNvPr>
          <p:cNvSpPr/>
          <p:nvPr/>
        </p:nvSpPr>
        <p:spPr>
          <a:xfrm>
            <a:off x="563211" y="2661089"/>
            <a:ext cx="2916710" cy="738664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ja-JP" altLang="en-US" sz="1050" u="sng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■ミシュラン掲載レストラン</a:t>
            </a:r>
            <a:endParaRPr lang="en-US" altLang="ja-JP" sz="1050" u="sng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ja-JP" sz="1050" b="1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マンゴーはデザート</a:t>
            </a:r>
            <a:r>
              <a:rPr lang="ja-JP" altLang="en-US" sz="1050" b="1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で</a:t>
            </a:r>
            <a:r>
              <a:rPr lang="ja-JP" altLang="ja-JP" sz="1050" b="1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国産</a:t>
            </a:r>
            <a:r>
              <a:rPr lang="ja-JP" altLang="en-US" sz="1050" b="1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を使用</a:t>
            </a:r>
            <a:endParaRPr lang="en-US" altLang="ja-JP" sz="1050" b="1" kern="100" dirty="0">
              <a:effectLst/>
              <a:latin typeface="游明朝" panose="02020400000000000000" pitchFamily="18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ja-JP" sz="1050" kern="100" dirty="0">
                <a:solidFill>
                  <a:srgbClr val="0070C0"/>
                </a:solidFill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アボカドは海外産と味の違いがわからない</a:t>
            </a:r>
            <a:endParaRPr lang="ja-JP" altLang="ja-JP" sz="1050" kern="100" dirty="0">
              <a:solidFill>
                <a:srgbClr val="0070C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ja-JP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北新地などの</a:t>
            </a:r>
            <a:r>
              <a:rPr lang="ja-JP" altLang="en-US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料亭</a:t>
            </a:r>
            <a:r>
              <a:rPr lang="ja-JP" altLang="ja-JP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は、味よりもネームバリュー</a:t>
            </a:r>
            <a:r>
              <a:rPr lang="ja-JP" altLang="en-US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が重要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0A6AE541-99D9-42C4-B10E-32A939A64EC7}"/>
              </a:ext>
            </a:extLst>
          </p:cNvPr>
          <p:cNvSpPr txBox="1"/>
          <p:nvPr/>
        </p:nvSpPr>
        <p:spPr>
          <a:xfrm>
            <a:off x="117203" y="2632076"/>
            <a:ext cx="369332" cy="13667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事業者ヒアリング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9" name="正方形/長方形 178">
            <a:extLst>
              <a:ext uri="{FF2B5EF4-FFF2-40B4-BE49-F238E27FC236}">
                <a16:creationId xmlns:a16="http://schemas.microsoft.com/office/drawing/2014/main" id="{A0CD7F42-6A6B-4BD2-A5AD-0919075C921D}"/>
              </a:ext>
            </a:extLst>
          </p:cNvPr>
          <p:cNvSpPr/>
          <p:nvPr/>
        </p:nvSpPr>
        <p:spPr>
          <a:xfrm>
            <a:off x="563210" y="3510584"/>
            <a:ext cx="2916711" cy="900246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ja-JP" altLang="en-US" sz="1050" u="sng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■高価格帯ホテル（ニューオータニ）</a:t>
            </a:r>
            <a:endParaRPr lang="en-US" altLang="ja-JP" sz="1050" u="sng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en-US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宮崎マンゴーは使用実績あり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en-US" sz="1050" kern="100" dirty="0">
                <a:effectLst/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種無しなど下ごしらえが少ない品目が望ましい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en-US" altLang="ja-JP" sz="1050" kern="100" dirty="0"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50" kern="100" dirty="0"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冷凍の種無し輸入ライチを使用</a:t>
            </a:r>
            <a:endParaRPr lang="en-US" altLang="ja-JP" sz="1050" kern="100" dirty="0">
              <a:effectLst/>
              <a:latin typeface="游明朝" panose="02020400000000000000" pitchFamily="18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en-US" sz="1050" b="1" kern="100" dirty="0"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既存産地との圧倒的な差別化が必要</a:t>
            </a:r>
            <a:endParaRPr lang="ja-JP" altLang="ja-JP" sz="105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9BAA0107-B690-439B-8E16-8E36C9EF1519}"/>
              </a:ext>
            </a:extLst>
          </p:cNvPr>
          <p:cNvSpPr/>
          <p:nvPr/>
        </p:nvSpPr>
        <p:spPr>
          <a:xfrm>
            <a:off x="563211" y="4527989"/>
            <a:ext cx="2916710" cy="41549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ja-JP" altLang="en-US" sz="1050" u="sng" kern="100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■高価格フルーツの仲卸</a:t>
            </a:r>
            <a:endParaRPr lang="en-US" altLang="ja-JP" sz="1050" u="sng" kern="100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ja-JP" altLang="en-US" sz="1050" b="1" kern="100" dirty="0"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いちじく、黄色キウイは需要が多い</a:t>
            </a:r>
            <a:endParaRPr lang="ja-JP" altLang="ja-JP" sz="1050" b="1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DAD96F26-43F2-4B31-9C87-2E0299AB947E}"/>
              </a:ext>
            </a:extLst>
          </p:cNvPr>
          <p:cNvSpPr/>
          <p:nvPr/>
        </p:nvSpPr>
        <p:spPr>
          <a:xfrm>
            <a:off x="3584900" y="2733246"/>
            <a:ext cx="1066196" cy="176603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ヒアリング・視察・試食を経て選定</a:t>
            </a:r>
            <a:endParaRPr kumimoji="1"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82" name="図 181">
            <a:extLst>
              <a:ext uri="{FF2B5EF4-FFF2-40B4-BE49-F238E27FC236}">
                <a16:creationId xmlns:a16="http://schemas.microsoft.com/office/drawing/2014/main" id="{5787F9FA-C8CC-4352-84EE-4571FBC5D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221" y="4199959"/>
            <a:ext cx="580928" cy="396000"/>
          </a:xfrm>
          <a:prstGeom prst="rect">
            <a:avLst/>
          </a:prstGeom>
        </p:spPr>
      </p:pic>
      <p:pic>
        <p:nvPicPr>
          <p:cNvPr id="183" name="図 182">
            <a:extLst>
              <a:ext uri="{FF2B5EF4-FFF2-40B4-BE49-F238E27FC236}">
                <a16:creationId xmlns:a16="http://schemas.microsoft.com/office/drawing/2014/main" id="{38CF8A5A-776B-425A-AA2F-0E7D02D86E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846" y="3679989"/>
            <a:ext cx="506619" cy="396000"/>
          </a:xfrm>
          <a:prstGeom prst="rect">
            <a:avLst/>
          </a:prstGeom>
        </p:spPr>
      </p:pic>
      <p:pic>
        <p:nvPicPr>
          <p:cNvPr id="184" name="図 183">
            <a:extLst>
              <a:ext uri="{FF2B5EF4-FFF2-40B4-BE49-F238E27FC236}">
                <a16:creationId xmlns:a16="http://schemas.microsoft.com/office/drawing/2014/main" id="{7C75005A-F333-4F8F-A2F5-1E4E63546E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388" y="3174992"/>
            <a:ext cx="594594" cy="396000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052090AF-19D4-4E26-8E68-6072819A569B}"/>
              </a:ext>
            </a:extLst>
          </p:cNvPr>
          <p:cNvSpPr/>
          <p:nvPr/>
        </p:nvSpPr>
        <p:spPr>
          <a:xfrm>
            <a:off x="261257" y="5972911"/>
            <a:ext cx="4994491" cy="32356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収益性・栽培適性の調査</a:t>
            </a:r>
          </a:p>
        </p:txBody>
      </p:sp>
      <p:sp>
        <p:nvSpPr>
          <p:cNvPr id="186" name="矢印: 右 185">
            <a:extLst>
              <a:ext uri="{FF2B5EF4-FFF2-40B4-BE49-F238E27FC236}">
                <a16:creationId xmlns:a16="http://schemas.microsoft.com/office/drawing/2014/main" id="{6919E2A9-1D55-4276-A59D-373D758978E2}"/>
              </a:ext>
            </a:extLst>
          </p:cNvPr>
          <p:cNvSpPr/>
          <p:nvPr/>
        </p:nvSpPr>
        <p:spPr>
          <a:xfrm>
            <a:off x="689938" y="6307085"/>
            <a:ext cx="1532054" cy="32356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販売戦略の検討</a:t>
            </a:r>
          </a:p>
        </p:txBody>
      </p:sp>
      <p:sp>
        <p:nvSpPr>
          <p:cNvPr id="187" name="矢印: 右 186">
            <a:extLst>
              <a:ext uri="{FF2B5EF4-FFF2-40B4-BE49-F238E27FC236}">
                <a16:creationId xmlns:a16="http://schemas.microsoft.com/office/drawing/2014/main" id="{1F997EF3-1AD2-4029-A5E1-AC4DC038308A}"/>
              </a:ext>
            </a:extLst>
          </p:cNvPr>
          <p:cNvSpPr/>
          <p:nvPr/>
        </p:nvSpPr>
        <p:spPr>
          <a:xfrm>
            <a:off x="3377682" y="6307085"/>
            <a:ext cx="1876607" cy="323561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適性が判明した品目から地元調整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7051D04-593C-4FE1-B67E-CEEE9C337C93}"/>
              </a:ext>
            </a:extLst>
          </p:cNvPr>
          <p:cNvSpPr/>
          <p:nvPr/>
        </p:nvSpPr>
        <p:spPr>
          <a:xfrm>
            <a:off x="87822" y="2594561"/>
            <a:ext cx="12013627" cy="256285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8" name="正方形/長方形 187">
            <a:extLst>
              <a:ext uri="{FF2B5EF4-FFF2-40B4-BE49-F238E27FC236}">
                <a16:creationId xmlns:a16="http://schemas.microsoft.com/office/drawing/2014/main" id="{C7882EB5-006A-4297-BBF2-BD02107C63B2}"/>
              </a:ext>
            </a:extLst>
          </p:cNvPr>
          <p:cNvSpPr/>
          <p:nvPr/>
        </p:nvSpPr>
        <p:spPr>
          <a:xfrm>
            <a:off x="8004193" y="146414"/>
            <a:ext cx="3530124" cy="91391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正方形/長方形 188">
            <a:extLst>
              <a:ext uri="{FF2B5EF4-FFF2-40B4-BE49-F238E27FC236}">
                <a16:creationId xmlns:a16="http://schemas.microsoft.com/office/drawing/2014/main" id="{F627CCD9-48C2-4375-A90B-D7C36F04D389}"/>
              </a:ext>
            </a:extLst>
          </p:cNvPr>
          <p:cNvSpPr/>
          <p:nvPr/>
        </p:nvSpPr>
        <p:spPr>
          <a:xfrm>
            <a:off x="8004193" y="1192870"/>
            <a:ext cx="3536998" cy="118232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EBB39640-C4CE-4E71-9C2C-1CC55B528A07}"/>
              </a:ext>
            </a:extLst>
          </p:cNvPr>
          <p:cNvSpPr txBox="1"/>
          <p:nvPr/>
        </p:nvSpPr>
        <p:spPr>
          <a:xfrm>
            <a:off x="8004193" y="146414"/>
            <a:ext cx="542418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課題</a:t>
            </a: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8DAB027B-9B7B-47C4-90E9-F4BF9D7BE175}"/>
              </a:ext>
            </a:extLst>
          </p:cNvPr>
          <p:cNvSpPr txBox="1"/>
          <p:nvPr/>
        </p:nvSpPr>
        <p:spPr>
          <a:xfrm>
            <a:off x="8004193" y="1192870"/>
            <a:ext cx="1107996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今年度の取組</a:t>
            </a:r>
          </a:p>
        </p:txBody>
      </p:sp>
    </p:spTree>
    <p:extLst>
      <p:ext uri="{BB962C8B-B14F-4D97-AF65-F5344CB8AC3E}">
        <p14:creationId xmlns:p14="http://schemas.microsoft.com/office/powerpoint/2010/main" val="2532349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459</Words>
  <Application>Microsoft Office PowerPoint</Application>
  <PresentationFormat>ワイド画面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HG丸ｺﾞｼｯｸM-PRO</vt:lpstr>
      <vt:lpstr>Meiryo UI</vt:lpstr>
      <vt:lpstr>メイリオ</vt:lpstr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2026-04-02T05:31:37Z</dcterms:created>
  <dcterms:modified xsi:type="dcterms:W3CDTF">2026-07-13T04:04:42Z</dcterms:modified>
</cp:coreProperties>
</file>